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7" r:id="rId2"/>
    <p:sldId id="366" r:id="rId3"/>
    <p:sldId id="361" r:id="rId4"/>
    <p:sldId id="395" r:id="rId5"/>
    <p:sldId id="268" r:id="rId6"/>
    <p:sldId id="427" r:id="rId7"/>
    <p:sldId id="347" r:id="rId8"/>
    <p:sldId id="270" r:id="rId9"/>
    <p:sldId id="272" r:id="rId10"/>
    <p:sldId id="274" r:id="rId11"/>
    <p:sldId id="275" r:id="rId12"/>
    <p:sldId id="428" r:id="rId13"/>
    <p:sldId id="269" r:id="rId14"/>
    <p:sldId id="333" r:id="rId15"/>
    <p:sldId id="279" r:id="rId16"/>
    <p:sldId id="280" r:id="rId17"/>
    <p:sldId id="281" r:id="rId18"/>
    <p:sldId id="283" r:id="rId19"/>
    <p:sldId id="284" r:id="rId20"/>
    <p:sldId id="375" r:id="rId21"/>
    <p:sldId id="285" r:id="rId22"/>
    <p:sldId id="287" r:id="rId23"/>
    <p:sldId id="288" r:id="rId24"/>
    <p:sldId id="289" r:id="rId25"/>
    <p:sldId id="290" r:id="rId26"/>
    <p:sldId id="291" r:id="rId27"/>
    <p:sldId id="292" r:id="rId28"/>
    <p:sldId id="293" r:id="rId29"/>
    <p:sldId id="348" r:id="rId30"/>
    <p:sldId id="294" r:id="rId31"/>
    <p:sldId id="296" r:id="rId32"/>
    <p:sldId id="379" r:id="rId33"/>
    <p:sldId id="297" r:id="rId34"/>
    <p:sldId id="355" r:id="rId35"/>
    <p:sldId id="378" r:id="rId36"/>
    <p:sldId id="357" r:id="rId37"/>
    <p:sldId id="358" r:id="rId38"/>
    <p:sldId id="359" r:id="rId39"/>
    <p:sldId id="360" r:id="rId40"/>
    <p:sldId id="362" r:id="rId41"/>
    <p:sldId id="363" r:id="rId42"/>
    <p:sldId id="376" r:id="rId43"/>
    <p:sldId id="364" r:id="rId44"/>
    <p:sldId id="365" r:id="rId45"/>
    <p:sldId id="372" r:id="rId46"/>
    <p:sldId id="373" r:id="rId47"/>
    <p:sldId id="374" r:id="rId48"/>
    <p:sldId id="368" r:id="rId49"/>
    <p:sldId id="377" r:id="rId50"/>
    <p:sldId id="349" r:id="rId51"/>
    <p:sldId id="380" r:id="rId52"/>
    <p:sldId id="299" r:id="rId53"/>
    <p:sldId id="300" r:id="rId54"/>
    <p:sldId id="301" r:id="rId55"/>
    <p:sldId id="381" r:id="rId56"/>
    <p:sldId id="382" r:id="rId57"/>
    <p:sldId id="303" r:id="rId58"/>
    <p:sldId id="383" r:id="rId59"/>
    <p:sldId id="304" r:id="rId60"/>
    <p:sldId id="305" r:id="rId61"/>
    <p:sldId id="306" r:id="rId62"/>
    <p:sldId id="307" r:id="rId63"/>
    <p:sldId id="308" r:id="rId64"/>
    <p:sldId id="309" r:id="rId65"/>
    <p:sldId id="310" r:id="rId66"/>
    <p:sldId id="311" r:id="rId67"/>
    <p:sldId id="312" r:id="rId68"/>
    <p:sldId id="350" r:id="rId69"/>
    <p:sldId id="351" r:id="rId70"/>
    <p:sldId id="352" r:id="rId71"/>
    <p:sldId id="369" r:id="rId72"/>
    <p:sldId id="384" r:id="rId73"/>
    <p:sldId id="370" r:id="rId74"/>
    <p:sldId id="371" r:id="rId75"/>
    <p:sldId id="318" r:id="rId76"/>
    <p:sldId id="319" r:id="rId77"/>
    <p:sldId id="320" r:id="rId78"/>
    <p:sldId id="321" r:id="rId79"/>
    <p:sldId id="322" r:id="rId80"/>
    <p:sldId id="323" r:id="rId81"/>
    <p:sldId id="324" r:id="rId82"/>
    <p:sldId id="325" r:id="rId83"/>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8080"/>
    <a:srgbClr val="0000FF"/>
    <a:srgbClr val="CC33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88546" autoAdjust="0"/>
  </p:normalViewPr>
  <p:slideViewPr>
    <p:cSldViewPr>
      <p:cViewPr varScale="1">
        <p:scale>
          <a:sx n="113" d="100"/>
          <a:sy n="113" d="100"/>
        </p:scale>
        <p:origin x="2343"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2.wmf"/><Relationship Id="rId7" Type="http://schemas.openxmlformats.org/officeDocument/2006/relationships/image" Target="../media/image96.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89.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9" Type="http://schemas.openxmlformats.org/officeDocument/2006/relationships/image" Target="../media/image104.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image" Target="../media/image88.wmf"/><Relationship Id="rId7" Type="http://schemas.openxmlformats.org/officeDocument/2006/relationships/image" Target="../media/image109.wmf"/><Relationship Id="rId2" Type="http://schemas.openxmlformats.org/officeDocument/2006/relationships/image" Target="../media/image105.wmf"/><Relationship Id="rId1" Type="http://schemas.openxmlformats.org/officeDocument/2006/relationships/image" Target="../media/image97.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 Id="rId9" Type="http://schemas.openxmlformats.org/officeDocument/2006/relationships/image" Target="../media/image11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10" Type="http://schemas.openxmlformats.org/officeDocument/2006/relationships/image" Target="../media/image122.wmf"/><Relationship Id="rId4" Type="http://schemas.openxmlformats.org/officeDocument/2006/relationships/image" Target="../media/image116.wmf"/><Relationship Id="rId9" Type="http://schemas.openxmlformats.org/officeDocument/2006/relationships/image" Target="../media/image121.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image" Target="../media/image95.wmf"/><Relationship Id="rId7" Type="http://schemas.openxmlformats.org/officeDocument/2006/relationships/image" Target="../media/image123.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118.wmf"/><Relationship Id="rId5" Type="http://schemas.openxmlformats.org/officeDocument/2006/relationships/image" Target="../media/image121.wmf"/><Relationship Id="rId4" Type="http://schemas.openxmlformats.org/officeDocument/2006/relationships/image" Target="../media/image9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7.wmf"/><Relationship Id="rId7" Type="http://schemas.openxmlformats.org/officeDocument/2006/relationships/image" Target="../media/image130.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1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16.wmf"/><Relationship Id="rId7" Type="http://schemas.openxmlformats.org/officeDocument/2006/relationships/image" Target="../media/image128.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 Id="rId9" Type="http://schemas.openxmlformats.org/officeDocument/2006/relationships/image" Target="../media/image13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4.wmf"/><Relationship Id="rId7" Type="http://schemas.openxmlformats.org/officeDocument/2006/relationships/image" Target="../media/image148.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47.wmf"/><Relationship Id="rId5" Type="http://schemas.openxmlformats.org/officeDocument/2006/relationships/image" Target="../media/image146.wmf"/><Relationship Id="rId4" Type="http://schemas.openxmlformats.org/officeDocument/2006/relationships/image" Target="../media/image14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5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6.wmf"/><Relationship Id="rId7" Type="http://schemas.openxmlformats.org/officeDocument/2006/relationships/image" Target="../media/image29.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11.wmf"/><Relationship Id="rId11" Type="http://schemas.openxmlformats.org/officeDocument/2006/relationships/image" Target="../media/image33.wmf"/><Relationship Id="rId5" Type="http://schemas.openxmlformats.org/officeDocument/2006/relationships/image" Target="../media/image28.wmf"/><Relationship Id="rId10" Type="http://schemas.openxmlformats.org/officeDocument/2006/relationships/image" Target="../media/image32.wmf"/><Relationship Id="rId4" Type="http://schemas.openxmlformats.org/officeDocument/2006/relationships/image" Target="../media/image27.wmf"/><Relationship Id="rId9"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8E6B43-5E88-4777-B15C-5D5BC1DD7828}" type="slidenum">
              <a:rPr lang="el-GR"/>
              <a:pPr>
                <a:defRPr/>
              </a:pPr>
              <a:t>‹#›</a:t>
            </a:fld>
            <a:endParaRPr lang="el-GR"/>
          </a:p>
        </p:txBody>
      </p:sp>
    </p:spTree>
    <p:extLst>
      <p:ext uri="{BB962C8B-B14F-4D97-AF65-F5344CB8AC3E}">
        <p14:creationId xmlns:p14="http://schemas.microsoft.com/office/powerpoint/2010/main" val="2639337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7885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l-GR" smtClean="0"/>
          </a:p>
        </p:txBody>
      </p:sp>
    </p:spTree>
    <p:extLst>
      <p:ext uri="{BB962C8B-B14F-4D97-AF65-F5344CB8AC3E}">
        <p14:creationId xmlns:p14="http://schemas.microsoft.com/office/powerpoint/2010/main" val="340625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44588" y="685800"/>
            <a:ext cx="4570412" cy="3429000"/>
          </a:xfrm>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mtClean="0"/>
          </a:p>
        </p:txBody>
      </p:sp>
    </p:spTree>
    <p:extLst>
      <p:ext uri="{BB962C8B-B14F-4D97-AF65-F5344CB8AC3E}">
        <p14:creationId xmlns:p14="http://schemas.microsoft.com/office/powerpoint/2010/main" val="391682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4588" y="685800"/>
            <a:ext cx="4570412" cy="3429000"/>
          </a:xfrm>
          <a:noFill/>
          <a:ln/>
        </p:spPr>
      </p:sp>
      <p:sp>
        <p:nvSpPr>
          <p:cNvPr id="890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l-GR" smtClean="0"/>
          </a:p>
        </p:txBody>
      </p:sp>
    </p:spTree>
    <p:extLst>
      <p:ext uri="{BB962C8B-B14F-4D97-AF65-F5344CB8AC3E}">
        <p14:creationId xmlns:p14="http://schemas.microsoft.com/office/powerpoint/2010/main" val="138363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44588" y="685800"/>
            <a:ext cx="4570412" cy="3429000"/>
          </a:xfrm>
          <a:noFill/>
          <a:ln/>
        </p:spPr>
      </p:sp>
      <p:sp>
        <p:nvSpPr>
          <p:cNvPr id="901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l-GR" smtClean="0"/>
          </a:p>
        </p:txBody>
      </p:sp>
    </p:spTree>
    <p:extLst>
      <p:ext uri="{BB962C8B-B14F-4D97-AF65-F5344CB8AC3E}">
        <p14:creationId xmlns:p14="http://schemas.microsoft.com/office/powerpoint/2010/main" val="173835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4588" y="685800"/>
            <a:ext cx="4570412" cy="3429000"/>
          </a:xfrm>
          <a:noFill/>
          <a:ln/>
        </p:spPr>
      </p:sp>
      <p:sp>
        <p:nvSpPr>
          <p:cNvPr id="911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l-GR" smtClean="0"/>
          </a:p>
        </p:txBody>
      </p:sp>
    </p:spTree>
    <p:extLst>
      <p:ext uri="{BB962C8B-B14F-4D97-AF65-F5344CB8AC3E}">
        <p14:creationId xmlns:p14="http://schemas.microsoft.com/office/powerpoint/2010/main" val="57809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4588" y="685800"/>
            <a:ext cx="4570412" cy="3429000"/>
          </a:xfrm>
          <a:noFill/>
          <a:ln/>
        </p:spPr>
      </p:sp>
      <p:sp>
        <p:nvSpPr>
          <p:cNvPr id="921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endParaRPr lang="el-GR" smtClean="0"/>
          </a:p>
        </p:txBody>
      </p:sp>
    </p:spTree>
    <p:extLst>
      <p:ext uri="{BB962C8B-B14F-4D97-AF65-F5344CB8AC3E}">
        <p14:creationId xmlns:p14="http://schemas.microsoft.com/office/powerpoint/2010/main" val="1031922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4588" y="685800"/>
            <a:ext cx="4570412" cy="3429000"/>
          </a:xfrm>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318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mtClean="0"/>
          </a:p>
        </p:txBody>
      </p:sp>
    </p:spTree>
    <p:extLst>
      <p:ext uri="{BB962C8B-B14F-4D97-AF65-F5344CB8AC3E}">
        <p14:creationId xmlns:p14="http://schemas.microsoft.com/office/powerpoint/2010/main" val="4012368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44588" y="685800"/>
            <a:ext cx="4570412" cy="3429000"/>
          </a:xfrm>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mtClean="0"/>
          </a:p>
        </p:txBody>
      </p:sp>
    </p:spTree>
    <p:extLst>
      <p:ext uri="{BB962C8B-B14F-4D97-AF65-F5344CB8AC3E}">
        <p14:creationId xmlns:p14="http://schemas.microsoft.com/office/powerpoint/2010/main" val="152786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9523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lIns="91432" tIns="45716" rIns="91432" bIns="45716"/>
          <a:lstStyle/>
          <a:p>
            <a:endParaRPr lang="el-GR" smtClean="0"/>
          </a:p>
        </p:txBody>
      </p:sp>
    </p:spTree>
    <p:extLst>
      <p:ext uri="{BB962C8B-B14F-4D97-AF65-F5344CB8AC3E}">
        <p14:creationId xmlns:p14="http://schemas.microsoft.com/office/powerpoint/2010/main" val="197999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5188" eaLnBrk="0" hangingPunct="0">
              <a:defRPr sz="2400">
                <a:solidFill>
                  <a:schemeClr val="tx1"/>
                </a:solidFill>
                <a:latin typeface="Times New Roman" pitchFamily="18" charset="0"/>
              </a:defRPr>
            </a:lvl1pPr>
            <a:lvl2pPr marL="742950" indent="-285750" defTabSz="865188" eaLnBrk="0" hangingPunct="0">
              <a:defRPr sz="2400">
                <a:solidFill>
                  <a:schemeClr val="tx1"/>
                </a:solidFill>
                <a:latin typeface="Times New Roman" pitchFamily="18" charset="0"/>
              </a:defRPr>
            </a:lvl2pPr>
            <a:lvl3pPr marL="1143000" indent="-228600" defTabSz="865188" eaLnBrk="0" hangingPunct="0">
              <a:defRPr sz="2400">
                <a:solidFill>
                  <a:schemeClr val="tx1"/>
                </a:solidFill>
                <a:latin typeface="Times New Roman" pitchFamily="18" charset="0"/>
              </a:defRPr>
            </a:lvl3pPr>
            <a:lvl4pPr marL="1600200" indent="-228600" defTabSz="865188" eaLnBrk="0" hangingPunct="0">
              <a:defRPr sz="2400">
                <a:solidFill>
                  <a:schemeClr val="tx1"/>
                </a:solidFill>
                <a:latin typeface="Times New Roman" pitchFamily="18" charset="0"/>
              </a:defRPr>
            </a:lvl4pPr>
            <a:lvl5pPr marL="2057400" indent="-228600" defTabSz="865188" eaLnBrk="0" hangingPunct="0">
              <a:defRPr sz="2400">
                <a:solidFill>
                  <a:schemeClr val="tx1"/>
                </a:solidFill>
                <a:latin typeface="Times New Roman" pitchFamily="18" charset="0"/>
              </a:defRPr>
            </a:lvl5pPr>
            <a:lvl6pPr marL="2514600" indent="-228600" defTabSz="865188" eaLnBrk="0" fontAlgn="base" hangingPunct="0">
              <a:spcBef>
                <a:spcPct val="0"/>
              </a:spcBef>
              <a:spcAft>
                <a:spcPct val="0"/>
              </a:spcAft>
              <a:defRPr sz="2400">
                <a:solidFill>
                  <a:schemeClr val="tx1"/>
                </a:solidFill>
                <a:latin typeface="Times New Roman" pitchFamily="18" charset="0"/>
              </a:defRPr>
            </a:lvl6pPr>
            <a:lvl7pPr marL="2971800" indent="-228600" defTabSz="865188" eaLnBrk="0" fontAlgn="base" hangingPunct="0">
              <a:spcBef>
                <a:spcPct val="0"/>
              </a:spcBef>
              <a:spcAft>
                <a:spcPct val="0"/>
              </a:spcAft>
              <a:defRPr sz="2400">
                <a:solidFill>
                  <a:schemeClr val="tx1"/>
                </a:solidFill>
                <a:latin typeface="Times New Roman" pitchFamily="18" charset="0"/>
              </a:defRPr>
            </a:lvl7pPr>
            <a:lvl8pPr marL="3429000" indent="-228600" defTabSz="865188" eaLnBrk="0" fontAlgn="base" hangingPunct="0">
              <a:spcBef>
                <a:spcPct val="0"/>
              </a:spcBef>
              <a:spcAft>
                <a:spcPct val="0"/>
              </a:spcAft>
              <a:defRPr sz="2400">
                <a:solidFill>
                  <a:schemeClr val="tx1"/>
                </a:solidFill>
                <a:latin typeface="Times New Roman" pitchFamily="18" charset="0"/>
              </a:defRPr>
            </a:lvl8pPr>
            <a:lvl9pPr marL="3886200" indent="-228600" defTabSz="865188" eaLnBrk="0" fontAlgn="base" hangingPunct="0">
              <a:spcBef>
                <a:spcPct val="0"/>
              </a:spcBef>
              <a:spcAft>
                <a:spcPct val="0"/>
              </a:spcAft>
              <a:defRPr sz="2400">
                <a:solidFill>
                  <a:schemeClr val="tx1"/>
                </a:solidFill>
                <a:latin typeface="Times New Roman" pitchFamily="18" charset="0"/>
              </a:defRPr>
            </a:lvl9pPr>
          </a:lstStyle>
          <a:p>
            <a:pPr eaLnBrk="1" hangingPunct="1"/>
            <a:fld id="{300D7EC5-27BB-43CC-A90C-D41FC3B609BB}" type="slidenum">
              <a:rPr lang="ar-SA" sz="1200" smtClean="0">
                <a:latin typeface="Arial" charset="0"/>
              </a:rPr>
              <a:pPr eaLnBrk="1" hangingPunct="1"/>
              <a:t>29</a:t>
            </a:fld>
            <a:endParaRPr lang="en-US" sz="1200" smtClean="0">
              <a:latin typeface="Arial" charset="0"/>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smtClean="0"/>
          </a:p>
        </p:txBody>
      </p:sp>
    </p:spTree>
    <p:extLst>
      <p:ext uri="{BB962C8B-B14F-4D97-AF65-F5344CB8AC3E}">
        <p14:creationId xmlns:p14="http://schemas.microsoft.com/office/powerpoint/2010/main" val="334740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8D66BEC-7AC4-4B1E-85B0-23A97BC2ACE6}" type="slidenum">
              <a:rPr lang="en-US" sz="1200" smtClean="0"/>
              <a:pPr eaLnBrk="1" hangingPunct="1"/>
              <a:t>30</a:t>
            </a:fld>
            <a:endParaRPr 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that time, the radius of the earth was not known exactly.</a:t>
            </a:r>
          </a:p>
          <a:p>
            <a:endParaRPr lang="en-US" smtClean="0"/>
          </a:p>
          <a:p>
            <a:r>
              <a:rPr lang="en-US" smtClean="0"/>
              <a:t>The radius of the circle corresponding to the error quoted by Jamshid Masud (0.7mm) is 20 times larger than the half axis of the orbit of Pluto.</a:t>
            </a:r>
          </a:p>
        </p:txBody>
      </p:sp>
    </p:spTree>
    <p:extLst>
      <p:ext uri="{BB962C8B-B14F-4D97-AF65-F5344CB8AC3E}">
        <p14:creationId xmlns:p14="http://schemas.microsoft.com/office/powerpoint/2010/main" val="279975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lIns="91424" tIns="45712" rIns="91424" bIns="45712"/>
          <a:lstStyle/>
          <a:p>
            <a:r>
              <a:rPr lang="en-US" smtClean="0"/>
              <a:t>THG picture</a:t>
            </a:r>
          </a:p>
        </p:txBody>
      </p:sp>
    </p:spTree>
    <p:extLst>
      <p:ext uri="{BB962C8B-B14F-4D97-AF65-F5344CB8AC3E}">
        <p14:creationId xmlns:p14="http://schemas.microsoft.com/office/powerpoint/2010/main" val="220816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44588" y="685800"/>
            <a:ext cx="4570412" cy="3429000"/>
          </a:xfrm>
          <a:noFill/>
          <a:ln/>
        </p:spPr>
      </p:sp>
      <p:sp>
        <p:nvSpPr>
          <p:cNvPr id="11366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1524131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44588" y="685800"/>
            <a:ext cx="4570412" cy="3429000"/>
          </a:xfrm>
          <a:noFill/>
          <a:ln/>
        </p:spPr>
      </p:sp>
      <p:sp>
        <p:nvSpPr>
          <p:cNvPr id="11469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1250185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44588" y="685800"/>
            <a:ext cx="4570412" cy="3429000"/>
          </a:xfrm>
          <a:noFill/>
          <a:ln/>
        </p:spPr>
      </p:sp>
      <p:sp>
        <p:nvSpPr>
          <p:cNvPr id="11571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172607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44588" y="685800"/>
            <a:ext cx="4570412" cy="3429000"/>
          </a:xfrm>
          <a:noFill/>
          <a:ln/>
        </p:spPr>
      </p:sp>
      <p:sp>
        <p:nvSpPr>
          <p:cNvPr id="993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883835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4588" y="685800"/>
            <a:ext cx="4570412" cy="3429000"/>
          </a:xfrm>
          <a:noFill/>
          <a:ln/>
        </p:spPr>
      </p:sp>
      <p:sp>
        <p:nvSpPr>
          <p:cNvPr id="10035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150287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4588" y="685800"/>
            <a:ext cx="4570412" cy="3429000"/>
          </a:xfrm>
          <a:noFill/>
          <a:ln/>
        </p:spPr>
      </p:sp>
      <p:sp>
        <p:nvSpPr>
          <p:cNvPr id="10137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063058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4588" y="685800"/>
            <a:ext cx="4570412" cy="3429000"/>
          </a:xfrm>
          <a:noFill/>
          <a:ln/>
        </p:spPr>
      </p:sp>
      <p:sp>
        <p:nvSpPr>
          <p:cNvPr id="10342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413611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44588" y="685800"/>
            <a:ext cx="4570412" cy="3429000"/>
          </a:xfrm>
          <a:noFill/>
          <a:ln/>
        </p:spPr>
      </p:sp>
      <p:sp>
        <p:nvSpPr>
          <p:cNvPr id="10445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947889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4588" y="685800"/>
            <a:ext cx="4570412" cy="3429000"/>
          </a:xfrm>
          <a:noFill/>
          <a:ln/>
        </p:spPr>
      </p:sp>
      <p:sp>
        <p:nvSpPr>
          <p:cNvPr id="10547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95836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44588" y="685800"/>
            <a:ext cx="4570412" cy="3429000"/>
          </a:xfrm>
          <a:noFill/>
          <a:ln/>
        </p:spPr>
      </p:sp>
      <p:sp>
        <p:nvSpPr>
          <p:cNvPr id="1064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95966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44588" y="685800"/>
            <a:ext cx="4570412" cy="3429000"/>
          </a:xfrm>
          <a:noFill/>
          <a:ln/>
        </p:spPr>
      </p:sp>
      <p:sp>
        <p:nvSpPr>
          <p:cNvPr id="8089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208475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44588" y="685800"/>
            <a:ext cx="4570412" cy="3429000"/>
          </a:xfrm>
          <a:noFill/>
          <a:ln/>
        </p:spPr>
      </p:sp>
      <p:sp>
        <p:nvSpPr>
          <p:cNvPr id="1075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247597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44588" y="685800"/>
            <a:ext cx="4570412" cy="3429000"/>
          </a:xfrm>
          <a:noFill/>
          <a:ln/>
        </p:spPr>
      </p:sp>
      <p:sp>
        <p:nvSpPr>
          <p:cNvPr id="1085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583149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4588" y="685800"/>
            <a:ext cx="4570412" cy="3429000"/>
          </a:xfrm>
          <a:noFill/>
          <a:ln/>
        </p:spPr>
      </p:sp>
      <p:sp>
        <p:nvSpPr>
          <p:cNvPr id="1095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894124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44588" y="685800"/>
            <a:ext cx="4570412" cy="3429000"/>
          </a:xfrm>
          <a:noFill/>
          <a:ln/>
        </p:spPr>
      </p:sp>
      <p:sp>
        <p:nvSpPr>
          <p:cNvPr id="1105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880972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4588" y="685800"/>
            <a:ext cx="4570412" cy="3429000"/>
          </a:xfrm>
          <a:noFill/>
          <a:ln/>
        </p:spPr>
      </p:sp>
      <p:sp>
        <p:nvSpPr>
          <p:cNvPr id="1116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297532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44588" y="685800"/>
            <a:ext cx="4570412" cy="3429000"/>
          </a:xfrm>
          <a:noFill/>
          <a:ln/>
        </p:spPr>
      </p:sp>
      <p:sp>
        <p:nvSpPr>
          <p:cNvPr id="11264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796224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44588" y="685800"/>
            <a:ext cx="4570412" cy="3429000"/>
          </a:xfrm>
          <a:noFill/>
          <a:ln/>
        </p:spPr>
      </p:sp>
      <p:sp>
        <p:nvSpPr>
          <p:cNvPr id="11673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88877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44588" y="685800"/>
            <a:ext cx="4570412" cy="3429000"/>
          </a:xfrm>
          <a:noFill/>
          <a:ln/>
        </p:spPr>
      </p:sp>
      <p:sp>
        <p:nvSpPr>
          <p:cNvPr id="11776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156452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44588" y="685800"/>
            <a:ext cx="4570412" cy="3429000"/>
          </a:xfrm>
          <a:noFill/>
          <a:ln/>
        </p:spPr>
      </p:sp>
      <p:sp>
        <p:nvSpPr>
          <p:cNvPr id="8192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4111859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44588" y="685800"/>
            <a:ext cx="4570412" cy="3429000"/>
          </a:xfrm>
          <a:noFill/>
          <a:ln/>
        </p:spPr>
      </p:sp>
      <p:sp>
        <p:nvSpPr>
          <p:cNvPr id="8294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159819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83971"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l-GR" smtClean="0"/>
          </a:p>
        </p:txBody>
      </p:sp>
    </p:spTree>
    <p:extLst>
      <p:ext uri="{BB962C8B-B14F-4D97-AF65-F5344CB8AC3E}">
        <p14:creationId xmlns:p14="http://schemas.microsoft.com/office/powerpoint/2010/main" val="3958709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44588" y="685800"/>
            <a:ext cx="4570412" cy="3429000"/>
          </a:xfrm>
          <a:noFill/>
          <a:ln/>
        </p:spPr>
      </p:sp>
      <p:sp>
        <p:nvSpPr>
          <p:cNvPr id="8499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401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44588" y="685800"/>
            <a:ext cx="4570412" cy="3429000"/>
          </a:xfrm>
          <a:noFill/>
          <a:ln/>
        </p:spPr>
      </p:sp>
      <p:sp>
        <p:nvSpPr>
          <p:cNvPr id="8601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306263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44588" y="685800"/>
            <a:ext cx="4570412" cy="3429000"/>
          </a:xfrm>
          <a:noFill/>
          <a:ln/>
        </p:spPr>
      </p:sp>
      <p:sp>
        <p:nvSpPr>
          <p:cNvPr id="8704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smtClean="0"/>
          </a:p>
        </p:txBody>
      </p:sp>
    </p:spTree>
    <p:extLst>
      <p:ext uri="{BB962C8B-B14F-4D97-AF65-F5344CB8AC3E}">
        <p14:creationId xmlns:p14="http://schemas.microsoft.com/office/powerpoint/2010/main" val="112405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dirty="0" err="1" smtClean="0"/>
              <a:t>Kλικ</a:t>
            </a:r>
            <a:r>
              <a:rPr lang="el-GR" dirty="0" smtClean="0"/>
              <a:t> για επεξεργασία του τίτλου</a:t>
            </a:r>
            <a:endParaRPr lang="el-GR" dirty="0"/>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6"/>
          <p:cNvSpPr>
            <a:spLocks noGrp="1" noChangeArrowheads="1"/>
          </p:cNvSpPr>
          <p:nvPr>
            <p:ph type="sldNum" sz="quarter" idx="10"/>
          </p:nvPr>
        </p:nvSpPr>
        <p:spPr/>
        <p:txBody>
          <a:bodyPr/>
          <a:lstStyle>
            <a:lvl1pPr>
              <a:defRPr/>
            </a:lvl1pPr>
          </a:lstStyle>
          <a:p>
            <a:pPr>
              <a:defRPr/>
            </a:pPr>
            <a:fld id="{7313A85A-E4E2-4692-BF4F-13AEED8DACB0}" type="slidenum">
              <a:rPr lang="el-GR"/>
              <a:pPr>
                <a:defRPr/>
              </a:pPr>
              <a:t>‹#›</a:t>
            </a:fld>
            <a:endParaRPr lang="el-GR"/>
          </a:p>
        </p:txBody>
      </p:sp>
    </p:spTree>
    <p:extLst>
      <p:ext uri="{BB962C8B-B14F-4D97-AF65-F5344CB8AC3E}">
        <p14:creationId xmlns:p14="http://schemas.microsoft.com/office/powerpoint/2010/main" val="77240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86C706C7-4FA6-467A-B491-1B196E0133E6}" type="slidenum">
              <a:rPr lang="el-GR"/>
              <a:pPr>
                <a:defRPr/>
              </a:pPr>
              <a:t>‹#›</a:t>
            </a:fld>
            <a:endParaRPr lang="el-GR" dirty="0"/>
          </a:p>
        </p:txBody>
      </p:sp>
    </p:spTree>
    <p:extLst>
      <p:ext uri="{BB962C8B-B14F-4D97-AF65-F5344CB8AC3E}">
        <p14:creationId xmlns:p14="http://schemas.microsoft.com/office/powerpoint/2010/main" val="21204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04800"/>
            <a:ext cx="2133600" cy="57912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04800"/>
            <a:ext cx="6248400" cy="57912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353E6A02-36EE-4C0A-9CF2-2394A2EC3754}" type="slidenum">
              <a:rPr lang="el-GR"/>
              <a:pPr>
                <a:defRPr/>
              </a:pPr>
              <a:t>‹#›</a:t>
            </a:fld>
            <a:endParaRPr lang="el-GR" dirty="0"/>
          </a:p>
        </p:txBody>
      </p:sp>
    </p:spTree>
    <p:extLst>
      <p:ext uri="{BB962C8B-B14F-4D97-AF65-F5344CB8AC3E}">
        <p14:creationId xmlns:p14="http://schemas.microsoft.com/office/powerpoint/2010/main" val="2089664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17538"/>
            <a:ext cx="7877175" cy="5478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xfrm>
            <a:off x="4648200" y="6400800"/>
            <a:ext cx="1905000" cy="457200"/>
          </a:xfrm>
          <a:prstGeom prst="rect">
            <a:avLst/>
          </a:prstGeom>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vl1pPr>
          </a:lstStyle>
          <a:p>
            <a:pPr>
              <a:defRPr/>
            </a:pPr>
            <a:fld id="{823D879D-AD67-49E1-8C33-6D20B9557B67}" type="slidenum">
              <a:rPr lang="en-US"/>
              <a:pPr>
                <a:defRPr/>
              </a:pPr>
              <a:t>‹#›</a:t>
            </a:fld>
            <a:endParaRPr lang="en-US"/>
          </a:p>
        </p:txBody>
      </p:sp>
    </p:spTree>
    <p:extLst>
      <p:ext uri="{BB962C8B-B14F-4D97-AF65-F5344CB8AC3E}">
        <p14:creationId xmlns:p14="http://schemas.microsoft.com/office/powerpoint/2010/main" val="125270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6"/>
          <p:cNvSpPr>
            <a:spLocks noGrp="1" noChangeArrowheads="1"/>
          </p:cNvSpPr>
          <p:nvPr>
            <p:ph type="sldNum" sz="quarter" idx="11"/>
          </p:nvPr>
        </p:nvSpPr>
        <p:spPr/>
        <p:txBody>
          <a:bodyPr/>
          <a:lstStyle>
            <a:lvl1pPr>
              <a:defRPr/>
            </a:lvl1pPr>
          </a:lstStyle>
          <a:p>
            <a:pPr>
              <a:defRPr/>
            </a:pPr>
            <a:fld id="{933C1F5B-428B-4DCD-B372-91A7497CA374}" type="slidenum">
              <a:rPr lang="en-US"/>
              <a:pPr>
                <a:defRPr/>
              </a:pPr>
              <a:t>‹#›</a:t>
            </a:fld>
            <a:endParaRPr lang="en-US"/>
          </a:p>
        </p:txBody>
      </p:sp>
    </p:spTree>
    <p:extLst>
      <p:ext uri="{BB962C8B-B14F-4D97-AF65-F5344CB8AC3E}">
        <p14:creationId xmlns:p14="http://schemas.microsoft.com/office/powerpoint/2010/main" val="291333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pPr>
              <a:defRPr/>
            </a:pPr>
            <a:fld id="{32028A90-F019-42E3-826D-707F1F94DB1E}" type="slidenum">
              <a:rPr lang="en-US"/>
              <a:pPr>
                <a:defRPr/>
              </a:pPr>
              <a:t>‹#›</a:t>
            </a:fld>
            <a:endParaRPr lang="en-US"/>
          </a:p>
        </p:txBody>
      </p:sp>
    </p:spTree>
    <p:extLst>
      <p:ext uri="{BB962C8B-B14F-4D97-AF65-F5344CB8AC3E}">
        <p14:creationId xmlns:p14="http://schemas.microsoft.com/office/powerpoint/2010/main" val="32052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1"/>
          </a:solidFill>
        </p:spPr>
        <p:txBody>
          <a:bodyPr/>
          <a:lstStyle>
            <a:lvl1pPr>
              <a:defRPr>
                <a:solidFill>
                  <a:srgbClr val="0000FF"/>
                </a:solidFill>
                <a:latin typeface="Arno Pro Caption" pitchFamily="18" charset="0"/>
              </a:defRPr>
            </a:lvl1p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lvl1pPr>
              <a:defRPr>
                <a:latin typeface="Arno Pro Caption" pitchFamily="18" charset="0"/>
              </a:defRPr>
            </a:lvl1pPr>
            <a:lvl2pPr>
              <a:defRPr>
                <a:latin typeface="Arno Pro Caption" pitchFamily="18" charset="0"/>
              </a:defRPr>
            </a:lvl2pPr>
            <a:lvl3pPr>
              <a:defRPr>
                <a:latin typeface="Arno Pro Caption" pitchFamily="18" charset="0"/>
              </a:defRPr>
            </a:lvl3pPr>
            <a:lvl4pPr>
              <a:defRPr>
                <a:latin typeface="Arno Pro Caption" pitchFamily="18" charset="0"/>
              </a:defRPr>
            </a:lvl4pPr>
            <a:lvl5pPr>
              <a:defRPr>
                <a:latin typeface="Arno Pro Caption" pitchFamily="18" charset="0"/>
              </a:defRPr>
            </a:lvl5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Rectangle 3"/>
          <p:cNvSpPr>
            <a:spLocks noGrp="1" noChangeArrowheads="1"/>
          </p:cNvSpPr>
          <p:nvPr>
            <p:ph type="sldNum" sz="quarter" idx="10"/>
          </p:nvPr>
        </p:nvSpPr>
        <p:spPr/>
        <p:txBody>
          <a:bodyPr/>
          <a:lstStyle>
            <a:lvl1pPr>
              <a:defRPr baseline="0">
                <a:solidFill>
                  <a:schemeClr val="accent1">
                    <a:lumMod val="50000"/>
                  </a:schemeClr>
                </a:solidFill>
                <a:latin typeface="Arno Pro Caption" pitchFamily="18" charset="0"/>
              </a:defRPr>
            </a:lvl1pPr>
          </a:lstStyle>
          <a:p>
            <a:pPr>
              <a:defRPr/>
            </a:pPr>
            <a:fld id="{7C0C7880-35DE-403B-B262-B177BD98112C}" type="slidenum">
              <a:rPr lang="el-GR"/>
              <a:pPr>
                <a:defRPr/>
              </a:pPr>
              <a:t>‹#›</a:t>
            </a:fld>
            <a:endParaRPr lang="el-GR" dirty="0"/>
          </a:p>
        </p:txBody>
      </p:sp>
    </p:spTree>
    <p:extLst>
      <p:ext uri="{BB962C8B-B14F-4D97-AF65-F5344CB8AC3E}">
        <p14:creationId xmlns:p14="http://schemas.microsoft.com/office/powerpoint/2010/main" val="180155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5"/>
          <p:cNvSpPr>
            <a:spLocks noGrp="1" noChangeArrowheads="1"/>
          </p:cNvSpPr>
          <p:nvPr>
            <p:ph type="ftr" sz="quarter" idx="10"/>
          </p:nvPr>
        </p:nvSpPr>
        <p:spPr>
          <a:ln/>
        </p:spPr>
        <p:txBody>
          <a:bodyPr/>
          <a:lstStyle>
            <a:lvl1pPr>
              <a:defRPr/>
            </a:lvl1pPr>
          </a:lstStyle>
          <a:p>
            <a:pPr>
              <a:defRPr/>
            </a:pP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79B3D2F4-3555-4807-87CF-E5211B376B9F}" type="slidenum">
              <a:rPr lang="el-GR"/>
              <a:pPr>
                <a:defRPr/>
              </a:pPr>
              <a:t>‹#›</a:t>
            </a:fld>
            <a:endParaRPr lang="el-GR" dirty="0"/>
          </a:p>
        </p:txBody>
      </p:sp>
    </p:spTree>
    <p:extLst>
      <p:ext uri="{BB962C8B-B14F-4D97-AF65-F5344CB8AC3E}">
        <p14:creationId xmlns:p14="http://schemas.microsoft.com/office/powerpoint/2010/main" val="14278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5"/>
          <p:cNvSpPr>
            <a:spLocks noGrp="1" noChangeArrowheads="1"/>
          </p:cNvSpPr>
          <p:nvPr>
            <p:ph type="ftr" sz="quarter" idx="10"/>
          </p:nvPr>
        </p:nvSpPr>
        <p:spPr>
          <a:ln/>
        </p:spPr>
        <p:txBody>
          <a:bodyPr/>
          <a:lstStyle>
            <a:lvl1pPr>
              <a:defRPr/>
            </a:lvl1pPr>
          </a:lstStyle>
          <a:p>
            <a:pPr>
              <a:defRPr/>
            </a:pP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96CB3C4E-7312-4B93-B901-CD7187914A7A}" type="slidenum">
              <a:rPr lang="el-GR"/>
              <a:pPr>
                <a:defRPr/>
              </a:pPr>
              <a:t>‹#›</a:t>
            </a:fld>
            <a:endParaRPr lang="el-GR" dirty="0"/>
          </a:p>
        </p:txBody>
      </p:sp>
    </p:spTree>
    <p:extLst>
      <p:ext uri="{BB962C8B-B14F-4D97-AF65-F5344CB8AC3E}">
        <p14:creationId xmlns:p14="http://schemas.microsoft.com/office/powerpoint/2010/main" val="143522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5"/>
          <p:cNvSpPr>
            <a:spLocks noGrp="1" noChangeArrowheads="1"/>
          </p:cNvSpPr>
          <p:nvPr>
            <p:ph type="ftr" sz="quarter" idx="10"/>
          </p:nvPr>
        </p:nvSpPr>
        <p:spPr>
          <a:ln/>
        </p:spPr>
        <p:txBody>
          <a:bodyPr/>
          <a:lstStyle>
            <a:lvl1pPr>
              <a:defRPr/>
            </a:lvl1pPr>
          </a:lstStyle>
          <a:p>
            <a:pPr>
              <a:defRPr/>
            </a:pPr>
            <a:endParaRPr lang="el-GR"/>
          </a:p>
        </p:txBody>
      </p:sp>
      <p:sp>
        <p:nvSpPr>
          <p:cNvPr id="8" name="Rectangle 6"/>
          <p:cNvSpPr>
            <a:spLocks noGrp="1" noChangeArrowheads="1"/>
          </p:cNvSpPr>
          <p:nvPr>
            <p:ph type="sldNum" sz="quarter" idx="11"/>
          </p:nvPr>
        </p:nvSpPr>
        <p:spPr>
          <a:ln/>
        </p:spPr>
        <p:txBody>
          <a:bodyPr/>
          <a:lstStyle>
            <a:lvl1pPr>
              <a:defRPr/>
            </a:lvl1pPr>
          </a:lstStyle>
          <a:p>
            <a:pPr>
              <a:defRPr/>
            </a:pPr>
            <a:fld id="{1787416E-FA57-4C8A-89DD-4DDC01595793}" type="slidenum">
              <a:rPr lang="el-GR"/>
              <a:pPr>
                <a:defRPr/>
              </a:pPr>
              <a:t>‹#›</a:t>
            </a:fld>
            <a:endParaRPr lang="el-GR" dirty="0"/>
          </a:p>
        </p:txBody>
      </p:sp>
    </p:spTree>
    <p:extLst>
      <p:ext uri="{BB962C8B-B14F-4D97-AF65-F5344CB8AC3E}">
        <p14:creationId xmlns:p14="http://schemas.microsoft.com/office/powerpoint/2010/main" val="414263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5"/>
          <p:cNvSpPr>
            <a:spLocks noGrp="1" noChangeArrowheads="1"/>
          </p:cNvSpPr>
          <p:nvPr>
            <p:ph type="ftr" sz="quarter" idx="10"/>
          </p:nvPr>
        </p:nvSpPr>
        <p:spPr>
          <a:ln/>
        </p:spPr>
        <p:txBody>
          <a:bodyPr/>
          <a:lstStyle>
            <a:lvl1pPr>
              <a:defRPr/>
            </a:lvl1pPr>
          </a:lstStyle>
          <a:p>
            <a:pPr>
              <a:defRPr/>
            </a:pPr>
            <a:endParaRPr lang="el-GR"/>
          </a:p>
        </p:txBody>
      </p:sp>
      <p:sp>
        <p:nvSpPr>
          <p:cNvPr id="4" name="Rectangle 6"/>
          <p:cNvSpPr>
            <a:spLocks noGrp="1" noChangeArrowheads="1"/>
          </p:cNvSpPr>
          <p:nvPr>
            <p:ph type="sldNum" sz="quarter" idx="11"/>
          </p:nvPr>
        </p:nvSpPr>
        <p:spPr>
          <a:ln/>
        </p:spPr>
        <p:txBody>
          <a:bodyPr/>
          <a:lstStyle>
            <a:lvl1pPr>
              <a:defRPr/>
            </a:lvl1pPr>
          </a:lstStyle>
          <a:p>
            <a:pPr>
              <a:defRPr/>
            </a:pPr>
            <a:fld id="{325C88D0-3DAD-4EEE-8F12-A03EC48BE484}" type="slidenum">
              <a:rPr lang="el-GR"/>
              <a:pPr>
                <a:defRPr/>
              </a:pPr>
              <a:t>‹#›</a:t>
            </a:fld>
            <a:endParaRPr lang="el-GR" dirty="0"/>
          </a:p>
        </p:txBody>
      </p:sp>
    </p:spTree>
    <p:extLst>
      <p:ext uri="{BB962C8B-B14F-4D97-AF65-F5344CB8AC3E}">
        <p14:creationId xmlns:p14="http://schemas.microsoft.com/office/powerpoint/2010/main" val="111777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l-GR"/>
          </a:p>
        </p:txBody>
      </p:sp>
      <p:sp>
        <p:nvSpPr>
          <p:cNvPr id="3" name="Rectangle 6"/>
          <p:cNvSpPr>
            <a:spLocks noGrp="1" noChangeArrowheads="1"/>
          </p:cNvSpPr>
          <p:nvPr>
            <p:ph type="sldNum" sz="quarter" idx="11"/>
          </p:nvPr>
        </p:nvSpPr>
        <p:spPr>
          <a:ln/>
        </p:spPr>
        <p:txBody>
          <a:bodyPr/>
          <a:lstStyle>
            <a:lvl1pPr>
              <a:defRPr/>
            </a:lvl1pPr>
          </a:lstStyle>
          <a:p>
            <a:pPr>
              <a:defRPr/>
            </a:pPr>
            <a:fld id="{DC2133D6-5633-435C-9538-C6FF17FB71D2}" type="slidenum">
              <a:rPr lang="el-GR"/>
              <a:pPr>
                <a:defRPr/>
              </a:pPr>
              <a:t>‹#›</a:t>
            </a:fld>
            <a:endParaRPr lang="el-GR" dirty="0"/>
          </a:p>
        </p:txBody>
      </p:sp>
    </p:spTree>
    <p:extLst>
      <p:ext uri="{BB962C8B-B14F-4D97-AF65-F5344CB8AC3E}">
        <p14:creationId xmlns:p14="http://schemas.microsoft.com/office/powerpoint/2010/main" val="6393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ftr" sz="quarter" idx="10"/>
          </p:nvPr>
        </p:nvSpPr>
        <p:spPr>
          <a:ln/>
        </p:spPr>
        <p:txBody>
          <a:bodyPr/>
          <a:lstStyle>
            <a:lvl1pPr>
              <a:defRPr/>
            </a:lvl1pPr>
          </a:lstStyle>
          <a:p>
            <a:pPr>
              <a:defRPr/>
            </a:pP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B31742AC-48FF-45FF-BB49-D3D09660B430}" type="slidenum">
              <a:rPr lang="el-GR"/>
              <a:pPr>
                <a:defRPr/>
              </a:pPr>
              <a:t>‹#›</a:t>
            </a:fld>
            <a:endParaRPr lang="el-GR" dirty="0"/>
          </a:p>
        </p:txBody>
      </p:sp>
    </p:spTree>
    <p:extLst>
      <p:ext uri="{BB962C8B-B14F-4D97-AF65-F5344CB8AC3E}">
        <p14:creationId xmlns:p14="http://schemas.microsoft.com/office/powerpoint/2010/main" val="22549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5"/>
          <p:cNvSpPr>
            <a:spLocks noGrp="1" noChangeArrowheads="1"/>
          </p:cNvSpPr>
          <p:nvPr>
            <p:ph type="ftr" sz="quarter" idx="10"/>
          </p:nvPr>
        </p:nvSpPr>
        <p:spPr>
          <a:ln/>
        </p:spPr>
        <p:txBody>
          <a:bodyPr/>
          <a:lstStyle>
            <a:lvl1pPr>
              <a:defRPr/>
            </a:lvl1pPr>
          </a:lstStyle>
          <a:p>
            <a:pPr>
              <a:defRPr/>
            </a:pP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420AC18B-93A9-46D2-9615-5870F6BB20D7}" type="slidenum">
              <a:rPr lang="el-GR"/>
              <a:pPr>
                <a:defRPr/>
              </a:pPr>
              <a:t>‹#›</a:t>
            </a:fld>
            <a:endParaRPr lang="el-GR" dirty="0"/>
          </a:p>
        </p:txBody>
      </p:sp>
    </p:spTree>
    <p:extLst>
      <p:ext uri="{BB962C8B-B14F-4D97-AF65-F5344CB8AC3E}">
        <p14:creationId xmlns:p14="http://schemas.microsoft.com/office/powerpoint/2010/main" val="99698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304800" y="13716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9" name="Rectangle 5"/>
          <p:cNvSpPr>
            <a:spLocks noGrp="1" noChangeArrowheads="1"/>
          </p:cNvSpPr>
          <p:nvPr>
            <p:ph type="ftr" sz="quarter" idx="3"/>
          </p:nvPr>
        </p:nvSpPr>
        <p:spPr bwMode="auto">
          <a:xfrm>
            <a:off x="304800" y="6248400"/>
            <a:ext cx="7086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3366CC"/>
                </a:solidFill>
                <a:latin typeface="+mn-lt"/>
              </a:defRPr>
            </a:lvl1pPr>
          </a:lstStyle>
          <a:p>
            <a:pPr>
              <a:defRPr/>
            </a:pPr>
            <a:endParaRPr lang="el-GR"/>
          </a:p>
        </p:txBody>
      </p:sp>
      <p:sp>
        <p:nvSpPr>
          <p:cNvPr id="1030" name="Rectangle 6"/>
          <p:cNvSpPr>
            <a:spLocks noGrp="1" noChangeArrowheads="1"/>
          </p:cNvSpPr>
          <p:nvPr>
            <p:ph type="sldNum" sz="quarter" idx="4"/>
          </p:nvPr>
        </p:nvSpPr>
        <p:spPr bwMode="auto">
          <a:xfrm>
            <a:off x="7620000" y="6248400"/>
            <a:ext cx="114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baseline="0">
                <a:solidFill>
                  <a:schemeClr val="accent1">
                    <a:lumMod val="50000"/>
                  </a:schemeClr>
                </a:solidFill>
                <a:latin typeface="Arno Pro Caption" pitchFamily="18" charset="0"/>
              </a:defRPr>
            </a:lvl1pPr>
          </a:lstStyle>
          <a:p>
            <a:pPr>
              <a:defRPr/>
            </a:pPr>
            <a:fld id="{573AA9DC-D4D4-4E0F-888D-2B81879E109E}"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9" r:id="rId12"/>
    <p:sldLayoutId id="2147483810" r:id="rId13"/>
    <p:sldLayoutId id="2147483811" r:id="rId14"/>
  </p:sldLayoutIdLst>
  <p:hf hdr="0" ftr="0" dt="0"/>
  <p:txStyles>
    <p:titleStyle>
      <a:lvl1pPr algn="ctr" rtl="0" eaLnBrk="0" fontAlgn="base" hangingPunct="0">
        <a:spcBef>
          <a:spcPct val="0"/>
        </a:spcBef>
        <a:spcAft>
          <a:spcPct val="0"/>
        </a:spcAft>
        <a:defRPr sz="3200">
          <a:solidFill>
            <a:srgbClr val="0000FF"/>
          </a:solidFill>
          <a:latin typeface="Arno Pro Caption" pitchFamily="18" charset="0"/>
          <a:ea typeface="+mj-ea"/>
          <a:cs typeface="+mj-cs"/>
        </a:defRPr>
      </a:lvl1pPr>
      <a:lvl2pPr algn="ctr" rtl="0" eaLnBrk="0" fontAlgn="base" hangingPunct="0">
        <a:spcBef>
          <a:spcPct val="0"/>
        </a:spcBef>
        <a:spcAft>
          <a:spcPct val="0"/>
        </a:spcAft>
        <a:defRPr sz="3200">
          <a:solidFill>
            <a:srgbClr val="0000FF"/>
          </a:solidFill>
          <a:latin typeface="Arno Pro Caption" pitchFamily="18" charset="0"/>
        </a:defRPr>
      </a:lvl2pPr>
      <a:lvl3pPr algn="ctr" rtl="0" eaLnBrk="0" fontAlgn="base" hangingPunct="0">
        <a:spcBef>
          <a:spcPct val="0"/>
        </a:spcBef>
        <a:spcAft>
          <a:spcPct val="0"/>
        </a:spcAft>
        <a:defRPr sz="3200">
          <a:solidFill>
            <a:srgbClr val="0000FF"/>
          </a:solidFill>
          <a:latin typeface="Arno Pro Caption" pitchFamily="18" charset="0"/>
        </a:defRPr>
      </a:lvl3pPr>
      <a:lvl4pPr algn="ctr" rtl="0" eaLnBrk="0" fontAlgn="base" hangingPunct="0">
        <a:spcBef>
          <a:spcPct val="0"/>
        </a:spcBef>
        <a:spcAft>
          <a:spcPct val="0"/>
        </a:spcAft>
        <a:defRPr sz="3200">
          <a:solidFill>
            <a:srgbClr val="0000FF"/>
          </a:solidFill>
          <a:latin typeface="Arno Pro Caption" pitchFamily="18" charset="0"/>
        </a:defRPr>
      </a:lvl4pPr>
      <a:lvl5pPr algn="ctr" rtl="0" eaLnBrk="0" fontAlgn="base" hangingPunct="0">
        <a:spcBef>
          <a:spcPct val="0"/>
        </a:spcBef>
        <a:spcAft>
          <a:spcPct val="0"/>
        </a:spcAft>
        <a:defRPr sz="3200">
          <a:solidFill>
            <a:srgbClr val="0000FF"/>
          </a:solidFill>
          <a:latin typeface="Arno Pro Caption" pitchFamily="18" charset="0"/>
        </a:defRPr>
      </a:lvl5pPr>
      <a:lvl6pPr marL="457200" algn="ctr" rtl="0" fontAlgn="base">
        <a:spcBef>
          <a:spcPct val="0"/>
        </a:spcBef>
        <a:spcAft>
          <a:spcPct val="0"/>
        </a:spcAft>
        <a:defRPr sz="3200">
          <a:solidFill>
            <a:srgbClr val="3366CC"/>
          </a:solidFill>
          <a:latin typeface="Comic Sans MS" pitchFamily="66" charset="0"/>
        </a:defRPr>
      </a:lvl6pPr>
      <a:lvl7pPr marL="914400" algn="ctr" rtl="0" fontAlgn="base">
        <a:spcBef>
          <a:spcPct val="0"/>
        </a:spcBef>
        <a:spcAft>
          <a:spcPct val="0"/>
        </a:spcAft>
        <a:defRPr sz="3200">
          <a:solidFill>
            <a:srgbClr val="3366CC"/>
          </a:solidFill>
          <a:latin typeface="Comic Sans MS" pitchFamily="66" charset="0"/>
        </a:defRPr>
      </a:lvl7pPr>
      <a:lvl8pPr marL="1371600" algn="ctr" rtl="0" fontAlgn="base">
        <a:spcBef>
          <a:spcPct val="0"/>
        </a:spcBef>
        <a:spcAft>
          <a:spcPct val="0"/>
        </a:spcAft>
        <a:defRPr sz="3200">
          <a:solidFill>
            <a:srgbClr val="3366CC"/>
          </a:solidFill>
          <a:latin typeface="Comic Sans MS" pitchFamily="66" charset="0"/>
        </a:defRPr>
      </a:lvl8pPr>
      <a:lvl9pPr marL="1828800" algn="ctr" rtl="0" fontAlgn="base">
        <a:spcBef>
          <a:spcPct val="0"/>
        </a:spcBef>
        <a:spcAft>
          <a:spcPct val="0"/>
        </a:spcAft>
        <a:defRPr sz="3200">
          <a:solidFill>
            <a:srgbClr val="3366CC"/>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3.xml"/><Relationship Id="rId7"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6.bin"/><Relationship Id="rId18" Type="http://schemas.openxmlformats.org/officeDocument/2006/relationships/image" Target="../media/image29.wmf"/><Relationship Id="rId26" Type="http://schemas.openxmlformats.org/officeDocument/2006/relationships/image" Target="../media/image33.wmf"/><Relationship Id="rId3" Type="http://schemas.openxmlformats.org/officeDocument/2006/relationships/slideLayout" Target="../slideLayouts/slideLayout2.xml"/><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27.w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tags" Target="../tags/tag2.xml"/><Relationship Id="rId16" Type="http://schemas.openxmlformats.org/officeDocument/2006/relationships/image" Target="../media/image11.wmf"/><Relationship Id="rId20" Type="http://schemas.openxmlformats.org/officeDocument/2006/relationships/image" Target="../media/image30.wmf"/><Relationship Id="rId1" Type="http://schemas.openxmlformats.org/officeDocument/2006/relationships/vmlDrawing" Target="../drawings/vmlDrawing6.vml"/><Relationship Id="rId6" Type="http://schemas.openxmlformats.org/officeDocument/2006/relationships/image" Target="../media/image24.wmf"/><Relationship Id="rId11" Type="http://schemas.openxmlformats.org/officeDocument/2006/relationships/oleObject" Target="../embeddings/oleObject25.bin"/><Relationship Id="rId24" Type="http://schemas.openxmlformats.org/officeDocument/2006/relationships/image" Target="../media/image32.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10" Type="http://schemas.openxmlformats.org/officeDocument/2006/relationships/image" Target="../media/image26.wmf"/><Relationship Id="rId19" Type="http://schemas.openxmlformats.org/officeDocument/2006/relationships/oleObject" Target="../embeddings/oleObject29.bin"/><Relationship Id="rId4" Type="http://schemas.openxmlformats.org/officeDocument/2006/relationships/notesSlide" Target="../notesSlides/notesSlide4.xml"/><Relationship Id="rId9" Type="http://schemas.openxmlformats.org/officeDocument/2006/relationships/oleObject" Target="../embeddings/oleObject24.bin"/><Relationship Id="rId14" Type="http://schemas.openxmlformats.org/officeDocument/2006/relationships/image" Target="../media/image28.wmf"/><Relationship Id="rId22" Type="http://schemas.openxmlformats.org/officeDocument/2006/relationships/image" Target="../media/image3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5.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38.wmf"/></Relationships>
</file>

<file path=ppt/slides/_rels/slide1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slideLayout" Target="../slideLayouts/slideLayout7.xml"/><Relationship Id="rId7" Type="http://schemas.openxmlformats.org/officeDocument/2006/relationships/oleObject" Target="../embeddings/oleObject40.bin"/><Relationship Id="rId2" Type="http://schemas.openxmlformats.org/officeDocument/2006/relationships/tags" Target="../tags/tag3.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39.bin"/><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2.wmf"/><Relationship Id="rId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slideLayout" Target="../slideLayouts/slideLayout7.xml"/><Relationship Id="rId7" Type="http://schemas.openxmlformats.org/officeDocument/2006/relationships/oleObject" Target="../embeddings/oleObject43.bin"/><Relationship Id="rId2" Type="http://schemas.openxmlformats.org/officeDocument/2006/relationships/tags" Target="../tags/tag4.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42.bin"/><Relationship Id="rId10" Type="http://schemas.openxmlformats.org/officeDocument/2006/relationships/image" Target="../media/image45.wmf"/><Relationship Id="rId4" Type="http://schemas.openxmlformats.org/officeDocument/2006/relationships/notesSlide" Target="../notesSlides/notesSlide8.xml"/><Relationship Id="rId9" Type="http://schemas.openxmlformats.org/officeDocument/2006/relationships/oleObject" Target="../embeddings/oleObject4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image" Target="../media/image46.wmf"/><Relationship Id="rId4" Type="http://schemas.openxmlformats.org/officeDocument/2006/relationships/oleObject" Target="../embeddings/oleObject45.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47.bin"/><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slideLayout" Target="../slideLayouts/slideLayout7.xml"/><Relationship Id="rId7" Type="http://schemas.openxmlformats.org/officeDocument/2006/relationships/oleObject" Target="../embeddings/oleObject49.bin"/><Relationship Id="rId12" Type="http://schemas.openxmlformats.org/officeDocument/2006/relationships/image" Target="../media/image53.wmf"/><Relationship Id="rId2" Type="http://schemas.openxmlformats.org/officeDocument/2006/relationships/tags" Target="../tags/tag6.xml"/><Relationship Id="rId1" Type="http://schemas.openxmlformats.org/officeDocument/2006/relationships/vmlDrawing" Target="../drawings/vmlDrawing15.vml"/><Relationship Id="rId6" Type="http://schemas.openxmlformats.org/officeDocument/2006/relationships/image" Target="../media/image50.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2.wmf"/><Relationship Id="rId4" Type="http://schemas.openxmlformats.org/officeDocument/2006/relationships/notesSlide" Target="../notesSlides/notesSlide12.xml"/><Relationship Id="rId9" Type="http://schemas.openxmlformats.org/officeDocument/2006/relationships/oleObject" Target="../embeddings/oleObject50.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52.bin"/><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slideLayout" Target="../slideLayouts/slideLayout7.xml"/><Relationship Id="rId7" Type="http://schemas.openxmlformats.org/officeDocument/2006/relationships/oleObject" Target="../embeddings/oleObject54.bin"/><Relationship Id="rId2" Type="http://schemas.openxmlformats.org/officeDocument/2006/relationships/tags" Target="../tags/tag8.xml"/><Relationship Id="rId1" Type="http://schemas.openxmlformats.org/officeDocument/2006/relationships/vmlDrawing" Target="../drawings/vmlDrawing17.vml"/><Relationship Id="rId6" Type="http://schemas.openxmlformats.org/officeDocument/2006/relationships/image" Target="../media/image55.wmf"/><Relationship Id="rId5" Type="http://schemas.openxmlformats.org/officeDocument/2006/relationships/oleObject" Target="../embeddings/oleObject53.bin"/><Relationship Id="rId4"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61.wmf"/><Relationship Id="rId3" Type="http://schemas.openxmlformats.org/officeDocument/2006/relationships/notesSlide" Target="../notesSlides/notesSlide15.xml"/><Relationship Id="rId7" Type="http://schemas.openxmlformats.org/officeDocument/2006/relationships/image" Target="../media/image58.wmf"/><Relationship Id="rId12" Type="http://schemas.openxmlformats.org/officeDocument/2006/relationships/oleObject" Target="../embeddings/oleObject59.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56.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9.wmf"/><Relationship Id="rId14" Type="http://schemas.openxmlformats.org/officeDocument/2006/relationships/oleObject" Target="../embeddings/oleObject60.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7.wmf"/><Relationship Id="rId3" Type="http://schemas.openxmlformats.org/officeDocument/2006/relationships/notesSlide" Target="../notesSlides/notesSlide16.xml"/><Relationship Id="rId7" Type="http://schemas.openxmlformats.org/officeDocument/2006/relationships/image" Target="../media/image64.wmf"/><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2.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5.wmf"/></Relationships>
</file>

<file path=ppt/slides/_rels/slide2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slideLayout" Target="../slideLayouts/slideLayout7.xml"/><Relationship Id="rId7" Type="http://schemas.openxmlformats.org/officeDocument/2006/relationships/oleObject" Target="../embeddings/oleObject67.bin"/><Relationship Id="rId2" Type="http://schemas.openxmlformats.org/officeDocument/2006/relationships/tags" Target="../tags/tag9.xml"/><Relationship Id="rId1" Type="http://schemas.openxmlformats.org/officeDocument/2006/relationships/vmlDrawing" Target="../drawings/vmlDrawing20.vml"/><Relationship Id="rId6" Type="http://schemas.openxmlformats.org/officeDocument/2006/relationships/image" Target="../media/image68.wmf"/><Relationship Id="rId5" Type="http://schemas.openxmlformats.org/officeDocument/2006/relationships/oleObject" Target="../embeddings/oleObject66.bin"/><Relationship Id="rId10" Type="http://schemas.openxmlformats.org/officeDocument/2006/relationships/image" Target="../media/image70.wmf"/><Relationship Id="rId4" Type="http://schemas.openxmlformats.org/officeDocument/2006/relationships/notesSlide" Target="../notesSlides/notesSlide17.xml"/><Relationship Id="rId9" Type="http://schemas.openxmlformats.org/officeDocument/2006/relationships/oleObject" Target="../embeddings/oleObject68.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70.bin"/><Relationship Id="rId5" Type="http://schemas.openxmlformats.org/officeDocument/2006/relationships/image" Target="../media/image74.wmf"/><Relationship Id="rId4" Type="http://schemas.openxmlformats.org/officeDocument/2006/relationships/oleObject" Target="../embeddings/oleObject69.bin"/></Relationships>
</file>

<file path=ppt/slides/_rels/slide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22.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72.bin"/><Relationship Id="rId5" Type="http://schemas.openxmlformats.org/officeDocument/2006/relationships/image" Target="../media/image77.wmf"/><Relationship Id="rId4" Type="http://schemas.openxmlformats.org/officeDocument/2006/relationships/oleObject" Target="../embeddings/oleObject71.bin"/></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77.bin"/><Relationship Id="rId3" Type="http://schemas.openxmlformats.org/officeDocument/2006/relationships/slideLayout" Target="../slideLayouts/slideLayout2.xml"/><Relationship Id="rId7" Type="http://schemas.openxmlformats.org/officeDocument/2006/relationships/oleObject" Target="../embeddings/oleObject74.bin"/><Relationship Id="rId12" Type="http://schemas.openxmlformats.org/officeDocument/2006/relationships/image" Target="../media/image87.wmf"/><Relationship Id="rId17" Type="http://schemas.openxmlformats.org/officeDocument/2006/relationships/oleObject" Target="../embeddings/oleObject79.bin"/><Relationship Id="rId2" Type="http://schemas.openxmlformats.org/officeDocument/2006/relationships/tags" Target="../tags/tag10.xml"/><Relationship Id="rId16" Type="http://schemas.openxmlformats.org/officeDocument/2006/relationships/image" Target="../media/image89.wmf"/><Relationship Id="rId1" Type="http://schemas.openxmlformats.org/officeDocument/2006/relationships/vmlDrawing" Target="../drawings/vmlDrawing23.vml"/><Relationship Id="rId6" Type="http://schemas.openxmlformats.org/officeDocument/2006/relationships/image" Target="../media/image84.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86.wmf"/><Relationship Id="rId4" Type="http://schemas.openxmlformats.org/officeDocument/2006/relationships/notesSlide" Target="../notesSlides/notesSlide23.xml"/><Relationship Id="rId9" Type="http://schemas.openxmlformats.org/officeDocument/2006/relationships/oleObject" Target="../embeddings/oleObject75.bin"/><Relationship Id="rId14" Type="http://schemas.openxmlformats.org/officeDocument/2006/relationships/image" Target="../media/image88.wmf"/></Relationships>
</file>

<file path=ppt/slides/_rels/slide53.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84.bin"/><Relationship Id="rId18" Type="http://schemas.openxmlformats.org/officeDocument/2006/relationships/image" Target="../media/image96.wmf"/><Relationship Id="rId3" Type="http://schemas.openxmlformats.org/officeDocument/2006/relationships/slideLayout" Target="../slideLayouts/slideLayout2.xml"/><Relationship Id="rId7" Type="http://schemas.openxmlformats.org/officeDocument/2006/relationships/oleObject" Target="../embeddings/oleObject81.bin"/><Relationship Id="rId12" Type="http://schemas.openxmlformats.org/officeDocument/2006/relationships/image" Target="../media/image93.wmf"/><Relationship Id="rId17" Type="http://schemas.openxmlformats.org/officeDocument/2006/relationships/oleObject" Target="../embeddings/oleObject86.bin"/><Relationship Id="rId2" Type="http://schemas.openxmlformats.org/officeDocument/2006/relationships/tags" Target="../tags/tag11.xml"/><Relationship Id="rId16" Type="http://schemas.openxmlformats.org/officeDocument/2006/relationships/image" Target="../media/image95.wmf"/><Relationship Id="rId1" Type="http://schemas.openxmlformats.org/officeDocument/2006/relationships/vmlDrawing" Target="../drawings/vmlDrawing24.vml"/><Relationship Id="rId6" Type="http://schemas.openxmlformats.org/officeDocument/2006/relationships/image" Target="../media/image90.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92.wmf"/><Relationship Id="rId4" Type="http://schemas.openxmlformats.org/officeDocument/2006/relationships/notesSlide" Target="../notesSlides/notesSlide24.xml"/><Relationship Id="rId9" Type="http://schemas.openxmlformats.org/officeDocument/2006/relationships/oleObject" Target="../embeddings/oleObject82.bin"/><Relationship Id="rId14" Type="http://schemas.openxmlformats.org/officeDocument/2006/relationships/image" Target="../media/image94.wmf"/></Relationships>
</file>

<file path=ppt/slides/_rels/slide54.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91.bin"/><Relationship Id="rId18" Type="http://schemas.openxmlformats.org/officeDocument/2006/relationships/image" Target="../media/image102.wmf"/><Relationship Id="rId3" Type="http://schemas.openxmlformats.org/officeDocument/2006/relationships/slideLayout" Target="../slideLayouts/slideLayout2.xml"/><Relationship Id="rId21" Type="http://schemas.openxmlformats.org/officeDocument/2006/relationships/oleObject" Target="../embeddings/oleObject95.bin"/><Relationship Id="rId7" Type="http://schemas.openxmlformats.org/officeDocument/2006/relationships/oleObject" Target="../embeddings/oleObject88.bin"/><Relationship Id="rId12" Type="http://schemas.openxmlformats.org/officeDocument/2006/relationships/image" Target="../media/image99.wmf"/><Relationship Id="rId17" Type="http://schemas.openxmlformats.org/officeDocument/2006/relationships/oleObject" Target="../embeddings/oleObject93.bin"/><Relationship Id="rId2" Type="http://schemas.openxmlformats.org/officeDocument/2006/relationships/tags" Target="../tags/tag12.xml"/><Relationship Id="rId16" Type="http://schemas.openxmlformats.org/officeDocument/2006/relationships/image" Target="../media/image101.wmf"/><Relationship Id="rId20" Type="http://schemas.openxmlformats.org/officeDocument/2006/relationships/image" Target="../media/image103.wmf"/><Relationship Id="rId1" Type="http://schemas.openxmlformats.org/officeDocument/2006/relationships/vmlDrawing" Target="../drawings/vmlDrawing25.vml"/><Relationship Id="rId6" Type="http://schemas.openxmlformats.org/officeDocument/2006/relationships/image" Target="../media/image89.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98.wmf"/><Relationship Id="rId19" Type="http://schemas.openxmlformats.org/officeDocument/2006/relationships/oleObject" Target="../embeddings/oleObject94.bin"/><Relationship Id="rId4" Type="http://schemas.openxmlformats.org/officeDocument/2006/relationships/notesSlide" Target="../notesSlides/notesSlide25.xml"/><Relationship Id="rId9" Type="http://schemas.openxmlformats.org/officeDocument/2006/relationships/oleObject" Target="../embeddings/oleObject89.bin"/><Relationship Id="rId14" Type="http://schemas.openxmlformats.org/officeDocument/2006/relationships/image" Target="../media/image100.wmf"/><Relationship Id="rId22" Type="http://schemas.openxmlformats.org/officeDocument/2006/relationships/image" Target="../media/image104.wmf"/></Relationships>
</file>

<file path=ppt/slides/_rels/slide5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0.bin"/><Relationship Id="rId18" Type="http://schemas.openxmlformats.org/officeDocument/2006/relationships/image" Target="../media/image109.wmf"/><Relationship Id="rId3" Type="http://schemas.openxmlformats.org/officeDocument/2006/relationships/slideLayout" Target="../slideLayouts/slideLayout2.xml"/><Relationship Id="rId21" Type="http://schemas.openxmlformats.org/officeDocument/2006/relationships/oleObject" Target="../embeddings/oleObject104.bin"/><Relationship Id="rId7" Type="http://schemas.openxmlformats.org/officeDocument/2006/relationships/oleObject" Target="../embeddings/oleObject97.bin"/><Relationship Id="rId12" Type="http://schemas.openxmlformats.org/officeDocument/2006/relationships/image" Target="../media/image106.wmf"/><Relationship Id="rId17" Type="http://schemas.openxmlformats.org/officeDocument/2006/relationships/oleObject" Target="../embeddings/oleObject102.bin"/><Relationship Id="rId2" Type="http://schemas.openxmlformats.org/officeDocument/2006/relationships/tags" Target="../tags/tag13.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26.vml"/><Relationship Id="rId6" Type="http://schemas.openxmlformats.org/officeDocument/2006/relationships/image" Target="../media/image97.w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88.wmf"/><Relationship Id="rId19" Type="http://schemas.openxmlformats.org/officeDocument/2006/relationships/oleObject" Target="../embeddings/oleObject103.bin"/><Relationship Id="rId4" Type="http://schemas.openxmlformats.org/officeDocument/2006/relationships/notesSlide" Target="../notesSlides/notesSlide26.xml"/><Relationship Id="rId9" Type="http://schemas.openxmlformats.org/officeDocument/2006/relationships/oleObject" Target="../embeddings/oleObject98.bin"/><Relationship Id="rId14" Type="http://schemas.openxmlformats.org/officeDocument/2006/relationships/image" Target="../media/image107.wmf"/><Relationship Id="rId22" Type="http://schemas.openxmlformats.org/officeDocument/2006/relationships/image" Target="../media/image111.wmf"/></Relationships>
</file>

<file path=ppt/slides/_rels/slide5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27.vml"/><Relationship Id="rId6" Type="http://schemas.openxmlformats.org/officeDocument/2006/relationships/image" Target="../media/image112.wmf"/><Relationship Id="rId5" Type="http://schemas.openxmlformats.org/officeDocument/2006/relationships/oleObject" Target="../embeddings/oleObject105.bin"/><Relationship Id="rId4"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10.bin"/><Relationship Id="rId18" Type="http://schemas.openxmlformats.org/officeDocument/2006/relationships/image" Target="../media/image119.wmf"/><Relationship Id="rId3" Type="http://schemas.openxmlformats.org/officeDocument/2006/relationships/slideLayout" Target="../slideLayouts/slideLayout2.xml"/><Relationship Id="rId21" Type="http://schemas.openxmlformats.org/officeDocument/2006/relationships/oleObject" Target="../embeddings/oleObject114.bin"/><Relationship Id="rId7" Type="http://schemas.openxmlformats.org/officeDocument/2006/relationships/oleObject" Target="../embeddings/oleObject107.bin"/><Relationship Id="rId12" Type="http://schemas.openxmlformats.org/officeDocument/2006/relationships/image" Target="../media/image116.wmf"/><Relationship Id="rId17" Type="http://schemas.openxmlformats.org/officeDocument/2006/relationships/oleObject" Target="../embeddings/oleObject112.bin"/><Relationship Id="rId25" Type="http://schemas.openxmlformats.org/officeDocument/2006/relationships/image" Target="../media/image122.wmf"/><Relationship Id="rId2" Type="http://schemas.openxmlformats.org/officeDocument/2006/relationships/tags" Target="../tags/tag15.xml"/><Relationship Id="rId16" Type="http://schemas.openxmlformats.org/officeDocument/2006/relationships/image" Target="../media/image118.wmf"/><Relationship Id="rId20" Type="http://schemas.openxmlformats.org/officeDocument/2006/relationships/image" Target="../media/image120.wmf"/><Relationship Id="rId1" Type="http://schemas.openxmlformats.org/officeDocument/2006/relationships/vmlDrawing" Target="../drawings/vmlDrawing28.vml"/><Relationship Id="rId6" Type="http://schemas.openxmlformats.org/officeDocument/2006/relationships/image" Target="../media/image113.wmf"/><Relationship Id="rId11" Type="http://schemas.openxmlformats.org/officeDocument/2006/relationships/oleObject" Target="../embeddings/oleObject109.bin"/><Relationship Id="rId24" Type="http://schemas.openxmlformats.org/officeDocument/2006/relationships/oleObject" Target="../embeddings/oleObject116.bin"/><Relationship Id="rId5" Type="http://schemas.openxmlformats.org/officeDocument/2006/relationships/oleObject" Target="../embeddings/oleObject106.bin"/><Relationship Id="rId15" Type="http://schemas.openxmlformats.org/officeDocument/2006/relationships/oleObject" Target="../embeddings/oleObject111.bin"/><Relationship Id="rId23" Type="http://schemas.openxmlformats.org/officeDocument/2006/relationships/oleObject" Target="../embeddings/oleObject115.bin"/><Relationship Id="rId10" Type="http://schemas.openxmlformats.org/officeDocument/2006/relationships/image" Target="../media/image115.wmf"/><Relationship Id="rId19" Type="http://schemas.openxmlformats.org/officeDocument/2006/relationships/oleObject" Target="../embeddings/oleObject113.bin"/><Relationship Id="rId4" Type="http://schemas.openxmlformats.org/officeDocument/2006/relationships/notesSlide" Target="../notesSlides/notesSlide28.xml"/><Relationship Id="rId9" Type="http://schemas.openxmlformats.org/officeDocument/2006/relationships/oleObject" Target="../embeddings/oleObject108.bin"/><Relationship Id="rId14" Type="http://schemas.openxmlformats.org/officeDocument/2006/relationships/image" Target="../media/image117.wmf"/><Relationship Id="rId22" Type="http://schemas.openxmlformats.org/officeDocument/2006/relationships/image" Target="../media/image121.wmf"/></Relationships>
</file>

<file path=ppt/slides/_rels/slide61.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121.bin"/><Relationship Id="rId18" Type="http://schemas.openxmlformats.org/officeDocument/2006/relationships/image" Target="../media/image123.wmf"/><Relationship Id="rId3" Type="http://schemas.openxmlformats.org/officeDocument/2006/relationships/slideLayout" Target="../slideLayouts/slideLayout2.xml"/><Relationship Id="rId7" Type="http://schemas.openxmlformats.org/officeDocument/2006/relationships/oleObject" Target="../embeddings/oleObject118.bin"/><Relationship Id="rId12" Type="http://schemas.openxmlformats.org/officeDocument/2006/relationships/image" Target="../media/image96.wmf"/><Relationship Id="rId17" Type="http://schemas.openxmlformats.org/officeDocument/2006/relationships/oleObject" Target="../embeddings/oleObject123.bin"/><Relationship Id="rId2" Type="http://schemas.openxmlformats.org/officeDocument/2006/relationships/tags" Target="../tags/tag16.xml"/><Relationship Id="rId16" Type="http://schemas.openxmlformats.org/officeDocument/2006/relationships/image" Target="../media/image118.wmf"/><Relationship Id="rId20" Type="http://schemas.openxmlformats.org/officeDocument/2006/relationships/image" Target="../media/image124.wmf"/><Relationship Id="rId1" Type="http://schemas.openxmlformats.org/officeDocument/2006/relationships/vmlDrawing" Target="../drawings/vmlDrawing29.vml"/><Relationship Id="rId6" Type="http://schemas.openxmlformats.org/officeDocument/2006/relationships/image" Target="../media/image93.w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95.wmf"/><Relationship Id="rId19" Type="http://schemas.openxmlformats.org/officeDocument/2006/relationships/oleObject" Target="../embeddings/oleObject124.bin"/><Relationship Id="rId4" Type="http://schemas.openxmlformats.org/officeDocument/2006/relationships/notesSlide" Target="../notesSlides/notesSlide29.xml"/><Relationship Id="rId9" Type="http://schemas.openxmlformats.org/officeDocument/2006/relationships/oleObject" Target="../embeddings/oleObject119.bin"/><Relationship Id="rId14" Type="http://schemas.openxmlformats.org/officeDocument/2006/relationships/image" Target="../media/image121.wmf"/></Relationships>
</file>

<file path=ppt/slides/_rels/slide62.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129.bin"/><Relationship Id="rId18" Type="http://schemas.openxmlformats.org/officeDocument/2006/relationships/image" Target="../media/image130.wmf"/><Relationship Id="rId3" Type="http://schemas.openxmlformats.org/officeDocument/2006/relationships/slideLayout" Target="../slideLayouts/slideLayout2.xml"/><Relationship Id="rId7" Type="http://schemas.openxmlformats.org/officeDocument/2006/relationships/oleObject" Target="../embeddings/oleObject126.bin"/><Relationship Id="rId12" Type="http://schemas.openxmlformats.org/officeDocument/2006/relationships/image" Target="../media/image112.wmf"/><Relationship Id="rId17" Type="http://schemas.openxmlformats.org/officeDocument/2006/relationships/oleObject" Target="../embeddings/oleObject131.bin"/><Relationship Id="rId2" Type="http://schemas.openxmlformats.org/officeDocument/2006/relationships/tags" Target="../tags/tag17.xml"/><Relationship Id="rId16" Type="http://schemas.openxmlformats.org/officeDocument/2006/relationships/image" Target="../media/image129.wmf"/><Relationship Id="rId1" Type="http://schemas.openxmlformats.org/officeDocument/2006/relationships/vmlDrawing" Target="../drawings/vmlDrawing30.vml"/><Relationship Id="rId6" Type="http://schemas.openxmlformats.org/officeDocument/2006/relationships/image" Target="../media/image125.wmf"/><Relationship Id="rId11" Type="http://schemas.openxmlformats.org/officeDocument/2006/relationships/oleObject" Target="../embeddings/oleObject128.bin"/><Relationship Id="rId5" Type="http://schemas.openxmlformats.org/officeDocument/2006/relationships/oleObject" Target="../embeddings/oleObject125.bin"/><Relationship Id="rId15" Type="http://schemas.openxmlformats.org/officeDocument/2006/relationships/oleObject" Target="../embeddings/oleObject130.bin"/><Relationship Id="rId10" Type="http://schemas.openxmlformats.org/officeDocument/2006/relationships/image" Target="../media/image127.wmf"/><Relationship Id="rId4" Type="http://schemas.openxmlformats.org/officeDocument/2006/relationships/notesSlide" Target="../notesSlides/notesSlide30.xml"/><Relationship Id="rId9" Type="http://schemas.openxmlformats.org/officeDocument/2006/relationships/oleObject" Target="../embeddings/oleObject127.bin"/><Relationship Id="rId14" Type="http://schemas.openxmlformats.org/officeDocument/2006/relationships/image" Target="../media/image128.wmf"/></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31.vml"/><Relationship Id="rId6" Type="http://schemas.openxmlformats.org/officeDocument/2006/relationships/image" Target="../media/image131.wmf"/><Relationship Id="rId5" Type="http://schemas.openxmlformats.org/officeDocument/2006/relationships/oleObject" Target="../embeddings/oleObject132.bin"/><Relationship Id="rId4" Type="http://schemas.openxmlformats.org/officeDocument/2006/relationships/notesSlide" Target="../notesSlides/notesSlide31.xml"/></Relationships>
</file>

<file path=ppt/slides/_rels/slide64.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37.bin"/><Relationship Id="rId18" Type="http://schemas.openxmlformats.org/officeDocument/2006/relationships/oleObject" Target="../embeddings/oleObject140.bin"/><Relationship Id="rId3" Type="http://schemas.openxmlformats.org/officeDocument/2006/relationships/slideLayout" Target="../slideLayouts/slideLayout2.xml"/><Relationship Id="rId21" Type="http://schemas.openxmlformats.org/officeDocument/2006/relationships/oleObject" Target="../embeddings/oleObject142.bin"/><Relationship Id="rId7" Type="http://schemas.openxmlformats.org/officeDocument/2006/relationships/oleObject" Target="../embeddings/oleObject134.bin"/><Relationship Id="rId12" Type="http://schemas.openxmlformats.org/officeDocument/2006/relationships/image" Target="../media/image132.wmf"/><Relationship Id="rId17" Type="http://schemas.openxmlformats.org/officeDocument/2006/relationships/image" Target="../media/image134.wmf"/><Relationship Id="rId2" Type="http://schemas.openxmlformats.org/officeDocument/2006/relationships/tags" Target="../tags/tag19.xml"/><Relationship Id="rId16" Type="http://schemas.openxmlformats.org/officeDocument/2006/relationships/oleObject" Target="../embeddings/oleObject139.bin"/><Relationship Id="rId20" Type="http://schemas.openxmlformats.org/officeDocument/2006/relationships/image" Target="../media/image128.wmf"/><Relationship Id="rId1" Type="http://schemas.openxmlformats.org/officeDocument/2006/relationships/vmlDrawing" Target="../drawings/vmlDrawing32.vml"/><Relationship Id="rId6" Type="http://schemas.openxmlformats.org/officeDocument/2006/relationships/image" Target="../media/image113.wmf"/><Relationship Id="rId11" Type="http://schemas.openxmlformats.org/officeDocument/2006/relationships/oleObject" Target="../embeddings/oleObject136.bin"/><Relationship Id="rId24" Type="http://schemas.openxmlformats.org/officeDocument/2006/relationships/image" Target="../media/image130.wmf"/><Relationship Id="rId5" Type="http://schemas.openxmlformats.org/officeDocument/2006/relationships/oleObject" Target="../embeddings/oleObject133.bin"/><Relationship Id="rId15" Type="http://schemas.openxmlformats.org/officeDocument/2006/relationships/oleObject" Target="../embeddings/oleObject138.bin"/><Relationship Id="rId23" Type="http://schemas.openxmlformats.org/officeDocument/2006/relationships/oleObject" Target="../embeddings/oleObject143.bin"/><Relationship Id="rId10" Type="http://schemas.openxmlformats.org/officeDocument/2006/relationships/image" Target="../media/image116.wmf"/><Relationship Id="rId19" Type="http://schemas.openxmlformats.org/officeDocument/2006/relationships/oleObject" Target="../embeddings/oleObject141.bin"/><Relationship Id="rId4" Type="http://schemas.openxmlformats.org/officeDocument/2006/relationships/notesSlide" Target="../notesSlides/notesSlide32.xml"/><Relationship Id="rId9" Type="http://schemas.openxmlformats.org/officeDocument/2006/relationships/oleObject" Target="../embeddings/oleObject135.bin"/><Relationship Id="rId14" Type="http://schemas.openxmlformats.org/officeDocument/2006/relationships/image" Target="../media/image133.wmf"/><Relationship Id="rId22" Type="http://schemas.openxmlformats.org/officeDocument/2006/relationships/image" Target="../media/image129.wmf"/></Relationships>
</file>

<file path=ppt/slides/_rels/slide65.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48.bin"/><Relationship Id="rId3" Type="http://schemas.openxmlformats.org/officeDocument/2006/relationships/slideLayout" Target="../slideLayouts/slideLayout2.xml"/><Relationship Id="rId7" Type="http://schemas.openxmlformats.org/officeDocument/2006/relationships/oleObject" Target="../embeddings/oleObject145.bin"/><Relationship Id="rId12" Type="http://schemas.openxmlformats.org/officeDocument/2006/relationships/image" Target="../media/image138.wmf"/><Relationship Id="rId2" Type="http://schemas.openxmlformats.org/officeDocument/2006/relationships/tags" Target="../tags/tag20.xml"/><Relationship Id="rId16" Type="http://schemas.openxmlformats.org/officeDocument/2006/relationships/image" Target="../media/image140.wmf"/><Relationship Id="rId1" Type="http://schemas.openxmlformats.org/officeDocument/2006/relationships/vmlDrawing" Target="../drawings/vmlDrawing33.vml"/><Relationship Id="rId6" Type="http://schemas.openxmlformats.org/officeDocument/2006/relationships/image" Target="../media/image135.wmf"/><Relationship Id="rId11" Type="http://schemas.openxmlformats.org/officeDocument/2006/relationships/oleObject" Target="../embeddings/oleObject147.bin"/><Relationship Id="rId5" Type="http://schemas.openxmlformats.org/officeDocument/2006/relationships/oleObject" Target="../embeddings/oleObject144.bin"/><Relationship Id="rId15" Type="http://schemas.openxmlformats.org/officeDocument/2006/relationships/oleObject" Target="../embeddings/oleObject149.bin"/><Relationship Id="rId10" Type="http://schemas.openxmlformats.org/officeDocument/2006/relationships/image" Target="../media/image137.wmf"/><Relationship Id="rId4" Type="http://schemas.openxmlformats.org/officeDocument/2006/relationships/notesSlide" Target="../notesSlides/notesSlide33.xml"/><Relationship Id="rId9" Type="http://schemas.openxmlformats.org/officeDocument/2006/relationships/oleObject" Target="../embeddings/oleObject146.bin"/><Relationship Id="rId14" Type="http://schemas.openxmlformats.org/officeDocument/2006/relationships/image" Target="../media/image139.wmf"/></Relationships>
</file>

<file path=ppt/slides/_rels/slide66.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slideLayout" Target="../slideLayouts/slideLayout2.xml"/><Relationship Id="rId7" Type="http://schemas.openxmlformats.org/officeDocument/2006/relationships/oleObject" Target="../embeddings/oleObject151.bin"/><Relationship Id="rId2" Type="http://schemas.openxmlformats.org/officeDocument/2006/relationships/tags" Target="../tags/tag21.xml"/><Relationship Id="rId1" Type="http://schemas.openxmlformats.org/officeDocument/2006/relationships/vmlDrawing" Target="../drawings/vmlDrawing34.vml"/><Relationship Id="rId6" Type="http://schemas.openxmlformats.org/officeDocument/2006/relationships/image" Target="../media/image141.wmf"/><Relationship Id="rId5" Type="http://schemas.openxmlformats.org/officeDocument/2006/relationships/oleObject" Target="../embeddings/oleObject150.bin"/><Relationship Id="rId10" Type="http://schemas.openxmlformats.org/officeDocument/2006/relationships/image" Target="../media/image143.wmf"/><Relationship Id="rId4" Type="http://schemas.openxmlformats.org/officeDocument/2006/relationships/notesSlide" Target="../notesSlides/notesSlide34.xml"/><Relationship Id="rId9" Type="http://schemas.openxmlformats.org/officeDocument/2006/relationships/oleObject" Target="../embeddings/oleObject152.bin"/></Relationships>
</file>

<file path=ppt/slides/_rels/slide67.xml.rels><?xml version="1.0" encoding="UTF-8" standalone="yes"?>
<Relationships xmlns="http://schemas.openxmlformats.org/package/2006/relationships"><Relationship Id="rId8" Type="http://schemas.openxmlformats.org/officeDocument/2006/relationships/image" Target="../media/image114.wmf"/><Relationship Id="rId13" Type="http://schemas.openxmlformats.org/officeDocument/2006/relationships/oleObject" Target="../embeddings/oleObject157.bin"/><Relationship Id="rId18" Type="http://schemas.openxmlformats.org/officeDocument/2006/relationships/image" Target="../media/image148.wmf"/><Relationship Id="rId3" Type="http://schemas.openxmlformats.org/officeDocument/2006/relationships/slideLayout" Target="../slideLayouts/slideLayout2.xml"/><Relationship Id="rId7" Type="http://schemas.openxmlformats.org/officeDocument/2006/relationships/oleObject" Target="../embeddings/oleObject154.bin"/><Relationship Id="rId12" Type="http://schemas.openxmlformats.org/officeDocument/2006/relationships/image" Target="../media/image145.wmf"/><Relationship Id="rId17" Type="http://schemas.openxmlformats.org/officeDocument/2006/relationships/oleObject" Target="../embeddings/oleObject159.bin"/><Relationship Id="rId2" Type="http://schemas.openxmlformats.org/officeDocument/2006/relationships/tags" Target="../tags/tag22.xml"/><Relationship Id="rId16" Type="http://schemas.openxmlformats.org/officeDocument/2006/relationships/image" Target="../media/image147.wmf"/><Relationship Id="rId1" Type="http://schemas.openxmlformats.org/officeDocument/2006/relationships/vmlDrawing" Target="../drawings/vmlDrawing35.vml"/><Relationship Id="rId6" Type="http://schemas.openxmlformats.org/officeDocument/2006/relationships/image" Target="../media/image113.wmf"/><Relationship Id="rId11" Type="http://schemas.openxmlformats.org/officeDocument/2006/relationships/oleObject" Target="../embeddings/oleObject156.bin"/><Relationship Id="rId5" Type="http://schemas.openxmlformats.org/officeDocument/2006/relationships/oleObject" Target="../embeddings/oleObject153.bin"/><Relationship Id="rId15" Type="http://schemas.openxmlformats.org/officeDocument/2006/relationships/oleObject" Target="../embeddings/oleObject158.bin"/><Relationship Id="rId10" Type="http://schemas.openxmlformats.org/officeDocument/2006/relationships/image" Target="../media/image144.wmf"/><Relationship Id="rId4" Type="http://schemas.openxmlformats.org/officeDocument/2006/relationships/notesSlide" Target="../notesSlides/notesSlide35.xml"/><Relationship Id="rId9" Type="http://schemas.openxmlformats.org/officeDocument/2006/relationships/oleObject" Target="../embeddings/oleObject155.bin"/><Relationship Id="rId14" Type="http://schemas.openxmlformats.org/officeDocument/2006/relationships/image" Target="../media/image146.wmf"/></Relationships>
</file>

<file path=ppt/slides/_rels/slide6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7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57.png"/><Relationship Id="rId2" Type="http://schemas.openxmlformats.org/officeDocument/2006/relationships/tags" Target="../tags/tag23.xml"/><Relationship Id="rId1" Type="http://schemas.openxmlformats.org/officeDocument/2006/relationships/vmlDrawing" Target="../drawings/vmlDrawing36.vml"/><Relationship Id="rId6" Type="http://schemas.openxmlformats.org/officeDocument/2006/relationships/image" Target="../media/image156.wmf"/><Relationship Id="rId5" Type="http://schemas.openxmlformats.org/officeDocument/2006/relationships/oleObject" Target="../embeddings/oleObject160.bin"/><Relationship Id="rId4" Type="http://schemas.openxmlformats.org/officeDocument/2006/relationships/notesSlide" Target="../notesSlides/notesSlide36.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59.png"/><Relationship Id="rId2" Type="http://schemas.openxmlformats.org/officeDocument/2006/relationships/tags" Target="../tags/tag24.xml"/><Relationship Id="rId1" Type="http://schemas.openxmlformats.org/officeDocument/2006/relationships/vmlDrawing" Target="../drawings/vmlDrawing37.vml"/><Relationship Id="rId6" Type="http://schemas.openxmlformats.org/officeDocument/2006/relationships/image" Target="../media/image158.wmf"/><Relationship Id="rId5" Type="http://schemas.openxmlformats.org/officeDocument/2006/relationships/oleObject" Target="../embeddings/oleObject161.bin"/><Relationship Id="rId4" Type="http://schemas.openxmlformats.org/officeDocument/2006/relationships/notesSlide" Target="../notesSlides/notesSlide3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4.xml"/><Relationship Id="rId1" Type="http://schemas.openxmlformats.org/officeDocument/2006/relationships/vmlDrawing" Target="../drawings/vmlDrawing38.vml"/><Relationship Id="rId4" Type="http://schemas.openxmlformats.org/officeDocument/2006/relationships/image" Target="../media/image160.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slideLayout" Target="../slideLayouts/slideLayout2.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notesSlide" Target="../notesSlides/notesSlide1.xml"/><Relationship Id="rId9" Type="http://schemas.openxmlformats.org/officeDocument/2006/relationships/oleObject" Target="../embeddings/oleObject6.bin"/><Relationship Id="rId14" Type="http://schemas.openxmlformats.org/officeDocument/2006/relationships/image" Target="../media/image10.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4.xml"/><Relationship Id="rId1" Type="http://schemas.openxmlformats.org/officeDocument/2006/relationships/vmlDrawing" Target="../drawings/vmlDrawing39.vml"/><Relationship Id="rId4" Type="http://schemas.openxmlformats.org/officeDocument/2006/relationships/image" Target="../media/image160.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wmf"/><Relationship Id="rId18" Type="http://schemas.openxmlformats.org/officeDocument/2006/relationships/oleObject" Target="../embeddings/oleObject16.bin"/><Relationship Id="rId3" Type="http://schemas.openxmlformats.org/officeDocument/2006/relationships/notesSlide" Target="../notesSlides/notesSlide2.xm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13.bin"/><Relationship Id="rId17" Type="http://schemas.openxmlformats.org/officeDocument/2006/relationships/image" Target="../media/image17.wmf"/><Relationship Id="rId2" Type="http://schemas.openxmlformats.org/officeDocument/2006/relationships/slideLayout" Target="../slideLayouts/slideLayout6.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2.bin"/><Relationship Id="rId19" Type="http://schemas.openxmlformats.org/officeDocument/2006/relationships/image" Target="../media/image18.wmf"/><Relationship Id="rId4" Type="http://schemas.openxmlformats.org/officeDocument/2006/relationships/oleObject" Target="../embeddings/oleObject9.bin"/><Relationship Id="rId9" Type="http://schemas.openxmlformats.org/officeDocument/2006/relationships/image" Target="../media/image13.wmf"/><Relationship Id="rId1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4 - Θέση αριθμού διαφάνειας"/>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EC3E68D3-5677-422D-8D34-3AC4C3BF4B83}" type="slidenum">
              <a:rPr lang="el-GR" sz="1400" smtClean="0">
                <a:solidFill>
                  <a:schemeClr val="accent1">
                    <a:lumMod val="50000"/>
                  </a:schemeClr>
                </a:solidFill>
                <a:latin typeface="Arno Pro Caption" pitchFamily="18" charset="0"/>
              </a:rPr>
              <a:pPr eaLnBrk="1" hangingPunct="1">
                <a:defRPr/>
              </a:pPr>
              <a:t>1</a:t>
            </a:fld>
            <a:endParaRPr lang="el-GR" sz="1400" dirty="0" smtClean="0">
              <a:solidFill>
                <a:schemeClr val="accent1">
                  <a:lumMod val="50000"/>
                </a:schemeClr>
              </a:solidFill>
              <a:latin typeface="Arno Pro Caption" pitchFamily="18" charset="0"/>
            </a:endParaRPr>
          </a:p>
        </p:txBody>
      </p:sp>
      <p:sp>
        <p:nvSpPr>
          <p:cNvPr id="3076" name="Rectangle 4"/>
          <p:cNvSpPr>
            <a:spLocks noGrp="1" noChangeArrowheads="1"/>
          </p:cNvSpPr>
          <p:nvPr>
            <p:ph type="ctrTitle"/>
          </p:nvPr>
        </p:nvSpPr>
        <p:spPr>
          <a:xfrm>
            <a:off x="684213" y="981075"/>
            <a:ext cx="7772400" cy="1470025"/>
          </a:xfrm>
        </p:spPr>
        <p:txBody>
          <a:bodyPr/>
          <a:lstStyle/>
          <a:p>
            <a:pPr eaLnBrk="1" hangingPunct="1">
              <a:defRPr/>
            </a:pPr>
            <a:r>
              <a:rPr lang="el-GR" sz="4000" b="1" dirty="0" smtClean="0">
                <a:solidFill>
                  <a:schemeClr val="accent1">
                    <a:lumMod val="50000"/>
                  </a:schemeClr>
                </a:solidFill>
              </a:rPr>
              <a:t>ΑΡΙΘΜΗΤΙΚΗ ΑΝΑΛΥΣΗ</a:t>
            </a:r>
            <a:endParaRPr lang="en-US" sz="4000" b="1" dirty="0" smtClean="0">
              <a:solidFill>
                <a:schemeClr val="accent1">
                  <a:lumMod val="50000"/>
                </a:schemeClr>
              </a:solidFill>
            </a:endParaRPr>
          </a:p>
        </p:txBody>
      </p:sp>
      <p:sp>
        <p:nvSpPr>
          <p:cNvPr id="3077" name="Rectangle 5"/>
          <p:cNvSpPr>
            <a:spLocks noGrp="1" noChangeArrowheads="1"/>
          </p:cNvSpPr>
          <p:nvPr>
            <p:ph type="subTitle" idx="1"/>
          </p:nvPr>
        </p:nvSpPr>
        <p:spPr>
          <a:xfrm>
            <a:off x="827088" y="2781300"/>
            <a:ext cx="7632700" cy="1943100"/>
          </a:xfrm>
        </p:spPr>
        <p:txBody>
          <a:bodyPr/>
          <a:lstStyle/>
          <a:p>
            <a:pPr marL="514350" indent="-514350" algn="l" eaLnBrk="1" hangingPunct="1">
              <a:buFont typeface="+mj-lt"/>
              <a:buAutoNum type="arabicPeriod" startAt="2"/>
              <a:defRPr/>
            </a:pPr>
            <a:r>
              <a:rPr lang="el-GR" b="1" dirty="0" smtClean="0">
                <a:latin typeface="Arno Pro Caption" pitchFamily="18" charset="0"/>
              </a:rPr>
              <a:t>Αναπαράσταση </a:t>
            </a:r>
            <a:r>
              <a:rPr lang="el-GR" b="1" dirty="0">
                <a:latin typeface="Arno Pro Caption" pitchFamily="18" charset="0"/>
              </a:rPr>
              <a:t>αριθμών στον </a:t>
            </a:r>
            <a:r>
              <a:rPr lang="el-GR" b="1" dirty="0" smtClean="0">
                <a:latin typeface="Arno Pro Caption" pitchFamily="18" charset="0"/>
              </a:rPr>
              <a:t>υπολογιστή</a:t>
            </a:r>
          </a:p>
          <a:p>
            <a:pPr marL="514350" indent="-514350" algn="l" eaLnBrk="1" hangingPunct="1">
              <a:buFontTx/>
              <a:buAutoNum type="arabicPeriod" startAt="2"/>
              <a:defRPr/>
            </a:pPr>
            <a:r>
              <a:rPr lang="el-GR" b="1" dirty="0" smtClean="0">
                <a:latin typeface="Arno Pro Caption" pitchFamily="18" charset="0"/>
              </a:rPr>
              <a:t>Σφάλματα</a:t>
            </a:r>
            <a:endParaRPr lang="en-US" b="1" dirty="0" smtClean="0">
              <a:latin typeface="Arno Pro Caption" pitchFamily="18" charset="0"/>
            </a:endParaRPr>
          </a:p>
          <a:p>
            <a:pPr algn="l" eaLnBrk="1" hangingPunct="1">
              <a:defRPr/>
            </a:pPr>
            <a:endParaRPr lang="en-US" b="1" dirty="0" smtClean="0">
              <a:solidFill>
                <a:schemeClr val="accent1">
                  <a:lumMod val="50000"/>
                </a:schemeClr>
              </a:solidFill>
              <a:latin typeface="Arno Pro Captio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
          <p:cNvSpPr>
            <a:spLocks noGrp="1" noChangeArrowheads="1"/>
          </p:cNvSpPr>
          <p:nvPr>
            <p:ph type="title" idx="4294967295"/>
          </p:nvPr>
        </p:nvSpPr>
        <p:spPr/>
        <p:txBody>
          <a:bodyPr/>
          <a:lstStyle/>
          <a:p>
            <a:pPr eaLnBrk="1" hangingPunct="1">
              <a:defRPr/>
            </a:pPr>
            <a:r>
              <a:rPr lang="en-US" dirty="0" smtClean="0">
                <a:solidFill>
                  <a:schemeClr val="accent1">
                    <a:lumMod val="50000"/>
                  </a:schemeClr>
                </a:solidFill>
              </a:rPr>
              <a:t>Decimal Number to Binary</a:t>
            </a:r>
          </a:p>
        </p:txBody>
      </p:sp>
      <p:graphicFrame>
        <p:nvGraphicFramePr>
          <p:cNvPr id="13315" name="Object 34"/>
          <p:cNvGraphicFramePr>
            <a:graphicFrameLocks noChangeAspect="1"/>
          </p:cNvGraphicFramePr>
          <p:nvPr/>
        </p:nvGraphicFramePr>
        <p:xfrm>
          <a:off x="1565275" y="1981200"/>
          <a:ext cx="4657725" cy="1524000"/>
        </p:xfrm>
        <a:graphic>
          <a:graphicData uri="http://schemas.openxmlformats.org/presentationml/2006/ole">
            <mc:AlternateContent xmlns:mc="http://schemas.openxmlformats.org/markup-compatibility/2006">
              <mc:Choice xmlns:v="urn:schemas-microsoft-com:vml" Requires="v">
                <p:oleObj spid="_x0000_s14074" name="Equation" r:id="rId4" imgW="1397000" imgH="457200" progId="Equation.3">
                  <p:embed/>
                </p:oleObj>
              </mc:Choice>
              <mc:Fallback>
                <p:oleObj name="Equation" r:id="rId4" imgW="1397000" imgH="457200" progId="Equation.3">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1981200"/>
                        <a:ext cx="4657725"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3317" name="Object 35"/>
          <p:cNvGraphicFramePr>
            <a:graphicFrameLocks noChangeAspect="1"/>
          </p:cNvGraphicFramePr>
          <p:nvPr/>
        </p:nvGraphicFramePr>
        <p:xfrm>
          <a:off x="2362200" y="3048000"/>
          <a:ext cx="2743200" cy="633413"/>
        </p:xfrm>
        <a:graphic>
          <a:graphicData uri="http://schemas.openxmlformats.org/presentationml/2006/ole">
            <mc:AlternateContent xmlns:mc="http://schemas.openxmlformats.org/markup-compatibility/2006">
              <mc:Choice xmlns:v="urn:schemas-microsoft-com:vml" Requires="v">
                <p:oleObj spid="_x0000_s14075" name="Equation" r:id="rId6" imgW="990600" imgH="228600" progId="Equation.3">
                  <p:embed/>
                </p:oleObj>
              </mc:Choice>
              <mc:Fallback>
                <p:oleObj name="Equation" r:id="rId6" imgW="990600" imgH="228600" progId="Equation.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048000"/>
                        <a:ext cx="2743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8" name="Rectangle 3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3319" name="Object 37"/>
          <p:cNvGraphicFramePr>
            <a:graphicFrameLocks noChangeAspect="1"/>
          </p:cNvGraphicFramePr>
          <p:nvPr/>
        </p:nvGraphicFramePr>
        <p:xfrm>
          <a:off x="2362200" y="4038600"/>
          <a:ext cx="3222625" cy="533400"/>
        </p:xfrm>
        <a:graphic>
          <a:graphicData uri="http://schemas.openxmlformats.org/presentationml/2006/ole">
            <mc:AlternateContent xmlns:mc="http://schemas.openxmlformats.org/markup-compatibility/2006">
              <mc:Choice xmlns:v="urn:schemas-microsoft-com:vml" Requires="v">
                <p:oleObj spid="_x0000_s14076" name="Equation" r:id="rId8" imgW="1384300" imgH="228600" progId="Equation.3">
                  <p:embed/>
                </p:oleObj>
              </mc:Choice>
              <mc:Fallback>
                <p:oleObj name="Equation" r:id="rId8" imgW="1384300" imgH="228600" progId="Equation.3">
                  <p:embed/>
                  <p:pic>
                    <p:nvPicPr>
                      <p:cNvPr id="0"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4038600"/>
                        <a:ext cx="3222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TextBox 15"/>
          <p:cNvSpPr txBox="1">
            <a:spLocks noChangeArrowheads="1"/>
          </p:cNvSpPr>
          <p:nvPr/>
        </p:nvSpPr>
        <p:spPr bwMode="auto">
          <a:xfrm>
            <a:off x="2057400" y="3581400"/>
            <a:ext cx="64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and</a:t>
            </a:r>
          </a:p>
        </p:txBody>
      </p:sp>
      <p:sp>
        <p:nvSpPr>
          <p:cNvPr id="13321" name="TextBox 16"/>
          <p:cNvSpPr txBox="1">
            <a:spLocks noChangeArrowheads="1"/>
          </p:cNvSpPr>
          <p:nvPr/>
        </p:nvSpPr>
        <p:spPr bwMode="auto">
          <a:xfrm>
            <a:off x="2036763" y="4795838"/>
            <a:ext cx="1169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we have</a:t>
            </a:r>
          </a:p>
        </p:txBody>
      </p:sp>
      <p:sp>
        <p:nvSpPr>
          <p:cNvPr id="13322" name="Rectangle 4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3323" name="Object 39"/>
          <p:cNvGraphicFramePr>
            <a:graphicFrameLocks noChangeAspect="1"/>
          </p:cNvGraphicFramePr>
          <p:nvPr/>
        </p:nvGraphicFramePr>
        <p:xfrm>
          <a:off x="2438400" y="5181600"/>
          <a:ext cx="3933825" cy="533400"/>
        </p:xfrm>
        <a:graphic>
          <a:graphicData uri="http://schemas.openxmlformats.org/presentationml/2006/ole">
            <mc:AlternateContent xmlns:mc="http://schemas.openxmlformats.org/markup-compatibility/2006">
              <mc:Choice xmlns:v="urn:schemas-microsoft-com:vml" Requires="v">
                <p:oleObj spid="_x0000_s14077" name="Equation" r:id="rId10" imgW="1689100" imgH="228600" progId="Equation.3">
                  <p:embed/>
                </p:oleObj>
              </mc:Choice>
              <mc:Fallback>
                <p:oleObj name="Equation" r:id="rId10" imgW="1689100" imgH="228600" progId="Equation.3">
                  <p:embed/>
                  <p:pic>
                    <p:nvPicPr>
                      <p:cNvPr id="0" name="Object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181600"/>
                        <a:ext cx="3933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4" name="TextBox 19"/>
          <p:cNvSpPr txBox="1">
            <a:spLocks noChangeArrowheads="1"/>
          </p:cNvSpPr>
          <p:nvPr/>
        </p:nvSpPr>
        <p:spPr bwMode="auto">
          <a:xfrm>
            <a:off x="1981200" y="2743200"/>
            <a:ext cx="85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Since</a:t>
            </a:r>
          </a:p>
        </p:txBody>
      </p:sp>
      <p:sp>
        <p:nvSpPr>
          <p:cNvPr id="2" name="Slide Number Placeholder 1"/>
          <p:cNvSpPr>
            <a:spLocks noGrp="1"/>
          </p:cNvSpPr>
          <p:nvPr>
            <p:ph type="sldNum" sz="quarter" idx="12"/>
          </p:nvPr>
        </p:nvSpPr>
        <p:spPr/>
        <p:txBody>
          <a:bodyPr/>
          <a:lstStyle/>
          <a:p>
            <a:pPr>
              <a:defRPr/>
            </a:pPr>
            <a:fld id="{0C639BEC-F3BE-403D-BA77-455AB4E658E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All Fractional Decimal Numbers Cannot be Represented Exactly </a:t>
            </a:r>
          </a:p>
        </p:txBody>
      </p:sp>
      <p:sp>
        <p:nvSpPr>
          <p:cNvPr id="1433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14340" name="Rectangle 5"/>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14341" name="Rectangle 8"/>
          <p:cNvSpPr>
            <a:spLocks noChangeArrowheads="1"/>
          </p:cNvSpPr>
          <p:nvPr/>
        </p:nvSpPr>
        <p:spPr bwMode="auto">
          <a:xfrm>
            <a:off x="-762000" y="396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9" name="Table 18"/>
          <p:cNvGraphicFramePr>
            <a:graphicFrameLocks noGrp="1"/>
          </p:cNvGraphicFramePr>
          <p:nvPr/>
        </p:nvGraphicFramePr>
        <p:xfrm>
          <a:off x="1600200" y="2209800"/>
          <a:ext cx="5715000" cy="2462212"/>
        </p:xfrm>
        <a:graphic>
          <a:graphicData uri="http://schemas.openxmlformats.org/drawingml/2006/table">
            <a:tbl>
              <a:tblPr/>
              <a:tblGrid>
                <a:gridCol w="1428750"/>
                <a:gridCol w="1428750"/>
                <a:gridCol w="1428750"/>
                <a:gridCol w="1428750"/>
              </a:tblGrid>
              <a:tr h="822992">
                <a:tc>
                  <a:txBody>
                    <a:bodyPr/>
                    <a:lstStyle/>
                    <a:p>
                      <a:pPr marL="0" marR="0" algn="ctr" hangingPunct="0">
                        <a:lnSpc>
                          <a:spcPts val="12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1800" b="1">
                          <a:latin typeface="Arno Pro Caption" pitchFamily="18" charset="0"/>
                          <a:ea typeface="Tahoma" pitchFamily="34" charset="0"/>
                          <a:cs typeface="Tahoma" pitchFamily="34" charset="0"/>
                        </a:rPr>
                        <a:t>Number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b="1" dirty="0">
                          <a:latin typeface="Arno Pro Caption" pitchFamily="18" charset="0"/>
                          <a:ea typeface="Tahoma" pitchFamily="34" charset="0"/>
                          <a:cs typeface="Tahoma" pitchFamily="34" charset="0"/>
                        </a:rPr>
                        <a:t>Number after</a:t>
                      </a:r>
                    </a:p>
                    <a:p>
                      <a:pPr marL="0" marR="0" algn="ctr" hangingPunct="0">
                        <a:lnSpc>
                          <a:spcPct val="100000"/>
                        </a:lnSpc>
                        <a:spcBef>
                          <a:spcPts val="0"/>
                        </a:spcBef>
                        <a:spcAft>
                          <a:spcPts val="0"/>
                        </a:spcAft>
                      </a:pPr>
                      <a:r>
                        <a:rPr lang="en-US" sz="1800" b="1" dirty="0">
                          <a:latin typeface="Arno Pro Caption" pitchFamily="18" charset="0"/>
                          <a:ea typeface="Tahoma" pitchFamily="34" charset="0"/>
                          <a:cs typeface="Tahoma" pitchFamily="34" charset="0"/>
                        </a:rPr>
                        <a:t>decimal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b="1" dirty="0" smtClean="0">
                          <a:latin typeface="Arno Pro Caption" pitchFamily="18" charset="0"/>
                          <a:ea typeface="Tahoma" pitchFamily="34" charset="0"/>
                          <a:cs typeface="Tahoma" pitchFamily="34" charset="0"/>
                        </a:rPr>
                        <a:t>Number</a:t>
                      </a:r>
                    </a:p>
                    <a:p>
                      <a:pPr marL="0" marR="0" algn="ctr" hangingPunct="0">
                        <a:lnSpc>
                          <a:spcPct val="100000"/>
                        </a:lnSpc>
                        <a:spcBef>
                          <a:spcPts val="0"/>
                        </a:spcBef>
                        <a:spcAft>
                          <a:spcPts val="0"/>
                        </a:spcAft>
                      </a:pPr>
                      <a:r>
                        <a:rPr lang="en-US" sz="1800" b="1" dirty="0" smtClean="0">
                          <a:latin typeface="Arno Pro Caption" pitchFamily="18" charset="0"/>
                          <a:ea typeface="Tahoma" pitchFamily="34" charset="0"/>
                          <a:cs typeface="Tahoma" pitchFamily="34" charset="0"/>
                        </a:rPr>
                        <a:t> </a:t>
                      </a:r>
                      <a:r>
                        <a:rPr lang="en-US" sz="1800" b="1" dirty="0">
                          <a:latin typeface="Arno Pro Caption" pitchFamily="18" charset="0"/>
                          <a:ea typeface="Tahoma" pitchFamily="34" charset="0"/>
                          <a:cs typeface="Tahoma" pitchFamily="34" charset="0"/>
                        </a:rPr>
                        <a:t>before</a:t>
                      </a:r>
                    </a:p>
                    <a:p>
                      <a:pPr marL="0" marR="0" algn="ctr" hangingPunct="0">
                        <a:lnSpc>
                          <a:spcPct val="100000"/>
                        </a:lnSpc>
                        <a:spcBef>
                          <a:spcPts val="0"/>
                        </a:spcBef>
                        <a:spcAft>
                          <a:spcPts val="0"/>
                        </a:spcAft>
                      </a:pPr>
                      <a:r>
                        <a:rPr lang="en-US" sz="1800" b="1" dirty="0" smtClean="0">
                          <a:latin typeface="Arno Pro Caption" pitchFamily="18" charset="0"/>
                          <a:ea typeface="Tahoma" pitchFamily="34" charset="0"/>
                          <a:cs typeface="Tahoma" pitchFamily="34" charset="0"/>
                        </a:rPr>
                        <a:t>Decimal</a:t>
                      </a:r>
                      <a:endParaRPr lang="en-US" sz="1800" b="1"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44">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44">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a:latin typeface="Arno Pro Caption" pitchFamily="18" charset="0"/>
                          <a:ea typeface="Tahoma" pitchFamily="34" charset="0"/>
                          <a:cs typeface="Tahoma" pitchFamily="34" charset="0"/>
                        </a:rPr>
                        <a:t>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44">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44">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endParaRPr lang="en-US" sz="180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44">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a:latin typeface="Arno Pro Caption" pitchFamily="18" charset="0"/>
                          <a:ea typeface="Tahoma" pitchFamily="34" charset="0"/>
                          <a:cs typeface="Tahoma" pitchFamily="34"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800" dirty="0">
                          <a:latin typeface="Arno Pro Caption" pitchFamily="18" charset="0"/>
                          <a:ea typeface="Tahoma" pitchFamily="34" charset="0"/>
                          <a:cs typeface="Tahoma" pitchFamily="34" charset="0"/>
                        </a:rPr>
                        <a:t>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endParaRPr lang="en-US" sz="18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79" name="Rectangle 28"/>
          <p:cNvSpPr>
            <a:spLocks noChangeArrowheads="1"/>
          </p:cNvSpPr>
          <p:nvPr/>
        </p:nvSpPr>
        <p:spPr bwMode="auto">
          <a:xfrm>
            <a:off x="990600" y="1412875"/>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r>
              <a:rPr lang="en-US">
                <a:latin typeface="Arno Pro Caption" pitchFamily="18" charset="0"/>
              </a:rPr>
              <a:t>Converting a base-10 fraction to </a:t>
            </a:r>
            <a:r>
              <a:rPr lang="en-US" b="1">
                <a:solidFill>
                  <a:srgbClr val="FF0000"/>
                </a:solidFill>
                <a:latin typeface="Arno Pro Caption" pitchFamily="18" charset="0"/>
              </a:rPr>
              <a:t>approximate binary representation</a:t>
            </a:r>
            <a:r>
              <a:rPr lang="en-US">
                <a:latin typeface="Arno Pro Caption" pitchFamily="18" charset="0"/>
              </a:rPr>
              <a:t>.</a:t>
            </a:r>
          </a:p>
        </p:txBody>
      </p:sp>
      <p:graphicFrame>
        <p:nvGraphicFramePr>
          <p:cNvPr id="14380" name="Object 96"/>
          <p:cNvGraphicFramePr>
            <a:graphicFrameLocks noChangeAspect="1"/>
          </p:cNvGraphicFramePr>
          <p:nvPr>
            <p:extLst>
              <p:ext uri="{D42A27DB-BD31-4B8C-83A1-F6EECF244321}">
                <p14:modId xmlns:p14="http://schemas.microsoft.com/office/powerpoint/2010/main" val="3447581613"/>
              </p:ext>
            </p:extLst>
          </p:nvPr>
        </p:nvGraphicFramePr>
        <p:xfrm>
          <a:off x="1981200" y="3048000"/>
          <a:ext cx="771525" cy="317500"/>
        </p:xfrm>
        <a:graphic>
          <a:graphicData uri="http://schemas.openxmlformats.org/presentationml/2006/ole">
            <mc:AlternateContent xmlns:mc="http://schemas.openxmlformats.org/markup-compatibility/2006">
              <mc:Choice xmlns:v="urn:schemas-microsoft-com:vml" Requires="v">
                <p:oleObj spid="_x0000_s203841" name="Equation" r:id="rId5" imgW="431640" imgH="177480" progId="Equation.DSMT4">
                  <p:embed/>
                </p:oleObj>
              </mc:Choice>
              <mc:Fallback>
                <p:oleObj name="Equation" r:id="rId5" imgW="431640" imgH="177480" progId="Equation.DSMT4">
                  <p:embed/>
                  <p:pic>
                    <p:nvPicPr>
                      <p:cNvPr id="0" name="Object 96"/>
                      <p:cNvPicPr>
                        <a:picLocks noChangeAspect="1" noChangeArrowheads="1"/>
                      </p:cNvPicPr>
                      <p:nvPr/>
                    </p:nvPicPr>
                    <p:blipFill>
                      <a:blip r:embed="rId6"/>
                      <a:srcRect/>
                      <a:stretch>
                        <a:fillRect/>
                      </a:stretch>
                    </p:blipFill>
                    <p:spPr bwMode="auto">
                      <a:xfrm>
                        <a:off x="1981200" y="3048000"/>
                        <a:ext cx="7715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1" name="Object 97"/>
          <p:cNvGraphicFramePr>
            <a:graphicFrameLocks noChangeAspect="1"/>
          </p:cNvGraphicFramePr>
          <p:nvPr>
            <p:extLst>
              <p:ext uri="{D42A27DB-BD31-4B8C-83A1-F6EECF244321}">
                <p14:modId xmlns:p14="http://schemas.microsoft.com/office/powerpoint/2010/main" val="3152299556"/>
              </p:ext>
            </p:extLst>
          </p:nvPr>
        </p:nvGraphicFramePr>
        <p:xfrm>
          <a:off x="1970088" y="3352800"/>
          <a:ext cx="793750" cy="317500"/>
        </p:xfrm>
        <a:graphic>
          <a:graphicData uri="http://schemas.openxmlformats.org/presentationml/2006/ole">
            <mc:AlternateContent xmlns:mc="http://schemas.openxmlformats.org/markup-compatibility/2006">
              <mc:Choice xmlns:v="urn:schemas-microsoft-com:vml" Requires="v">
                <p:oleObj spid="_x0000_s203842" name="Equation" r:id="rId7" imgW="444240" imgH="177480" progId="Equation.DSMT4">
                  <p:embed/>
                </p:oleObj>
              </mc:Choice>
              <mc:Fallback>
                <p:oleObj name="Equation" r:id="rId7" imgW="444240" imgH="177480" progId="Equation.DSMT4">
                  <p:embed/>
                  <p:pic>
                    <p:nvPicPr>
                      <p:cNvPr id="0" name="Object 97"/>
                      <p:cNvPicPr>
                        <a:picLocks noChangeAspect="1" noChangeArrowheads="1"/>
                      </p:cNvPicPr>
                      <p:nvPr/>
                    </p:nvPicPr>
                    <p:blipFill>
                      <a:blip r:embed="rId8"/>
                      <a:srcRect/>
                      <a:stretch>
                        <a:fillRect/>
                      </a:stretch>
                    </p:blipFill>
                    <p:spPr bwMode="auto">
                      <a:xfrm>
                        <a:off x="1970088" y="3352800"/>
                        <a:ext cx="7937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2" name="Object 98"/>
          <p:cNvGraphicFramePr>
            <a:graphicFrameLocks noChangeAspect="1"/>
          </p:cNvGraphicFramePr>
          <p:nvPr>
            <p:extLst>
              <p:ext uri="{D42A27DB-BD31-4B8C-83A1-F6EECF244321}">
                <p14:modId xmlns:p14="http://schemas.microsoft.com/office/powerpoint/2010/main" val="4155808533"/>
              </p:ext>
            </p:extLst>
          </p:nvPr>
        </p:nvGraphicFramePr>
        <p:xfrm>
          <a:off x="1970088" y="3733800"/>
          <a:ext cx="793750" cy="317500"/>
        </p:xfrm>
        <a:graphic>
          <a:graphicData uri="http://schemas.openxmlformats.org/presentationml/2006/ole">
            <mc:AlternateContent xmlns:mc="http://schemas.openxmlformats.org/markup-compatibility/2006">
              <mc:Choice xmlns:v="urn:schemas-microsoft-com:vml" Requires="v">
                <p:oleObj spid="_x0000_s203843" name="Equation" r:id="rId9" imgW="444240" imgH="177480" progId="Equation.DSMT4">
                  <p:embed/>
                </p:oleObj>
              </mc:Choice>
              <mc:Fallback>
                <p:oleObj name="Equation" r:id="rId9" imgW="444240" imgH="177480" progId="Equation.DSMT4">
                  <p:embed/>
                  <p:pic>
                    <p:nvPicPr>
                      <p:cNvPr id="0" name="Object 98"/>
                      <p:cNvPicPr>
                        <a:picLocks noChangeAspect="1" noChangeArrowheads="1"/>
                      </p:cNvPicPr>
                      <p:nvPr/>
                    </p:nvPicPr>
                    <p:blipFill>
                      <a:blip r:embed="rId10"/>
                      <a:srcRect/>
                      <a:stretch>
                        <a:fillRect/>
                      </a:stretch>
                    </p:blipFill>
                    <p:spPr bwMode="auto">
                      <a:xfrm>
                        <a:off x="1970088" y="3733800"/>
                        <a:ext cx="7937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3" name="Object 99"/>
          <p:cNvGraphicFramePr>
            <a:graphicFrameLocks noChangeAspect="1"/>
          </p:cNvGraphicFramePr>
          <p:nvPr>
            <p:extLst>
              <p:ext uri="{D42A27DB-BD31-4B8C-83A1-F6EECF244321}">
                <p14:modId xmlns:p14="http://schemas.microsoft.com/office/powerpoint/2010/main" val="3836785652"/>
              </p:ext>
            </p:extLst>
          </p:nvPr>
        </p:nvGraphicFramePr>
        <p:xfrm>
          <a:off x="1970088" y="4038600"/>
          <a:ext cx="793750" cy="317500"/>
        </p:xfrm>
        <a:graphic>
          <a:graphicData uri="http://schemas.openxmlformats.org/presentationml/2006/ole">
            <mc:AlternateContent xmlns:mc="http://schemas.openxmlformats.org/markup-compatibility/2006">
              <mc:Choice xmlns:v="urn:schemas-microsoft-com:vml" Requires="v">
                <p:oleObj spid="_x0000_s203844" name="Equation" r:id="rId11" imgW="444240" imgH="177480" progId="Equation.DSMT4">
                  <p:embed/>
                </p:oleObj>
              </mc:Choice>
              <mc:Fallback>
                <p:oleObj name="Equation" r:id="rId11" imgW="444240" imgH="177480" progId="Equation.DSMT4">
                  <p:embed/>
                  <p:pic>
                    <p:nvPicPr>
                      <p:cNvPr id="0" name="Object 99"/>
                      <p:cNvPicPr>
                        <a:picLocks noChangeAspect="1" noChangeArrowheads="1"/>
                      </p:cNvPicPr>
                      <p:nvPr/>
                    </p:nvPicPr>
                    <p:blipFill>
                      <a:blip r:embed="rId12"/>
                      <a:srcRect/>
                      <a:stretch>
                        <a:fillRect/>
                      </a:stretch>
                    </p:blipFill>
                    <p:spPr bwMode="auto">
                      <a:xfrm>
                        <a:off x="1970088" y="4038600"/>
                        <a:ext cx="7937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4" name="Object 100"/>
          <p:cNvGraphicFramePr>
            <a:graphicFrameLocks noChangeAspect="1"/>
          </p:cNvGraphicFramePr>
          <p:nvPr>
            <p:extLst>
              <p:ext uri="{D42A27DB-BD31-4B8C-83A1-F6EECF244321}">
                <p14:modId xmlns:p14="http://schemas.microsoft.com/office/powerpoint/2010/main" val="104348841"/>
              </p:ext>
            </p:extLst>
          </p:nvPr>
        </p:nvGraphicFramePr>
        <p:xfrm>
          <a:off x="1981200" y="4343400"/>
          <a:ext cx="771525" cy="317500"/>
        </p:xfrm>
        <a:graphic>
          <a:graphicData uri="http://schemas.openxmlformats.org/presentationml/2006/ole">
            <mc:AlternateContent xmlns:mc="http://schemas.openxmlformats.org/markup-compatibility/2006">
              <mc:Choice xmlns:v="urn:schemas-microsoft-com:vml" Requires="v">
                <p:oleObj spid="_x0000_s203845" name="Equation" r:id="rId13" imgW="431425" imgH="177646" progId="Equation.DSMT4">
                  <p:embed/>
                </p:oleObj>
              </mc:Choice>
              <mc:Fallback>
                <p:oleObj name="Equation" r:id="rId13" imgW="431425" imgH="177646" progId="Equation.DSMT4">
                  <p:embed/>
                  <p:pic>
                    <p:nvPicPr>
                      <p:cNvPr id="0" name="Object 1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1200" y="4343400"/>
                        <a:ext cx="7715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5" name="Object 101"/>
          <p:cNvGraphicFramePr>
            <a:graphicFrameLocks noChangeAspect="1"/>
          </p:cNvGraphicFramePr>
          <p:nvPr>
            <p:extLst>
              <p:ext uri="{D42A27DB-BD31-4B8C-83A1-F6EECF244321}">
                <p14:modId xmlns:p14="http://schemas.microsoft.com/office/powerpoint/2010/main" val="3518499335"/>
              </p:ext>
            </p:extLst>
          </p:nvPr>
        </p:nvGraphicFramePr>
        <p:xfrm>
          <a:off x="6248400" y="3009900"/>
          <a:ext cx="685800" cy="342900"/>
        </p:xfrm>
        <a:graphic>
          <a:graphicData uri="http://schemas.openxmlformats.org/presentationml/2006/ole">
            <mc:AlternateContent xmlns:mc="http://schemas.openxmlformats.org/markup-compatibility/2006">
              <mc:Choice xmlns:v="urn:schemas-microsoft-com:vml" Requires="v">
                <p:oleObj spid="_x0000_s203846" name="Equation" r:id="rId15" imgW="431613" imgH="215806" progId="Equation.DSMT4">
                  <p:embed/>
                </p:oleObj>
              </mc:Choice>
              <mc:Fallback>
                <p:oleObj name="Equation" r:id="rId15" imgW="431613" imgH="215806" progId="Equation.DSMT4">
                  <p:embed/>
                  <p:pic>
                    <p:nvPicPr>
                      <p:cNvPr id="0" name="Object 1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0" y="30099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6" name="Object 102"/>
          <p:cNvGraphicFramePr>
            <a:graphicFrameLocks noChangeAspect="1"/>
          </p:cNvGraphicFramePr>
          <p:nvPr/>
        </p:nvGraphicFramePr>
        <p:xfrm>
          <a:off x="6248400" y="3352800"/>
          <a:ext cx="685800" cy="342900"/>
        </p:xfrm>
        <a:graphic>
          <a:graphicData uri="http://schemas.openxmlformats.org/presentationml/2006/ole">
            <mc:AlternateContent xmlns:mc="http://schemas.openxmlformats.org/markup-compatibility/2006">
              <mc:Choice xmlns:v="urn:schemas-microsoft-com:vml" Requires="v">
                <p:oleObj spid="_x0000_s203847" name="Equation" r:id="rId17" imgW="431613" imgH="215806" progId="Equation.3">
                  <p:embed/>
                </p:oleObj>
              </mc:Choice>
              <mc:Fallback>
                <p:oleObj name="Equation" r:id="rId17" imgW="431613" imgH="215806" progId="Equation.3">
                  <p:embed/>
                  <p:pic>
                    <p:nvPicPr>
                      <p:cNvPr id="0" name="Object 1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8400" y="33528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7" name="Object 103"/>
          <p:cNvGraphicFramePr>
            <a:graphicFrameLocks noChangeAspect="1"/>
          </p:cNvGraphicFramePr>
          <p:nvPr/>
        </p:nvGraphicFramePr>
        <p:xfrm>
          <a:off x="6248400" y="3657600"/>
          <a:ext cx="706438" cy="363538"/>
        </p:xfrm>
        <a:graphic>
          <a:graphicData uri="http://schemas.openxmlformats.org/presentationml/2006/ole">
            <mc:AlternateContent xmlns:mc="http://schemas.openxmlformats.org/markup-compatibility/2006">
              <mc:Choice xmlns:v="urn:schemas-microsoft-com:vml" Requires="v">
                <p:oleObj spid="_x0000_s203848" name="Equation" r:id="rId19" imgW="444307" imgH="228501" progId="Equation.3">
                  <p:embed/>
                </p:oleObj>
              </mc:Choice>
              <mc:Fallback>
                <p:oleObj name="Equation" r:id="rId19" imgW="444307" imgH="228501" progId="Equation.3">
                  <p:embed/>
                  <p:pic>
                    <p:nvPicPr>
                      <p:cNvPr id="0" name="Object 10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48400" y="3657600"/>
                        <a:ext cx="7064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8" name="Object 104"/>
          <p:cNvGraphicFramePr>
            <a:graphicFrameLocks noChangeAspect="1"/>
          </p:cNvGraphicFramePr>
          <p:nvPr/>
        </p:nvGraphicFramePr>
        <p:xfrm>
          <a:off x="6248400" y="4000500"/>
          <a:ext cx="727075" cy="342900"/>
        </p:xfrm>
        <a:graphic>
          <a:graphicData uri="http://schemas.openxmlformats.org/presentationml/2006/ole">
            <mc:AlternateContent xmlns:mc="http://schemas.openxmlformats.org/markup-compatibility/2006">
              <mc:Choice xmlns:v="urn:schemas-microsoft-com:vml" Requires="v">
                <p:oleObj spid="_x0000_s203849" name="Equation" r:id="rId21" imgW="457002" imgH="215806" progId="Equation.3">
                  <p:embed/>
                </p:oleObj>
              </mc:Choice>
              <mc:Fallback>
                <p:oleObj name="Equation" r:id="rId21" imgW="457002" imgH="215806" progId="Equation.3">
                  <p:embed/>
                  <p:pic>
                    <p:nvPicPr>
                      <p:cNvPr id="0" name="Object 10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4000500"/>
                        <a:ext cx="7270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9" name="Object 105"/>
          <p:cNvGraphicFramePr>
            <a:graphicFrameLocks noChangeAspect="1"/>
          </p:cNvGraphicFramePr>
          <p:nvPr/>
        </p:nvGraphicFramePr>
        <p:xfrm>
          <a:off x="6248400" y="4343400"/>
          <a:ext cx="665163" cy="363538"/>
        </p:xfrm>
        <a:graphic>
          <a:graphicData uri="http://schemas.openxmlformats.org/presentationml/2006/ole">
            <mc:AlternateContent xmlns:mc="http://schemas.openxmlformats.org/markup-compatibility/2006">
              <mc:Choice xmlns:v="urn:schemas-microsoft-com:vml" Requires="v">
                <p:oleObj spid="_x0000_s203850" name="Equation" r:id="rId23" imgW="419100" imgH="228600" progId="Equation.3">
                  <p:embed/>
                </p:oleObj>
              </mc:Choice>
              <mc:Fallback>
                <p:oleObj name="Equation" r:id="rId23" imgW="419100" imgH="228600" progId="Equation.3">
                  <p:embed/>
                  <p:pic>
                    <p:nvPicPr>
                      <p:cNvPr id="0" name="Object 10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8400" y="4343400"/>
                        <a:ext cx="66516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90" name="Rectangle 10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4391" name="Object 106"/>
          <p:cNvGraphicFramePr>
            <a:graphicFrameLocks noChangeAspect="1"/>
          </p:cNvGraphicFramePr>
          <p:nvPr>
            <p:extLst>
              <p:ext uri="{D42A27DB-BD31-4B8C-83A1-F6EECF244321}">
                <p14:modId xmlns:p14="http://schemas.microsoft.com/office/powerpoint/2010/main" val="4103972489"/>
              </p:ext>
            </p:extLst>
          </p:nvPr>
        </p:nvGraphicFramePr>
        <p:xfrm>
          <a:off x="214313" y="5029200"/>
          <a:ext cx="8591550" cy="609600"/>
        </p:xfrm>
        <a:graphic>
          <a:graphicData uri="http://schemas.openxmlformats.org/presentationml/2006/ole">
            <mc:AlternateContent xmlns:mc="http://schemas.openxmlformats.org/markup-compatibility/2006">
              <mc:Choice xmlns:v="urn:schemas-microsoft-com:vml" Requires="v">
                <p:oleObj spid="_x0000_s203851" name="Equation" r:id="rId25" imgW="3225600" imgH="228600" progId="Equation.DSMT4">
                  <p:embed/>
                </p:oleObj>
              </mc:Choice>
              <mc:Fallback>
                <p:oleObj name="Equation" r:id="rId25" imgW="3225600" imgH="228600" progId="Equation.DSMT4">
                  <p:embed/>
                  <p:pic>
                    <p:nvPicPr>
                      <p:cNvPr id="0" name="Object 106"/>
                      <p:cNvPicPr>
                        <a:picLocks noChangeAspect="1" noChangeArrowheads="1"/>
                      </p:cNvPicPr>
                      <p:nvPr/>
                    </p:nvPicPr>
                    <p:blipFill>
                      <a:blip r:embed="rId26"/>
                      <a:srcRect/>
                      <a:stretch>
                        <a:fillRect/>
                      </a:stretch>
                    </p:blipFill>
                    <p:spPr bwMode="auto">
                      <a:xfrm>
                        <a:off x="214313" y="5029200"/>
                        <a:ext cx="8591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Θέση αριθμού διαφάνειας 2"/>
          <p:cNvSpPr>
            <a:spLocks noGrp="1"/>
          </p:cNvSpPr>
          <p:nvPr>
            <p:ph type="sldNum" sz="quarter" idx="10"/>
          </p:nvPr>
        </p:nvSpPr>
        <p:spPr/>
        <p:txBody>
          <a:bodyPr/>
          <a:lstStyle/>
          <a:p>
            <a:pPr>
              <a:defRPr/>
            </a:pPr>
            <a:fld id="{7C0C7880-35DE-403B-B262-B177BD98112C}" type="slidenum">
              <a:rPr lang="el-GR" smtClean="0"/>
              <a:pPr>
                <a:defRPr/>
              </a:pPr>
              <a:t>11</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762000"/>
          </a:xfrm>
        </p:spPr>
        <p:txBody>
          <a:bodyPr/>
          <a:lstStyle/>
          <a:p>
            <a:pPr algn="ctr"/>
            <a:r>
              <a:rPr lang="en-US" altLang="el-GR" b="1" dirty="0">
                <a:solidFill>
                  <a:srgbClr val="C00000"/>
                </a:solidFill>
              </a:rPr>
              <a:t>Integer Representation</a:t>
            </a:r>
          </a:p>
        </p:txBody>
      </p:sp>
      <p:sp>
        <p:nvSpPr>
          <p:cNvPr id="28675" name="Rectangle 3"/>
          <p:cNvSpPr>
            <a:spLocks noGrp="1" noChangeArrowheads="1"/>
          </p:cNvSpPr>
          <p:nvPr>
            <p:ph type="body" idx="1"/>
          </p:nvPr>
        </p:nvSpPr>
        <p:spPr>
          <a:xfrm>
            <a:off x="685800" y="990600"/>
            <a:ext cx="7772400" cy="4114800"/>
          </a:xfrm>
        </p:spPr>
        <p:txBody>
          <a:bodyPr/>
          <a:lstStyle/>
          <a:p>
            <a:pPr>
              <a:lnSpc>
                <a:spcPct val="90000"/>
              </a:lnSpc>
              <a:buFont typeface="Monotype Sorts" pitchFamily="2" charset="2"/>
              <a:buNone/>
            </a:pPr>
            <a:r>
              <a:rPr lang="en-US" altLang="el-GR" b="1" u="sng" dirty="0">
                <a:solidFill>
                  <a:srgbClr val="FF0000"/>
                </a:solidFill>
              </a:rPr>
              <a:t>16-bit word</a:t>
            </a:r>
            <a:r>
              <a:rPr lang="en-US" altLang="el-GR" sz="2800" b="1" dirty="0"/>
              <a:t> </a:t>
            </a:r>
            <a:endParaRPr lang="en-US" altLang="el-GR" sz="2800" b="1" u="sng" dirty="0"/>
          </a:p>
          <a:p>
            <a:pPr>
              <a:lnSpc>
                <a:spcPct val="90000"/>
              </a:lnSpc>
            </a:pPr>
            <a:endParaRPr lang="en-US" altLang="el-GR" sz="2800" b="1" u="sng" dirty="0"/>
          </a:p>
          <a:p>
            <a:pPr>
              <a:lnSpc>
                <a:spcPct val="90000"/>
              </a:lnSpc>
            </a:pPr>
            <a:endParaRPr lang="en-US" altLang="el-GR" sz="2800" b="1" u="sng" dirty="0"/>
          </a:p>
          <a:p>
            <a:pPr>
              <a:lnSpc>
                <a:spcPct val="90000"/>
              </a:lnSpc>
            </a:pPr>
            <a:r>
              <a:rPr lang="en-US" altLang="el-GR" sz="2800" b="1" dirty="0">
                <a:solidFill>
                  <a:srgbClr val="000000"/>
                </a:solidFill>
              </a:rPr>
              <a:t>Range: -32,768 to 32,767</a:t>
            </a:r>
            <a:endParaRPr lang="en-US" altLang="el-GR" sz="2800" b="1" u="sng" dirty="0">
              <a:solidFill>
                <a:srgbClr val="000000"/>
              </a:solidFill>
            </a:endParaRPr>
          </a:p>
          <a:p>
            <a:pPr>
              <a:lnSpc>
                <a:spcPct val="90000"/>
              </a:lnSpc>
            </a:pPr>
            <a:r>
              <a:rPr lang="en-US" altLang="el-GR" sz="2800" b="1" dirty="0">
                <a:solidFill>
                  <a:srgbClr val="0000FF"/>
                </a:solidFill>
              </a:rPr>
              <a:t>Overflow:</a:t>
            </a:r>
            <a:r>
              <a:rPr lang="en-US" altLang="el-GR" sz="2800" b="1" dirty="0">
                <a:solidFill>
                  <a:srgbClr val="000000"/>
                </a:solidFill>
              </a:rPr>
              <a:t> &gt; 32,767 (cannot represent 43,000 </a:t>
            </a:r>
            <a:r>
              <a:rPr lang="en-US" altLang="el-GR" sz="2800" b="1" dirty="0" smtClean="0">
                <a:solidFill>
                  <a:srgbClr val="000000"/>
                </a:solidFill>
              </a:rPr>
              <a:t>students</a:t>
            </a:r>
            <a:r>
              <a:rPr lang="en-US" altLang="el-GR" sz="2800" b="1" dirty="0">
                <a:solidFill>
                  <a:srgbClr val="000000"/>
                </a:solidFill>
              </a:rPr>
              <a:t>)</a:t>
            </a:r>
          </a:p>
          <a:p>
            <a:pPr>
              <a:lnSpc>
                <a:spcPct val="90000"/>
              </a:lnSpc>
            </a:pPr>
            <a:r>
              <a:rPr lang="en-US" altLang="el-GR" sz="2800" b="1" dirty="0">
                <a:solidFill>
                  <a:srgbClr val="0000FF"/>
                </a:solidFill>
              </a:rPr>
              <a:t>Underflow:</a:t>
            </a:r>
            <a:r>
              <a:rPr lang="en-US" altLang="el-GR" sz="2800" b="1" dirty="0">
                <a:solidFill>
                  <a:srgbClr val="000000"/>
                </a:solidFill>
              </a:rPr>
              <a:t> &lt; -32,768 (magnitude too large)</a:t>
            </a:r>
          </a:p>
          <a:p>
            <a:pPr>
              <a:lnSpc>
                <a:spcPct val="90000"/>
              </a:lnSpc>
              <a:buFont typeface="Monotype Sorts" pitchFamily="2" charset="2"/>
              <a:buNone/>
            </a:pPr>
            <a:r>
              <a:rPr lang="en-US" altLang="el-GR" b="1" u="sng" dirty="0">
                <a:solidFill>
                  <a:srgbClr val="FF0000"/>
                </a:solidFill>
              </a:rPr>
              <a:t>32-bit word</a:t>
            </a:r>
            <a:endParaRPr lang="en-US" altLang="el-GR" sz="2800" b="1" u="sng" dirty="0">
              <a:solidFill>
                <a:srgbClr val="FF0000"/>
              </a:solidFill>
            </a:endParaRPr>
          </a:p>
          <a:p>
            <a:pPr>
              <a:lnSpc>
                <a:spcPct val="90000"/>
              </a:lnSpc>
            </a:pPr>
            <a:r>
              <a:rPr lang="en-US" altLang="el-GR" sz="2800" b="1" dirty="0">
                <a:solidFill>
                  <a:srgbClr val="000000"/>
                </a:solidFill>
              </a:rPr>
              <a:t>Range: -2,147,483,648 to 2,147,483,647</a:t>
            </a:r>
          </a:p>
          <a:p>
            <a:pPr>
              <a:lnSpc>
                <a:spcPct val="90000"/>
              </a:lnSpc>
            </a:pPr>
            <a:r>
              <a:rPr lang="en-US" altLang="el-GR" sz="2800" b="1" dirty="0">
                <a:solidFill>
                  <a:srgbClr val="000000"/>
                </a:solidFill>
              </a:rPr>
              <a:t>9 significant digits</a:t>
            </a:r>
          </a:p>
          <a:p>
            <a:pPr>
              <a:lnSpc>
                <a:spcPct val="90000"/>
              </a:lnSpc>
            </a:pPr>
            <a:r>
              <a:rPr lang="en-US" altLang="el-GR" sz="2800" b="1" dirty="0">
                <a:solidFill>
                  <a:srgbClr val="0000FF"/>
                </a:solidFill>
              </a:rPr>
              <a:t>Overflow:</a:t>
            </a:r>
            <a:r>
              <a:rPr lang="en-US" altLang="el-GR" sz="2800" b="1" dirty="0">
                <a:solidFill>
                  <a:srgbClr val="000000"/>
                </a:solidFill>
              </a:rPr>
              <a:t> world population </a:t>
            </a:r>
            <a:r>
              <a:rPr lang="en-US" altLang="el-GR" sz="2800" b="1" dirty="0" smtClean="0">
                <a:solidFill>
                  <a:srgbClr val="000000"/>
                </a:solidFill>
                <a:sym typeface="Symbol" pitchFamily="18" charset="2"/>
              </a:rPr>
              <a:t>6 </a:t>
            </a:r>
            <a:r>
              <a:rPr lang="en-US" altLang="el-GR" sz="2800" b="1" dirty="0">
                <a:solidFill>
                  <a:srgbClr val="000000"/>
                </a:solidFill>
                <a:sym typeface="Symbol" pitchFamily="18" charset="2"/>
              </a:rPr>
              <a:t>billion</a:t>
            </a:r>
          </a:p>
          <a:p>
            <a:pPr>
              <a:lnSpc>
                <a:spcPct val="90000"/>
              </a:lnSpc>
            </a:pPr>
            <a:r>
              <a:rPr lang="en-US" altLang="el-GR" sz="2800" b="1" dirty="0">
                <a:solidFill>
                  <a:srgbClr val="0000FF"/>
                </a:solidFill>
                <a:sym typeface="Symbol" pitchFamily="18" charset="2"/>
              </a:rPr>
              <a:t>Underflow:</a:t>
            </a:r>
            <a:r>
              <a:rPr lang="en-US" altLang="el-GR" sz="2800" b="1" dirty="0">
                <a:solidFill>
                  <a:srgbClr val="000000"/>
                </a:solidFill>
                <a:sym typeface="Symbol" pitchFamily="18" charset="2"/>
              </a:rPr>
              <a:t> budget deficit -$100 billion</a:t>
            </a:r>
          </a:p>
        </p:txBody>
      </p:sp>
      <p:graphicFrame>
        <p:nvGraphicFramePr>
          <p:cNvPr id="28676" name="Object 4"/>
          <p:cNvGraphicFramePr>
            <a:graphicFrameLocks noChangeAspect="1"/>
          </p:cNvGraphicFramePr>
          <p:nvPr>
            <p:extLst>
              <p:ext uri="{D42A27DB-BD31-4B8C-83A1-F6EECF244321}">
                <p14:modId xmlns:p14="http://schemas.microsoft.com/office/powerpoint/2010/main" val="2582305367"/>
              </p:ext>
            </p:extLst>
          </p:nvPr>
        </p:nvGraphicFramePr>
        <p:xfrm>
          <a:off x="909638" y="1695450"/>
          <a:ext cx="7781925" cy="650875"/>
        </p:xfrm>
        <a:graphic>
          <a:graphicData uri="http://schemas.openxmlformats.org/presentationml/2006/ole">
            <mc:AlternateContent xmlns:mc="http://schemas.openxmlformats.org/markup-compatibility/2006">
              <mc:Choice xmlns:v="urn:schemas-microsoft-com:vml" Requires="v">
                <p:oleObj spid="_x0000_s190507" name="Equation" r:id="rId3" imgW="2743200" imgH="228600" progId="Equation.DSMT4">
                  <p:embed/>
                </p:oleObj>
              </mc:Choice>
              <mc:Fallback>
                <p:oleObj name="Equation" r:id="rId3" imgW="2743200" imgH="228600" progId="Equation.DSMT4">
                  <p:embed/>
                  <p:pic>
                    <p:nvPicPr>
                      <p:cNvPr id="0" name=""/>
                      <p:cNvPicPr>
                        <a:picLocks noChangeAspect="1" noChangeArrowheads="1"/>
                      </p:cNvPicPr>
                      <p:nvPr/>
                    </p:nvPicPr>
                    <p:blipFill>
                      <a:blip r:embed="rId4"/>
                      <a:srcRect/>
                      <a:stretch>
                        <a:fillRect/>
                      </a:stretch>
                    </p:blipFill>
                    <p:spPr bwMode="auto">
                      <a:xfrm>
                        <a:off x="909638" y="1695450"/>
                        <a:ext cx="7781925" cy="650875"/>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0"/>
          </p:nvPr>
        </p:nvSpPr>
        <p:spPr/>
        <p:txBody>
          <a:bodyPr/>
          <a:lstStyle/>
          <a:p>
            <a:pPr>
              <a:defRPr/>
            </a:pPr>
            <a:fld id="{7C0C7880-35DE-403B-B262-B177BD98112C}" type="slidenum">
              <a:rPr lang="el-GR" smtClean="0"/>
              <a:pPr>
                <a:defRPr/>
              </a:pPr>
              <a:t>12</a:t>
            </a:fld>
            <a:endParaRPr lang="el-GR" dirty="0"/>
          </a:p>
        </p:txBody>
      </p:sp>
    </p:spTree>
    <p:extLst>
      <p:ext uri="{BB962C8B-B14F-4D97-AF65-F5344CB8AC3E}">
        <p14:creationId xmlns:p14="http://schemas.microsoft.com/office/powerpoint/2010/main" val="382975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dirty="0">
                <a:solidFill>
                  <a:schemeClr val="accent1">
                    <a:lumMod val="50000"/>
                  </a:schemeClr>
                </a:solidFill>
              </a:rPr>
              <a:t>Floating Point </a:t>
            </a:r>
            <a:r>
              <a:rPr lang="en-US" dirty="0" smtClean="0">
                <a:solidFill>
                  <a:schemeClr val="accent1">
                    <a:lumMod val="50000"/>
                  </a:schemeClr>
                </a:solidFill>
              </a:rPr>
              <a:t>Representation (decimal)</a:t>
            </a:r>
            <a:endParaRPr lang="el-GR" dirty="0" smtClean="0">
              <a:solidFill>
                <a:schemeClr val="accent1">
                  <a:lumMod val="50000"/>
                </a:schemeClr>
              </a:solidFill>
            </a:endParaRPr>
          </a:p>
        </p:txBody>
      </p:sp>
      <p:sp>
        <p:nvSpPr>
          <p:cNvPr id="15363" name="Content Placeholder 2"/>
          <p:cNvSpPr>
            <a:spLocks noGrp="1"/>
          </p:cNvSpPr>
          <p:nvPr>
            <p:ph idx="1"/>
          </p:nvPr>
        </p:nvSpPr>
        <p:spPr>
          <a:xfrm>
            <a:off x="304800" y="1371600"/>
            <a:ext cx="8534400" cy="617538"/>
          </a:xfrm>
        </p:spPr>
        <p:txBody>
          <a:bodyPr/>
          <a:lstStyle/>
          <a:p>
            <a:r>
              <a:rPr lang="en-US" dirty="0" smtClean="0"/>
              <a:t>Floating Decimal Point : Scientific Form</a:t>
            </a:r>
            <a:endParaRPr lang="el-GR" dirty="0" smtClean="0"/>
          </a:p>
        </p:txBody>
      </p:sp>
      <p:sp>
        <p:nvSpPr>
          <p:cNvPr id="4" name="Slide Number Placeholder 3"/>
          <p:cNvSpPr>
            <a:spLocks noGrp="1"/>
          </p:cNvSpPr>
          <p:nvPr>
            <p:ph type="sldNum" sz="quarter" idx="10"/>
          </p:nvPr>
        </p:nvSpPr>
        <p:spPr/>
        <p:txBody>
          <a:bodyPr/>
          <a:lstStyle/>
          <a:p>
            <a:pPr>
              <a:defRPr/>
            </a:pPr>
            <a:fld id="{429CC94A-C4D2-4B29-9A53-75148B28E589}" type="slidenum">
              <a:rPr lang="el-GR"/>
              <a:pPr>
                <a:defRPr/>
              </a:pPr>
              <a:t>13</a:t>
            </a:fld>
            <a:endParaRPr lang="el-GR" dirty="0"/>
          </a:p>
        </p:txBody>
      </p:sp>
      <p:graphicFrame>
        <p:nvGraphicFramePr>
          <p:cNvPr id="15365" name="Object 1"/>
          <p:cNvGraphicFramePr>
            <a:graphicFrameLocks noChangeAspect="1"/>
          </p:cNvGraphicFramePr>
          <p:nvPr>
            <p:extLst>
              <p:ext uri="{D42A27DB-BD31-4B8C-83A1-F6EECF244321}">
                <p14:modId xmlns:p14="http://schemas.microsoft.com/office/powerpoint/2010/main" val="2093758359"/>
              </p:ext>
            </p:extLst>
          </p:nvPr>
        </p:nvGraphicFramePr>
        <p:xfrm>
          <a:off x="220663" y="2667000"/>
          <a:ext cx="8420100" cy="2654300"/>
        </p:xfrm>
        <a:graphic>
          <a:graphicData uri="http://schemas.openxmlformats.org/presentationml/2006/ole">
            <mc:AlternateContent xmlns:mc="http://schemas.openxmlformats.org/markup-compatibility/2006">
              <mc:Choice xmlns:v="urn:schemas-microsoft-com:vml" Requires="v">
                <p:oleObj spid="_x0000_s15553" name="Equation" r:id="rId3" imgW="2336760" imgH="736560" progId="Equation.DSMT4">
                  <p:embed/>
                </p:oleObj>
              </mc:Choice>
              <mc:Fallback>
                <p:oleObj name="Equation" r:id="rId3" imgW="2336760" imgH="736560" progId="Equation.DSMT4">
                  <p:embed/>
                  <p:pic>
                    <p:nvPicPr>
                      <p:cNvPr id="0" name="Object 1"/>
                      <p:cNvPicPr>
                        <a:picLocks noChangeAspect="1" noChangeArrowheads="1"/>
                      </p:cNvPicPr>
                      <p:nvPr/>
                    </p:nvPicPr>
                    <p:blipFill>
                      <a:blip r:embed="rId4"/>
                      <a:srcRect/>
                      <a:stretch>
                        <a:fillRect/>
                      </a:stretch>
                    </p:blipFill>
                    <p:spPr bwMode="auto">
                      <a:xfrm>
                        <a:off x="220663" y="2667000"/>
                        <a:ext cx="8420100" cy="265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dirty="0" smtClean="0">
                <a:solidFill>
                  <a:schemeClr val="accent1">
                    <a:lumMod val="50000"/>
                  </a:schemeClr>
                </a:solidFill>
              </a:rPr>
              <a:t>Floating-Point Arithmetic (cont.)</a:t>
            </a:r>
            <a:endParaRPr lang="tr-TR" dirty="0" smtClean="0">
              <a:solidFill>
                <a:schemeClr val="accent1">
                  <a:lumMod val="50000"/>
                </a:schemeClr>
              </a:solidFill>
            </a:endParaRPr>
          </a:p>
        </p:txBody>
      </p:sp>
      <p:sp>
        <p:nvSpPr>
          <p:cNvPr id="16387" name="Content Placeholder 2"/>
          <p:cNvSpPr>
            <a:spLocks noGrp="1"/>
          </p:cNvSpPr>
          <p:nvPr>
            <p:ph sz="half" idx="1"/>
          </p:nvPr>
        </p:nvSpPr>
        <p:spPr>
          <a:xfrm>
            <a:off x="468313" y="1125538"/>
            <a:ext cx="8115300" cy="2328862"/>
          </a:xfrm>
        </p:spPr>
        <p:txBody>
          <a:bodyPr/>
          <a:lstStyle/>
          <a:p>
            <a:r>
              <a:rPr lang="en-US" sz="2400" smtClean="0">
                <a:latin typeface="Arno Pro Caption" pitchFamily="18" charset="0"/>
              </a:rPr>
              <a:t>A computer number has three parts</a:t>
            </a:r>
          </a:p>
          <a:p>
            <a:pPr lvl="1"/>
            <a:r>
              <a:rPr lang="en-US" sz="2000" smtClean="0">
                <a:latin typeface="Arno Pro Caption" pitchFamily="18" charset="0"/>
              </a:rPr>
              <a:t>the </a:t>
            </a:r>
            <a:r>
              <a:rPr lang="en-US" sz="2000" b="1" smtClean="0">
                <a:solidFill>
                  <a:srgbClr val="FF0000"/>
                </a:solidFill>
                <a:latin typeface="Arno Pro Caption" pitchFamily="18" charset="0"/>
              </a:rPr>
              <a:t>sign </a:t>
            </a:r>
            <a:r>
              <a:rPr lang="en-US" sz="2000" smtClean="0">
                <a:latin typeface="Arno Pro Caption" pitchFamily="18" charset="0"/>
              </a:rPr>
              <a:t>(+ or -)</a:t>
            </a:r>
          </a:p>
          <a:p>
            <a:pPr lvl="1"/>
            <a:r>
              <a:rPr lang="en-US" sz="2000" smtClean="0">
                <a:latin typeface="Arno Pro Caption" pitchFamily="18" charset="0"/>
              </a:rPr>
              <a:t>the fraction part (called the </a:t>
            </a:r>
            <a:r>
              <a:rPr lang="en-US" b="1" smtClean="0">
                <a:solidFill>
                  <a:srgbClr val="C00000"/>
                </a:solidFill>
                <a:latin typeface="Arno Pro Caption" pitchFamily="18" charset="0"/>
              </a:rPr>
              <a:t>mantissa</a:t>
            </a:r>
            <a:r>
              <a:rPr lang="en-US" sz="2000" smtClean="0">
                <a:latin typeface="Arno Pro Caption" pitchFamily="18" charset="0"/>
              </a:rPr>
              <a:t>)</a:t>
            </a:r>
          </a:p>
          <a:p>
            <a:pPr lvl="1"/>
            <a:r>
              <a:rPr lang="en-US" sz="2000" smtClean="0">
                <a:latin typeface="Arno Pro Caption" pitchFamily="18" charset="0"/>
              </a:rPr>
              <a:t>the </a:t>
            </a:r>
            <a:r>
              <a:rPr lang="en-US" b="1" smtClean="0">
                <a:solidFill>
                  <a:srgbClr val="C00000"/>
                </a:solidFill>
                <a:latin typeface="Arno Pro Caption" pitchFamily="18" charset="0"/>
              </a:rPr>
              <a:t>exponent</a:t>
            </a:r>
            <a:r>
              <a:rPr lang="en-US" sz="2000" smtClean="0">
                <a:latin typeface="Arno Pro Caption" pitchFamily="18" charset="0"/>
              </a:rPr>
              <a:t> part</a:t>
            </a:r>
          </a:p>
          <a:p>
            <a:r>
              <a:rPr lang="en-US" sz="2400" smtClean="0">
                <a:latin typeface="Arno Pro Caption" pitchFamily="18" charset="0"/>
              </a:rPr>
              <a:t>There are three level of precision and these are the number of bits used for mantissa and exponent.</a:t>
            </a:r>
            <a:endParaRPr lang="tr-TR" sz="2400" smtClean="0">
              <a:latin typeface="Arno Pro Caption" pitchFamily="18" charset="0"/>
            </a:endParaRPr>
          </a:p>
        </p:txBody>
      </p:sp>
      <p:graphicFrame>
        <p:nvGraphicFramePr>
          <p:cNvPr id="5" name="Content Placeholder 4"/>
          <p:cNvGraphicFramePr>
            <a:graphicFrameLocks noGrp="1"/>
          </p:cNvGraphicFramePr>
          <p:nvPr>
            <p:ph sz="half" idx="2"/>
          </p:nvPr>
        </p:nvGraphicFramePr>
        <p:xfrm>
          <a:off x="468313" y="3500438"/>
          <a:ext cx="8143878" cy="2346324"/>
        </p:xfrm>
        <a:graphic>
          <a:graphicData uri="http://schemas.openxmlformats.org/drawingml/2006/table">
            <a:tbl>
              <a:tblPr firstRow="1" bandRow="1">
                <a:tableStyleId>{5C22544A-7EE6-4342-B048-85BDC9FD1C3A}</a:tableStyleId>
              </a:tblPr>
              <a:tblGrid>
                <a:gridCol w="1357313"/>
                <a:gridCol w="1357313"/>
                <a:gridCol w="1357313"/>
                <a:gridCol w="1357313"/>
                <a:gridCol w="1357313"/>
                <a:gridCol w="1357313"/>
              </a:tblGrid>
              <a:tr h="586581">
                <a:tc>
                  <a:txBody>
                    <a:bodyPr/>
                    <a:lstStyle/>
                    <a:p>
                      <a:pPr algn="ct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Length</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Sign</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Mantissa</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Exponent</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Range</a:t>
                      </a:r>
                      <a:endParaRPr lang="tr-TR" sz="1800" dirty="0">
                        <a:latin typeface="Arno Pro Caption" pitchFamily="18" charset="0"/>
                      </a:endParaRPr>
                    </a:p>
                  </a:txBody>
                  <a:tcPr marL="91439" marR="91439" marT="45726" marB="45726" anchor="ctr"/>
                </a:tc>
              </a:tr>
              <a:tr h="586581">
                <a:tc>
                  <a:txBody>
                    <a:bodyPr/>
                    <a:lstStyle/>
                    <a:p>
                      <a:pPr algn="ctr"/>
                      <a:r>
                        <a:rPr lang="en-US" sz="1800" dirty="0" smtClean="0">
                          <a:latin typeface="Arno Pro Caption" pitchFamily="18" charset="0"/>
                        </a:rPr>
                        <a:t>Single</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32</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23</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8</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10</a:t>
                      </a:r>
                      <a:r>
                        <a:rPr lang="en-US" sz="1800" baseline="30000" dirty="0" smtClean="0">
                          <a:latin typeface="Arno Pro Caption" pitchFamily="18" charset="0"/>
                        </a:rPr>
                        <a:t>±38</a:t>
                      </a:r>
                      <a:endParaRPr lang="tr-TR" sz="1800" baseline="30000" dirty="0">
                        <a:latin typeface="Arno Pro Caption" pitchFamily="18" charset="0"/>
                      </a:endParaRPr>
                    </a:p>
                  </a:txBody>
                  <a:tcPr marL="91439" marR="91439" marT="45726" marB="45726" anchor="ctr"/>
                </a:tc>
              </a:tr>
              <a:tr h="586581">
                <a:tc>
                  <a:txBody>
                    <a:bodyPr/>
                    <a:lstStyle/>
                    <a:p>
                      <a:pPr algn="ctr"/>
                      <a:r>
                        <a:rPr lang="en-US" sz="1800" dirty="0" smtClean="0">
                          <a:latin typeface="Arno Pro Caption" pitchFamily="18" charset="0"/>
                        </a:rPr>
                        <a:t>Double</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64</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52</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11</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10</a:t>
                      </a:r>
                      <a:r>
                        <a:rPr lang="en-US" sz="1800" baseline="30000" dirty="0" smtClean="0">
                          <a:latin typeface="Arno Pro Caption" pitchFamily="18" charset="0"/>
                        </a:rPr>
                        <a:t>±308</a:t>
                      </a:r>
                      <a:endParaRPr lang="tr-TR" sz="1800" baseline="30000" dirty="0">
                        <a:latin typeface="Arno Pro Caption" pitchFamily="18" charset="0"/>
                      </a:endParaRPr>
                    </a:p>
                  </a:txBody>
                  <a:tcPr marL="91439" marR="91439" marT="45726" marB="45726" anchor="ctr"/>
                </a:tc>
              </a:tr>
              <a:tr h="586581">
                <a:tc>
                  <a:txBody>
                    <a:bodyPr/>
                    <a:lstStyle/>
                    <a:p>
                      <a:pPr algn="ctr"/>
                      <a:r>
                        <a:rPr lang="en-US" sz="1800" dirty="0" smtClean="0">
                          <a:latin typeface="Arno Pro Caption" pitchFamily="18" charset="0"/>
                        </a:rPr>
                        <a:t>Extended</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80</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64</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15</a:t>
                      </a:r>
                      <a:endParaRPr lang="tr-TR" sz="1800" dirty="0">
                        <a:latin typeface="Arno Pro Caption" pitchFamily="18" charset="0"/>
                      </a:endParaRPr>
                    </a:p>
                  </a:txBody>
                  <a:tcPr marL="91439" marR="91439" marT="45726" marB="45726" anchor="ctr"/>
                </a:tc>
                <a:tc>
                  <a:txBody>
                    <a:bodyPr/>
                    <a:lstStyle/>
                    <a:p>
                      <a:pPr algn="ctr"/>
                      <a:r>
                        <a:rPr lang="en-US" sz="1800" dirty="0" smtClean="0">
                          <a:latin typeface="Arno Pro Caption" pitchFamily="18" charset="0"/>
                        </a:rPr>
                        <a:t>10</a:t>
                      </a:r>
                      <a:r>
                        <a:rPr lang="en-US" sz="1800" baseline="30000" dirty="0" smtClean="0">
                          <a:latin typeface="Arno Pro Caption" pitchFamily="18" charset="0"/>
                        </a:rPr>
                        <a:t>±4931</a:t>
                      </a:r>
                      <a:endParaRPr lang="tr-TR" sz="1800" baseline="30000" dirty="0">
                        <a:latin typeface="Arno Pro Caption" pitchFamily="18" charset="0"/>
                      </a:endParaRPr>
                    </a:p>
                  </a:txBody>
                  <a:tcPr marL="91439" marR="91439" marT="45726" marB="45726" anchor="ctr"/>
                </a:tc>
              </a:tr>
            </a:tbl>
          </a:graphicData>
        </a:graphic>
      </p:graphicFrame>
      <p:sp>
        <p:nvSpPr>
          <p:cNvPr id="2" name="Slide Number Placeholder 1"/>
          <p:cNvSpPr>
            <a:spLocks noGrp="1"/>
          </p:cNvSpPr>
          <p:nvPr>
            <p:ph type="sldNum" sz="quarter" idx="11"/>
          </p:nvPr>
        </p:nvSpPr>
        <p:spPr/>
        <p:txBody>
          <a:bodyPr/>
          <a:lstStyle/>
          <a:p>
            <a:pPr>
              <a:defRPr/>
            </a:pPr>
            <a:fld id="{D673B61A-0223-4A7A-A414-8053EE3DACB2}" type="slidenum">
              <a:rPr lang="el-GR" smtClean="0"/>
              <a:pPr>
                <a:defRPr/>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Box 7"/>
          <p:cNvSpPr txBox="1">
            <a:spLocks noChangeArrowheads="1"/>
          </p:cNvSpPr>
          <p:nvPr/>
        </p:nvSpPr>
        <p:spPr bwMode="auto">
          <a:xfrm>
            <a:off x="481013" y="1052513"/>
            <a:ext cx="63357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The form is</a:t>
            </a:r>
          </a:p>
          <a:p>
            <a:pPr eaLnBrk="1" hangingPunct="1"/>
            <a:endParaRPr lang="en-US">
              <a:latin typeface="Arno Pro Caption" pitchFamily="18" charset="0"/>
            </a:endParaRPr>
          </a:p>
          <a:p>
            <a:pPr eaLnBrk="1" hangingPunct="1"/>
            <a:r>
              <a:rPr lang="en-US">
                <a:latin typeface="Arno Pro Caption" pitchFamily="18" charset="0"/>
              </a:rPr>
              <a:t>or </a:t>
            </a:r>
          </a:p>
          <a:p>
            <a:pPr eaLnBrk="1" hangingPunct="1"/>
            <a:endParaRPr lang="en-US">
              <a:latin typeface="Arno Pro Caption" pitchFamily="18" charset="0"/>
            </a:endParaRPr>
          </a:p>
          <a:p>
            <a:pPr eaLnBrk="1" hangingPunct="1"/>
            <a:r>
              <a:rPr lang="en-US">
                <a:latin typeface="Arno Pro Caption" pitchFamily="18" charset="0"/>
              </a:rPr>
              <a:t>Example: For</a:t>
            </a:r>
          </a:p>
          <a:p>
            <a:pPr eaLnBrk="1" hangingPunct="1"/>
            <a:endParaRPr lang="en-US">
              <a:latin typeface="Arno Pro Caption" pitchFamily="18" charset="0"/>
            </a:endParaRPr>
          </a:p>
          <a:p>
            <a:pPr eaLnBrk="1" hangingPunct="1"/>
            <a:endParaRPr lang="en-US">
              <a:latin typeface="Arno Pro Caption" pitchFamily="18" charset="0"/>
            </a:endParaRPr>
          </a:p>
          <a:p>
            <a:pPr eaLnBrk="1" hangingPunct="1"/>
            <a:r>
              <a:rPr lang="en-US">
                <a:latin typeface="Arno Pro Caption" pitchFamily="18" charset="0"/>
              </a:rPr>
              <a:t> </a:t>
            </a:r>
          </a:p>
        </p:txBody>
      </p:sp>
      <p:sp>
        <p:nvSpPr>
          <p:cNvPr id="2056" name="Rectangle 2"/>
          <p:cNvSpPr>
            <a:spLocks noGrp="1" noChangeArrowheads="1"/>
          </p:cNvSpPr>
          <p:nvPr>
            <p:ph type="title" idx="4294967295"/>
          </p:nvPr>
        </p:nvSpPr>
        <p:spPr>
          <a:xfrm>
            <a:off x="352425" y="115888"/>
            <a:ext cx="7877175" cy="649287"/>
          </a:xfrm>
        </p:spPr>
        <p:txBody>
          <a:bodyPr anchor="b"/>
          <a:lstStyle/>
          <a:p>
            <a:pPr eaLnBrk="1" hangingPunct="1">
              <a:defRPr/>
            </a:pPr>
            <a:endParaRPr lang="en-US" dirty="0" smtClean="0">
              <a:solidFill>
                <a:schemeClr val="accent1">
                  <a:lumMod val="50000"/>
                </a:schemeClr>
              </a:solidFill>
            </a:endParaRPr>
          </a:p>
        </p:txBody>
      </p:sp>
      <p:graphicFrame>
        <p:nvGraphicFramePr>
          <p:cNvPr id="17411" name="Object 4"/>
          <p:cNvGraphicFramePr>
            <a:graphicFrameLocks noChangeAspect="1"/>
          </p:cNvGraphicFramePr>
          <p:nvPr>
            <p:extLst>
              <p:ext uri="{D42A27DB-BD31-4B8C-83A1-F6EECF244321}">
                <p14:modId xmlns:p14="http://schemas.microsoft.com/office/powerpoint/2010/main" val="1951196675"/>
              </p:ext>
            </p:extLst>
          </p:nvPr>
        </p:nvGraphicFramePr>
        <p:xfrm>
          <a:off x="2698750" y="860425"/>
          <a:ext cx="4114800" cy="666750"/>
        </p:xfrm>
        <a:graphic>
          <a:graphicData uri="http://schemas.openxmlformats.org/presentationml/2006/ole">
            <mc:AlternateContent xmlns:mc="http://schemas.openxmlformats.org/markup-compatibility/2006">
              <mc:Choice xmlns:v="urn:schemas-microsoft-com:vml" Requires="v">
                <p:oleObj spid="_x0000_s18165" name="Equation" r:id="rId4" imgW="1803240" imgH="291960" progId="Equation.DSMT4">
                  <p:embed/>
                </p:oleObj>
              </mc:Choice>
              <mc:Fallback>
                <p:oleObj name="Equation" r:id="rId4" imgW="1803240" imgH="291960" progId="Equation.DSMT4">
                  <p:embed/>
                  <p:pic>
                    <p:nvPicPr>
                      <p:cNvPr id="0" name="Object 4"/>
                      <p:cNvPicPr>
                        <a:picLocks noChangeAspect="1" noChangeArrowheads="1"/>
                      </p:cNvPicPr>
                      <p:nvPr/>
                    </p:nvPicPr>
                    <p:blipFill>
                      <a:blip r:embed="rId5"/>
                      <a:srcRect/>
                      <a:stretch>
                        <a:fillRect/>
                      </a:stretch>
                    </p:blipFill>
                    <p:spPr bwMode="auto">
                      <a:xfrm>
                        <a:off x="2698750" y="860425"/>
                        <a:ext cx="4114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2" name="Object 5"/>
          <p:cNvGraphicFramePr>
            <a:graphicFrameLocks noChangeAspect="1"/>
          </p:cNvGraphicFramePr>
          <p:nvPr>
            <p:extLst>
              <p:ext uri="{D42A27DB-BD31-4B8C-83A1-F6EECF244321}">
                <p14:modId xmlns:p14="http://schemas.microsoft.com/office/powerpoint/2010/main" val="3088903911"/>
              </p:ext>
            </p:extLst>
          </p:nvPr>
        </p:nvGraphicFramePr>
        <p:xfrm>
          <a:off x="3059113" y="1700213"/>
          <a:ext cx="1676400" cy="496887"/>
        </p:xfrm>
        <a:graphic>
          <a:graphicData uri="http://schemas.openxmlformats.org/presentationml/2006/ole">
            <mc:AlternateContent xmlns:mc="http://schemas.openxmlformats.org/markup-compatibility/2006">
              <mc:Choice xmlns:v="urn:schemas-microsoft-com:vml" Requires="v">
                <p:oleObj spid="_x0000_s18166" name="Equation" r:id="rId6" imgW="685800" imgH="203040" progId="Equation.DSMT4">
                  <p:embed/>
                </p:oleObj>
              </mc:Choice>
              <mc:Fallback>
                <p:oleObj name="Equation" r:id="rId6" imgW="685800" imgH="203040" progId="Equation.DSMT4">
                  <p:embed/>
                  <p:pic>
                    <p:nvPicPr>
                      <p:cNvPr id="0" name="Object 5"/>
                      <p:cNvPicPr>
                        <a:picLocks noChangeAspect="1" noChangeArrowheads="1"/>
                      </p:cNvPicPr>
                      <p:nvPr/>
                    </p:nvPicPr>
                    <p:blipFill>
                      <a:blip r:embed="rId7"/>
                      <a:srcRect/>
                      <a:stretch>
                        <a:fillRect/>
                      </a:stretch>
                    </p:blipFill>
                    <p:spPr bwMode="auto">
                      <a:xfrm>
                        <a:off x="3059113" y="1700213"/>
                        <a:ext cx="167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3" name="Object 6"/>
          <p:cNvGraphicFramePr>
            <a:graphicFrameLocks noChangeAspect="1"/>
          </p:cNvGraphicFramePr>
          <p:nvPr>
            <p:extLst>
              <p:ext uri="{D42A27DB-BD31-4B8C-83A1-F6EECF244321}">
                <p14:modId xmlns:p14="http://schemas.microsoft.com/office/powerpoint/2010/main" val="1118343961"/>
              </p:ext>
            </p:extLst>
          </p:nvPr>
        </p:nvGraphicFramePr>
        <p:xfrm>
          <a:off x="3067050" y="2459038"/>
          <a:ext cx="2000250" cy="457200"/>
        </p:xfrm>
        <a:graphic>
          <a:graphicData uri="http://schemas.openxmlformats.org/presentationml/2006/ole">
            <mc:AlternateContent xmlns:mc="http://schemas.openxmlformats.org/markup-compatibility/2006">
              <mc:Choice xmlns:v="urn:schemas-microsoft-com:vml" Requires="v">
                <p:oleObj spid="_x0000_s18167" name="Equation" r:id="rId8" imgW="888840" imgH="203040" progId="Equation.DSMT4">
                  <p:embed/>
                </p:oleObj>
              </mc:Choice>
              <mc:Fallback>
                <p:oleObj name="Equation" r:id="rId8" imgW="888840" imgH="203040" progId="Equation.DSMT4">
                  <p:embed/>
                  <p:pic>
                    <p:nvPicPr>
                      <p:cNvPr id="0" name="Object 6"/>
                      <p:cNvPicPr>
                        <a:picLocks noChangeAspect="1" noChangeArrowheads="1"/>
                      </p:cNvPicPr>
                      <p:nvPr/>
                    </p:nvPicPr>
                    <p:blipFill>
                      <a:blip r:embed="rId9"/>
                      <a:srcRect/>
                      <a:stretch>
                        <a:fillRect/>
                      </a:stretch>
                    </p:blipFill>
                    <p:spPr bwMode="auto">
                      <a:xfrm>
                        <a:off x="3067050" y="2459038"/>
                        <a:ext cx="2000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7"/>
          <p:cNvGraphicFramePr>
            <a:graphicFrameLocks noChangeAspect="1"/>
          </p:cNvGraphicFramePr>
          <p:nvPr>
            <p:extLst>
              <p:ext uri="{D42A27DB-BD31-4B8C-83A1-F6EECF244321}">
                <p14:modId xmlns:p14="http://schemas.microsoft.com/office/powerpoint/2010/main" val="1286201071"/>
              </p:ext>
            </p:extLst>
          </p:nvPr>
        </p:nvGraphicFramePr>
        <p:xfrm>
          <a:off x="3028950" y="3284538"/>
          <a:ext cx="1793875" cy="1520825"/>
        </p:xfrm>
        <a:graphic>
          <a:graphicData uri="http://schemas.openxmlformats.org/presentationml/2006/ole">
            <mc:AlternateContent xmlns:mc="http://schemas.openxmlformats.org/markup-compatibility/2006">
              <mc:Choice xmlns:v="urn:schemas-microsoft-com:vml" Requires="v">
                <p:oleObj spid="_x0000_s18168" name="Equation" r:id="rId10" imgW="749160" imgH="634680" progId="Equation.DSMT4">
                  <p:embed/>
                </p:oleObj>
              </mc:Choice>
              <mc:Fallback>
                <p:oleObj name="Equation" r:id="rId10" imgW="749160" imgH="634680" progId="Equation.DSMT4">
                  <p:embed/>
                  <p:pic>
                    <p:nvPicPr>
                      <p:cNvPr id="0" name="Object 7"/>
                      <p:cNvPicPr>
                        <a:picLocks noChangeAspect="1" noChangeArrowheads="1"/>
                      </p:cNvPicPr>
                      <p:nvPr/>
                    </p:nvPicPr>
                    <p:blipFill>
                      <a:blip r:embed="rId11"/>
                      <a:srcRect/>
                      <a:stretch>
                        <a:fillRect/>
                      </a:stretch>
                    </p:blipFill>
                    <p:spPr bwMode="auto">
                      <a:xfrm>
                        <a:off x="3028950" y="3284538"/>
                        <a:ext cx="1793875" cy="152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707716BB-82EE-4FBD-A35E-453F9DA696CA}" type="slidenum">
              <a:rPr lang="el-GR" smtClean="0"/>
              <a:pPr>
                <a:defRPr/>
              </a:pPr>
              <a:t>15</a:t>
            </a:fld>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idx="4294967295"/>
          </p:nvPr>
        </p:nvSpPr>
        <p:spPr/>
        <p:txBody>
          <a:bodyPr anchor="b"/>
          <a:lstStyle/>
          <a:p>
            <a:pPr eaLnBrk="1" hangingPunct="1">
              <a:defRPr/>
            </a:pPr>
            <a:r>
              <a:rPr lang="en-US" dirty="0" smtClean="0">
                <a:solidFill>
                  <a:schemeClr val="accent1">
                    <a:lumMod val="50000"/>
                  </a:schemeClr>
                </a:solidFill>
              </a:rPr>
              <a:t>Floating Point Format for Binary Numbers</a:t>
            </a:r>
          </a:p>
        </p:txBody>
      </p:sp>
      <p:graphicFrame>
        <p:nvGraphicFramePr>
          <p:cNvPr id="18435" name="Object 19"/>
          <p:cNvGraphicFramePr>
            <a:graphicFrameLocks noChangeAspect="1"/>
          </p:cNvGraphicFramePr>
          <p:nvPr>
            <p:extLst>
              <p:ext uri="{D42A27DB-BD31-4B8C-83A1-F6EECF244321}">
                <p14:modId xmlns:p14="http://schemas.microsoft.com/office/powerpoint/2010/main" val="981384575"/>
              </p:ext>
            </p:extLst>
          </p:nvPr>
        </p:nvGraphicFramePr>
        <p:xfrm>
          <a:off x="804863" y="1524000"/>
          <a:ext cx="7334250" cy="2724150"/>
        </p:xfrm>
        <a:graphic>
          <a:graphicData uri="http://schemas.openxmlformats.org/presentationml/2006/ole">
            <mc:AlternateContent xmlns:mc="http://schemas.openxmlformats.org/markup-compatibility/2006">
              <mc:Choice xmlns:v="urn:schemas-microsoft-com:vml" Requires="v">
                <p:oleObj spid="_x0000_s18813" name="Equation" r:id="rId5" imgW="2666880" imgH="990360" progId="Equation.DSMT4">
                  <p:embed/>
                </p:oleObj>
              </mc:Choice>
              <mc:Fallback>
                <p:oleObj name="Equation" r:id="rId5" imgW="2666880" imgH="990360" progId="Equation.DSMT4">
                  <p:embed/>
                  <p:pic>
                    <p:nvPicPr>
                      <p:cNvPr id="0" name="Object 19"/>
                      <p:cNvPicPr>
                        <a:picLocks noChangeAspect="1" noChangeArrowheads="1"/>
                      </p:cNvPicPr>
                      <p:nvPr/>
                    </p:nvPicPr>
                    <p:blipFill>
                      <a:blip r:embed="rId6"/>
                      <a:srcRect/>
                      <a:stretch>
                        <a:fillRect/>
                      </a:stretch>
                    </p:blipFill>
                    <p:spPr bwMode="auto">
                      <a:xfrm>
                        <a:off x="804863" y="1524000"/>
                        <a:ext cx="7334250" cy="27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Box 18"/>
          <p:cNvSpPr txBox="1">
            <a:spLocks noChangeArrowheads="1"/>
          </p:cNvSpPr>
          <p:nvPr/>
        </p:nvSpPr>
        <p:spPr bwMode="auto">
          <a:xfrm>
            <a:off x="914400" y="3716338"/>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C00000"/>
                </a:solidFill>
                <a:latin typeface="Arno Pro Caption" pitchFamily="18" charset="0"/>
              </a:rPr>
              <a:t>1 is not stored as it is always given to be 1.</a:t>
            </a:r>
          </a:p>
        </p:txBody>
      </p:sp>
      <p:graphicFrame>
        <p:nvGraphicFramePr>
          <p:cNvPr id="18437" name="Object 20"/>
          <p:cNvGraphicFramePr>
            <a:graphicFrameLocks noChangeAspect="1"/>
          </p:cNvGraphicFramePr>
          <p:nvPr/>
        </p:nvGraphicFramePr>
        <p:xfrm>
          <a:off x="1042988" y="4365625"/>
          <a:ext cx="3581400" cy="566738"/>
        </p:xfrm>
        <a:graphic>
          <a:graphicData uri="http://schemas.openxmlformats.org/presentationml/2006/ole">
            <mc:AlternateContent xmlns:mc="http://schemas.openxmlformats.org/markup-compatibility/2006">
              <mc:Choice xmlns:v="urn:schemas-microsoft-com:vml" Requires="v">
                <p:oleObj spid="_x0000_s18814" name="Equation" r:id="rId7" imgW="1282700" imgH="203200" progId="Equation.3">
                  <p:embed/>
                </p:oleObj>
              </mc:Choice>
              <mc:Fallback>
                <p:oleObj name="Equation" r:id="rId7" imgW="1282700" imgH="2032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4365625"/>
                        <a:ext cx="35814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394D8E8B-7686-43A2-8C49-DA178BEE5F26}" type="slidenum">
              <a:rPr lang="el-GR" smtClean="0"/>
              <a:pPr>
                <a:defRPr/>
              </a:pPr>
              <a:t>16</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p:txBody>
          <a:bodyPr anchor="b"/>
          <a:lstStyle/>
          <a:p>
            <a:pPr eaLnBrk="1" hangingPunct="1">
              <a:defRPr/>
            </a:pPr>
            <a:r>
              <a:rPr lang="en-US" dirty="0" smtClean="0">
                <a:solidFill>
                  <a:schemeClr val="accent1">
                    <a:lumMod val="50000"/>
                  </a:schemeClr>
                </a:solidFill>
              </a:rPr>
              <a:t>Example</a:t>
            </a:r>
          </a:p>
        </p:txBody>
      </p:sp>
      <p:graphicFrame>
        <p:nvGraphicFramePr>
          <p:cNvPr id="3" name="Object 5"/>
          <p:cNvGraphicFramePr>
            <a:graphicFrameLocks noChangeAspect="1"/>
          </p:cNvGraphicFramePr>
          <p:nvPr>
            <p:extLst>
              <p:ext uri="{D42A27DB-BD31-4B8C-83A1-F6EECF244321}">
                <p14:modId xmlns:p14="http://schemas.microsoft.com/office/powerpoint/2010/main" val="2567403016"/>
              </p:ext>
            </p:extLst>
          </p:nvPr>
        </p:nvGraphicFramePr>
        <p:xfrm>
          <a:off x="2108200" y="3454400"/>
          <a:ext cx="5584825" cy="1081088"/>
        </p:xfrm>
        <a:graphic>
          <a:graphicData uri="http://schemas.openxmlformats.org/presentationml/2006/ole">
            <mc:AlternateContent xmlns:mc="http://schemas.openxmlformats.org/markup-compatibility/2006">
              <mc:Choice xmlns:v="urn:schemas-microsoft-com:vml" Requires="v">
                <p:oleObj spid="_x0000_s19681" name="Equation" r:id="rId4" imgW="2755800" imgH="533160" progId="Equation.DSMT4">
                  <p:embed/>
                </p:oleObj>
              </mc:Choice>
              <mc:Fallback>
                <p:oleObj name="Equation" r:id="rId4" imgW="2755800" imgH="533160" progId="Equation.DSMT4">
                  <p:embed/>
                  <p:pic>
                    <p:nvPicPr>
                      <p:cNvPr id="0" name="Object 5"/>
                      <p:cNvPicPr>
                        <a:picLocks noChangeAspect="1" noChangeArrowheads="1"/>
                      </p:cNvPicPr>
                      <p:nvPr/>
                    </p:nvPicPr>
                    <p:blipFill>
                      <a:blip r:embed="rId5"/>
                      <a:srcRect/>
                      <a:stretch>
                        <a:fillRect/>
                      </a:stretch>
                    </p:blipFill>
                    <p:spPr bwMode="auto">
                      <a:xfrm>
                        <a:off x="2108200" y="3454400"/>
                        <a:ext cx="5584825"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0" name="TextBox 7"/>
          <p:cNvSpPr txBox="1">
            <a:spLocks noChangeArrowheads="1"/>
          </p:cNvSpPr>
          <p:nvPr/>
        </p:nvSpPr>
        <p:spPr bwMode="auto">
          <a:xfrm>
            <a:off x="1104900" y="1268413"/>
            <a:ext cx="685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no Pro Caption" pitchFamily="18" charset="0"/>
              </a:rPr>
              <a:t>9 bit-hypothetical word</a:t>
            </a:r>
          </a:p>
        </p:txBody>
      </p:sp>
      <p:sp>
        <p:nvSpPr>
          <p:cNvPr id="19461" name="TextBox 8"/>
          <p:cNvSpPr txBox="1">
            <a:spLocks noChangeArrowheads="1"/>
          </p:cNvSpPr>
          <p:nvPr/>
        </p:nvSpPr>
        <p:spPr bwMode="auto">
          <a:xfrm>
            <a:off x="1349375" y="1700213"/>
            <a:ext cx="50339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a:buClr>
                <a:schemeClr val="tx2"/>
              </a:buClr>
              <a:buFont typeface="Wingdings" pitchFamily="2" charset="2"/>
              <a:buChar char="§"/>
            </a:pPr>
            <a:r>
              <a:rPr lang="en-US" sz="2000">
                <a:latin typeface="Arno Pro Caption" pitchFamily="18" charset="0"/>
              </a:rPr>
              <a:t>the first bit is used for the sign of the number, </a:t>
            </a:r>
          </a:p>
          <a:p>
            <a:pPr eaLnBrk="1">
              <a:buClr>
                <a:schemeClr val="tx2"/>
              </a:buClr>
              <a:buFont typeface="Wingdings" pitchFamily="2" charset="2"/>
              <a:buChar char="§"/>
            </a:pPr>
            <a:r>
              <a:rPr lang="en-US" sz="2000">
                <a:latin typeface="Arno Pro Caption" pitchFamily="18" charset="0"/>
              </a:rPr>
              <a:t>the second bit for the sign of the exponent,  </a:t>
            </a:r>
          </a:p>
          <a:p>
            <a:pPr eaLnBrk="1">
              <a:buClr>
                <a:schemeClr val="tx2"/>
              </a:buClr>
              <a:buFont typeface="Wingdings" pitchFamily="2" charset="2"/>
              <a:buChar char="§"/>
            </a:pPr>
            <a:r>
              <a:rPr lang="en-US" sz="2000">
                <a:latin typeface="Arno Pro Caption" pitchFamily="18" charset="0"/>
              </a:rPr>
              <a:t>the next four bits for the mantissa, and</a:t>
            </a:r>
          </a:p>
          <a:p>
            <a:pPr eaLnBrk="1">
              <a:buClr>
                <a:schemeClr val="tx2"/>
              </a:buClr>
              <a:buFont typeface="Wingdings" pitchFamily="2" charset="2"/>
              <a:buChar char="§"/>
            </a:pPr>
            <a:r>
              <a:rPr lang="en-US" sz="2000">
                <a:latin typeface="Arno Pro Caption" pitchFamily="18" charset="0"/>
              </a:rPr>
              <a:t>the next three bits for the exponent </a:t>
            </a:r>
          </a:p>
          <a:p>
            <a:pPr eaLnBrk="1" hangingPunct="1"/>
            <a:endParaRPr lang="en-US" sz="2000">
              <a:latin typeface="Arno Pro Caption" pitchFamily="18" charset="0"/>
            </a:endParaRPr>
          </a:p>
        </p:txBody>
      </p:sp>
      <p:sp>
        <p:nvSpPr>
          <p:cNvPr id="19462" name="TextBox 9"/>
          <p:cNvSpPr txBox="1">
            <a:spLocks noChangeArrowheads="1"/>
          </p:cNvSpPr>
          <p:nvPr/>
        </p:nvSpPr>
        <p:spPr bwMode="auto">
          <a:xfrm>
            <a:off x="1219200" y="4648200"/>
            <a:ext cx="332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no Pro Caption" pitchFamily="18" charset="0"/>
              </a:rPr>
              <a:t> We have the representation as</a:t>
            </a:r>
          </a:p>
        </p:txBody>
      </p:sp>
      <p:graphicFrame>
        <p:nvGraphicFramePr>
          <p:cNvPr id="12" name="Table 11"/>
          <p:cNvGraphicFramePr>
            <a:graphicFrameLocks noGrp="1"/>
          </p:cNvGraphicFramePr>
          <p:nvPr/>
        </p:nvGraphicFramePr>
        <p:xfrm>
          <a:off x="2971800" y="5162550"/>
          <a:ext cx="3429000" cy="371475"/>
        </p:xfrm>
        <a:graphic>
          <a:graphicData uri="http://schemas.openxmlformats.org/drawingml/2006/table">
            <a:tbl>
              <a:tblPr/>
              <a:tblGrid>
                <a:gridCol w="381000"/>
                <a:gridCol w="381000"/>
                <a:gridCol w="381000"/>
                <a:gridCol w="381000"/>
                <a:gridCol w="381000"/>
                <a:gridCol w="381000"/>
                <a:gridCol w="381000"/>
                <a:gridCol w="381000"/>
                <a:gridCol w="381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5" name="TextBox 12"/>
          <p:cNvSpPr txBox="1">
            <a:spLocks noChangeArrowheads="1"/>
          </p:cNvSpPr>
          <p:nvPr/>
        </p:nvSpPr>
        <p:spPr bwMode="auto">
          <a:xfrm>
            <a:off x="2286000" y="584835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Sign of the number</a:t>
            </a:r>
          </a:p>
        </p:txBody>
      </p:sp>
      <p:sp>
        <p:nvSpPr>
          <p:cNvPr id="19486" name="TextBox 13"/>
          <p:cNvSpPr txBox="1">
            <a:spLocks noChangeArrowheads="1"/>
          </p:cNvSpPr>
          <p:nvPr/>
        </p:nvSpPr>
        <p:spPr bwMode="auto">
          <a:xfrm>
            <a:off x="4191000" y="5695950"/>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mantissa</a:t>
            </a:r>
          </a:p>
        </p:txBody>
      </p:sp>
      <p:sp>
        <p:nvSpPr>
          <p:cNvPr id="19487" name="TextBox 14"/>
          <p:cNvSpPr txBox="1">
            <a:spLocks noChangeArrowheads="1"/>
          </p:cNvSpPr>
          <p:nvPr/>
        </p:nvSpPr>
        <p:spPr bwMode="auto">
          <a:xfrm>
            <a:off x="3124200" y="584835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Sign of the exponent</a:t>
            </a:r>
          </a:p>
        </p:txBody>
      </p:sp>
      <p:sp>
        <p:nvSpPr>
          <p:cNvPr id="19488" name="TextBox 15"/>
          <p:cNvSpPr txBox="1">
            <a:spLocks noChangeArrowheads="1"/>
          </p:cNvSpPr>
          <p:nvPr/>
        </p:nvSpPr>
        <p:spPr bwMode="auto">
          <a:xfrm>
            <a:off x="5410200" y="569595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exponent</a:t>
            </a:r>
          </a:p>
        </p:txBody>
      </p:sp>
      <p:cxnSp>
        <p:nvCxnSpPr>
          <p:cNvPr id="19489" name="Straight Arrow Connector 17"/>
          <p:cNvCxnSpPr>
            <a:cxnSpLocks noChangeShapeType="1"/>
            <a:stCxn id="19485" idx="0"/>
          </p:cNvCxnSpPr>
          <p:nvPr/>
        </p:nvCxnSpPr>
        <p:spPr bwMode="auto">
          <a:xfrm flipV="1">
            <a:off x="2743200" y="5543550"/>
            <a:ext cx="381000" cy="3048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19490" name="Straight Arrow Connector 19"/>
          <p:cNvCxnSpPr>
            <a:cxnSpLocks noChangeShapeType="1"/>
            <a:stCxn id="19487" idx="0"/>
          </p:cNvCxnSpPr>
          <p:nvPr/>
        </p:nvCxnSpPr>
        <p:spPr bwMode="auto">
          <a:xfrm flipV="1">
            <a:off x="3581400" y="5545138"/>
            <a:ext cx="1588" cy="303212"/>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19491" name="Right Brace 21"/>
          <p:cNvSpPr>
            <a:spLocks/>
          </p:cNvSpPr>
          <p:nvPr/>
        </p:nvSpPr>
        <p:spPr bwMode="auto">
          <a:xfrm rot="5400000">
            <a:off x="5753100" y="5048250"/>
            <a:ext cx="152400" cy="1143000"/>
          </a:xfrm>
          <a:prstGeom prst="rightBrace">
            <a:avLst>
              <a:gd name="adj1" fmla="val 55000"/>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19492" name="Right Brace 22"/>
          <p:cNvSpPr>
            <a:spLocks/>
          </p:cNvSpPr>
          <p:nvPr/>
        </p:nvSpPr>
        <p:spPr bwMode="auto">
          <a:xfrm rot="5400000">
            <a:off x="4419600" y="4857750"/>
            <a:ext cx="152400" cy="1524000"/>
          </a:xfrm>
          <a:prstGeom prst="rightBrace">
            <a:avLst>
              <a:gd name="adj1" fmla="val 46898"/>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2" name="Slide Number Placeholder 1"/>
          <p:cNvSpPr>
            <a:spLocks noGrp="1"/>
          </p:cNvSpPr>
          <p:nvPr>
            <p:ph type="sldNum" sz="quarter" idx="11"/>
          </p:nvPr>
        </p:nvSpPr>
        <p:spPr/>
        <p:txBody>
          <a:bodyPr/>
          <a:lstStyle/>
          <a:p>
            <a:pPr>
              <a:defRPr/>
            </a:pPr>
            <a:fld id="{5DB81EF9-F93B-46ED-84F0-74F6781476B8}" type="slidenum">
              <a:rPr lang="el-GR" smtClean="0"/>
              <a:pPr>
                <a:defRPr/>
              </a:pPr>
              <a:t>17</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304800" y="304800"/>
            <a:ext cx="8458200" cy="460375"/>
          </a:xfrm>
        </p:spPr>
        <p:txBody>
          <a:bodyPr anchor="b"/>
          <a:lstStyle/>
          <a:p>
            <a:pPr eaLnBrk="1" hangingPunct="1">
              <a:defRPr/>
            </a:pPr>
            <a:r>
              <a:rPr lang="en-US" dirty="0" smtClean="0">
                <a:solidFill>
                  <a:schemeClr val="accent1">
                    <a:lumMod val="50000"/>
                  </a:schemeClr>
                </a:solidFill>
              </a:rPr>
              <a:t>Machine Epsilon</a:t>
            </a:r>
          </a:p>
        </p:txBody>
      </p:sp>
      <p:sp>
        <p:nvSpPr>
          <p:cNvPr id="20483" name="TextBox 9"/>
          <p:cNvSpPr txBox="1">
            <a:spLocks noChangeArrowheads="1"/>
          </p:cNvSpPr>
          <p:nvPr/>
        </p:nvSpPr>
        <p:spPr bwMode="auto">
          <a:xfrm>
            <a:off x="1524000" y="2057400"/>
            <a:ext cx="180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Ten bit word</a:t>
            </a:r>
          </a:p>
        </p:txBody>
      </p:sp>
      <p:sp>
        <p:nvSpPr>
          <p:cNvPr id="20484" name="TextBox 11"/>
          <p:cNvSpPr txBox="1">
            <a:spLocks noChangeArrowheads="1"/>
          </p:cNvSpPr>
          <p:nvPr/>
        </p:nvSpPr>
        <p:spPr bwMode="auto">
          <a:xfrm>
            <a:off x="1905000" y="2438400"/>
            <a:ext cx="36750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chemeClr val="tx2"/>
              </a:buClr>
              <a:buFont typeface="Wingdings" pitchFamily="2" charset="2"/>
              <a:buChar char="§"/>
            </a:pPr>
            <a:r>
              <a:rPr lang="en-US">
                <a:latin typeface="Arno Pro Caption" pitchFamily="18" charset="0"/>
              </a:rPr>
              <a:t>Sign of number</a:t>
            </a:r>
          </a:p>
          <a:p>
            <a:pPr eaLnBrk="1" hangingPunct="1">
              <a:buClr>
                <a:schemeClr val="tx2"/>
              </a:buClr>
              <a:buFont typeface="Wingdings" pitchFamily="2" charset="2"/>
              <a:buChar char="§"/>
            </a:pPr>
            <a:r>
              <a:rPr lang="en-US">
                <a:latin typeface="Arno Pro Caption" pitchFamily="18" charset="0"/>
              </a:rPr>
              <a:t>Sign of  exponent</a:t>
            </a:r>
          </a:p>
          <a:p>
            <a:pPr eaLnBrk="1" hangingPunct="1">
              <a:buClr>
                <a:schemeClr val="tx2"/>
              </a:buClr>
              <a:buFont typeface="Wingdings" pitchFamily="2" charset="2"/>
              <a:buChar char="§"/>
            </a:pPr>
            <a:r>
              <a:rPr lang="en-US">
                <a:latin typeface="Arno Pro Caption" pitchFamily="18" charset="0"/>
              </a:rPr>
              <a:t>Next four bits for exponent</a:t>
            </a:r>
          </a:p>
          <a:p>
            <a:pPr eaLnBrk="1" hangingPunct="1">
              <a:buClr>
                <a:schemeClr val="tx2"/>
              </a:buClr>
              <a:buFont typeface="Wingdings" pitchFamily="2" charset="2"/>
              <a:buChar char="§"/>
            </a:pPr>
            <a:r>
              <a:rPr lang="en-US">
                <a:latin typeface="Arno Pro Caption" pitchFamily="18" charset="0"/>
              </a:rPr>
              <a:t>Next four bits for mantissa</a:t>
            </a:r>
          </a:p>
        </p:txBody>
      </p:sp>
      <p:graphicFrame>
        <p:nvGraphicFramePr>
          <p:cNvPr id="13" name="Table 12"/>
          <p:cNvGraphicFramePr>
            <a:graphicFrameLocks noGrp="1"/>
          </p:cNvGraphicFramePr>
          <p:nvPr/>
        </p:nvGraphicFramePr>
        <p:xfrm>
          <a:off x="1828800" y="4038600"/>
          <a:ext cx="3810000" cy="371475"/>
        </p:xfrm>
        <a:graphic>
          <a:graphicData uri="http://schemas.openxmlformats.org/drawingml/2006/table">
            <a:tbl>
              <a:tblPr/>
              <a:tblGrid>
                <a:gridCol w="381000"/>
                <a:gridCol w="381000"/>
                <a:gridCol w="381000"/>
                <a:gridCol w="381000"/>
                <a:gridCol w="381000"/>
                <a:gridCol w="381000"/>
                <a:gridCol w="381000"/>
                <a:gridCol w="381000"/>
                <a:gridCol w="381000"/>
                <a:gridCol w="381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1828800" y="4686300"/>
          <a:ext cx="3810000" cy="371475"/>
        </p:xfrm>
        <a:graphic>
          <a:graphicData uri="http://schemas.openxmlformats.org/drawingml/2006/table">
            <a:tbl>
              <a:tblPr/>
              <a:tblGrid>
                <a:gridCol w="381000"/>
                <a:gridCol w="381000"/>
                <a:gridCol w="381000"/>
                <a:gridCol w="381000"/>
                <a:gridCol w="381000"/>
                <a:gridCol w="381000"/>
                <a:gridCol w="381000"/>
                <a:gridCol w="381000"/>
                <a:gridCol w="381000"/>
                <a:gridCol w="381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1">
                              <a:lumMod val="50000"/>
                            </a:schemeClr>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lumMod val="50000"/>
                            </a:schemeClr>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0533" name="Object 9"/>
          <p:cNvGraphicFramePr>
            <a:graphicFrameLocks noChangeAspect="1"/>
          </p:cNvGraphicFramePr>
          <p:nvPr>
            <p:extLst>
              <p:ext uri="{D42A27DB-BD31-4B8C-83A1-F6EECF244321}">
                <p14:modId xmlns:p14="http://schemas.microsoft.com/office/powerpoint/2010/main" val="1199712907"/>
              </p:ext>
            </p:extLst>
          </p:nvPr>
        </p:nvGraphicFramePr>
        <p:xfrm>
          <a:off x="1744663" y="5410200"/>
          <a:ext cx="3200400" cy="533400"/>
        </p:xfrm>
        <a:graphic>
          <a:graphicData uri="http://schemas.openxmlformats.org/presentationml/2006/ole">
            <mc:AlternateContent xmlns:mc="http://schemas.openxmlformats.org/markup-compatibility/2006">
              <mc:Choice xmlns:v="urn:schemas-microsoft-com:vml" Requires="v">
                <p:oleObj spid="_x0000_s21101" name="Equation" r:id="rId5" imgW="1447560" imgH="241200" progId="Equation.DSMT4">
                  <p:embed/>
                </p:oleObj>
              </mc:Choice>
              <mc:Fallback>
                <p:oleObj name="Equation" r:id="rId5" imgW="1447560" imgH="241200" progId="Equation.DSMT4">
                  <p:embed/>
                  <p:pic>
                    <p:nvPicPr>
                      <p:cNvPr id="0" name="Object 9"/>
                      <p:cNvPicPr>
                        <a:picLocks noChangeAspect="1" noChangeArrowheads="1"/>
                      </p:cNvPicPr>
                      <p:nvPr/>
                    </p:nvPicPr>
                    <p:blipFill>
                      <a:blip r:embed="rId6"/>
                      <a:srcRect/>
                      <a:stretch>
                        <a:fillRect/>
                      </a:stretch>
                    </p:blipFill>
                    <p:spPr bwMode="auto">
                      <a:xfrm>
                        <a:off x="1744663" y="5410200"/>
                        <a:ext cx="3200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4" name="TextBox 16"/>
          <p:cNvSpPr txBox="1">
            <a:spLocks noChangeArrowheads="1"/>
          </p:cNvSpPr>
          <p:nvPr/>
        </p:nvSpPr>
        <p:spPr bwMode="auto">
          <a:xfrm>
            <a:off x="838200" y="4686300"/>
            <a:ext cx="83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latin typeface="Arno Pro Caption" pitchFamily="18" charset="0"/>
              </a:rPr>
              <a:t>Next</a:t>
            </a:r>
          </a:p>
          <a:p>
            <a:pPr eaLnBrk="1" hangingPunct="1"/>
            <a:r>
              <a:rPr lang="en-US" sz="1600">
                <a:latin typeface="Arno Pro Caption" pitchFamily="18" charset="0"/>
              </a:rPr>
              <a:t>number</a:t>
            </a:r>
          </a:p>
        </p:txBody>
      </p:sp>
      <p:cxnSp>
        <p:nvCxnSpPr>
          <p:cNvPr id="20535" name="Straight Arrow Connector 18"/>
          <p:cNvCxnSpPr>
            <a:cxnSpLocks noChangeShapeType="1"/>
          </p:cNvCxnSpPr>
          <p:nvPr/>
        </p:nvCxnSpPr>
        <p:spPr bwMode="auto">
          <a:xfrm>
            <a:off x="1371600" y="4838700"/>
            <a:ext cx="381000" cy="158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graphicFrame>
        <p:nvGraphicFramePr>
          <p:cNvPr id="20536" name="Object 59"/>
          <p:cNvGraphicFramePr>
            <a:graphicFrameLocks noChangeAspect="1"/>
          </p:cNvGraphicFramePr>
          <p:nvPr/>
        </p:nvGraphicFramePr>
        <p:xfrm>
          <a:off x="5638800" y="4000500"/>
          <a:ext cx="852488" cy="495300"/>
        </p:xfrm>
        <a:graphic>
          <a:graphicData uri="http://schemas.openxmlformats.org/presentationml/2006/ole">
            <mc:AlternateContent xmlns:mc="http://schemas.openxmlformats.org/markup-compatibility/2006">
              <mc:Choice xmlns:v="urn:schemas-microsoft-com:vml" Requires="v">
                <p:oleObj spid="_x0000_s21102" name="Equation" r:id="rId7" imgW="393529" imgH="228501" progId="Equation.3">
                  <p:embed/>
                </p:oleObj>
              </mc:Choice>
              <mc:Fallback>
                <p:oleObj name="Equation" r:id="rId7" imgW="393529" imgH="228501" progId="Equation.3">
                  <p:embed/>
                  <p:pic>
                    <p:nvPicPr>
                      <p:cNvPr id="0" name="Object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000500"/>
                        <a:ext cx="852488"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7" name="Object 60"/>
          <p:cNvGraphicFramePr>
            <a:graphicFrameLocks noChangeAspect="1"/>
          </p:cNvGraphicFramePr>
          <p:nvPr/>
        </p:nvGraphicFramePr>
        <p:xfrm>
          <a:off x="5638800" y="4610100"/>
          <a:ext cx="3136900" cy="495300"/>
        </p:xfrm>
        <a:graphic>
          <a:graphicData uri="http://schemas.openxmlformats.org/presentationml/2006/ole">
            <mc:AlternateContent xmlns:mc="http://schemas.openxmlformats.org/markup-compatibility/2006">
              <mc:Choice xmlns:v="urn:schemas-microsoft-com:vml" Requires="v">
                <p:oleObj spid="_x0000_s21103" name="Equation" r:id="rId9" imgW="1447800" imgH="228600" progId="Equation.3">
                  <p:embed/>
                </p:oleObj>
              </mc:Choice>
              <mc:Fallback>
                <p:oleObj name="Equation" r:id="rId9" imgW="1447800" imgH="228600" progId="Equation.3">
                  <p:embed/>
                  <p:pic>
                    <p:nvPicPr>
                      <p:cNvPr id="0" name="Object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610100"/>
                        <a:ext cx="31369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8" name="TextBox 12"/>
          <p:cNvSpPr txBox="1">
            <a:spLocks noChangeArrowheads="1"/>
          </p:cNvSpPr>
          <p:nvPr/>
        </p:nvSpPr>
        <p:spPr bwMode="auto">
          <a:xfrm>
            <a:off x="755650" y="1009650"/>
            <a:ext cx="7704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Defined as the measure of accuracy and found by difference between 1 and the next number that can be represented </a:t>
            </a:r>
          </a:p>
        </p:txBody>
      </p:sp>
      <p:sp>
        <p:nvSpPr>
          <p:cNvPr id="2" name="Slide Number Placeholder 1"/>
          <p:cNvSpPr>
            <a:spLocks noGrp="1"/>
          </p:cNvSpPr>
          <p:nvPr>
            <p:ph type="sldNum" sz="quarter" idx="11"/>
          </p:nvPr>
        </p:nvSpPr>
        <p:spPr/>
        <p:txBody>
          <a:bodyPr/>
          <a:lstStyle/>
          <a:p>
            <a:pPr>
              <a:defRPr/>
            </a:pPr>
            <a:fld id="{C2EDC3A1-A450-411A-9DE4-04B1E218579D}" type="slidenum">
              <a:rPr lang="el-GR" smtClean="0"/>
              <a:pPr>
                <a:defRPr/>
              </a:pPr>
              <a:t>18</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idx="4294967295"/>
          </p:nvPr>
        </p:nvSpPr>
        <p:spPr/>
        <p:txBody>
          <a:bodyPr anchor="b"/>
          <a:lstStyle/>
          <a:p>
            <a:pPr eaLnBrk="1" hangingPunct="1">
              <a:defRPr/>
            </a:pPr>
            <a:r>
              <a:rPr lang="en-US" dirty="0" smtClean="0">
                <a:solidFill>
                  <a:schemeClr val="accent1">
                    <a:lumMod val="50000"/>
                  </a:schemeClr>
                </a:solidFill>
              </a:rPr>
              <a:t>Relative Error and Machine Epsilon</a:t>
            </a:r>
          </a:p>
        </p:txBody>
      </p:sp>
      <p:sp>
        <p:nvSpPr>
          <p:cNvPr id="21507" name="TextBox 9"/>
          <p:cNvSpPr txBox="1">
            <a:spLocks noChangeArrowheads="1"/>
          </p:cNvSpPr>
          <p:nvPr/>
        </p:nvSpPr>
        <p:spPr bwMode="auto">
          <a:xfrm>
            <a:off x="827088" y="1081088"/>
            <a:ext cx="7212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The absolute relative true error in representing a number will be less then the machine epsilon</a:t>
            </a:r>
          </a:p>
        </p:txBody>
      </p:sp>
      <p:sp>
        <p:nvSpPr>
          <p:cNvPr id="21508" name="TextBox 10"/>
          <p:cNvSpPr txBox="1">
            <a:spLocks noChangeArrowheads="1"/>
          </p:cNvSpPr>
          <p:nvPr/>
        </p:nvSpPr>
        <p:spPr bwMode="auto">
          <a:xfrm>
            <a:off x="977900" y="2281238"/>
            <a:ext cx="1252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Example</a:t>
            </a:r>
          </a:p>
        </p:txBody>
      </p:sp>
      <p:graphicFrame>
        <p:nvGraphicFramePr>
          <p:cNvPr id="21509" name="Object 7"/>
          <p:cNvGraphicFramePr>
            <a:graphicFrameLocks noChangeAspect="1"/>
          </p:cNvGraphicFramePr>
          <p:nvPr>
            <p:extLst>
              <p:ext uri="{D42A27DB-BD31-4B8C-83A1-F6EECF244321}">
                <p14:modId xmlns:p14="http://schemas.microsoft.com/office/powerpoint/2010/main" val="2068591754"/>
              </p:ext>
            </p:extLst>
          </p:nvPr>
        </p:nvGraphicFramePr>
        <p:xfrm>
          <a:off x="1941513" y="2682875"/>
          <a:ext cx="3248025" cy="882650"/>
        </p:xfrm>
        <a:graphic>
          <a:graphicData uri="http://schemas.openxmlformats.org/presentationml/2006/ole">
            <mc:AlternateContent xmlns:mc="http://schemas.openxmlformats.org/markup-compatibility/2006">
              <mc:Choice xmlns:v="urn:schemas-microsoft-com:vml" Requires="v">
                <p:oleObj spid="_x0000_s21919" name="Equation" r:id="rId4" imgW="2057400" imgH="558720" progId="Equation.DSMT4">
                  <p:embed/>
                </p:oleObj>
              </mc:Choice>
              <mc:Fallback>
                <p:oleObj name="Equation" r:id="rId4" imgW="2057400" imgH="558720" progId="Equation.DSMT4">
                  <p:embed/>
                  <p:pic>
                    <p:nvPicPr>
                      <p:cNvPr id="0" name="Object 7"/>
                      <p:cNvPicPr>
                        <a:picLocks noChangeAspect="1" noChangeArrowheads="1"/>
                      </p:cNvPicPr>
                      <p:nvPr/>
                    </p:nvPicPr>
                    <p:blipFill>
                      <a:blip r:embed="rId5"/>
                      <a:srcRect/>
                      <a:stretch>
                        <a:fillRect/>
                      </a:stretch>
                    </p:blipFill>
                    <p:spPr bwMode="auto">
                      <a:xfrm>
                        <a:off x="1941513" y="2682875"/>
                        <a:ext cx="3248025"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TextBox 12"/>
          <p:cNvSpPr txBox="1">
            <a:spLocks noChangeArrowheads="1"/>
          </p:cNvSpPr>
          <p:nvPr/>
        </p:nvSpPr>
        <p:spPr bwMode="auto">
          <a:xfrm>
            <a:off x="1643063" y="3533775"/>
            <a:ext cx="635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no Pro Caption" pitchFamily="18" charset="0"/>
              </a:rPr>
              <a:t>10 bit word (sign, sign of exponent, 4 for exponent, 4 for mantissa)</a:t>
            </a:r>
          </a:p>
        </p:txBody>
      </p:sp>
      <p:graphicFrame>
        <p:nvGraphicFramePr>
          <p:cNvPr id="14" name="Table 13"/>
          <p:cNvGraphicFramePr>
            <a:graphicFrameLocks noGrp="1"/>
          </p:cNvGraphicFramePr>
          <p:nvPr/>
        </p:nvGraphicFramePr>
        <p:xfrm>
          <a:off x="2208213" y="3933825"/>
          <a:ext cx="3581400" cy="395622"/>
        </p:xfrm>
        <a:graphic>
          <a:graphicData uri="http://schemas.openxmlformats.org/drawingml/2006/table">
            <a:tbl>
              <a:tblPr/>
              <a:tblGrid>
                <a:gridCol w="358775"/>
                <a:gridCol w="357188"/>
                <a:gridCol w="358775"/>
                <a:gridCol w="357187"/>
                <a:gridCol w="358775"/>
                <a:gridCol w="358775"/>
                <a:gridCol w="357188"/>
                <a:gridCol w="358775"/>
                <a:gridCol w="357187"/>
                <a:gridCol w="358775"/>
              </a:tblGrid>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1</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marT="45411" marB="454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1535" name="Object 8"/>
          <p:cNvGraphicFramePr>
            <a:graphicFrameLocks noChangeAspect="1"/>
          </p:cNvGraphicFramePr>
          <p:nvPr>
            <p:extLst>
              <p:ext uri="{D42A27DB-BD31-4B8C-83A1-F6EECF244321}">
                <p14:modId xmlns:p14="http://schemas.microsoft.com/office/powerpoint/2010/main" val="2446328802"/>
              </p:ext>
            </p:extLst>
          </p:nvPr>
        </p:nvGraphicFramePr>
        <p:xfrm>
          <a:off x="3517900" y="4833938"/>
          <a:ext cx="3675063" cy="1790700"/>
        </p:xfrm>
        <a:graphic>
          <a:graphicData uri="http://schemas.openxmlformats.org/presentationml/2006/ole">
            <mc:AlternateContent xmlns:mc="http://schemas.openxmlformats.org/markup-compatibility/2006">
              <mc:Choice xmlns:v="urn:schemas-microsoft-com:vml" Requires="v">
                <p:oleObj spid="_x0000_s21920" name="Equation" r:id="rId6" imgW="2006280" imgH="977760" progId="Equation.DSMT4">
                  <p:embed/>
                </p:oleObj>
              </mc:Choice>
              <mc:Fallback>
                <p:oleObj name="Equation" r:id="rId6" imgW="2006280" imgH="977760" progId="Equation.DSMT4">
                  <p:embed/>
                  <p:pic>
                    <p:nvPicPr>
                      <p:cNvPr id="0" name="Object 8"/>
                      <p:cNvPicPr>
                        <a:picLocks noChangeAspect="1" noChangeArrowheads="1"/>
                      </p:cNvPicPr>
                      <p:nvPr/>
                    </p:nvPicPr>
                    <p:blipFill>
                      <a:blip r:embed="rId7"/>
                      <a:srcRect/>
                      <a:stretch>
                        <a:fillRect/>
                      </a:stretch>
                    </p:blipFill>
                    <p:spPr bwMode="auto">
                      <a:xfrm>
                        <a:off x="3517900" y="4833938"/>
                        <a:ext cx="3675063"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36" name="TextBox 12"/>
          <p:cNvSpPr txBox="1">
            <a:spLocks noChangeArrowheads="1"/>
          </p:cNvSpPr>
          <p:nvPr/>
        </p:nvSpPr>
        <p:spPr bwMode="auto">
          <a:xfrm>
            <a:off x="1524000" y="455612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Sign of the number</a:t>
            </a:r>
          </a:p>
        </p:txBody>
      </p:sp>
      <p:sp>
        <p:nvSpPr>
          <p:cNvPr id="21537" name="TextBox 13"/>
          <p:cNvSpPr txBox="1">
            <a:spLocks noChangeArrowheads="1"/>
          </p:cNvSpPr>
          <p:nvPr/>
        </p:nvSpPr>
        <p:spPr bwMode="auto">
          <a:xfrm>
            <a:off x="4724400" y="4575175"/>
            <a:ext cx="720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mantissa</a:t>
            </a:r>
          </a:p>
        </p:txBody>
      </p:sp>
      <p:sp>
        <p:nvSpPr>
          <p:cNvPr id="21538" name="TextBox 14"/>
          <p:cNvSpPr txBox="1">
            <a:spLocks noChangeArrowheads="1"/>
          </p:cNvSpPr>
          <p:nvPr/>
        </p:nvSpPr>
        <p:spPr bwMode="auto">
          <a:xfrm>
            <a:off x="2286000" y="4632325"/>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Sign of the exponent</a:t>
            </a:r>
          </a:p>
        </p:txBody>
      </p:sp>
      <p:sp>
        <p:nvSpPr>
          <p:cNvPr id="21539" name="TextBox 15"/>
          <p:cNvSpPr txBox="1">
            <a:spLocks noChangeArrowheads="1"/>
          </p:cNvSpPr>
          <p:nvPr/>
        </p:nvSpPr>
        <p:spPr bwMode="auto">
          <a:xfrm>
            <a:off x="3200400" y="4575175"/>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latin typeface="Arno Pro Caption" pitchFamily="18" charset="0"/>
              </a:rPr>
              <a:t>exponent</a:t>
            </a:r>
          </a:p>
        </p:txBody>
      </p:sp>
      <p:cxnSp>
        <p:nvCxnSpPr>
          <p:cNvPr id="21540" name="Straight Arrow Connector 17"/>
          <p:cNvCxnSpPr>
            <a:cxnSpLocks noChangeShapeType="1"/>
          </p:cNvCxnSpPr>
          <p:nvPr/>
        </p:nvCxnSpPr>
        <p:spPr bwMode="auto">
          <a:xfrm flipV="1">
            <a:off x="2057400" y="4343400"/>
            <a:ext cx="228600" cy="152400"/>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21541" name="Straight Arrow Connector 19"/>
          <p:cNvCxnSpPr>
            <a:cxnSpLocks noChangeShapeType="1"/>
          </p:cNvCxnSpPr>
          <p:nvPr/>
        </p:nvCxnSpPr>
        <p:spPr bwMode="auto">
          <a:xfrm rot="5400000" flipH="1" flipV="1">
            <a:off x="2629694" y="4456906"/>
            <a:ext cx="228600" cy="1588"/>
          </a:xfrm>
          <a:prstGeom prst="straightConnector1">
            <a:avLst/>
          </a:prstGeom>
          <a:noFill/>
          <a:ln w="9525" algn="ctr">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21542" name="Right Brace 21"/>
          <p:cNvSpPr>
            <a:spLocks/>
          </p:cNvSpPr>
          <p:nvPr/>
        </p:nvSpPr>
        <p:spPr bwMode="auto">
          <a:xfrm rot="5400000">
            <a:off x="4991100" y="3695700"/>
            <a:ext cx="152400" cy="1447800"/>
          </a:xfrm>
          <a:prstGeom prst="rightBrace">
            <a:avLst>
              <a:gd name="adj1" fmla="val 55021"/>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21543" name="Right Brace 22"/>
          <p:cNvSpPr>
            <a:spLocks/>
          </p:cNvSpPr>
          <p:nvPr/>
        </p:nvSpPr>
        <p:spPr bwMode="auto">
          <a:xfrm rot="5400000">
            <a:off x="3543300" y="3695700"/>
            <a:ext cx="152400" cy="1447800"/>
          </a:xfrm>
          <a:prstGeom prst="rightBrace">
            <a:avLst>
              <a:gd name="adj1" fmla="val 46884"/>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2" name="Slide Number Placeholder 1"/>
          <p:cNvSpPr>
            <a:spLocks noGrp="1"/>
          </p:cNvSpPr>
          <p:nvPr>
            <p:ph type="sldNum" sz="quarter" idx="11"/>
          </p:nvPr>
        </p:nvSpPr>
        <p:spPr/>
        <p:txBody>
          <a:bodyPr/>
          <a:lstStyle/>
          <a:p>
            <a:pPr>
              <a:defRPr/>
            </a:pPr>
            <a:fld id="{2E22E631-BA1D-4E99-86F0-CF0E61067CCF}" type="slidenum">
              <a:rPr lang="el-GR" smtClean="0"/>
              <a:pPr>
                <a:defRPr/>
              </a:pPr>
              <a:t>19</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2</a:t>
            </a:fld>
            <a:endParaRPr lang="el-GR"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0648"/>
            <a:ext cx="5361857" cy="631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248375"/>
            <a:ext cx="3672408" cy="2554545"/>
          </a:xfrm>
          <a:prstGeom prst="rect">
            <a:avLst/>
          </a:prstGeom>
          <a:noFill/>
          <a:ln>
            <a:solidFill>
              <a:schemeClr val="accent2"/>
            </a:solidFill>
          </a:ln>
        </p:spPr>
        <p:txBody>
          <a:bodyPr wrap="square" rtlCol="0">
            <a:spAutoFit/>
          </a:bodyPr>
          <a:lstStyle/>
          <a:p>
            <a:r>
              <a:rPr lang="en-US" sz="2000" b="1" dirty="0" smtClean="0">
                <a:solidFill>
                  <a:srgbClr val="FF0000"/>
                </a:solidFill>
                <a:latin typeface="Arno Pro Caption" pitchFamily="18" charset="0"/>
              </a:rPr>
              <a:t>Scientific computing </a:t>
            </a:r>
            <a:r>
              <a:rPr lang="en-US" sz="2000" dirty="0">
                <a:latin typeface="Arno Pro Caption" pitchFamily="18" charset="0"/>
              </a:rPr>
              <a:t>is a discipline concerned with the development and</a:t>
            </a:r>
          </a:p>
          <a:p>
            <a:r>
              <a:rPr lang="en-US" sz="2000" dirty="0">
                <a:latin typeface="Arno Pro Caption" pitchFamily="18" charset="0"/>
              </a:rPr>
              <a:t>study of </a:t>
            </a:r>
            <a:r>
              <a:rPr lang="en-US" sz="2000" b="1" dirty="0">
                <a:solidFill>
                  <a:schemeClr val="accent1"/>
                </a:solidFill>
                <a:latin typeface="Arno Pro Caption" pitchFamily="18" charset="0"/>
              </a:rPr>
              <a:t>numerical algorithms </a:t>
            </a:r>
            <a:r>
              <a:rPr lang="en-US" sz="2000" dirty="0">
                <a:latin typeface="Arno Pro Caption" pitchFamily="18" charset="0"/>
              </a:rPr>
              <a:t>for solving </a:t>
            </a:r>
            <a:r>
              <a:rPr lang="en-US" sz="2000" b="1" dirty="0">
                <a:solidFill>
                  <a:schemeClr val="accent1"/>
                </a:solidFill>
                <a:latin typeface="Arno Pro Caption" pitchFamily="18" charset="0"/>
              </a:rPr>
              <a:t>mathematical problems </a:t>
            </a:r>
            <a:r>
              <a:rPr lang="en-US" sz="2000" dirty="0" smtClean="0">
                <a:latin typeface="Arno Pro Caption" pitchFamily="18" charset="0"/>
              </a:rPr>
              <a:t>that arise </a:t>
            </a:r>
            <a:r>
              <a:rPr lang="en-US" sz="2000" dirty="0">
                <a:latin typeface="Arno Pro Caption" pitchFamily="18" charset="0"/>
              </a:rPr>
              <a:t>in various disciplines in science and </a:t>
            </a:r>
            <a:r>
              <a:rPr lang="en-US" sz="2000" dirty="0" smtClean="0">
                <a:solidFill>
                  <a:schemeClr val="accent1"/>
                </a:solidFill>
                <a:latin typeface="Arno Pro Caption" pitchFamily="18" charset="0"/>
              </a:rPr>
              <a:t>engineering</a:t>
            </a:r>
            <a:r>
              <a:rPr lang="en-US" sz="2000" dirty="0" smtClean="0">
                <a:latin typeface="Arno Pro Caption" pitchFamily="18" charset="0"/>
              </a:rPr>
              <a:t>.</a:t>
            </a:r>
            <a:endParaRPr lang="el-GR" sz="2000" b="1" dirty="0">
              <a:latin typeface="Arno Pro Caption" pitchFamily="18" charset="0"/>
            </a:endParaRPr>
          </a:p>
        </p:txBody>
      </p:sp>
    </p:spTree>
    <p:extLst>
      <p:ext uri="{BB962C8B-B14F-4D97-AF65-F5344CB8AC3E}">
        <p14:creationId xmlns:p14="http://schemas.microsoft.com/office/powerpoint/2010/main" val="59906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Subtracting two almost equal numbers</a:t>
            </a:r>
            <a:endParaRPr lang="el-GR" dirty="0"/>
          </a:p>
        </p:txBody>
      </p:sp>
      <p:sp>
        <p:nvSpPr>
          <p:cNvPr id="2" name="Slide Number Placeholder 1"/>
          <p:cNvSpPr>
            <a:spLocks noGrp="1"/>
          </p:cNvSpPr>
          <p:nvPr>
            <p:ph type="sldNum" sz="quarter" idx="10"/>
          </p:nvPr>
        </p:nvSpPr>
        <p:spPr/>
        <p:txBody>
          <a:bodyPr/>
          <a:lstStyle/>
          <a:p>
            <a:pPr>
              <a:defRPr/>
            </a:pPr>
            <a:fld id="{DC2133D6-5633-435C-9538-C6FF17FB71D2}" type="slidenum">
              <a:rPr lang="el-GR" smtClean="0"/>
              <a:pPr>
                <a:defRPr/>
              </a:pPr>
              <a:t>20</a:t>
            </a:fld>
            <a:endParaRPr lang="el-GR" dirty="0"/>
          </a:p>
        </p:txBody>
      </p:sp>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1" y="1700808"/>
            <a:ext cx="863353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11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solidFill>
                  <a:schemeClr val="accent1">
                    <a:lumMod val="50000"/>
                  </a:schemeClr>
                </a:solidFill>
              </a:rPr>
              <a:t>IEEE-754 Floating Point Standard</a:t>
            </a:r>
          </a:p>
        </p:txBody>
      </p:sp>
      <p:sp>
        <p:nvSpPr>
          <p:cNvPr id="22531" name="Rectangle 3"/>
          <p:cNvSpPr>
            <a:spLocks noChangeArrowheads="1"/>
          </p:cNvSpPr>
          <p:nvPr/>
        </p:nvSpPr>
        <p:spPr bwMode="auto">
          <a:xfrm>
            <a:off x="827088" y="1052513"/>
            <a:ext cx="75612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4488" indent="-344488">
              <a:buFontTx/>
              <a:buChar char="•"/>
            </a:pPr>
            <a:r>
              <a:rPr lang="en-US" sz="3200" dirty="0">
                <a:latin typeface="Arno Pro Caption" pitchFamily="18" charset="0"/>
              </a:rPr>
              <a:t>Standardizes representation of floating point numbers on different computers in single and double precision.</a:t>
            </a:r>
          </a:p>
          <a:p>
            <a:pPr marL="344488" indent="-344488"/>
            <a:endParaRPr lang="en-US" sz="3200" dirty="0">
              <a:latin typeface="Arno Pro Caption" pitchFamily="18" charset="0"/>
            </a:endParaRPr>
          </a:p>
          <a:p>
            <a:pPr marL="344488" indent="-344488">
              <a:buFontTx/>
              <a:buChar char="•"/>
            </a:pPr>
            <a:r>
              <a:rPr lang="en-US" sz="3200" dirty="0">
                <a:latin typeface="Arno Pro Caption" pitchFamily="18" charset="0"/>
              </a:rPr>
              <a:t>Standardizes representation of floating point operations on different computers.</a:t>
            </a:r>
          </a:p>
        </p:txBody>
      </p:sp>
      <p:sp>
        <p:nvSpPr>
          <p:cNvPr id="2" name="Slide Number Placeholder 1"/>
          <p:cNvSpPr>
            <a:spLocks noGrp="1"/>
          </p:cNvSpPr>
          <p:nvPr>
            <p:ph type="sldNum" sz="quarter" idx="10"/>
          </p:nvPr>
        </p:nvSpPr>
        <p:spPr/>
        <p:txBody>
          <a:bodyPr/>
          <a:lstStyle/>
          <a:p>
            <a:pPr>
              <a:defRPr/>
            </a:pPr>
            <a:fld id="{0E3BF742-1775-4F7C-9441-A6DE10AA9E47}" type="slidenum">
              <a:rPr lang="el-GR" smtClean="0"/>
              <a:pPr>
                <a:defRPr/>
              </a:pPr>
              <a:t>21</a:t>
            </a:fld>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idx="4294967295"/>
          </p:nvPr>
        </p:nvSpPr>
        <p:spPr>
          <a:xfrm>
            <a:off x="539750" y="620713"/>
            <a:ext cx="7837488" cy="774700"/>
          </a:xfrm>
        </p:spPr>
        <p:txBody>
          <a:bodyPr anchor="b"/>
          <a:lstStyle/>
          <a:p>
            <a:pPr eaLnBrk="1" hangingPunct="1">
              <a:defRPr/>
            </a:pPr>
            <a:r>
              <a:rPr lang="en-US" dirty="0" smtClean="0">
                <a:solidFill>
                  <a:schemeClr val="accent1">
                    <a:lumMod val="50000"/>
                  </a:schemeClr>
                </a:solidFill>
              </a:rPr>
              <a:t>IEEE-754 Format Single &amp; Double Precision</a:t>
            </a:r>
          </a:p>
        </p:txBody>
      </p:sp>
      <p:sp>
        <p:nvSpPr>
          <p:cNvPr id="2355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23556" name="Rectangle 5"/>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23557" name="Text Box 7"/>
          <p:cNvSpPr txBox="1">
            <a:spLocks noChangeArrowheads="1"/>
          </p:cNvSpPr>
          <p:nvPr/>
        </p:nvSpPr>
        <p:spPr bwMode="auto">
          <a:xfrm>
            <a:off x="3200400" y="5029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l-GR">
              <a:latin typeface="Tahoma" pitchFamily="34" charset="0"/>
            </a:endParaRPr>
          </a:p>
        </p:txBody>
      </p:sp>
      <p:sp>
        <p:nvSpPr>
          <p:cNvPr id="23558" name="TextBox 16"/>
          <p:cNvSpPr txBox="1">
            <a:spLocks noChangeArrowheads="1"/>
          </p:cNvSpPr>
          <p:nvPr/>
        </p:nvSpPr>
        <p:spPr bwMode="auto">
          <a:xfrm>
            <a:off x="701675" y="2286000"/>
            <a:ext cx="3484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32 bits for single precision </a:t>
            </a:r>
          </a:p>
        </p:txBody>
      </p:sp>
      <p:graphicFrame>
        <p:nvGraphicFramePr>
          <p:cNvPr id="76808" name="Group 8"/>
          <p:cNvGraphicFramePr>
            <a:graphicFrameLocks noGrp="1"/>
          </p:cNvGraphicFramePr>
          <p:nvPr/>
        </p:nvGraphicFramePr>
        <p:xfrm>
          <a:off x="762000" y="2895600"/>
          <a:ext cx="7315200" cy="431800"/>
        </p:xfrm>
        <a:graphic>
          <a:graphicData uri="http://schemas.openxmlformats.org/drawingml/2006/table">
            <a:tbl>
              <a:tblPr/>
              <a:tblGrid>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3627" name="Left Brace 18"/>
          <p:cNvSpPr>
            <a:spLocks/>
          </p:cNvSpPr>
          <p:nvPr/>
        </p:nvSpPr>
        <p:spPr bwMode="auto">
          <a:xfrm rot="-5400000">
            <a:off x="762000" y="3352800"/>
            <a:ext cx="228600" cy="228600"/>
          </a:xfrm>
          <a:prstGeom prst="leftBrace">
            <a:avLst>
              <a:gd name="adj1" fmla="val 28569"/>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23628" name="Left Brace 19"/>
          <p:cNvSpPr>
            <a:spLocks/>
          </p:cNvSpPr>
          <p:nvPr/>
        </p:nvSpPr>
        <p:spPr bwMode="auto">
          <a:xfrm rot="-5400000">
            <a:off x="1790700" y="2552700"/>
            <a:ext cx="228600" cy="1828800"/>
          </a:xfrm>
          <a:prstGeom prst="leftBrace">
            <a:avLst>
              <a:gd name="adj1" fmla="val 58333"/>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23629" name="Left Brace 20"/>
          <p:cNvSpPr>
            <a:spLocks/>
          </p:cNvSpPr>
          <p:nvPr/>
        </p:nvSpPr>
        <p:spPr bwMode="auto">
          <a:xfrm rot="-5400000">
            <a:off x="5334000" y="838200"/>
            <a:ext cx="228600" cy="5257800"/>
          </a:xfrm>
          <a:prstGeom prst="leftBrace">
            <a:avLst>
              <a:gd name="adj1" fmla="val 58352"/>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l-GR"/>
          </a:p>
        </p:txBody>
      </p:sp>
      <p:sp>
        <p:nvSpPr>
          <p:cNvPr id="23630" name="TextBox 21"/>
          <p:cNvSpPr txBox="1">
            <a:spLocks noChangeArrowheads="1"/>
          </p:cNvSpPr>
          <p:nvPr/>
        </p:nvSpPr>
        <p:spPr bwMode="auto">
          <a:xfrm>
            <a:off x="460375" y="3657600"/>
            <a:ext cx="731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Sign</a:t>
            </a:r>
          </a:p>
          <a:p>
            <a:pPr eaLnBrk="1" hangingPunct="1"/>
            <a:r>
              <a:rPr lang="en-US">
                <a:latin typeface="Arno Pro Caption" pitchFamily="18" charset="0"/>
              </a:rPr>
              <a:t>(s)</a:t>
            </a:r>
          </a:p>
        </p:txBody>
      </p:sp>
      <p:sp>
        <p:nvSpPr>
          <p:cNvPr id="23631" name="TextBox 22"/>
          <p:cNvSpPr txBox="1">
            <a:spLocks noChangeArrowheads="1"/>
          </p:cNvSpPr>
          <p:nvPr/>
        </p:nvSpPr>
        <p:spPr bwMode="auto">
          <a:xfrm>
            <a:off x="1143000" y="3652838"/>
            <a:ext cx="259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Biased</a:t>
            </a:r>
          </a:p>
          <a:p>
            <a:pPr eaLnBrk="1" hangingPunct="1"/>
            <a:r>
              <a:rPr lang="en-US">
                <a:latin typeface="Arno Pro Caption" pitchFamily="18" charset="0"/>
              </a:rPr>
              <a:t>Exponent (e’)</a:t>
            </a:r>
          </a:p>
        </p:txBody>
      </p:sp>
      <p:sp>
        <p:nvSpPr>
          <p:cNvPr id="23632" name="TextBox 23"/>
          <p:cNvSpPr txBox="1">
            <a:spLocks noChangeArrowheads="1"/>
          </p:cNvSpPr>
          <p:nvPr/>
        </p:nvSpPr>
        <p:spPr bwMode="auto">
          <a:xfrm>
            <a:off x="4519613" y="3729038"/>
            <a:ext cx="193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Mantissa (m)</a:t>
            </a:r>
          </a:p>
        </p:txBody>
      </p:sp>
      <p:graphicFrame>
        <p:nvGraphicFramePr>
          <p:cNvPr id="23633" name="Object 13"/>
          <p:cNvGraphicFramePr>
            <a:graphicFrameLocks noChangeAspect="1"/>
          </p:cNvGraphicFramePr>
          <p:nvPr>
            <p:extLst>
              <p:ext uri="{D42A27DB-BD31-4B8C-83A1-F6EECF244321}">
                <p14:modId xmlns:p14="http://schemas.microsoft.com/office/powerpoint/2010/main" val="3744057862"/>
              </p:ext>
            </p:extLst>
          </p:nvPr>
        </p:nvGraphicFramePr>
        <p:xfrm>
          <a:off x="2289175" y="4475163"/>
          <a:ext cx="5216525" cy="685800"/>
        </p:xfrm>
        <a:graphic>
          <a:graphicData uri="http://schemas.openxmlformats.org/presentationml/2006/ole">
            <mc:AlternateContent xmlns:mc="http://schemas.openxmlformats.org/markup-compatibility/2006">
              <mc:Choice xmlns:v="urn:schemas-microsoft-com:vml" Requires="v">
                <p:oleObj spid="_x0000_s23832" name="Equation" r:id="rId5" imgW="1930320" imgH="253800" progId="Equation.DSMT4">
                  <p:embed/>
                </p:oleObj>
              </mc:Choice>
              <mc:Fallback>
                <p:oleObj name="Equation" r:id="rId5" imgW="1930320" imgH="253800" progId="Equation.DSMT4">
                  <p:embed/>
                  <p:pic>
                    <p:nvPicPr>
                      <p:cNvPr id="0" name="Object 13"/>
                      <p:cNvPicPr>
                        <a:picLocks noChangeAspect="1" noChangeArrowheads="1"/>
                      </p:cNvPicPr>
                      <p:nvPr/>
                    </p:nvPicPr>
                    <p:blipFill>
                      <a:blip r:embed="rId6"/>
                      <a:srcRect/>
                      <a:stretch>
                        <a:fillRect/>
                      </a:stretch>
                    </p:blipFill>
                    <p:spPr bwMode="auto">
                      <a:xfrm>
                        <a:off x="2289175" y="4475163"/>
                        <a:ext cx="52165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BF699172-BA7F-485B-95A8-A5E248A4DE11}" type="slidenum">
              <a:rPr lang="el-GR" smtClean="0"/>
              <a:pPr>
                <a:defRPr/>
              </a:pPr>
              <a:t>22</a:t>
            </a:fld>
            <a:endParaRPr lang="el-GR" dirty="0"/>
          </a:p>
        </p:txBody>
      </p:sp>
      <p:grpSp>
        <p:nvGrpSpPr>
          <p:cNvPr id="23635" name="Group 4"/>
          <p:cNvGrpSpPr>
            <a:grpSpLocks/>
          </p:cNvGrpSpPr>
          <p:nvPr/>
        </p:nvGrpSpPr>
        <p:grpSpPr bwMode="auto">
          <a:xfrm>
            <a:off x="762000" y="1700213"/>
            <a:ext cx="7315200" cy="365125"/>
            <a:chOff x="876" y="2448"/>
            <a:chExt cx="3684" cy="230"/>
          </a:xfrm>
        </p:grpSpPr>
        <p:sp>
          <p:nvSpPr>
            <p:cNvPr id="23642" name="Text Box 5"/>
            <p:cNvSpPr txBox="1">
              <a:spLocks noChangeArrowheads="1"/>
            </p:cNvSpPr>
            <p:nvPr/>
          </p:nvSpPr>
          <p:spPr bwMode="auto">
            <a:xfrm>
              <a:off x="876" y="2448"/>
              <a:ext cx="115" cy="230"/>
            </a:xfrm>
            <a:prstGeom prst="rect">
              <a:avLst/>
            </a:prstGeom>
            <a:solidFill>
              <a:srgbClr val="66FF66"/>
            </a:solidFill>
            <a:ln w="9525">
              <a:solidFill>
                <a:schemeClr val="tx1"/>
              </a:solidFill>
              <a:miter lim="800000"/>
              <a:headEnd/>
              <a:tailEnd/>
            </a:ln>
          </p:spPr>
          <p:txBody>
            <a:bodyPr lIns="0" tIns="0" rIns="0" b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no Pro Caption" pitchFamily="18" charset="0"/>
                  <a:cs typeface="Arial" charset="0"/>
                </a:rPr>
                <a:t>S</a:t>
              </a:r>
            </a:p>
          </p:txBody>
        </p:sp>
        <p:sp>
          <p:nvSpPr>
            <p:cNvPr id="18" name="Text Box 6"/>
            <p:cNvSpPr txBox="1">
              <a:spLocks noChangeArrowheads="1"/>
            </p:cNvSpPr>
            <p:nvPr/>
          </p:nvSpPr>
          <p:spPr bwMode="auto">
            <a:xfrm>
              <a:off x="991" y="2448"/>
              <a:ext cx="921" cy="230"/>
            </a:xfrm>
            <a:prstGeom prst="rect">
              <a:avLst/>
            </a:prstGeom>
            <a:solidFill>
              <a:schemeClr val="accent2">
                <a:lumMod val="20000"/>
                <a:lumOff val="80000"/>
              </a:schemeClr>
            </a:solidFill>
            <a:ln w="9525">
              <a:solidFill>
                <a:schemeClr val="tx1"/>
              </a:solidFill>
              <a:miter lim="800000"/>
              <a:headEnd/>
              <a:tailEnd/>
            </a:ln>
          </p:spPr>
          <p:txBody>
            <a:bodyPr lIns="0" tIns="0" rIns="0" bIns="0"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dirty="0" smtClean="0">
                  <a:latin typeface="Arno Pro Caption" pitchFamily="18" charset="0"/>
                </a:rPr>
                <a:t>Exponent</a:t>
              </a:r>
              <a:r>
                <a:rPr lang="en-US" baseline="30000" dirty="0" smtClean="0">
                  <a:latin typeface="Arno Pro Caption" pitchFamily="18" charset="0"/>
                </a:rPr>
                <a:t>8</a:t>
              </a:r>
            </a:p>
          </p:txBody>
        </p:sp>
        <p:sp>
          <p:nvSpPr>
            <p:cNvPr id="23644" name="Text Box 7"/>
            <p:cNvSpPr txBox="1">
              <a:spLocks noChangeArrowheads="1"/>
            </p:cNvSpPr>
            <p:nvPr/>
          </p:nvSpPr>
          <p:spPr bwMode="auto">
            <a:xfrm>
              <a:off x="1912" y="2448"/>
              <a:ext cx="2648" cy="230"/>
            </a:xfrm>
            <a:prstGeom prst="rect">
              <a:avLst/>
            </a:prstGeom>
            <a:solidFill>
              <a:srgbClr val="FFFF66"/>
            </a:solidFill>
            <a:ln w="9525">
              <a:solidFill>
                <a:schemeClr val="tx1"/>
              </a:solidFill>
              <a:miter lim="800000"/>
              <a:headEnd/>
              <a:tailEnd/>
            </a:ln>
          </p:spPr>
          <p:txBody>
            <a:bodyPr lIns="0" tIns="0" rIns="0" b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no Pro Caption" pitchFamily="18" charset="0"/>
                  <a:cs typeface="Arial" charset="0"/>
                </a:rPr>
                <a:t>Fraction</a:t>
              </a:r>
              <a:r>
                <a:rPr lang="en-US" baseline="30000">
                  <a:latin typeface="Arno Pro Caption" pitchFamily="18" charset="0"/>
                  <a:cs typeface="Arial" charset="0"/>
                </a:rPr>
                <a:t>23</a:t>
              </a:r>
            </a:p>
          </p:txBody>
        </p:sp>
      </p:grpSp>
      <p:grpSp>
        <p:nvGrpSpPr>
          <p:cNvPr id="23636" name="Group 8"/>
          <p:cNvGrpSpPr>
            <a:grpSpLocks/>
          </p:cNvGrpSpPr>
          <p:nvPr/>
        </p:nvGrpSpPr>
        <p:grpSpPr bwMode="auto">
          <a:xfrm>
            <a:off x="827088" y="5640388"/>
            <a:ext cx="5400675" cy="730250"/>
            <a:chOff x="874" y="3370"/>
            <a:chExt cx="3686" cy="460"/>
          </a:xfrm>
        </p:grpSpPr>
        <p:sp>
          <p:nvSpPr>
            <p:cNvPr id="23638" name="Text Box 9"/>
            <p:cNvSpPr txBox="1">
              <a:spLocks noChangeArrowheads="1"/>
            </p:cNvSpPr>
            <p:nvPr/>
          </p:nvSpPr>
          <p:spPr bwMode="auto">
            <a:xfrm>
              <a:off x="874" y="3370"/>
              <a:ext cx="115" cy="230"/>
            </a:xfrm>
            <a:prstGeom prst="rect">
              <a:avLst/>
            </a:prstGeom>
            <a:solidFill>
              <a:srgbClr val="66FF66"/>
            </a:solidFill>
            <a:ln w="9525">
              <a:solidFill>
                <a:schemeClr val="tx1"/>
              </a:solidFill>
              <a:miter lim="800000"/>
              <a:headEnd/>
              <a:tailEnd/>
            </a:ln>
          </p:spPr>
          <p:txBody>
            <a:bodyPr lIns="0" tIns="0" rIns="0" b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no Pro Caption" pitchFamily="18" charset="0"/>
                  <a:cs typeface="Arial" charset="0"/>
                </a:rPr>
                <a:t>S</a:t>
              </a:r>
            </a:p>
          </p:txBody>
        </p:sp>
        <p:sp>
          <p:nvSpPr>
            <p:cNvPr id="23639" name="Text Box 10"/>
            <p:cNvSpPr txBox="1">
              <a:spLocks noChangeArrowheads="1"/>
            </p:cNvSpPr>
            <p:nvPr/>
          </p:nvSpPr>
          <p:spPr bwMode="auto">
            <a:xfrm>
              <a:off x="989" y="3370"/>
              <a:ext cx="1267" cy="230"/>
            </a:xfrm>
            <a:prstGeom prst="rect">
              <a:avLst/>
            </a:prstGeom>
            <a:solidFill>
              <a:srgbClr val="FF9999"/>
            </a:solidFill>
            <a:ln w="9525">
              <a:solidFill>
                <a:schemeClr val="tx1"/>
              </a:solidFill>
              <a:miter lim="800000"/>
              <a:headEnd/>
              <a:tailEnd/>
            </a:ln>
          </p:spPr>
          <p:txBody>
            <a:bodyPr lIns="0" tIns="0" rIns="0" b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no Pro Caption" pitchFamily="18" charset="0"/>
                  <a:cs typeface="Arial" charset="0"/>
                </a:rPr>
                <a:t>Exponent</a:t>
              </a:r>
              <a:r>
                <a:rPr lang="en-US" baseline="30000">
                  <a:latin typeface="Arno Pro Caption" pitchFamily="18" charset="0"/>
                  <a:cs typeface="Arial" charset="0"/>
                </a:rPr>
                <a:t>11</a:t>
              </a:r>
            </a:p>
          </p:txBody>
        </p:sp>
        <p:sp>
          <p:nvSpPr>
            <p:cNvPr id="23640" name="Text Box 11"/>
            <p:cNvSpPr txBox="1">
              <a:spLocks noChangeArrowheads="1"/>
            </p:cNvSpPr>
            <p:nvPr/>
          </p:nvSpPr>
          <p:spPr bwMode="auto">
            <a:xfrm>
              <a:off x="2256" y="3370"/>
              <a:ext cx="2304" cy="230"/>
            </a:xfrm>
            <a:prstGeom prst="rect">
              <a:avLst/>
            </a:prstGeom>
            <a:solidFill>
              <a:srgbClr val="FFFF66"/>
            </a:solidFill>
            <a:ln w="9525">
              <a:solidFill>
                <a:schemeClr val="tx1"/>
              </a:solidFill>
              <a:miter lim="800000"/>
              <a:headEnd/>
              <a:tailEnd/>
            </a:ln>
          </p:spPr>
          <p:txBody>
            <a:bodyPr lIns="0" tIns="0" rIns="0" b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no Pro Caption" pitchFamily="18" charset="0"/>
                  <a:cs typeface="Arial" charset="0"/>
                </a:rPr>
                <a:t>Fraction</a:t>
              </a:r>
              <a:r>
                <a:rPr lang="en-US" baseline="30000">
                  <a:latin typeface="Arno Pro Caption" pitchFamily="18" charset="0"/>
                  <a:cs typeface="Arial" charset="0"/>
                </a:rPr>
                <a:t>52</a:t>
              </a:r>
            </a:p>
          </p:txBody>
        </p:sp>
        <p:sp>
          <p:nvSpPr>
            <p:cNvPr id="23641" name="Text Box 12"/>
            <p:cNvSpPr txBox="1">
              <a:spLocks noChangeArrowheads="1"/>
            </p:cNvSpPr>
            <p:nvPr/>
          </p:nvSpPr>
          <p:spPr bwMode="auto">
            <a:xfrm>
              <a:off x="874" y="3600"/>
              <a:ext cx="3686" cy="230"/>
            </a:xfrm>
            <a:prstGeom prst="rect">
              <a:avLst/>
            </a:prstGeom>
            <a:solidFill>
              <a:srgbClr val="FFFF66"/>
            </a:solidFill>
            <a:ln w="9525">
              <a:solidFill>
                <a:schemeClr val="tx1"/>
              </a:solidFill>
              <a:miter lim="800000"/>
              <a:headEnd/>
              <a:tailEnd/>
            </a:ln>
          </p:spPr>
          <p:txBody>
            <a:bodyPr lIns="0" tIns="0" rIns="0" bIns="0"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no Pro Caption" pitchFamily="18" charset="0"/>
                  <a:cs typeface="Arial" charset="0"/>
                </a:rPr>
                <a:t>(continued)</a:t>
              </a:r>
              <a:endParaRPr lang="en-US" baseline="30000">
                <a:latin typeface="Arno Pro Caption" pitchFamily="18" charset="0"/>
                <a:cs typeface="Arial" charset="0"/>
              </a:endParaRPr>
            </a:p>
          </p:txBody>
        </p:sp>
      </p:grpSp>
      <p:sp>
        <p:nvSpPr>
          <p:cNvPr id="23637" name="TextBox 2"/>
          <p:cNvSpPr txBox="1">
            <a:spLocks noChangeArrowheads="1"/>
          </p:cNvSpPr>
          <p:nvPr/>
        </p:nvSpPr>
        <p:spPr bwMode="auto">
          <a:xfrm>
            <a:off x="762000" y="5178425"/>
            <a:ext cx="271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C00000"/>
                </a:solidFill>
                <a:latin typeface="Arno Pro Caption" pitchFamily="18" charset="0"/>
              </a:rPr>
              <a:t>Double precision</a:t>
            </a:r>
            <a:endParaRPr lang="el-GR" b="1">
              <a:solidFill>
                <a:srgbClr val="C00000"/>
              </a:solidFill>
              <a:latin typeface="Arno Pro Caption" pitchFamily="18" charset="0"/>
            </a:endParaRPr>
          </a:p>
        </p:txBody>
      </p:sp>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990600" y="152400"/>
            <a:ext cx="7391400" cy="774700"/>
          </a:xfrm>
        </p:spPr>
        <p:txBody>
          <a:bodyPr anchor="b"/>
          <a:lstStyle/>
          <a:p>
            <a:pPr eaLnBrk="1" hangingPunct="1">
              <a:defRPr/>
            </a:pPr>
            <a:r>
              <a:rPr lang="en-US" dirty="0" smtClean="0">
                <a:solidFill>
                  <a:schemeClr val="accent1">
                    <a:lumMod val="50000"/>
                  </a:schemeClr>
                </a:solidFill>
              </a:rPr>
              <a:t>Example#1</a:t>
            </a:r>
          </a:p>
        </p:txBody>
      </p:sp>
      <p:sp>
        <p:nvSpPr>
          <p:cNvPr id="2457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24580" name="Text Box 7"/>
          <p:cNvSpPr txBox="1">
            <a:spLocks noChangeArrowheads="1"/>
          </p:cNvSpPr>
          <p:nvPr/>
        </p:nvSpPr>
        <p:spPr bwMode="auto">
          <a:xfrm>
            <a:off x="3886200" y="5029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l-GR">
              <a:latin typeface="Tahoma" pitchFamily="34" charset="0"/>
            </a:endParaRPr>
          </a:p>
        </p:txBody>
      </p:sp>
      <p:graphicFrame>
        <p:nvGraphicFramePr>
          <p:cNvPr id="24581" name="Object 13"/>
          <p:cNvGraphicFramePr>
            <a:graphicFrameLocks noChangeAspect="1"/>
          </p:cNvGraphicFramePr>
          <p:nvPr>
            <p:extLst>
              <p:ext uri="{D42A27DB-BD31-4B8C-83A1-F6EECF244321}">
                <p14:modId xmlns:p14="http://schemas.microsoft.com/office/powerpoint/2010/main" val="2988550503"/>
              </p:ext>
            </p:extLst>
          </p:nvPr>
        </p:nvGraphicFramePr>
        <p:xfrm>
          <a:off x="1387475" y="3090863"/>
          <a:ext cx="5148263" cy="754062"/>
        </p:xfrm>
        <a:graphic>
          <a:graphicData uri="http://schemas.openxmlformats.org/presentationml/2006/ole">
            <mc:AlternateContent xmlns:mc="http://schemas.openxmlformats.org/markup-compatibility/2006">
              <mc:Choice xmlns:v="urn:schemas-microsoft-com:vml" Requires="v">
                <p:oleObj spid="_x0000_s25408" name="Equation" r:id="rId5" imgW="1904760" imgH="279360" progId="Equation.DSMT4">
                  <p:embed/>
                </p:oleObj>
              </mc:Choice>
              <mc:Fallback>
                <p:oleObj name="Equation" r:id="rId5" imgW="1904760" imgH="279360" progId="Equation.DSMT4">
                  <p:embed/>
                  <p:pic>
                    <p:nvPicPr>
                      <p:cNvPr id="0" name="Object 13"/>
                      <p:cNvPicPr>
                        <a:picLocks noChangeAspect="1" noChangeArrowheads="1"/>
                      </p:cNvPicPr>
                      <p:nvPr/>
                    </p:nvPicPr>
                    <p:blipFill>
                      <a:blip r:embed="rId6"/>
                      <a:srcRect/>
                      <a:stretch>
                        <a:fillRect/>
                      </a:stretch>
                    </p:blipFill>
                    <p:spPr bwMode="auto">
                      <a:xfrm>
                        <a:off x="1387475" y="3090863"/>
                        <a:ext cx="5148263"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ct 13"/>
          <p:cNvGraphicFramePr>
            <a:graphicFrameLocks noChangeAspect="1"/>
          </p:cNvGraphicFramePr>
          <p:nvPr>
            <p:extLst>
              <p:ext uri="{D42A27DB-BD31-4B8C-83A1-F6EECF244321}">
                <p14:modId xmlns:p14="http://schemas.microsoft.com/office/powerpoint/2010/main" val="3148120147"/>
              </p:ext>
            </p:extLst>
          </p:nvPr>
        </p:nvGraphicFramePr>
        <p:xfrm>
          <a:off x="2487613" y="3776663"/>
          <a:ext cx="6415087" cy="754062"/>
        </p:xfrm>
        <a:graphic>
          <a:graphicData uri="http://schemas.openxmlformats.org/presentationml/2006/ole">
            <mc:AlternateContent xmlns:mc="http://schemas.openxmlformats.org/markup-compatibility/2006">
              <mc:Choice xmlns:v="urn:schemas-microsoft-com:vml" Requires="v">
                <p:oleObj spid="_x0000_s25409" name="Equation" r:id="rId7" imgW="2374560" imgH="279360" progId="Equation.DSMT4">
                  <p:embed/>
                </p:oleObj>
              </mc:Choice>
              <mc:Fallback>
                <p:oleObj name="Equation" r:id="rId7" imgW="2374560" imgH="279360" progId="Equation.DSMT4">
                  <p:embed/>
                  <p:pic>
                    <p:nvPicPr>
                      <p:cNvPr id="0" name="Object 13"/>
                      <p:cNvPicPr>
                        <a:picLocks noChangeAspect="1" noChangeArrowheads="1"/>
                      </p:cNvPicPr>
                      <p:nvPr/>
                    </p:nvPicPr>
                    <p:blipFill>
                      <a:blip r:embed="rId8"/>
                      <a:srcRect/>
                      <a:stretch>
                        <a:fillRect/>
                      </a:stretch>
                    </p:blipFill>
                    <p:spPr bwMode="auto">
                      <a:xfrm>
                        <a:off x="2487613" y="3776663"/>
                        <a:ext cx="6415087"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3" name="Object 13"/>
          <p:cNvGraphicFramePr>
            <a:graphicFrameLocks noChangeAspect="1"/>
          </p:cNvGraphicFramePr>
          <p:nvPr>
            <p:extLst>
              <p:ext uri="{D42A27DB-BD31-4B8C-83A1-F6EECF244321}">
                <p14:modId xmlns:p14="http://schemas.microsoft.com/office/powerpoint/2010/main" val="2612983110"/>
              </p:ext>
            </p:extLst>
          </p:nvPr>
        </p:nvGraphicFramePr>
        <p:xfrm>
          <a:off x="2471738" y="4384675"/>
          <a:ext cx="4184650" cy="687388"/>
        </p:xfrm>
        <a:graphic>
          <a:graphicData uri="http://schemas.openxmlformats.org/presentationml/2006/ole">
            <mc:AlternateContent xmlns:mc="http://schemas.openxmlformats.org/markup-compatibility/2006">
              <mc:Choice xmlns:v="urn:schemas-microsoft-com:vml" Requires="v">
                <p:oleObj spid="_x0000_s25410" name="Equation" r:id="rId9" imgW="1549080" imgH="253800" progId="Equation.DSMT4">
                  <p:embed/>
                </p:oleObj>
              </mc:Choice>
              <mc:Fallback>
                <p:oleObj name="Equation" r:id="rId9" imgW="1549080" imgH="253800" progId="Equation.DSMT4">
                  <p:embed/>
                  <p:pic>
                    <p:nvPicPr>
                      <p:cNvPr id="0" name="Object 13"/>
                      <p:cNvPicPr>
                        <a:picLocks noChangeAspect="1" noChangeArrowheads="1"/>
                      </p:cNvPicPr>
                      <p:nvPr/>
                    </p:nvPicPr>
                    <p:blipFill>
                      <a:blip r:embed="rId10"/>
                      <a:srcRect/>
                      <a:stretch>
                        <a:fillRect/>
                      </a:stretch>
                    </p:blipFill>
                    <p:spPr bwMode="auto">
                      <a:xfrm>
                        <a:off x="2471738" y="4384675"/>
                        <a:ext cx="4184650" cy="68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4" name="Object 13"/>
          <p:cNvGraphicFramePr>
            <a:graphicFrameLocks noChangeAspect="1"/>
          </p:cNvGraphicFramePr>
          <p:nvPr>
            <p:extLst>
              <p:ext uri="{D42A27DB-BD31-4B8C-83A1-F6EECF244321}">
                <p14:modId xmlns:p14="http://schemas.microsoft.com/office/powerpoint/2010/main" val="1362320023"/>
              </p:ext>
            </p:extLst>
          </p:nvPr>
        </p:nvGraphicFramePr>
        <p:xfrm>
          <a:off x="2590800" y="5029200"/>
          <a:ext cx="6070600" cy="617538"/>
        </p:xfrm>
        <a:graphic>
          <a:graphicData uri="http://schemas.openxmlformats.org/presentationml/2006/ole">
            <mc:AlternateContent xmlns:mc="http://schemas.openxmlformats.org/markup-compatibility/2006">
              <mc:Choice xmlns:v="urn:schemas-microsoft-com:vml" Requires="v">
                <p:oleObj spid="_x0000_s25411" name="Equation" r:id="rId11" imgW="2247900" imgH="228600" progId="Equation.DSMT4">
                  <p:embed/>
                </p:oleObj>
              </mc:Choice>
              <mc:Fallback>
                <p:oleObj name="Equation" r:id="rId11" imgW="2247900" imgH="228600" progId="Equation.DSMT4">
                  <p:embed/>
                  <p:pic>
                    <p:nvPicPr>
                      <p:cNvPr id="0"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5029200"/>
                        <a:ext cx="6070600"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933" name="Group 85"/>
          <p:cNvGraphicFramePr>
            <a:graphicFrameLocks noGrp="1"/>
          </p:cNvGraphicFramePr>
          <p:nvPr/>
        </p:nvGraphicFramePr>
        <p:xfrm>
          <a:off x="1143000" y="990600"/>
          <a:ext cx="7315200" cy="431800"/>
        </p:xfrm>
        <a:graphic>
          <a:graphicData uri="http://schemas.openxmlformats.org/drawingml/2006/table">
            <a:tbl>
              <a:tblPr/>
              <a:tblGrid>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4653" name="Left Brace 18"/>
          <p:cNvSpPr>
            <a:spLocks/>
          </p:cNvSpPr>
          <p:nvPr/>
        </p:nvSpPr>
        <p:spPr bwMode="auto">
          <a:xfrm rot="-5400000">
            <a:off x="1143000" y="1447800"/>
            <a:ext cx="228600" cy="228600"/>
          </a:xfrm>
          <a:prstGeom prst="leftBrace">
            <a:avLst>
              <a:gd name="adj1" fmla="val 28569"/>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lstStyle/>
          <a:p>
            <a:endParaRPr lang="el-GR"/>
          </a:p>
        </p:txBody>
      </p:sp>
      <p:sp>
        <p:nvSpPr>
          <p:cNvPr id="24654" name="Left Brace 19"/>
          <p:cNvSpPr>
            <a:spLocks/>
          </p:cNvSpPr>
          <p:nvPr/>
        </p:nvSpPr>
        <p:spPr bwMode="auto">
          <a:xfrm rot="-5400000">
            <a:off x="2171700" y="647700"/>
            <a:ext cx="228600" cy="1828800"/>
          </a:xfrm>
          <a:prstGeom prst="leftBrace">
            <a:avLst>
              <a:gd name="adj1" fmla="val 58333"/>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lstStyle/>
          <a:p>
            <a:endParaRPr lang="el-GR"/>
          </a:p>
        </p:txBody>
      </p:sp>
      <p:sp>
        <p:nvSpPr>
          <p:cNvPr id="24655" name="Left Brace 20"/>
          <p:cNvSpPr>
            <a:spLocks/>
          </p:cNvSpPr>
          <p:nvPr/>
        </p:nvSpPr>
        <p:spPr bwMode="auto">
          <a:xfrm rot="-5400000">
            <a:off x="5715000" y="-1066800"/>
            <a:ext cx="228600" cy="5257800"/>
          </a:xfrm>
          <a:prstGeom prst="leftBrace">
            <a:avLst>
              <a:gd name="adj1" fmla="val 58352"/>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lstStyle/>
          <a:p>
            <a:endParaRPr lang="el-GR"/>
          </a:p>
        </p:txBody>
      </p:sp>
      <p:sp>
        <p:nvSpPr>
          <p:cNvPr id="24656" name="TextBox 21"/>
          <p:cNvSpPr txBox="1">
            <a:spLocks noChangeArrowheads="1"/>
          </p:cNvSpPr>
          <p:nvPr/>
        </p:nvSpPr>
        <p:spPr bwMode="auto">
          <a:xfrm>
            <a:off x="841375" y="1752600"/>
            <a:ext cx="731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Sign</a:t>
            </a:r>
          </a:p>
          <a:p>
            <a:pPr eaLnBrk="1" hangingPunct="1"/>
            <a:r>
              <a:rPr lang="en-US">
                <a:latin typeface="Arno Pro Caption" pitchFamily="18" charset="0"/>
              </a:rPr>
              <a:t>(s)</a:t>
            </a:r>
          </a:p>
        </p:txBody>
      </p:sp>
      <p:sp>
        <p:nvSpPr>
          <p:cNvPr id="24657" name="TextBox 22"/>
          <p:cNvSpPr txBox="1">
            <a:spLocks noChangeArrowheads="1"/>
          </p:cNvSpPr>
          <p:nvPr/>
        </p:nvSpPr>
        <p:spPr bwMode="auto">
          <a:xfrm>
            <a:off x="1524000" y="1747838"/>
            <a:ext cx="259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Biased</a:t>
            </a:r>
          </a:p>
          <a:p>
            <a:pPr eaLnBrk="1" hangingPunct="1"/>
            <a:r>
              <a:rPr lang="en-US">
                <a:latin typeface="Arno Pro Caption" pitchFamily="18" charset="0"/>
              </a:rPr>
              <a:t>Exponent (e’)</a:t>
            </a:r>
          </a:p>
        </p:txBody>
      </p:sp>
      <p:sp>
        <p:nvSpPr>
          <p:cNvPr id="24658" name="TextBox 23"/>
          <p:cNvSpPr txBox="1">
            <a:spLocks noChangeArrowheads="1"/>
          </p:cNvSpPr>
          <p:nvPr/>
        </p:nvSpPr>
        <p:spPr bwMode="auto">
          <a:xfrm>
            <a:off x="4900613" y="1824038"/>
            <a:ext cx="193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Mantissa (m)</a:t>
            </a:r>
          </a:p>
        </p:txBody>
      </p:sp>
      <p:sp>
        <p:nvSpPr>
          <p:cNvPr id="2" name="Slide Number Placeholder 1"/>
          <p:cNvSpPr>
            <a:spLocks noGrp="1"/>
          </p:cNvSpPr>
          <p:nvPr>
            <p:ph type="sldNum" sz="quarter" idx="11"/>
          </p:nvPr>
        </p:nvSpPr>
        <p:spPr/>
        <p:txBody>
          <a:bodyPr/>
          <a:lstStyle/>
          <a:p>
            <a:pPr>
              <a:defRPr/>
            </a:pPr>
            <a:fld id="{50B6FC54-1E56-40C0-924B-44BE9F1D0AA2}" type="slidenum">
              <a:rPr lang="el-GR" smtClean="0"/>
              <a:pPr>
                <a:defRPr/>
              </a:pPr>
              <a:t>23</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idx="4294967295"/>
          </p:nvPr>
        </p:nvSpPr>
        <p:spPr>
          <a:xfrm>
            <a:off x="876300" y="133350"/>
            <a:ext cx="7391400" cy="631825"/>
          </a:xfrm>
        </p:spPr>
        <p:txBody>
          <a:bodyPr anchor="b"/>
          <a:lstStyle/>
          <a:p>
            <a:pPr eaLnBrk="1" hangingPunct="1">
              <a:defRPr/>
            </a:pPr>
            <a:r>
              <a:rPr lang="en-US" smtClean="0">
                <a:solidFill>
                  <a:schemeClr val="accent1">
                    <a:lumMod val="50000"/>
                  </a:schemeClr>
                </a:solidFill>
              </a:rPr>
              <a:t>Example#2</a:t>
            </a:r>
          </a:p>
        </p:txBody>
      </p:sp>
      <p:sp>
        <p:nvSpPr>
          <p:cNvPr id="256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25604" name="Text Box 7"/>
          <p:cNvSpPr txBox="1">
            <a:spLocks noChangeArrowheads="1"/>
          </p:cNvSpPr>
          <p:nvPr/>
        </p:nvSpPr>
        <p:spPr bwMode="auto">
          <a:xfrm>
            <a:off x="3886200" y="5029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l-GR">
              <a:latin typeface="Tahoma" pitchFamily="34" charset="0"/>
            </a:endParaRPr>
          </a:p>
        </p:txBody>
      </p:sp>
      <p:graphicFrame>
        <p:nvGraphicFramePr>
          <p:cNvPr id="97365" name="Group 85"/>
          <p:cNvGraphicFramePr>
            <a:graphicFrameLocks noGrp="1"/>
          </p:cNvGraphicFramePr>
          <p:nvPr/>
        </p:nvGraphicFramePr>
        <p:xfrm>
          <a:off x="762000" y="2286000"/>
          <a:ext cx="7315200" cy="457200"/>
        </p:xfrm>
        <a:graphic>
          <a:graphicData uri="http://schemas.openxmlformats.org/drawingml/2006/table">
            <a:tbl>
              <a:tblPr/>
              <a:tblGrid>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gridCol w="228600"/>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5673" name="Left Brace 18"/>
          <p:cNvSpPr>
            <a:spLocks/>
          </p:cNvSpPr>
          <p:nvPr/>
        </p:nvSpPr>
        <p:spPr bwMode="auto">
          <a:xfrm rot="-5400000">
            <a:off x="762000" y="2743200"/>
            <a:ext cx="228600" cy="228600"/>
          </a:xfrm>
          <a:prstGeom prst="leftBrace">
            <a:avLst>
              <a:gd name="adj1" fmla="val 28569"/>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lstStyle/>
          <a:p>
            <a:endParaRPr lang="el-GR"/>
          </a:p>
        </p:txBody>
      </p:sp>
      <p:sp>
        <p:nvSpPr>
          <p:cNvPr id="25674" name="Left Brace 19"/>
          <p:cNvSpPr>
            <a:spLocks/>
          </p:cNvSpPr>
          <p:nvPr/>
        </p:nvSpPr>
        <p:spPr bwMode="auto">
          <a:xfrm rot="-5400000">
            <a:off x="1790700" y="1943100"/>
            <a:ext cx="228600" cy="1828800"/>
          </a:xfrm>
          <a:prstGeom prst="leftBrace">
            <a:avLst>
              <a:gd name="adj1" fmla="val 58333"/>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lstStyle/>
          <a:p>
            <a:endParaRPr lang="el-GR"/>
          </a:p>
        </p:txBody>
      </p:sp>
      <p:sp>
        <p:nvSpPr>
          <p:cNvPr id="25675" name="Left Brace 20"/>
          <p:cNvSpPr>
            <a:spLocks/>
          </p:cNvSpPr>
          <p:nvPr/>
        </p:nvSpPr>
        <p:spPr bwMode="auto">
          <a:xfrm rot="-5400000">
            <a:off x="5334000" y="228600"/>
            <a:ext cx="228600" cy="5257800"/>
          </a:xfrm>
          <a:prstGeom prst="leftBrace">
            <a:avLst>
              <a:gd name="adj1" fmla="val 58352"/>
              <a:gd name="adj2" fmla="val 5000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lstStyle/>
          <a:p>
            <a:endParaRPr lang="el-GR"/>
          </a:p>
        </p:txBody>
      </p:sp>
      <p:sp>
        <p:nvSpPr>
          <p:cNvPr id="25676" name="TextBox 21"/>
          <p:cNvSpPr txBox="1">
            <a:spLocks noChangeArrowheads="1"/>
          </p:cNvSpPr>
          <p:nvPr/>
        </p:nvSpPr>
        <p:spPr bwMode="auto">
          <a:xfrm>
            <a:off x="460375" y="3048000"/>
            <a:ext cx="731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Sign</a:t>
            </a:r>
          </a:p>
          <a:p>
            <a:pPr eaLnBrk="1" hangingPunct="1"/>
            <a:r>
              <a:rPr lang="en-US">
                <a:latin typeface="Arno Pro Caption" pitchFamily="18" charset="0"/>
              </a:rPr>
              <a:t>(s)</a:t>
            </a:r>
          </a:p>
        </p:txBody>
      </p:sp>
      <p:sp>
        <p:nvSpPr>
          <p:cNvPr id="25677" name="TextBox 22"/>
          <p:cNvSpPr txBox="1">
            <a:spLocks noChangeArrowheads="1"/>
          </p:cNvSpPr>
          <p:nvPr/>
        </p:nvSpPr>
        <p:spPr bwMode="auto">
          <a:xfrm>
            <a:off x="1143000" y="3043238"/>
            <a:ext cx="2590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Biased</a:t>
            </a:r>
          </a:p>
          <a:p>
            <a:pPr eaLnBrk="1" hangingPunct="1"/>
            <a:r>
              <a:rPr lang="en-US">
                <a:latin typeface="Arno Pro Caption" pitchFamily="18" charset="0"/>
              </a:rPr>
              <a:t>Exponent (e’)</a:t>
            </a:r>
          </a:p>
        </p:txBody>
      </p:sp>
      <p:sp>
        <p:nvSpPr>
          <p:cNvPr id="25678" name="TextBox 23"/>
          <p:cNvSpPr txBox="1">
            <a:spLocks noChangeArrowheads="1"/>
          </p:cNvSpPr>
          <p:nvPr/>
        </p:nvSpPr>
        <p:spPr bwMode="auto">
          <a:xfrm>
            <a:off x="4519613" y="3119438"/>
            <a:ext cx="193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no Pro Caption" pitchFamily="18" charset="0"/>
              </a:rPr>
              <a:t>Mantissa (m)</a:t>
            </a:r>
          </a:p>
        </p:txBody>
      </p:sp>
      <p:sp>
        <p:nvSpPr>
          <p:cNvPr id="25679" name="Text Box 86"/>
          <p:cNvSpPr txBox="1">
            <a:spLocks noChangeArrowheads="1"/>
          </p:cNvSpPr>
          <p:nvPr/>
        </p:nvSpPr>
        <p:spPr bwMode="auto">
          <a:xfrm>
            <a:off x="323850" y="908050"/>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a:latin typeface="Arno Pro Caption" pitchFamily="18" charset="0"/>
              </a:rPr>
              <a:t>Represent -5.5834x10</a:t>
            </a:r>
            <a:r>
              <a:rPr lang="en-US" sz="3200" baseline="30000">
                <a:latin typeface="Arno Pro Caption" pitchFamily="18" charset="0"/>
              </a:rPr>
              <a:t>10</a:t>
            </a:r>
            <a:r>
              <a:rPr lang="en-US" sz="3200">
                <a:latin typeface="Arno Pro Caption" pitchFamily="18" charset="0"/>
              </a:rPr>
              <a:t> as a single precision floating point number.</a:t>
            </a:r>
          </a:p>
        </p:txBody>
      </p:sp>
      <p:graphicFrame>
        <p:nvGraphicFramePr>
          <p:cNvPr id="25680" name="Object 13"/>
          <p:cNvGraphicFramePr>
            <a:graphicFrameLocks noChangeAspect="1"/>
          </p:cNvGraphicFramePr>
          <p:nvPr>
            <p:extLst>
              <p:ext uri="{D42A27DB-BD31-4B8C-83A1-F6EECF244321}">
                <p14:modId xmlns:p14="http://schemas.microsoft.com/office/powerpoint/2010/main" val="3893849758"/>
              </p:ext>
            </p:extLst>
          </p:nvPr>
        </p:nvGraphicFramePr>
        <p:xfrm>
          <a:off x="382588" y="3963988"/>
          <a:ext cx="8532812" cy="1104900"/>
        </p:xfrm>
        <a:graphic>
          <a:graphicData uri="http://schemas.openxmlformats.org/presentationml/2006/ole">
            <mc:AlternateContent xmlns:mc="http://schemas.openxmlformats.org/markup-compatibility/2006">
              <mc:Choice xmlns:v="urn:schemas-microsoft-com:vml" Requires="v">
                <p:oleObj spid="_x0000_s25869" name="Equation" r:id="rId5" imgW="2158920" imgH="279360" progId="Equation.DSMT4">
                  <p:embed/>
                </p:oleObj>
              </mc:Choice>
              <mc:Fallback>
                <p:oleObj name="Equation" r:id="rId5" imgW="2158920" imgH="279360" progId="Equation.DSMT4">
                  <p:embed/>
                  <p:pic>
                    <p:nvPicPr>
                      <p:cNvPr id="0" name="Object 13"/>
                      <p:cNvPicPr>
                        <a:picLocks noChangeAspect="1" noChangeArrowheads="1"/>
                      </p:cNvPicPr>
                      <p:nvPr/>
                    </p:nvPicPr>
                    <p:blipFill>
                      <a:blip r:embed="rId6"/>
                      <a:srcRect/>
                      <a:stretch>
                        <a:fillRect/>
                      </a:stretch>
                    </p:blipFill>
                    <p:spPr bwMode="auto">
                      <a:xfrm>
                        <a:off x="382588" y="3963988"/>
                        <a:ext cx="8532812"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9D539155-9476-4FD9-9EB6-9833AE0695EE}" type="slidenum">
              <a:rPr lang="el-GR" smtClean="0"/>
              <a:pPr>
                <a:defRPr/>
              </a:pPr>
              <a:t>24</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a:xfrm>
            <a:off x="457200" y="152400"/>
            <a:ext cx="8229600" cy="884238"/>
          </a:xfrm>
        </p:spPr>
        <p:txBody>
          <a:bodyPr anchor="b"/>
          <a:lstStyle/>
          <a:p>
            <a:pPr eaLnBrk="1" hangingPunct="1">
              <a:defRPr/>
            </a:pPr>
            <a:r>
              <a:rPr lang="en-US" dirty="0" smtClean="0">
                <a:solidFill>
                  <a:schemeClr val="accent1">
                    <a:lumMod val="50000"/>
                  </a:schemeClr>
                </a:solidFill>
              </a:rPr>
              <a:t>Exponent for 32 Bit IEEE-754</a:t>
            </a:r>
          </a:p>
        </p:txBody>
      </p:sp>
      <p:sp>
        <p:nvSpPr>
          <p:cNvPr id="26627" name="TextBox 7"/>
          <p:cNvSpPr txBox="1">
            <a:spLocks noChangeArrowheads="1"/>
          </p:cNvSpPr>
          <p:nvPr/>
        </p:nvSpPr>
        <p:spPr bwMode="auto">
          <a:xfrm>
            <a:off x="1143000" y="1295400"/>
            <a:ext cx="383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a:latin typeface="Arno Pro Caption" pitchFamily="18" charset="0"/>
              </a:rPr>
              <a:t>8 bits would represent</a:t>
            </a:r>
          </a:p>
        </p:txBody>
      </p:sp>
      <p:graphicFrame>
        <p:nvGraphicFramePr>
          <p:cNvPr id="26628" name="Object 5"/>
          <p:cNvGraphicFramePr>
            <a:graphicFrameLocks noChangeAspect="1"/>
          </p:cNvGraphicFramePr>
          <p:nvPr>
            <p:extLst>
              <p:ext uri="{D42A27DB-BD31-4B8C-83A1-F6EECF244321}">
                <p14:modId xmlns:p14="http://schemas.microsoft.com/office/powerpoint/2010/main" val="529954399"/>
              </p:ext>
            </p:extLst>
          </p:nvPr>
        </p:nvGraphicFramePr>
        <p:xfrm>
          <a:off x="2220913" y="1947863"/>
          <a:ext cx="2112962" cy="538162"/>
        </p:xfrm>
        <a:graphic>
          <a:graphicData uri="http://schemas.openxmlformats.org/presentationml/2006/ole">
            <mc:AlternateContent xmlns:mc="http://schemas.openxmlformats.org/markup-compatibility/2006">
              <mc:Choice xmlns:v="urn:schemas-microsoft-com:vml" Requires="v">
                <p:oleObj spid="_x0000_s27006" name="Equation" r:id="rId5" imgW="799920" imgH="203040" progId="Equation.DSMT4">
                  <p:embed/>
                </p:oleObj>
              </mc:Choice>
              <mc:Fallback>
                <p:oleObj name="Equation" r:id="rId5" imgW="799920" imgH="203040" progId="Equation.DSMT4">
                  <p:embed/>
                  <p:pic>
                    <p:nvPicPr>
                      <p:cNvPr id="0" name="Object 5"/>
                      <p:cNvPicPr>
                        <a:picLocks noChangeAspect="1" noChangeArrowheads="1"/>
                      </p:cNvPicPr>
                      <p:nvPr/>
                    </p:nvPicPr>
                    <p:blipFill>
                      <a:blip r:embed="rId6"/>
                      <a:srcRect/>
                      <a:stretch>
                        <a:fillRect/>
                      </a:stretch>
                    </p:blipFill>
                    <p:spPr bwMode="auto">
                      <a:xfrm>
                        <a:off x="2220913" y="1947863"/>
                        <a:ext cx="2112962"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9" name="TextBox 9"/>
          <p:cNvSpPr txBox="1">
            <a:spLocks noChangeArrowheads="1"/>
          </p:cNvSpPr>
          <p:nvPr/>
        </p:nvSpPr>
        <p:spPr bwMode="auto">
          <a:xfrm>
            <a:off x="1219200" y="25146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a:latin typeface="Arno Pro Caption" pitchFamily="18" charset="0"/>
              </a:rPr>
              <a:t>Bias is 127; so subtract 127 from representation</a:t>
            </a:r>
          </a:p>
        </p:txBody>
      </p:sp>
      <p:graphicFrame>
        <p:nvGraphicFramePr>
          <p:cNvPr id="26630" name="Object 6"/>
          <p:cNvGraphicFramePr>
            <a:graphicFrameLocks noChangeAspect="1"/>
          </p:cNvGraphicFramePr>
          <p:nvPr>
            <p:extLst>
              <p:ext uri="{D42A27DB-BD31-4B8C-83A1-F6EECF244321}">
                <p14:modId xmlns:p14="http://schemas.microsoft.com/office/powerpoint/2010/main" val="3437379186"/>
              </p:ext>
            </p:extLst>
          </p:nvPr>
        </p:nvGraphicFramePr>
        <p:xfrm>
          <a:off x="1835150" y="3565525"/>
          <a:ext cx="2651125" cy="503238"/>
        </p:xfrm>
        <a:graphic>
          <a:graphicData uri="http://schemas.openxmlformats.org/presentationml/2006/ole">
            <mc:AlternateContent xmlns:mc="http://schemas.openxmlformats.org/markup-compatibility/2006">
              <mc:Choice xmlns:v="urn:schemas-microsoft-com:vml" Requires="v">
                <p:oleObj spid="_x0000_s27007" name="Equation" r:id="rId7" imgW="1002960" imgH="190440" progId="Equation.DSMT4">
                  <p:embed/>
                </p:oleObj>
              </mc:Choice>
              <mc:Fallback>
                <p:oleObj name="Equation" r:id="rId7" imgW="1002960" imgH="190440" progId="Equation.DSMT4">
                  <p:embed/>
                  <p:pic>
                    <p:nvPicPr>
                      <p:cNvPr id="0" name="Object 6"/>
                      <p:cNvPicPr>
                        <a:picLocks noChangeAspect="1" noChangeArrowheads="1"/>
                      </p:cNvPicPr>
                      <p:nvPr/>
                    </p:nvPicPr>
                    <p:blipFill>
                      <a:blip r:embed="rId8"/>
                      <a:srcRect/>
                      <a:stretch>
                        <a:fillRect/>
                      </a:stretch>
                    </p:blipFill>
                    <p:spPr bwMode="auto">
                      <a:xfrm>
                        <a:off x="1835150" y="3565525"/>
                        <a:ext cx="26511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B5073D2D-1621-4190-A4C7-2B236DCEF17E}" type="slidenum">
              <a:rPr lang="el-GR" smtClean="0"/>
              <a:pPr>
                <a:defRPr/>
              </a:pPr>
              <a:t>25</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solidFill>
                  <a:schemeClr val="accent1">
                    <a:lumMod val="50000"/>
                  </a:schemeClr>
                </a:solidFill>
              </a:rPr>
              <a:t>Exponent for Special Cases</a:t>
            </a:r>
          </a:p>
        </p:txBody>
      </p:sp>
      <p:graphicFrame>
        <p:nvGraphicFramePr>
          <p:cNvPr id="27651" name="Object 5"/>
          <p:cNvGraphicFramePr>
            <a:graphicFrameLocks noGrp="1" noChangeAspect="1"/>
          </p:cNvGraphicFramePr>
          <p:nvPr>
            <p:ph sz="half" idx="1"/>
            <p:extLst>
              <p:ext uri="{D42A27DB-BD31-4B8C-83A1-F6EECF244321}">
                <p14:modId xmlns:p14="http://schemas.microsoft.com/office/powerpoint/2010/main" val="1139525858"/>
              </p:ext>
            </p:extLst>
          </p:nvPr>
        </p:nvGraphicFramePr>
        <p:xfrm>
          <a:off x="3581400" y="1377950"/>
          <a:ext cx="487363" cy="609600"/>
        </p:xfrm>
        <a:graphic>
          <a:graphicData uri="http://schemas.openxmlformats.org/presentationml/2006/ole">
            <mc:AlternateContent xmlns:mc="http://schemas.openxmlformats.org/markup-compatibility/2006">
              <mc:Choice xmlns:v="urn:schemas-microsoft-com:vml" Requires="v">
                <p:oleObj spid="_x0000_s202864" name="Equation" r:id="rId4" imgW="152280" imgH="190440" progId="Equation.DSMT4">
                  <p:embed/>
                </p:oleObj>
              </mc:Choice>
              <mc:Fallback>
                <p:oleObj name="Equation" r:id="rId4" imgW="152280" imgH="190440" progId="Equation.DSMT4">
                  <p:embed/>
                  <p:pic>
                    <p:nvPicPr>
                      <p:cNvPr id="0" name="Object 5"/>
                      <p:cNvPicPr>
                        <a:picLocks noChangeAspect="1" noChangeArrowheads="1"/>
                      </p:cNvPicPr>
                      <p:nvPr/>
                    </p:nvPicPr>
                    <p:blipFill>
                      <a:blip r:embed="rId5"/>
                      <a:srcRect/>
                      <a:stretch>
                        <a:fillRect/>
                      </a:stretch>
                    </p:blipFill>
                    <p:spPr bwMode="auto">
                      <a:xfrm>
                        <a:off x="3581400" y="1377950"/>
                        <a:ext cx="48736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2" name="Text Box 4"/>
          <p:cNvSpPr txBox="1">
            <a:spLocks noChangeArrowheads="1"/>
          </p:cNvSpPr>
          <p:nvPr/>
        </p:nvSpPr>
        <p:spPr bwMode="auto">
          <a:xfrm>
            <a:off x="1403350" y="152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Actual range of</a:t>
            </a:r>
          </a:p>
        </p:txBody>
      </p:sp>
      <p:graphicFrame>
        <p:nvGraphicFramePr>
          <p:cNvPr id="27653" name="Object 5"/>
          <p:cNvGraphicFramePr>
            <a:graphicFrameLocks noChangeAspect="1"/>
          </p:cNvGraphicFramePr>
          <p:nvPr>
            <p:extLst>
              <p:ext uri="{D42A27DB-BD31-4B8C-83A1-F6EECF244321}">
                <p14:modId xmlns:p14="http://schemas.microsoft.com/office/powerpoint/2010/main" val="4152253940"/>
              </p:ext>
            </p:extLst>
          </p:nvPr>
        </p:nvGraphicFramePr>
        <p:xfrm>
          <a:off x="3152775" y="2027238"/>
          <a:ext cx="2047875" cy="538162"/>
        </p:xfrm>
        <a:graphic>
          <a:graphicData uri="http://schemas.openxmlformats.org/presentationml/2006/ole">
            <mc:AlternateContent xmlns:mc="http://schemas.openxmlformats.org/markup-compatibility/2006">
              <mc:Choice xmlns:v="urn:schemas-microsoft-com:vml" Requires="v">
                <p:oleObj spid="_x0000_s202865" name="Equation" r:id="rId6" imgW="774360" imgH="203040" progId="Equation.DSMT4">
                  <p:embed/>
                </p:oleObj>
              </mc:Choice>
              <mc:Fallback>
                <p:oleObj name="Equation" r:id="rId6" imgW="774360" imgH="203040" progId="Equation.DSMT4">
                  <p:embed/>
                  <p:pic>
                    <p:nvPicPr>
                      <p:cNvPr id="0" name="Object 5"/>
                      <p:cNvPicPr>
                        <a:picLocks noChangeAspect="1" noChangeArrowheads="1"/>
                      </p:cNvPicPr>
                      <p:nvPr/>
                    </p:nvPicPr>
                    <p:blipFill>
                      <a:blip r:embed="rId7"/>
                      <a:srcRect/>
                      <a:stretch>
                        <a:fillRect/>
                      </a:stretch>
                    </p:blipFill>
                    <p:spPr bwMode="auto">
                      <a:xfrm>
                        <a:off x="3152775" y="2027238"/>
                        <a:ext cx="2047875"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4" name="Object 5"/>
          <p:cNvGraphicFramePr>
            <a:graphicFrameLocks noChangeAspect="1"/>
          </p:cNvGraphicFramePr>
          <p:nvPr>
            <p:extLst>
              <p:ext uri="{D42A27DB-BD31-4B8C-83A1-F6EECF244321}">
                <p14:modId xmlns:p14="http://schemas.microsoft.com/office/powerpoint/2010/main" val="4221903747"/>
              </p:ext>
            </p:extLst>
          </p:nvPr>
        </p:nvGraphicFramePr>
        <p:xfrm>
          <a:off x="1320800" y="2725738"/>
          <a:ext cx="1076325" cy="504825"/>
        </p:xfrm>
        <a:graphic>
          <a:graphicData uri="http://schemas.openxmlformats.org/presentationml/2006/ole">
            <mc:AlternateContent xmlns:mc="http://schemas.openxmlformats.org/markup-compatibility/2006">
              <mc:Choice xmlns:v="urn:schemas-microsoft-com:vml" Requires="v">
                <p:oleObj spid="_x0000_s202866" name="Equation" r:id="rId8" imgW="406080" imgH="190440" progId="Equation.DSMT4">
                  <p:embed/>
                </p:oleObj>
              </mc:Choice>
              <mc:Fallback>
                <p:oleObj name="Equation" r:id="rId8" imgW="406080" imgH="190440" progId="Equation.DSMT4">
                  <p:embed/>
                  <p:pic>
                    <p:nvPicPr>
                      <p:cNvPr id="0" name="Object 5"/>
                      <p:cNvPicPr>
                        <a:picLocks noChangeAspect="1" noChangeArrowheads="1"/>
                      </p:cNvPicPr>
                      <p:nvPr/>
                    </p:nvPicPr>
                    <p:blipFill>
                      <a:blip r:embed="rId9"/>
                      <a:srcRect/>
                      <a:stretch>
                        <a:fillRect/>
                      </a:stretch>
                    </p:blipFill>
                    <p:spPr bwMode="auto">
                      <a:xfrm>
                        <a:off x="1320800" y="2725738"/>
                        <a:ext cx="10763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5" name="Text Box 7"/>
          <p:cNvSpPr txBox="1">
            <a:spLocks noChangeArrowheads="1"/>
          </p:cNvSpPr>
          <p:nvPr/>
        </p:nvSpPr>
        <p:spPr bwMode="auto">
          <a:xfrm>
            <a:off x="2286000" y="2743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and</a:t>
            </a:r>
          </a:p>
        </p:txBody>
      </p:sp>
      <p:graphicFrame>
        <p:nvGraphicFramePr>
          <p:cNvPr id="27656" name="Object 5"/>
          <p:cNvGraphicFramePr>
            <a:graphicFrameLocks noChangeAspect="1"/>
          </p:cNvGraphicFramePr>
          <p:nvPr>
            <p:extLst>
              <p:ext uri="{D42A27DB-BD31-4B8C-83A1-F6EECF244321}">
                <p14:modId xmlns:p14="http://schemas.microsoft.com/office/powerpoint/2010/main" val="1632282253"/>
              </p:ext>
            </p:extLst>
          </p:nvPr>
        </p:nvGraphicFramePr>
        <p:xfrm>
          <a:off x="2922588" y="2725738"/>
          <a:ext cx="1477962" cy="504825"/>
        </p:xfrm>
        <a:graphic>
          <a:graphicData uri="http://schemas.openxmlformats.org/presentationml/2006/ole">
            <mc:AlternateContent xmlns:mc="http://schemas.openxmlformats.org/markup-compatibility/2006">
              <mc:Choice xmlns:v="urn:schemas-microsoft-com:vml" Requires="v">
                <p:oleObj spid="_x0000_s202867" name="Equation" r:id="rId10" imgW="558720" imgH="190440" progId="Equation.DSMT4">
                  <p:embed/>
                </p:oleObj>
              </mc:Choice>
              <mc:Fallback>
                <p:oleObj name="Equation" r:id="rId10" imgW="558720" imgH="190440" progId="Equation.DSMT4">
                  <p:embed/>
                  <p:pic>
                    <p:nvPicPr>
                      <p:cNvPr id="0" name="Object 5"/>
                      <p:cNvPicPr>
                        <a:picLocks noChangeAspect="1" noChangeArrowheads="1"/>
                      </p:cNvPicPr>
                      <p:nvPr/>
                    </p:nvPicPr>
                    <p:blipFill>
                      <a:blip r:embed="rId11"/>
                      <a:srcRect/>
                      <a:stretch>
                        <a:fillRect/>
                      </a:stretch>
                    </p:blipFill>
                    <p:spPr bwMode="auto">
                      <a:xfrm>
                        <a:off x="2922588" y="2725738"/>
                        <a:ext cx="14779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7" name="Text Box 9"/>
          <p:cNvSpPr txBox="1">
            <a:spLocks noChangeArrowheads="1"/>
          </p:cNvSpPr>
          <p:nvPr/>
        </p:nvSpPr>
        <p:spPr bwMode="auto">
          <a:xfrm>
            <a:off x="4343400" y="2743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are reserved for special numbers</a:t>
            </a:r>
          </a:p>
        </p:txBody>
      </p:sp>
      <p:sp>
        <p:nvSpPr>
          <p:cNvPr id="27658" name="Text Box 10"/>
          <p:cNvSpPr txBox="1">
            <a:spLocks noChangeArrowheads="1"/>
          </p:cNvSpPr>
          <p:nvPr/>
        </p:nvSpPr>
        <p:spPr bwMode="auto">
          <a:xfrm>
            <a:off x="1409700" y="36449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Actual range of</a:t>
            </a:r>
          </a:p>
        </p:txBody>
      </p:sp>
      <p:graphicFrame>
        <p:nvGraphicFramePr>
          <p:cNvPr id="27659" name="Object 6"/>
          <p:cNvGraphicFramePr>
            <a:graphicFrameLocks noChangeAspect="1"/>
          </p:cNvGraphicFramePr>
          <p:nvPr>
            <p:extLst>
              <p:ext uri="{D42A27DB-BD31-4B8C-83A1-F6EECF244321}">
                <p14:modId xmlns:p14="http://schemas.microsoft.com/office/powerpoint/2010/main" val="1962521106"/>
              </p:ext>
            </p:extLst>
          </p:nvPr>
        </p:nvGraphicFramePr>
        <p:xfrm>
          <a:off x="2867025" y="4348163"/>
          <a:ext cx="2652713" cy="504825"/>
        </p:xfrm>
        <a:graphic>
          <a:graphicData uri="http://schemas.openxmlformats.org/presentationml/2006/ole">
            <mc:AlternateContent xmlns:mc="http://schemas.openxmlformats.org/markup-compatibility/2006">
              <mc:Choice xmlns:v="urn:schemas-microsoft-com:vml" Requires="v">
                <p:oleObj spid="_x0000_s202868" name="Equation" r:id="rId12" imgW="1002960" imgH="190440" progId="Equation.DSMT4">
                  <p:embed/>
                </p:oleObj>
              </mc:Choice>
              <mc:Fallback>
                <p:oleObj name="Equation" r:id="rId12" imgW="1002960" imgH="190440" progId="Equation.DSMT4">
                  <p:embed/>
                  <p:pic>
                    <p:nvPicPr>
                      <p:cNvPr id="0" name="Object 6"/>
                      <p:cNvPicPr>
                        <a:picLocks noChangeAspect="1" noChangeArrowheads="1"/>
                      </p:cNvPicPr>
                      <p:nvPr/>
                    </p:nvPicPr>
                    <p:blipFill>
                      <a:blip r:embed="rId13"/>
                      <a:srcRect/>
                      <a:stretch>
                        <a:fillRect/>
                      </a:stretch>
                    </p:blipFill>
                    <p:spPr bwMode="auto">
                      <a:xfrm>
                        <a:off x="2867025" y="4348163"/>
                        <a:ext cx="265271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60" name="Object 5"/>
          <p:cNvGraphicFramePr>
            <a:graphicFrameLocks noGrp="1" noChangeAspect="1"/>
          </p:cNvGraphicFramePr>
          <p:nvPr>
            <p:ph sz="half" idx="2"/>
          </p:nvPr>
        </p:nvGraphicFramePr>
        <p:xfrm>
          <a:off x="3684588" y="3644900"/>
          <a:ext cx="374650" cy="457200"/>
        </p:xfrm>
        <a:graphic>
          <a:graphicData uri="http://schemas.openxmlformats.org/presentationml/2006/ole">
            <mc:AlternateContent xmlns:mc="http://schemas.openxmlformats.org/markup-compatibility/2006">
              <mc:Choice xmlns:v="urn:schemas-microsoft-com:vml" Requires="v">
                <p:oleObj spid="_x0000_s202869" name="Equation" r:id="rId14" imgW="114201" imgH="139579" progId="Equation.3">
                  <p:embed/>
                </p:oleObj>
              </mc:Choice>
              <mc:Fallback>
                <p:oleObj name="Equation" r:id="rId14" imgW="114201" imgH="139579" progId="Equation.3">
                  <p:embed/>
                  <p:pic>
                    <p:nvPicPr>
                      <p:cNvPr id="0" name="Object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84588" y="3644900"/>
                        <a:ext cx="37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B33D24DE-81AE-419F-BF56-51AA5B10757D}" type="slidenum">
              <a:rPr lang="el-GR" smtClean="0"/>
              <a:pPr>
                <a:defRPr/>
              </a:pPr>
              <a:t>26</a:t>
            </a:fld>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28600"/>
            <a:ext cx="8562975" cy="896938"/>
          </a:xfrm>
        </p:spPr>
        <p:txBody>
          <a:bodyPr/>
          <a:lstStyle/>
          <a:p>
            <a:pPr eaLnBrk="1" hangingPunct="1">
              <a:defRPr/>
            </a:pPr>
            <a:r>
              <a:rPr lang="en-US" dirty="0" smtClean="0">
                <a:solidFill>
                  <a:schemeClr val="accent1">
                    <a:lumMod val="50000"/>
                  </a:schemeClr>
                </a:solidFill>
              </a:rPr>
              <a:t>Special Exponents and Numbers</a:t>
            </a:r>
          </a:p>
        </p:txBody>
      </p:sp>
      <p:graphicFrame>
        <p:nvGraphicFramePr>
          <p:cNvPr id="28675" name="Object 5"/>
          <p:cNvGraphicFramePr>
            <a:graphicFrameLocks noChangeAspect="1"/>
          </p:cNvGraphicFramePr>
          <p:nvPr>
            <p:extLst>
              <p:ext uri="{D42A27DB-BD31-4B8C-83A1-F6EECF244321}">
                <p14:modId xmlns:p14="http://schemas.microsoft.com/office/powerpoint/2010/main" val="2186760336"/>
              </p:ext>
            </p:extLst>
          </p:nvPr>
        </p:nvGraphicFramePr>
        <p:xfrm>
          <a:off x="2986088" y="1323975"/>
          <a:ext cx="1074737" cy="504825"/>
        </p:xfrm>
        <a:graphic>
          <a:graphicData uri="http://schemas.openxmlformats.org/presentationml/2006/ole">
            <mc:AlternateContent xmlns:mc="http://schemas.openxmlformats.org/markup-compatibility/2006">
              <mc:Choice xmlns:v="urn:schemas-microsoft-com:vml" Requires="v">
                <p:oleObj spid="_x0000_s29657" name="Equation" r:id="rId4" imgW="406080" imgH="190440" progId="Equation.DSMT4">
                  <p:embed/>
                </p:oleObj>
              </mc:Choice>
              <mc:Fallback>
                <p:oleObj name="Equation" r:id="rId4" imgW="406080" imgH="190440" progId="Equation.DSMT4">
                  <p:embed/>
                  <p:pic>
                    <p:nvPicPr>
                      <p:cNvPr id="0" name="Object 5"/>
                      <p:cNvPicPr>
                        <a:picLocks noChangeAspect="1" noChangeArrowheads="1"/>
                      </p:cNvPicPr>
                      <p:nvPr/>
                    </p:nvPicPr>
                    <p:blipFill>
                      <a:blip r:embed="rId5"/>
                      <a:srcRect/>
                      <a:stretch>
                        <a:fillRect/>
                      </a:stretch>
                    </p:blipFill>
                    <p:spPr bwMode="auto">
                      <a:xfrm>
                        <a:off x="2986088" y="1323975"/>
                        <a:ext cx="1074737"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6" name="Text Box 4"/>
          <p:cNvSpPr txBox="1">
            <a:spLocks noChangeArrowheads="1"/>
          </p:cNvSpPr>
          <p:nvPr/>
        </p:nvSpPr>
        <p:spPr bwMode="auto">
          <a:xfrm>
            <a:off x="4787900" y="134143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all zeros</a:t>
            </a:r>
          </a:p>
        </p:txBody>
      </p:sp>
      <p:sp>
        <p:nvSpPr>
          <p:cNvPr id="28677" name="Line 5"/>
          <p:cNvSpPr>
            <a:spLocks noChangeShapeType="1"/>
          </p:cNvSpPr>
          <p:nvPr/>
        </p:nvSpPr>
        <p:spPr bwMode="auto">
          <a:xfrm>
            <a:off x="4254500" y="1570038"/>
            <a:ext cx="381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graphicFrame>
        <p:nvGraphicFramePr>
          <p:cNvPr id="28678" name="Object 5"/>
          <p:cNvGraphicFramePr>
            <a:graphicFrameLocks noChangeAspect="1"/>
          </p:cNvGraphicFramePr>
          <p:nvPr>
            <p:extLst>
              <p:ext uri="{D42A27DB-BD31-4B8C-83A1-F6EECF244321}">
                <p14:modId xmlns:p14="http://schemas.microsoft.com/office/powerpoint/2010/main" val="3277548726"/>
              </p:ext>
            </p:extLst>
          </p:nvPr>
        </p:nvGraphicFramePr>
        <p:xfrm>
          <a:off x="2755900" y="1857375"/>
          <a:ext cx="1479550" cy="504825"/>
        </p:xfrm>
        <a:graphic>
          <a:graphicData uri="http://schemas.openxmlformats.org/presentationml/2006/ole">
            <mc:AlternateContent xmlns:mc="http://schemas.openxmlformats.org/markup-compatibility/2006">
              <mc:Choice xmlns:v="urn:schemas-microsoft-com:vml" Requires="v">
                <p:oleObj spid="_x0000_s29658" name="Equation" r:id="rId6" imgW="558720" imgH="190440" progId="Equation.DSMT4">
                  <p:embed/>
                </p:oleObj>
              </mc:Choice>
              <mc:Fallback>
                <p:oleObj name="Equation" r:id="rId6" imgW="558720" imgH="190440" progId="Equation.DSMT4">
                  <p:embed/>
                  <p:pic>
                    <p:nvPicPr>
                      <p:cNvPr id="0" name="Object 5"/>
                      <p:cNvPicPr>
                        <a:picLocks noChangeAspect="1" noChangeArrowheads="1"/>
                      </p:cNvPicPr>
                      <p:nvPr/>
                    </p:nvPicPr>
                    <p:blipFill>
                      <a:blip r:embed="rId7"/>
                      <a:srcRect/>
                      <a:stretch>
                        <a:fillRect/>
                      </a:stretch>
                    </p:blipFill>
                    <p:spPr bwMode="auto">
                      <a:xfrm>
                        <a:off x="2755900" y="1857375"/>
                        <a:ext cx="147955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Line 7"/>
          <p:cNvSpPr>
            <a:spLocks noChangeShapeType="1"/>
          </p:cNvSpPr>
          <p:nvPr/>
        </p:nvSpPr>
        <p:spPr bwMode="auto">
          <a:xfrm>
            <a:off x="4254500" y="2103438"/>
            <a:ext cx="381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28680" name="Text Box 8"/>
          <p:cNvSpPr txBox="1">
            <a:spLocks noChangeArrowheads="1"/>
          </p:cNvSpPr>
          <p:nvPr/>
        </p:nvSpPr>
        <p:spPr bwMode="auto">
          <a:xfrm>
            <a:off x="4864100" y="187483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all ones</a:t>
            </a:r>
          </a:p>
        </p:txBody>
      </p:sp>
      <p:graphicFrame>
        <p:nvGraphicFramePr>
          <p:cNvPr id="83977" name="Group 9"/>
          <p:cNvGraphicFramePr>
            <a:graphicFrameLocks noGrp="1"/>
          </p:cNvGraphicFramePr>
          <p:nvPr/>
        </p:nvGraphicFramePr>
        <p:xfrm>
          <a:off x="1403350" y="2565400"/>
          <a:ext cx="6477000" cy="3108528"/>
        </p:xfrm>
        <a:graphic>
          <a:graphicData uri="http://schemas.openxmlformats.org/drawingml/2006/table">
            <a:tbl>
              <a:tblPr/>
              <a:tblGrid>
                <a:gridCol w="1143000"/>
                <a:gridCol w="1600200"/>
                <a:gridCol w="1600200"/>
                <a:gridCol w="2133600"/>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no Pro Caption" pitchFamily="18" charset="0"/>
                        </a:rPr>
                        <a:t>s</a:t>
                      </a:r>
                    </a:p>
                  </a:txBody>
                  <a:tcPr marT="45684" marB="4568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no Pro Caption" pitchFamily="18" charset="0"/>
                      </a:endParaRP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m</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Represents</a:t>
                      </a:r>
                    </a:p>
                  </a:txBody>
                  <a:tcPr marT="45684" marB="4568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0</a:t>
                      </a:r>
                    </a:p>
                  </a:txBody>
                  <a:tcPr marT="45684" marB="4568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zeros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zeros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0</a:t>
                      </a:r>
                    </a:p>
                  </a:txBody>
                  <a:tcPr marT="45684" marB="4568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1</a:t>
                      </a:r>
                    </a:p>
                  </a:txBody>
                  <a:tcPr marT="45684" marB="4568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zeros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zeros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no Pro Caption" pitchFamily="18" charset="0"/>
                        </a:rPr>
                        <a:t>-0</a:t>
                      </a:r>
                    </a:p>
                  </a:txBody>
                  <a:tcPr marT="45684" marB="4568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0</a:t>
                      </a:r>
                    </a:p>
                  </a:txBody>
                  <a:tcPr marT="45684" marB="4568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ones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zeros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no Pro Caption" pitchFamily="18" charset="0"/>
                      </a:endParaRPr>
                    </a:p>
                  </a:txBody>
                  <a:tcPr marT="45684" marB="4568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1</a:t>
                      </a:r>
                    </a:p>
                  </a:txBody>
                  <a:tcPr marT="45684" marB="4568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ones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zeros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no Pro Caption" pitchFamily="18" charset="0"/>
                      </a:endParaRPr>
                    </a:p>
                  </a:txBody>
                  <a:tcPr marT="45684" marB="4568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0 or 1</a:t>
                      </a:r>
                    </a:p>
                  </a:txBody>
                  <a:tcPr marT="45684" marB="4568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all ones</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non-zero</a:t>
                      </a:r>
                    </a:p>
                  </a:txBody>
                  <a:tcPr marT="45684" marB="4568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no Pro Caption" pitchFamily="18" charset="0"/>
                        </a:rPr>
                        <a:t>NaN</a:t>
                      </a:r>
                      <a:endParaRPr kumimoji="0" lang="en-US" sz="2800" b="0" i="0" u="none" strike="noStrike" cap="none" normalizeH="0" baseline="0" dirty="0" smtClean="0">
                        <a:ln>
                          <a:noFill/>
                        </a:ln>
                        <a:solidFill>
                          <a:schemeClr val="tx1"/>
                        </a:solidFill>
                        <a:effectLst/>
                        <a:latin typeface="Arno Pro Caption" pitchFamily="18" charset="0"/>
                      </a:endParaRPr>
                    </a:p>
                  </a:txBody>
                  <a:tcPr marT="45684" marB="4568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28718" name="Object 5"/>
          <p:cNvGraphicFramePr>
            <a:graphicFrameLocks noChangeAspect="1"/>
          </p:cNvGraphicFramePr>
          <p:nvPr>
            <p:extLst>
              <p:ext uri="{D42A27DB-BD31-4B8C-83A1-F6EECF244321}">
                <p14:modId xmlns:p14="http://schemas.microsoft.com/office/powerpoint/2010/main" val="608235268"/>
              </p:ext>
            </p:extLst>
          </p:nvPr>
        </p:nvGraphicFramePr>
        <p:xfrm>
          <a:off x="3132138" y="2547938"/>
          <a:ext cx="403225" cy="504825"/>
        </p:xfrm>
        <a:graphic>
          <a:graphicData uri="http://schemas.openxmlformats.org/presentationml/2006/ole">
            <mc:AlternateContent xmlns:mc="http://schemas.openxmlformats.org/markup-compatibility/2006">
              <mc:Choice xmlns:v="urn:schemas-microsoft-com:vml" Requires="v">
                <p:oleObj spid="_x0000_s29659" name="Equation" r:id="rId8" imgW="152280" imgH="190440" progId="Equation.DSMT4">
                  <p:embed/>
                </p:oleObj>
              </mc:Choice>
              <mc:Fallback>
                <p:oleObj name="Equation" r:id="rId8" imgW="152280" imgH="190440" progId="Equation.DSMT4">
                  <p:embed/>
                  <p:pic>
                    <p:nvPicPr>
                      <p:cNvPr id="0" name="Object 5"/>
                      <p:cNvPicPr>
                        <a:picLocks noChangeAspect="1" noChangeArrowheads="1"/>
                      </p:cNvPicPr>
                      <p:nvPr/>
                    </p:nvPicPr>
                    <p:blipFill>
                      <a:blip r:embed="rId9"/>
                      <a:srcRect/>
                      <a:stretch>
                        <a:fillRect/>
                      </a:stretch>
                    </p:blipFill>
                    <p:spPr bwMode="auto">
                      <a:xfrm>
                        <a:off x="3132138" y="2547938"/>
                        <a:ext cx="4032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19" name="Object 47"/>
          <p:cNvGraphicFramePr>
            <a:graphicFrameLocks noGrp="1" noChangeAspect="1"/>
          </p:cNvGraphicFramePr>
          <p:nvPr>
            <p:ph idx="1"/>
            <p:extLst>
              <p:ext uri="{D42A27DB-BD31-4B8C-83A1-F6EECF244321}">
                <p14:modId xmlns:p14="http://schemas.microsoft.com/office/powerpoint/2010/main" val="3034678195"/>
              </p:ext>
            </p:extLst>
          </p:nvPr>
        </p:nvGraphicFramePr>
        <p:xfrm>
          <a:off x="6515100" y="4132263"/>
          <a:ext cx="565150" cy="376237"/>
        </p:xfrm>
        <a:graphic>
          <a:graphicData uri="http://schemas.openxmlformats.org/presentationml/2006/ole">
            <mc:AlternateContent xmlns:mc="http://schemas.openxmlformats.org/markup-compatibility/2006">
              <mc:Choice xmlns:v="urn:schemas-microsoft-com:vml" Requires="v">
                <p:oleObj spid="_x0000_s29660" name="Equation" r:id="rId10" imgW="190440" imgH="126720" progId="Equation.DSMT4">
                  <p:embed/>
                </p:oleObj>
              </mc:Choice>
              <mc:Fallback>
                <p:oleObj name="Equation" r:id="rId10" imgW="190440" imgH="126720" progId="Equation.DSMT4">
                  <p:embed/>
                  <p:pic>
                    <p:nvPicPr>
                      <p:cNvPr id="0" name="Object 47"/>
                      <p:cNvPicPr>
                        <a:picLocks noChangeAspect="1" noChangeArrowheads="1"/>
                      </p:cNvPicPr>
                      <p:nvPr/>
                    </p:nvPicPr>
                    <p:blipFill>
                      <a:blip r:embed="rId11"/>
                      <a:srcRect/>
                      <a:stretch>
                        <a:fillRect/>
                      </a:stretch>
                    </p:blipFill>
                    <p:spPr bwMode="auto">
                      <a:xfrm>
                        <a:off x="6515100" y="4132263"/>
                        <a:ext cx="565150"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20" name="Object 48"/>
          <p:cNvGraphicFramePr>
            <a:graphicFrameLocks noChangeAspect="1"/>
          </p:cNvGraphicFramePr>
          <p:nvPr>
            <p:extLst>
              <p:ext uri="{D42A27DB-BD31-4B8C-83A1-F6EECF244321}">
                <p14:modId xmlns:p14="http://schemas.microsoft.com/office/powerpoint/2010/main" val="4150380203"/>
              </p:ext>
            </p:extLst>
          </p:nvPr>
        </p:nvGraphicFramePr>
        <p:xfrm>
          <a:off x="6205538" y="4652963"/>
          <a:ext cx="1012825" cy="422275"/>
        </p:xfrm>
        <a:graphic>
          <a:graphicData uri="http://schemas.openxmlformats.org/presentationml/2006/ole">
            <mc:AlternateContent xmlns:mc="http://schemas.openxmlformats.org/markup-compatibility/2006">
              <mc:Choice xmlns:v="urn:schemas-microsoft-com:vml" Requires="v">
                <p:oleObj spid="_x0000_s29661" name="Equation" r:id="rId12" imgW="304560" imgH="126720" progId="Equation.DSMT4">
                  <p:embed/>
                </p:oleObj>
              </mc:Choice>
              <mc:Fallback>
                <p:oleObj name="Equation" r:id="rId12" imgW="304560" imgH="126720" progId="Equation.DSMT4">
                  <p:embed/>
                  <p:pic>
                    <p:nvPicPr>
                      <p:cNvPr id="0" name="Object 48"/>
                      <p:cNvPicPr>
                        <a:picLocks noChangeAspect="1" noChangeArrowheads="1"/>
                      </p:cNvPicPr>
                      <p:nvPr/>
                    </p:nvPicPr>
                    <p:blipFill>
                      <a:blip r:embed="rId13"/>
                      <a:srcRect/>
                      <a:stretch>
                        <a:fillRect/>
                      </a:stretch>
                    </p:blipFill>
                    <p:spPr bwMode="auto">
                      <a:xfrm>
                        <a:off x="6205538" y="4652963"/>
                        <a:ext cx="1012825"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3AE4C422-2DB8-4290-AC03-F5B76506E043}" type="slidenum">
              <a:rPr lang="el-GR" smtClean="0"/>
              <a:pPr>
                <a:defRPr/>
              </a:pPr>
              <a:t>27</a:t>
            </a:fld>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1641475" y="238125"/>
            <a:ext cx="5410200" cy="685800"/>
          </a:xfrm>
        </p:spPr>
        <p:txBody>
          <a:bodyPr anchor="b"/>
          <a:lstStyle/>
          <a:p>
            <a:pPr eaLnBrk="1" hangingPunct="1">
              <a:defRPr/>
            </a:pPr>
            <a:r>
              <a:rPr lang="en-US" dirty="0" smtClean="0">
                <a:solidFill>
                  <a:schemeClr val="accent1">
                    <a:lumMod val="50000"/>
                  </a:schemeClr>
                </a:solidFill>
              </a:rPr>
              <a:t>IEEE-754 Format</a:t>
            </a:r>
          </a:p>
        </p:txBody>
      </p:sp>
      <p:sp>
        <p:nvSpPr>
          <p:cNvPr id="29699" name="Content Placeholder 9"/>
          <p:cNvSpPr>
            <a:spLocks noGrp="1"/>
          </p:cNvSpPr>
          <p:nvPr>
            <p:ph idx="4294967295"/>
          </p:nvPr>
        </p:nvSpPr>
        <p:spPr>
          <a:xfrm>
            <a:off x="900113" y="1477963"/>
            <a:ext cx="6324600" cy="587375"/>
          </a:xfrm>
        </p:spPr>
        <p:txBody>
          <a:bodyPr/>
          <a:lstStyle/>
          <a:p>
            <a:pPr eaLnBrk="1" hangingPunct="1">
              <a:buFontTx/>
              <a:buNone/>
            </a:pPr>
            <a:r>
              <a:rPr lang="en-US" smtClean="0">
                <a:latin typeface="Arno Pro Caption" pitchFamily="18" charset="0"/>
              </a:rPr>
              <a:t>The largest number by magnitude </a:t>
            </a:r>
          </a:p>
        </p:txBody>
      </p:sp>
      <p:sp>
        <p:nvSpPr>
          <p:cNvPr id="11" name="Content Placeholder 9"/>
          <p:cNvSpPr txBox="1">
            <a:spLocks/>
          </p:cNvSpPr>
          <p:nvPr/>
        </p:nvSpPr>
        <p:spPr bwMode="auto">
          <a:xfrm>
            <a:off x="1008063" y="2925763"/>
            <a:ext cx="6765925" cy="533400"/>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800" kern="0" dirty="0">
                <a:latin typeface="Arno Pro Caption" pitchFamily="18" charset="0"/>
              </a:rPr>
              <a:t>The smallest number by magnitude </a:t>
            </a:r>
          </a:p>
        </p:txBody>
      </p:sp>
      <p:sp>
        <p:nvSpPr>
          <p:cNvPr id="12" name="Content Placeholder 9"/>
          <p:cNvSpPr txBox="1">
            <a:spLocks/>
          </p:cNvSpPr>
          <p:nvPr/>
        </p:nvSpPr>
        <p:spPr bwMode="auto">
          <a:xfrm>
            <a:off x="1128713" y="4221163"/>
            <a:ext cx="3429000" cy="533400"/>
          </a:xfrm>
          <a:prstGeom prst="rect">
            <a:avLst/>
          </a:prstGeom>
          <a:noFill/>
          <a:ln w="9525">
            <a:noFill/>
            <a:miter lim="800000"/>
            <a:headEnd/>
            <a:tailEnd/>
          </a:ln>
        </p:spPr>
        <p:txBody>
          <a:bodyPr/>
          <a:lstStyle/>
          <a:p>
            <a:pPr marL="342900" indent="-342900" eaLnBrk="0" hangingPunct="0">
              <a:spcBef>
                <a:spcPct val="20000"/>
              </a:spcBef>
              <a:buClr>
                <a:schemeClr val="folHlink"/>
              </a:buClr>
              <a:buSzPct val="60000"/>
              <a:buFont typeface="Wingdings" pitchFamily="2" charset="2"/>
              <a:buNone/>
              <a:defRPr/>
            </a:pPr>
            <a:r>
              <a:rPr lang="en-US" sz="2800" kern="0" dirty="0">
                <a:latin typeface="Arno Pro Caption" pitchFamily="18" charset="0"/>
              </a:rPr>
              <a:t>Machine epsilon  </a:t>
            </a:r>
          </a:p>
        </p:txBody>
      </p:sp>
      <p:graphicFrame>
        <p:nvGraphicFramePr>
          <p:cNvPr id="29702" name="Object 10"/>
          <p:cNvGraphicFramePr>
            <a:graphicFrameLocks noChangeAspect="1"/>
          </p:cNvGraphicFramePr>
          <p:nvPr>
            <p:extLst>
              <p:ext uri="{D42A27DB-BD31-4B8C-83A1-F6EECF244321}">
                <p14:modId xmlns:p14="http://schemas.microsoft.com/office/powerpoint/2010/main" val="4171698156"/>
              </p:ext>
            </p:extLst>
          </p:nvPr>
        </p:nvGraphicFramePr>
        <p:xfrm>
          <a:off x="2122488" y="2043113"/>
          <a:ext cx="5480050" cy="731837"/>
        </p:xfrm>
        <a:graphic>
          <a:graphicData uri="http://schemas.openxmlformats.org/presentationml/2006/ole">
            <mc:AlternateContent xmlns:mc="http://schemas.openxmlformats.org/markup-compatibility/2006">
              <mc:Choice xmlns:v="urn:schemas-microsoft-com:vml" Requires="v">
                <p:oleObj spid="_x0000_s30267" name="Equation" r:id="rId5" imgW="1904760" imgH="253800" progId="Equation.DSMT4">
                  <p:embed/>
                </p:oleObj>
              </mc:Choice>
              <mc:Fallback>
                <p:oleObj name="Equation" r:id="rId5" imgW="1904760" imgH="253800" progId="Equation.DSMT4">
                  <p:embed/>
                  <p:pic>
                    <p:nvPicPr>
                      <p:cNvPr id="0" name="Object 10"/>
                      <p:cNvPicPr>
                        <a:picLocks noChangeAspect="1" noChangeArrowheads="1"/>
                      </p:cNvPicPr>
                      <p:nvPr/>
                    </p:nvPicPr>
                    <p:blipFill>
                      <a:blip r:embed="rId6"/>
                      <a:srcRect/>
                      <a:stretch>
                        <a:fillRect/>
                      </a:stretch>
                    </p:blipFill>
                    <p:spPr bwMode="auto">
                      <a:xfrm>
                        <a:off x="2122488" y="2043113"/>
                        <a:ext cx="548005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3" name="Object 11"/>
          <p:cNvGraphicFramePr>
            <a:graphicFrameLocks noChangeAspect="1"/>
          </p:cNvGraphicFramePr>
          <p:nvPr>
            <p:extLst>
              <p:ext uri="{D42A27DB-BD31-4B8C-83A1-F6EECF244321}">
                <p14:modId xmlns:p14="http://schemas.microsoft.com/office/powerpoint/2010/main" val="1584328880"/>
              </p:ext>
            </p:extLst>
          </p:nvPr>
        </p:nvGraphicFramePr>
        <p:xfrm>
          <a:off x="2103438" y="3338513"/>
          <a:ext cx="5899150" cy="733425"/>
        </p:xfrm>
        <a:graphic>
          <a:graphicData uri="http://schemas.openxmlformats.org/presentationml/2006/ole">
            <mc:AlternateContent xmlns:mc="http://schemas.openxmlformats.org/markup-compatibility/2006">
              <mc:Choice xmlns:v="urn:schemas-microsoft-com:vml" Requires="v">
                <p:oleObj spid="_x0000_s30268" name="Equation" r:id="rId7" imgW="2044440" imgH="253800" progId="Equation.DSMT4">
                  <p:embed/>
                </p:oleObj>
              </mc:Choice>
              <mc:Fallback>
                <p:oleObj name="Equation" r:id="rId7" imgW="2044440" imgH="253800" progId="Equation.DSMT4">
                  <p:embed/>
                  <p:pic>
                    <p:nvPicPr>
                      <p:cNvPr id="0" name="Object 11"/>
                      <p:cNvPicPr>
                        <a:picLocks noChangeAspect="1" noChangeArrowheads="1"/>
                      </p:cNvPicPr>
                      <p:nvPr/>
                    </p:nvPicPr>
                    <p:blipFill>
                      <a:blip r:embed="rId8"/>
                      <a:srcRect/>
                      <a:stretch>
                        <a:fillRect/>
                      </a:stretch>
                    </p:blipFill>
                    <p:spPr bwMode="auto">
                      <a:xfrm>
                        <a:off x="2103438" y="3338513"/>
                        <a:ext cx="589915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4" name="Object 12"/>
          <p:cNvGraphicFramePr>
            <a:graphicFrameLocks noChangeAspect="1"/>
          </p:cNvGraphicFramePr>
          <p:nvPr>
            <p:extLst>
              <p:ext uri="{D42A27DB-BD31-4B8C-83A1-F6EECF244321}">
                <p14:modId xmlns:p14="http://schemas.microsoft.com/office/powerpoint/2010/main" val="2329282951"/>
              </p:ext>
            </p:extLst>
          </p:nvPr>
        </p:nvGraphicFramePr>
        <p:xfrm>
          <a:off x="2544763" y="4683125"/>
          <a:ext cx="5089525" cy="790575"/>
        </p:xfrm>
        <a:graphic>
          <a:graphicData uri="http://schemas.openxmlformats.org/presentationml/2006/ole">
            <mc:AlternateContent xmlns:mc="http://schemas.openxmlformats.org/markup-compatibility/2006">
              <mc:Choice xmlns:v="urn:schemas-microsoft-com:vml" Requires="v">
                <p:oleObj spid="_x0000_s30269" name="Equation" r:id="rId9" imgW="1549080" imgH="241200" progId="Equation.DSMT4">
                  <p:embed/>
                </p:oleObj>
              </mc:Choice>
              <mc:Fallback>
                <p:oleObj name="Equation" r:id="rId9" imgW="1549080" imgH="241200" progId="Equation.DSMT4">
                  <p:embed/>
                  <p:pic>
                    <p:nvPicPr>
                      <p:cNvPr id="0" name="Object 12"/>
                      <p:cNvPicPr>
                        <a:picLocks noChangeAspect="1" noChangeArrowheads="1"/>
                      </p:cNvPicPr>
                      <p:nvPr/>
                    </p:nvPicPr>
                    <p:blipFill>
                      <a:blip r:embed="rId10"/>
                      <a:srcRect/>
                      <a:stretch>
                        <a:fillRect/>
                      </a:stretch>
                    </p:blipFill>
                    <p:spPr bwMode="auto">
                      <a:xfrm>
                        <a:off x="2544763" y="4683125"/>
                        <a:ext cx="5089525"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C7C850B4-6340-428B-8F13-CA4E75CD10CF}" type="slidenum">
              <a:rPr lang="el-GR" smtClean="0"/>
              <a:pPr>
                <a:defRPr/>
              </a:pPr>
              <a:t>28</a:t>
            </a:fld>
            <a:endParaRPr lang="el-GR" dirty="0"/>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Significant Digits</a:t>
            </a:r>
          </a:p>
        </p:txBody>
      </p:sp>
      <p:sp>
        <p:nvSpPr>
          <p:cNvPr id="52229" name="Rectangle 4"/>
          <p:cNvSpPr>
            <a:spLocks noChangeArrowheads="1"/>
          </p:cNvSpPr>
          <p:nvPr/>
        </p:nvSpPr>
        <p:spPr bwMode="auto">
          <a:xfrm>
            <a:off x="457200" y="1268413"/>
            <a:ext cx="82296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150000"/>
              </a:lnSpc>
              <a:spcBef>
                <a:spcPct val="20000"/>
              </a:spcBef>
              <a:buSzPct val="100000"/>
              <a:buFont typeface="Arial" pitchFamily="34" charset="0"/>
              <a:buChar char="•"/>
              <a:defRPr/>
            </a:pPr>
            <a:r>
              <a:rPr lang="en-US" sz="2800" b="1" u="sng" dirty="0">
                <a:solidFill>
                  <a:srgbClr val="C00000"/>
                </a:solidFill>
                <a:latin typeface="Arno Pro Caption" pitchFamily="18" charset="0"/>
              </a:rPr>
              <a:t>Significant digits are those digits that can be used with confidence.</a:t>
            </a:r>
          </a:p>
          <a:p>
            <a:pPr marL="609600" indent="-609600">
              <a:lnSpc>
                <a:spcPct val="150000"/>
              </a:lnSpc>
              <a:spcBef>
                <a:spcPct val="20000"/>
              </a:spcBef>
              <a:buSzPct val="100000"/>
              <a:buFont typeface="Arial" pitchFamily="34" charset="0"/>
              <a:buChar char="•"/>
              <a:defRPr/>
            </a:pPr>
            <a:r>
              <a:rPr lang="en-US" dirty="0">
                <a:latin typeface="Arno Pro Caption" pitchFamily="18" charset="0"/>
              </a:rPr>
              <a:t>Single-Precision: 7 Significant Digits</a:t>
            </a:r>
          </a:p>
          <a:p>
            <a:pPr lvl="1">
              <a:lnSpc>
                <a:spcPct val="150000"/>
              </a:lnSpc>
              <a:spcBef>
                <a:spcPct val="20000"/>
              </a:spcBef>
              <a:buSzPct val="100000"/>
              <a:defRPr/>
            </a:pPr>
            <a:r>
              <a:rPr lang="en-US" dirty="0">
                <a:latin typeface="Arno Pro Caption" pitchFamily="18" charset="0"/>
              </a:rPr>
              <a:t>	</a:t>
            </a:r>
            <a:r>
              <a:rPr lang="en-US" sz="2800" b="1" dirty="0">
                <a:solidFill>
                  <a:srgbClr val="0000FF"/>
                </a:solidFill>
                <a:latin typeface="Arno Pro Caption" pitchFamily="18" charset="0"/>
              </a:rPr>
              <a:t>1.175494… × 10</a:t>
            </a:r>
            <a:r>
              <a:rPr lang="en-US" sz="2800" b="1" baseline="30000" dirty="0">
                <a:solidFill>
                  <a:srgbClr val="0000FF"/>
                </a:solidFill>
                <a:latin typeface="Arno Pro Caption" pitchFamily="18" charset="0"/>
              </a:rPr>
              <a:t>-38</a:t>
            </a:r>
            <a:r>
              <a:rPr lang="en-US" sz="2800" b="1" dirty="0">
                <a:solidFill>
                  <a:srgbClr val="0000FF"/>
                </a:solidFill>
                <a:latin typeface="Arno Pro Caption" pitchFamily="18" charset="0"/>
              </a:rPr>
              <a:t> to 3.402823… × 10</a:t>
            </a:r>
            <a:r>
              <a:rPr lang="en-US" sz="2800" b="1" baseline="30000" dirty="0">
                <a:solidFill>
                  <a:srgbClr val="0000FF"/>
                </a:solidFill>
                <a:latin typeface="Arno Pro Caption" pitchFamily="18" charset="0"/>
              </a:rPr>
              <a:t>38</a:t>
            </a:r>
            <a:endParaRPr lang="en-US" b="1" baseline="30000" dirty="0">
              <a:solidFill>
                <a:srgbClr val="0000FF"/>
              </a:solidFill>
              <a:latin typeface="Arno Pro Caption" pitchFamily="18" charset="0"/>
            </a:endParaRPr>
          </a:p>
          <a:p>
            <a:pPr marL="609600" indent="-609600">
              <a:lnSpc>
                <a:spcPct val="150000"/>
              </a:lnSpc>
              <a:spcBef>
                <a:spcPct val="20000"/>
              </a:spcBef>
              <a:buSzPct val="100000"/>
              <a:buFont typeface="Arial" pitchFamily="34" charset="0"/>
              <a:buChar char="•"/>
              <a:defRPr/>
            </a:pPr>
            <a:r>
              <a:rPr lang="en-US" dirty="0">
                <a:latin typeface="Arno Pro Caption" pitchFamily="18" charset="0"/>
              </a:rPr>
              <a:t>Double-Precision: 15 Significant Digits</a:t>
            </a:r>
          </a:p>
          <a:p>
            <a:pPr marL="1066800" lvl="1" indent="-609600">
              <a:lnSpc>
                <a:spcPct val="150000"/>
              </a:lnSpc>
              <a:spcBef>
                <a:spcPct val="20000"/>
              </a:spcBef>
              <a:buClr>
                <a:schemeClr val="bg2"/>
              </a:buClr>
              <a:buSzPct val="75000"/>
              <a:defRPr/>
            </a:pPr>
            <a:r>
              <a:rPr lang="en-US" dirty="0">
                <a:latin typeface="Arno Pro Caption" pitchFamily="18" charset="0"/>
              </a:rPr>
              <a:t>	</a:t>
            </a:r>
            <a:r>
              <a:rPr lang="en-US" sz="2800" b="1" dirty="0">
                <a:solidFill>
                  <a:srgbClr val="C00000"/>
                </a:solidFill>
                <a:latin typeface="Arno Pro Caption" pitchFamily="18" charset="0"/>
              </a:rPr>
              <a:t>2.2250738… × 10</a:t>
            </a:r>
            <a:r>
              <a:rPr lang="en-US" sz="2800" b="1" baseline="30000" dirty="0">
                <a:solidFill>
                  <a:srgbClr val="C00000"/>
                </a:solidFill>
                <a:latin typeface="Arno Pro Caption" pitchFamily="18" charset="0"/>
              </a:rPr>
              <a:t>-308</a:t>
            </a:r>
            <a:r>
              <a:rPr lang="en-US" sz="2800" b="1" dirty="0">
                <a:solidFill>
                  <a:srgbClr val="C00000"/>
                </a:solidFill>
                <a:latin typeface="Arno Pro Caption" pitchFamily="18" charset="0"/>
              </a:rPr>
              <a:t> to 1.7976931… × 10</a:t>
            </a:r>
            <a:r>
              <a:rPr lang="en-US" sz="2800" b="1" baseline="30000" dirty="0">
                <a:solidFill>
                  <a:srgbClr val="C00000"/>
                </a:solidFill>
                <a:latin typeface="Arno Pro Caption" pitchFamily="18" charset="0"/>
              </a:rPr>
              <a:t>308</a:t>
            </a:r>
            <a:endParaRPr lang="en-US" b="1" baseline="30000" dirty="0">
              <a:solidFill>
                <a:srgbClr val="C00000"/>
              </a:solidFill>
              <a:latin typeface="Arno Pro Caption" pitchFamily="18" charset="0"/>
            </a:endParaRPr>
          </a:p>
        </p:txBody>
      </p:sp>
      <p:sp>
        <p:nvSpPr>
          <p:cNvPr id="2" name="Slide Number Placeholder 1"/>
          <p:cNvSpPr>
            <a:spLocks noGrp="1"/>
          </p:cNvSpPr>
          <p:nvPr>
            <p:ph type="sldNum" sz="quarter" idx="10"/>
          </p:nvPr>
        </p:nvSpPr>
        <p:spPr/>
        <p:txBody>
          <a:bodyPr/>
          <a:lstStyle/>
          <a:p>
            <a:pPr>
              <a:defRPr/>
            </a:pPr>
            <a:fld id="{98C402A4-73AC-42F8-9D9A-8BB4B274DE17}" type="slidenum">
              <a:rPr lang="el-GR" smtClean="0"/>
              <a:pPr>
                <a:defRPr/>
              </a:pPr>
              <a:t>29</a:t>
            </a:fld>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rPr>
              <a:t>Numerical methods are an essential part of an engineer’s </a:t>
            </a:r>
            <a:r>
              <a:rPr lang="en-US" dirty="0" smtClean="0">
                <a:solidFill>
                  <a:schemeClr val="accent1">
                    <a:lumMod val="50000"/>
                  </a:schemeClr>
                </a:solidFill>
              </a:rPr>
              <a:t>life</a:t>
            </a:r>
            <a:endParaRPr lang="el-GR" dirty="0">
              <a:solidFill>
                <a:schemeClr val="accent1">
                  <a:lumMod val="50000"/>
                </a:schemeClr>
              </a:solidFill>
            </a:endParaRPr>
          </a:p>
        </p:txBody>
      </p:sp>
      <p:sp>
        <p:nvSpPr>
          <p:cNvPr id="3" name="Content Placeholder 2"/>
          <p:cNvSpPr>
            <a:spLocks noGrp="1"/>
          </p:cNvSpPr>
          <p:nvPr>
            <p:ph idx="1"/>
          </p:nvPr>
        </p:nvSpPr>
        <p:spPr/>
        <p:txBody>
          <a:bodyPr/>
          <a:lstStyle/>
          <a:p>
            <a:r>
              <a:rPr lang="en-US" sz="2400" dirty="0" smtClean="0"/>
              <a:t>They </a:t>
            </a:r>
            <a:r>
              <a:rPr lang="en-US" sz="2400" dirty="0"/>
              <a:t>allow to solve a much wider range of </a:t>
            </a:r>
            <a:r>
              <a:rPr lang="en-US" sz="2400" dirty="0" smtClean="0"/>
              <a:t>physical/engineering problems </a:t>
            </a:r>
            <a:r>
              <a:rPr lang="en-US" sz="2400" dirty="0"/>
              <a:t>than analytical methods do.</a:t>
            </a:r>
          </a:p>
          <a:p>
            <a:r>
              <a:rPr lang="en-US" sz="2400" dirty="0" smtClean="0"/>
              <a:t>Numerical </a:t>
            </a:r>
            <a:r>
              <a:rPr lang="en-US" sz="2400" dirty="0"/>
              <a:t>methods are however only one part of the solution: a </a:t>
            </a:r>
            <a:r>
              <a:rPr lang="en-US" sz="2400" dirty="0" smtClean="0"/>
              <a:t>good physical </a:t>
            </a:r>
            <a:r>
              <a:rPr lang="en-US" sz="2400" dirty="0"/>
              <a:t>understanding of the problem is essential.</a:t>
            </a:r>
          </a:p>
          <a:p>
            <a:r>
              <a:rPr lang="en-US" sz="2400" dirty="0" smtClean="0"/>
              <a:t>Numerical </a:t>
            </a:r>
            <a:r>
              <a:rPr lang="en-US" sz="2400" dirty="0"/>
              <a:t>methods are the elementary pieces of more complex </a:t>
            </a:r>
            <a:r>
              <a:rPr lang="en-US" sz="2400" dirty="0" smtClean="0"/>
              <a:t>codes and </a:t>
            </a:r>
            <a:r>
              <a:rPr lang="en-US" sz="2400" dirty="0"/>
              <a:t>software used for scientific simulation.</a:t>
            </a:r>
          </a:p>
          <a:p>
            <a:r>
              <a:rPr lang="en-US" sz="2400" dirty="0" smtClean="0"/>
              <a:t>Studying </a:t>
            </a:r>
            <a:r>
              <a:rPr lang="en-US" sz="2400" dirty="0"/>
              <a:t>numerical methods allows one to</a:t>
            </a:r>
          </a:p>
          <a:p>
            <a:pPr marL="400050" lvl="1" indent="0">
              <a:buNone/>
            </a:pPr>
            <a:r>
              <a:rPr lang="en-US" sz="2000" dirty="0"/>
              <a:t>- understand how more complex codes work</a:t>
            </a:r>
          </a:p>
          <a:p>
            <a:pPr marL="400050" lvl="1" indent="0">
              <a:buNone/>
            </a:pPr>
            <a:r>
              <a:rPr lang="en-US" sz="2000" dirty="0"/>
              <a:t>- be able to modify an existing code or create a new one</a:t>
            </a:r>
          </a:p>
          <a:p>
            <a:pPr marL="400050" lvl="1" indent="0">
              <a:buNone/>
            </a:pPr>
            <a:r>
              <a:rPr lang="en-US" sz="2000" dirty="0"/>
              <a:t>- understand the errors/limits introduced by the numerical simulation</a:t>
            </a:r>
            <a:endParaRPr lang="el-GR" sz="2000"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3</a:t>
            </a:fld>
            <a:endParaRPr lang="el-GR" dirty="0"/>
          </a:p>
        </p:txBody>
      </p:sp>
    </p:spTree>
    <p:extLst>
      <p:ext uri="{BB962C8B-B14F-4D97-AF65-F5344CB8AC3E}">
        <p14:creationId xmlns:p14="http://schemas.microsoft.com/office/powerpoint/2010/main" val="3825942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dirty="0" smtClean="0">
                <a:solidFill>
                  <a:schemeClr val="accent1">
                    <a:lumMod val="50000"/>
                  </a:schemeClr>
                </a:solidFill>
              </a:rPr>
              <a:t>Using Floating Point Numbers</a:t>
            </a:r>
          </a:p>
        </p:txBody>
      </p:sp>
      <p:sp>
        <p:nvSpPr>
          <p:cNvPr id="19459" name="Rectangle 3"/>
          <p:cNvSpPr>
            <a:spLocks noGrp="1" noChangeArrowheads="1"/>
          </p:cNvSpPr>
          <p:nvPr>
            <p:ph type="body" idx="1"/>
          </p:nvPr>
        </p:nvSpPr>
        <p:spPr/>
        <p:txBody>
          <a:bodyPr/>
          <a:lstStyle/>
          <a:p>
            <a:r>
              <a:rPr lang="en-US" dirty="0" smtClean="0"/>
              <a:t>Beware of meaningless precision!</a:t>
            </a:r>
          </a:p>
          <a:p>
            <a:pPr lvl="1"/>
            <a:r>
              <a:rPr lang="en-US" dirty="0" smtClean="0"/>
              <a:t>In 1424, </a:t>
            </a:r>
            <a:r>
              <a:rPr lang="en-US" dirty="0" err="1" smtClean="0"/>
              <a:t>Jamshid</a:t>
            </a:r>
            <a:r>
              <a:rPr lang="en-US" dirty="0" smtClean="0"/>
              <a:t> </a:t>
            </a:r>
            <a:r>
              <a:rPr lang="en-US" dirty="0" err="1" smtClean="0"/>
              <a:t>Masud</a:t>
            </a:r>
            <a:r>
              <a:rPr lang="en-US" dirty="0" smtClean="0"/>
              <a:t> al-Kashi published </a:t>
            </a:r>
            <a:br>
              <a:rPr lang="en-US" dirty="0" smtClean="0"/>
            </a:br>
            <a:r>
              <a:rPr lang="el-GR" dirty="0">
                <a:sym typeface="Symbol" pitchFamily="18" charset="2"/>
              </a:rPr>
              <a:t>π</a:t>
            </a:r>
            <a:r>
              <a:rPr lang="en-US" dirty="0" smtClean="0">
                <a:sym typeface="Symbol" pitchFamily="18" charset="2"/>
              </a:rPr>
              <a:t> = 3.141 592 653 589 793 25…</a:t>
            </a:r>
          </a:p>
          <a:p>
            <a:pPr lvl="1"/>
            <a:r>
              <a:rPr lang="en-US" dirty="0" smtClean="0">
                <a:sym typeface="Symbol" pitchFamily="18" charset="2"/>
              </a:rPr>
              <a:t>…but noted that </a:t>
            </a:r>
            <a:r>
              <a:rPr lang="en-US" i="1" dirty="0" smtClean="0">
                <a:solidFill>
                  <a:schemeClr val="tx2"/>
                </a:solidFill>
                <a:sym typeface="Symbol" pitchFamily="18" charset="2"/>
              </a:rPr>
              <a:t>the error in computing the perimeter of a circle with a radius 600’000 times that of earth would be less than the thickness of a horse’s hair</a:t>
            </a:r>
            <a:r>
              <a:rPr lang="en-US" dirty="0" smtClean="0">
                <a:sym typeface="Symbol" pitchFamily="18" charset="2"/>
              </a:rPr>
              <a:t>.</a:t>
            </a:r>
          </a:p>
          <a:p>
            <a:pPr algn="just"/>
            <a:r>
              <a:rPr lang="en-US" b="1" dirty="0" smtClean="0">
                <a:solidFill>
                  <a:srgbClr val="3366CC"/>
                </a:solidFill>
              </a:rPr>
              <a:t>Donald E. Knuth </a:t>
            </a:r>
            <a:r>
              <a:rPr lang="en-US" dirty="0" smtClean="0"/>
              <a:t>:</a:t>
            </a:r>
          </a:p>
          <a:p>
            <a:pPr lvl="1"/>
            <a:r>
              <a:rPr lang="en-US" b="1" i="1" dirty="0" smtClean="0">
                <a:solidFill>
                  <a:schemeClr val="tx2"/>
                </a:solidFill>
                <a:cs typeface="Times New Roman" pitchFamily="18" charset="0"/>
              </a:rPr>
              <a:t>Floating point arithmetic is by nature inexact, and it is not difficult to misuse it so that the computed answers consist almost entirely of “noise”. </a:t>
            </a:r>
            <a:r>
              <a:rPr lang="en-US" b="1" i="1" dirty="0" smtClean="0">
                <a:solidFill>
                  <a:srgbClr val="C00000"/>
                </a:solidFill>
                <a:cs typeface="Times New Roman" pitchFamily="18" charset="0"/>
              </a:rPr>
              <a:t>One of the principal problems of numerical analysis is to determine how accurate the results of certain numerical methods will be.</a:t>
            </a:r>
            <a:r>
              <a:rPr lang="en-US" dirty="0" smtClean="0">
                <a:solidFill>
                  <a:srgbClr val="C00000"/>
                </a:solidFill>
              </a:rPr>
              <a:t> </a:t>
            </a:r>
          </a:p>
          <a:p>
            <a:endParaRPr lang="en-US" dirty="0" smtClean="0"/>
          </a:p>
        </p:txBody>
      </p:sp>
      <p:sp>
        <p:nvSpPr>
          <p:cNvPr id="2" name="Slide Number Placeholder 1"/>
          <p:cNvSpPr>
            <a:spLocks noGrp="1"/>
          </p:cNvSpPr>
          <p:nvPr>
            <p:ph type="sldNum" sz="quarter" idx="10"/>
          </p:nvPr>
        </p:nvSpPr>
        <p:spPr/>
        <p:txBody>
          <a:bodyPr/>
          <a:lstStyle/>
          <a:p>
            <a:pPr>
              <a:defRPr/>
            </a:pPr>
            <a:fld id="{7C6B209C-4B1B-4F16-B9A3-38ABCDFD0BDE}" type="slidenum">
              <a:rPr lang="el-GR" smtClean="0"/>
              <a:pPr>
                <a:defRPr/>
              </a:pPr>
              <a:t>30</a:t>
            </a:fld>
            <a:endParaRPr lang="el-G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smtClean="0">
                <a:solidFill>
                  <a:schemeClr val="accent1">
                    <a:lumMod val="50000"/>
                  </a:schemeClr>
                </a:solidFill>
              </a:rPr>
              <a:t>Using Floating Point Numbers</a:t>
            </a:r>
          </a:p>
        </p:txBody>
      </p:sp>
      <p:sp>
        <p:nvSpPr>
          <p:cNvPr id="5123" name="Rectangle 3"/>
          <p:cNvSpPr>
            <a:spLocks noGrp="1" noChangeArrowheads="1"/>
          </p:cNvSpPr>
          <p:nvPr>
            <p:ph type="body" idx="1"/>
          </p:nvPr>
        </p:nvSpPr>
        <p:spPr>
          <a:xfrm>
            <a:off x="684213" y="1557338"/>
            <a:ext cx="7772400" cy="3815878"/>
          </a:xfrm>
        </p:spPr>
        <p:txBody>
          <a:bodyPr/>
          <a:lstStyle/>
          <a:p>
            <a:r>
              <a:rPr lang="en-US" sz="3600" b="1" dirty="0" smtClean="0">
                <a:solidFill>
                  <a:srgbClr val="FF0000"/>
                </a:solidFill>
              </a:rPr>
              <a:t>Never use equality between two floating point numbers !!!!!!!!</a:t>
            </a:r>
          </a:p>
          <a:p>
            <a:endParaRPr lang="en-US" sz="3600" b="1" dirty="0" smtClean="0">
              <a:solidFill>
                <a:srgbClr val="FF0000"/>
              </a:solidFill>
            </a:endParaRPr>
          </a:p>
          <a:p>
            <a:r>
              <a:rPr lang="en-US" sz="3600" b="1" dirty="0" smtClean="0">
                <a:solidFill>
                  <a:srgbClr val="FF0000"/>
                </a:solidFill>
              </a:rPr>
              <a:t>Use a special method to compare them!!!!! (define an acceptable error for the specific problem)</a:t>
            </a:r>
          </a:p>
        </p:txBody>
      </p:sp>
      <p:sp>
        <p:nvSpPr>
          <p:cNvPr id="2" name="Slide Number Placeholder 1"/>
          <p:cNvSpPr>
            <a:spLocks noGrp="1"/>
          </p:cNvSpPr>
          <p:nvPr>
            <p:ph type="sldNum" sz="quarter" idx="10"/>
          </p:nvPr>
        </p:nvSpPr>
        <p:spPr/>
        <p:txBody>
          <a:bodyPr/>
          <a:lstStyle/>
          <a:p>
            <a:pPr>
              <a:defRPr/>
            </a:pPr>
            <a:fld id="{ADBB5E8D-BC2D-4750-B050-A860574FCE53}" type="slidenum">
              <a:rPr lang="el-GR" smtClean="0"/>
              <a:pPr>
                <a:defRPr/>
              </a:pPr>
              <a:t>31</a:t>
            </a:fld>
            <a:endParaRPr lang="el-G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683568" y="3573016"/>
            <a:ext cx="7772400" cy="1500187"/>
          </a:xfrm>
        </p:spPr>
        <p:txBody>
          <a:bodyPr/>
          <a:lstStyle/>
          <a:p>
            <a:pPr algn="ctr"/>
            <a:r>
              <a:rPr lang="el-GR" sz="4400" b="1" dirty="0" smtClean="0">
                <a:solidFill>
                  <a:srgbClr val="3366CC"/>
                </a:solidFill>
                <a:latin typeface="Arno Pro Caption" pitchFamily="18" charset="0"/>
              </a:rPr>
              <a:t>3. Σφάλματα</a:t>
            </a:r>
            <a:endParaRPr lang="en-US" sz="4400" b="1" dirty="0" smtClean="0">
              <a:solidFill>
                <a:srgbClr val="3366CC"/>
              </a:solidFill>
              <a:latin typeface="Arno Pro Caption" pitchFamily="18" charset="0"/>
            </a:endParaRPr>
          </a:p>
          <a:p>
            <a:pPr algn="ctr"/>
            <a:endParaRPr lang="en-US" sz="4400" b="1" dirty="0">
              <a:solidFill>
                <a:srgbClr val="3366CC"/>
              </a:solidFill>
              <a:latin typeface="Arno Pro Caption" pitchFamily="18" charset="0"/>
            </a:endParaRPr>
          </a:p>
          <a:p>
            <a:pPr algn="ctr"/>
            <a:r>
              <a:rPr lang="en-US" altLang="el-GR" sz="4400" dirty="0" smtClean="0">
                <a:solidFill>
                  <a:srgbClr val="3366CC"/>
                </a:solidFill>
                <a:latin typeface="Arno Pro Caption" pitchFamily="18" charset="0"/>
              </a:rPr>
              <a:t>How </a:t>
            </a:r>
            <a:r>
              <a:rPr lang="en-US" altLang="el-GR" sz="4400" dirty="0">
                <a:solidFill>
                  <a:srgbClr val="3366CC"/>
                </a:solidFill>
                <a:latin typeface="Arno Pro Caption" pitchFamily="18" charset="0"/>
              </a:rPr>
              <a:t>much error is present in our calculation and is it tolerable?</a:t>
            </a:r>
            <a:endParaRPr lang="el-GR" sz="4400" b="1" dirty="0">
              <a:solidFill>
                <a:srgbClr val="3366CC"/>
              </a:solidFill>
              <a:latin typeface="Arno Pro Caption" pitchFamily="18" charset="0"/>
            </a:endParaRPr>
          </a:p>
        </p:txBody>
      </p:sp>
      <p:sp>
        <p:nvSpPr>
          <p:cNvPr id="4" name="Θέση αριθμού διαφάνειας 3"/>
          <p:cNvSpPr>
            <a:spLocks noGrp="1"/>
          </p:cNvSpPr>
          <p:nvPr>
            <p:ph type="sldNum" sz="quarter" idx="11"/>
          </p:nvPr>
        </p:nvSpPr>
        <p:spPr/>
        <p:txBody>
          <a:bodyPr/>
          <a:lstStyle/>
          <a:p>
            <a:pPr>
              <a:defRPr/>
            </a:pPr>
            <a:fld id="{7C0C7880-35DE-403B-B262-B177BD98112C}" type="slidenum">
              <a:rPr lang="el-GR" smtClean="0"/>
              <a:pPr>
                <a:defRPr/>
              </a:pPr>
              <a:t>32</a:t>
            </a:fld>
            <a:endParaRPr lang="el-GR" dirty="0"/>
          </a:p>
        </p:txBody>
      </p:sp>
    </p:spTree>
    <p:extLst>
      <p:ext uri="{BB962C8B-B14F-4D97-AF65-F5344CB8AC3E}">
        <p14:creationId xmlns:p14="http://schemas.microsoft.com/office/powerpoint/2010/main" val="375711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l-GR" dirty="0" smtClean="0">
                <a:solidFill>
                  <a:schemeClr val="accent1">
                    <a:lumMod val="50000"/>
                  </a:schemeClr>
                </a:solidFill>
              </a:rPr>
              <a:t>Σφάλματα (</a:t>
            </a:r>
            <a:r>
              <a:rPr lang="en-US" dirty="0" smtClean="0">
                <a:solidFill>
                  <a:schemeClr val="accent1">
                    <a:lumMod val="50000"/>
                  </a:schemeClr>
                </a:solidFill>
              </a:rPr>
              <a:t>Errors) </a:t>
            </a:r>
            <a:endParaRPr lang="el-GR" dirty="0" smtClean="0">
              <a:solidFill>
                <a:schemeClr val="accent1">
                  <a:lumMod val="50000"/>
                </a:schemeClr>
              </a:solidFill>
            </a:endParaRPr>
          </a:p>
        </p:txBody>
      </p:sp>
      <p:sp>
        <p:nvSpPr>
          <p:cNvPr id="33795" name="Content Placeholder 2"/>
          <p:cNvSpPr>
            <a:spLocks noGrp="1"/>
          </p:cNvSpPr>
          <p:nvPr>
            <p:ph idx="1"/>
          </p:nvPr>
        </p:nvSpPr>
        <p:spPr/>
        <p:txBody>
          <a:bodyPr/>
          <a:lstStyle/>
          <a:p>
            <a:r>
              <a:rPr lang="el-GR" sz="2400" smtClean="0"/>
              <a:t>Η λύση ενός προβλήματος με τη βοήθεια αριθμητικών μεθόδων διαφέρει πάντοτε από την ακριβή λύση λόγω της παρουσίας σφαλμάτων. Διάφορες πηγές μπορούν να προκαλέσουν σφάλματα στα αριθμητικά αποτελέσματα</a:t>
            </a:r>
          </a:p>
          <a:p>
            <a:r>
              <a:rPr lang="el-GR" sz="2400" smtClean="0"/>
              <a:t>Πηγές σφαλμάτων:</a:t>
            </a:r>
          </a:p>
          <a:p>
            <a:pPr lvl="1"/>
            <a:r>
              <a:rPr lang="el-GR" sz="2000" smtClean="0"/>
              <a:t>Μετρήσεις φυσικών ή χημικών συσκευών και μηχανισμών (δεδομένα που περιέχουν εγγενώς σφάλματα), ονομάζονται </a:t>
            </a:r>
            <a:r>
              <a:rPr lang="el-GR" sz="2000" b="1" smtClean="0">
                <a:solidFill>
                  <a:srgbClr val="C00000"/>
                </a:solidFill>
              </a:rPr>
              <a:t>αρχικά σφάλματα</a:t>
            </a:r>
            <a:r>
              <a:rPr lang="el-GR" sz="2000" smtClean="0"/>
              <a:t>.</a:t>
            </a:r>
          </a:p>
          <a:p>
            <a:pPr lvl="1"/>
            <a:r>
              <a:rPr lang="el-GR" sz="2000" b="1" smtClean="0">
                <a:solidFill>
                  <a:srgbClr val="C00000"/>
                </a:solidFill>
              </a:rPr>
              <a:t>Σφάλμα του μαθηματικού προβλήματος ή σφάλμα της μαθηματικής περιγραφής</a:t>
            </a:r>
            <a:r>
              <a:rPr lang="el-GR" sz="2000" smtClean="0"/>
              <a:t>. Προέρχεται από τη μετατροπή του προβλήματος σε μαθηματικό πρόβλημα, περιέχοντας απλοποιήσεις ή και παραλείψεις.</a:t>
            </a:r>
          </a:p>
          <a:p>
            <a:pPr lvl="1"/>
            <a:r>
              <a:rPr lang="el-GR" sz="2000" b="1" smtClean="0">
                <a:solidFill>
                  <a:srgbClr val="C00000"/>
                </a:solidFill>
              </a:rPr>
              <a:t>Σφάλματα</a:t>
            </a:r>
            <a:r>
              <a:rPr lang="el-GR" sz="2000" smtClean="0"/>
              <a:t> από προβλήματα </a:t>
            </a:r>
            <a:r>
              <a:rPr lang="el-GR" sz="2000" b="1" smtClean="0">
                <a:solidFill>
                  <a:srgbClr val="C00000"/>
                </a:solidFill>
              </a:rPr>
              <a:t>κακής κατάστασης </a:t>
            </a:r>
            <a:r>
              <a:rPr lang="el-GR" sz="2000" smtClean="0"/>
              <a:t>:αριθμητικά προβλήματα που είναι πολύ ευαίσθητα σε μικρές μεταβολές των δεδομένων.</a:t>
            </a:r>
            <a:endParaRPr lang="en-US" sz="2000" smtClean="0"/>
          </a:p>
          <a:p>
            <a:endParaRPr lang="el-GR" smtClean="0"/>
          </a:p>
        </p:txBody>
      </p:sp>
      <p:sp>
        <p:nvSpPr>
          <p:cNvPr id="4" name="Slide Number Placeholder 3"/>
          <p:cNvSpPr>
            <a:spLocks noGrp="1"/>
          </p:cNvSpPr>
          <p:nvPr>
            <p:ph type="sldNum" sz="quarter" idx="10"/>
          </p:nvPr>
        </p:nvSpPr>
        <p:spPr/>
        <p:txBody>
          <a:bodyPr/>
          <a:lstStyle/>
          <a:p>
            <a:pPr>
              <a:defRPr/>
            </a:pPr>
            <a:fld id="{CF9FF3F1-B0E7-4CB9-BBB4-EBA0E6C7991A}" type="slidenum">
              <a:rPr lang="el-GR" smtClean="0"/>
              <a:pPr>
                <a:defRPr/>
              </a:pPr>
              <a:t>33</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603920"/>
          </a:xfrm>
        </p:spPr>
        <p:txBody>
          <a:bodyPr/>
          <a:lstStyle/>
          <a:p>
            <a:r>
              <a:rPr lang="en-US" b="1" dirty="0">
                <a:solidFill>
                  <a:srgbClr val="C00000"/>
                </a:solidFill>
              </a:rPr>
              <a:t>Accuracy and Precision</a:t>
            </a:r>
            <a:endParaRPr lang="el-GR" dirty="0">
              <a:solidFill>
                <a:srgbClr val="C00000"/>
              </a:solidFill>
            </a:endParaRPr>
          </a:p>
        </p:txBody>
      </p:sp>
      <p:sp>
        <p:nvSpPr>
          <p:cNvPr id="3" name="Content Placeholder 2"/>
          <p:cNvSpPr>
            <a:spLocks noGrp="1"/>
          </p:cNvSpPr>
          <p:nvPr>
            <p:ph idx="1"/>
          </p:nvPr>
        </p:nvSpPr>
        <p:spPr>
          <a:xfrm>
            <a:off x="251520" y="908720"/>
            <a:ext cx="8534400" cy="4724400"/>
          </a:xfrm>
        </p:spPr>
        <p:txBody>
          <a:bodyPr/>
          <a:lstStyle/>
          <a:p>
            <a:r>
              <a:rPr lang="en-US" sz="2400" b="1" i="1" dirty="0"/>
              <a:t>Accuracy </a:t>
            </a:r>
            <a:r>
              <a:rPr lang="en-US" sz="2400" b="1" dirty="0"/>
              <a:t>refers to how closely a computed or </a:t>
            </a:r>
            <a:r>
              <a:rPr lang="en-US" sz="2400" b="1" dirty="0" smtClean="0"/>
              <a:t>measured value </a:t>
            </a:r>
            <a:r>
              <a:rPr lang="en-US" sz="2400" b="1" dirty="0"/>
              <a:t>agrees with the true value, while </a:t>
            </a:r>
            <a:r>
              <a:rPr lang="en-US" sz="2400" b="1" i="1" dirty="0">
                <a:solidFill>
                  <a:srgbClr val="C00000"/>
                </a:solidFill>
              </a:rPr>
              <a:t>precision</a:t>
            </a:r>
            <a:r>
              <a:rPr lang="en-US" sz="2400" b="1" i="1" dirty="0"/>
              <a:t> </a:t>
            </a:r>
            <a:r>
              <a:rPr lang="en-US" sz="2400" b="1" dirty="0"/>
              <a:t>refers </a:t>
            </a:r>
            <a:r>
              <a:rPr lang="en-US" sz="2400" b="1" dirty="0" smtClean="0"/>
              <a:t>to how </a:t>
            </a:r>
            <a:r>
              <a:rPr lang="en-US" sz="2400" b="1" dirty="0"/>
              <a:t>closely individual computed or measured </a:t>
            </a:r>
            <a:r>
              <a:rPr lang="en-US" sz="2400" b="1" dirty="0" smtClean="0"/>
              <a:t>values agree </a:t>
            </a:r>
            <a:r>
              <a:rPr lang="en-US" sz="2400" b="1" dirty="0"/>
              <a:t>with each </a:t>
            </a:r>
            <a:r>
              <a:rPr lang="en-US" sz="2400" b="1" dirty="0" smtClean="0"/>
              <a:t>other (</a:t>
            </a:r>
            <a:r>
              <a:rPr lang="el-GR" sz="2400" dirty="0">
                <a:solidFill>
                  <a:srgbClr val="C00000"/>
                </a:solidFill>
              </a:rPr>
              <a:t>Μέτρο της ικανότητας διάκρισης μεταξύ σχεδόν ίσων </a:t>
            </a:r>
            <a:r>
              <a:rPr lang="el-GR" sz="2400" dirty="0" smtClean="0">
                <a:solidFill>
                  <a:srgbClr val="C00000"/>
                </a:solidFill>
              </a:rPr>
              <a:t>τιμών</a:t>
            </a:r>
            <a:r>
              <a:rPr lang="en-US" sz="2400" dirty="0" smtClean="0"/>
              <a:t>)</a:t>
            </a:r>
            <a:r>
              <a:rPr lang="en-US" sz="2400" b="1" dirty="0" smtClean="0"/>
              <a:t>.</a:t>
            </a:r>
            <a:endParaRPr lang="en-US" sz="2400" b="1" dirty="0"/>
          </a:p>
          <a:p>
            <a:pPr marL="400050" lvl="1" indent="0">
              <a:buNone/>
            </a:pPr>
            <a:r>
              <a:rPr lang="en-US" sz="2000" b="1" dirty="0"/>
              <a:t>a) inaccurate and imprecise</a:t>
            </a:r>
          </a:p>
          <a:p>
            <a:pPr marL="400050" lvl="1" indent="0">
              <a:buNone/>
            </a:pPr>
            <a:r>
              <a:rPr lang="en-US" sz="2000" b="1" dirty="0"/>
              <a:t>b) accurate and imprecise</a:t>
            </a:r>
          </a:p>
          <a:p>
            <a:pPr marL="400050" lvl="1" indent="0">
              <a:buNone/>
            </a:pPr>
            <a:r>
              <a:rPr lang="en-US" sz="2000" b="1" dirty="0"/>
              <a:t>c) inaccurate and precise</a:t>
            </a:r>
          </a:p>
          <a:p>
            <a:pPr marL="400050" lvl="1" indent="0">
              <a:buNone/>
            </a:pPr>
            <a:r>
              <a:rPr lang="en-US" sz="2000" b="1" dirty="0"/>
              <a:t>d) accurate and precise</a:t>
            </a:r>
            <a:endParaRPr lang="el-GR" sz="2000"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34</a:t>
            </a:fld>
            <a:endParaRPr lang="el-GR" dirty="0"/>
          </a:p>
        </p:txBody>
      </p:sp>
      <p:pic>
        <p:nvPicPr>
          <p:cNvPr id="6" name="Picture 3" descr="Fig0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447404"/>
            <a:ext cx="4676712" cy="439189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333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r>
              <a:rPr lang="en-GB" altLang="el-GR" sz="2800"/>
              <a:t>Accuracy vs. Precision</a:t>
            </a:r>
          </a:p>
        </p:txBody>
      </p:sp>
      <p:sp>
        <p:nvSpPr>
          <p:cNvPr id="12292" name="AutoShape 4"/>
          <p:cNvSpPr>
            <a:spLocks noChangeArrowheads="1"/>
          </p:cNvSpPr>
          <p:nvPr/>
        </p:nvSpPr>
        <p:spPr bwMode="auto">
          <a:xfrm>
            <a:off x="2057400" y="1752600"/>
            <a:ext cx="2057400" cy="2057400"/>
          </a:xfrm>
          <a:prstGeom prst="flowChar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a:latin typeface="Times New Roman" pitchFamily="18" charset="0"/>
            </a:endParaRPr>
          </a:p>
        </p:txBody>
      </p:sp>
      <p:sp>
        <p:nvSpPr>
          <p:cNvPr id="12294" name="AutoShape 6"/>
          <p:cNvSpPr>
            <a:spLocks noChangeArrowheads="1"/>
          </p:cNvSpPr>
          <p:nvPr/>
        </p:nvSpPr>
        <p:spPr bwMode="auto">
          <a:xfrm>
            <a:off x="2057400" y="4114800"/>
            <a:ext cx="2057400" cy="2057400"/>
          </a:xfrm>
          <a:prstGeom prst="flowChar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a:latin typeface="Times New Roman" pitchFamily="18" charset="0"/>
            </a:endParaRPr>
          </a:p>
        </p:txBody>
      </p:sp>
      <p:sp>
        <p:nvSpPr>
          <p:cNvPr id="12295" name="AutoShape 7"/>
          <p:cNvSpPr>
            <a:spLocks noChangeArrowheads="1"/>
          </p:cNvSpPr>
          <p:nvPr/>
        </p:nvSpPr>
        <p:spPr bwMode="auto">
          <a:xfrm>
            <a:off x="4419600" y="4114800"/>
            <a:ext cx="2057400" cy="2057400"/>
          </a:xfrm>
          <a:prstGeom prst="flowChar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a:latin typeface="Times New Roman" pitchFamily="18" charset="0"/>
            </a:endParaRPr>
          </a:p>
        </p:txBody>
      </p:sp>
      <p:sp>
        <p:nvSpPr>
          <p:cNvPr id="12296" name="AutoShape 8"/>
          <p:cNvSpPr>
            <a:spLocks noChangeArrowheads="1"/>
          </p:cNvSpPr>
          <p:nvPr/>
        </p:nvSpPr>
        <p:spPr bwMode="auto">
          <a:xfrm>
            <a:off x="4419600" y="1752600"/>
            <a:ext cx="2057400" cy="2057400"/>
          </a:xfrm>
          <a:prstGeom prst="flowChartOr">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a:latin typeface="Times New Roman" pitchFamily="18" charset="0"/>
            </a:endParaRPr>
          </a:p>
        </p:txBody>
      </p:sp>
      <p:sp>
        <p:nvSpPr>
          <p:cNvPr id="12298" name="AutoShape 10"/>
          <p:cNvSpPr>
            <a:spLocks noChangeArrowheads="1"/>
          </p:cNvSpPr>
          <p:nvPr/>
        </p:nvSpPr>
        <p:spPr bwMode="auto">
          <a:xfrm>
            <a:off x="2743200" y="55626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02" name="Text Box 14"/>
          <p:cNvSpPr txBox="1">
            <a:spLocks noChangeArrowheads="1"/>
          </p:cNvSpPr>
          <p:nvPr/>
        </p:nvSpPr>
        <p:spPr bwMode="auto">
          <a:xfrm>
            <a:off x="609600" y="2590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l-GR" sz="1800">
                <a:latin typeface="Gill Sans MT" pitchFamily="34" charset="0"/>
              </a:rPr>
              <a:t>Imprecise</a:t>
            </a:r>
          </a:p>
        </p:txBody>
      </p:sp>
      <p:sp>
        <p:nvSpPr>
          <p:cNvPr id="12303" name="Text Box 15"/>
          <p:cNvSpPr txBox="1">
            <a:spLocks noChangeArrowheads="1"/>
          </p:cNvSpPr>
          <p:nvPr/>
        </p:nvSpPr>
        <p:spPr bwMode="auto">
          <a:xfrm>
            <a:off x="609600" y="49530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ltLang="el-GR" sz="1800">
                <a:latin typeface="Gill Sans MT" pitchFamily="34" charset="0"/>
              </a:rPr>
              <a:t>Precise</a:t>
            </a:r>
          </a:p>
        </p:txBody>
      </p:sp>
      <p:sp>
        <p:nvSpPr>
          <p:cNvPr id="12304" name="Text Box 16"/>
          <p:cNvSpPr txBox="1">
            <a:spLocks noChangeArrowheads="1"/>
          </p:cNvSpPr>
          <p:nvPr/>
        </p:nvSpPr>
        <p:spPr bwMode="auto">
          <a:xfrm>
            <a:off x="2438400" y="1295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l-GR" sz="1800">
                <a:latin typeface="Gill Sans MT" pitchFamily="34" charset="0"/>
              </a:rPr>
              <a:t>Inaccurate</a:t>
            </a:r>
          </a:p>
        </p:txBody>
      </p:sp>
      <p:sp>
        <p:nvSpPr>
          <p:cNvPr id="12305" name="Text Box 17"/>
          <p:cNvSpPr txBox="1">
            <a:spLocks noChangeArrowheads="1"/>
          </p:cNvSpPr>
          <p:nvPr/>
        </p:nvSpPr>
        <p:spPr bwMode="auto">
          <a:xfrm>
            <a:off x="4724400" y="1295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l-GR" sz="1800">
                <a:latin typeface="Gill Sans MT" pitchFamily="34" charset="0"/>
              </a:rPr>
              <a:t>Accurate</a:t>
            </a:r>
          </a:p>
        </p:txBody>
      </p:sp>
      <p:sp>
        <p:nvSpPr>
          <p:cNvPr id="12306" name="AutoShape 18"/>
          <p:cNvSpPr>
            <a:spLocks noChangeArrowheads="1"/>
          </p:cNvSpPr>
          <p:nvPr/>
        </p:nvSpPr>
        <p:spPr bwMode="auto">
          <a:xfrm>
            <a:off x="2819400" y="55626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07" name="AutoShape 19"/>
          <p:cNvSpPr>
            <a:spLocks noChangeArrowheads="1"/>
          </p:cNvSpPr>
          <p:nvPr/>
        </p:nvSpPr>
        <p:spPr bwMode="auto">
          <a:xfrm>
            <a:off x="2743200" y="56388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08" name="AutoShape 20"/>
          <p:cNvSpPr>
            <a:spLocks noChangeArrowheads="1"/>
          </p:cNvSpPr>
          <p:nvPr/>
        </p:nvSpPr>
        <p:spPr bwMode="auto">
          <a:xfrm>
            <a:off x="2667000" y="56388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09" name="AutoShape 21"/>
          <p:cNvSpPr>
            <a:spLocks noChangeArrowheads="1"/>
          </p:cNvSpPr>
          <p:nvPr/>
        </p:nvSpPr>
        <p:spPr bwMode="auto">
          <a:xfrm>
            <a:off x="2743200" y="57150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0" name="AutoShape 22"/>
          <p:cNvSpPr>
            <a:spLocks noChangeArrowheads="1"/>
          </p:cNvSpPr>
          <p:nvPr/>
        </p:nvSpPr>
        <p:spPr bwMode="auto">
          <a:xfrm>
            <a:off x="2362200" y="22860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1" name="AutoShape 23"/>
          <p:cNvSpPr>
            <a:spLocks noChangeArrowheads="1"/>
          </p:cNvSpPr>
          <p:nvPr/>
        </p:nvSpPr>
        <p:spPr bwMode="auto">
          <a:xfrm>
            <a:off x="2590800" y="31242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2" name="AutoShape 24"/>
          <p:cNvSpPr>
            <a:spLocks noChangeArrowheads="1"/>
          </p:cNvSpPr>
          <p:nvPr/>
        </p:nvSpPr>
        <p:spPr bwMode="auto">
          <a:xfrm>
            <a:off x="3276600" y="34290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3" name="AutoShape 25"/>
          <p:cNvSpPr>
            <a:spLocks noChangeArrowheads="1"/>
          </p:cNvSpPr>
          <p:nvPr/>
        </p:nvSpPr>
        <p:spPr bwMode="auto">
          <a:xfrm>
            <a:off x="2895600" y="33528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4" name="AutoShape 26"/>
          <p:cNvSpPr>
            <a:spLocks noChangeArrowheads="1"/>
          </p:cNvSpPr>
          <p:nvPr/>
        </p:nvSpPr>
        <p:spPr bwMode="auto">
          <a:xfrm>
            <a:off x="3581400" y="25908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5" name="AutoShape 27"/>
          <p:cNvSpPr>
            <a:spLocks noChangeArrowheads="1"/>
          </p:cNvSpPr>
          <p:nvPr/>
        </p:nvSpPr>
        <p:spPr bwMode="auto">
          <a:xfrm>
            <a:off x="5257800" y="25908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6" name="AutoShape 28"/>
          <p:cNvSpPr>
            <a:spLocks noChangeArrowheads="1"/>
          </p:cNvSpPr>
          <p:nvPr/>
        </p:nvSpPr>
        <p:spPr bwMode="auto">
          <a:xfrm>
            <a:off x="5334000" y="28194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7" name="AutoShape 29"/>
          <p:cNvSpPr>
            <a:spLocks noChangeArrowheads="1"/>
          </p:cNvSpPr>
          <p:nvPr/>
        </p:nvSpPr>
        <p:spPr bwMode="auto">
          <a:xfrm>
            <a:off x="5562600" y="26670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8" name="AutoShape 30"/>
          <p:cNvSpPr>
            <a:spLocks noChangeArrowheads="1"/>
          </p:cNvSpPr>
          <p:nvPr/>
        </p:nvSpPr>
        <p:spPr bwMode="auto">
          <a:xfrm>
            <a:off x="5562600" y="28956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19" name="AutoShape 31"/>
          <p:cNvSpPr>
            <a:spLocks noChangeArrowheads="1"/>
          </p:cNvSpPr>
          <p:nvPr/>
        </p:nvSpPr>
        <p:spPr bwMode="auto">
          <a:xfrm>
            <a:off x="5334000" y="28956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0" name="AutoShape 32"/>
          <p:cNvSpPr>
            <a:spLocks noChangeArrowheads="1"/>
          </p:cNvSpPr>
          <p:nvPr/>
        </p:nvSpPr>
        <p:spPr bwMode="auto">
          <a:xfrm>
            <a:off x="5334000" y="51054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1" name="AutoShape 33"/>
          <p:cNvSpPr>
            <a:spLocks noChangeArrowheads="1"/>
          </p:cNvSpPr>
          <p:nvPr/>
        </p:nvSpPr>
        <p:spPr bwMode="auto">
          <a:xfrm>
            <a:off x="5410200" y="51054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2" name="AutoShape 34"/>
          <p:cNvSpPr>
            <a:spLocks noChangeArrowheads="1"/>
          </p:cNvSpPr>
          <p:nvPr/>
        </p:nvSpPr>
        <p:spPr bwMode="auto">
          <a:xfrm>
            <a:off x="5410200" y="51816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3" name="AutoShape 35"/>
          <p:cNvSpPr>
            <a:spLocks noChangeArrowheads="1"/>
          </p:cNvSpPr>
          <p:nvPr/>
        </p:nvSpPr>
        <p:spPr bwMode="auto">
          <a:xfrm>
            <a:off x="5410200" y="50292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4" name="AutoShape 36"/>
          <p:cNvSpPr>
            <a:spLocks noChangeArrowheads="1"/>
          </p:cNvSpPr>
          <p:nvPr/>
        </p:nvSpPr>
        <p:spPr bwMode="auto">
          <a:xfrm>
            <a:off x="5486400" y="5105400"/>
            <a:ext cx="76200" cy="76200"/>
          </a:xfrm>
          <a:prstGeom prst="sun">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5" name="Rectangle 37"/>
          <p:cNvSpPr>
            <a:spLocks noChangeArrowheads="1"/>
          </p:cNvSpPr>
          <p:nvPr/>
        </p:nvSpPr>
        <p:spPr bwMode="auto">
          <a:xfrm>
            <a:off x="1981200" y="1676400"/>
            <a:ext cx="4572000" cy="457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2326" name="Line 38"/>
          <p:cNvSpPr>
            <a:spLocks noChangeShapeType="1"/>
          </p:cNvSpPr>
          <p:nvPr/>
        </p:nvSpPr>
        <p:spPr bwMode="auto">
          <a:xfrm>
            <a:off x="1981200" y="3962400"/>
            <a:ext cx="4572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12327" name="Line 39"/>
          <p:cNvSpPr>
            <a:spLocks noChangeShapeType="1"/>
          </p:cNvSpPr>
          <p:nvPr/>
        </p:nvSpPr>
        <p:spPr bwMode="auto">
          <a:xfrm flipV="1">
            <a:off x="4267200" y="1676400"/>
            <a:ext cx="0" cy="4572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12328" name="Text Box 40"/>
          <p:cNvSpPr txBox="1">
            <a:spLocks noChangeArrowheads="1"/>
          </p:cNvSpPr>
          <p:nvPr/>
        </p:nvSpPr>
        <p:spPr bwMode="auto">
          <a:xfrm>
            <a:off x="1981200" y="16764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l-GR" sz="1800">
                <a:latin typeface="Gill Sans MT" pitchFamily="34" charset="0"/>
              </a:rPr>
              <a:t>1</a:t>
            </a:r>
          </a:p>
        </p:txBody>
      </p:sp>
      <p:sp>
        <p:nvSpPr>
          <p:cNvPr id="12329" name="Text Box 41"/>
          <p:cNvSpPr txBox="1">
            <a:spLocks noChangeArrowheads="1"/>
          </p:cNvSpPr>
          <p:nvPr/>
        </p:nvSpPr>
        <p:spPr bwMode="auto">
          <a:xfrm>
            <a:off x="4267200" y="3962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l-GR" sz="1800">
                <a:latin typeface="Gill Sans MT" pitchFamily="34" charset="0"/>
              </a:rPr>
              <a:t>4</a:t>
            </a:r>
          </a:p>
        </p:txBody>
      </p:sp>
      <p:sp>
        <p:nvSpPr>
          <p:cNvPr id="12330" name="Text Box 42"/>
          <p:cNvSpPr txBox="1">
            <a:spLocks noChangeArrowheads="1"/>
          </p:cNvSpPr>
          <p:nvPr/>
        </p:nvSpPr>
        <p:spPr bwMode="auto">
          <a:xfrm>
            <a:off x="1981200" y="3962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l-GR" sz="1800">
                <a:latin typeface="Gill Sans MT" pitchFamily="34" charset="0"/>
              </a:rPr>
              <a:t>3</a:t>
            </a:r>
          </a:p>
        </p:txBody>
      </p:sp>
      <p:sp>
        <p:nvSpPr>
          <p:cNvPr id="12331" name="Text Box 43"/>
          <p:cNvSpPr txBox="1">
            <a:spLocks noChangeArrowheads="1"/>
          </p:cNvSpPr>
          <p:nvPr/>
        </p:nvSpPr>
        <p:spPr bwMode="auto">
          <a:xfrm>
            <a:off x="4267200" y="16764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l-GR" sz="1800">
                <a:latin typeface="Gill Sans MT" pitchFamily="34" charset="0"/>
              </a:rPr>
              <a:t>2</a:t>
            </a:r>
          </a:p>
        </p:txBody>
      </p:sp>
    </p:spTree>
    <p:extLst>
      <p:ext uri="{BB962C8B-B14F-4D97-AF65-F5344CB8AC3E}">
        <p14:creationId xmlns:p14="http://schemas.microsoft.com/office/powerpoint/2010/main" val="2818324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1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gunshot.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1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gunsho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gunsho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1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gunshot.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315"/>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gunsho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31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gunshot.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3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gunshot.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31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gunshot.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31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gunsho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298"/>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gunshot.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306"/>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gunshot.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230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gunshot.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2307"/>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gunshot.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230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gunshot.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23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gunshot.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23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gunsho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232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gunshot.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1232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gunshot.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2321"/>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3"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306" grpId="0" animBg="1"/>
      <p:bldP spid="12307" grpId="0" animBg="1"/>
      <p:bldP spid="12308" grpId="0" animBg="1"/>
      <p:bldP spid="12309" grpId="0" animBg="1"/>
      <p:bldP spid="12310" grpId="0" animBg="1"/>
      <p:bldP spid="12311" grpId="0" animBg="1"/>
      <p:bldP spid="12312" grpId="0" animBg="1"/>
      <p:bldP spid="12313" grpId="0" animBg="1"/>
      <p:bldP spid="12314" grpId="0" animBg="1"/>
      <p:bldP spid="12315" grpId="0" animBg="1"/>
      <p:bldP spid="12316" grpId="0" animBg="1"/>
      <p:bldP spid="12317" grpId="0" animBg="1"/>
      <p:bldP spid="12318" grpId="0" animBg="1"/>
      <p:bldP spid="12319" grpId="0" animBg="1"/>
      <p:bldP spid="12320" grpId="0" animBg="1"/>
      <p:bldP spid="12321" grpId="0" animBg="1"/>
      <p:bldP spid="12322" grpId="0" animBg="1"/>
      <p:bldP spid="12323" grpId="0" animBg="1"/>
      <p:bldP spid="123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possible sources of errors</a:t>
            </a: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36</a:t>
            </a:fld>
            <a:endParaRPr lang="el-GR" dirty="0"/>
          </a:p>
        </p:txBody>
      </p:sp>
      <p:pic>
        <p:nvPicPr>
          <p:cNvPr id="165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942662"/>
            <a:ext cx="7054966" cy="40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07477" y="5157192"/>
            <a:ext cx="3272635" cy="1569660"/>
          </a:xfrm>
          <a:prstGeom prst="rect">
            <a:avLst/>
          </a:prstGeom>
        </p:spPr>
        <p:txBody>
          <a:bodyPr wrap="square">
            <a:spAutoFit/>
          </a:bodyPr>
          <a:lstStyle/>
          <a:p>
            <a:r>
              <a:rPr lang="en-US" dirty="0">
                <a:latin typeface="Arno Pro Caption" pitchFamily="18" charset="0"/>
              </a:rPr>
              <a:t>➡ Measurement error</a:t>
            </a:r>
          </a:p>
          <a:p>
            <a:r>
              <a:rPr lang="en-US" dirty="0">
                <a:latin typeface="Arno Pro Caption" pitchFamily="18" charset="0"/>
              </a:rPr>
              <a:t>➡ Modeling error</a:t>
            </a:r>
          </a:p>
          <a:p>
            <a:r>
              <a:rPr lang="en-US" dirty="0">
                <a:latin typeface="Arno Pro Caption" pitchFamily="18" charset="0"/>
              </a:rPr>
              <a:t>➡ Truncation error</a:t>
            </a:r>
          </a:p>
          <a:p>
            <a:r>
              <a:rPr lang="en-US" dirty="0">
                <a:latin typeface="Arno Pro Caption" pitchFamily="18" charset="0"/>
              </a:rPr>
              <a:t>➡ Round-off error</a:t>
            </a:r>
            <a:endParaRPr lang="el-GR" dirty="0">
              <a:latin typeface="Arno Pro Caption" pitchFamily="18" charset="0"/>
            </a:endParaRPr>
          </a:p>
        </p:txBody>
      </p:sp>
    </p:spTree>
    <p:extLst>
      <p:ext uri="{BB962C8B-B14F-4D97-AF65-F5344CB8AC3E}">
        <p14:creationId xmlns:p14="http://schemas.microsoft.com/office/powerpoint/2010/main" val="4144996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marL="0" indent="0">
              <a:buNone/>
            </a:pPr>
            <a:r>
              <a:rPr lang="en-US" b="1" i="1" u="sng" dirty="0">
                <a:solidFill>
                  <a:srgbClr val="C00000"/>
                </a:solidFill>
              </a:rPr>
              <a:t>A. Measurement error</a:t>
            </a:r>
          </a:p>
          <a:p>
            <a:pPr marL="0" indent="0">
              <a:buNone/>
            </a:pPr>
            <a:r>
              <a:rPr lang="en-US" dirty="0"/>
              <a:t>➡ Any instrument has a limit on its precision, and an experimental result </a:t>
            </a:r>
            <a:r>
              <a:rPr lang="en-US" dirty="0" smtClean="0"/>
              <a:t>is always </a:t>
            </a:r>
            <a:r>
              <a:rPr lang="en-US" dirty="0"/>
              <a:t>obtained with a tolerance: e.g. 20.2 ± 0.1 cm</a:t>
            </a:r>
          </a:p>
          <a:p>
            <a:pPr marL="0" indent="0">
              <a:buNone/>
            </a:pPr>
            <a:r>
              <a:rPr lang="en-US" b="1" i="1" u="sng" dirty="0">
                <a:solidFill>
                  <a:srgbClr val="C00000"/>
                </a:solidFill>
              </a:rPr>
              <a:t>B. Modeling error</a:t>
            </a:r>
          </a:p>
          <a:p>
            <a:pPr marL="0" indent="0">
              <a:buNone/>
            </a:pPr>
            <a:r>
              <a:rPr lang="en-US" dirty="0"/>
              <a:t>➡ Difference between the real system and the simplified description used.</a:t>
            </a:r>
          </a:p>
          <a:p>
            <a:pPr marL="0" indent="0">
              <a:buNone/>
            </a:pPr>
            <a:r>
              <a:rPr lang="en-US" dirty="0"/>
              <a:t>➡ Example of the bridge: representing the elements as homogeneous </a:t>
            </a:r>
            <a:r>
              <a:rPr lang="en-US" dirty="0" smtClean="0"/>
              <a:t>or with </a:t>
            </a:r>
            <a:r>
              <a:rPr lang="en-US" dirty="0"/>
              <a:t>a simplified geometry.</a:t>
            </a:r>
          </a:p>
          <a:p>
            <a:pPr marL="0" indent="0">
              <a:buNone/>
            </a:pP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37</a:t>
            </a:fld>
            <a:endParaRPr lang="el-GR" dirty="0"/>
          </a:p>
        </p:txBody>
      </p:sp>
    </p:spTree>
    <p:extLst>
      <p:ext uri="{BB962C8B-B14F-4D97-AF65-F5344CB8AC3E}">
        <p14:creationId xmlns:p14="http://schemas.microsoft.com/office/powerpoint/2010/main" val="1501744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304800" y="1196752"/>
            <a:ext cx="8534400" cy="4899248"/>
          </a:xfrm>
        </p:spPr>
        <p:txBody>
          <a:bodyPr/>
          <a:lstStyle/>
          <a:p>
            <a:pPr marL="0" indent="0">
              <a:buNone/>
            </a:pPr>
            <a:r>
              <a:rPr lang="en-US" b="1" i="1" u="sng" dirty="0">
                <a:solidFill>
                  <a:srgbClr val="C00000"/>
                </a:solidFill>
              </a:rPr>
              <a:t>C. Truncation error</a:t>
            </a:r>
          </a:p>
          <a:p>
            <a:pPr marL="0" indent="0">
              <a:buNone/>
            </a:pPr>
            <a:r>
              <a:rPr lang="en-US" sz="2400" dirty="0"/>
              <a:t>➡ This error arises due to the discrete or iterative nature of the </a:t>
            </a:r>
            <a:r>
              <a:rPr lang="en-US" sz="2400" dirty="0" smtClean="0"/>
              <a:t>numerical methods </a:t>
            </a:r>
            <a:r>
              <a:rPr lang="en-US" sz="2400" dirty="0"/>
              <a:t>used.</a:t>
            </a:r>
          </a:p>
          <a:p>
            <a:pPr marL="0" indent="0">
              <a:buNone/>
            </a:pPr>
            <a:r>
              <a:rPr lang="en-US" sz="2400" dirty="0"/>
              <a:t>➡ For example, an iterative scheme can be developed to obtain the </a:t>
            </a:r>
            <a:r>
              <a:rPr lang="en-US" sz="2400" dirty="0" smtClean="0"/>
              <a:t>physical quantity </a:t>
            </a:r>
            <a:r>
              <a:rPr lang="en-US" sz="2400" dirty="0"/>
              <a:t>G.</a:t>
            </a:r>
          </a:p>
          <a:p>
            <a:pPr marL="400050" lvl="1" indent="0">
              <a:buNone/>
            </a:pPr>
            <a:r>
              <a:rPr lang="en-US" sz="2000" dirty="0"/>
              <a:t>- If the scheme is well-designed then G(n) approaches the true</a:t>
            </a:r>
          </a:p>
          <a:p>
            <a:pPr marL="400050" lvl="1" indent="0">
              <a:buNone/>
            </a:pPr>
            <a:r>
              <a:rPr lang="en-US" sz="2000" dirty="0"/>
              <a:t>value of </a:t>
            </a:r>
            <a:r>
              <a:rPr lang="en-US" sz="2000" dirty="0" smtClean="0"/>
              <a:t>G </a:t>
            </a:r>
            <a:r>
              <a:rPr lang="en-US" sz="2000" dirty="0"/>
              <a:t>when n→∞.</a:t>
            </a:r>
          </a:p>
          <a:p>
            <a:pPr marL="400050" lvl="1" indent="0">
              <a:buNone/>
            </a:pPr>
            <a:r>
              <a:rPr lang="en-US" sz="2000" dirty="0"/>
              <a:t>- However, we always have to stop at a finite value of n=N.</a:t>
            </a:r>
          </a:p>
          <a:p>
            <a:pPr marL="400050" lvl="1" indent="0">
              <a:buNone/>
            </a:pPr>
            <a:r>
              <a:rPr lang="en-US" sz="2000" dirty="0"/>
              <a:t>The truncation error is the difference between G(N) and G(∞).</a:t>
            </a:r>
          </a:p>
          <a:p>
            <a:pPr marL="0" indent="0">
              <a:buNone/>
            </a:pPr>
            <a:r>
              <a:rPr lang="en-US" sz="2400" dirty="0"/>
              <a:t>➡ A truncation error also arises when approximating a continuous </a:t>
            </a:r>
            <a:r>
              <a:rPr lang="en-US" sz="2400" dirty="0" smtClean="0"/>
              <a:t>quantity by </a:t>
            </a:r>
            <a:r>
              <a:rPr lang="en-US" sz="2400" dirty="0"/>
              <a:t>a discrete form or a derivative by a discrete limit:</a:t>
            </a:r>
            <a:endParaRPr lang="el-GR" sz="2400"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38</a:t>
            </a:fld>
            <a:endParaRPr lang="el-GR" dirty="0"/>
          </a:p>
        </p:txBody>
      </p:sp>
      <p:pic>
        <p:nvPicPr>
          <p:cNvPr id="166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125" y="5661248"/>
            <a:ext cx="2471995" cy="60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061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marL="0" indent="0">
              <a:buNone/>
            </a:pPr>
            <a:r>
              <a:rPr lang="en-US" b="1" i="1" u="sng" dirty="0">
                <a:solidFill>
                  <a:srgbClr val="C00000"/>
                </a:solidFill>
              </a:rPr>
              <a:t>D. Round-off error </a:t>
            </a:r>
          </a:p>
          <a:p>
            <a:r>
              <a:rPr lang="en-US" b="1" dirty="0">
                <a:solidFill>
                  <a:srgbClr val="3366CC"/>
                </a:solidFill>
              </a:rPr>
              <a:t>Computers can only perform numeric calculations out to a </a:t>
            </a:r>
            <a:r>
              <a:rPr lang="en-US" b="1" u="sng" dirty="0">
                <a:solidFill>
                  <a:srgbClr val="3366CC"/>
                </a:solidFill>
              </a:rPr>
              <a:t>certain number of decimal places before introducing rounding errors</a:t>
            </a:r>
          </a:p>
          <a:p>
            <a:r>
              <a:rPr lang="en-US" dirty="0" smtClean="0"/>
              <a:t>This </a:t>
            </a:r>
            <a:r>
              <a:rPr lang="en-US" dirty="0"/>
              <a:t>error is intrinsic to the use of a computer.</a:t>
            </a:r>
          </a:p>
          <a:p>
            <a:r>
              <a:rPr lang="en-US" dirty="0" smtClean="0"/>
              <a:t>A </a:t>
            </a:r>
            <a:r>
              <a:rPr lang="en-US" dirty="0"/>
              <a:t>computer does not use the real number but finite-precision </a:t>
            </a:r>
            <a:r>
              <a:rPr lang="en-US" dirty="0" smtClean="0"/>
              <a:t>numbers (</a:t>
            </a:r>
            <a:r>
              <a:rPr lang="en-US" dirty="0"/>
              <a:t>e.g. some decimals are discarded</a:t>
            </a:r>
            <a:r>
              <a:rPr lang="en-US" dirty="0" smtClean="0"/>
              <a:t>.)</a:t>
            </a:r>
          </a:p>
          <a:p>
            <a:r>
              <a:rPr lang="en-US" dirty="0"/>
              <a:t>The </a:t>
            </a:r>
            <a:r>
              <a:rPr lang="en-US" b="1" dirty="0">
                <a:solidFill>
                  <a:srgbClr val="C00000"/>
                </a:solidFill>
              </a:rPr>
              <a:t>propagation of rounding errors </a:t>
            </a:r>
            <a:r>
              <a:rPr lang="en-US" dirty="0"/>
              <a:t>from one </a:t>
            </a:r>
            <a:r>
              <a:rPr lang="en-US" dirty="0" smtClean="0"/>
              <a:t>floating point operation </a:t>
            </a:r>
            <a:r>
              <a:rPr lang="en-US" dirty="0"/>
              <a:t>to the next is the most frequent source of </a:t>
            </a:r>
            <a:r>
              <a:rPr lang="en-US" dirty="0" smtClean="0"/>
              <a:t>numerical instabilities</a:t>
            </a:r>
            <a:r>
              <a:rPr lang="en-US" dirty="0"/>
              <a:t>.</a:t>
            </a:r>
            <a:endParaRPr lang="en-US" dirty="0" smtClean="0"/>
          </a:p>
          <a:p>
            <a:pPr marL="0" indent="0">
              <a:buNone/>
            </a:pP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39</a:t>
            </a:fld>
            <a:endParaRPr lang="el-GR" dirty="0"/>
          </a:p>
        </p:txBody>
      </p:sp>
    </p:spTree>
    <p:extLst>
      <p:ext uri="{BB962C8B-B14F-4D97-AF65-F5344CB8AC3E}">
        <p14:creationId xmlns:p14="http://schemas.microsoft.com/office/powerpoint/2010/main" val="54847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683568" y="1988840"/>
            <a:ext cx="7772400" cy="2364283"/>
          </a:xfrm>
        </p:spPr>
        <p:txBody>
          <a:bodyPr/>
          <a:lstStyle/>
          <a:p>
            <a:pPr algn="ctr"/>
            <a:r>
              <a:rPr lang="en-US" sz="4400" b="1" dirty="0" smtClean="0">
                <a:solidFill>
                  <a:srgbClr val="3366CC"/>
                </a:solidFill>
                <a:latin typeface="Arno Pro Caption" pitchFamily="18" charset="0"/>
              </a:rPr>
              <a:t>2</a:t>
            </a:r>
            <a:r>
              <a:rPr lang="el-GR" sz="4400" b="1" dirty="0" smtClean="0">
                <a:solidFill>
                  <a:srgbClr val="3366CC"/>
                </a:solidFill>
                <a:latin typeface="Arno Pro Caption" pitchFamily="18" charset="0"/>
              </a:rPr>
              <a:t>. Αναπαράσταση αριθμών στον Υπολογιστή</a:t>
            </a:r>
            <a:endParaRPr lang="en-US" sz="4400" b="1" dirty="0" smtClean="0">
              <a:solidFill>
                <a:srgbClr val="3366CC"/>
              </a:solidFill>
              <a:latin typeface="Arno Pro Caption" pitchFamily="18" charset="0"/>
            </a:endParaRPr>
          </a:p>
          <a:p>
            <a:pPr algn="ctr"/>
            <a:endParaRPr lang="en-US" sz="4400" b="1" dirty="0">
              <a:solidFill>
                <a:srgbClr val="3366CC"/>
              </a:solidFill>
              <a:latin typeface="Arno Pro Caption" pitchFamily="18" charset="0"/>
            </a:endParaRPr>
          </a:p>
        </p:txBody>
      </p:sp>
      <p:sp>
        <p:nvSpPr>
          <p:cNvPr id="4" name="Θέση αριθμού διαφάνειας 3"/>
          <p:cNvSpPr>
            <a:spLocks noGrp="1"/>
          </p:cNvSpPr>
          <p:nvPr>
            <p:ph type="sldNum" sz="quarter" idx="11"/>
          </p:nvPr>
        </p:nvSpPr>
        <p:spPr/>
        <p:txBody>
          <a:bodyPr/>
          <a:lstStyle/>
          <a:p>
            <a:pPr>
              <a:defRPr/>
            </a:pPr>
            <a:fld id="{7C0C7880-35DE-403B-B262-B177BD98112C}" type="slidenum">
              <a:rPr lang="el-GR" smtClean="0"/>
              <a:pPr>
                <a:defRPr/>
              </a:pPr>
              <a:t>4</a:t>
            </a:fld>
            <a:endParaRPr lang="el-GR" dirty="0"/>
          </a:p>
        </p:txBody>
      </p:sp>
    </p:spTree>
    <p:extLst>
      <p:ext uri="{BB962C8B-B14F-4D97-AF65-F5344CB8AC3E}">
        <p14:creationId xmlns:p14="http://schemas.microsoft.com/office/powerpoint/2010/main" val="25763699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defRPr/>
            </a:pPr>
            <a:r>
              <a:rPr lang="en-US" dirty="0" smtClean="0">
                <a:solidFill>
                  <a:schemeClr val="accent1">
                    <a:lumMod val="50000"/>
                  </a:schemeClr>
                </a:solidFill>
              </a:rPr>
              <a:t>Sources of Numerical Errors</a:t>
            </a:r>
            <a:endParaRPr lang="el-GR" dirty="0" smtClean="0">
              <a:solidFill>
                <a:schemeClr val="accent1">
                  <a:lumMod val="50000"/>
                </a:schemeClr>
              </a:solidFill>
            </a:endParaRPr>
          </a:p>
        </p:txBody>
      </p:sp>
      <p:sp>
        <p:nvSpPr>
          <p:cNvPr id="3" name="Content Placeholder 2"/>
          <p:cNvSpPr>
            <a:spLocks noGrp="1"/>
          </p:cNvSpPr>
          <p:nvPr>
            <p:ph idx="1"/>
          </p:nvPr>
        </p:nvSpPr>
        <p:spPr/>
        <p:txBody>
          <a:bodyPr/>
          <a:lstStyle/>
          <a:p>
            <a:pPr marL="609600" indent="-609600" eaLnBrk="1" hangingPunct="1">
              <a:buClr>
                <a:schemeClr val="tx1"/>
              </a:buClr>
              <a:buFont typeface="Wingdings" pitchFamily="2" charset="2"/>
              <a:buAutoNum type="arabicParenR"/>
              <a:defRPr/>
            </a:pPr>
            <a:r>
              <a:rPr lang="en-US" dirty="0"/>
              <a:t>Round off </a:t>
            </a:r>
            <a:r>
              <a:rPr lang="en-US" dirty="0" smtClean="0"/>
              <a:t>error</a:t>
            </a:r>
            <a:r>
              <a:rPr lang="el-GR" dirty="0" smtClean="0"/>
              <a:t> (σφάλμα στρογγυλοποίησης)</a:t>
            </a:r>
          </a:p>
          <a:p>
            <a:pPr lvl="1" indent="-342900" eaLnBrk="1" hangingPunct="1">
              <a:buClr>
                <a:schemeClr val="tx1"/>
              </a:buClr>
              <a:defRPr/>
            </a:pPr>
            <a:r>
              <a:rPr lang="el-GR" dirty="0" smtClean="0"/>
              <a:t>Προκύπτει από την ανάγκη αναπαράστασης των αριθμών με πεπερασμένο πλήθος ψηφίων</a:t>
            </a:r>
            <a:endParaRPr lang="en-US" dirty="0"/>
          </a:p>
          <a:p>
            <a:pPr marL="609600" indent="-609600" eaLnBrk="1" hangingPunct="1">
              <a:buClr>
                <a:schemeClr val="tx1"/>
              </a:buClr>
              <a:buFont typeface="Wingdings" pitchFamily="2" charset="2"/>
              <a:buAutoNum type="arabicParenR"/>
              <a:defRPr/>
            </a:pPr>
            <a:r>
              <a:rPr lang="en-US" dirty="0"/>
              <a:t>Truncation </a:t>
            </a:r>
            <a:r>
              <a:rPr lang="en-US" dirty="0" smtClean="0"/>
              <a:t>error</a:t>
            </a:r>
            <a:r>
              <a:rPr lang="el-GR" dirty="0" smtClean="0"/>
              <a:t> (σφάλμα αποκοπής)</a:t>
            </a:r>
          </a:p>
          <a:p>
            <a:pPr lvl="1" indent="-342900" eaLnBrk="1" hangingPunct="1">
              <a:buClr>
                <a:schemeClr val="tx1"/>
              </a:buClr>
              <a:defRPr/>
            </a:pPr>
            <a:r>
              <a:rPr lang="el-GR" dirty="0" smtClean="0"/>
              <a:t>Δημιουργείται από τον αλγόριθμο που χρησιμοποιείται και την προσέγγιση που επιλέγεται (κατά την αντικατάσταση μιας ακριβούς διαδικασίας υπολογισμού με μία προσεγγιστική)</a:t>
            </a:r>
          </a:p>
          <a:p>
            <a:pPr marL="1009650" lvl="1" indent="-609600" eaLnBrk="1" hangingPunct="1">
              <a:buClr>
                <a:schemeClr val="tx1"/>
              </a:buClr>
              <a:defRPr/>
            </a:pPr>
            <a:endParaRPr lang="en-US" dirty="0"/>
          </a:p>
          <a:p>
            <a:pPr>
              <a:defRPr/>
            </a:pPr>
            <a:endParaRPr lang="el-GR" dirty="0"/>
          </a:p>
        </p:txBody>
      </p:sp>
      <p:sp>
        <p:nvSpPr>
          <p:cNvPr id="4" name="Slide Number Placeholder 3"/>
          <p:cNvSpPr>
            <a:spLocks noGrp="1"/>
          </p:cNvSpPr>
          <p:nvPr>
            <p:ph type="sldNum" sz="quarter" idx="10"/>
          </p:nvPr>
        </p:nvSpPr>
        <p:spPr/>
        <p:txBody>
          <a:bodyPr/>
          <a:lstStyle/>
          <a:p>
            <a:pPr>
              <a:defRPr/>
            </a:pPr>
            <a:fld id="{7EA1707A-B707-4D3C-9881-B86BCAA5B352}" type="slidenum">
              <a:rPr lang="el-GR" smtClean="0"/>
              <a:pPr>
                <a:defRPr/>
              </a:pPr>
              <a:t>40</a:t>
            </a:fld>
            <a:endParaRPr lang="el-GR" dirty="0"/>
          </a:p>
        </p:txBody>
      </p:sp>
    </p:spTree>
    <p:extLst>
      <p:ext uri="{BB962C8B-B14F-4D97-AF65-F5344CB8AC3E}">
        <p14:creationId xmlns:p14="http://schemas.microsoft.com/office/powerpoint/2010/main" val="755819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a:xfrm>
            <a:off x="6553200" y="6245225"/>
            <a:ext cx="2133600" cy="476250"/>
          </a:xfrm>
        </p:spPr>
        <p:txBody>
          <a:bodyPr/>
          <a:lstStyle/>
          <a:p>
            <a:pPr>
              <a:defRPr/>
            </a:pPr>
            <a:fld id="{B7EA0AE3-02AD-4080-9926-32E7B9519EAC}" type="slidenum">
              <a:rPr lang="en-US"/>
              <a:pPr>
                <a:defRPr/>
              </a:pPr>
              <a:t>41</a:t>
            </a:fld>
            <a:endParaRPr lang="en-US"/>
          </a:p>
        </p:txBody>
      </p:sp>
      <p:sp>
        <p:nvSpPr>
          <p:cNvPr id="52227"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Round off Error</a:t>
            </a:r>
          </a:p>
        </p:txBody>
      </p:sp>
      <p:sp>
        <p:nvSpPr>
          <p:cNvPr id="52228" name="Rectangle 3"/>
          <p:cNvSpPr>
            <a:spLocks noGrp="1" noChangeArrowheads="1"/>
          </p:cNvSpPr>
          <p:nvPr>
            <p:ph type="body" idx="1"/>
          </p:nvPr>
        </p:nvSpPr>
        <p:spPr/>
        <p:txBody>
          <a:bodyPr/>
          <a:lstStyle/>
          <a:p>
            <a:pPr eaLnBrk="1" hangingPunct="1"/>
            <a:r>
              <a:rPr lang="en-US" smtClean="0"/>
              <a:t>Caused by representing a number approximately</a:t>
            </a:r>
          </a:p>
          <a:p>
            <a:pPr lvl="2" eaLnBrk="1" hangingPunct="1">
              <a:buFontTx/>
              <a:buNone/>
            </a:pPr>
            <a:endParaRPr lang="en-US" smtClean="0"/>
          </a:p>
        </p:txBody>
      </p:sp>
      <p:graphicFrame>
        <p:nvGraphicFramePr>
          <p:cNvPr id="52229" name="Object 4"/>
          <p:cNvGraphicFramePr>
            <a:graphicFrameLocks noChangeAspect="1"/>
          </p:cNvGraphicFramePr>
          <p:nvPr>
            <p:extLst>
              <p:ext uri="{D42A27DB-BD31-4B8C-83A1-F6EECF244321}">
                <p14:modId xmlns:p14="http://schemas.microsoft.com/office/powerpoint/2010/main" val="3071758353"/>
              </p:ext>
            </p:extLst>
          </p:nvPr>
        </p:nvGraphicFramePr>
        <p:xfrm>
          <a:off x="2397125" y="1916113"/>
          <a:ext cx="2087563" cy="938212"/>
        </p:xfrm>
        <a:graphic>
          <a:graphicData uri="http://schemas.openxmlformats.org/presentationml/2006/ole">
            <mc:AlternateContent xmlns:mc="http://schemas.openxmlformats.org/markup-compatibility/2006">
              <mc:Choice xmlns:v="urn:schemas-microsoft-com:vml" Requires="v">
                <p:oleObj spid="_x0000_s148812" name="Equation" r:id="rId4" imgW="876240" imgH="393480" progId="Equation.DSMT4">
                  <p:embed/>
                </p:oleObj>
              </mc:Choice>
              <mc:Fallback>
                <p:oleObj name="Equation" r:id="rId4" imgW="876240" imgH="393480" progId="Equation.DSMT4">
                  <p:embed/>
                  <p:pic>
                    <p:nvPicPr>
                      <p:cNvPr id="0" name=""/>
                      <p:cNvPicPr>
                        <a:picLocks noChangeAspect="1" noChangeArrowheads="1"/>
                      </p:cNvPicPr>
                      <p:nvPr/>
                    </p:nvPicPr>
                    <p:blipFill>
                      <a:blip r:embed="rId5"/>
                      <a:srcRect/>
                      <a:stretch>
                        <a:fillRect/>
                      </a:stretch>
                    </p:blipFill>
                    <p:spPr bwMode="auto">
                      <a:xfrm>
                        <a:off x="2397125" y="1916113"/>
                        <a:ext cx="2087563" cy="938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0" name="Object 5"/>
          <p:cNvGraphicFramePr>
            <a:graphicFrameLocks noChangeAspect="1"/>
          </p:cNvGraphicFramePr>
          <p:nvPr>
            <p:extLst>
              <p:ext uri="{D42A27DB-BD31-4B8C-83A1-F6EECF244321}">
                <p14:modId xmlns:p14="http://schemas.microsoft.com/office/powerpoint/2010/main" val="65103231"/>
              </p:ext>
            </p:extLst>
          </p:nvPr>
        </p:nvGraphicFramePr>
        <p:xfrm>
          <a:off x="2152650" y="2906713"/>
          <a:ext cx="2265363" cy="527050"/>
        </p:xfrm>
        <a:graphic>
          <a:graphicData uri="http://schemas.openxmlformats.org/presentationml/2006/ole">
            <mc:AlternateContent xmlns:mc="http://schemas.openxmlformats.org/markup-compatibility/2006">
              <mc:Choice xmlns:v="urn:schemas-microsoft-com:vml" Requires="v">
                <p:oleObj spid="_x0000_s148813" name="Equation" r:id="rId6" imgW="927000" imgH="215640" progId="Equation.DSMT4">
                  <p:embed/>
                </p:oleObj>
              </mc:Choice>
              <mc:Fallback>
                <p:oleObj name="Equation" r:id="rId6" imgW="927000" imgH="215640" progId="Equation.DSMT4">
                  <p:embed/>
                  <p:pic>
                    <p:nvPicPr>
                      <p:cNvPr id="0" name=""/>
                      <p:cNvPicPr>
                        <a:picLocks noChangeAspect="1" noChangeArrowheads="1"/>
                      </p:cNvPicPr>
                      <p:nvPr/>
                    </p:nvPicPr>
                    <p:blipFill>
                      <a:blip r:embed="rId7"/>
                      <a:srcRect/>
                      <a:stretch>
                        <a:fillRect/>
                      </a:stretch>
                    </p:blipFill>
                    <p:spPr bwMode="auto">
                      <a:xfrm>
                        <a:off x="2152650" y="2906713"/>
                        <a:ext cx="22653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107230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Rounding errors are random</a:t>
            </a: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42</a:t>
            </a:fld>
            <a:endParaRPr lang="el-GR" dirty="0"/>
          </a:p>
        </p:txBody>
      </p:sp>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63" y="1052736"/>
            <a:ext cx="7358986"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3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6553200" y="6245225"/>
            <a:ext cx="2133600" cy="476250"/>
          </a:xfrm>
        </p:spPr>
        <p:txBody>
          <a:bodyPr/>
          <a:lstStyle/>
          <a:p>
            <a:pPr>
              <a:defRPr/>
            </a:pPr>
            <a:fld id="{7B30027F-BDFA-4AC5-9D43-DD9A7E4E017A}" type="slidenum">
              <a:rPr lang="en-US"/>
              <a:pPr>
                <a:defRPr/>
              </a:pPr>
              <a:t>43</a:t>
            </a:fld>
            <a:endParaRPr lang="en-US"/>
          </a:p>
        </p:txBody>
      </p:sp>
      <p:sp>
        <p:nvSpPr>
          <p:cNvPr id="53251" name="Rectangle 2"/>
          <p:cNvSpPr>
            <a:spLocks noGrp="1" noChangeArrowheads="1"/>
          </p:cNvSpPr>
          <p:nvPr>
            <p:ph type="title"/>
          </p:nvPr>
        </p:nvSpPr>
        <p:spPr>
          <a:xfrm>
            <a:off x="457200" y="274638"/>
            <a:ext cx="8118475" cy="1143000"/>
          </a:xfrm>
        </p:spPr>
        <p:txBody>
          <a:bodyPr/>
          <a:lstStyle/>
          <a:p>
            <a:pPr eaLnBrk="1" hangingPunct="1">
              <a:defRPr/>
            </a:pPr>
            <a:r>
              <a:rPr lang="en-US" sz="3600" dirty="0" smtClean="0">
                <a:solidFill>
                  <a:schemeClr val="accent1">
                    <a:lumMod val="50000"/>
                  </a:schemeClr>
                </a:solidFill>
              </a:rPr>
              <a:t>Problems created by round off error</a:t>
            </a:r>
          </a:p>
        </p:txBody>
      </p:sp>
      <p:sp>
        <p:nvSpPr>
          <p:cNvPr id="53252" name="Rectangle 3"/>
          <p:cNvSpPr>
            <a:spLocks noGrp="1" noChangeArrowheads="1"/>
          </p:cNvSpPr>
          <p:nvPr>
            <p:ph type="body" idx="1"/>
          </p:nvPr>
        </p:nvSpPr>
        <p:spPr/>
        <p:txBody>
          <a:bodyPr/>
          <a:lstStyle/>
          <a:p>
            <a:pPr eaLnBrk="1" hangingPunct="1"/>
            <a:r>
              <a:rPr lang="en-US" smtClean="0"/>
              <a:t>28 Americans were killed on February 25, 1991 by an Iraqi Scud missile in Dhahran, Saudi Arabia.</a:t>
            </a:r>
          </a:p>
          <a:p>
            <a:pPr eaLnBrk="1" hangingPunct="1"/>
            <a:r>
              <a:rPr lang="en-US" smtClean="0"/>
              <a:t>The patriot defense system failed to track and intercept the Scud.  Why?</a:t>
            </a:r>
          </a:p>
        </p:txBody>
      </p:sp>
    </p:spTree>
    <p:extLst>
      <p:ext uri="{BB962C8B-B14F-4D97-AF65-F5344CB8AC3E}">
        <p14:creationId xmlns:p14="http://schemas.microsoft.com/office/powerpoint/2010/main" val="9379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a:xfrm>
            <a:off x="6553200" y="6245225"/>
            <a:ext cx="2133600" cy="476250"/>
          </a:xfrm>
        </p:spPr>
        <p:txBody>
          <a:bodyPr/>
          <a:lstStyle/>
          <a:p>
            <a:pPr>
              <a:defRPr/>
            </a:pPr>
            <a:fld id="{5556914B-6860-4227-8124-D1473ADAB023}" type="slidenum">
              <a:rPr lang="en-US"/>
              <a:pPr>
                <a:defRPr/>
              </a:pPr>
              <a:t>44</a:t>
            </a:fld>
            <a:endParaRPr lang="en-US"/>
          </a:p>
        </p:txBody>
      </p:sp>
      <p:sp>
        <p:nvSpPr>
          <p:cNvPr id="54275"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Problem with Patriot missile</a:t>
            </a:r>
          </a:p>
        </p:txBody>
      </p:sp>
      <p:sp>
        <p:nvSpPr>
          <p:cNvPr id="54276" name="Rectangle 3"/>
          <p:cNvSpPr>
            <a:spLocks noGrp="1" noChangeArrowheads="1"/>
          </p:cNvSpPr>
          <p:nvPr>
            <p:ph type="body" idx="1"/>
          </p:nvPr>
        </p:nvSpPr>
        <p:spPr>
          <a:xfrm>
            <a:off x="1259632" y="981075"/>
            <a:ext cx="7489081" cy="5184229"/>
          </a:xfrm>
        </p:spPr>
        <p:txBody>
          <a:bodyPr/>
          <a:lstStyle/>
          <a:p>
            <a:pPr eaLnBrk="1" hangingPunct="1"/>
            <a:r>
              <a:rPr lang="en-US" dirty="0" smtClean="0"/>
              <a:t>Clock cycle of 1/10 seconds was represented in 24-bit fixed point register created an error of 9.5 x 10</a:t>
            </a:r>
            <a:r>
              <a:rPr lang="en-US" baseline="30000" dirty="0" smtClean="0"/>
              <a:t>-8</a:t>
            </a:r>
            <a:r>
              <a:rPr lang="en-US" dirty="0" smtClean="0"/>
              <a:t> seconds.</a:t>
            </a:r>
          </a:p>
          <a:p>
            <a:pPr eaLnBrk="1" hangingPunct="1"/>
            <a:r>
              <a:rPr lang="en-US" dirty="0" smtClean="0"/>
              <a:t>The battery was on for 100 consecutive hours, thus causing an inaccuracy of</a:t>
            </a:r>
          </a:p>
          <a:p>
            <a:pPr eaLnBrk="1" hangingPunct="1"/>
            <a:endParaRPr lang="en-US" dirty="0" smtClean="0"/>
          </a:p>
          <a:p>
            <a:pPr eaLnBrk="1" hangingPunct="1"/>
            <a:endParaRPr lang="en-US" dirty="0" smtClean="0"/>
          </a:p>
          <a:p>
            <a:pPr eaLnBrk="1" hangingPunct="1"/>
            <a:r>
              <a:rPr lang="en-US" dirty="0" smtClean="0"/>
              <a:t>The shift calculated in the ranging system of the missile was 687 meters.</a:t>
            </a:r>
          </a:p>
          <a:p>
            <a:pPr eaLnBrk="1" hangingPunct="1"/>
            <a:r>
              <a:rPr lang="en-US" dirty="0" smtClean="0"/>
              <a:t>The target was considered to be out of range at a distance greater than 137 meters.</a:t>
            </a:r>
          </a:p>
          <a:p>
            <a:pPr eaLnBrk="1" hangingPunct="1">
              <a:buFontTx/>
              <a:buNone/>
            </a:pPr>
            <a:r>
              <a:rPr lang="en-US" dirty="0" smtClean="0"/>
              <a:t>			</a:t>
            </a:r>
          </a:p>
        </p:txBody>
      </p:sp>
      <p:graphicFrame>
        <p:nvGraphicFramePr>
          <p:cNvPr id="54277" name="Object 4"/>
          <p:cNvGraphicFramePr>
            <a:graphicFrameLocks noChangeAspect="1"/>
          </p:cNvGraphicFramePr>
          <p:nvPr>
            <p:extLst>
              <p:ext uri="{D42A27DB-BD31-4B8C-83A1-F6EECF244321}">
                <p14:modId xmlns:p14="http://schemas.microsoft.com/office/powerpoint/2010/main" val="396085523"/>
              </p:ext>
            </p:extLst>
          </p:nvPr>
        </p:nvGraphicFramePr>
        <p:xfrm>
          <a:off x="3178175" y="3284538"/>
          <a:ext cx="4038600" cy="776287"/>
        </p:xfrm>
        <a:graphic>
          <a:graphicData uri="http://schemas.openxmlformats.org/presentationml/2006/ole">
            <mc:AlternateContent xmlns:mc="http://schemas.openxmlformats.org/markup-compatibility/2006">
              <mc:Choice xmlns:v="urn:schemas-microsoft-com:vml" Requires="v">
                <p:oleObj spid="_x0000_s149837" name="Equation" r:id="rId4" imgW="2044440" imgH="393480" progId="Equation.DSMT4">
                  <p:embed/>
                </p:oleObj>
              </mc:Choice>
              <mc:Fallback>
                <p:oleObj name="Equation" r:id="rId4" imgW="2044440" imgH="393480" progId="Equation.DSMT4">
                  <p:embed/>
                  <p:pic>
                    <p:nvPicPr>
                      <p:cNvPr id="0" name=""/>
                      <p:cNvPicPr>
                        <a:picLocks noChangeAspect="1" noChangeArrowheads="1"/>
                      </p:cNvPicPr>
                      <p:nvPr/>
                    </p:nvPicPr>
                    <p:blipFill>
                      <a:blip r:embed="rId5"/>
                      <a:srcRect/>
                      <a:stretch>
                        <a:fillRect/>
                      </a:stretch>
                    </p:blipFill>
                    <p:spPr bwMode="auto">
                      <a:xfrm>
                        <a:off x="3178175" y="3284538"/>
                        <a:ext cx="4038600"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278" name="Object 5"/>
          <p:cNvGraphicFramePr>
            <a:graphicFrameLocks noChangeAspect="1"/>
          </p:cNvGraphicFramePr>
          <p:nvPr/>
        </p:nvGraphicFramePr>
        <p:xfrm>
          <a:off x="3216275" y="3970338"/>
          <a:ext cx="1143000" cy="355600"/>
        </p:xfrm>
        <a:graphic>
          <a:graphicData uri="http://schemas.openxmlformats.org/presentationml/2006/ole">
            <mc:AlternateContent xmlns:mc="http://schemas.openxmlformats.org/markup-compatibility/2006">
              <mc:Choice xmlns:v="urn:schemas-microsoft-com:vml" Requires="v">
                <p:oleObj spid="_x0000_s149838" name="Equation" r:id="rId6" imgW="571004" imgH="177646" progId="Equation.3">
                  <p:embed/>
                </p:oleObj>
              </mc:Choice>
              <mc:Fallback>
                <p:oleObj name="Equation" r:id="rId6" imgW="571004"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275" y="3970338"/>
                        <a:ext cx="11430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9548"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197043"/>
            <a:ext cx="1584299" cy="116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1216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r>
              <a:rPr lang="en-US" dirty="0"/>
              <a:t>: quadrature of a circle</a:t>
            </a: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45</a:t>
            </a:fld>
            <a:endParaRPr lang="el-GR" dirty="0"/>
          </a:p>
        </p:txBody>
      </p:sp>
      <p:pic>
        <p:nvPicPr>
          <p:cNvPr id="152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77" y="1196753"/>
            <a:ext cx="8600029"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47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46</a:t>
            </a:fld>
            <a:endParaRPr lang="el-GR" dirty="0"/>
          </a:p>
        </p:txBody>
      </p:sp>
      <p:pic>
        <p:nvPicPr>
          <p:cNvPr id="153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65" y="1340768"/>
            <a:ext cx="784307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622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47</a:t>
            </a:fld>
            <a:endParaRPr lang="el-GR" dirty="0"/>
          </a:p>
        </p:txBody>
      </p:sp>
      <p:pic>
        <p:nvPicPr>
          <p:cNvPr id="154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72" y="1844824"/>
            <a:ext cx="7911878" cy="304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359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large collection of software bugs</a:t>
            </a:r>
            <a:endParaRPr lang="el-GR" dirty="0"/>
          </a:p>
        </p:txBody>
      </p:sp>
      <p:sp>
        <p:nvSpPr>
          <p:cNvPr id="3" name="Content Placeholder 2"/>
          <p:cNvSpPr>
            <a:spLocks noGrp="1"/>
          </p:cNvSpPr>
          <p:nvPr>
            <p:ph idx="1"/>
          </p:nvPr>
        </p:nvSpPr>
        <p:spPr/>
        <p:txBody>
          <a:bodyPr/>
          <a:lstStyle/>
          <a:p>
            <a:r>
              <a:rPr lang="en-US" dirty="0" smtClean="0"/>
              <a:t>Careless </a:t>
            </a:r>
            <a:r>
              <a:rPr lang="en-US" dirty="0"/>
              <a:t>numerical computing does occasionally lead to disasters</a:t>
            </a:r>
            <a:endParaRPr lang="en-US" dirty="0" smtClean="0"/>
          </a:p>
          <a:p>
            <a:pPr marL="400050" lvl="1" indent="0">
              <a:buNone/>
            </a:pPr>
            <a:r>
              <a:rPr lang="en-US" dirty="0" smtClean="0">
                <a:latin typeface="Courier New" panose="02070309020205020404" pitchFamily="49" charset="0"/>
                <a:cs typeface="Courier New" panose="02070309020205020404" pitchFamily="49" charset="0"/>
              </a:rPr>
              <a:t>http</a:t>
            </a:r>
            <a:r>
              <a:rPr lang="en-US" dirty="0">
                <a:latin typeface="Courier New" panose="02070309020205020404" pitchFamily="49" charset="0"/>
                <a:cs typeface="Courier New" panose="02070309020205020404" pitchFamily="49" charset="0"/>
              </a:rPr>
              <a:t>://wwwzenger.informatik.tu-muenchen.de/persons/huckle/bugse.html</a:t>
            </a:r>
            <a:endParaRPr lang="el-GR"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48</a:t>
            </a:fld>
            <a:endParaRPr lang="el-GR" dirty="0"/>
          </a:p>
        </p:txBody>
      </p:sp>
    </p:spTree>
    <p:extLst>
      <p:ext uri="{BB962C8B-B14F-4D97-AF65-F5344CB8AC3E}">
        <p14:creationId xmlns:p14="http://schemas.microsoft.com/office/powerpoint/2010/main" val="13519032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Άσκηση (σε </a:t>
            </a:r>
            <a:r>
              <a:rPr lang="en-US" dirty="0" smtClean="0"/>
              <a:t>MATLAB </a:t>
            </a:r>
            <a:r>
              <a:rPr lang="el-GR" dirty="0" smtClean="0"/>
              <a:t>ή </a:t>
            </a:r>
            <a:r>
              <a:rPr lang="en-US" dirty="0" smtClean="0"/>
              <a:t>Octave)</a:t>
            </a: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49</a:t>
            </a:fld>
            <a:endParaRPr lang="el-GR" dirty="0"/>
          </a:p>
        </p:txBody>
      </p:sp>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134957"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39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2800" b="1" dirty="0" smtClean="0">
                <a:solidFill>
                  <a:schemeClr val="accent1">
                    <a:lumMod val="50000"/>
                  </a:schemeClr>
                </a:solidFill>
              </a:rPr>
              <a:t>Αριθμητικά Συστήματα &amp; Μετατροπές</a:t>
            </a:r>
            <a:endParaRPr lang="el-GR" sz="2800" b="1" dirty="0">
              <a:solidFill>
                <a:schemeClr val="accent1">
                  <a:lumMod val="50000"/>
                </a:schemeClr>
              </a:solidFill>
            </a:endParaRPr>
          </a:p>
        </p:txBody>
      </p:sp>
      <p:sp>
        <p:nvSpPr>
          <p:cNvPr id="4" name="Slide Number Placeholder 3"/>
          <p:cNvSpPr>
            <a:spLocks noGrp="1"/>
          </p:cNvSpPr>
          <p:nvPr>
            <p:ph type="sldNum" sz="quarter" idx="10"/>
          </p:nvPr>
        </p:nvSpPr>
        <p:spPr/>
        <p:txBody>
          <a:bodyPr/>
          <a:lstStyle/>
          <a:p>
            <a:pPr>
              <a:defRPr/>
            </a:pPr>
            <a:fld id="{8FEE0572-EBD1-48CB-950B-C5BC840509AC}" type="slidenum">
              <a:rPr lang="el-GR"/>
              <a:pPr>
                <a:defRPr/>
              </a:pPr>
              <a:t>5</a:t>
            </a:fld>
            <a:endParaRPr lang="el-GR" dirty="0"/>
          </a:p>
        </p:txBody>
      </p:sp>
      <p:graphicFrame>
        <p:nvGraphicFramePr>
          <p:cNvPr id="9220" name="Object 2"/>
          <p:cNvGraphicFramePr>
            <a:graphicFrameLocks noChangeAspect="1"/>
          </p:cNvGraphicFramePr>
          <p:nvPr>
            <p:extLst>
              <p:ext uri="{D42A27DB-BD31-4B8C-83A1-F6EECF244321}">
                <p14:modId xmlns:p14="http://schemas.microsoft.com/office/powerpoint/2010/main" val="619895505"/>
              </p:ext>
            </p:extLst>
          </p:nvPr>
        </p:nvGraphicFramePr>
        <p:xfrm>
          <a:off x="144463" y="2133600"/>
          <a:ext cx="8961437" cy="538163"/>
        </p:xfrm>
        <a:graphic>
          <a:graphicData uri="http://schemas.openxmlformats.org/presentationml/2006/ole">
            <mc:AlternateContent xmlns:mc="http://schemas.openxmlformats.org/markup-compatibility/2006">
              <mc:Choice xmlns:v="urn:schemas-microsoft-com:vml" Requires="v">
                <p:oleObj spid="_x0000_s9600" name="Equation" r:id="rId3" imgW="3390840" imgH="203040" progId="Equation.DSMT4">
                  <p:embed/>
                </p:oleObj>
              </mc:Choice>
              <mc:Fallback>
                <p:oleObj name="Equation" r:id="rId3" imgW="3390840" imgH="203040" progId="Equation.DSMT4">
                  <p:embed/>
                  <p:pic>
                    <p:nvPicPr>
                      <p:cNvPr id="0" name="Object 2"/>
                      <p:cNvPicPr>
                        <a:picLocks noChangeAspect="1" noChangeArrowheads="1"/>
                      </p:cNvPicPr>
                      <p:nvPr/>
                    </p:nvPicPr>
                    <p:blipFill>
                      <a:blip r:embed="rId4"/>
                      <a:srcRect/>
                      <a:stretch>
                        <a:fillRect/>
                      </a:stretch>
                    </p:blipFill>
                    <p:spPr bwMode="auto">
                      <a:xfrm>
                        <a:off x="144463" y="2133600"/>
                        <a:ext cx="8961437"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1" name="Object 4"/>
          <p:cNvGraphicFramePr>
            <a:graphicFrameLocks noChangeAspect="1"/>
          </p:cNvGraphicFramePr>
          <p:nvPr>
            <p:extLst>
              <p:ext uri="{D42A27DB-BD31-4B8C-83A1-F6EECF244321}">
                <p14:modId xmlns:p14="http://schemas.microsoft.com/office/powerpoint/2010/main" val="4012683991"/>
              </p:ext>
            </p:extLst>
          </p:nvPr>
        </p:nvGraphicFramePr>
        <p:xfrm>
          <a:off x="15875" y="3716338"/>
          <a:ext cx="8920163" cy="1905000"/>
        </p:xfrm>
        <a:graphic>
          <a:graphicData uri="http://schemas.openxmlformats.org/presentationml/2006/ole">
            <mc:AlternateContent xmlns:mc="http://schemas.openxmlformats.org/markup-compatibility/2006">
              <mc:Choice xmlns:v="urn:schemas-microsoft-com:vml" Requires="v">
                <p:oleObj spid="_x0000_s9601" name="Equation" r:id="rId5" imgW="3454200" imgH="736560" progId="Equation.DSMT4">
                  <p:embed/>
                </p:oleObj>
              </mc:Choice>
              <mc:Fallback>
                <p:oleObj name="Equation" r:id="rId5" imgW="3454200" imgH="736560" progId="Equation.DSMT4">
                  <p:embed/>
                  <p:pic>
                    <p:nvPicPr>
                      <p:cNvPr id="0" name="Object 4"/>
                      <p:cNvPicPr>
                        <a:picLocks noChangeAspect="1" noChangeArrowheads="1"/>
                      </p:cNvPicPr>
                      <p:nvPr/>
                    </p:nvPicPr>
                    <p:blipFill>
                      <a:blip r:embed="rId6"/>
                      <a:srcRect/>
                      <a:stretch>
                        <a:fillRect/>
                      </a:stretch>
                    </p:blipFill>
                    <p:spPr bwMode="auto">
                      <a:xfrm>
                        <a:off x="15875" y="3716338"/>
                        <a:ext cx="89201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Rectangle 6"/>
          <p:cNvSpPr>
            <a:spLocks noChangeArrowheads="1"/>
          </p:cNvSpPr>
          <p:nvPr/>
        </p:nvSpPr>
        <p:spPr bwMode="auto">
          <a:xfrm>
            <a:off x="611188" y="3284538"/>
            <a:ext cx="1014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C00000"/>
                </a:solidFill>
                <a:latin typeface="Arno Pro Caption" pitchFamily="18" charset="0"/>
              </a:rPr>
              <a:t>Base 2</a:t>
            </a:r>
            <a:endParaRPr lang="el-GR">
              <a:solidFill>
                <a:srgbClr val="C00000"/>
              </a:solidFill>
              <a:latin typeface="Arno Pro Caption" pitchFamily="18" charset="0"/>
            </a:endParaRPr>
          </a:p>
        </p:txBody>
      </p:sp>
      <p:sp>
        <p:nvSpPr>
          <p:cNvPr id="9223" name="Rectangle 8"/>
          <p:cNvSpPr>
            <a:spLocks noChangeArrowheads="1"/>
          </p:cNvSpPr>
          <p:nvPr/>
        </p:nvSpPr>
        <p:spPr bwMode="auto">
          <a:xfrm>
            <a:off x="657225" y="1341438"/>
            <a:ext cx="1131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C00000"/>
                </a:solidFill>
                <a:latin typeface="Arno Pro Caption" pitchFamily="18" charset="0"/>
              </a:rPr>
              <a:t>Base 10</a:t>
            </a:r>
            <a:endParaRPr lang="el-GR">
              <a:solidFill>
                <a:srgbClr val="C00000"/>
              </a:solidFill>
              <a:latin typeface="Arno Pro Captio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l-GR" smtClean="0"/>
          </a:p>
        </p:txBody>
      </p:sp>
      <p:sp>
        <p:nvSpPr>
          <p:cNvPr id="34819" name="Content Placeholder 2"/>
          <p:cNvSpPr>
            <a:spLocks noGrp="1"/>
          </p:cNvSpPr>
          <p:nvPr>
            <p:ph idx="1"/>
          </p:nvPr>
        </p:nvSpPr>
        <p:spPr/>
        <p:txBody>
          <a:bodyPr/>
          <a:lstStyle/>
          <a:p>
            <a:r>
              <a:rPr lang="en-US" dirty="0" smtClean="0"/>
              <a:t>Why measure errors?</a:t>
            </a:r>
          </a:p>
          <a:p>
            <a:pPr lvl="1" eaLnBrk="1" hangingPunct="1">
              <a:buFont typeface="Wingdings" pitchFamily="2" charset="2"/>
              <a:buNone/>
            </a:pPr>
            <a:r>
              <a:rPr lang="en-US" dirty="0" smtClean="0"/>
              <a:t>1) </a:t>
            </a:r>
            <a:r>
              <a:rPr lang="en-US" b="1" dirty="0" smtClean="0">
                <a:solidFill>
                  <a:schemeClr val="accent5">
                    <a:lumMod val="50000"/>
                  </a:schemeClr>
                </a:solidFill>
              </a:rPr>
              <a:t>To determine the accuracy of numerical results.</a:t>
            </a:r>
          </a:p>
          <a:p>
            <a:pPr lvl="1" eaLnBrk="1" hangingPunct="1">
              <a:buFont typeface="Wingdings" pitchFamily="2" charset="2"/>
              <a:buNone/>
            </a:pPr>
            <a:r>
              <a:rPr lang="en-US" dirty="0" smtClean="0"/>
              <a:t>2) </a:t>
            </a:r>
            <a:r>
              <a:rPr lang="en-US" b="1" dirty="0" smtClean="0">
                <a:solidFill>
                  <a:srgbClr val="C00000"/>
                </a:solidFill>
              </a:rPr>
              <a:t>To develop stopping criteria for iterative algorithms.</a:t>
            </a:r>
          </a:p>
          <a:p>
            <a:endParaRPr lang="el-GR" dirty="0" smtClean="0"/>
          </a:p>
        </p:txBody>
      </p:sp>
      <p:sp>
        <p:nvSpPr>
          <p:cNvPr id="4" name="Slide Number Placeholder 3"/>
          <p:cNvSpPr>
            <a:spLocks noGrp="1"/>
          </p:cNvSpPr>
          <p:nvPr>
            <p:ph type="sldNum" sz="quarter" idx="10"/>
          </p:nvPr>
        </p:nvSpPr>
        <p:spPr/>
        <p:txBody>
          <a:bodyPr/>
          <a:lstStyle/>
          <a:p>
            <a:pPr>
              <a:defRPr/>
            </a:pPr>
            <a:fld id="{59A38593-783D-4953-BA7D-1461D0FCB5ED}" type="slidenum">
              <a:rPr lang="el-GR" smtClean="0"/>
              <a:pPr>
                <a:defRPr/>
              </a:pPr>
              <a:t>50</a:t>
            </a:fld>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chemeClr val="accent5">
                    <a:lumMod val="50000"/>
                  </a:schemeClr>
                </a:solidFill>
                <a:cs typeface="Arial" panose="020B0604020202020204" pitchFamily="34" charset="0"/>
              </a:rPr>
              <a:t>Absolute </a:t>
            </a:r>
            <a:r>
              <a:rPr lang="en-US" b="1" dirty="0" smtClean="0">
                <a:solidFill>
                  <a:schemeClr val="accent5">
                    <a:lumMod val="50000"/>
                  </a:schemeClr>
                </a:solidFill>
                <a:cs typeface="Arial" panose="020B0604020202020204" pitchFamily="34" charset="0"/>
              </a:rPr>
              <a:t>Error</a:t>
            </a:r>
            <a:r>
              <a:rPr lang="el-GR" b="1" dirty="0" smtClean="0">
                <a:solidFill>
                  <a:schemeClr val="accent5">
                    <a:lumMod val="50000"/>
                  </a:schemeClr>
                </a:solidFill>
                <a:cs typeface="Arial" panose="020B0604020202020204" pitchFamily="34" charset="0"/>
              </a:rPr>
              <a:t> (</a:t>
            </a:r>
            <a:r>
              <a:rPr lang="en-US" b="1" dirty="0" smtClean="0">
                <a:solidFill>
                  <a:schemeClr val="accent5">
                    <a:lumMod val="50000"/>
                  </a:schemeClr>
                </a:solidFill>
                <a:cs typeface="Arial" panose="020B0604020202020204" pitchFamily="34" charset="0"/>
              </a:rPr>
              <a:t>True Error)  </a:t>
            </a:r>
            <a:r>
              <a:rPr lang="en-US" b="1" dirty="0">
                <a:solidFill>
                  <a:schemeClr val="accent5">
                    <a:lumMod val="50000"/>
                  </a:schemeClr>
                </a:solidFill>
                <a:cs typeface="Arial" panose="020B0604020202020204" pitchFamily="34" charset="0"/>
              </a:rPr>
              <a:t>[ </a:t>
            </a:r>
            <a:r>
              <a:rPr lang="en-US" b="1" dirty="0" err="1">
                <a:solidFill>
                  <a:srgbClr val="FF0000"/>
                </a:solidFill>
                <a:cs typeface="Arial" panose="020B0604020202020204" pitchFamily="34" charset="0"/>
              </a:rPr>
              <a:t>e</a:t>
            </a:r>
            <a:r>
              <a:rPr lang="en-US" b="1" baseline="-25000" dirty="0" err="1">
                <a:solidFill>
                  <a:srgbClr val="FF0000"/>
                </a:solidFill>
                <a:cs typeface="Arial" panose="020B0604020202020204" pitchFamily="34" charset="0"/>
              </a:rPr>
              <a:t>a</a:t>
            </a:r>
            <a:r>
              <a:rPr lang="en-US" b="1" dirty="0">
                <a:solidFill>
                  <a:schemeClr val="accent5">
                    <a:lumMod val="50000"/>
                  </a:schemeClr>
                </a:solidFill>
                <a:cs typeface="Arial" panose="020B0604020202020204" pitchFamily="34" charset="0"/>
              </a:rPr>
              <a:t> </a:t>
            </a:r>
            <a:r>
              <a:rPr lang="en-US" b="1" dirty="0" smtClean="0">
                <a:solidFill>
                  <a:schemeClr val="accent5">
                    <a:lumMod val="50000"/>
                  </a:schemeClr>
                </a:solidFill>
                <a:cs typeface="Arial" panose="020B0604020202020204" pitchFamily="34" charset="0"/>
              </a:rPr>
              <a:t>]</a:t>
            </a:r>
            <a:endParaRPr lang="el-GR" dirty="0">
              <a:solidFill>
                <a:schemeClr val="accent5">
                  <a:lumMod val="50000"/>
                </a:schemeClr>
              </a:solidFill>
            </a:endParaRPr>
          </a:p>
        </p:txBody>
      </p:sp>
      <p:sp>
        <p:nvSpPr>
          <p:cNvPr id="4" name="Θέση αριθμού διαφάνειας 3"/>
          <p:cNvSpPr>
            <a:spLocks noGrp="1"/>
          </p:cNvSpPr>
          <p:nvPr>
            <p:ph type="sldNum" sz="quarter" idx="10"/>
          </p:nvPr>
        </p:nvSpPr>
        <p:spPr/>
        <p:txBody>
          <a:bodyPr/>
          <a:lstStyle/>
          <a:p>
            <a:pPr>
              <a:defRPr/>
            </a:pPr>
            <a:fld id="{7C0C7880-35DE-403B-B262-B177BD98112C}" type="slidenum">
              <a:rPr lang="el-GR" smtClean="0"/>
              <a:pPr>
                <a:defRPr/>
              </a:pPr>
              <a:t>51</a:t>
            </a:fld>
            <a:endParaRPr lang="el-GR" dirty="0"/>
          </a:p>
        </p:txBody>
      </p:sp>
      <p:grpSp>
        <p:nvGrpSpPr>
          <p:cNvPr id="9" name="Ομάδα 8"/>
          <p:cNvGrpSpPr/>
          <p:nvPr/>
        </p:nvGrpSpPr>
        <p:grpSpPr>
          <a:xfrm>
            <a:off x="107504" y="1340768"/>
            <a:ext cx="8926113" cy="4453441"/>
            <a:chOff x="107504" y="1340768"/>
            <a:chExt cx="8926113" cy="4002873"/>
          </a:xfrm>
        </p:grpSpPr>
        <p:sp>
          <p:nvSpPr>
            <p:cNvPr id="5" name="TextBox 4"/>
            <p:cNvSpPr txBox="1"/>
            <p:nvPr/>
          </p:nvSpPr>
          <p:spPr>
            <a:xfrm>
              <a:off x="107504" y="1340768"/>
              <a:ext cx="8918973" cy="830997"/>
            </a:xfrm>
            <a:prstGeom prst="rect">
              <a:avLst/>
            </a:prstGeom>
            <a:noFill/>
          </p:spPr>
          <p:txBody>
            <a:bodyPr wrap="square" rtlCol="0">
              <a:spAutoFit/>
            </a:bodyPr>
            <a:lstStyle/>
            <a:p>
              <a:pPr algn="just"/>
              <a:r>
                <a:rPr lang="en-US" b="1" dirty="0">
                  <a:latin typeface="Arno Pro Caption" pitchFamily="18" charset="0"/>
                  <a:cs typeface="Arial" panose="020B0604020202020204" pitchFamily="34" charset="0"/>
                </a:rPr>
                <a:t>Absolute Error is the numerical difference between the true value of a quantity and its approximate value.</a:t>
              </a:r>
            </a:p>
          </p:txBody>
        </p:sp>
        <p:sp>
          <p:nvSpPr>
            <p:cNvPr id="6" name="TextBox 5"/>
            <p:cNvSpPr txBox="1"/>
            <p:nvPr/>
          </p:nvSpPr>
          <p:spPr>
            <a:xfrm>
              <a:off x="114644" y="2355187"/>
              <a:ext cx="8918973" cy="830997"/>
            </a:xfrm>
            <a:prstGeom prst="rect">
              <a:avLst/>
            </a:prstGeom>
            <a:noFill/>
          </p:spPr>
          <p:txBody>
            <a:bodyPr wrap="square" rtlCol="0">
              <a:spAutoFit/>
            </a:bodyPr>
            <a:lstStyle/>
            <a:p>
              <a:pPr algn="just"/>
              <a:r>
                <a:rPr lang="en-US" b="1" dirty="0">
                  <a:latin typeface="Arno Pro Caption" pitchFamily="18" charset="0"/>
                  <a:cs typeface="Arial" panose="020B0604020202020204" pitchFamily="34" charset="0"/>
                </a:rPr>
                <a:t>Let assume true value of a data item is </a:t>
              </a:r>
              <a:r>
                <a:rPr lang="en-US" b="1" dirty="0">
                  <a:solidFill>
                    <a:srgbClr val="FF0000"/>
                  </a:solidFill>
                  <a:latin typeface="Arno Pro Caption" pitchFamily="18" charset="0"/>
                  <a:cs typeface="Arial" panose="020B0604020202020204" pitchFamily="34" charset="0"/>
                </a:rPr>
                <a:t>x</a:t>
              </a:r>
              <a:r>
                <a:rPr lang="en-US" b="1" baseline="-25000" dirty="0">
                  <a:solidFill>
                    <a:srgbClr val="FF0000"/>
                  </a:solidFill>
                  <a:latin typeface="Arno Pro Caption" pitchFamily="18" charset="0"/>
                  <a:cs typeface="Arial" panose="020B0604020202020204" pitchFamily="34" charset="0"/>
                </a:rPr>
                <a:t>t</a:t>
              </a:r>
              <a:r>
                <a:rPr lang="en-US" b="1" dirty="0">
                  <a:latin typeface="Arno Pro Caption" pitchFamily="18" charset="0"/>
                  <a:cs typeface="Arial" panose="020B0604020202020204" pitchFamily="34" charset="0"/>
                </a:rPr>
                <a:t> and its approximate value is </a:t>
              </a:r>
              <a:r>
                <a:rPr lang="en-US" b="1" dirty="0">
                  <a:solidFill>
                    <a:srgbClr val="FF0000"/>
                  </a:solidFill>
                  <a:latin typeface="Arno Pro Caption" pitchFamily="18" charset="0"/>
                  <a:cs typeface="Arial" panose="020B0604020202020204" pitchFamily="34" charset="0"/>
                </a:rPr>
                <a:t>x</a:t>
              </a:r>
              <a:r>
                <a:rPr lang="en-US" b="1" baseline="-25000" dirty="0">
                  <a:solidFill>
                    <a:srgbClr val="FF0000"/>
                  </a:solidFill>
                  <a:latin typeface="Arno Pro Caption" pitchFamily="18" charset="0"/>
                  <a:cs typeface="Arial" panose="020B0604020202020204" pitchFamily="34" charset="0"/>
                </a:rPr>
                <a:t>a</a:t>
              </a:r>
              <a:r>
                <a:rPr lang="en-US" b="1" dirty="0">
                  <a:latin typeface="Arno Pro Caption" pitchFamily="18" charset="0"/>
                  <a:cs typeface="Arial" panose="020B0604020202020204" pitchFamily="34" charset="0"/>
                </a:rPr>
                <a:t> ,the absolute error (</a:t>
              </a:r>
              <a:r>
                <a:rPr lang="en-US" b="1" dirty="0">
                  <a:solidFill>
                    <a:srgbClr val="FF0000"/>
                  </a:solidFill>
                  <a:latin typeface="Arno Pro Caption" pitchFamily="18" charset="0"/>
                  <a:cs typeface="Arial" panose="020B0604020202020204" pitchFamily="34" charset="0"/>
                </a:rPr>
                <a:t>e</a:t>
              </a:r>
              <a:r>
                <a:rPr lang="en-US" b="1" baseline="-25000" dirty="0">
                  <a:solidFill>
                    <a:srgbClr val="FF0000"/>
                  </a:solidFill>
                  <a:latin typeface="Arno Pro Caption" pitchFamily="18" charset="0"/>
                  <a:cs typeface="Arial" panose="020B0604020202020204" pitchFamily="34" charset="0"/>
                </a:rPr>
                <a:t>a</a:t>
              </a:r>
              <a:r>
                <a:rPr lang="en-US" b="1" dirty="0">
                  <a:latin typeface="Arno Pro Caption" pitchFamily="18" charset="0"/>
                  <a:cs typeface="Arial" panose="020B0604020202020204" pitchFamily="34" charset="0"/>
                </a:rPr>
                <a:t>) is taken as  </a:t>
              </a:r>
              <a:r>
                <a:rPr lang="en-US" b="1" dirty="0">
                  <a:solidFill>
                    <a:srgbClr val="0070C0"/>
                  </a:solidFill>
                  <a:latin typeface="Arno Pro Caption" pitchFamily="18" charset="0"/>
                  <a:cs typeface="Arial" panose="020B0604020202020204" pitchFamily="34" charset="0"/>
                </a:rPr>
                <a:t>x</a:t>
              </a:r>
              <a:r>
                <a:rPr lang="en-US" b="1" baseline="-25000" dirty="0">
                  <a:solidFill>
                    <a:srgbClr val="0070C0"/>
                  </a:solidFill>
                  <a:latin typeface="Arno Pro Caption" pitchFamily="18" charset="0"/>
                  <a:cs typeface="Arial" panose="020B0604020202020204" pitchFamily="34" charset="0"/>
                </a:rPr>
                <a:t>t</a:t>
              </a:r>
              <a:r>
                <a:rPr lang="en-US" b="1" dirty="0">
                  <a:solidFill>
                    <a:srgbClr val="0070C0"/>
                  </a:solidFill>
                  <a:latin typeface="Arno Pro Caption" pitchFamily="18" charset="0"/>
                  <a:cs typeface="Arial" panose="020B0604020202020204" pitchFamily="34" charset="0"/>
                </a:rPr>
                <a:t> – x</a:t>
              </a:r>
              <a:r>
                <a:rPr lang="en-US" b="1" baseline="-25000" dirty="0">
                  <a:solidFill>
                    <a:srgbClr val="0070C0"/>
                  </a:solidFill>
                  <a:latin typeface="Arno Pro Caption" pitchFamily="18" charset="0"/>
                  <a:cs typeface="Arial" panose="020B0604020202020204" pitchFamily="34" charset="0"/>
                </a:rPr>
                <a:t>a</a:t>
              </a:r>
              <a:r>
                <a:rPr lang="en-US" b="1" dirty="0">
                  <a:latin typeface="Arno Pro Caption" pitchFamily="18" charset="0"/>
                  <a:cs typeface="Arial" panose="020B0604020202020204" pitchFamily="34" charset="0"/>
                </a:rPr>
                <a:t> </a:t>
              </a:r>
            </a:p>
          </p:txBody>
        </p:sp>
        <p:sp>
          <p:nvSpPr>
            <p:cNvPr id="7" name="TextBox 6"/>
            <p:cNvSpPr txBox="1"/>
            <p:nvPr/>
          </p:nvSpPr>
          <p:spPr>
            <a:xfrm>
              <a:off x="111068" y="3412480"/>
              <a:ext cx="8918973" cy="1569660"/>
            </a:xfrm>
            <a:prstGeom prst="rect">
              <a:avLst/>
            </a:prstGeom>
            <a:noFill/>
          </p:spPr>
          <p:txBody>
            <a:bodyPr wrap="square" rtlCol="0">
              <a:spAutoFit/>
            </a:bodyPr>
            <a:lstStyle/>
            <a:p>
              <a:pPr algn="just"/>
              <a:r>
                <a:rPr lang="en-US" b="1" dirty="0">
                  <a:latin typeface="Arno Pro Caption" pitchFamily="18" charset="0"/>
                  <a:cs typeface="Arial" panose="020B0604020202020204" pitchFamily="34" charset="0"/>
                </a:rPr>
                <a:t>The absolute error may be –ve or +ve depending on the values of x</a:t>
              </a:r>
              <a:r>
                <a:rPr lang="en-US" b="1" baseline="-25000" dirty="0">
                  <a:latin typeface="Arno Pro Caption" pitchFamily="18" charset="0"/>
                  <a:cs typeface="Arial" panose="020B0604020202020204" pitchFamily="34" charset="0"/>
                </a:rPr>
                <a:t>t</a:t>
              </a:r>
              <a:r>
                <a:rPr lang="en-US" b="1" dirty="0">
                  <a:latin typeface="Arno Pro Caption" pitchFamily="18" charset="0"/>
                  <a:cs typeface="Arial" panose="020B0604020202020204" pitchFamily="34" charset="0"/>
                </a:rPr>
                <a:t> and x</a:t>
              </a:r>
              <a:r>
                <a:rPr lang="en-US" b="1" baseline="-25000" dirty="0">
                  <a:latin typeface="Arno Pro Caption" pitchFamily="18" charset="0"/>
                  <a:cs typeface="Arial" panose="020B0604020202020204" pitchFamily="34" charset="0"/>
                </a:rPr>
                <a:t>a</a:t>
              </a:r>
              <a:r>
                <a:rPr lang="en-US" b="1" dirty="0">
                  <a:latin typeface="Arno Pro Caption" pitchFamily="18" charset="0"/>
                  <a:cs typeface="Arial" panose="020B0604020202020204" pitchFamily="34" charset="0"/>
                </a:rPr>
                <a:t>. In error analysis, what is important is the magnitude of the error and not the sign, therefore absolute error generally represented as,</a:t>
              </a:r>
            </a:p>
          </p:txBody>
        </p:sp>
        <p:sp>
          <p:nvSpPr>
            <p:cNvPr id="8" name="TextBox 7"/>
            <p:cNvSpPr txBox="1"/>
            <p:nvPr/>
          </p:nvSpPr>
          <p:spPr>
            <a:xfrm>
              <a:off x="3272182" y="4873357"/>
              <a:ext cx="3028009" cy="470284"/>
            </a:xfrm>
            <a:prstGeom prst="rect">
              <a:avLst/>
            </a:prstGeom>
            <a:noFill/>
          </p:spPr>
          <p:txBody>
            <a:bodyPr wrap="square" rtlCol="0">
              <a:spAutoFit/>
            </a:bodyPr>
            <a:lstStyle/>
            <a:p>
              <a:pPr algn="just"/>
              <a:r>
                <a:rPr lang="en-US" sz="2800" b="1" dirty="0">
                  <a:solidFill>
                    <a:srgbClr val="FF0000"/>
                  </a:solidFill>
                  <a:latin typeface="Arno Pro Caption" pitchFamily="18" charset="0"/>
                  <a:cs typeface="Arial" panose="020B0604020202020204" pitchFamily="34" charset="0"/>
                </a:rPr>
                <a:t>e</a:t>
              </a:r>
              <a:r>
                <a:rPr lang="en-US" sz="2800" b="1" baseline="-25000" dirty="0">
                  <a:solidFill>
                    <a:srgbClr val="FF0000"/>
                  </a:solidFill>
                  <a:latin typeface="Arno Pro Caption" pitchFamily="18" charset="0"/>
                  <a:cs typeface="Arial" panose="020B0604020202020204" pitchFamily="34" charset="0"/>
                </a:rPr>
                <a:t>a</a:t>
              </a:r>
              <a:r>
                <a:rPr lang="en-US" sz="2800" dirty="0">
                  <a:latin typeface="Arno Pro Caption" pitchFamily="18" charset="0"/>
                  <a:cs typeface="Arial" panose="020B0604020202020204" pitchFamily="34" charset="0"/>
                </a:rPr>
                <a:t>  =  | x</a:t>
              </a:r>
              <a:r>
                <a:rPr lang="en-US" sz="2800" baseline="-25000" dirty="0">
                  <a:latin typeface="Arno Pro Caption" pitchFamily="18" charset="0"/>
                  <a:cs typeface="Arial" panose="020B0604020202020204" pitchFamily="34" charset="0"/>
                </a:rPr>
                <a:t>t</a:t>
              </a:r>
              <a:r>
                <a:rPr lang="en-US" sz="2800" dirty="0">
                  <a:latin typeface="Arno Pro Caption" pitchFamily="18" charset="0"/>
                  <a:cs typeface="Arial" panose="020B0604020202020204" pitchFamily="34" charset="0"/>
                </a:rPr>
                <a:t> – x</a:t>
              </a:r>
              <a:r>
                <a:rPr lang="en-US" sz="2800" baseline="-25000" dirty="0">
                  <a:latin typeface="Arno Pro Caption" pitchFamily="18" charset="0"/>
                  <a:cs typeface="Arial" panose="020B0604020202020204" pitchFamily="34" charset="0"/>
                </a:rPr>
                <a:t>a</a:t>
              </a:r>
              <a:r>
                <a:rPr lang="en-US" sz="2800" dirty="0">
                  <a:latin typeface="Arno Pro Caption" pitchFamily="18" charset="0"/>
                  <a:cs typeface="Arial" panose="020B0604020202020204" pitchFamily="34" charset="0"/>
                </a:rPr>
                <a:t> |</a:t>
              </a:r>
            </a:p>
          </p:txBody>
        </p:sp>
      </p:grpSp>
    </p:spTree>
    <p:extLst>
      <p:ext uri="{BB962C8B-B14F-4D97-AF65-F5344CB8AC3E}">
        <p14:creationId xmlns:p14="http://schemas.microsoft.com/office/powerpoint/2010/main" val="626559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Example—True Error </a:t>
            </a:r>
          </a:p>
        </p:txBody>
      </p:sp>
      <p:sp>
        <p:nvSpPr>
          <p:cNvPr id="3" name="Text Box 4"/>
          <p:cNvSpPr txBox="1">
            <a:spLocks noChangeArrowheads="1"/>
          </p:cNvSpPr>
          <p:nvPr/>
        </p:nvSpPr>
        <p:spPr bwMode="auto">
          <a:xfrm>
            <a:off x="990600" y="1298575"/>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The derivative,</a:t>
            </a:r>
          </a:p>
        </p:txBody>
      </p:sp>
      <p:sp>
        <p:nvSpPr>
          <p:cNvPr id="3686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6869" name="Object 5"/>
          <p:cNvGraphicFramePr>
            <a:graphicFrameLocks noChangeAspect="1"/>
          </p:cNvGraphicFramePr>
          <p:nvPr>
            <p:extLst>
              <p:ext uri="{D42A27DB-BD31-4B8C-83A1-F6EECF244321}">
                <p14:modId xmlns:p14="http://schemas.microsoft.com/office/powerpoint/2010/main" val="3214376067"/>
              </p:ext>
            </p:extLst>
          </p:nvPr>
        </p:nvGraphicFramePr>
        <p:xfrm>
          <a:off x="3190875" y="1365250"/>
          <a:ext cx="612775" cy="344488"/>
        </p:xfrm>
        <a:graphic>
          <a:graphicData uri="http://schemas.openxmlformats.org/presentationml/2006/ole">
            <mc:AlternateContent xmlns:mc="http://schemas.openxmlformats.org/markup-compatibility/2006">
              <mc:Choice xmlns:v="urn:schemas-microsoft-com:vml" Requires="v">
                <p:oleObj spid="_x0000_s185654" name="Equation" r:id="rId5" imgW="380880" imgH="215640" progId="Equation.DSMT4">
                  <p:embed/>
                </p:oleObj>
              </mc:Choice>
              <mc:Fallback>
                <p:oleObj name="Equation" r:id="rId5" imgW="380880" imgH="215640" progId="Equation.DSMT4">
                  <p:embed/>
                  <p:pic>
                    <p:nvPicPr>
                      <p:cNvPr id="0" name="Object 5"/>
                      <p:cNvPicPr>
                        <a:picLocks noChangeAspect="1" noChangeArrowheads="1"/>
                      </p:cNvPicPr>
                      <p:nvPr/>
                    </p:nvPicPr>
                    <p:blipFill>
                      <a:blip r:embed="rId6"/>
                      <a:srcRect/>
                      <a:stretch>
                        <a:fillRect/>
                      </a:stretch>
                    </p:blipFill>
                    <p:spPr bwMode="auto">
                      <a:xfrm>
                        <a:off x="3190875" y="1365250"/>
                        <a:ext cx="6127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 Box 7"/>
          <p:cNvSpPr txBox="1">
            <a:spLocks noChangeArrowheads="1"/>
          </p:cNvSpPr>
          <p:nvPr/>
        </p:nvSpPr>
        <p:spPr bwMode="auto">
          <a:xfrm>
            <a:off x="3810000" y="12985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of a function</a:t>
            </a:r>
          </a:p>
        </p:txBody>
      </p:sp>
      <p:graphicFrame>
        <p:nvGraphicFramePr>
          <p:cNvPr id="36871" name="Object 8"/>
          <p:cNvGraphicFramePr>
            <a:graphicFrameLocks noChangeAspect="1"/>
          </p:cNvGraphicFramePr>
          <p:nvPr/>
        </p:nvGraphicFramePr>
        <p:xfrm>
          <a:off x="5638800" y="1374775"/>
          <a:ext cx="609600" cy="361950"/>
        </p:xfrm>
        <a:graphic>
          <a:graphicData uri="http://schemas.openxmlformats.org/presentationml/2006/ole">
            <mc:AlternateContent xmlns:mc="http://schemas.openxmlformats.org/markup-compatibility/2006">
              <mc:Choice xmlns:v="urn:schemas-microsoft-com:vml" Requires="v">
                <p:oleObj spid="_x0000_s185655" name="Equation" r:id="rId7" imgW="342751" imgH="203112" progId="Equation.3">
                  <p:embed/>
                </p:oleObj>
              </mc:Choice>
              <mc:Fallback>
                <p:oleObj name="Equation" r:id="rId7" imgW="342751" imgH="203112"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374775"/>
                        <a:ext cx="6096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2" name="Text Box 9"/>
          <p:cNvSpPr txBox="1">
            <a:spLocks noChangeArrowheads="1"/>
          </p:cNvSpPr>
          <p:nvPr/>
        </p:nvSpPr>
        <p:spPr bwMode="auto">
          <a:xfrm>
            <a:off x="6248400" y="12985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can be </a:t>
            </a:r>
          </a:p>
        </p:txBody>
      </p:sp>
      <p:sp>
        <p:nvSpPr>
          <p:cNvPr id="36873" name="Text Box 10"/>
          <p:cNvSpPr txBox="1">
            <a:spLocks noChangeArrowheads="1"/>
          </p:cNvSpPr>
          <p:nvPr/>
        </p:nvSpPr>
        <p:spPr bwMode="auto">
          <a:xfrm>
            <a:off x="990600" y="1679575"/>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approximated by the equation,</a:t>
            </a:r>
          </a:p>
        </p:txBody>
      </p:sp>
      <p:sp>
        <p:nvSpPr>
          <p:cNvPr id="36874" name="Rectangle 12"/>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6875" name="Object 11"/>
          <p:cNvGraphicFramePr>
            <a:graphicFrameLocks noChangeAspect="1"/>
          </p:cNvGraphicFramePr>
          <p:nvPr>
            <p:extLst>
              <p:ext uri="{D42A27DB-BD31-4B8C-83A1-F6EECF244321}">
                <p14:modId xmlns:p14="http://schemas.microsoft.com/office/powerpoint/2010/main" val="2017603701"/>
              </p:ext>
            </p:extLst>
          </p:nvPr>
        </p:nvGraphicFramePr>
        <p:xfrm>
          <a:off x="2066925" y="2136775"/>
          <a:ext cx="2419350" cy="609600"/>
        </p:xfrm>
        <a:graphic>
          <a:graphicData uri="http://schemas.openxmlformats.org/presentationml/2006/ole">
            <mc:AlternateContent xmlns:mc="http://schemas.openxmlformats.org/markup-compatibility/2006">
              <mc:Choice xmlns:v="urn:schemas-microsoft-com:vml" Requires="v">
                <p:oleObj spid="_x0000_s185656" name="Equation" r:id="rId9" imgW="1549080" imgH="393480" progId="Equation.DSMT4">
                  <p:embed/>
                </p:oleObj>
              </mc:Choice>
              <mc:Fallback>
                <p:oleObj name="Equation" r:id="rId9" imgW="1549080" imgH="393480" progId="Equation.DSMT4">
                  <p:embed/>
                  <p:pic>
                    <p:nvPicPr>
                      <p:cNvPr id="0" name="Object 11"/>
                      <p:cNvPicPr>
                        <a:picLocks noChangeAspect="1" noChangeArrowheads="1"/>
                      </p:cNvPicPr>
                      <p:nvPr/>
                    </p:nvPicPr>
                    <p:blipFill>
                      <a:blip r:embed="rId10"/>
                      <a:srcRect/>
                      <a:stretch>
                        <a:fillRect/>
                      </a:stretch>
                    </p:blipFill>
                    <p:spPr bwMode="auto">
                      <a:xfrm>
                        <a:off x="2066925" y="2136775"/>
                        <a:ext cx="2419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6" name="Text Box 13"/>
          <p:cNvSpPr txBox="1">
            <a:spLocks noChangeArrowheads="1"/>
          </p:cNvSpPr>
          <p:nvPr/>
        </p:nvSpPr>
        <p:spPr bwMode="auto">
          <a:xfrm>
            <a:off x="990600" y="28225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If</a:t>
            </a:r>
          </a:p>
        </p:txBody>
      </p:sp>
      <p:sp>
        <p:nvSpPr>
          <p:cNvPr id="36877"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6878" name="Object 14"/>
          <p:cNvGraphicFramePr>
            <a:graphicFrameLocks noChangeAspect="1"/>
          </p:cNvGraphicFramePr>
          <p:nvPr/>
        </p:nvGraphicFramePr>
        <p:xfrm>
          <a:off x="1371600" y="2822575"/>
          <a:ext cx="1371600" cy="379413"/>
        </p:xfrm>
        <a:graphic>
          <a:graphicData uri="http://schemas.openxmlformats.org/presentationml/2006/ole">
            <mc:AlternateContent xmlns:mc="http://schemas.openxmlformats.org/markup-compatibility/2006">
              <mc:Choice xmlns:v="urn:schemas-microsoft-com:vml" Requires="v">
                <p:oleObj spid="_x0000_s185657" name="Equation" r:id="rId11" imgW="825500" imgH="228600" progId="Equation.3">
                  <p:embed/>
                </p:oleObj>
              </mc:Choice>
              <mc:Fallback>
                <p:oleObj name="Equation" r:id="rId11" imgW="825500" imgH="2286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2822575"/>
                        <a:ext cx="13716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9" name="Text Box 16"/>
          <p:cNvSpPr txBox="1">
            <a:spLocks noChangeArrowheads="1"/>
          </p:cNvSpPr>
          <p:nvPr/>
        </p:nvSpPr>
        <p:spPr bwMode="auto">
          <a:xfrm>
            <a:off x="2743200" y="27463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and </a:t>
            </a:r>
          </a:p>
        </p:txBody>
      </p:sp>
      <p:sp>
        <p:nvSpPr>
          <p:cNvPr id="36880" name="Rectangle 1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6881" name="Object 17"/>
          <p:cNvGraphicFramePr>
            <a:graphicFrameLocks noChangeAspect="1"/>
          </p:cNvGraphicFramePr>
          <p:nvPr/>
        </p:nvGraphicFramePr>
        <p:xfrm>
          <a:off x="3429000" y="2822575"/>
          <a:ext cx="838200" cy="307975"/>
        </p:xfrm>
        <a:graphic>
          <a:graphicData uri="http://schemas.openxmlformats.org/presentationml/2006/ole">
            <mc:AlternateContent xmlns:mc="http://schemas.openxmlformats.org/markup-compatibility/2006">
              <mc:Choice xmlns:v="urn:schemas-microsoft-com:vml" Requires="v">
                <p:oleObj spid="_x0000_s185658" name="Equation" r:id="rId13" imgW="469696" imgH="177723" progId="Equation.3">
                  <p:embed/>
                </p:oleObj>
              </mc:Choice>
              <mc:Fallback>
                <p:oleObj name="Equation" r:id="rId13" imgW="469696" imgH="177723"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2822575"/>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82" name="Text Box 19"/>
          <p:cNvSpPr txBox="1">
            <a:spLocks noChangeArrowheads="1"/>
          </p:cNvSpPr>
          <p:nvPr/>
        </p:nvSpPr>
        <p:spPr bwMode="auto">
          <a:xfrm>
            <a:off x="1676400" y="3203575"/>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 Find the approximate value of</a:t>
            </a:r>
          </a:p>
        </p:txBody>
      </p:sp>
      <p:sp>
        <p:nvSpPr>
          <p:cNvPr id="36883"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6884" name="Object 20"/>
          <p:cNvGraphicFramePr>
            <a:graphicFrameLocks noChangeAspect="1"/>
          </p:cNvGraphicFramePr>
          <p:nvPr/>
        </p:nvGraphicFramePr>
        <p:xfrm>
          <a:off x="5905500" y="3255963"/>
          <a:ext cx="685800" cy="350837"/>
        </p:xfrm>
        <a:graphic>
          <a:graphicData uri="http://schemas.openxmlformats.org/presentationml/2006/ole">
            <mc:AlternateContent xmlns:mc="http://schemas.openxmlformats.org/markup-compatibility/2006">
              <mc:Choice xmlns:v="urn:schemas-microsoft-com:vml" Requires="v">
                <p:oleObj spid="_x0000_s185659" name="Equation" r:id="rId15" imgW="393529" imgH="203112" progId="Equation.3">
                  <p:embed/>
                </p:oleObj>
              </mc:Choice>
              <mc:Fallback>
                <p:oleObj name="Equation" r:id="rId15" imgW="393529" imgH="203112"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05500" y="325596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85" name="Text Box 22"/>
          <p:cNvSpPr txBox="1">
            <a:spLocks noChangeArrowheads="1"/>
          </p:cNvSpPr>
          <p:nvPr/>
        </p:nvSpPr>
        <p:spPr bwMode="auto">
          <a:xfrm>
            <a:off x="1676400" y="366077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b) True value of </a:t>
            </a:r>
          </a:p>
        </p:txBody>
      </p:sp>
      <p:graphicFrame>
        <p:nvGraphicFramePr>
          <p:cNvPr id="36886" name="Object 23"/>
          <p:cNvGraphicFramePr>
            <a:graphicFrameLocks noChangeAspect="1"/>
          </p:cNvGraphicFramePr>
          <p:nvPr/>
        </p:nvGraphicFramePr>
        <p:xfrm>
          <a:off x="3886200" y="3713163"/>
          <a:ext cx="685800" cy="350837"/>
        </p:xfrm>
        <a:graphic>
          <a:graphicData uri="http://schemas.openxmlformats.org/presentationml/2006/ole">
            <mc:AlternateContent xmlns:mc="http://schemas.openxmlformats.org/markup-compatibility/2006">
              <mc:Choice xmlns:v="urn:schemas-microsoft-com:vml" Requires="v">
                <p:oleObj spid="_x0000_s185660" name="Equation" r:id="rId17" imgW="393529" imgH="203112" progId="Equation.3">
                  <p:embed/>
                </p:oleObj>
              </mc:Choice>
              <mc:Fallback>
                <p:oleObj name="Equation" r:id="rId17" imgW="393529" imgH="203112" progId="Equation.3">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713163"/>
                        <a:ext cx="6858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87" name="Text Box 25"/>
          <p:cNvSpPr txBox="1">
            <a:spLocks noChangeArrowheads="1"/>
          </p:cNvSpPr>
          <p:nvPr/>
        </p:nvSpPr>
        <p:spPr bwMode="auto">
          <a:xfrm>
            <a:off x="1676400" y="4117975"/>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c) True error for part (a)</a:t>
            </a:r>
          </a:p>
        </p:txBody>
      </p:sp>
      <p:sp>
        <p:nvSpPr>
          <p:cNvPr id="2" name="Slide Number Placeholder 1"/>
          <p:cNvSpPr>
            <a:spLocks noGrp="1"/>
          </p:cNvSpPr>
          <p:nvPr>
            <p:ph type="sldNum" sz="quarter" idx="10"/>
          </p:nvPr>
        </p:nvSpPr>
        <p:spPr/>
        <p:txBody>
          <a:bodyPr/>
          <a:lstStyle/>
          <a:p>
            <a:pPr>
              <a:defRPr/>
            </a:pPr>
            <a:fld id="{9706E812-48B2-4F1F-A1BB-B24CE730D5BB}" type="slidenum">
              <a:rPr lang="el-GR" smtClean="0"/>
              <a:pPr>
                <a:defRPr/>
              </a:pPr>
              <a:t>52</a:t>
            </a:fld>
            <a:endParaRPr lang="el-GR" dirty="0"/>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defRPr/>
            </a:pPr>
            <a:r>
              <a:rPr lang="en-US" smtClean="0">
                <a:solidFill>
                  <a:schemeClr val="accent1">
                    <a:lumMod val="50000"/>
                  </a:schemeClr>
                </a:solidFill>
              </a:rPr>
              <a:t>Example (cont.)</a:t>
            </a:r>
          </a:p>
        </p:txBody>
      </p:sp>
      <p:sp>
        <p:nvSpPr>
          <p:cNvPr id="3" name="Text Box 4"/>
          <p:cNvSpPr txBox="1">
            <a:spLocks noChangeArrowheads="1"/>
          </p:cNvSpPr>
          <p:nvPr/>
        </p:nvSpPr>
        <p:spPr bwMode="auto">
          <a:xfrm>
            <a:off x="1042988" y="1268413"/>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Solution:</a:t>
            </a:r>
          </a:p>
        </p:txBody>
      </p:sp>
      <p:sp>
        <p:nvSpPr>
          <p:cNvPr id="37892" name="Text Box 5"/>
          <p:cNvSpPr txBox="1">
            <a:spLocks noChangeArrowheads="1"/>
          </p:cNvSpPr>
          <p:nvPr/>
        </p:nvSpPr>
        <p:spPr bwMode="auto">
          <a:xfrm>
            <a:off x="1119188" y="1725613"/>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 For</a:t>
            </a:r>
          </a:p>
        </p:txBody>
      </p:sp>
      <p:graphicFrame>
        <p:nvGraphicFramePr>
          <p:cNvPr id="37893" name="Object 6"/>
          <p:cNvGraphicFramePr>
            <a:graphicFrameLocks noChangeAspect="1"/>
          </p:cNvGraphicFramePr>
          <p:nvPr/>
        </p:nvGraphicFramePr>
        <p:xfrm>
          <a:off x="2109788" y="1801813"/>
          <a:ext cx="609600" cy="304800"/>
        </p:xfrm>
        <a:graphic>
          <a:graphicData uri="http://schemas.openxmlformats.org/presentationml/2006/ole">
            <mc:AlternateContent xmlns:mc="http://schemas.openxmlformats.org/markup-compatibility/2006">
              <mc:Choice xmlns:v="urn:schemas-microsoft-com:vml" Requires="v">
                <p:oleObj spid="_x0000_s186672" name="Equation" r:id="rId5" imgW="355138" imgH="177569" progId="Equation.3">
                  <p:embed/>
                </p:oleObj>
              </mc:Choice>
              <mc:Fallback>
                <p:oleObj name="Equation" r:id="rId5" imgW="355138" imgH="177569"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788" y="1801813"/>
                        <a:ext cx="60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Text Box 7"/>
          <p:cNvSpPr txBox="1">
            <a:spLocks noChangeArrowheads="1"/>
          </p:cNvSpPr>
          <p:nvPr/>
        </p:nvSpPr>
        <p:spPr bwMode="auto">
          <a:xfrm>
            <a:off x="2719388" y="172561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and</a:t>
            </a:r>
          </a:p>
        </p:txBody>
      </p:sp>
      <p:graphicFrame>
        <p:nvGraphicFramePr>
          <p:cNvPr id="37895" name="Object 8"/>
          <p:cNvGraphicFramePr>
            <a:graphicFrameLocks noChangeAspect="1"/>
          </p:cNvGraphicFramePr>
          <p:nvPr/>
        </p:nvGraphicFramePr>
        <p:xfrm>
          <a:off x="3405188" y="1801813"/>
          <a:ext cx="762000" cy="296862"/>
        </p:xfrm>
        <a:graphic>
          <a:graphicData uri="http://schemas.openxmlformats.org/presentationml/2006/ole">
            <mc:AlternateContent xmlns:mc="http://schemas.openxmlformats.org/markup-compatibility/2006">
              <mc:Choice xmlns:v="urn:schemas-microsoft-com:vml" Requires="v">
                <p:oleObj spid="_x0000_s186673" name="Equation" r:id="rId7" imgW="457002" imgH="177723" progId="Equation.3">
                  <p:embed/>
                </p:oleObj>
              </mc:Choice>
              <mc:Fallback>
                <p:oleObj name="Equation" r:id="rId7" imgW="457002" imgH="17772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5188" y="1801813"/>
                        <a:ext cx="762000" cy="29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6" name="Rectangle 10"/>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7897" name="Object 9"/>
          <p:cNvGraphicFramePr>
            <a:graphicFrameLocks noChangeAspect="1"/>
          </p:cNvGraphicFramePr>
          <p:nvPr>
            <p:extLst>
              <p:ext uri="{D42A27DB-BD31-4B8C-83A1-F6EECF244321}">
                <p14:modId xmlns:p14="http://schemas.microsoft.com/office/powerpoint/2010/main" val="735725830"/>
              </p:ext>
            </p:extLst>
          </p:nvPr>
        </p:nvGraphicFramePr>
        <p:xfrm>
          <a:off x="2090738" y="2182813"/>
          <a:ext cx="2630487" cy="620712"/>
        </p:xfrm>
        <a:graphic>
          <a:graphicData uri="http://schemas.openxmlformats.org/presentationml/2006/ole">
            <mc:AlternateContent xmlns:mc="http://schemas.openxmlformats.org/markup-compatibility/2006">
              <mc:Choice xmlns:v="urn:schemas-microsoft-com:vml" Requires="v">
                <p:oleObj spid="_x0000_s186674" name="Equation" r:id="rId9" imgW="1650960" imgH="393480" progId="Equation.DSMT4">
                  <p:embed/>
                </p:oleObj>
              </mc:Choice>
              <mc:Fallback>
                <p:oleObj name="Equation" r:id="rId9" imgW="1650960" imgH="393480" progId="Equation.DSMT4">
                  <p:embed/>
                  <p:pic>
                    <p:nvPicPr>
                      <p:cNvPr id="0" name="Object 9"/>
                      <p:cNvPicPr>
                        <a:picLocks noChangeAspect="1" noChangeArrowheads="1"/>
                      </p:cNvPicPr>
                      <p:nvPr/>
                    </p:nvPicPr>
                    <p:blipFill>
                      <a:blip r:embed="rId10"/>
                      <a:srcRect/>
                      <a:stretch>
                        <a:fillRect/>
                      </a:stretch>
                    </p:blipFill>
                    <p:spPr bwMode="auto">
                      <a:xfrm>
                        <a:off x="2090738" y="2182813"/>
                        <a:ext cx="263048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8" name="Rectangle 12"/>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7899" name="Object 11"/>
          <p:cNvGraphicFramePr>
            <a:graphicFrameLocks noChangeAspect="1"/>
          </p:cNvGraphicFramePr>
          <p:nvPr/>
        </p:nvGraphicFramePr>
        <p:xfrm>
          <a:off x="2719388" y="2792413"/>
          <a:ext cx="1676400" cy="636587"/>
        </p:xfrm>
        <a:graphic>
          <a:graphicData uri="http://schemas.openxmlformats.org/presentationml/2006/ole">
            <mc:AlternateContent xmlns:mc="http://schemas.openxmlformats.org/markup-compatibility/2006">
              <mc:Choice xmlns:v="urn:schemas-microsoft-com:vml" Requires="v">
                <p:oleObj spid="_x0000_s186675" name="Equation" r:id="rId11" imgW="1028254" imgH="393529" progId="Equation.3">
                  <p:embed/>
                </p:oleObj>
              </mc:Choice>
              <mc:Fallback>
                <p:oleObj name="Equation" r:id="rId11" imgW="1028254" imgH="393529"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9388" y="2792413"/>
                        <a:ext cx="16764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0"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7901" name="Object 13"/>
          <p:cNvGraphicFramePr>
            <a:graphicFrameLocks noChangeAspect="1"/>
          </p:cNvGraphicFramePr>
          <p:nvPr/>
        </p:nvGraphicFramePr>
        <p:xfrm>
          <a:off x="2719388" y="3478213"/>
          <a:ext cx="1905000" cy="655637"/>
        </p:xfrm>
        <a:graphic>
          <a:graphicData uri="http://schemas.openxmlformats.org/presentationml/2006/ole">
            <mc:AlternateContent xmlns:mc="http://schemas.openxmlformats.org/markup-compatibility/2006">
              <mc:Choice xmlns:v="urn:schemas-microsoft-com:vml" Requires="v">
                <p:oleObj spid="_x0000_s186676" name="Equation" r:id="rId13" imgW="1219200" imgH="419100" progId="Equation.3">
                  <p:embed/>
                </p:oleObj>
              </mc:Choice>
              <mc:Fallback>
                <p:oleObj name="Equation" r:id="rId13" imgW="1219200" imgH="4191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19388" y="3478213"/>
                        <a:ext cx="1905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2" name="Rectangle 1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7903" name="Object 15"/>
          <p:cNvGraphicFramePr>
            <a:graphicFrameLocks noChangeAspect="1"/>
          </p:cNvGraphicFramePr>
          <p:nvPr/>
        </p:nvGraphicFramePr>
        <p:xfrm>
          <a:off x="2719388" y="4164013"/>
          <a:ext cx="1828800" cy="619125"/>
        </p:xfrm>
        <a:graphic>
          <a:graphicData uri="http://schemas.openxmlformats.org/presentationml/2006/ole">
            <mc:AlternateContent xmlns:mc="http://schemas.openxmlformats.org/markup-compatibility/2006">
              <mc:Choice xmlns:v="urn:schemas-microsoft-com:vml" Requires="v">
                <p:oleObj spid="_x0000_s186677" name="Equation" r:id="rId15" imgW="1155700" imgH="393700" progId="Equation.3">
                  <p:embed/>
                </p:oleObj>
              </mc:Choice>
              <mc:Fallback>
                <p:oleObj name="Equation" r:id="rId15" imgW="1155700" imgH="39370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9388" y="4164013"/>
                        <a:ext cx="1828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4" name="Rectangle 18"/>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7905" name="Object 17"/>
          <p:cNvGraphicFramePr>
            <a:graphicFrameLocks noChangeAspect="1"/>
          </p:cNvGraphicFramePr>
          <p:nvPr/>
        </p:nvGraphicFramePr>
        <p:xfrm>
          <a:off x="4700588" y="4316413"/>
          <a:ext cx="914400" cy="274637"/>
        </p:xfrm>
        <a:graphic>
          <a:graphicData uri="http://schemas.openxmlformats.org/presentationml/2006/ole">
            <mc:AlternateContent xmlns:mc="http://schemas.openxmlformats.org/markup-compatibility/2006">
              <mc:Choice xmlns:v="urn:schemas-microsoft-com:vml" Requires="v">
                <p:oleObj spid="_x0000_s186678" name="Equation" r:id="rId17" imgW="571004" imgH="177646" progId="Equation.3">
                  <p:embed/>
                </p:oleObj>
              </mc:Choice>
              <mc:Fallback>
                <p:oleObj name="Equation" r:id="rId17" imgW="571004" imgH="177646" progId="Equation.3">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00588" y="4316413"/>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CBAFA998-5804-4BCA-80E1-9736661648A5}" type="slidenum">
              <a:rPr lang="el-GR" smtClean="0"/>
              <a:pPr>
                <a:defRPr/>
              </a:pPr>
              <a:t>53</a:t>
            </a:fld>
            <a:endParaRPr lang="el-GR" dirty="0"/>
          </a:p>
        </p:txBody>
      </p:sp>
    </p:spTree>
    <p:custDataLst>
      <p:tags r:id="rId2"/>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 (cont.)</a:t>
            </a:r>
          </a:p>
        </p:txBody>
      </p:sp>
      <p:sp>
        <p:nvSpPr>
          <p:cNvPr id="3" name="Text Box 4"/>
          <p:cNvSpPr txBox="1">
            <a:spLocks noChangeArrowheads="1"/>
          </p:cNvSpPr>
          <p:nvPr/>
        </p:nvSpPr>
        <p:spPr bwMode="auto">
          <a:xfrm>
            <a:off x="996950" y="112553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Solution:</a:t>
            </a:r>
          </a:p>
        </p:txBody>
      </p:sp>
      <p:sp>
        <p:nvSpPr>
          <p:cNvPr id="38916" name="Text Box 6"/>
          <p:cNvSpPr txBox="1">
            <a:spLocks noChangeArrowheads="1"/>
          </p:cNvSpPr>
          <p:nvPr/>
        </p:nvSpPr>
        <p:spPr bwMode="auto">
          <a:xfrm>
            <a:off x="1301750" y="1506538"/>
            <a:ext cx="290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b) The exact value of</a:t>
            </a:r>
          </a:p>
        </p:txBody>
      </p:sp>
      <p:graphicFrame>
        <p:nvGraphicFramePr>
          <p:cNvPr id="38917" name="Object 7"/>
          <p:cNvGraphicFramePr>
            <a:graphicFrameLocks noChangeAspect="1"/>
          </p:cNvGraphicFramePr>
          <p:nvPr/>
        </p:nvGraphicFramePr>
        <p:xfrm>
          <a:off x="4159250" y="1560513"/>
          <a:ext cx="685800" cy="349250"/>
        </p:xfrm>
        <a:graphic>
          <a:graphicData uri="http://schemas.openxmlformats.org/presentationml/2006/ole">
            <mc:AlternateContent xmlns:mc="http://schemas.openxmlformats.org/markup-compatibility/2006">
              <mc:Choice xmlns:v="urn:schemas-microsoft-com:vml" Requires="v">
                <p:oleObj spid="_x0000_s168625" name="Equation" r:id="rId5" imgW="393529" imgH="203112" progId="Equation.3">
                  <p:embed/>
                </p:oleObj>
              </mc:Choice>
              <mc:Fallback>
                <p:oleObj name="Equation" r:id="rId5" imgW="393529" imgH="203112"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0" y="1560513"/>
                        <a:ext cx="685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8" name="Text Box 8"/>
          <p:cNvSpPr txBox="1">
            <a:spLocks noChangeArrowheads="1"/>
          </p:cNvSpPr>
          <p:nvPr/>
        </p:nvSpPr>
        <p:spPr bwMode="auto">
          <a:xfrm>
            <a:off x="4860925" y="149225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can be found by using</a:t>
            </a:r>
          </a:p>
        </p:txBody>
      </p:sp>
      <p:sp>
        <p:nvSpPr>
          <p:cNvPr id="38919" name="Text Box 9"/>
          <p:cNvSpPr txBox="1">
            <a:spLocks noChangeArrowheads="1"/>
          </p:cNvSpPr>
          <p:nvPr/>
        </p:nvSpPr>
        <p:spPr bwMode="auto">
          <a:xfrm>
            <a:off x="1301750" y="1887538"/>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our knowledge of differential calculus.</a:t>
            </a:r>
          </a:p>
        </p:txBody>
      </p:sp>
      <p:sp>
        <p:nvSpPr>
          <p:cNvPr id="38920" name="Rectangle 1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21" name="Object 10"/>
          <p:cNvGraphicFramePr>
            <a:graphicFrameLocks noChangeAspect="1"/>
          </p:cNvGraphicFramePr>
          <p:nvPr/>
        </p:nvGraphicFramePr>
        <p:xfrm>
          <a:off x="2216150" y="2268538"/>
          <a:ext cx="1295400" cy="357187"/>
        </p:xfrm>
        <a:graphic>
          <a:graphicData uri="http://schemas.openxmlformats.org/presentationml/2006/ole">
            <mc:AlternateContent xmlns:mc="http://schemas.openxmlformats.org/markup-compatibility/2006">
              <mc:Choice xmlns:v="urn:schemas-microsoft-com:vml" Requires="v">
                <p:oleObj spid="_x0000_s168626" name="Equation" r:id="rId7" imgW="825500" imgH="228600" progId="Equation.3">
                  <p:embed/>
                </p:oleObj>
              </mc:Choice>
              <mc:Fallback>
                <p:oleObj name="Equation" r:id="rId7" imgW="8255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6150" y="2268538"/>
                        <a:ext cx="129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2" name="Rectangle 13"/>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23" name="Object 12"/>
          <p:cNvGraphicFramePr>
            <a:graphicFrameLocks noChangeAspect="1"/>
          </p:cNvGraphicFramePr>
          <p:nvPr>
            <p:extLst>
              <p:ext uri="{D42A27DB-BD31-4B8C-83A1-F6EECF244321}">
                <p14:modId xmlns:p14="http://schemas.microsoft.com/office/powerpoint/2010/main" val="539796201"/>
              </p:ext>
            </p:extLst>
          </p:nvPr>
        </p:nvGraphicFramePr>
        <p:xfrm>
          <a:off x="2139950" y="2649538"/>
          <a:ext cx="2057400" cy="360362"/>
        </p:xfrm>
        <a:graphic>
          <a:graphicData uri="http://schemas.openxmlformats.org/presentationml/2006/ole">
            <mc:AlternateContent xmlns:mc="http://schemas.openxmlformats.org/markup-compatibility/2006">
              <mc:Choice xmlns:v="urn:schemas-microsoft-com:vml" Requires="v">
                <p:oleObj spid="_x0000_s168627" name="Equation" r:id="rId9" imgW="1307880" imgH="228600" progId="Equation.DSMT4">
                  <p:embed/>
                </p:oleObj>
              </mc:Choice>
              <mc:Fallback>
                <p:oleObj name="Equation" r:id="rId9" imgW="1307880" imgH="228600" progId="Equation.DSMT4">
                  <p:embed/>
                  <p:pic>
                    <p:nvPicPr>
                      <p:cNvPr id="0" name="Object 12"/>
                      <p:cNvPicPr>
                        <a:picLocks noChangeAspect="1" noChangeArrowheads="1"/>
                      </p:cNvPicPr>
                      <p:nvPr/>
                    </p:nvPicPr>
                    <p:blipFill>
                      <a:blip r:embed="rId10"/>
                      <a:srcRect/>
                      <a:stretch>
                        <a:fillRect/>
                      </a:stretch>
                    </p:blipFill>
                    <p:spPr bwMode="auto">
                      <a:xfrm>
                        <a:off x="2139950" y="2649538"/>
                        <a:ext cx="20574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4" name="Rectangle 1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25" name="Object 14"/>
          <p:cNvGraphicFramePr>
            <a:graphicFrameLocks noChangeAspect="1"/>
          </p:cNvGraphicFramePr>
          <p:nvPr/>
        </p:nvGraphicFramePr>
        <p:xfrm>
          <a:off x="2749550" y="3030538"/>
          <a:ext cx="914400" cy="304800"/>
        </p:xfrm>
        <a:graphic>
          <a:graphicData uri="http://schemas.openxmlformats.org/presentationml/2006/ole">
            <mc:AlternateContent xmlns:mc="http://schemas.openxmlformats.org/markup-compatibility/2006">
              <mc:Choice xmlns:v="urn:schemas-microsoft-com:vml" Requires="v">
                <p:oleObj spid="_x0000_s168628" name="Equation" r:id="rId11" imgW="596641" imgH="203112" progId="Equation.3">
                  <p:embed/>
                </p:oleObj>
              </mc:Choice>
              <mc:Fallback>
                <p:oleObj name="Equation" r:id="rId11" imgW="596641" imgH="203112"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9550" y="3030538"/>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6" name="Rectangle 17"/>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27" name="Object 16"/>
          <p:cNvGraphicFramePr>
            <a:graphicFrameLocks noChangeAspect="1"/>
          </p:cNvGraphicFramePr>
          <p:nvPr/>
        </p:nvGraphicFramePr>
        <p:xfrm>
          <a:off x="2139950" y="3640138"/>
          <a:ext cx="1676400" cy="361950"/>
        </p:xfrm>
        <a:graphic>
          <a:graphicData uri="http://schemas.openxmlformats.org/presentationml/2006/ole">
            <mc:AlternateContent xmlns:mc="http://schemas.openxmlformats.org/markup-compatibility/2006">
              <mc:Choice xmlns:v="urn:schemas-microsoft-com:vml" Requires="v">
                <p:oleObj spid="_x0000_s168629" name="Equation" r:id="rId13" imgW="1054100" imgH="228600" progId="Equation.3">
                  <p:embed/>
                </p:oleObj>
              </mc:Choice>
              <mc:Fallback>
                <p:oleObj name="Equation" r:id="rId13" imgW="1054100" imgH="22860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9950" y="3640138"/>
                        <a:ext cx="1676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8" name="Text Box 18"/>
          <p:cNvSpPr txBox="1">
            <a:spLocks noChangeArrowheads="1"/>
          </p:cNvSpPr>
          <p:nvPr/>
        </p:nvSpPr>
        <p:spPr bwMode="auto">
          <a:xfrm>
            <a:off x="1301750" y="3259138"/>
            <a:ext cx="2765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 the true value of </a:t>
            </a:r>
          </a:p>
        </p:txBody>
      </p:sp>
      <p:sp>
        <p:nvSpPr>
          <p:cNvPr id="38929"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30" name="Object 19"/>
          <p:cNvGraphicFramePr>
            <a:graphicFrameLocks noChangeAspect="1"/>
          </p:cNvGraphicFramePr>
          <p:nvPr/>
        </p:nvGraphicFramePr>
        <p:xfrm>
          <a:off x="3971925" y="3328988"/>
          <a:ext cx="609600" cy="312737"/>
        </p:xfrm>
        <a:graphic>
          <a:graphicData uri="http://schemas.openxmlformats.org/presentationml/2006/ole">
            <mc:AlternateContent xmlns:mc="http://schemas.openxmlformats.org/markup-compatibility/2006">
              <mc:Choice xmlns:v="urn:schemas-microsoft-com:vml" Requires="v">
                <p:oleObj spid="_x0000_s168630" name="Equation" r:id="rId15" imgW="393529" imgH="203112" progId="Equation.3">
                  <p:embed/>
                </p:oleObj>
              </mc:Choice>
              <mc:Fallback>
                <p:oleObj name="Equation" r:id="rId15" imgW="393529" imgH="203112"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71925" y="3328988"/>
                        <a:ext cx="6096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31" name="Text Box 21"/>
          <p:cNvSpPr txBox="1">
            <a:spLocks noChangeArrowheads="1"/>
          </p:cNvSpPr>
          <p:nvPr/>
        </p:nvSpPr>
        <p:spPr bwMode="auto">
          <a:xfrm>
            <a:off x="4643438" y="32654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is</a:t>
            </a:r>
          </a:p>
        </p:txBody>
      </p:sp>
      <p:sp>
        <p:nvSpPr>
          <p:cNvPr id="38932" name="Rectangle 23"/>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38933" name="Rectangle 25"/>
          <p:cNvSpPr>
            <a:spLocks noChangeArrowheads="1"/>
          </p:cNvSpPr>
          <p:nvPr/>
        </p:nvSpPr>
        <p:spPr bwMode="auto">
          <a:xfrm>
            <a:off x="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34" name="Object 24"/>
          <p:cNvGraphicFramePr>
            <a:graphicFrameLocks noChangeAspect="1"/>
          </p:cNvGraphicFramePr>
          <p:nvPr/>
        </p:nvGraphicFramePr>
        <p:xfrm>
          <a:off x="2749550" y="4021138"/>
          <a:ext cx="914400" cy="269875"/>
        </p:xfrm>
        <a:graphic>
          <a:graphicData uri="http://schemas.openxmlformats.org/presentationml/2006/ole">
            <mc:AlternateContent xmlns:mc="http://schemas.openxmlformats.org/markup-compatibility/2006">
              <mc:Choice xmlns:v="urn:schemas-microsoft-com:vml" Requires="v">
                <p:oleObj spid="_x0000_s168631" name="Equation" r:id="rId17" imgW="583693" imgH="177646" progId="Equation.3">
                  <p:embed/>
                </p:oleObj>
              </mc:Choice>
              <mc:Fallback>
                <p:oleObj name="Equation" r:id="rId17" imgW="583693" imgH="177646" progId="Equation.3">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49550" y="4021138"/>
                        <a:ext cx="914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35" name="Text Box 26"/>
          <p:cNvSpPr txBox="1">
            <a:spLocks noChangeArrowheads="1"/>
          </p:cNvSpPr>
          <p:nvPr/>
        </p:nvSpPr>
        <p:spPr bwMode="auto">
          <a:xfrm>
            <a:off x="1301750" y="4325938"/>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True error is calculated as</a:t>
            </a:r>
          </a:p>
        </p:txBody>
      </p:sp>
      <p:sp>
        <p:nvSpPr>
          <p:cNvPr id="38936" name="Rectangle 28"/>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37" name="Object 27"/>
          <p:cNvGraphicFramePr>
            <a:graphicFrameLocks noChangeAspect="1"/>
          </p:cNvGraphicFramePr>
          <p:nvPr/>
        </p:nvGraphicFramePr>
        <p:xfrm>
          <a:off x="2444750" y="4706938"/>
          <a:ext cx="609600" cy="431800"/>
        </p:xfrm>
        <a:graphic>
          <a:graphicData uri="http://schemas.openxmlformats.org/presentationml/2006/ole">
            <mc:AlternateContent xmlns:mc="http://schemas.openxmlformats.org/markup-compatibility/2006">
              <mc:Choice xmlns:v="urn:schemas-microsoft-com:vml" Requires="v">
                <p:oleObj spid="_x0000_s168632" name="Equation" r:id="rId19" imgW="317362" imgH="228501" progId="Equation.3">
                  <p:embed/>
                </p:oleObj>
              </mc:Choice>
              <mc:Fallback>
                <p:oleObj name="Equation" r:id="rId19" imgW="317362" imgH="228501" progId="Equation.3">
                  <p:embed/>
                  <p:pic>
                    <p:nvPicPr>
                      <p:cNvPr id="0" name="Object 2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4750" y="4706938"/>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38" name="Text Box 30"/>
          <p:cNvSpPr txBox="1">
            <a:spLocks noChangeArrowheads="1"/>
          </p:cNvSpPr>
          <p:nvPr/>
        </p:nvSpPr>
        <p:spPr bwMode="auto">
          <a:xfrm>
            <a:off x="3054350" y="4706938"/>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True Value – Approximate Value</a:t>
            </a:r>
          </a:p>
        </p:txBody>
      </p:sp>
      <p:sp>
        <p:nvSpPr>
          <p:cNvPr id="38939" name="Rectangle 3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38940" name="Object 31"/>
          <p:cNvGraphicFramePr>
            <a:graphicFrameLocks noChangeAspect="1"/>
          </p:cNvGraphicFramePr>
          <p:nvPr/>
        </p:nvGraphicFramePr>
        <p:xfrm>
          <a:off x="2749550" y="5240338"/>
          <a:ext cx="2733675" cy="276225"/>
        </p:xfrm>
        <a:graphic>
          <a:graphicData uri="http://schemas.openxmlformats.org/presentationml/2006/ole">
            <mc:AlternateContent xmlns:mc="http://schemas.openxmlformats.org/markup-compatibility/2006">
              <mc:Choice xmlns:v="urn:schemas-microsoft-com:vml" Requires="v">
                <p:oleObj spid="_x0000_s168633" name="Equation" r:id="rId21" imgW="1688367" imgH="177723" progId="Equation.3">
                  <p:embed/>
                </p:oleObj>
              </mc:Choice>
              <mc:Fallback>
                <p:oleObj name="Equation" r:id="rId21" imgW="1688367" imgH="177723" progId="Equation.3">
                  <p:embed/>
                  <p:pic>
                    <p:nvPicPr>
                      <p:cNvPr id="0" name="Object 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49550" y="5240338"/>
                        <a:ext cx="273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A4B40AE9-3192-4EC1-B0CC-927AF68DAF0A}" type="slidenum">
              <a:rPr lang="el-GR" smtClean="0"/>
              <a:pPr>
                <a:defRPr/>
              </a:pPr>
              <a:t>54</a:t>
            </a:fld>
            <a:endParaRPr lang="el-GR" dirty="0"/>
          </a:p>
        </p:txBody>
      </p:sp>
    </p:spTree>
    <p:custDataLst>
      <p:tags r:id="rId2"/>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chemeClr val="accent5">
                    <a:lumMod val="50000"/>
                  </a:schemeClr>
                </a:solidFill>
                <a:cs typeface="Arial" panose="020B0604020202020204" pitchFamily="34" charset="0"/>
              </a:rPr>
              <a:t>Relative </a:t>
            </a:r>
            <a:r>
              <a:rPr lang="en-US" b="1" dirty="0" smtClean="0">
                <a:solidFill>
                  <a:schemeClr val="accent5">
                    <a:lumMod val="50000"/>
                  </a:schemeClr>
                </a:solidFill>
                <a:cs typeface="Arial" panose="020B0604020202020204" pitchFamily="34" charset="0"/>
              </a:rPr>
              <a:t>(True) Error  </a:t>
            </a:r>
            <a:r>
              <a:rPr lang="en-US" b="1" dirty="0">
                <a:solidFill>
                  <a:schemeClr val="accent5">
                    <a:lumMod val="50000"/>
                  </a:schemeClr>
                </a:solidFill>
                <a:cs typeface="Arial" panose="020B0604020202020204" pitchFamily="34" charset="0"/>
              </a:rPr>
              <a:t>[ </a:t>
            </a:r>
            <a:r>
              <a:rPr lang="en-US" b="1" dirty="0" err="1">
                <a:solidFill>
                  <a:schemeClr val="accent5">
                    <a:lumMod val="50000"/>
                  </a:schemeClr>
                </a:solidFill>
                <a:cs typeface="Arial" panose="020B0604020202020204" pitchFamily="34" charset="0"/>
              </a:rPr>
              <a:t>e</a:t>
            </a:r>
            <a:r>
              <a:rPr lang="en-US" b="1" baseline="-25000" dirty="0" err="1">
                <a:solidFill>
                  <a:schemeClr val="accent5">
                    <a:lumMod val="50000"/>
                  </a:schemeClr>
                </a:solidFill>
                <a:cs typeface="Arial" panose="020B0604020202020204" pitchFamily="34" charset="0"/>
              </a:rPr>
              <a:t>r</a:t>
            </a:r>
            <a:r>
              <a:rPr lang="en-US" b="1" dirty="0">
                <a:solidFill>
                  <a:schemeClr val="accent5">
                    <a:lumMod val="50000"/>
                  </a:schemeClr>
                </a:solidFill>
                <a:cs typeface="Arial" panose="020B0604020202020204" pitchFamily="34" charset="0"/>
              </a:rPr>
              <a:t> </a:t>
            </a:r>
            <a:r>
              <a:rPr lang="en-US" b="1" dirty="0" smtClean="0">
                <a:solidFill>
                  <a:schemeClr val="accent5">
                    <a:lumMod val="50000"/>
                  </a:schemeClr>
                </a:solidFill>
                <a:cs typeface="Arial" panose="020B0604020202020204" pitchFamily="34" charset="0"/>
              </a:rPr>
              <a:t>or e</a:t>
            </a:r>
            <a:r>
              <a:rPr lang="en-US" b="1" baseline="-25000" dirty="0" smtClean="0">
                <a:solidFill>
                  <a:schemeClr val="accent5">
                    <a:lumMod val="50000"/>
                  </a:schemeClr>
                </a:solidFill>
                <a:cs typeface="Arial" panose="020B0604020202020204" pitchFamily="34" charset="0"/>
              </a:rPr>
              <a:t>t</a:t>
            </a:r>
            <a:r>
              <a:rPr lang="en-US" b="1" dirty="0" smtClean="0">
                <a:solidFill>
                  <a:schemeClr val="accent5">
                    <a:lumMod val="50000"/>
                  </a:schemeClr>
                </a:solidFill>
                <a:cs typeface="Arial" panose="020B0604020202020204" pitchFamily="34" charset="0"/>
              </a:rPr>
              <a:t>]</a:t>
            </a:r>
            <a:endParaRPr lang="el-GR" dirty="0">
              <a:solidFill>
                <a:schemeClr val="accent5">
                  <a:lumMod val="50000"/>
                </a:schemeClr>
              </a:solidFill>
            </a:endParaRPr>
          </a:p>
        </p:txBody>
      </p:sp>
      <p:sp>
        <p:nvSpPr>
          <p:cNvPr id="3" name="Θέση περιεχομένου 2"/>
          <p:cNvSpPr>
            <a:spLocks noGrp="1"/>
          </p:cNvSpPr>
          <p:nvPr>
            <p:ph idx="1"/>
          </p:nvPr>
        </p:nvSpPr>
        <p:spPr/>
        <p:txBody>
          <a:bodyPr/>
          <a:lstStyle/>
          <a:p>
            <a:pPr algn="just"/>
            <a:r>
              <a:rPr lang="en-US" dirty="0">
                <a:cs typeface="Arial" panose="020B0604020202020204" pitchFamily="34" charset="0"/>
              </a:rPr>
              <a:t>In many cases, absolute error may not reflect its influence correctly as it does not take into account the order of magnitude of the value under study.</a:t>
            </a:r>
          </a:p>
          <a:p>
            <a:pPr algn="just"/>
            <a:r>
              <a:rPr lang="en-US" dirty="0" smtClean="0">
                <a:cs typeface="Arial" panose="020B0604020202020204" pitchFamily="34" charset="0"/>
              </a:rPr>
              <a:t>For </a:t>
            </a:r>
            <a:r>
              <a:rPr lang="en-US" dirty="0">
                <a:cs typeface="Arial" panose="020B0604020202020204" pitchFamily="34" charset="0"/>
              </a:rPr>
              <a:t>this we introduce the concept of relative error which is ‘normalized’ absolute error</a:t>
            </a:r>
            <a:r>
              <a:rPr lang="en-US" dirty="0" smtClean="0">
                <a:cs typeface="Arial" panose="020B0604020202020204" pitchFamily="34" charset="0"/>
              </a:rPr>
              <a:t>.</a:t>
            </a:r>
          </a:p>
          <a:p>
            <a:pPr algn="just"/>
            <a:r>
              <a:rPr lang="en-US" dirty="0">
                <a:cs typeface="Arial" panose="020B0604020202020204" pitchFamily="34" charset="0"/>
              </a:rPr>
              <a:t>Relative error is defined as follows</a:t>
            </a:r>
            <a:r>
              <a:rPr lang="en-US" b="1" dirty="0">
                <a:latin typeface="Arial" panose="020B0604020202020204" pitchFamily="34" charset="0"/>
                <a:cs typeface="Arial" panose="020B0604020202020204" pitchFamily="34" charset="0"/>
              </a:rPr>
              <a:t>,</a:t>
            </a:r>
          </a:p>
          <a:p>
            <a:pPr algn="just"/>
            <a:endParaRPr lang="en-US" dirty="0">
              <a:cs typeface="Arial" panose="020B0604020202020204" pitchFamily="34" charset="0"/>
            </a:endParaRPr>
          </a:p>
          <a:p>
            <a:endParaRPr lang="el-GR" dirty="0"/>
          </a:p>
        </p:txBody>
      </p:sp>
      <p:sp>
        <p:nvSpPr>
          <p:cNvPr id="4" name="Θέση αριθμού διαφάνειας 3"/>
          <p:cNvSpPr>
            <a:spLocks noGrp="1"/>
          </p:cNvSpPr>
          <p:nvPr>
            <p:ph type="sldNum" sz="quarter" idx="10"/>
          </p:nvPr>
        </p:nvSpPr>
        <p:spPr/>
        <p:txBody>
          <a:bodyPr/>
          <a:lstStyle/>
          <a:p>
            <a:pPr>
              <a:defRPr/>
            </a:pPr>
            <a:fld id="{7C0C7880-35DE-403B-B262-B177BD98112C}" type="slidenum">
              <a:rPr lang="el-GR" smtClean="0"/>
              <a:pPr>
                <a:defRPr/>
              </a:pPr>
              <a:t>55</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611560" y="4797152"/>
                <a:ext cx="8194137" cy="679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100" b="1" i="1" smtClean="0">
                              <a:latin typeface="Cambria Math" panose="02040503050406030204" pitchFamily="18" charset="0"/>
                            </a:rPr>
                          </m:ctrlPr>
                        </m:sSubPr>
                        <m:e>
                          <m:r>
                            <a:rPr lang="en-US" sz="2100" b="1">
                              <a:latin typeface="Cambria Math" panose="02040503050406030204" pitchFamily="18" charset="0"/>
                            </a:rPr>
                            <m:t>𝐞</m:t>
                          </m:r>
                        </m:e>
                        <m:sub>
                          <m:r>
                            <a:rPr lang="en-US" sz="2100" b="1" i="1" smtClean="0">
                              <a:latin typeface="Cambria Math"/>
                            </a:rPr>
                            <m:t>𝒓</m:t>
                          </m:r>
                        </m:sub>
                      </m:sSub>
                      <m:r>
                        <a:rPr lang="en-US" sz="2100" b="1" i="1" smtClean="0">
                          <a:latin typeface="Cambria Math"/>
                        </a:rPr>
                        <m:t>, </m:t>
                      </m:r>
                      <m:r>
                        <a:rPr lang="en-US" sz="2100" b="1" i="1" smtClean="0">
                          <a:latin typeface="Cambria Math"/>
                        </a:rPr>
                        <m:t>𝒆𝒕</m:t>
                      </m:r>
                      <m:r>
                        <a:rPr lang="en-US" sz="2100" b="1">
                          <a:latin typeface="Cambria Math" panose="02040503050406030204" pitchFamily="18" charset="0"/>
                        </a:rPr>
                        <m:t>= </m:t>
                      </m:r>
                      <m:f>
                        <m:fPr>
                          <m:ctrlPr>
                            <a:rPr lang="en-US" sz="2100" b="1" i="1">
                              <a:latin typeface="Cambria Math" panose="02040503050406030204" pitchFamily="18" charset="0"/>
                            </a:rPr>
                          </m:ctrlPr>
                        </m:fPr>
                        <m:num>
                          <m:r>
                            <a:rPr lang="en-US" sz="2100" b="1">
                              <a:latin typeface="Cambria Math" panose="02040503050406030204" pitchFamily="18" charset="0"/>
                            </a:rPr>
                            <m:t>𝐀𝐛𝐬𝐨𝐥𝐮𝐭𝐞</m:t>
                          </m:r>
                          <m:r>
                            <a:rPr lang="en-US" sz="2100" b="1">
                              <a:latin typeface="Cambria Math" panose="02040503050406030204" pitchFamily="18" charset="0"/>
                            </a:rPr>
                            <m:t>  </m:t>
                          </m:r>
                          <m:r>
                            <a:rPr lang="en-US" sz="2100" b="1">
                              <a:latin typeface="Cambria Math" panose="02040503050406030204" pitchFamily="18" charset="0"/>
                            </a:rPr>
                            <m:t>𝐄𝐫𝐫𝐨𝐫</m:t>
                          </m:r>
                        </m:num>
                        <m:den>
                          <m:d>
                            <m:dPr>
                              <m:begChr m:val="|"/>
                              <m:endChr m:val="|"/>
                              <m:ctrlPr>
                                <a:rPr lang="en-US" sz="2100" b="1" i="1">
                                  <a:latin typeface="Cambria Math" panose="02040503050406030204" pitchFamily="18" charset="0"/>
                                </a:rPr>
                              </m:ctrlPr>
                            </m:dPr>
                            <m:e>
                              <m:r>
                                <a:rPr lang="en-US" sz="2100" b="1">
                                  <a:latin typeface="Cambria Math" panose="02040503050406030204" pitchFamily="18" charset="0"/>
                                </a:rPr>
                                <m:t>𝐓𝐫𝐮𝐞</m:t>
                              </m:r>
                              <m:r>
                                <a:rPr lang="en-US" sz="2100" b="1">
                                  <a:latin typeface="Cambria Math" panose="02040503050406030204" pitchFamily="18" charset="0"/>
                                </a:rPr>
                                <m:t>  </m:t>
                              </m:r>
                              <m:r>
                                <a:rPr lang="en-US" sz="2100" b="1">
                                  <a:latin typeface="Cambria Math" panose="02040503050406030204" pitchFamily="18" charset="0"/>
                                </a:rPr>
                                <m:t>𝐕𝐚𝐥𝐮𝐞</m:t>
                              </m:r>
                            </m:e>
                          </m:d>
                        </m:den>
                      </m:f>
                      <m:r>
                        <a:rPr lang="en-US" sz="2100" b="1">
                          <a:latin typeface="Cambria Math" panose="02040503050406030204" pitchFamily="18" charset="0"/>
                        </a:rPr>
                        <m:t>         =  </m:t>
                      </m:r>
                      <m:r>
                        <a:rPr lang="en-US" sz="2100" b="1" i="1">
                          <a:latin typeface="Cambria Math" panose="02040503050406030204" pitchFamily="18" charset="0"/>
                        </a:rPr>
                        <m:t>   </m:t>
                      </m:r>
                      <m:f>
                        <m:fPr>
                          <m:ctrlPr>
                            <a:rPr lang="en-US" sz="2100" b="1" i="1">
                              <a:latin typeface="Cambria Math" panose="02040503050406030204" pitchFamily="18" charset="0"/>
                            </a:rPr>
                          </m:ctrlPr>
                        </m:fPr>
                        <m:num>
                          <m:sSub>
                            <m:sSubPr>
                              <m:ctrlPr>
                                <a:rPr lang="en-US" sz="2100" b="1" i="1">
                                  <a:latin typeface="Cambria Math" panose="02040503050406030204" pitchFamily="18" charset="0"/>
                                </a:rPr>
                              </m:ctrlPr>
                            </m:sSubPr>
                            <m:e>
                              <m:r>
                                <a:rPr lang="en-US" sz="2100" b="1" i="1">
                                  <a:latin typeface="Cambria Math" panose="02040503050406030204" pitchFamily="18" charset="0"/>
                                </a:rPr>
                                <m:t>𝒆</m:t>
                              </m:r>
                            </m:e>
                            <m:sub>
                              <m:r>
                                <a:rPr lang="en-US" sz="2100" b="1" i="1">
                                  <a:latin typeface="Cambria Math" panose="02040503050406030204" pitchFamily="18" charset="0"/>
                                </a:rPr>
                                <m:t>𝒂</m:t>
                              </m:r>
                            </m:sub>
                          </m:sSub>
                        </m:num>
                        <m:den>
                          <m:d>
                            <m:dPr>
                              <m:begChr m:val="|"/>
                              <m:endChr m:val="|"/>
                              <m:ctrlPr>
                                <a:rPr lang="en-US" sz="2100" b="1" i="1">
                                  <a:latin typeface="Cambria Math" panose="02040503050406030204" pitchFamily="18" charset="0"/>
                                </a:rPr>
                              </m:ctrlPr>
                            </m:dPr>
                            <m:e>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𝒕</m:t>
                                  </m:r>
                                </m:sub>
                              </m:sSub>
                            </m:e>
                          </m:d>
                        </m:den>
                      </m:f>
                      <m:r>
                        <a:rPr lang="en-US" sz="2100" b="1" i="1">
                          <a:latin typeface="Cambria Math" panose="02040503050406030204" pitchFamily="18" charset="0"/>
                        </a:rPr>
                        <m:t>     =     </m:t>
                      </m:r>
                      <m:f>
                        <m:fPr>
                          <m:ctrlPr>
                            <a:rPr lang="en-US" sz="2100" b="1" i="1">
                              <a:latin typeface="Cambria Math" panose="02040503050406030204" pitchFamily="18" charset="0"/>
                            </a:rPr>
                          </m:ctrlPr>
                        </m:fPr>
                        <m:num>
                          <m:d>
                            <m:dPr>
                              <m:begChr m:val="|"/>
                              <m:endChr m:val="|"/>
                              <m:ctrlPr>
                                <a:rPr lang="en-US" sz="2100" b="1" i="1">
                                  <a:latin typeface="Cambria Math" panose="02040503050406030204" pitchFamily="18" charset="0"/>
                                </a:rPr>
                              </m:ctrlPr>
                            </m:dPr>
                            <m:e>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𝒕</m:t>
                                  </m:r>
                                </m:sub>
                              </m:sSub>
                              <m:r>
                                <a:rPr lang="en-US" sz="2100" b="1" i="1">
                                  <a:latin typeface="Cambria Math" panose="02040503050406030204" pitchFamily="18" charset="0"/>
                                </a:rPr>
                                <m:t>  −  </m:t>
                              </m:r>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𝒂</m:t>
                                  </m:r>
                                </m:sub>
                              </m:sSub>
                            </m:e>
                          </m:d>
                        </m:num>
                        <m:den>
                          <m:d>
                            <m:dPr>
                              <m:begChr m:val="|"/>
                              <m:endChr m:val="|"/>
                              <m:ctrlPr>
                                <a:rPr lang="en-US" sz="2100" b="1" i="1">
                                  <a:latin typeface="Cambria Math" panose="02040503050406030204" pitchFamily="18" charset="0"/>
                                </a:rPr>
                              </m:ctrlPr>
                            </m:dPr>
                            <m:e>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𝒕</m:t>
                                  </m:r>
                                </m:sub>
                              </m:sSub>
                            </m:e>
                          </m:d>
                        </m:den>
                      </m:f>
                    </m:oMath>
                  </m:oMathPara>
                </a14:m>
                <a:endParaRPr lang="en-US" sz="2100" b="1"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11560" y="4797152"/>
                <a:ext cx="8194137" cy="679225"/>
              </a:xfrm>
              <a:prstGeom prst="rect">
                <a:avLst/>
              </a:prstGeom>
              <a:blipFill rotWithShape="0">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589411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solidFill>
                  <a:srgbClr val="008080"/>
                </a:solidFill>
                <a:cs typeface="Arial" panose="020B0604020202020204" pitchFamily="34" charset="0"/>
              </a:rPr>
              <a:t>Percentage Relative Error  [ </a:t>
            </a:r>
            <a:r>
              <a:rPr lang="en-US" b="1" dirty="0" err="1">
                <a:solidFill>
                  <a:srgbClr val="008080"/>
                </a:solidFill>
                <a:cs typeface="Arial" panose="020B0604020202020204" pitchFamily="34" charset="0"/>
              </a:rPr>
              <a:t>e</a:t>
            </a:r>
            <a:r>
              <a:rPr lang="en-US" b="1" baseline="-25000" dirty="0" err="1">
                <a:solidFill>
                  <a:srgbClr val="008080"/>
                </a:solidFill>
                <a:cs typeface="Arial" panose="020B0604020202020204" pitchFamily="34" charset="0"/>
              </a:rPr>
              <a:t>pr</a:t>
            </a:r>
            <a:r>
              <a:rPr lang="en-US" b="1" dirty="0">
                <a:solidFill>
                  <a:srgbClr val="008080"/>
                </a:solidFill>
                <a:cs typeface="Arial" panose="020B0604020202020204" pitchFamily="34" charset="0"/>
              </a:rPr>
              <a:t> </a:t>
            </a:r>
            <a:r>
              <a:rPr lang="en-US" b="1" dirty="0" smtClean="0">
                <a:solidFill>
                  <a:srgbClr val="008080"/>
                </a:solidFill>
                <a:cs typeface="Arial" panose="020B0604020202020204" pitchFamily="34" charset="0"/>
              </a:rPr>
              <a:t>]</a:t>
            </a:r>
            <a:endParaRPr lang="el-GR" dirty="0">
              <a:solidFill>
                <a:srgbClr val="008080"/>
              </a:solidFill>
            </a:endParaRPr>
          </a:p>
        </p:txBody>
      </p:sp>
      <p:sp>
        <p:nvSpPr>
          <p:cNvPr id="3" name="Θέση περιεχομένου 2"/>
          <p:cNvSpPr>
            <a:spLocks noGrp="1"/>
          </p:cNvSpPr>
          <p:nvPr>
            <p:ph idx="1"/>
          </p:nvPr>
        </p:nvSpPr>
        <p:spPr/>
        <p:txBody>
          <a:bodyPr/>
          <a:lstStyle/>
          <a:p>
            <a:r>
              <a:rPr lang="en-US" dirty="0">
                <a:cs typeface="Arial" panose="020B0604020202020204" pitchFamily="34" charset="0"/>
              </a:rPr>
              <a:t>The fractional form of relative error (</a:t>
            </a:r>
            <a:r>
              <a:rPr lang="en-US" dirty="0" err="1">
                <a:cs typeface="Arial" panose="020B0604020202020204" pitchFamily="34" charset="0"/>
              </a:rPr>
              <a:t>e</a:t>
            </a:r>
            <a:r>
              <a:rPr lang="en-US" baseline="-25000" dirty="0" err="1">
                <a:cs typeface="Arial" panose="020B0604020202020204" pitchFamily="34" charset="0"/>
              </a:rPr>
              <a:t>r</a:t>
            </a:r>
            <a:r>
              <a:rPr lang="en-US" dirty="0">
                <a:cs typeface="Arial" panose="020B0604020202020204" pitchFamily="34" charset="0"/>
              </a:rPr>
              <a:t>), can also be expressed as the percentage relative error.</a:t>
            </a:r>
          </a:p>
          <a:p>
            <a:r>
              <a:rPr lang="en-US" dirty="0">
                <a:cs typeface="Arial" panose="020B0604020202020204" pitchFamily="34" charset="0"/>
              </a:rPr>
              <a:t>Percentage Relative error (</a:t>
            </a:r>
            <a:r>
              <a:rPr lang="en-US" dirty="0" err="1">
                <a:cs typeface="Arial" panose="020B0604020202020204" pitchFamily="34" charset="0"/>
              </a:rPr>
              <a:t>e</a:t>
            </a:r>
            <a:r>
              <a:rPr lang="en-US" baseline="-25000" dirty="0" err="1">
                <a:cs typeface="Arial" panose="020B0604020202020204" pitchFamily="34" charset="0"/>
              </a:rPr>
              <a:t>pr</a:t>
            </a:r>
            <a:r>
              <a:rPr lang="en-US" dirty="0">
                <a:cs typeface="Arial" panose="020B0604020202020204" pitchFamily="34" charset="0"/>
              </a:rPr>
              <a:t>)    =    </a:t>
            </a:r>
            <a:r>
              <a:rPr lang="en-US" dirty="0" err="1">
                <a:cs typeface="Arial" panose="020B0604020202020204" pitchFamily="34" charset="0"/>
              </a:rPr>
              <a:t>e</a:t>
            </a:r>
            <a:r>
              <a:rPr lang="en-US" baseline="-25000" dirty="0" err="1">
                <a:cs typeface="Arial" panose="020B0604020202020204" pitchFamily="34" charset="0"/>
              </a:rPr>
              <a:t>r</a:t>
            </a:r>
            <a:r>
              <a:rPr lang="en-US" dirty="0">
                <a:cs typeface="Arial" panose="020B0604020202020204" pitchFamily="34" charset="0"/>
              </a:rPr>
              <a:t>  x  100</a:t>
            </a:r>
            <a:endParaRPr lang="el-GR" dirty="0"/>
          </a:p>
        </p:txBody>
      </p:sp>
      <p:sp>
        <p:nvSpPr>
          <p:cNvPr id="4" name="Θέση αριθμού διαφάνειας 3"/>
          <p:cNvSpPr>
            <a:spLocks noGrp="1"/>
          </p:cNvSpPr>
          <p:nvPr>
            <p:ph type="sldNum" sz="quarter" idx="10"/>
          </p:nvPr>
        </p:nvSpPr>
        <p:spPr/>
        <p:txBody>
          <a:bodyPr/>
          <a:lstStyle/>
          <a:p>
            <a:pPr>
              <a:defRPr/>
            </a:pPr>
            <a:fld id="{7C0C7880-35DE-403B-B262-B177BD98112C}" type="slidenum">
              <a:rPr lang="el-GR" smtClean="0"/>
              <a:pPr>
                <a:defRPr/>
              </a:pPr>
              <a:t>56</a:t>
            </a:fld>
            <a:endParaRPr lang="el-GR" dirty="0"/>
          </a:p>
        </p:txBody>
      </p:sp>
      <mc:AlternateContent xmlns:mc="http://schemas.openxmlformats.org/markup-compatibility/2006" xmlns:a14="http://schemas.microsoft.com/office/drawing/2010/main">
        <mc:Choice Requires="a14">
          <p:sp>
            <p:nvSpPr>
              <p:cNvPr id="5" name="TextBox 4"/>
              <p:cNvSpPr txBox="1"/>
              <p:nvPr/>
            </p:nvSpPr>
            <p:spPr>
              <a:xfrm>
                <a:off x="1547664" y="3717032"/>
                <a:ext cx="5832649" cy="6792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100" b="1" i="1">
                              <a:latin typeface="Cambria Math" panose="02040503050406030204" pitchFamily="18" charset="0"/>
                            </a:rPr>
                          </m:ctrlPr>
                        </m:sSubPr>
                        <m:e>
                          <m:r>
                            <a:rPr lang="en-US" sz="2100" b="1">
                              <a:latin typeface="Cambria Math" panose="02040503050406030204" pitchFamily="18" charset="0"/>
                            </a:rPr>
                            <m:t>𝐞</m:t>
                          </m:r>
                        </m:e>
                        <m:sub>
                          <m:r>
                            <a:rPr lang="en-US" sz="2100" b="1">
                              <a:latin typeface="Cambria Math" panose="02040503050406030204" pitchFamily="18" charset="0"/>
                            </a:rPr>
                            <m:t>𝐩𝐫</m:t>
                          </m:r>
                        </m:sub>
                      </m:sSub>
                      <m:r>
                        <a:rPr lang="en-US" sz="2100" b="1" i="1">
                          <a:latin typeface="Cambria Math" panose="02040503050406030204" pitchFamily="18" charset="0"/>
                        </a:rPr>
                        <m:t>  =    </m:t>
                      </m:r>
                      <m:f>
                        <m:fPr>
                          <m:ctrlPr>
                            <a:rPr lang="en-US" sz="2100" b="1" i="1">
                              <a:latin typeface="Cambria Math" panose="02040503050406030204" pitchFamily="18" charset="0"/>
                            </a:rPr>
                          </m:ctrlPr>
                        </m:fPr>
                        <m:num>
                          <m:d>
                            <m:dPr>
                              <m:begChr m:val="|"/>
                              <m:endChr m:val="|"/>
                              <m:ctrlPr>
                                <a:rPr lang="en-US" sz="2100" b="1" i="1">
                                  <a:latin typeface="Cambria Math" panose="02040503050406030204" pitchFamily="18" charset="0"/>
                                </a:rPr>
                              </m:ctrlPr>
                            </m:dPr>
                            <m:e>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𝒕</m:t>
                                  </m:r>
                                </m:sub>
                              </m:sSub>
                              <m:r>
                                <a:rPr lang="en-US" sz="2100" b="1" i="1">
                                  <a:latin typeface="Cambria Math" panose="02040503050406030204" pitchFamily="18" charset="0"/>
                                </a:rPr>
                                <m:t>  −  </m:t>
                              </m:r>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𝒂</m:t>
                                  </m:r>
                                </m:sub>
                              </m:sSub>
                            </m:e>
                          </m:d>
                        </m:num>
                        <m:den>
                          <m:d>
                            <m:dPr>
                              <m:begChr m:val="|"/>
                              <m:endChr m:val="|"/>
                              <m:ctrlPr>
                                <a:rPr lang="en-US" sz="2100" b="1" i="1">
                                  <a:latin typeface="Cambria Math" panose="02040503050406030204" pitchFamily="18" charset="0"/>
                                </a:rPr>
                              </m:ctrlPr>
                            </m:dPr>
                            <m:e>
                              <m:sSub>
                                <m:sSubPr>
                                  <m:ctrlPr>
                                    <a:rPr lang="en-US" sz="2100" b="1" i="1">
                                      <a:latin typeface="Cambria Math" panose="02040503050406030204" pitchFamily="18" charset="0"/>
                                    </a:rPr>
                                  </m:ctrlPr>
                                </m:sSubPr>
                                <m:e>
                                  <m:r>
                                    <a:rPr lang="en-US" sz="2100" b="1" i="1">
                                      <a:latin typeface="Cambria Math" panose="02040503050406030204" pitchFamily="18" charset="0"/>
                                    </a:rPr>
                                    <m:t>𝒙</m:t>
                                  </m:r>
                                </m:e>
                                <m:sub>
                                  <m:r>
                                    <a:rPr lang="en-US" sz="2100" b="1" i="1">
                                      <a:latin typeface="Cambria Math" panose="02040503050406030204" pitchFamily="18" charset="0"/>
                                    </a:rPr>
                                    <m:t>𝒕</m:t>
                                  </m:r>
                                </m:sub>
                              </m:sSub>
                            </m:e>
                          </m:d>
                        </m:den>
                      </m:f>
                      <m:r>
                        <a:rPr lang="en-US" sz="2100" b="1" i="1">
                          <a:latin typeface="Cambria Math" panose="02040503050406030204" pitchFamily="18" charset="0"/>
                        </a:rPr>
                        <m:t>    </m:t>
                      </m:r>
                      <m:r>
                        <a:rPr lang="en-US" sz="2100" b="1">
                          <a:latin typeface="Cambria Math" panose="02040503050406030204" pitchFamily="18" charset="0"/>
                        </a:rPr>
                        <m:t>𝐱</m:t>
                      </m:r>
                      <m:r>
                        <a:rPr lang="en-US" sz="2100" b="1" i="1">
                          <a:latin typeface="Cambria Math" panose="02040503050406030204" pitchFamily="18" charset="0"/>
                        </a:rPr>
                        <m:t>   </m:t>
                      </m:r>
                      <m:r>
                        <a:rPr lang="en-US" sz="2100" b="1" i="1">
                          <a:latin typeface="Cambria Math" panose="02040503050406030204" pitchFamily="18" charset="0"/>
                        </a:rPr>
                        <m:t>𝟏𝟎𝟎</m:t>
                      </m:r>
                    </m:oMath>
                  </m:oMathPara>
                </a14:m>
                <a:endParaRPr lang="en-US" sz="2100" b="1" dirty="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547664" y="3717032"/>
                <a:ext cx="5832649" cy="679225"/>
              </a:xfrm>
              <a:prstGeom prst="rect">
                <a:avLst/>
              </a:prstGeom>
              <a:blipFill rotWithShape="1">
                <a:blip r:embed="rId2"/>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284789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Example—Relative True Error</a:t>
            </a:r>
          </a:p>
        </p:txBody>
      </p:sp>
      <p:sp>
        <p:nvSpPr>
          <p:cNvPr id="3" name="Text Box 4"/>
          <p:cNvSpPr txBox="1">
            <a:spLocks noChangeArrowheads="1"/>
          </p:cNvSpPr>
          <p:nvPr/>
        </p:nvSpPr>
        <p:spPr bwMode="auto">
          <a:xfrm>
            <a:off x="841375" y="1141413"/>
            <a:ext cx="731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Following from the previous example for true error, </a:t>
            </a:r>
          </a:p>
        </p:txBody>
      </p:sp>
      <p:sp>
        <p:nvSpPr>
          <p:cNvPr id="40964" name="Text Box 5"/>
          <p:cNvSpPr txBox="1">
            <a:spLocks noChangeArrowheads="1"/>
          </p:cNvSpPr>
          <p:nvPr/>
        </p:nvSpPr>
        <p:spPr bwMode="auto">
          <a:xfrm>
            <a:off x="841375" y="1522413"/>
            <a:ext cx="426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find the relative true error for</a:t>
            </a:r>
          </a:p>
        </p:txBody>
      </p:sp>
      <p:sp>
        <p:nvSpPr>
          <p:cNvPr id="4096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66" name="Object 6"/>
          <p:cNvGraphicFramePr>
            <a:graphicFrameLocks noChangeAspect="1"/>
          </p:cNvGraphicFramePr>
          <p:nvPr/>
        </p:nvGraphicFramePr>
        <p:xfrm>
          <a:off x="4959350" y="1598613"/>
          <a:ext cx="1295400" cy="357187"/>
        </p:xfrm>
        <a:graphic>
          <a:graphicData uri="http://schemas.openxmlformats.org/presentationml/2006/ole">
            <mc:AlternateContent xmlns:mc="http://schemas.openxmlformats.org/markup-compatibility/2006">
              <mc:Choice xmlns:v="urn:schemas-microsoft-com:vml" Requires="v">
                <p:oleObj spid="_x0000_s169648" name="Equation" r:id="rId5" imgW="825500" imgH="228600" progId="Equation.3">
                  <p:embed/>
                </p:oleObj>
              </mc:Choice>
              <mc:Fallback>
                <p:oleObj name="Equation" r:id="rId5" imgW="825500" imgH="2286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598613"/>
                        <a:ext cx="1295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7" name="Text Box 8"/>
          <p:cNvSpPr txBox="1">
            <a:spLocks noChangeArrowheads="1"/>
          </p:cNvSpPr>
          <p:nvPr/>
        </p:nvSpPr>
        <p:spPr bwMode="auto">
          <a:xfrm>
            <a:off x="6251575" y="1522413"/>
            <a:ext cx="60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at</a:t>
            </a:r>
          </a:p>
        </p:txBody>
      </p:sp>
      <p:sp>
        <p:nvSpPr>
          <p:cNvPr id="40968" name="Rectangle 10"/>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69" name="Object 9"/>
          <p:cNvGraphicFramePr>
            <a:graphicFrameLocks noChangeAspect="1"/>
          </p:cNvGraphicFramePr>
          <p:nvPr/>
        </p:nvGraphicFramePr>
        <p:xfrm>
          <a:off x="6711950" y="1598613"/>
          <a:ext cx="609600" cy="323850"/>
        </p:xfrm>
        <a:graphic>
          <a:graphicData uri="http://schemas.openxmlformats.org/presentationml/2006/ole">
            <mc:AlternateContent xmlns:mc="http://schemas.openxmlformats.org/markup-compatibility/2006">
              <mc:Choice xmlns:v="urn:schemas-microsoft-com:vml" Requires="v">
                <p:oleObj spid="_x0000_s169649" name="Equation" r:id="rId7" imgW="380835" imgH="203112" progId="Equation.3">
                  <p:embed/>
                </p:oleObj>
              </mc:Choice>
              <mc:Fallback>
                <p:oleObj name="Equation" r:id="rId7" imgW="380835" imgH="20311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1950" y="1598613"/>
                        <a:ext cx="60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0" name="Text Box 11"/>
          <p:cNvSpPr txBox="1">
            <a:spLocks noChangeArrowheads="1"/>
          </p:cNvSpPr>
          <p:nvPr/>
        </p:nvSpPr>
        <p:spPr bwMode="auto">
          <a:xfrm>
            <a:off x="844550" y="1903413"/>
            <a:ext cx="9191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with </a:t>
            </a:r>
          </a:p>
        </p:txBody>
      </p:sp>
      <p:sp>
        <p:nvSpPr>
          <p:cNvPr id="40971" name="Rectangle 13"/>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72" name="Object 12"/>
          <p:cNvGraphicFramePr>
            <a:graphicFrameLocks noChangeAspect="1"/>
          </p:cNvGraphicFramePr>
          <p:nvPr/>
        </p:nvGraphicFramePr>
        <p:xfrm>
          <a:off x="1835150" y="1976438"/>
          <a:ext cx="838200" cy="307975"/>
        </p:xfrm>
        <a:graphic>
          <a:graphicData uri="http://schemas.openxmlformats.org/presentationml/2006/ole">
            <mc:AlternateContent xmlns:mc="http://schemas.openxmlformats.org/markup-compatibility/2006">
              <mc:Choice xmlns:v="urn:schemas-microsoft-com:vml" Requires="v">
                <p:oleObj spid="_x0000_s169650" name="Equation" r:id="rId9" imgW="469696" imgH="177723" progId="Equation.3">
                  <p:embed/>
                </p:oleObj>
              </mc:Choice>
              <mc:Fallback>
                <p:oleObj name="Equation" r:id="rId9" imgW="469696" imgH="177723"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1976438"/>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3" name="Rectangle 15"/>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74" name="Object 14"/>
          <p:cNvGraphicFramePr>
            <a:graphicFrameLocks noChangeAspect="1"/>
          </p:cNvGraphicFramePr>
          <p:nvPr/>
        </p:nvGraphicFramePr>
        <p:xfrm>
          <a:off x="1758950" y="2741613"/>
          <a:ext cx="1444625" cy="419100"/>
        </p:xfrm>
        <a:graphic>
          <a:graphicData uri="http://schemas.openxmlformats.org/presentationml/2006/ole">
            <mc:AlternateContent xmlns:mc="http://schemas.openxmlformats.org/markup-compatibility/2006">
              <mc:Choice xmlns:v="urn:schemas-microsoft-com:vml" Requires="v">
                <p:oleObj spid="_x0000_s169651" name="Equation" r:id="rId11" imgW="774364" imgH="228501" progId="Equation.3">
                  <p:embed/>
                </p:oleObj>
              </mc:Choice>
              <mc:Fallback>
                <p:oleObj name="Equation" r:id="rId11" imgW="774364" imgH="228501"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8950" y="2741613"/>
                        <a:ext cx="14446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5" name="Text Box 16"/>
          <p:cNvSpPr txBox="1">
            <a:spLocks noChangeArrowheads="1"/>
          </p:cNvSpPr>
          <p:nvPr/>
        </p:nvSpPr>
        <p:spPr bwMode="auto">
          <a:xfrm>
            <a:off x="1298575" y="2284413"/>
            <a:ext cx="5638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From the previous example,</a:t>
            </a:r>
          </a:p>
        </p:txBody>
      </p:sp>
      <p:sp>
        <p:nvSpPr>
          <p:cNvPr id="40976" name="Rectangle 1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77" name="Object 17"/>
          <p:cNvGraphicFramePr>
            <a:graphicFrameLocks noChangeAspect="1"/>
          </p:cNvGraphicFramePr>
          <p:nvPr>
            <p:extLst>
              <p:ext uri="{D42A27DB-BD31-4B8C-83A1-F6EECF244321}">
                <p14:modId xmlns:p14="http://schemas.microsoft.com/office/powerpoint/2010/main" val="2488906067"/>
              </p:ext>
            </p:extLst>
          </p:nvPr>
        </p:nvGraphicFramePr>
        <p:xfrm>
          <a:off x="5921375" y="3062288"/>
          <a:ext cx="1639888" cy="612775"/>
        </p:xfrm>
        <a:graphic>
          <a:graphicData uri="http://schemas.openxmlformats.org/presentationml/2006/ole">
            <mc:AlternateContent xmlns:mc="http://schemas.openxmlformats.org/markup-compatibility/2006">
              <mc:Choice xmlns:v="urn:schemas-microsoft-com:vml" Requires="v">
                <p:oleObj spid="_x0000_s169652" name="Equation" r:id="rId13" imgW="1041120" imgH="393480" progId="Equation.DSMT4">
                  <p:embed/>
                </p:oleObj>
              </mc:Choice>
              <mc:Fallback>
                <p:oleObj name="Equation" r:id="rId13" imgW="1041120" imgH="393480" progId="Equation.DSMT4">
                  <p:embed/>
                  <p:pic>
                    <p:nvPicPr>
                      <p:cNvPr id="0" name="Object 17"/>
                      <p:cNvPicPr>
                        <a:picLocks noChangeAspect="1" noChangeArrowheads="1"/>
                      </p:cNvPicPr>
                      <p:nvPr/>
                    </p:nvPicPr>
                    <p:blipFill>
                      <a:blip r:embed="rId14"/>
                      <a:srcRect/>
                      <a:stretch>
                        <a:fillRect/>
                      </a:stretch>
                    </p:blipFill>
                    <p:spPr bwMode="auto">
                      <a:xfrm>
                        <a:off x="5921375" y="3062288"/>
                        <a:ext cx="16398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8" name="Text Box 19"/>
          <p:cNvSpPr txBox="1">
            <a:spLocks noChangeArrowheads="1"/>
          </p:cNvSpPr>
          <p:nvPr/>
        </p:nvSpPr>
        <p:spPr bwMode="auto">
          <a:xfrm>
            <a:off x="1301750" y="3122613"/>
            <a:ext cx="4800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Relative True Error is defined as </a:t>
            </a:r>
          </a:p>
        </p:txBody>
      </p:sp>
      <p:sp>
        <p:nvSpPr>
          <p:cNvPr id="40979" name="Rectangle 2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80" name="Object 20"/>
          <p:cNvGraphicFramePr>
            <a:graphicFrameLocks noChangeAspect="1"/>
          </p:cNvGraphicFramePr>
          <p:nvPr/>
        </p:nvGraphicFramePr>
        <p:xfrm>
          <a:off x="2046288" y="3789363"/>
          <a:ext cx="990600" cy="596900"/>
        </p:xfrm>
        <a:graphic>
          <a:graphicData uri="http://schemas.openxmlformats.org/presentationml/2006/ole">
            <mc:AlternateContent xmlns:mc="http://schemas.openxmlformats.org/markup-compatibility/2006">
              <mc:Choice xmlns:v="urn:schemas-microsoft-com:vml" Requires="v">
                <p:oleObj spid="_x0000_s169653" name="Equation" r:id="rId15" imgW="647419" imgH="393529" progId="Equation.3">
                  <p:embed/>
                </p:oleObj>
              </mc:Choice>
              <mc:Fallback>
                <p:oleObj name="Equation" r:id="rId15" imgW="647419" imgH="393529" progId="Equation.3">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288" y="3789363"/>
                        <a:ext cx="990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81" name="Rectangle 23"/>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82" name="Object 22"/>
          <p:cNvGraphicFramePr>
            <a:graphicFrameLocks noChangeAspect="1"/>
          </p:cNvGraphicFramePr>
          <p:nvPr/>
        </p:nvGraphicFramePr>
        <p:xfrm>
          <a:off x="3113088" y="3941763"/>
          <a:ext cx="1371600" cy="284162"/>
        </p:xfrm>
        <a:graphic>
          <a:graphicData uri="http://schemas.openxmlformats.org/presentationml/2006/ole">
            <mc:AlternateContent xmlns:mc="http://schemas.openxmlformats.org/markup-compatibility/2006">
              <mc:Choice xmlns:v="urn:schemas-microsoft-com:vml" Requires="v">
                <p:oleObj spid="_x0000_s169654" name="Equation" r:id="rId17" imgW="825142" imgH="177723" progId="Equation.3">
                  <p:embed/>
                </p:oleObj>
              </mc:Choice>
              <mc:Fallback>
                <p:oleObj name="Equation" r:id="rId17" imgW="825142" imgH="177723"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3088" y="3941763"/>
                        <a:ext cx="1371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83" name="Text Box 24"/>
          <p:cNvSpPr txBox="1">
            <a:spLocks noChangeArrowheads="1"/>
          </p:cNvSpPr>
          <p:nvPr/>
        </p:nvSpPr>
        <p:spPr bwMode="auto">
          <a:xfrm>
            <a:off x="1293813" y="4508500"/>
            <a:ext cx="35052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as a percentage,</a:t>
            </a:r>
          </a:p>
        </p:txBody>
      </p:sp>
      <p:sp>
        <p:nvSpPr>
          <p:cNvPr id="40984" name="Rectangle 2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85" name="Object 25"/>
          <p:cNvGraphicFramePr>
            <a:graphicFrameLocks noChangeAspect="1"/>
          </p:cNvGraphicFramePr>
          <p:nvPr>
            <p:extLst>
              <p:ext uri="{D42A27DB-BD31-4B8C-83A1-F6EECF244321}">
                <p14:modId xmlns:p14="http://schemas.microsoft.com/office/powerpoint/2010/main" val="765683621"/>
              </p:ext>
            </p:extLst>
          </p:nvPr>
        </p:nvGraphicFramePr>
        <p:xfrm>
          <a:off x="1882775" y="5103813"/>
          <a:ext cx="2268538" cy="350837"/>
        </p:xfrm>
        <a:graphic>
          <a:graphicData uri="http://schemas.openxmlformats.org/presentationml/2006/ole">
            <mc:AlternateContent xmlns:mc="http://schemas.openxmlformats.org/markup-compatibility/2006">
              <mc:Choice xmlns:v="urn:schemas-microsoft-com:vml" Requires="v">
                <p:oleObj spid="_x0000_s169655" name="Equation" r:id="rId19" imgW="1473120" imgH="228600" progId="Equation.DSMT4">
                  <p:embed/>
                </p:oleObj>
              </mc:Choice>
              <mc:Fallback>
                <p:oleObj name="Equation" r:id="rId19" imgW="1473120" imgH="228600" progId="Equation.DSMT4">
                  <p:embed/>
                  <p:pic>
                    <p:nvPicPr>
                      <p:cNvPr id="0" name="Object 25"/>
                      <p:cNvPicPr>
                        <a:picLocks noChangeAspect="1" noChangeArrowheads="1"/>
                      </p:cNvPicPr>
                      <p:nvPr/>
                    </p:nvPicPr>
                    <p:blipFill>
                      <a:blip r:embed="rId20"/>
                      <a:srcRect/>
                      <a:stretch>
                        <a:fillRect/>
                      </a:stretch>
                    </p:blipFill>
                    <p:spPr bwMode="auto">
                      <a:xfrm>
                        <a:off x="1882775" y="5103813"/>
                        <a:ext cx="22685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86" name="Rectangle 28"/>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0987" name="Object 27"/>
          <p:cNvGraphicFramePr>
            <a:graphicFrameLocks noChangeAspect="1"/>
          </p:cNvGraphicFramePr>
          <p:nvPr/>
        </p:nvGraphicFramePr>
        <p:xfrm>
          <a:off x="4148138" y="5103813"/>
          <a:ext cx="1371600" cy="295275"/>
        </p:xfrm>
        <a:graphic>
          <a:graphicData uri="http://schemas.openxmlformats.org/presentationml/2006/ole">
            <mc:AlternateContent xmlns:mc="http://schemas.openxmlformats.org/markup-compatibility/2006">
              <mc:Choice xmlns:v="urn:schemas-microsoft-com:vml" Requires="v">
                <p:oleObj spid="_x0000_s169656" name="Equation" r:id="rId21" imgW="799753" imgH="177723" progId="Equation.3">
                  <p:embed/>
                </p:oleObj>
              </mc:Choice>
              <mc:Fallback>
                <p:oleObj name="Equation" r:id="rId21" imgW="799753" imgH="177723" progId="Equation.3">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48138" y="5103813"/>
                        <a:ext cx="1371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80E30906-9EA6-4530-9368-C795DA9077F3}" type="slidenum">
              <a:rPr lang="el-GR" smtClean="0"/>
              <a:pPr>
                <a:defRPr/>
              </a:pPr>
              <a:t>57</a:t>
            </a:fld>
            <a:endParaRPr lang="el-GR" dirty="0"/>
          </a:p>
        </p:txBody>
      </p:sp>
    </p:spTree>
    <p:custDataLst>
      <p:tags r:id="rId2"/>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C0C7880-35DE-403B-B262-B177BD98112C}" type="slidenum">
              <a:rPr lang="el-GR" smtClean="0"/>
              <a:pPr>
                <a:defRPr/>
              </a:pPr>
              <a:t>58</a:t>
            </a:fld>
            <a:endParaRPr lang="el-GR" dirty="0"/>
          </a:p>
        </p:txBody>
      </p:sp>
      <p:sp>
        <p:nvSpPr>
          <p:cNvPr id="5" name="TextBox 4"/>
          <p:cNvSpPr txBox="1"/>
          <p:nvPr/>
        </p:nvSpPr>
        <p:spPr>
          <a:xfrm>
            <a:off x="323528" y="1503765"/>
            <a:ext cx="8918973" cy="830997"/>
          </a:xfrm>
          <a:prstGeom prst="rect">
            <a:avLst/>
          </a:prstGeom>
          <a:noFill/>
        </p:spPr>
        <p:txBody>
          <a:bodyPr wrap="square" rtlCol="0">
            <a:spAutoFit/>
          </a:bodyPr>
          <a:lstStyle/>
          <a:p>
            <a:pPr algn="just"/>
            <a:r>
              <a:rPr lang="en-US" b="1" dirty="0">
                <a:latin typeface="Arno Pro Caption" pitchFamily="18" charset="0"/>
                <a:cs typeface="Arial" panose="020B0604020202020204" pitchFamily="34" charset="0"/>
              </a:rPr>
              <a:t>1. If 0.333 is the approximate value of 1/3, find absolute, relative and  </a:t>
            </a:r>
            <a:r>
              <a:rPr lang="en-US" b="1" dirty="0" smtClean="0">
                <a:latin typeface="Arno Pro Caption" pitchFamily="18" charset="0"/>
                <a:cs typeface="Arial" panose="020B0604020202020204" pitchFamily="34" charset="0"/>
              </a:rPr>
              <a:t>percentage </a:t>
            </a:r>
            <a:r>
              <a:rPr lang="en-US" b="1" dirty="0">
                <a:latin typeface="Arno Pro Caption" pitchFamily="18" charset="0"/>
                <a:cs typeface="Arial" panose="020B0604020202020204" pitchFamily="34" charset="0"/>
              </a:rPr>
              <a:t>errors.</a:t>
            </a:r>
          </a:p>
        </p:txBody>
      </p:sp>
      <p:sp>
        <p:nvSpPr>
          <p:cNvPr id="6" name="TextBox 5"/>
          <p:cNvSpPr txBox="1"/>
          <p:nvPr/>
        </p:nvSpPr>
        <p:spPr>
          <a:xfrm>
            <a:off x="319953" y="2357454"/>
            <a:ext cx="8918973" cy="646331"/>
          </a:xfrm>
          <a:prstGeom prst="rect">
            <a:avLst/>
          </a:prstGeom>
          <a:noFill/>
        </p:spPr>
        <p:txBody>
          <a:bodyPr wrap="square" rtlCol="0">
            <a:spAutoFit/>
          </a:bodyPr>
          <a:lstStyle/>
          <a:p>
            <a:pPr algn="just"/>
            <a:r>
              <a:rPr lang="en-US" sz="1800" b="1" dirty="0">
                <a:latin typeface="Arno Pro Caption" pitchFamily="18" charset="0"/>
                <a:cs typeface="Arial" panose="020B0604020202020204" pitchFamily="34" charset="0"/>
              </a:rPr>
              <a:t>Sol:  Let the     True Value (x</a:t>
            </a:r>
            <a:r>
              <a:rPr lang="en-US" sz="1800" b="1" baseline="-25000" dirty="0">
                <a:latin typeface="Arno Pro Caption" pitchFamily="18" charset="0"/>
                <a:cs typeface="Arial" panose="020B0604020202020204" pitchFamily="34" charset="0"/>
              </a:rPr>
              <a:t>t</a:t>
            </a:r>
            <a:r>
              <a:rPr lang="en-US" sz="1800" b="1" dirty="0">
                <a:latin typeface="Arno Pro Caption" pitchFamily="18" charset="0"/>
                <a:cs typeface="Arial" panose="020B0604020202020204" pitchFamily="34" charset="0"/>
              </a:rPr>
              <a:t>)           =  1/3</a:t>
            </a:r>
          </a:p>
          <a:p>
            <a:pPr algn="just"/>
            <a:r>
              <a:rPr lang="en-US" sz="1800" b="1" dirty="0">
                <a:latin typeface="Arno Pro Caption" pitchFamily="18" charset="0"/>
                <a:cs typeface="Arial" panose="020B0604020202020204" pitchFamily="34" charset="0"/>
              </a:rPr>
              <a:t>         And          Absolute Value (x</a:t>
            </a:r>
            <a:r>
              <a:rPr lang="en-US" sz="1800" b="1" baseline="-25000" dirty="0">
                <a:latin typeface="Arno Pro Caption" pitchFamily="18" charset="0"/>
                <a:cs typeface="Arial" panose="020B0604020202020204" pitchFamily="34" charset="0"/>
              </a:rPr>
              <a:t>a</a:t>
            </a:r>
            <a:r>
              <a:rPr lang="en-US" sz="1800" b="1" dirty="0">
                <a:latin typeface="Arno Pro Caption" pitchFamily="18" charset="0"/>
                <a:cs typeface="Arial" panose="020B0604020202020204" pitchFamily="34" charset="0"/>
              </a:rPr>
              <a:t>)  =  0.333</a:t>
            </a:r>
          </a:p>
        </p:txBody>
      </p:sp>
      <mc:AlternateContent xmlns:mc="http://schemas.openxmlformats.org/markup-compatibility/2006" xmlns:a14="http://schemas.microsoft.com/office/drawing/2010/main">
        <mc:Choice Requires="a14">
          <p:sp>
            <p:nvSpPr>
              <p:cNvPr id="7" name="TextBox 6"/>
              <p:cNvSpPr txBox="1"/>
              <p:nvPr/>
            </p:nvSpPr>
            <p:spPr>
              <a:xfrm>
                <a:off x="319952" y="3318304"/>
                <a:ext cx="8097730" cy="5279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a:latin typeface="Cambria Math" panose="02040503050406030204" pitchFamily="18" charset="0"/>
                          <a:ea typeface="Cambria Math" panose="02040503050406030204" pitchFamily="18" charset="0"/>
                        </a:rPr>
                        <m:t>∴</m:t>
                      </m:r>
                      <m:r>
                        <a:rPr lang="en-US" sz="1800" b="1" i="1">
                          <a:solidFill>
                            <a:srgbClr val="C00000"/>
                          </a:solidFill>
                          <a:latin typeface="Cambria Math" panose="02040503050406030204" pitchFamily="18" charset="0"/>
                          <a:ea typeface="Cambria Math" panose="02040503050406030204" pitchFamily="18" charset="0"/>
                        </a:rPr>
                        <m:t>𝑨𝒃𝒔𝒐𝒍𝒖𝒕𝒆</m:t>
                      </m:r>
                      <m:r>
                        <a:rPr lang="en-US" sz="1800" b="1" i="1">
                          <a:solidFill>
                            <a:srgbClr val="C00000"/>
                          </a:solidFill>
                          <a:latin typeface="Cambria Math" panose="02040503050406030204" pitchFamily="18" charset="0"/>
                          <a:ea typeface="Cambria Math" panose="02040503050406030204" pitchFamily="18" charset="0"/>
                        </a:rPr>
                        <m:t> </m:t>
                      </m:r>
                      <m:r>
                        <a:rPr lang="en-US" sz="1800" b="1" i="1">
                          <a:solidFill>
                            <a:srgbClr val="C00000"/>
                          </a:solidFill>
                          <a:latin typeface="Cambria Math" panose="02040503050406030204" pitchFamily="18" charset="0"/>
                          <a:ea typeface="Cambria Math" panose="02040503050406030204" pitchFamily="18" charset="0"/>
                        </a:rPr>
                        <m:t>𝑬𝒓𝒓𝒐𝒓</m:t>
                      </m:r>
                      <m:r>
                        <a:rPr lang="en-US" sz="1800" b="1" i="1">
                          <a:solidFill>
                            <a:srgbClr val="C00000"/>
                          </a:solidFill>
                          <a:latin typeface="Cambria Math" panose="02040503050406030204" pitchFamily="18" charset="0"/>
                          <a:ea typeface="Cambria Math" panose="02040503050406030204" pitchFamily="18" charset="0"/>
                        </a:rPr>
                        <m:t> </m:t>
                      </m:r>
                      <m:d>
                        <m:dPr>
                          <m:ctrlPr>
                            <a:rPr lang="en-US" sz="1800" b="1" i="1">
                              <a:solidFill>
                                <a:srgbClr val="C00000"/>
                              </a:solidFill>
                              <a:latin typeface="Cambria Math" panose="02040503050406030204" pitchFamily="18" charset="0"/>
                              <a:ea typeface="Cambria Math" panose="02040503050406030204" pitchFamily="18" charset="0"/>
                            </a:rPr>
                          </m:ctrlPr>
                        </m:dPr>
                        <m:e>
                          <m:sSub>
                            <m:sSubPr>
                              <m:ctrlPr>
                                <a:rPr lang="en-US" sz="1800" b="1" i="1">
                                  <a:solidFill>
                                    <a:srgbClr val="C00000"/>
                                  </a:solidFill>
                                  <a:latin typeface="Cambria Math" panose="02040503050406030204" pitchFamily="18" charset="0"/>
                                  <a:ea typeface="Cambria Math" panose="02040503050406030204" pitchFamily="18" charset="0"/>
                                </a:rPr>
                              </m:ctrlPr>
                            </m:sSubPr>
                            <m:e>
                              <m:r>
                                <a:rPr lang="en-US" sz="1800" b="1" i="1">
                                  <a:solidFill>
                                    <a:srgbClr val="C00000"/>
                                  </a:solidFill>
                                  <a:latin typeface="Cambria Math" panose="02040503050406030204" pitchFamily="18" charset="0"/>
                                  <a:ea typeface="Cambria Math" panose="02040503050406030204" pitchFamily="18" charset="0"/>
                                </a:rPr>
                                <m:t>𝒆</m:t>
                              </m:r>
                            </m:e>
                            <m:sub>
                              <m:r>
                                <a:rPr lang="en-US" sz="1800" b="1" i="1">
                                  <a:solidFill>
                                    <a:srgbClr val="C00000"/>
                                  </a:solidFill>
                                  <a:latin typeface="Cambria Math" panose="02040503050406030204" pitchFamily="18" charset="0"/>
                                  <a:ea typeface="Cambria Math" panose="02040503050406030204" pitchFamily="18" charset="0"/>
                                </a:rPr>
                                <m:t>𝒂</m:t>
                              </m:r>
                            </m:sub>
                          </m:sSub>
                        </m:e>
                      </m:d>
                      <m:r>
                        <a:rPr lang="en-US" sz="1800" b="1" i="1">
                          <a:latin typeface="Cambria Math" panose="02040503050406030204" pitchFamily="18" charset="0"/>
                          <a:ea typeface="Cambria Math" panose="02040503050406030204" pitchFamily="18" charset="0"/>
                        </a:rPr>
                        <m:t>=</m:t>
                      </m:r>
                      <m:d>
                        <m:dPr>
                          <m:begChr m:val="|"/>
                          <m:endChr m:val="|"/>
                          <m:ctrlPr>
                            <a:rPr lang="en-US" sz="1800" b="1" i="1">
                              <a:latin typeface="Cambria Math" panose="02040503050406030204" pitchFamily="18" charset="0"/>
                              <a:ea typeface="Cambria Math" panose="02040503050406030204" pitchFamily="18" charset="0"/>
                            </a:rPr>
                          </m:ctrlPr>
                        </m:dPr>
                        <m:e>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𝒙</m:t>
                              </m:r>
                            </m:e>
                            <m:sub>
                              <m:r>
                                <a:rPr lang="en-US" sz="1800" b="1" i="1">
                                  <a:latin typeface="Cambria Math" panose="02040503050406030204" pitchFamily="18" charset="0"/>
                                  <a:ea typeface="Cambria Math" panose="02040503050406030204" pitchFamily="18" charset="0"/>
                                </a:rPr>
                                <m:t>𝒕</m:t>
                              </m:r>
                            </m:sub>
                          </m:sSub>
                          <m:r>
                            <a:rPr lang="en-US" sz="1800" b="1" i="1">
                              <a:latin typeface="Cambria Math" panose="02040503050406030204" pitchFamily="18" charset="0"/>
                              <a:ea typeface="Cambria Math" panose="02040503050406030204" pitchFamily="18" charset="0"/>
                            </a:rPr>
                            <m:t>  −  </m:t>
                          </m:r>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𝒙</m:t>
                              </m:r>
                            </m:e>
                            <m:sub>
                              <m:r>
                                <a:rPr lang="en-US" sz="1800" b="1" i="1">
                                  <a:latin typeface="Cambria Math" panose="02040503050406030204" pitchFamily="18" charset="0"/>
                                  <a:ea typeface="Cambria Math" panose="02040503050406030204" pitchFamily="18" charset="0"/>
                                </a:rPr>
                                <m:t>𝒂</m:t>
                              </m:r>
                            </m:sub>
                          </m:sSub>
                        </m:e>
                      </m:d>
                      <m:r>
                        <a:rPr lang="en-US" sz="1800" b="1" i="1">
                          <a:latin typeface="Cambria Math" panose="02040503050406030204" pitchFamily="18" charset="0"/>
                          <a:ea typeface="Cambria Math" panose="02040503050406030204" pitchFamily="18" charset="0"/>
                        </a:rPr>
                        <m:t>=  </m:t>
                      </m:r>
                      <m:d>
                        <m:dPr>
                          <m:begChr m:val="|"/>
                          <m:endChr m:val="|"/>
                          <m:ctrlPr>
                            <a:rPr lang="en-US" sz="1800" b="1" i="1">
                              <a:latin typeface="Cambria Math" panose="02040503050406030204" pitchFamily="18" charset="0"/>
                              <a:ea typeface="Cambria Math" panose="02040503050406030204" pitchFamily="18" charset="0"/>
                            </a:rPr>
                          </m:ctrlPr>
                        </m:dPr>
                        <m:e>
                          <m:f>
                            <m:fPr>
                              <m:ctrlPr>
                                <a:rPr lang="en-US" sz="1800" b="1" i="1">
                                  <a:latin typeface="Cambria Math" panose="02040503050406030204" pitchFamily="18" charset="0"/>
                                  <a:ea typeface="Cambria Math" panose="02040503050406030204" pitchFamily="18" charset="0"/>
                                </a:rPr>
                              </m:ctrlPr>
                            </m:fPr>
                            <m:num>
                              <m:r>
                                <a:rPr lang="en-US" sz="1800" b="1" i="1">
                                  <a:latin typeface="Cambria Math" panose="02040503050406030204" pitchFamily="18" charset="0"/>
                                  <a:ea typeface="Cambria Math" panose="02040503050406030204" pitchFamily="18" charset="0"/>
                                </a:rPr>
                                <m:t>𝟏</m:t>
                              </m:r>
                            </m:num>
                            <m:den>
                              <m:r>
                                <a:rPr lang="en-US" sz="1800" b="1" i="1">
                                  <a:latin typeface="Cambria Math" panose="02040503050406030204" pitchFamily="18" charset="0"/>
                                  <a:ea typeface="Cambria Math" panose="02040503050406030204" pitchFamily="18" charset="0"/>
                                </a:rPr>
                                <m:t>𝟑</m:t>
                              </m:r>
                            </m:den>
                          </m:f>
                          <m:r>
                            <a:rPr lang="en-US" sz="1800" b="1" i="1">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𝟎</m:t>
                          </m:r>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𝟑𝟑𝟑</m:t>
                          </m:r>
                        </m:e>
                      </m:d>
                      <m:r>
                        <a:rPr lang="en-US" sz="1800" b="1" i="1">
                          <a:latin typeface="Cambria Math" panose="02040503050406030204" pitchFamily="18" charset="0"/>
                          <a:ea typeface="Cambria Math" panose="02040503050406030204" pitchFamily="18" charset="0"/>
                        </a:rPr>
                        <m:t>=  </m:t>
                      </m:r>
                      <m:d>
                        <m:dPr>
                          <m:begChr m:val="|"/>
                          <m:endChr m:val="|"/>
                          <m:ctrlPr>
                            <a:rPr lang="en-US" sz="1800" b="1" i="1">
                              <a:latin typeface="Cambria Math" panose="02040503050406030204" pitchFamily="18" charset="0"/>
                              <a:ea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𝟎</m:t>
                          </m:r>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𝟑𝟑𝟑𝟑𝟑𝟑</m:t>
                          </m:r>
                          <m:r>
                            <a:rPr lang="en-US" sz="1800" b="1" i="1">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𝟎</m:t>
                          </m:r>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𝟑𝟑𝟑</m:t>
                          </m:r>
                        </m:e>
                      </m:d>
                    </m:oMath>
                  </m:oMathPara>
                </a14:m>
                <a:endParaRPr lang="en-US" sz="1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319952" y="3318304"/>
                <a:ext cx="8097730" cy="527901"/>
              </a:xfrm>
              <a:prstGeom prst="rect">
                <a:avLst/>
              </a:prstGeo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11075" y="3965681"/>
                <a:ext cx="3415935"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𝟎𝟎𝟎𝟑𝟑𝟑</m:t>
                      </m:r>
                      <m:r>
                        <a:rPr lang="en-US" sz="1800" b="1" i="1">
                          <a:latin typeface="Cambria Math" panose="02040503050406030204" pitchFamily="18" charset="0"/>
                        </a:rPr>
                        <m:t> =  </m:t>
                      </m:r>
                      <m:r>
                        <a:rPr lang="en-US" sz="1800" b="1" i="1">
                          <a:solidFill>
                            <a:srgbClr val="C00000"/>
                          </a:solidFill>
                          <a:latin typeface="Cambria Math" panose="02040503050406030204" pitchFamily="18" charset="0"/>
                        </a:rPr>
                        <m:t>𝟎</m:t>
                      </m:r>
                      <m:r>
                        <a:rPr lang="en-US" sz="1800" b="1" i="1">
                          <a:solidFill>
                            <a:srgbClr val="C00000"/>
                          </a:solidFill>
                          <a:latin typeface="Cambria Math" panose="02040503050406030204" pitchFamily="18" charset="0"/>
                        </a:rPr>
                        <m:t>.</m:t>
                      </m:r>
                      <m:r>
                        <a:rPr lang="en-US" sz="1800" b="1" i="1">
                          <a:solidFill>
                            <a:srgbClr val="C00000"/>
                          </a:solidFill>
                          <a:latin typeface="Cambria Math" panose="02040503050406030204" pitchFamily="18" charset="0"/>
                        </a:rPr>
                        <m:t>𝟑𝟑𝟑</m:t>
                      </m:r>
                      <m:r>
                        <a:rPr lang="en-US" sz="1800" b="1" i="1">
                          <a:solidFill>
                            <a:srgbClr val="C00000"/>
                          </a:solidFill>
                          <a:latin typeface="Cambria Math" panose="02040503050406030204" pitchFamily="18" charset="0"/>
                        </a:rPr>
                        <m:t>  ×  </m:t>
                      </m:r>
                      <m:sSup>
                        <m:sSupPr>
                          <m:ctrlPr>
                            <a:rPr lang="en-US" sz="1800" b="1" i="1">
                              <a:solidFill>
                                <a:srgbClr val="C00000"/>
                              </a:solidFill>
                              <a:latin typeface="Cambria Math" panose="02040503050406030204" pitchFamily="18" charset="0"/>
                              <a:ea typeface="Cambria Math" panose="02040503050406030204" pitchFamily="18" charset="0"/>
                            </a:rPr>
                          </m:ctrlPr>
                        </m:sSupPr>
                        <m:e>
                          <m:r>
                            <a:rPr lang="en-US" sz="1800" b="1" i="1">
                              <a:solidFill>
                                <a:srgbClr val="C00000"/>
                              </a:solidFill>
                              <a:latin typeface="Cambria Math" panose="02040503050406030204" pitchFamily="18" charset="0"/>
                              <a:ea typeface="Cambria Math" panose="02040503050406030204" pitchFamily="18" charset="0"/>
                            </a:rPr>
                            <m:t>𝟏𝟎</m:t>
                          </m:r>
                        </m:e>
                        <m:sup>
                          <m:r>
                            <a:rPr lang="en-US" sz="1800" b="1" i="1">
                              <a:solidFill>
                                <a:srgbClr val="C00000"/>
                              </a:solidFill>
                              <a:latin typeface="Cambria Math" panose="02040503050406030204" pitchFamily="18" charset="0"/>
                              <a:ea typeface="Cambria Math" panose="02040503050406030204" pitchFamily="18" charset="0"/>
                            </a:rPr>
                            <m:t>−</m:t>
                          </m:r>
                          <m:r>
                            <a:rPr lang="en-US" sz="1800" b="1" i="1">
                              <a:solidFill>
                                <a:srgbClr val="C00000"/>
                              </a:solidFill>
                              <a:latin typeface="Cambria Math" panose="02040503050406030204" pitchFamily="18" charset="0"/>
                              <a:ea typeface="Cambria Math" panose="02040503050406030204" pitchFamily="18" charset="0"/>
                            </a:rPr>
                            <m:t>𝟑</m:t>
                          </m:r>
                        </m:sup>
                      </m:sSup>
                    </m:oMath>
                  </m:oMathPara>
                </a14:m>
                <a:endParaRPr lang="en-US" sz="1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911075" y="3965681"/>
                <a:ext cx="3415935" cy="283219"/>
              </a:xfrm>
              <a:prstGeom prst="rect">
                <a:avLst/>
              </a:prstGeom>
              <a:blipFill rotWithShape="1">
                <a:blip r:embed="rId3"/>
                <a:stretch>
                  <a:fillRect l="-357" t="-2174" r="-536" b="-869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1754" y="4559323"/>
                <a:ext cx="7919476" cy="56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a:solidFill>
                            <a:srgbClr val="FF0000"/>
                          </a:solidFill>
                          <a:latin typeface="Cambria Math" panose="02040503050406030204" pitchFamily="18" charset="0"/>
                        </a:rPr>
                        <m:t>𝑹𝒆𝒍𝒂𝒕𝒊𝒗𝒆</m:t>
                      </m:r>
                      <m:r>
                        <a:rPr lang="en-US" sz="1800" b="1" i="1">
                          <a:solidFill>
                            <a:srgbClr val="FF0000"/>
                          </a:solidFill>
                          <a:latin typeface="Cambria Math" panose="02040503050406030204" pitchFamily="18" charset="0"/>
                        </a:rPr>
                        <m:t> </m:t>
                      </m:r>
                      <m:r>
                        <a:rPr lang="en-US" sz="1800" b="1" i="1">
                          <a:solidFill>
                            <a:srgbClr val="FF0000"/>
                          </a:solidFill>
                          <a:latin typeface="Cambria Math" panose="02040503050406030204" pitchFamily="18" charset="0"/>
                        </a:rPr>
                        <m:t>𝑬𝒓𝒓𝒐𝒓</m:t>
                      </m:r>
                      <m:r>
                        <a:rPr lang="en-US" sz="1800" b="1" i="1">
                          <a:solidFill>
                            <a:srgbClr val="FF0000"/>
                          </a:solidFill>
                          <a:latin typeface="Cambria Math" panose="02040503050406030204" pitchFamily="18" charset="0"/>
                        </a:rPr>
                        <m:t> </m:t>
                      </m:r>
                      <m:d>
                        <m:dPr>
                          <m:ctrlPr>
                            <a:rPr lang="en-US" sz="1800" b="1" i="1">
                              <a:solidFill>
                                <a:srgbClr val="FF0000"/>
                              </a:solidFill>
                              <a:latin typeface="Cambria Math" panose="02040503050406030204" pitchFamily="18" charset="0"/>
                            </a:rPr>
                          </m:ctrlPr>
                        </m:dPr>
                        <m:e>
                          <m:sSub>
                            <m:sSubPr>
                              <m:ctrlPr>
                                <a:rPr lang="en-US" sz="1800" b="1" i="1">
                                  <a:solidFill>
                                    <a:srgbClr val="FF0000"/>
                                  </a:solidFill>
                                  <a:latin typeface="Cambria Math" panose="02040503050406030204" pitchFamily="18" charset="0"/>
                                </a:rPr>
                              </m:ctrlPr>
                            </m:sSubPr>
                            <m:e>
                              <m:r>
                                <a:rPr lang="en-US" sz="1800" b="1" i="1">
                                  <a:solidFill>
                                    <a:srgbClr val="FF0000"/>
                                  </a:solidFill>
                                  <a:latin typeface="Cambria Math" panose="02040503050406030204" pitchFamily="18" charset="0"/>
                                </a:rPr>
                                <m:t>𝒆</m:t>
                              </m:r>
                            </m:e>
                            <m:sub>
                              <m:r>
                                <a:rPr lang="en-US" sz="1800" b="1" i="1">
                                  <a:solidFill>
                                    <a:srgbClr val="FF0000"/>
                                  </a:solidFill>
                                  <a:latin typeface="Cambria Math" panose="02040503050406030204" pitchFamily="18" charset="0"/>
                                </a:rPr>
                                <m:t>𝒓</m:t>
                              </m:r>
                            </m:sub>
                          </m:sSub>
                        </m:e>
                      </m:d>
                      <m:r>
                        <a:rPr lang="en-US" sz="1800" b="1" i="1">
                          <a:latin typeface="Cambria Math" panose="02040503050406030204" pitchFamily="18" charset="0"/>
                        </a:rPr>
                        <m:t>=  </m:t>
                      </m:r>
                      <m:f>
                        <m:fPr>
                          <m:ctrlPr>
                            <a:rPr lang="en-US" sz="1800" b="1" i="1">
                              <a:latin typeface="Cambria Math" panose="02040503050406030204" pitchFamily="18" charset="0"/>
                            </a:rPr>
                          </m:ctrlPr>
                        </m:fPr>
                        <m:num>
                          <m:sSub>
                            <m:sSubPr>
                              <m:ctrlPr>
                                <a:rPr lang="en-US" sz="1800" b="1" i="1">
                                  <a:latin typeface="Cambria Math" panose="02040503050406030204" pitchFamily="18" charset="0"/>
                                </a:rPr>
                              </m:ctrlPr>
                            </m:sSubPr>
                            <m:e>
                              <m:r>
                                <a:rPr lang="en-US" sz="1800" b="1" i="1">
                                  <a:latin typeface="Cambria Math" panose="02040503050406030204" pitchFamily="18" charset="0"/>
                                </a:rPr>
                                <m:t>𝒆</m:t>
                              </m:r>
                            </m:e>
                            <m:sub>
                              <m:r>
                                <a:rPr lang="en-US" sz="1800" b="1" i="1">
                                  <a:latin typeface="Cambria Math" panose="02040503050406030204" pitchFamily="18" charset="0"/>
                                </a:rPr>
                                <m:t>𝒂</m:t>
                              </m:r>
                            </m:sub>
                          </m:sSub>
                        </m:num>
                        <m:den>
                          <m:sSub>
                            <m:sSubPr>
                              <m:ctrlPr>
                                <a:rPr lang="en-US" sz="1800" b="1" i="1">
                                  <a:latin typeface="Cambria Math" panose="02040503050406030204" pitchFamily="18" charset="0"/>
                                </a:rPr>
                              </m:ctrlPr>
                            </m:sSubPr>
                            <m:e>
                              <m:r>
                                <a:rPr lang="en-US" sz="1800" b="1" i="1">
                                  <a:latin typeface="Cambria Math" panose="02040503050406030204" pitchFamily="18" charset="0"/>
                                </a:rPr>
                                <m:t>𝒙</m:t>
                              </m:r>
                            </m:e>
                            <m:sub>
                              <m:r>
                                <a:rPr lang="en-US" sz="1800" b="1" i="1">
                                  <a:latin typeface="Cambria Math" panose="02040503050406030204" pitchFamily="18" charset="0"/>
                                </a:rPr>
                                <m:t>𝒕</m:t>
                              </m:r>
                            </m:sub>
                          </m:sSub>
                        </m:den>
                      </m:f>
                      <m:r>
                        <a:rPr lang="en-US" sz="1800" b="1" i="1">
                          <a:latin typeface="Cambria Math" panose="02040503050406030204" pitchFamily="18" charset="0"/>
                        </a:rPr>
                        <m:t> =  </m:t>
                      </m:r>
                      <m:f>
                        <m:fPr>
                          <m:ctrlPr>
                            <a:rPr lang="en-US" sz="1800" b="1" i="1">
                              <a:latin typeface="Cambria Math" panose="02040503050406030204" pitchFamily="18" charset="0"/>
                            </a:rPr>
                          </m:ctrlPr>
                        </m:fPr>
                        <m:num>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𝟎𝟎𝟎𝟑𝟑𝟑</m:t>
                          </m:r>
                        </m:num>
                        <m:den>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𝟑𝟑𝟑𝟑𝟑𝟑</m:t>
                          </m:r>
                        </m:den>
                      </m:f>
                      <m:r>
                        <a:rPr lang="en-US" sz="1800" b="1" i="1">
                          <a:latin typeface="Cambria Math" panose="02040503050406030204" pitchFamily="18" charset="0"/>
                        </a:rPr>
                        <m:t> =  </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𝟎𝟎𝟎𝟗𝟗𝟗</m:t>
                      </m:r>
                      <m:r>
                        <a:rPr lang="en-US" sz="1800" b="1" i="1">
                          <a:latin typeface="Cambria Math" panose="02040503050406030204" pitchFamily="18" charset="0"/>
                        </a:rPr>
                        <m:t> =  </m:t>
                      </m:r>
                      <m:r>
                        <a:rPr lang="en-US" sz="1800" b="1" i="1">
                          <a:solidFill>
                            <a:srgbClr val="FF0000"/>
                          </a:solidFill>
                          <a:latin typeface="Cambria Math" panose="02040503050406030204" pitchFamily="18" charset="0"/>
                        </a:rPr>
                        <m:t>𝟎</m:t>
                      </m:r>
                      <m:r>
                        <a:rPr lang="en-US" sz="1800" b="1" i="1">
                          <a:solidFill>
                            <a:srgbClr val="FF0000"/>
                          </a:solidFill>
                          <a:latin typeface="Cambria Math" panose="02040503050406030204" pitchFamily="18" charset="0"/>
                        </a:rPr>
                        <m:t>.</m:t>
                      </m:r>
                      <m:r>
                        <a:rPr lang="en-US" sz="1800" b="1" i="1">
                          <a:solidFill>
                            <a:srgbClr val="FF0000"/>
                          </a:solidFill>
                          <a:latin typeface="Cambria Math" panose="02040503050406030204" pitchFamily="18" charset="0"/>
                        </a:rPr>
                        <m:t>𝟗𝟗𝟗</m:t>
                      </m:r>
                      <m:r>
                        <a:rPr lang="en-US" sz="1800" b="1" i="1">
                          <a:solidFill>
                            <a:srgbClr val="FF0000"/>
                          </a:solidFill>
                          <a:latin typeface="Cambria Math" panose="02040503050406030204" pitchFamily="18" charset="0"/>
                        </a:rPr>
                        <m:t>  ×  </m:t>
                      </m:r>
                      <m:sSup>
                        <m:sSupPr>
                          <m:ctrlPr>
                            <a:rPr lang="en-US" sz="1800" b="1" i="1">
                              <a:solidFill>
                                <a:srgbClr val="FF0000"/>
                              </a:solidFill>
                              <a:latin typeface="Cambria Math" panose="02040503050406030204" pitchFamily="18" charset="0"/>
                              <a:ea typeface="Cambria Math" panose="02040503050406030204" pitchFamily="18" charset="0"/>
                            </a:rPr>
                          </m:ctrlPr>
                        </m:sSupPr>
                        <m:e>
                          <m:r>
                            <a:rPr lang="en-US" sz="1800" b="1" i="1">
                              <a:solidFill>
                                <a:srgbClr val="FF0000"/>
                              </a:solidFill>
                              <a:latin typeface="Cambria Math" panose="02040503050406030204" pitchFamily="18" charset="0"/>
                              <a:ea typeface="Cambria Math" panose="02040503050406030204" pitchFamily="18" charset="0"/>
                            </a:rPr>
                            <m:t>𝟏𝟎</m:t>
                          </m:r>
                        </m:e>
                        <m:sup>
                          <m:r>
                            <a:rPr lang="en-US" sz="1800" b="1" i="1">
                              <a:solidFill>
                                <a:srgbClr val="FF0000"/>
                              </a:solidFill>
                              <a:latin typeface="Cambria Math" panose="02040503050406030204" pitchFamily="18" charset="0"/>
                              <a:ea typeface="Cambria Math" panose="02040503050406030204" pitchFamily="18" charset="0"/>
                            </a:rPr>
                            <m:t>−</m:t>
                          </m:r>
                          <m:r>
                            <a:rPr lang="en-US" sz="1800" b="1" i="1">
                              <a:solidFill>
                                <a:srgbClr val="FF0000"/>
                              </a:solidFill>
                              <a:latin typeface="Cambria Math" panose="02040503050406030204" pitchFamily="18" charset="0"/>
                              <a:ea typeface="Cambria Math" panose="02040503050406030204" pitchFamily="18" charset="0"/>
                            </a:rPr>
                            <m:t>𝟑</m:t>
                          </m:r>
                        </m:sup>
                      </m:sSup>
                    </m:oMath>
                  </m:oMathPara>
                </a14:m>
                <a:endParaRPr lang="en-US" sz="1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551754" y="4559323"/>
                <a:ext cx="7919476" cy="567015"/>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1022" y="5653903"/>
                <a:ext cx="7960962" cy="321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1" i="1">
                          <a:solidFill>
                            <a:srgbClr val="0070C0"/>
                          </a:solidFill>
                          <a:latin typeface="Cambria Math" panose="02040503050406030204" pitchFamily="18" charset="0"/>
                        </a:rPr>
                        <m:t>% </m:t>
                      </m:r>
                      <m:r>
                        <a:rPr lang="en-US" sz="1800" b="1" i="1">
                          <a:solidFill>
                            <a:srgbClr val="0070C0"/>
                          </a:solidFill>
                          <a:latin typeface="Cambria Math" panose="02040503050406030204" pitchFamily="18" charset="0"/>
                        </a:rPr>
                        <m:t>𝑹𝒆𝒍𝒂𝒕𝒊𝒗𝒆</m:t>
                      </m:r>
                      <m:r>
                        <a:rPr lang="en-US" sz="1800" b="1" i="1">
                          <a:solidFill>
                            <a:srgbClr val="0070C0"/>
                          </a:solidFill>
                          <a:latin typeface="Cambria Math" panose="02040503050406030204" pitchFamily="18" charset="0"/>
                        </a:rPr>
                        <m:t> </m:t>
                      </m:r>
                      <m:r>
                        <a:rPr lang="en-US" sz="1800" b="1" i="1">
                          <a:solidFill>
                            <a:srgbClr val="0070C0"/>
                          </a:solidFill>
                          <a:latin typeface="Cambria Math" panose="02040503050406030204" pitchFamily="18" charset="0"/>
                        </a:rPr>
                        <m:t>𝑬𝒓𝒓𝒐𝒓</m:t>
                      </m:r>
                      <m:r>
                        <a:rPr lang="en-US" sz="1800" b="1" i="1">
                          <a:solidFill>
                            <a:srgbClr val="0070C0"/>
                          </a:solidFill>
                          <a:latin typeface="Cambria Math" panose="02040503050406030204" pitchFamily="18" charset="0"/>
                        </a:rPr>
                        <m:t> </m:t>
                      </m:r>
                      <m:d>
                        <m:dPr>
                          <m:ctrlPr>
                            <a:rPr lang="en-US" sz="1800" b="1" i="1">
                              <a:solidFill>
                                <a:srgbClr val="0070C0"/>
                              </a:solidFill>
                              <a:latin typeface="Cambria Math" panose="02040503050406030204" pitchFamily="18" charset="0"/>
                            </a:rPr>
                          </m:ctrlPr>
                        </m:dPr>
                        <m:e>
                          <m:sSub>
                            <m:sSubPr>
                              <m:ctrlPr>
                                <a:rPr lang="en-US" sz="1800" b="1" i="1">
                                  <a:solidFill>
                                    <a:srgbClr val="0070C0"/>
                                  </a:solidFill>
                                  <a:latin typeface="Cambria Math" panose="02040503050406030204" pitchFamily="18" charset="0"/>
                                </a:rPr>
                              </m:ctrlPr>
                            </m:sSubPr>
                            <m:e>
                              <m:r>
                                <a:rPr lang="en-US" sz="1800" b="1" i="1">
                                  <a:solidFill>
                                    <a:srgbClr val="0070C0"/>
                                  </a:solidFill>
                                  <a:latin typeface="Cambria Math" panose="02040503050406030204" pitchFamily="18" charset="0"/>
                                </a:rPr>
                                <m:t>𝒆</m:t>
                              </m:r>
                            </m:e>
                            <m:sub>
                              <m:r>
                                <a:rPr lang="en-US" sz="1800" b="1" i="1">
                                  <a:solidFill>
                                    <a:srgbClr val="0070C0"/>
                                  </a:solidFill>
                                  <a:latin typeface="Cambria Math" panose="02040503050406030204" pitchFamily="18" charset="0"/>
                                </a:rPr>
                                <m:t>𝒑𝒓</m:t>
                              </m:r>
                            </m:sub>
                          </m:sSub>
                        </m:e>
                      </m:d>
                      <m:r>
                        <a:rPr lang="en-US" sz="1800" b="1" i="1">
                          <a:latin typeface="Cambria Math" panose="02040503050406030204" pitchFamily="18" charset="0"/>
                        </a:rPr>
                        <m:t>=  </m:t>
                      </m:r>
                      <m:sSub>
                        <m:sSubPr>
                          <m:ctrlPr>
                            <a:rPr lang="en-US" sz="1800" b="1" i="1">
                              <a:latin typeface="Cambria Math" panose="02040503050406030204" pitchFamily="18" charset="0"/>
                            </a:rPr>
                          </m:ctrlPr>
                        </m:sSubPr>
                        <m:e>
                          <m:r>
                            <a:rPr lang="en-US" sz="1800" b="1" i="1">
                              <a:latin typeface="Cambria Math" panose="02040503050406030204" pitchFamily="18" charset="0"/>
                            </a:rPr>
                            <m:t>𝒆</m:t>
                          </m:r>
                        </m:e>
                        <m:sub>
                          <m:r>
                            <a:rPr lang="en-US" sz="1800" b="1" i="1">
                              <a:latin typeface="Cambria Math" panose="02040503050406030204" pitchFamily="18" charset="0"/>
                            </a:rPr>
                            <m:t>𝒓</m:t>
                          </m:r>
                        </m:sub>
                      </m:sSub>
                      <m:r>
                        <a:rPr lang="en-US" sz="1800" b="1" i="1">
                          <a:latin typeface="Cambria Math" panose="02040503050406030204" pitchFamily="18" charset="0"/>
                        </a:rPr>
                        <m:t>  </m:t>
                      </m:r>
                      <m:r>
                        <a:rPr lang="en-US" sz="1800" b="1" i="1">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𝟏𝟎𝟎</m:t>
                      </m:r>
                      <m:r>
                        <a:rPr lang="en-US" sz="1800" b="1" i="1">
                          <a:latin typeface="Cambria Math" panose="02040503050406030204" pitchFamily="18" charset="0"/>
                          <a:ea typeface="Cambria Math" panose="02040503050406030204" pitchFamily="18" charset="0"/>
                        </a:rPr>
                        <m:t> =  </m:t>
                      </m:r>
                      <m:r>
                        <a:rPr lang="en-US" sz="1800" b="1" i="1">
                          <a:latin typeface="Cambria Math" panose="02040503050406030204" pitchFamily="18" charset="0"/>
                          <a:ea typeface="Cambria Math" panose="02040503050406030204" pitchFamily="18" charset="0"/>
                        </a:rPr>
                        <m:t>𝟎</m:t>
                      </m:r>
                      <m:r>
                        <a:rPr lang="en-US" sz="1800" b="1" i="1">
                          <a:latin typeface="Cambria Math" panose="02040503050406030204" pitchFamily="18" charset="0"/>
                          <a:ea typeface="Cambria Math" panose="02040503050406030204" pitchFamily="18" charset="0"/>
                        </a:rPr>
                        <m:t>.</m:t>
                      </m:r>
                      <m:r>
                        <a:rPr lang="en-US" sz="1800" b="1" i="1">
                          <a:latin typeface="Cambria Math" panose="02040503050406030204" pitchFamily="18" charset="0"/>
                          <a:ea typeface="Cambria Math" panose="02040503050406030204" pitchFamily="18" charset="0"/>
                        </a:rPr>
                        <m:t>𝟎𝟎𝟎𝟗𝟗𝟗𝟗</m:t>
                      </m:r>
                      <m:r>
                        <a:rPr lang="en-US" sz="1800" b="1" i="1">
                          <a:latin typeface="Cambria Math" panose="02040503050406030204" pitchFamily="18" charset="0"/>
                          <a:ea typeface="Cambria Math" panose="02040503050406030204" pitchFamily="18" charset="0"/>
                        </a:rPr>
                        <m:t>  ×  </m:t>
                      </m:r>
                      <m:r>
                        <a:rPr lang="en-US" sz="1800" b="1" i="1">
                          <a:latin typeface="Cambria Math" panose="02040503050406030204" pitchFamily="18" charset="0"/>
                          <a:ea typeface="Cambria Math" panose="02040503050406030204" pitchFamily="18" charset="0"/>
                        </a:rPr>
                        <m:t>𝟏𝟎𝟎</m:t>
                      </m:r>
                      <m:r>
                        <a:rPr lang="en-US" sz="1800" b="1" i="1">
                          <a:latin typeface="Cambria Math" panose="02040503050406030204" pitchFamily="18" charset="0"/>
                          <a:ea typeface="Cambria Math" panose="02040503050406030204" pitchFamily="18" charset="0"/>
                        </a:rPr>
                        <m:t> =  </m:t>
                      </m:r>
                      <m:r>
                        <a:rPr lang="en-US" sz="1800" b="1" i="1">
                          <a:solidFill>
                            <a:srgbClr val="0070C0"/>
                          </a:solidFill>
                          <a:latin typeface="Cambria Math" panose="02040503050406030204" pitchFamily="18" charset="0"/>
                          <a:ea typeface="Cambria Math" panose="02040503050406030204" pitchFamily="18" charset="0"/>
                        </a:rPr>
                        <m:t>𝟎</m:t>
                      </m:r>
                      <m:r>
                        <a:rPr lang="en-US" sz="1800" b="1" i="1">
                          <a:solidFill>
                            <a:srgbClr val="0070C0"/>
                          </a:solidFill>
                          <a:latin typeface="Cambria Math" panose="02040503050406030204" pitchFamily="18" charset="0"/>
                          <a:ea typeface="Cambria Math" panose="02040503050406030204" pitchFamily="18" charset="0"/>
                        </a:rPr>
                        <m:t>.</m:t>
                      </m:r>
                      <m:r>
                        <a:rPr lang="en-US" sz="1800" b="1" i="1">
                          <a:solidFill>
                            <a:srgbClr val="0070C0"/>
                          </a:solidFill>
                          <a:latin typeface="Cambria Math" panose="02040503050406030204" pitchFamily="18" charset="0"/>
                          <a:ea typeface="Cambria Math" panose="02040503050406030204" pitchFamily="18" charset="0"/>
                        </a:rPr>
                        <m:t>𝟎𝟗𝟗</m:t>
                      </m:r>
                      <m:r>
                        <a:rPr lang="en-US" sz="1800" b="1" i="1">
                          <a:solidFill>
                            <a:srgbClr val="0070C0"/>
                          </a:solidFill>
                          <a:latin typeface="Cambria Math" panose="02040503050406030204" pitchFamily="18" charset="0"/>
                          <a:ea typeface="Cambria Math" panose="02040503050406030204" pitchFamily="18" charset="0"/>
                        </a:rPr>
                        <m:t> %</m:t>
                      </m:r>
                    </m:oMath>
                  </m:oMathPara>
                </a14:m>
                <a:endParaRPr lang="en-US" sz="1800" b="1" dirty="0">
                  <a:solidFill>
                    <a:srgbClr val="0070C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1022" y="5653903"/>
                <a:ext cx="7960962" cy="321627"/>
              </a:xfrm>
              <a:prstGeom prst="rect">
                <a:avLst/>
              </a:prstGeom>
              <a:blipFill rotWithShape="1">
                <a:blip r:embed="rId5"/>
                <a:stretch>
                  <a:fillRect l="-306" r="-306" b="-20755"/>
                </a:stretch>
              </a:blipFill>
            </p:spPr>
            <p:txBody>
              <a:bodyPr/>
              <a:lstStyle/>
              <a:p>
                <a:r>
                  <a:rPr lang="el-GR">
                    <a:noFill/>
                  </a:rPr>
                  <a:t> </a:t>
                </a:r>
              </a:p>
            </p:txBody>
          </p:sp>
        </mc:Fallback>
      </mc:AlternateContent>
    </p:spTree>
    <p:extLst>
      <p:ext uri="{BB962C8B-B14F-4D97-AF65-F5344CB8AC3E}">
        <p14:creationId xmlns:p14="http://schemas.microsoft.com/office/powerpoint/2010/main" val="8999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Approximate Error</a:t>
            </a:r>
            <a:r>
              <a:rPr lang="el-GR" dirty="0" smtClean="0">
                <a:solidFill>
                  <a:schemeClr val="accent1">
                    <a:lumMod val="50000"/>
                  </a:schemeClr>
                </a:solidFill>
              </a:rPr>
              <a:t> (προσεγγιστικό σφάλμα)</a:t>
            </a:r>
            <a:endParaRPr lang="en-US" dirty="0" smtClean="0">
              <a:solidFill>
                <a:schemeClr val="accent1">
                  <a:lumMod val="50000"/>
                </a:schemeClr>
              </a:solidFill>
            </a:endParaRPr>
          </a:p>
        </p:txBody>
      </p:sp>
      <p:sp>
        <p:nvSpPr>
          <p:cNvPr id="3" name="Rectangle 3"/>
          <p:cNvSpPr>
            <a:spLocks noGrp="1" noChangeArrowheads="1"/>
          </p:cNvSpPr>
          <p:nvPr>
            <p:ph type="body" idx="1"/>
          </p:nvPr>
        </p:nvSpPr>
        <p:spPr>
          <a:xfrm>
            <a:off x="539750" y="1125538"/>
            <a:ext cx="8077200" cy="2303462"/>
          </a:xfrm>
        </p:spPr>
        <p:txBody>
          <a:bodyPr/>
          <a:lstStyle/>
          <a:p>
            <a:pPr eaLnBrk="1" hangingPunct="1">
              <a:lnSpc>
                <a:spcPct val="90000"/>
              </a:lnSpc>
            </a:pPr>
            <a:r>
              <a:rPr lang="en-US" smtClean="0">
                <a:solidFill>
                  <a:srgbClr val="C00000"/>
                </a:solidFill>
              </a:rPr>
              <a:t>What can be done if true values are not known or are very difficult to obtain?</a:t>
            </a:r>
          </a:p>
          <a:p>
            <a:pPr eaLnBrk="1" hangingPunct="1">
              <a:lnSpc>
                <a:spcPct val="90000"/>
              </a:lnSpc>
            </a:pPr>
            <a:r>
              <a:rPr lang="en-US" smtClean="0"/>
              <a:t>Approximate error is defined as the difference between the present approximation and the previous approximation.</a:t>
            </a:r>
          </a:p>
          <a:p>
            <a:pPr eaLnBrk="1" hangingPunct="1">
              <a:lnSpc>
                <a:spcPct val="90000"/>
              </a:lnSpc>
              <a:buFont typeface="Wingdings" pitchFamily="2" charset="2"/>
              <a:buNone/>
            </a:pPr>
            <a:endParaRPr lang="en-US" sz="2000" smtClean="0"/>
          </a:p>
        </p:txBody>
      </p:sp>
      <p:sp>
        <p:nvSpPr>
          <p:cNvPr id="41988" name="Text Box 4"/>
          <p:cNvSpPr txBox="1">
            <a:spLocks noChangeArrowheads="1"/>
          </p:cNvSpPr>
          <p:nvPr/>
        </p:nvSpPr>
        <p:spPr bwMode="auto">
          <a:xfrm>
            <a:off x="401638" y="3789363"/>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latin typeface="Arno Pro Caption" pitchFamily="18" charset="0"/>
              </a:rPr>
              <a:t>Approximate Error (</a:t>
            </a:r>
          </a:p>
        </p:txBody>
      </p:sp>
      <p:graphicFrame>
        <p:nvGraphicFramePr>
          <p:cNvPr id="41989" name="Object 5"/>
          <p:cNvGraphicFramePr>
            <a:graphicFrameLocks noChangeAspect="1"/>
          </p:cNvGraphicFramePr>
          <p:nvPr/>
        </p:nvGraphicFramePr>
        <p:xfrm>
          <a:off x="2687638" y="3789363"/>
          <a:ext cx="333375" cy="381000"/>
        </p:xfrm>
        <a:graphic>
          <a:graphicData uri="http://schemas.openxmlformats.org/presentationml/2006/ole">
            <mc:AlternateContent xmlns:mc="http://schemas.openxmlformats.org/markup-compatibility/2006">
              <mc:Choice xmlns:v="urn:schemas-microsoft-com:vml" Requires="v">
                <p:oleObj spid="_x0000_s42179" name="Equation" r:id="rId5" imgW="203112" imgH="228501" progId="Equation.3">
                  <p:embed/>
                </p:oleObj>
              </mc:Choice>
              <mc:Fallback>
                <p:oleObj name="Equation" r:id="rId5" imgW="203112"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7638" y="3789363"/>
                        <a:ext cx="333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90" name="Text Box 7"/>
          <p:cNvSpPr txBox="1">
            <a:spLocks noChangeArrowheads="1"/>
          </p:cNvSpPr>
          <p:nvPr/>
        </p:nvSpPr>
        <p:spPr bwMode="auto">
          <a:xfrm>
            <a:off x="2916238" y="3789363"/>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latin typeface="Arno Pro Caption" pitchFamily="18" charset="0"/>
              </a:rPr>
              <a:t>) = Present Approximation – Previous Approximation </a:t>
            </a:r>
          </a:p>
        </p:txBody>
      </p:sp>
      <p:sp>
        <p:nvSpPr>
          <p:cNvPr id="2" name="Slide Number Placeholder 1"/>
          <p:cNvSpPr>
            <a:spLocks noGrp="1"/>
          </p:cNvSpPr>
          <p:nvPr>
            <p:ph type="sldNum" sz="quarter" idx="10"/>
          </p:nvPr>
        </p:nvSpPr>
        <p:spPr/>
        <p:txBody>
          <a:bodyPr/>
          <a:lstStyle/>
          <a:p>
            <a:pPr>
              <a:defRPr/>
            </a:pPr>
            <a:fld id="{1AEF8D8B-C724-40A2-9033-BB0ECDABBC2E}" type="slidenum">
              <a:rPr lang="el-GR" smtClean="0"/>
              <a:pPr>
                <a:defRPr/>
              </a:pPr>
              <a:t>59</a:t>
            </a:fld>
            <a:endParaRPr lang="el-GR" dirty="0"/>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7813"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7" name="Text Box 3"/>
          <p:cNvSpPr txBox="1">
            <a:spLocks noChangeArrowheads="1"/>
          </p:cNvSpPr>
          <p:nvPr/>
        </p:nvSpPr>
        <p:spPr bwMode="auto">
          <a:xfrm>
            <a:off x="6858000" y="1066800"/>
            <a:ext cx="1828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2800" b="1" dirty="0">
                <a:solidFill>
                  <a:srgbClr val="00B0F0"/>
                </a:solidFill>
                <a:latin typeface="Arno Pro Caption" pitchFamily="18" charset="0"/>
              </a:rPr>
              <a:t>Decimal System (base 10)</a:t>
            </a:r>
          </a:p>
        </p:txBody>
      </p:sp>
      <p:sp>
        <p:nvSpPr>
          <p:cNvPr id="149508" name="Text Box 4"/>
          <p:cNvSpPr txBox="1">
            <a:spLocks noChangeArrowheads="1"/>
          </p:cNvSpPr>
          <p:nvPr/>
        </p:nvSpPr>
        <p:spPr bwMode="auto">
          <a:xfrm>
            <a:off x="6858000" y="3962400"/>
            <a:ext cx="1828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l-GR" sz="2800" b="1" dirty="0">
                <a:solidFill>
                  <a:srgbClr val="C00000"/>
                </a:solidFill>
                <a:latin typeface="Arno Pro Caption" pitchFamily="18" charset="0"/>
              </a:rPr>
              <a:t>Binary System (base 2)</a:t>
            </a:r>
          </a:p>
        </p:txBody>
      </p:sp>
      <p:sp>
        <p:nvSpPr>
          <p:cNvPr id="2" name="Θέση αριθμού διαφάνειας 1"/>
          <p:cNvSpPr>
            <a:spLocks noGrp="1"/>
          </p:cNvSpPr>
          <p:nvPr>
            <p:ph type="sldNum" sz="quarter" idx="11"/>
          </p:nvPr>
        </p:nvSpPr>
        <p:spPr/>
        <p:txBody>
          <a:bodyPr/>
          <a:lstStyle/>
          <a:p>
            <a:pPr>
              <a:defRPr/>
            </a:pPr>
            <a:fld id="{325C88D0-3DAD-4EEE-8F12-A03EC48BE484}" type="slidenum">
              <a:rPr lang="el-GR" smtClean="0"/>
              <a:pPr>
                <a:defRPr/>
              </a:pPr>
              <a:t>6</a:t>
            </a:fld>
            <a:endParaRPr lang="el-GR" dirty="0"/>
          </a:p>
        </p:txBody>
      </p:sp>
    </p:spTree>
    <p:extLst>
      <p:ext uri="{BB962C8B-B14F-4D97-AF65-F5344CB8AC3E}">
        <p14:creationId xmlns:p14="http://schemas.microsoft.com/office/powerpoint/2010/main" val="2333964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Example—Approximate Error</a:t>
            </a:r>
          </a:p>
        </p:txBody>
      </p:sp>
      <p:sp>
        <p:nvSpPr>
          <p:cNvPr id="3" name="Text Box 4"/>
          <p:cNvSpPr txBox="1">
            <a:spLocks noChangeArrowheads="1"/>
          </p:cNvSpPr>
          <p:nvPr/>
        </p:nvSpPr>
        <p:spPr bwMode="auto">
          <a:xfrm>
            <a:off x="865188" y="1179513"/>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For </a:t>
            </a:r>
          </a:p>
        </p:txBody>
      </p:sp>
      <p:sp>
        <p:nvSpPr>
          <p:cNvPr id="43012" name="Rectangle 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3013" name="Object 5"/>
          <p:cNvGraphicFramePr>
            <a:graphicFrameLocks noChangeAspect="1"/>
          </p:cNvGraphicFramePr>
          <p:nvPr/>
        </p:nvGraphicFramePr>
        <p:xfrm>
          <a:off x="1398588" y="1255713"/>
          <a:ext cx="1371600" cy="377825"/>
        </p:xfrm>
        <a:graphic>
          <a:graphicData uri="http://schemas.openxmlformats.org/presentationml/2006/ole">
            <mc:AlternateContent xmlns:mc="http://schemas.openxmlformats.org/markup-compatibility/2006">
              <mc:Choice xmlns:v="urn:schemas-microsoft-com:vml" Requires="v">
                <p:oleObj spid="_x0000_s204841" name="Equation" r:id="rId5" imgW="825500" imgH="228600" progId="Equation.3">
                  <p:embed/>
                </p:oleObj>
              </mc:Choice>
              <mc:Fallback>
                <p:oleObj name="Equation" r:id="rId5" imgW="8255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588" y="1255713"/>
                        <a:ext cx="1371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4" name="Text Box 7"/>
          <p:cNvSpPr txBox="1">
            <a:spLocks noChangeArrowheads="1"/>
          </p:cNvSpPr>
          <p:nvPr/>
        </p:nvSpPr>
        <p:spPr bwMode="auto">
          <a:xfrm>
            <a:off x="2770188" y="1179513"/>
            <a:ext cx="60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at </a:t>
            </a:r>
          </a:p>
        </p:txBody>
      </p:sp>
      <p:graphicFrame>
        <p:nvGraphicFramePr>
          <p:cNvPr id="43015" name="Object 8"/>
          <p:cNvGraphicFramePr>
            <a:graphicFrameLocks noChangeAspect="1"/>
          </p:cNvGraphicFramePr>
          <p:nvPr/>
        </p:nvGraphicFramePr>
        <p:xfrm>
          <a:off x="3227388" y="1255713"/>
          <a:ext cx="609600" cy="304800"/>
        </p:xfrm>
        <a:graphic>
          <a:graphicData uri="http://schemas.openxmlformats.org/presentationml/2006/ole">
            <mc:AlternateContent xmlns:mc="http://schemas.openxmlformats.org/markup-compatibility/2006">
              <mc:Choice xmlns:v="urn:schemas-microsoft-com:vml" Requires="v">
                <p:oleObj spid="_x0000_s204842" name="Equation" r:id="rId7" imgW="355138" imgH="177569" progId="Equation.3">
                  <p:embed/>
                </p:oleObj>
              </mc:Choice>
              <mc:Fallback>
                <p:oleObj name="Equation" r:id="rId7" imgW="355138" imgH="177569"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7388" y="1255713"/>
                        <a:ext cx="60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6" name="Text Box 9"/>
          <p:cNvSpPr txBox="1">
            <a:spLocks noChangeArrowheads="1"/>
          </p:cNvSpPr>
          <p:nvPr/>
        </p:nvSpPr>
        <p:spPr bwMode="auto">
          <a:xfrm>
            <a:off x="3836988" y="1179513"/>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find the following,</a:t>
            </a:r>
          </a:p>
        </p:txBody>
      </p:sp>
      <p:sp>
        <p:nvSpPr>
          <p:cNvPr id="43017" name="Text Box 10"/>
          <p:cNvSpPr txBox="1">
            <a:spLocks noChangeArrowheads="1"/>
          </p:cNvSpPr>
          <p:nvPr/>
        </p:nvSpPr>
        <p:spPr bwMode="auto">
          <a:xfrm>
            <a:off x="1169988" y="1636713"/>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a) </a:t>
            </a:r>
          </a:p>
        </p:txBody>
      </p:sp>
      <p:sp>
        <p:nvSpPr>
          <p:cNvPr id="43018" name="Rectangle 12"/>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3019" name="Object 11"/>
          <p:cNvGraphicFramePr>
            <a:graphicFrameLocks noChangeAspect="1"/>
          </p:cNvGraphicFramePr>
          <p:nvPr>
            <p:extLst>
              <p:ext uri="{D42A27DB-BD31-4B8C-83A1-F6EECF244321}">
                <p14:modId xmlns:p14="http://schemas.microsoft.com/office/powerpoint/2010/main" val="1727197695"/>
              </p:ext>
            </p:extLst>
          </p:nvPr>
        </p:nvGraphicFramePr>
        <p:xfrm>
          <a:off x="1617663" y="1703388"/>
          <a:ext cx="611187" cy="346075"/>
        </p:xfrm>
        <a:graphic>
          <a:graphicData uri="http://schemas.openxmlformats.org/presentationml/2006/ole">
            <mc:AlternateContent xmlns:mc="http://schemas.openxmlformats.org/markup-compatibility/2006">
              <mc:Choice xmlns:v="urn:schemas-microsoft-com:vml" Requires="v">
                <p:oleObj spid="_x0000_s204843" name="Equation" r:id="rId9" imgW="380880" imgH="215640" progId="Equation.DSMT4">
                  <p:embed/>
                </p:oleObj>
              </mc:Choice>
              <mc:Fallback>
                <p:oleObj name="Equation" r:id="rId9" imgW="380880" imgH="215640" progId="Equation.DSMT4">
                  <p:embed/>
                  <p:pic>
                    <p:nvPicPr>
                      <p:cNvPr id="0" name="Object 11"/>
                      <p:cNvPicPr>
                        <a:picLocks noChangeAspect="1" noChangeArrowheads="1"/>
                      </p:cNvPicPr>
                      <p:nvPr/>
                    </p:nvPicPr>
                    <p:blipFill>
                      <a:blip r:embed="rId10"/>
                      <a:srcRect/>
                      <a:stretch>
                        <a:fillRect/>
                      </a:stretch>
                    </p:blipFill>
                    <p:spPr bwMode="auto">
                      <a:xfrm>
                        <a:off x="1617663" y="1703388"/>
                        <a:ext cx="61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0" name="Text Box 13"/>
          <p:cNvSpPr txBox="1">
            <a:spLocks noChangeArrowheads="1"/>
          </p:cNvSpPr>
          <p:nvPr/>
        </p:nvSpPr>
        <p:spPr bwMode="auto">
          <a:xfrm>
            <a:off x="2160588" y="1636713"/>
            <a:ext cx="91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using</a:t>
            </a:r>
          </a:p>
        </p:txBody>
      </p:sp>
      <p:sp>
        <p:nvSpPr>
          <p:cNvPr id="43021" name="Rectangle 15"/>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3022" name="Object 14"/>
          <p:cNvGraphicFramePr>
            <a:graphicFrameLocks noChangeAspect="1"/>
          </p:cNvGraphicFramePr>
          <p:nvPr/>
        </p:nvGraphicFramePr>
        <p:xfrm>
          <a:off x="3074988" y="1712913"/>
          <a:ext cx="838200" cy="307975"/>
        </p:xfrm>
        <a:graphic>
          <a:graphicData uri="http://schemas.openxmlformats.org/presentationml/2006/ole">
            <mc:AlternateContent xmlns:mc="http://schemas.openxmlformats.org/markup-compatibility/2006">
              <mc:Choice xmlns:v="urn:schemas-microsoft-com:vml" Requires="v">
                <p:oleObj spid="_x0000_s204844" name="Equation" r:id="rId11" imgW="469696" imgH="177723" progId="Equation.3">
                  <p:embed/>
                </p:oleObj>
              </mc:Choice>
              <mc:Fallback>
                <p:oleObj name="Equation" r:id="rId11" imgW="469696" imgH="177723"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4988" y="1712913"/>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3" name="Text Box 16"/>
          <p:cNvSpPr txBox="1">
            <a:spLocks noChangeArrowheads="1"/>
          </p:cNvSpPr>
          <p:nvPr/>
        </p:nvSpPr>
        <p:spPr bwMode="auto">
          <a:xfrm>
            <a:off x="1169988" y="2093913"/>
            <a:ext cx="533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b)</a:t>
            </a:r>
          </a:p>
        </p:txBody>
      </p:sp>
      <p:graphicFrame>
        <p:nvGraphicFramePr>
          <p:cNvPr id="43024" name="Object 17"/>
          <p:cNvGraphicFramePr>
            <a:graphicFrameLocks noChangeAspect="1"/>
          </p:cNvGraphicFramePr>
          <p:nvPr>
            <p:extLst>
              <p:ext uri="{D42A27DB-BD31-4B8C-83A1-F6EECF244321}">
                <p14:modId xmlns:p14="http://schemas.microsoft.com/office/powerpoint/2010/main" val="2674489154"/>
              </p:ext>
            </p:extLst>
          </p:nvPr>
        </p:nvGraphicFramePr>
        <p:xfrm>
          <a:off x="1617663" y="2160588"/>
          <a:ext cx="611187" cy="346075"/>
        </p:xfrm>
        <a:graphic>
          <a:graphicData uri="http://schemas.openxmlformats.org/presentationml/2006/ole">
            <mc:AlternateContent xmlns:mc="http://schemas.openxmlformats.org/markup-compatibility/2006">
              <mc:Choice xmlns:v="urn:schemas-microsoft-com:vml" Requires="v">
                <p:oleObj spid="_x0000_s204845" name="Equation" r:id="rId13" imgW="380880" imgH="215640" progId="Equation.DSMT4">
                  <p:embed/>
                </p:oleObj>
              </mc:Choice>
              <mc:Fallback>
                <p:oleObj name="Equation" r:id="rId13" imgW="380880" imgH="215640" progId="Equation.DSMT4">
                  <p:embed/>
                  <p:pic>
                    <p:nvPicPr>
                      <p:cNvPr id="0" name="Object 17"/>
                      <p:cNvPicPr>
                        <a:picLocks noChangeAspect="1" noChangeArrowheads="1"/>
                      </p:cNvPicPr>
                      <p:nvPr/>
                    </p:nvPicPr>
                    <p:blipFill>
                      <a:blip r:embed="rId14"/>
                      <a:srcRect/>
                      <a:stretch>
                        <a:fillRect/>
                      </a:stretch>
                    </p:blipFill>
                    <p:spPr bwMode="auto">
                      <a:xfrm>
                        <a:off x="1617663" y="2160588"/>
                        <a:ext cx="61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5" name="Text Box 18"/>
          <p:cNvSpPr txBox="1">
            <a:spLocks noChangeArrowheads="1"/>
          </p:cNvSpPr>
          <p:nvPr/>
        </p:nvSpPr>
        <p:spPr bwMode="auto">
          <a:xfrm>
            <a:off x="2236788" y="2093913"/>
            <a:ext cx="914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using</a:t>
            </a:r>
          </a:p>
        </p:txBody>
      </p:sp>
      <p:graphicFrame>
        <p:nvGraphicFramePr>
          <p:cNvPr id="43026" name="Object 19"/>
          <p:cNvGraphicFramePr>
            <a:graphicFrameLocks noChangeAspect="1"/>
          </p:cNvGraphicFramePr>
          <p:nvPr/>
        </p:nvGraphicFramePr>
        <p:xfrm>
          <a:off x="3151188" y="2170113"/>
          <a:ext cx="974725" cy="307975"/>
        </p:xfrm>
        <a:graphic>
          <a:graphicData uri="http://schemas.openxmlformats.org/presentationml/2006/ole">
            <mc:AlternateContent xmlns:mc="http://schemas.openxmlformats.org/markup-compatibility/2006">
              <mc:Choice xmlns:v="urn:schemas-microsoft-com:vml" Requires="v">
                <p:oleObj spid="_x0000_s204846" name="Equation" r:id="rId15" imgW="545626" imgH="177646" progId="Equation.3">
                  <p:embed/>
                </p:oleObj>
              </mc:Choice>
              <mc:Fallback>
                <p:oleObj name="Equation" r:id="rId15" imgW="545626" imgH="177646"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51188" y="2170113"/>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7" name="Text Box 20"/>
          <p:cNvSpPr txBox="1">
            <a:spLocks noChangeArrowheads="1"/>
          </p:cNvSpPr>
          <p:nvPr/>
        </p:nvSpPr>
        <p:spPr bwMode="auto">
          <a:xfrm>
            <a:off x="1169988" y="2551113"/>
            <a:ext cx="533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c) approximate error for the value of</a:t>
            </a:r>
          </a:p>
        </p:txBody>
      </p:sp>
      <p:graphicFrame>
        <p:nvGraphicFramePr>
          <p:cNvPr id="43028" name="Object 21"/>
          <p:cNvGraphicFramePr>
            <a:graphicFrameLocks noChangeAspect="1"/>
          </p:cNvGraphicFramePr>
          <p:nvPr>
            <p:extLst>
              <p:ext uri="{D42A27DB-BD31-4B8C-83A1-F6EECF244321}">
                <p14:modId xmlns:p14="http://schemas.microsoft.com/office/powerpoint/2010/main" val="2916512190"/>
              </p:ext>
            </p:extLst>
          </p:nvPr>
        </p:nvGraphicFramePr>
        <p:xfrm>
          <a:off x="6265863" y="2617788"/>
          <a:ext cx="611187" cy="346075"/>
        </p:xfrm>
        <a:graphic>
          <a:graphicData uri="http://schemas.openxmlformats.org/presentationml/2006/ole">
            <mc:AlternateContent xmlns:mc="http://schemas.openxmlformats.org/markup-compatibility/2006">
              <mc:Choice xmlns:v="urn:schemas-microsoft-com:vml" Requires="v">
                <p:oleObj spid="_x0000_s204847" name="Equation" r:id="rId17" imgW="380880" imgH="215640" progId="Equation.DSMT4">
                  <p:embed/>
                </p:oleObj>
              </mc:Choice>
              <mc:Fallback>
                <p:oleObj name="Equation" r:id="rId17" imgW="380880" imgH="215640" progId="Equation.DSMT4">
                  <p:embed/>
                  <p:pic>
                    <p:nvPicPr>
                      <p:cNvPr id="0" name="Object 21"/>
                      <p:cNvPicPr>
                        <a:picLocks noChangeAspect="1" noChangeArrowheads="1"/>
                      </p:cNvPicPr>
                      <p:nvPr/>
                    </p:nvPicPr>
                    <p:blipFill>
                      <a:blip r:embed="rId18"/>
                      <a:srcRect/>
                      <a:stretch>
                        <a:fillRect/>
                      </a:stretch>
                    </p:blipFill>
                    <p:spPr bwMode="auto">
                      <a:xfrm>
                        <a:off x="6265863" y="2617788"/>
                        <a:ext cx="6111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29" name="Text Box 22"/>
          <p:cNvSpPr txBox="1">
            <a:spLocks noChangeArrowheads="1"/>
          </p:cNvSpPr>
          <p:nvPr/>
        </p:nvSpPr>
        <p:spPr bwMode="auto">
          <a:xfrm>
            <a:off x="6808788" y="2551113"/>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for part b)</a:t>
            </a:r>
          </a:p>
        </p:txBody>
      </p:sp>
      <p:sp>
        <p:nvSpPr>
          <p:cNvPr id="43030" name="Text Box 23"/>
          <p:cNvSpPr txBox="1">
            <a:spLocks noChangeArrowheads="1"/>
          </p:cNvSpPr>
          <p:nvPr/>
        </p:nvSpPr>
        <p:spPr bwMode="auto">
          <a:xfrm>
            <a:off x="865188" y="3008313"/>
            <a:ext cx="2438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Solution:</a:t>
            </a:r>
          </a:p>
        </p:txBody>
      </p:sp>
      <p:sp>
        <p:nvSpPr>
          <p:cNvPr id="43031" name="Text Box 24"/>
          <p:cNvSpPr txBox="1">
            <a:spLocks noChangeArrowheads="1"/>
          </p:cNvSpPr>
          <p:nvPr/>
        </p:nvSpPr>
        <p:spPr bwMode="auto">
          <a:xfrm>
            <a:off x="1169988" y="3465513"/>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a) For</a:t>
            </a:r>
          </a:p>
        </p:txBody>
      </p:sp>
      <p:sp>
        <p:nvSpPr>
          <p:cNvPr id="43032" name="Rectangle 26"/>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3033" name="Object 25"/>
          <p:cNvGraphicFramePr>
            <a:graphicFrameLocks noChangeAspect="1"/>
          </p:cNvGraphicFramePr>
          <p:nvPr>
            <p:extLst>
              <p:ext uri="{D42A27DB-BD31-4B8C-83A1-F6EECF244321}">
                <p14:modId xmlns:p14="http://schemas.microsoft.com/office/powerpoint/2010/main" val="2729958864"/>
              </p:ext>
            </p:extLst>
          </p:nvPr>
        </p:nvGraphicFramePr>
        <p:xfrm>
          <a:off x="1712913" y="3922713"/>
          <a:ext cx="2419350" cy="609600"/>
        </p:xfrm>
        <a:graphic>
          <a:graphicData uri="http://schemas.openxmlformats.org/presentationml/2006/ole">
            <mc:AlternateContent xmlns:mc="http://schemas.openxmlformats.org/markup-compatibility/2006">
              <mc:Choice xmlns:v="urn:schemas-microsoft-com:vml" Requires="v">
                <p:oleObj spid="_x0000_s204848" name="Equation" r:id="rId19" imgW="1549080" imgH="393480" progId="Equation.DSMT4">
                  <p:embed/>
                </p:oleObj>
              </mc:Choice>
              <mc:Fallback>
                <p:oleObj name="Equation" r:id="rId19" imgW="1549080" imgH="393480" progId="Equation.DSMT4">
                  <p:embed/>
                  <p:pic>
                    <p:nvPicPr>
                      <p:cNvPr id="0" name="Object 25"/>
                      <p:cNvPicPr>
                        <a:picLocks noChangeAspect="1" noChangeArrowheads="1"/>
                      </p:cNvPicPr>
                      <p:nvPr/>
                    </p:nvPicPr>
                    <p:blipFill>
                      <a:blip r:embed="rId20"/>
                      <a:srcRect/>
                      <a:stretch>
                        <a:fillRect/>
                      </a:stretch>
                    </p:blipFill>
                    <p:spPr bwMode="auto">
                      <a:xfrm>
                        <a:off x="1712913" y="3922713"/>
                        <a:ext cx="2419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34" name="Object 27"/>
          <p:cNvGraphicFramePr>
            <a:graphicFrameLocks noChangeAspect="1"/>
          </p:cNvGraphicFramePr>
          <p:nvPr/>
        </p:nvGraphicFramePr>
        <p:xfrm>
          <a:off x="2160588" y="3541713"/>
          <a:ext cx="609600" cy="304800"/>
        </p:xfrm>
        <a:graphic>
          <a:graphicData uri="http://schemas.openxmlformats.org/presentationml/2006/ole">
            <mc:AlternateContent xmlns:mc="http://schemas.openxmlformats.org/markup-compatibility/2006">
              <mc:Choice xmlns:v="urn:schemas-microsoft-com:vml" Requires="v">
                <p:oleObj spid="_x0000_s204849" name="Equation" r:id="rId21" imgW="355138" imgH="177569" progId="Equation.3">
                  <p:embed/>
                </p:oleObj>
              </mc:Choice>
              <mc:Fallback>
                <p:oleObj name="Equation" r:id="rId21" imgW="355138" imgH="177569" progId="Equation.3">
                  <p:embed/>
                  <p:pic>
                    <p:nvPicPr>
                      <p:cNvPr id="0" name="Object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60588" y="3541713"/>
                        <a:ext cx="60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35" name="Text Box 28"/>
          <p:cNvSpPr txBox="1">
            <a:spLocks noChangeArrowheads="1"/>
          </p:cNvSpPr>
          <p:nvPr/>
        </p:nvSpPr>
        <p:spPr bwMode="auto">
          <a:xfrm>
            <a:off x="2770188" y="3465513"/>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600">
                <a:latin typeface="Arno Pro Caption" pitchFamily="18" charset="0"/>
              </a:rPr>
              <a:t>and</a:t>
            </a:r>
          </a:p>
        </p:txBody>
      </p:sp>
      <p:graphicFrame>
        <p:nvGraphicFramePr>
          <p:cNvPr id="43036" name="Object 29"/>
          <p:cNvGraphicFramePr>
            <a:graphicFrameLocks noChangeAspect="1"/>
          </p:cNvGraphicFramePr>
          <p:nvPr/>
        </p:nvGraphicFramePr>
        <p:xfrm>
          <a:off x="3455988" y="3541713"/>
          <a:ext cx="838200" cy="307975"/>
        </p:xfrm>
        <a:graphic>
          <a:graphicData uri="http://schemas.openxmlformats.org/presentationml/2006/ole">
            <mc:AlternateContent xmlns:mc="http://schemas.openxmlformats.org/markup-compatibility/2006">
              <mc:Choice xmlns:v="urn:schemas-microsoft-com:vml" Requires="v">
                <p:oleObj spid="_x0000_s204850" name="Equation" r:id="rId23" imgW="469696" imgH="177723" progId="Equation.3">
                  <p:embed/>
                </p:oleObj>
              </mc:Choice>
              <mc:Fallback>
                <p:oleObj name="Equation" r:id="rId23" imgW="469696" imgH="177723" progId="Equation.3">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5988" y="3541713"/>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37" name="Rectangle 3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3038" name="Object 30"/>
          <p:cNvGraphicFramePr>
            <a:graphicFrameLocks noChangeAspect="1"/>
          </p:cNvGraphicFramePr>
          <p:nvPr>
            <p:extLst>
              <p:ext uri="{D42A27DB-BD31-4B8C-83A1-F6EECF244321}">
                <p14:modId xmlns:p14="http://schemas.microsoft.com/office/powerpoint/2010/main" val="2813254760"/>
              </p:ext>
            </p:extLst>
          </p:nvPr>
        </p:nvGraphicFramePr>
        <p:xfrm>
          <a:off x="1682750" y="4532313"/>
          <a:ext cx="2708275" cy="639762"/>
        </p:xfrm>
        <a:graphic>
          <a:graphicData uri="http://schemas.openxmlformats.org/presentationml/2006/ole">
            <mc:AlternateContent xmlns:mc="http://schemas.openxmlformats.org/markup-compatibility/2006">
              <mc:Choice xmlns:v="urn:schemas-microsoft-com:vml" Requires="v">
                <p:oleObj spid="_x0000_s204851" name="Equation" r:id="rId24" imgW="1650960" imgH="393480" progId="Equation.DSMT4">
                  <p:embed/>
                </p:oleObj>
              </mc:Choice>
              <mc:Fallback>
                <p:oleObj name="Equation" r:id="rId24" imgW="1650960" imgH="393480" progId="Equation.DSMT4">
                  <p:embed/>
                  <p:pic>
                    <p:nvPicPr>
                      <p:cNvPr id="0" name="Object 30"/>
                      <p:cNvPicPr>
                        <a:picLocks noChangeAspect="1" noChangeArrowheads="1"/>
                      </p:cNvPicPr>
                      <p:nvPr/>
                    </p:nvPicPr>
                    <p:blipFill>
                      <a:blip r:embed="rId25"/>
                      <a:srcRect/>
                      <a:stretch>
                        <a:fillRect/>
                      </a:stretch>
                    </p:blipFill>
                    <p:spPr bwMode="auto">
                      <a:xfrm>
                        <a:off x="1682750" y="4532313"/>
                        <a:ext cx="2708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893C1B6E-083F-44EF-AF73-A654F240BF0E}" type="slidenum">
              <a:rPr lang="el-GR" smtClean="0"/>
              <a:pPr>
                <a:defRPr/>
              </a:pPr>
              <a:t>60</a:t>
            </a:fld>
            <a:endParaRPr lang="el-GR" dirty="0"/>
          </a:p>
        </p:txBody>
      </p:sp>
    </p:spTree>
    <p:custDataLst>
      <p:tags r:id="rId2"/>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 (cont.)</a:t>
            </a:r>
          </a:p>
        </p:txBody>
      </p:sp>
      <p:sp>
        <p:nvSpPr>
          <p:cNvPr id="3" name="Rectangle 5"/>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4036" name="Object 4"/>
          <p:cNvGraphicFramePr>
            <a:graphicFrameLocks noChangeAspect="1"/>
          </p:cNvGraphicFramePr>
          <p:nvPr/>
        </p:nvGraphicFramePr>
        <p:xfrm>
          <a:off x="2209800" y="1658938"/>
          <a:ext cx="1676400" cy="636587"/>
        </p:xfrm>
        <a:graphic>
          <a:graphicData uri="http://schemas.openxmlformats.org/presentationml/2006/ole">
            <mc:AlternateContent xmlns:mc="http://schemas.openxmlformats.org/markup-compatibility/2006">
              <mc:Choice xmlns:v="urn:schemas-microsoft-com:vml" Requires="v">
                <p:oleObj spid="_x0000_s179693" name="Equation" r:id="rId5" imgW="1028254" imgH="393529" progId="Equation.3">
                  <p:embed/>
                </p:oleObj>
              </mc:Choice>
              <mc:Fallback>
                <p:oleObj name="Equation" r:id="rId5" imgW="1028254" imgH="393529"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658938"/>
                        <a:ext cx="16764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Text Box 6"/>
          <p:cNvSpPr txBox="1">
            <a:spLocks noChangeArrowheads="1"/>
          </p:cNvSpPr>
          <p:nvPr/>
        </p:nvSpPr>
        <p:spPr bwMode="auto">
          <a:xfrm>
            <a:off x="1066800" y="1125538"/>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Solution: (cont.)</a:t>
            </a:r>
          </a:p>
        </p:txBody>
      </p:sp>
      <p:sp>
        <p:nvSpPr>
          <p:cNvPr id="44038" name="Rectangle 8"/>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4039" name="Object 7"/>
          <p:cNvGraphicFramePr>
            <a:graphicFrameLocks noChangeAspect="1"/>
          </p:cNvGraphicFramePr>
          <p:nvPr/>
        </p:nvGraphicFramePr>
        <p:xfrm>
          <a:off x="2209800" y="2344738"/>
          <a:ext cx="1905000" cy="655637"/>
        </p:xfrm>
        <a:graphic>
          <a:graphicData uri="http://schemas.openxmlformats.org/presentationml/2006/ole">
            <mc:AlternateContent xmlns:mc="http://schemas.openxmlformats.org/markup-compatibility/2006">
              <mc:Choice xmlns:v="urn:schemas-microsoft-com:vml" Requires="v">
                <p:oleObj spid="_x0000_s179694" name="Equation" r:id="rId7" imgW="1219200" imgH="419100" progId="Equation.3">
                  <p:embed/>
                </p:oleObj>
              </mc:Choice>
              <mc:Fallback>
                <p:oleObj name="Equation" r:id="rId7" imgW="1219200" imgH="4191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344738"/>
                        <a:ext cx="1905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0" name="Rectangle 10"/>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4041" name="Object 9"/>
          <p:cNvGraphicFramePr>
            <a:graphicFrameLocks noChangeAspect="1"/>
          </p:cNvGraphicFramePr>
          <p:nvPr/>
        </p:nvGraphicFramePr>
        <p:xfrm>
          <a:off x="2209800" y="3182938"/>
          <a:ext cx="1752600" cy="592137"/>
        </p:xfrm>
        <a:graphic>
          <a:graphicData uri="http://schemas.openxmlformats.org/presentationml/2006/ole">
            <mc:AlternateContent xmlns:mc="http://schemas.openxmlformats.org/markup-compatibility/2006">
              <mc:Choice xmlns:v="urn:schemas-microsoft-com:vml" Requires="v">
                <p:oleObj spid="_x0000_s179695" name="Equation" r:id="rId9" imgW="1155700" imgH="393700" progId="Equation.3">
                  <p:embed/>
                </p:oleObj>
              </mc:Choice>
              <mc:Fallback>
                <p:oleObj name="Equation" r:id="rId9" imgW="1155700" imgH="3937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3182938"/>
                        <a:ext cx="17526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2" name="Rectangle 1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4043" name="Object 11"/>
          <p:cNvGraphicFramePr>
            <a:graphicFrameLocks noChangeAspect="1"/>
          </p:cNvGraphicFramePr>
          <p:nvPr/>
        </p:nvGraphicFramePr>
        <p:xfrm>
          <a:off x="4038600" y="3335338"/>
          <a:ext cx="990600" cy="296862"/>
        </p:xfrm>
        <a:graphic>
          <a:graphicData uri="http://schemas.openxmlformats.org/presentationml/2006/ole">
            <mc:AlternateContent xmlns:mc="http://schemas.openxmlformats.org/markup-compatibility/2006">
              <mc:Choice xmlns:v="urn:schemas-microsoft-com:vml" Requires="v">
                <p:oleObj spid="_x0000_s179696" name="Equation" r:id="rId11" imgW="571004" imgH="177646" progId="Equation.3">
                  <p:embed/>
                </p:oleObj>
              </mc:Choice>
              <mc:Fallback>
                <p:oleObj name="Equation" r:id="rId11" imgW="571004" imgH="177646"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3335338"/>
                        <a:ext cx="9906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4" name="Text Box 13"/>
          <p:cNvSpPr txBox="1">
            <a:spLocks noChangeArrowheads="1"/>
          </p:cNvSpPr>
          <p:nvPr/>
        </p:nvSpPr>
        <p:spPr bwMode="auto">
          <a:xfrm>
            <a:off x="1066800" y="3716338"/>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b) For </a:t>
            </a:r>
          </a:p>
        </p:txBody>
      </p:sp>
      <p:graphicFrame>
        <p:nvGraphicFramePr>
          <p:cNvPr id="44045" name="Object 14"/>
          <p:cNvGraphicFramePr>
            <a:graphicFrameLocks noChangeAspect="1"/>
          </p:cNvGraphicFramePr>
          <p:nvPr/>
        </p:nvGraphicFramePr>
        <p:xfrm>
          <a:off x="2057400" y="3792538"/>
          <a:ext cx="609600" cy="304800"/>
        </p:xfrm>
        <a:graphic>
          <a:graphicData uri="http://schemas.openxmlformats.org/presentationml/2006/ole">
            <mc:AlternateContent xmlns:mc="http://schemas.openxmlformats.org/markup-compatibility/2006">
              <mc:Choice xmlns:v="urn:schemas-microsoft-com:vml" Requires="v">
                <p:oleObj spid="_x0000_s179697" name="Equation" r:id="rId13" imgW="355138" imgH="177569" progId="Equation.3">
                  <p:embed/>
                </p:oleObj>
              </mc:Choice>
              <mc:Fallback>
                <p:oleObj name="Equation" r:id="rId13" imgW="355138" imgH="177569"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3792538"/>
                        <a:ext cx="60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46" name="Text Box 15"/>
          <p:cNvSpPr txBox="1">
            <a:spLocks noChangeArrowheads="1"/>
          </p:cNvSpPr>
          <p:nvPr/>
        </p:nvSpPr>
        <p:spPr bwMode="auto">
          <a:xfrm>
            <a:off x="2667000" y="37163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and</a:t>
            </a:r>
          </a:p>
        </p:txBody>
      </p:sp>
      <p:graphicFrame>
        <p:nvGraphicFramePr>
          <p:cNvPr id="44047" name="Object 16"/>
          <p:cNvGraphicFramePr>
            <a:graphicFrameLocks noChangeAspect="1"/>
          </p:cNvGraphicFramePr>
          <p:nvPr/>
        </p:nvGraphicFramePr>
        <p:xfrm>
          <a:off x="3352800" y="3792538"/>
          <a:ext cx="974725" cy="307975"/>
        </p:xfrm>
        <a:graphic>
          <a:graphicData uri="http://schemas.openxmlformats.org/presentationml/2006/ole">
            <mc:AlternateContent xmlns:mc="http://schemas.openxmlformats.org/markup-compatibility/2006">
              <mc:Choice xmlns:v="urn:schemas-microsoft-com:vml" Requires="v">
                <p:oleObj spid="_x0000_s179698" name="Equation" r:id="rId15" imgW="545626" imgH="177646" progId="Equation.3">
                  <p:embed/>
                </p:oleObj>
              </mc:Choice>
              <mc:Fallback>
                <p:oleObj name="Equation" r:id="rId15" imgW="545626" imgH="177646" progId="Equation.3">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3792538"/>
                        <a:ext cx="974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48" name="Rectangle 1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4049" name="Object 17"/>
          <p:cNvGraphicFramePr>
            <a:graphicFrameLocks noChangeAspect="1"/>
          </p:cNvGraphicFramePr>
          <p:nvPr>
            <p:extLst>
              <p:ext uri="{D42A27DB-BD31-4B8C-83A1-F6EECF244321}">
                <p14:modId xmlns:p14="http://schemas.microsoft.com/office/powerpoint/2010/main" val="110389616"/>
              </p:ext>
            </p:extLst>
          </p:nvPr>
        </p:nvGraphicFramePr>
        <p:xfrm>
          <a:off x="1657350" y="4173538"/>
          <a:ext cx="2628900" cy="593725"/>
        </p:xfrm>
        <a:graphic>
          <a:graphicData uri="http://schemas.openxmlformats.org/presentationml/2006/ole">
            <mc:AlternateContent xmlns:mc="http://schemas.openxmlformats.org/markup-compatibility/2006">
              <mc:Choice xmlns:v="urn:schemas-microsoft-com:vml" Requires="v">
                <p:oleObj spid="_x0000_s179699" name="Equation" r:id="rId17" imgW="1726920" imgH="393480" progId="Equation.DSMT4">
                  <p:embed/>
                </p:oleObj>
              </mc:Choice>
              <mc:Fallback>
                <p:oleObj name="Equation" r:id="rId17" imgW="1726920" imgH="393480" progId="Equation.DSMT4">
                  <p:embed/>
                  <p:pic>
                    <p:nvPicPr>
                      <p:cNvPr id="0" name="Object 17"/>
                      <p:cNvPicPr>
                        <a:picLocks noChangeAspect="1" noChangeArrowheads="1"/>
                      </p:cNvPicPr>
                      <p:nvPr/>
                    </p:nvPicPr>
                    <p:blipFill>
                      <a:blip r:embed="rId18"/>
                      <a:srcRect/>
                      <a:stretch>
                        <a:fillRect/>
                      </a:stretch>
                    </p:blipFill>
                    <p:spPr bwMode="auto">
                      <a:xfrm>
                        <a:off x="1657350" y="4173538"/>
                        <a:ext cx="26289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50" name="Rectangle 20"/>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4051" name="Object 19"/>
          <p:cNvGraphicFramePr>
            <a:graphicFrameLocks noChangeAspect="1"/>
          </p:cNvGraphicFramePr>
          <p:nvPr/>
        </p:nvGraphicFramePr>
        <p:xfrm>
          <a:off x="2286000" y="4783138"/>
          <a:ext cx="1752600" cy="619125"/>
        </p:xfrm>
        <a:graphic>
          <a:graphicData uri="http://schemas.openxmlformats.org/presentationml/2006/ole">
            <mc:AlternateContent xmlns:mc="http://schemas.openxmlformats.org/markup-compatibility/2006">
              <mc:Choice xmlns:v="urn:schemas-microsoft-com:vml" Requires="v">
                <p:oleObj spid="_x0000_s179700" name="Equation" r:id="rId19" imgW="1104900" imgH="393700" progId="Equation.3">
                  <p:embed/>
                </p:oleObj>
              </mc:Choice>
              <mc:Fallback>
                <p:oleObj name="Equation" r:id="rId19" imgW="1104900" imgH="39370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4783138"/>
                        <a:ext cx="17526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5FB54292-0885-4F44-B8EA-D8797FBF3F8E}" type="slidenum">
              <a:rPr lang="el-GR" smtClean="0"/>
              <a:pPr>
                <a:defRPr/>
              </a:pPr>
              <a:t>61</a:t>
            </a:fld>
            <a:endParaRPr lang="el-GR" dirty="0"/>
          </a:p>
        </p:txBody>
      </p:sp>
    </p:spTree>
    <p:custDataLst>
      <p:tags r:id="rId2"/>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 (cont.)</a:t>
            </a:r>
          </a:p>
        </p:txBody>
      </p:sp>
      <p:sp>
        <p:nvSpPr>
          <p:cNvPr id="3" name="Text Box 4"/>
          <p:cNvSpPr txBox="1">
            <a:spLocks noChangeArrowheads="1"/>
          </p:cNvSpPr>
          <p:nvPr/>
        </p:nvSpPr>
        <p:spPr bwMode="auto">
          <a:xfrm>
            <a:off x="990600" y="1125538"/>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Solution: (cont.)</a:t>
            </a:r>
          </a:p>
        </p:txBody>
      </p:sp>
      <p:sp>
        <p:nvSpPr>
          <p:cNvPr id="45060" name="Rectangle 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61" name="Object 5"/>
          <p:cNvGraphicFramePr>
            <a:graphicFrameLocks noChangeAspect="1"/>
          </p:cNvGraphicFramePr>
          <p:nvPr/>
        </p:nvGraphicFramePr>
        <p:xfrm>
          <a:off x="1905000" y="1582738"/>
          <a:ext cx="2057400" cy="681037"/>
        </p:xfrm>
        <a:graphic>
          <a:graphicData uri="http://schemas.openxmlformats.org/presentationml/2006/ole">
            <mc:AlternateContent xmlns:mc="http://schemas.openxmlformats.org/markup-compatibility/2006">
              <mc:Choice xmlns:v="urn:schemas-microsoft-com:vml" Requires="v">
                <p:oleObj spid="_x0000_s187699" name="Equation" r:id="rId5" imgW="1270000" imgH="419100" progId="Equation.3">
                  <p:embed/>
                </p:oleObj>
              </mc:Choice>
              <mc:Fallback>
                <p:oleObj name="Equation" r:id="rId5" imgW="1270000" imgH="4191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582738"/>
                        <a:ext cx="20574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2" name="Rectangle 8"/>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63" name="Object 7"/>
          <p:cNvGraphicFramePr>
            <a:graphicFrameLocks noChangeAspect="1"/>
          </p:cNvGraphicFramePr>
          <p:nvPr/>
        </p:nvGraphicFramePr>
        <p:xfrm>
          <a:off x="1905000" y="2344738"/>
          <a:ext cx="1676400" cy="608012"/>
        </p:xfrm>
        <a:graphic>
          <a:graphicData uri="http://schemas.openxmlformats.org/presentationml/2006/ole">
            <mc:AlternateContent xmlns:mc="http://schemas.openxmlformats.org/markup-compatibility/2006">
              <mc:Choice xmlns:v="urn:schemas-microsoft-com:vml" Requires="v">
                <p:oleObj spid="_x0000_s187700" name="Equation" r:id="rId7" imgW="1079032" imgH="393529" progId="Equation.3">
                  <p:embed/>
                </p:oleObj>
              </mc:Choice>
              <mc:Fallback>
                <p:oleObj name="Equation" r:id="rId7" imgW="1079032" imgH="39352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3447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4" name="Rectangle 10"/>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65" name="Object 9"/>
          <p:cNvGraphicFramePr>
            <a:graphicFrameLocks noChangeAspect="1"/>
          </p:cNvGraphicFramePr>
          <p:nvPr/>
        </p:nvGraphicFramePr>
        <p:xfrm>
          <a:off x="3657600" y="2497138"/>
          <a:ext cx="914400" cy="269875"/>
        </p:xfrm>
        <a:graphic>
          <a:graphicData uri="http://schemas.openxmlformats.org/presentationml/2006/ole">
            <mc:AlternateContent xmlns:mc="http://schemas.openxmlformats.org/markup-compatibility/2006">
              <mc:Choice xmlns:v="urn:schemas-microsoft-com:vml" Requires="v">
                <p:oleObj spid="_x0000_s187701" name="Equation" r:id="rId9" imgW="583693" imgH="177646" progId="Equation.3">
                  <p:embed/>
                </p:oleObj>
              </mc:Choice>
              <mc:Fallback>
                <p:oleObj name="Equation" r:id="rId9" imgW="583693" imgH="177646"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2497138"/>
                        <a:ext cx="914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6" name="Text Box 11"/>
          <p:cNvSpPr txBox="1">
            <a:spLocks noChangeArrowheads="1"/>
          </p:cNvSpPr>
          <p:nvPr/>
        </p:nvSpPr>
        <p:spPr bwMode="auto">
          <a:xfrm>
            <a:off x="1066800" y="3030538"/>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c) So the approximate error,</a:t>
            </a:r>
          </a:p>
        </p:txBody>
      </p:sp>
      <p:sp>
        <p:nvSpPr>
          <p:cNvPr id="45067"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68" name="Object 12"/>
          <p:cNvGraphicFramePr>
            <a:graphicFrameLocks noChangeAspect="1"/>
          </p:cNvGraphicFramePr>
          <p:nvPr/>
        </p:nvGraphicFramePr>
        <p:xfrm>
          <a:off x="5029200" y="3106738"/>
          <a:ext cx="333375" cy="381000"/>
        </p:xfrm>
        <a:graphic>
          <a:graphicData uri="http://schemas.openxmlformats.org/presentationml/2006/ole">
            <mc:AlternateContent xmlns:mc="http://schemas.openxmlformats.org/markup-compatibility/2006">
              <mc:Choice xmlns:v="urn:schemas-microsoft-com:vml" Requires="v">
                <p:oleObj spid="_x0000_s187702" name="Equation" r:id="rId11" imgW="203112" imgH="228501" progId="Equation.3">
                  <p:embed/>
                </p:oleObj>
              </mc:Choice>
              <mc:Fallback>
                <p:oleObj name="Equation" r:id="rId11" imgW="203112" imgH="228501"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106738"/>
                        <a:ext cx="333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9" name="Text Box 14"/>
          <p:cNvSpPr txBox="1">
            <a:spLocks noChangeArrowheads="1"/>
          </p:cNvSpPr>
          <p:nvPr/>
        </p:nvSpPr>
        <p:spPr bwMode="auto">
          <a:xfrm>
            <a:off x="5410200" y="303053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is</a:t>
            </a:r>
          </a:p>
        </p:txBody>
      </p:sp>
      <p:sp>
        <p:nvSpPr>
          <p:cNvPr id="45070" name="Rectangle 1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71" name="Object 15"/>
          <p:cNvGraphicFramePr>
            <a:graphicFrameLocks noChangeAspect="1"/>
          </p:cNvGraphicFramePr>
          <p:nvPr/>
        </p:nvGraphicFramePr>
        <p:xfrm>
          <a:off x="1524000" y="3487738"/>
          <a:ext cx="685800" cy="425450"/>
        </p:xfrm>
        <a:graphic>
          <a:graphicData uri="http://schemas.openxmlformats.org/presentationml/2006/ole">
            <mc:AlternateContent xmlns:mc="http://schemas.openxmlformats.org/markup-compatibility/2006">
              <mc:Choice xmlns:v="urn:schemas-microsoft-com:vml" Requires="v">
                <p:oleObj spid="_x0000_s187703" name="Equation" r:id="rId13" imgW="368300" imgH="228600" progId="Equation.3">
                  <p:embed/>
                </p:oleObj>
              </mc:Choice>
              <mc:Fallback>
                <p:oleObj name="Equation" r:id="rId13" imgW="368300" imgH="228600" progId="Equation.3">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487738"/>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72" name="Text Box 17"/>
          <p:cNvSpPr txBox="1">
            <a:spLocks noChangeArrowheads="1"/>
          </p:cNvSpPr>
          <p:nvPr/>
        </p:nvSpPr>
        <p:spPr bwMode="auto">
          <a:xfrm>
            <a:off x="2057400" y="3487738"/>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Present Approximation – Previous Approximation</a:t>
            </a:r>
          </a:p>
        </p:txBody>
      </p:sp>
      <p:sp>
        <p:nvSpPr>
          <p:cNvPr id="45073" name="Rectangle 19"/>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74" name="Object 18"/>
          <p:cNvGraphicFramePr>
            <a:graphicFrameLocks noChangeAspect="1"/>
          </p:cNvGraphicFramePr>
          <p:nvPr/>
        </p:nvGraphicFramePr>
        <p:xfrm>
          <a:off x="1905000" y="3944938"/>
          <a:ext cx="1828800" cy="276225"/>
        </p:xfrm>
        <a:graphic>
          <a:graphicData uri="http://schemas.openxmlformats.org/presentationml/2006/ole">
            <mc:AlternateContent xmlns:mc="http://schemas.openxmlformats.org/markup-compatibility/2006">
              <mc:Choice xmlns:v="urn:schemas-microsoft-com:vml" Requires="v">
                <p:oleObj spid="_x0000_s187704" name="Equation" r:id="rId15" imgW="1129810" imgH="177723" progId="Equation.3">
                  <p:embed/>
                </p:oleObj>
              </mc:Choice>
              <mc:Fallback>
                <p:oleObj name="Equation" r:id="rId15" imgW="1129810" imgH="177723"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0" y="3944938"/>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75" name="Rectangle 21"/>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5076" name="Object 20"/>
          <p:cNvGraphicFramePr>
            <a:graphicFrameLocks noChangeAspect="1"/>
          </p:cNvGraphicFramePr>
          <p:nvPr/>
        </p:nvGraphicFramePr>
        <p:xfrm>
          <a:off x="1905000" y="4325938"/>
          <a:ext cx="1219200" cy="277812"/>
        </p:xfrm>
        <a:graphic>
          <a:graphicData uri="http://schemas.openxmlformats.org/presentationml/2006/ole">
            <mc:AlternateContent xmlns:mc="http://schemas.openxmlformats.org/markup-compatibility/2006">
              <mc:Choice xmlns:v="urn:schemas-microsoft-com:vml" Requires="v">
                <p:oleObj spid="_x0000_s187705" name="Equation" r:id="rId17" imgW="748975" imgH="177723" progId="Equation.3">
                  <p:embed/>
                </p:oleObj>
              </mc:Choice>
              <mc:Fallback>
                <p:oleObj name="Equation" r:id="rId17" imgW="748975" imgH="177723"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5000" y="4325938"/>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A04D8DD1-5065-4ED3-9151-680C15CD402A}" type="slidenum">
              <a:rPr lang="el-GR" smtClean="0"/>
              <a:pPr>
                <a:defRPr/>
              </a:pPr>
              <a:t>62</a:t>
            </a:fld>
            <a:endParaRPr lang="el-GR" dirty="0"/>
          </a:p>
        </p:txBody>
      </p:sp>
    </p:spTree>
    <p:custDataLst>
      <p:tags r:id="rId2"/>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Relative Approximate Error</a:t>
            </a:r>
            <a:r>
              <a:rPr lang="el-GR" dirty="0" smtClean="0">
                <a:solidFill>
                  <a:schemeClr val="accent1">
                    <a:lumMod val="50000"/>
                  </a:schemeClr>
                </a:solidFill>
              </a:rPr>
              <a:t> (σχετικό σφάλμα)</a:t>
            </a:r>
            <a:endParaRPr lang="en-US" dirty="0" smtClean="0">
              <a:solidFill>
                <a:schemeClr val="accent1">
                  <a:lumMod val="50000"/>
                </a:schemeClr>
              </a:solidFill>
            </a:endParaRPr>
          </a:p>
        </p:txBody>
      </p:sp>
      <p:sp>
        <p:nvSpPr>
          <p:cNvPr id="3" name="Rectangle 3"/>
          <p:cNvSpPr>
            <a:spLocks noGrp="1" noChangeArrowheads="1"/>
          </p:cNvSpPr>
          <p:nvPr>
            <p:ph type="body" idx="1"/>
          </p:nvPr>
        </p:nvSpPr>
        <p:spPr>
          <a:xfrm>
            <a:off x="762000" y="1308100"/>
            <a:ext cx="7772400" cy="1524000"/>
          </a:xfrm>
        </p:spPr>
        <p:txBody>
          <a:bodyPr/>
          <a:lstStyle/>
          <a:p>
            <a:pPr eaLnBrk="1" hangingPunct="1">
              <a:lnSpc>
                <a:spcPct val="90000"/>
              </a:lnSpc>
            </a:pPr>
            <a:r>
              <a:rPr lang="en-US" smtClean="0"/>
              <a:t>Defined as the ratio between the approximate error and the present approximation.</a:t>
            </a:r>
          </a:p>
          <a:p>
            <a:pPr eaLnBrk="1" hangingPunct="1">
              <a:lnSpc>
                <a:spcPct val="90000"/>
              </a:lnSpc>
              <a:buFont typeface="Wingdings" pitchFamily="2" charset="2"/>
              <a:buNone/>
            </a:pPr>
            <a:endParaRPr lang="en-US" sz="2000" smtClean="0"/>
          </a:p>
        </p:txBody>
      </p:sp>
      <p:sp>
        <p:nvSpPr>
          <p:cNvPr id="46084" name="Text Box 4"/>
          <p:cNvSpPr txBox="1">
            <a:spLocks noChangeArrowheads="1"/>
          </p:cNvSpPr>
          <p:nvPr/>
        </p:nvSpPr>
        <p:spPr bwMode="auto">
          <a:xfrm>
            <a:off x="1038225" y="2954338"/>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Relative Approximate Error ( </a:t>
            </a:r>
          </a:p>
        </p:txBody>
      </p:sp>
      <p:sp>
        <p:nvSpPr>
          <p:cNvPr id="46085" name="Text Box 5"/>
          <p:cNvSpPr txBox="1">
            <a:spLocks noChangeArrowheads="1"/>
          </p:cNvSpPr>
          <p:nvPr/>
        </p:nvSpPr>
        <p:spPr bwMode="auto">
          <a:xfrm>
            <a:off x="5153025" y="2725738"/>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Approximate Error</a:t>
            </a:r>
          </a:p>
        </p:txBody>
      </p:sp>
      <p:sp>
        <p:nvSpPr>
          <p:cNvPr id="46086" name="Line 6"/>
          <p:cNvSpPr>
            <a:spLocks noChangeShapeType="1"/>
          </p:cNvSpPr>
          <p:nvPr/>
        </p:nvSpPr>
        <p:spPr bwMode="auto">
          <a:xfrm>
            <a:off x="5076825" y="3182938"/>
            <a:ext cx="2514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46087" name="Text Box 7"/>
          <p:cNvSpPr txBox="1">
            <a:spLocks noChangeArrowheads="1"/>
          </p:cNvSpPr>
          <p:nvPr/>
        </p:nvSpPr>
        <p:spPr bwMode="auto">
          <a:xfrm>
            <a:off x="5000625" y="3259138"/>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Present Approximation</a:t>
            </a:r>
          </a:p>
        </p:txBody>
      </p:sp>
      <p:sp>
        <p:nvSpPr>
          <p:cNvPr id="4608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6089" name="Object 8"/>
          <p:cNvGraphicFramePr>
            <a:graphicFrameLocks noChangeAspect="1"/>
          </p:cNvGraphicFramePr>
          <p:nvPr>
            <p:extLst>
              <p:ext uri="{D42A27DB-BD31-4B8C-83A1-F6EECF244321}">
                <p14:modId xmlns:p14="http://schemas.microsoft.com/office/powerpoint/2010/main" val="1298433528"/>
              </p:ext>
            </p:extLst>
          </p:nvPr>
        </p:nvGraphicFramePr>
        <p:xfrm>
          <a:off x="4149725" y="2963863"/>
          <a:ext cx="317500" cy="381000"/>
        </p:xfrm>
        <a:graphic>
          <a:graphicData uri="http://schemas.openxmlformats.org/presentationml/2006/ole">
            <mc:AlternateContent xmlns:mc="http://schemas.openxmlformats.org/markup-compatibility/2006">
              <mc:Choice xmlns:v="urn:schemas-microsoft-com:vml" Requires="v">
                <p:oleObj spid="_x0000_s46279" name="Equation" r:id="rId5" imgW="190440" imgH="228600" progId="Equation.DSMT4">
                  <p:embed/>
                </p:oleObj>
              </mc:Choice>
              <mc:Fallback>
                <p:oleObj name="Equation" r:id="rId5" imgW="190440" imgH="228600" progId="Equation.DSMT4">
                  <p:embed/>
                  <p:pic>
                    <p:nvPicPr>
                      <p:cNvPr id="0" name="Object 8"/>
                      <p:cNvPicPr>
                        <a:picLocks noChangeAspect="1" noChangeArrowheads="1"/>
                      </p:cNvPicPr>
                      <p:nvPr/>
                    </p:nvPicPr>
                    <p:blipFill>
                      <a:blip r:embed="rId6"/>
                      <a:srcRect/>
                      <a:stretch>
                        <a:fillRect/>
                      </a:stretch>
                    </p:blipFill>
                    <p:spPr bwMode="auto">
                      <a:xfrm>
                        <a:off x="4149725" y="2963863"/>
                        <a:ext cx="31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0" name="Text Box 10"/>
          <p:cNvSpPr txBox="1">
            <a:spLocks noChangeArrowheads="1"/>
          </p:cNvSpPr>
          <p:nvPr/>
        </p:nvSpPr>
        <p:spPr bwMode="auto">
          <a:xfrm>
            <a:off x="4467225" y="2954338"/>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 =</a:t>
            </a:r>
          </a:p>
        </p:txBody>
      </p:sp>
      <p:sp>
        <p:nvSpPr>
          <p:cNvPr id="2" name="Slide Number Placeholder 1"/>
          <p:cNvSpPr>
            <a:spLocks noGrp="1"/>
          </p:cNvSpPr>
          <p:nvPr>
            <p:ph type="sldNum" sz="quarter" idx="10"/>
          </p:nvPr>
        </p:nvSpPr>
        <p:spPr/>
        <p:txBody>
          <a:bodyPr/>
          <a:lstStyle/>
          <a:p>
            <a:pPr>
              <a:defRPr/>
            </a:pPr>
            <a:fld id="{9F46C626-B684-4870-A23E-6C2714C76AD6}" type="slidenum">
              <a:rPr lang="el-GR" smtClean="0"/>
              <a:pPr>
                <a:defRPr/>
              </a:pPr>
              <a:t>63</a:t>
            </a:fld>
            <a:endParaRPr lang="el-GR" dirty="0"/>
          </a:p>
        </p:txBody>
      </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Example—Relative Approximate Error</a:t>
            </a:r>
          </a:p>
        </p:txBody>
      </p:sp>
      <p:sp>
        <p:nvSpPr>
          <p:cNvPr id="3" name="Text Box 4"/>
          <p:cNvSpPr txBox="1">
            <a:spLocks noChangeArrowheads="1"/>
          </p:cNvSpPr>
          <p:nvPr/>
        </p:nvSpPr>
        <p:spPr bwMode="auto">
          <a:xfrm>
            <a:off x="900113" y="1328738"/>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For</a:t>
            </a:r>
          </a:p>
        </p:txBody>
      </p:sp>
      <p:graphicFrame>
        <p:nvGraphicFramePr>
          <p:cNvPr id="47108" name="Object 5"/>
          <p:cNvGraphicFramePr>
            <a:graphicFrameLocks noChangeAspect="1"/>
          </p:cNvGraphicFramePr>
          <p:nvPr/>
        </p:nvGraphicFramePr>
        <p:xfrm>
          <a:off x="1509713" y="1328738"/>
          <a:ext cx="1371600" cy="377825"/>
        </p:xfrm>
        <a:graphic>
          <a:graphicData uri="http://schemas.openxmlformats.org/presentationml/2006/ole">
            <mc:AlternateContent xmlns:mc="http://schemas.openxmlformats.org/markup-compatibility/2006">
              <mc:Choice xmlns:v="urn:schemas-microsoft-com:vml" Requires="v">
                <p:oleObj spid="_x0000_s205861" name="Equation" r:id="rId5" imgW="825500" imgH="228600" progId="Equation.3">
                  <p:embed/>
                </p:oleObj>
              </mc:Choice>
              <mc:Fallback>
                <p:oleObj name="Equation" r:id="rId5" imgW="8255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9713" y="1328738"/>
                        <a:ext cx="1371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9" name="Text Box 6"/>
          <p:cNvSpPr txBox="1">
            <a:spLocks noChangeArrowheads="1"/>
          </p:cNvSpPr>
          <p:nvPr/>
        </p:nvSpPr>
        <p:spPr bwMode="auto">
          <a:xfrm>
            <a:off x="2881313" y="132873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at</a:t>
            </a:r>
          </a:p>
        </p:txBody>
      </p:sp>
      <p:graphicFrame>
        <p:nvGraphicFramePr>
          <p:cNvPr id="47110" name="Object 7"/>
          <p:cNvGraphicFramePr>
            <a:graphicFrameLocks noChangeAspect="1"/>
          </p:cNvGraphicFramePr>
          <p:nvPr/>
        </p:nvGraphicFramePr>
        <p:xfrm>
          <a:off x="3338513" y="1404938"/>
          <a:ext cx="609600" cy="304800"/>
        </p:xfrm>
        <a:graphic>
          <a:graphicData uri="http://schemas.openxmlformats.org/presentationml/2006/ole">
            <mc:AlternateContent xmlns:mc="http://schemas.openxmlformats.org/markup-compatibility/2006">
              <mc:Choice xmlns:v="urn:schemas-microsoft-com:vml" Requires="v">
                <p:oleObj spid="_x0000_s205862" name="Equation" r:id="rId7" imgW="355138" imgH="177569" progId="Equation.3">
                  <p:embed/>
                </p:oleObj>
              </mc:Choice>
              <mc:Fallback>
                <p:oleObj name="Equation" r:id="rId7" imgW="355138" imgH="17756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8513" y="1404938"/>
                        <a:ext cx="60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1" name="Text Box 8"/>
          <p:cNvSpPr txBox="1">
            <a:spLocks noChangeArrowheads="1"/>
          </p:cNvSpPr>
          <p:nvPr/>
        </p:nvSpPr>
        <p:spPr bwMode="auto">
          <a:xfrm>
            <a:off x="3871913" y="1328738"/>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 find the relative approximate</a:t>
            </a:r>
          </a:p>
        </p:txBody>
      </p:sp>
      <p:sp>
        <p:nvSpPr>
          <p:cNvPr id="47112" name="Text Box 9"/>
          <p:cNvSpPr txBox="1">
            <a:spLocks noChangeArrowheads="1"/>
          </p:cNvSpPr>
          <p:nvPr/>
        </p:nvSpPr>
        <p:spPr bwMode="auto">
          <a:xfrm>
            <a:off x="900113" y="1709738"/>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error using values from </a:t>
            </a:r>
          </a:p>
        </p:txBody>
      </p:sp>
      <p:graphicFrame>
        <p:nvGraphicFramePr>
          <p:cNvPr id="47113" name="Object 10"/>
          <p:cNvGraphicFramePr>
            <a:graphicFrameLocks noChangeAspect="1"/>
          </p:cNvGraphicFramePr>
          <p:nvPr>
            <p:extLst>
              <p:ext uri="{D42A27DB-BD31-4B8C-83A1-F6EECF244321}">
                <p14:modId xmlns:p14="http://schemas.microsoft.com/office/powerpoint/2010/main" val="1938351230"/>
              </p:ext>
            </p:extLst>
          </p:nvPr>
        </p:nvGraphicFramePr>
        <p:xfrm>
          <a:off x="4024313" y="1785938"/>
          <a:ext cx="804862" cy="293687"/>
        </p:xfrm>
        <a:graphic>
          <a:graphicData uri="http://schemas.openxmlformats.org/presentationml/2006/ole">
            <mc:AlternateContent xmlns:mc="http://schemas.openxmlformats.org/markup-compatibility/2006">
              <mc:Choice xmlns:v="urn:schemas-microsoft-com:vml" Requires="v">
                <p:oleObj spid="_x0000_s205863" name="Equation" r:id="rId9" imgW="469696" imgH="177723" progId="Equation.3">
                  <p:embed/>
                </p:oleObj>
              </mc:Choice>
              <mc:Fallback>
                <p:oleObj name="Equation" r:id="rId9" imgW="469696" imgH="177723"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313" y="1785938"/>
                        <a:ext cx="8048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4" name="Text Box 11"/>
          <p:cNvSpPr txBox="1">
            <a:spLocks noChangeArrowheads="1"/>
          </p:cNvSpPr>
          <p:nvPr/>
        </p:nvSpPr>
        <p:spPr bwMode="auto">
          <a:xfrm>
            <a:off x="4950449" y="17097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no Pro Caption" pitchFamily="18" charset="0"/>
              </a:rPr>
              <a:t>and</a:t>
            </a:r>
          </a:p>
        </p:txBody>
      </p:sp>
      <p:graphicFrame>
        <p:nvGraphicFramePr>
          <p:cNvPr id="47115" name="Object 12"/>
          <p:cNvGraphicFramePr>
            <a:graphicFrameLocks noChangeAspect="1"/>
          </p:cNvGraphicFramePr>
          <p:nvPr/>
        </p:nvGraphicFramePr>
        <p:xfrm>
          <a:off x="5700713" y="1785938"/>
          <a:ext cx="914400" cy="288925"/>
        </p:xfrm>
        <a:graphic>
          <a:graphicData uri="http://schemas.openxmlformats.org/presentationml/2006/ole">
            <mc:AlternateContent xmlns:mc="http://schemas.openxmlformats.org/markup-compatibility/2006">
              <mc:Choice xmlns:v="urn:schemas-microsoft-com:vml" Requires="v">
                <p:oleObj spid="_x0000_s205864" name="Equation" r:id="rId11" imgW="545626" imgH="177646" progId="Equation.3">
                  <p:embed/>
                </p:oleObj>
              </mc:Choice>
              <mc:Fallback>
                <p:oleObj name="Equation" r:id="rId11" imgW="545626" imgH="177646"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0713" y="1785938"/>
                        <a:ext cx="914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6" name="Text Box 13"/>
          <p:cNvSpPr txBox="1">
            <a:spLocks noChangeArrowheads="1"/>
          </p:cNvSpPr>
          <p:nvPr/>
        </p:nvSpPr>
        <p:spPr bwMode="auto">
          <a:xfrm>
            <a:off x="900113" y="2166938"/>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Solution:</a:t>
            </a:r>
          </a:p>
        </p:txBody>
      </p:sp>
      <p:sp>
        <p:nvSpPr>
          <p:cNvPr id="47117" name="Text Box 14"/>
          <p:cNvSpPr txBox="1">
            <a:spLocks noChangeArrowheads="1"/>
          </p:cNvSpPr>
          <p:nvPr/>
        </p:nvSpPr>
        <p:spPr bwMode="auto">
          <a:xfrm>
            <a:off x="900113" y="2547938"/>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From Example 3, the approximate value of </a:t>
            </a:r>
          </a:p>
        </p:txBody>
      </p:sp>
      <p:sp>
        <p:nvSpPr>
          <p:cNvPr id="47118" name="Rectangle 1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7119" name="Object 15"/>
          <p:cNvGraphicFramePr>
            <a:graphicFrameLocks noChangeAspect="1"/>
          </p:cNvGraphicFramePr>
          <p:nvPr>
            <p:extLst>
              <p:ext uri="{D42A27DB-BD31-4B8C-83A1-F6EECF244321}">
                <p14:modId xmlns:p14="http://schemas.microsoft.com/office/powerpoint/2010/main" val="1044910498"/>
              </p:ext>
            </p:extLst>
          </p:nvPr>
        </p:nvGraphicFramePr>
        <p:xfrm>
          <a:off x="6386513" y="2581275"/>
          <a:ext cx="1544637" cy="347663"/>
        </p:xfrm>
        <a:graphic>
          <a:graphicData uri="http://schemas.openxmlformats.org/presentationml/2006/ole">
            <mc:AlternateContent xmlns:mc="http://schemas.openxmlformats.org/markup-compatibility/2006">
              <mc:Choice xmlns:v="urn:schemas-microsoft-com:vml" Requires="v">
                <p:oleObj spid="_x0000_s205865" name="Equation" r:id="rId13" imgW="952200" imgH="215640" progId="Equation.DSMT4">
                  <p:embed/>
                </p:oleObj>
              </mc:Choice>
              <mc:Fallback>
                <p:oleObj name="Equation" r:id="rId13" imgW="952200" imgH="215640" progId="Equation.DSMT4">
                  <p:embed/>
                  <p:pic>
                    <p:nvPicPr>
                      <p:cNvPr id="0" name="Object 15"/>
                      <p:cNvPicPr>
                        <a:picLocks noChangeAspect="1" noChangeArrowheads="1"/>
                      </p:cNvPicPr>
                      <p:nvPr/>
                    </p:nvPicPr>
                    <p:blipFill>
                      <a:blip r:embed="rId14"/>
                      <a:srcRect/>
                      <a:stretch>
                        <a:fillRect/>
                      </a:stretch>
                    </p:blipFill>
                    <p:spPr bwMode="auto">
                      <a:xfrm>
                        <a:off x="6386513" y="2581275"/>
                        <a:ext cx="15446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0" name="Text Box 17"/>
          <p:cNvSpPr txBox="1">
            <a:spLocks noChangeArrowheads="1"/>
          </p:cNvSpPr>
          <p:nvPr/>
        </p:nvSpPr>
        <p:spPr bwMode="auto">
          <a:xfrm>
            <a:off x="900113" y="29289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using</a:t>
            </a:r>
          </a:p>
        </p:txBody>
      </p:sp>
      <p:graphicFrame>
        <p:nvGraphicFramePr>
          <p:cNvPr id="47121" name="Object 18"/>
          <p:cNvGraphicFramePr>
            <a:graphicFrameLocks noChangeAspect="1"/>
          </p:cNvGraphicFramePr>
          <p:nvPr/>
        </p:nvGraphicFramePr>
        <p:xfrm>
          <a:off x="1814513" y="3005138"/>
          <a:ext cx="804862" cy="293687"/>
        </p:xfrm>
        <a:graphic>
          <a:graphicData uri="http://schemas.openxmlformats.org/presentationml/2006/ole">
            <mc:AlternateContent xmlns:mc="http://schemas.openxmlformats.org/markup-compatibility/2006">
              <mc:Choice xmlns:v="urn:schemas-microsoft-com:vml" Requires="v">
                <p:oleObj spid="_x0000_s205866" name="Equation" r:id="rId15" imgW="469696" imgH="177723" progId="Equation.3">
                  <p:embed/>
                </p:oleObj>
              </mc:Choice>
              <mc:Fallback>
                <p:oleObj name="Equation" r:id="rId15" imgW="469696" imgH="177723"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4513" y="3005138"/>
                        <a:ext cx="804862"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2" name="Text Box 19"/>
          <p:cNvSpPr txBox="1">
            <a:spLocks noChangeArrowheads="1"/>
          </p:cNvSpPr>
          <p:nvPr/>
        </p:nvSpPr>
        <p:spPr bwMode="auto">
          <a:xfrm>
            <a:off x="2576513" y="29289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and</a:t>
            </a:r>
          </a:p>
        </p:txBody>
      </p:sp>
      <p:sp>
        <p:nvSpPr>
          <p:cNvPr id="47123" name="Rectangle 21"/>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7124" name="Object 20"/>
          <p:cNvGraphicFramePr>
            <a:graphicFrameLocks noChangeAspect="1"/>
          </p:cNvGraphicFramePr>
          <p:nvPr>
            <p:extLst>
              <p:ext uri="{D42A27DB-BD31-4B8C-83A1-F6EECF244321}">
                <p14:modId xmlns:p14="http://schemas.microsoft.com/office/powerpoint/2010/main" val="3447264478"/>
              </p:ext>
            </p:extLst>
          </p:nvPr>
        </p:nvGraphicFramePr>
        <p:xfrm>
          <a:off x="3262313" y="3016250"/>
          <a:ext cx="1598612" cy="357188"/>
        </p:xfrm>
        <a:graphic>
          <a:graphicData uri="http://schemas.openxmlformats.org/presentationml/2006/ole">
            <mc:AlternateContent xmlns:mc="http://schemas.openxmlformats.org/markup-compatibility/2006">
              <mc:Choice xmlns:v="urn:schemas-microsoft-com:vml" Requires="v">
                <p:oleObj spid="_x0000_s205867" name="Equation" r:id="rId16" imgW="965160" imgH="215640" progId="Equation.DSMT4">
                  <p:embed/>
                </p:oleObj>
              </mc:Choice>
              <mc:Fallback>
                <p:oleObj name="Equation" r:id="rId16" imgW="965160" imgH="215640" progId="Equation.DSMT4">
                  <p:embed/>
                  <p:pic>
                    <p:nvPicPr>
                      <p:cNvPr id="0" name="Object 20"/>
                      <p:cNvPicPr>
                        <a:picLocks noChangeAspect="1" noChangeArrowheads="1"/>
                      </p:cNvPicPr>
                      <p:nvPr/>
                    </p:nvPicPr>
                    <p:blipFill>
                      <a:blip r:embed="rId17"/>
                      <a:srcRect/>
                      <a:stretch>
                        <a:fillRect/>
                      </a:stretch>
                    </p:blipFill>
                    <p:spPr bwMode="auto">
                      <a:xfrm>
                        <a:off x="3262313" y="3016250"/>
                        <a:ext cx="159861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5" name="Text Box 22"/>
          <p:cNvSpPr txBox="1">
            <a:spLocks noChangeArrowheads="1"/>
          </p:cNvSpPr>
          <p:nvPr/>
        </p:nvSpPr>
        <p:spPr bwMode="auto">
          <a:xfrm>
            <a:off x="4862513" y="2928938"/>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using</a:t>
            </a:r>
          </a:p>
        </p:txBody>
      </p:sp>
      <p:graphicFrame>
        <p:nvGraphicFramePr>
          <p:cNvPr id="47126" name="Object 23"/>
          <p:cNvGraphicFramePr>
            <a:graphicFrameLocks noChangeAspect="1"/>
          </p:cNvGraphicFramePr>
          <p:nvPr/>
        </p:nvGraphicFramePr>
        <p:xfrm>
          <a:off x="5700713" y="3005138"/>
          <a:ext cx="914400" cy="288925"/>
        </p:xfrm>
        <a:graphic>
          <a:graphicData uri="http://schemas.openxmlformats.org/presentationml/2006/ole">
            <mc:AlternateContent xmlns:mc="http://schemas.openxmlformats.org/markup-compatibility/2006">
              <mc:Choice xmlns:v="urn:schemas-microsoft-com:vml" Requires="v">
                <p:oleObj spid="_x0000_s205868" name="Equation" r:id="rId18" imgW="545626" imgH="177646" progId="Equation.3">
                  <p:embed/>
                </p:oleObj>
              </mc:Choice>
              <mc:Fallback>
                <p:oleObj name="Equation" r:id="rId18" imgW="545626" imgH="177646" progId="Equation.3">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0713" y="3005138"/>
                        <a:ext cx="914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27" name="Object 24"/>
          <p:cNvGraphicFramePr>
            <a:graphicFrameLocks noChangeAspect="1"/>
          </p:cNvGraphicFramePr>
          <p:nvPr/>
        </p:nvGraphicFramePr>
        <p:xfrm>
          <a:off x="1433513" y="3716338"/>
          <a:ext cx="685800" cy="425450"/>
        </p:xfrm>
        <a:graphic>
          <a:graphicData uri="http://schemas.openxmlformats.org/presentationml/2006/ole">
            <mc:AlternateContent xmlns:mc="http://schemas.openxmlformats.org/markup-compatibility/2006">
              <mc:Choice xmlns:v="urn:schemas-microsoft-com:vml" Requires="v">
                <p:oleObj spid="_x0000_s205869" name="Equation" r:id="rId19" imgW="368300" imgH="228600" progId="Equation.3">
                  <p:embed/>
                </p:oleObj>
              </mc:Choice>
              <mc:Fallback>
                <p:oleObj name="Equation" r:id="rId19" imgW="368300" imgH="228600" progId="Equation.3">
                  <p:embed/>
                  <p:pic>
                    <p:nvPicPr>
                      <p:cNvPr id="0" name="Object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33513" y="3716338"/>
                        <a:ext cx="685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28" name="Text Box 25"/>
          <p:cNvSpPr txBox="1">
            <a:spLocks noChangeArrowheads="1"/>
          </p:cNvSpPr>
          <p:nvPr/>
        </p:nvSpPr>
        <p:spPr bwMode="auto">
          <a:xfrm>
            <a:off x="2043113" y="3716338"/>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Present Approximation – Previous Approximation</a:t>
            </a:r>
          </a:p>
        </p:txBody>
      </p:sp>
      <p:graphicFrame>
        <p:nvGraphicFramePr>
          <p:cNvPr id="47129" name="Object 26"/>
          <p:cNvGraphicFramePr>
            <a:graphicFrameLocks noChangeAspect="1"/>
          </p:cNvGraphicFramePr>
          <p:nvPr/>
        </p:nvGraphicFramePr>
        <p:xfrm>
          <a:off x="1814513" y="4173538"/>
          <a:ext cx="1828800" cy="276225"/>
        </p:xfrm>
        <a:graphic>
          <a:graphicData uri="http://schemas.openxmlformats.org/presentationml/2006/ole">
            <mc:AlternateContent xmlns:mc="http://schemas.openxmlformats.org/markup-compatibility/2006">
              <mc:Choice xmlns:v="urn:schemas-microsoft-com:vml" Requires="v">
                <p:oleObj spid="_x0000_s205870" name="Equation" r:id="rId21" imgW="1129810" imgH="177723" progId="Equation.3">
                  <p:embed/>
                </p:oleObj>
              </mc:Choice>
              <mc:Fallback>
                <p:oleObj name="Equation" r:id="rId21" imgW="1129810" imgH="177723" progId="Equation.3">
                  <p:embed/>
                  <p:pic>
                    <p:nvPicPr>
                      <p:cNvPr id="0"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14513" y="4173538"/>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30" name="Object 27"/>
          <p:cNvGraphicFramePr>
            <a:graphicFrameLocks noChangeAspect="1"/>
          </p:cNvGraphicFramePr>
          <p:nvPr/>
        </p:nvGraphicFramePr>
        <p:xfrm>
          <a:off x="1814513" y="4554538"/>
          <a:ext cx="1219200" cy="277812"/>
        </p:xfrm>
        <a:graphic>
          <a:graphicData uri="http://schemas.openxmlformats.org/presentationml/2006/ole">
            <mc:AlternateContent xmlns:mc="http://schemas.openxmlformats.org/markup-compatibility/2006">
              <mc:Choice xmlns:v="urn:schemas-microsoft-com:vml" Requires="v">
                <p:oleObj spid="_x0000_s205871" name="Equation" r:id="rId23" imgW="748975" imgH="177723" progId="Equation.3">
                  <p:embed/>
                </p:oleObj>
              </mc:Choice>
              <mc:Fallback>
                <p:oleObj name="Equation" r:id="rId23" imgW="748975" imgH="177723" progId="Equation.3">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14513" y="4554538"/>
                        <a:ext cx="1219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4687DAC3-8899-457A-BD01-05626B56968D}" type="slidenum">
              <a:rPr lang="el-GR" smtClean="0"/>
              <a:pPr>
                <a:defRPr/>
              </a:pPr>
              <a:t>64</a:t>
            </a:fld>
            <a:endParaRPr lang="el-GR" dirty="0"/>
          </a:p>
        </p:txBody>
      </p:sp>
    </p:spTree>
    <p:custDataLst>
      <p:tags r:id="rId2"/>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Example (cont.)</a:t>
            </a:r>
          </a:p>
        </p:txBody>
      </p:sp>
      <p:sp>
        <p:nvSpPr>
          <p:cNvPr id="3" name="Text Box 4"/>
          <p:cNvSpPr txBox="1">
            <a:spLocks noChangeArrowheads="1"/>
          </p:cNvSpPr>
          <p:nvPr/>
        </p:nvSpPr>
        <p:spPr bwMode="auto">
          <a:xfrm>
            <a:off x="914400" y="1052513"/>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Solution: (cont.)</a:t>
            </a:r>
          </a:p>
        </p:txBody>
      </p:sp>
      <p:sp>
        <p:nvSpPr>
          <p:cNvPr id="48132" name="Rectangle 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8133" name="Object 5"/>
          <p:cNvGraphicFramePr>
            <a:graphicFrameLocks noChangeAspect="1"/>
          </p:cNvGraphicFramePr>
          <p:nvPr>
            <p:extLst>
              <p:ext uri="{D42A27DB-BD31-4B8C-83A1-F6EECF244321}">
                <p14:modId xmlns:p14="http://schemas.microsoft.com/office/powerpoint/2010/main" val="3353038935"/>
              </p:ext>
            </p:extLst>
          </p:nvPr>
        </p:nvGraphicFramePr>
        <p:xfrm>
          <a:off x="1577975" y="1738313"/>
          <a:ext cx="579438" cy="412750"/>
        </p:xfrm>
        <a:graphic>
          <a:graphicData uri="http://schemas.openxmlformats.org/presentationml/2006/ole">
            <mc:AlternateContent xmlns:mc="http://schemas.openxmlformats.org/markup-compatibility/2006">
              <mc:Choice xmlns:v="urn:schemas-microsoft-com:vml" Requires="v">
                <p:oleObj spid="_x0000_s200825" name="Equation" r:id="rId5" imgW="317160" imgH="228600" progId="Equation.DSMT4">
                  <p:embed/>
                </p:oleObj>
              </mc:Choice>
              <mc:Fallback>
                <p:oleObj name="Equation" r:id="rId5" imgW="317160" imgH="228600" progId="Equation.DSMT4">
                  <p:embed/>
                  <p:pic>
                    <p:nvPicPr>
                      <p:cNvPr id="0" name="Object 5"/>
                      <p:cNvPicPr>
                        <a:picLocks noChangeAspect="1" noChangeArrowheads="1"/>
                      </p:cNvPicPr>
                      <p:nvPr/>
                    </p:nvPicPr>
                    <p:blipFill>
                      <a:blip r:embed="rId6"/>
                      <a:srcRect/>
                      <a:stretch>
                        <a:fillRect/>
                      </a:stretch>
                    </p:blipFill>
                    <p:spPr bwMode="auto">
                      <a:xfrm>
                        <a:off x="1577975" y="1738313"/>
                        <a:ext cx="579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4" name="Text Box 7"/>
          <p:cNvSpPr txBox="1">
            <a:spLocks noChangeArrowheads="1"/>
          </p:cNvSpPr>
          <p:nvPr/>
        </p:nvSpPr>
        <p:spPr bwMode="auto">
          <a:xfrm>
            <a:off x="2362200" y="1509713"/>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Approximate Error</a:t>
            </a:r>
          </a:p>
        </p:txBody>
      </p:sp>
      <p:sp>
        <p:nvSpPr>
          <p:cNvPr id="48135" name="Text Box 8"/>
          <p:cNvSpPr txBox="1">
            <a:spLocks noChangeArrowheads="1"/>
          </p:cNvSpPr>
          <p:nvPr/>
        </p:nvSpPr>
        <p:spPr bwMode="auto">
          <a:xfrm>
            <a:off x="2209800" y="1966913"/>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a:latin typeface="Arno Pro Caption" pitchFamily="18" charset="0"/>
              </a:rPr>
              <a:t>Present Approximation</a:t>
            </a:r>
          </a:p>
        </p:txBody>
      </p:sp>
      <p:sp>
        <p:nvSpPr>
          <p:cNvPr id="48136" name="Line 9"/>
          <p:cNvSpPr>
            <a:spLocks noChangeShapeType="1"/>
          </p:cNvSpPr>
          <p:nvPr/>
        </p:nvSpPr>
        <p:spPr bwMode="auto">
          <a:xfrm>
            <a:off x="2286000" y="1966913"/>
            <a:ext cx="25146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l-GR"/>
          </a:p>
        </p:txBody>
      </p:sp>
      <p:sp>
        <p:nvSpPr>
          <p:cNvPr id="48137" name="Rectangle 11"/>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8138" name="Object 10"/>
          <p:cNvGraphicFramePr>
            <a:graphicFrameLocks noChangeAspect="1"/>
          </p:cNvGraphicFramePr>
          <p:nvPr/>
        </p:nvGraphicFramePr>
        <p:xfrm>
          <a:off x="1905000" y="2424113"/>
          <a:ext cx="1295400" cy="631825"/>
        </p:xfrm>
        <a:graphic>
          <a:graphicData uri="http://schemas.openxmlformats.org/presentationml/2006/ole">
            <mc:AlternateContent xmlns:mc="http://schemas.openxmlformats.org/markup-compatibility/2006">
              <mc:Choice xmlns:v="urn:schemas-microsoft-com:vml" Requires="v">
                <p:oleObj spid="_x0000_s200826" name="Equation" r:id="rId7" imgW="799753" imgH="393529" progId="Equation.3">
                  <p:embed/>
                </p:oleObj>
              </mc:Choice>
              <mc:Fallback>
                <p:oleObj name="Equation" r:id="rId7" imgW="799753" imgH="393529"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424113"/>
                        <a:ext cx="12954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9" name="Rectangle 13"/>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8140" name="Object 12"/>
          <p:cNvGraphicFramePr>
            <a:graphicFrameLocks noChangeAspect="1"/>
          </p:cNvGraphicFramePr>
          <p:nvPr/>
        </p:nvGraphicFramePr>
        <p:xfrm>
          <a:off x="3276600" y="2576513"/>
          <a:ext cx="1371600" cy="284162"/>
        </p:xfrm>
        <a:graphic>
          <a:graphicData uri="http://schemas.openxmlformats.org/presentationml/2006/ole">
            <mc:AlternateContent xmlns:mc="http://schemas.openxmlformats.org/markup-compatibility/2006">
              <mc:Choice xmlns:v="urn:schemas-microsoft-com:vml" Requires="v">
                <p:oleObj spid="_x0000_s200827" name="Equation" r:id="rId9" imgW="825142" imgH="177723" progId="Equation.3">
                  <p:embed/>
                </p:oleObj>
              </mc:Choice>
              <mc:Fallback>
                <p:oleObj name="Equation" r:id="rId9" imgW="825142" imgH="177723"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576513"/>
                        <a:ext cx="1371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1" name="Text Box 14"/>
          <p:cNvSpPr txBox="1">
            <a:spLocks noChangeArrowheads="1"/>
          </p:cNvSpPr>
          <p:nvPr/>
        </p:nvSpPr>
        <p:spPr bwMode="auto">
          <a:xfrm>
            <a:off x="914400" y="310991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as a percentage,</a:t>
            </a:r>
          </a:p>
        </p:txBody>
      </p:sp>
      <p:sp>
        <p:nvSpPr>
          <p:cNvPr id="48142" name="Rectangle 16"/>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8143" name="Object 15"/>
          <p:cNvGraphicFramePr>
            <a:graphicFrameLocks noChangeAspect="1"/>
          </p:cNvGraphicFramePr>
          <p:nvPr>
            <p:extLst>
              <p:ext uri="{D42A27DB-BD31-4B8C-83A1-F6EECF244321}">
                <p14:modId xmlns:p14="http://schemas.microsoft.com/office/powerpoint/2010/main" val="2999529346"/>
              </p:ext>
            </p:extLst>
          </p:nvPr>
        </p:nvGraphicFramePr>
        <p:xfrm>
          <a:off x="1411288" y="3567113"/>
          <a:ext cx="4540250" cy="360362"/>
        </p:xfrm>
        <a:graphic>
          <a:graphicData uri="http://schemas.openxmlformats.org/presentationml/2006/ole">
            <mc:AlternateContent xmlns:mc="http://schemas.openxmlformats.org/markup-compatibility/2006">
              <mc:Choice xmlns:v="urn:schemas-microsoft-com:vml" Requires="v">
                <p:oleObj spid="_x0000_s200828" name="Equation" r:id="rId11" imgW="2438280" imgH="228600" progId="Equation.DSMT4">
                  <p:embed/>
                </p:oleObj>
              </mc:Choice>
              <mc:Fallback>
                <p:oleObj name="Equation" r:id="rId11" imgW="2438280" imgH="228600" progId="Equation.DSMT4">
                  <p:embed/>
                  <p:pic>
                    <p:nvPicPr>
                      <p:cNvPr id="0" name="Object 15"/>
                      <p:cNvPicPr>
                        <a:picLocks noChangeAspect="1" noChangeArrowheads="1"/>
                      </p:cNvPicPr>
                      <p:nvPr/>
                    </p:nvPicPr>
                    <p:blipFill>
                      <a:blip r:embed="rId12"/>
                      <a:srcRect/>
                      <a:stretch>
                        <a:fillRect/>
                      </a:stretch>
                    </p:blipFill>
                    <p:spPr bwMode="auto">
                      <a:xfrm>
                        <a:off x="1411288" y="3567113"/>
                        <a:ext cx="45402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4" name="Rectangle 18"/>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48145" name="Text Box 19"/>
          <p:cNvSpPr txBox="1">
            <a:spLocks noChangeArrowheads="1"/>
          </p:cNvSpPr>
          <p:nvPr/>
        </p:nvSpPr>
        <p:spPr bwMode="auto">
          <a:xfrm>
            <a:off x="914400" y="3948113"/>
            <a:ext cx="762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no Pro Caption" pitchFamily="18" charset="0"/>
              </a:rPr>
              <a:t>Absolute relative approximate errors may also need to be calculated,</a:t>
            </a:r>
          </a:p>
        </p:txBody>
      </p:sp>
      <p:sp>
        <p:nvSpPr>
          <p:cNvPr id="48146" name="Rectangle 21"/>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8147" name="Object 20"/>
          <p:cNvGraphicFramePr>
            <a:graphicFrameLocks noChangeAspect="1"/>
          </p:cNvGraphicFramePr>
          <p:nvPr>
            <p:extLst>
              <p:ext uri="{D42A27DB-BD31-4B8C-83A1-F6EECF244321}">
                <p14:modId xmlns:p14="http://schemas.microsoft.com/office/powerpoint/2010/main" val="1957494076"/>
              </p:ext>
            </p:extLst>
          </p:nvPr>
        </p:nvGraphicFramePr>
        <p:xfrm>
          <a:off x="1558925" y="4786313"/>
          <a:ext cx="1911350" cy="422275"/>
        </p:xfrm>
        <a:graphic>
          <a:graphicData uri="http://schemas.openxmlformats.org/presentationml/2006/ole">
            <mc:AlternateContent xmlns:mc="http://schemas.openxmlformats.org/markup-compatibility/2006">
              <mc:Choice xmlns:v="urn:schemas-microsoft-com:vml" Requires="v">
                <p:oleObj spid="_x0000_s200829" name="Equation" r:id="rId13" imgW="1168200" imgH="253800" progId="Equation.DSMT4">
                  <p:embed/>
                </p:oleObj>
              </mc:Choice>
              <mc:Fallback>
                <p:oleObj name="Equation" r:id="rId13" imgW="1168200" imgH="253800" progId="Equation.DSMT4">
                  <p:embed/>
                  <p:pic>
                    <p:nvPicPr>
                      <p:cNvPr id="0" name="Object 20"/>
                      <p:cNvPicPr>
                        <a:picLocks noChangeAspect="1" noChangeArrowheads="1"/>
                      </p:cNvPicPr>
                      <p:nvPr/>
                    </p:nvPicPr>
                    <p:blipFill>
                      <a:blip r:embed="rId14"/>
                      <a:srcRect/>
                      <a:stretch>
                        <a:fillRect/>
                      </a:stretch>
                    </p:blipFill>
                    <p:spPr bwMode="auto">
                      <a:xfrm>
                        <a:off x="1558925" y="4786313"/>
                        <a:ext cx="19113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48" name="Rectangle 23"/>
          <p:cNvSpPr>
            <a:spLocks noChangeArrowheads="1"/>
          </p:cNvSpPr>
          <p:nvPr/>
        </p:nvSpPr>
        <p:spPr bwMode="auto">
          <a:xfrm>
            <a:off x="0" y="3338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8149" name="Object 22"/>
          <p:cNvGraphicFramePr>
            <a:graphicFrameLocks noChangeAspect="1"/>
          </p:cNvGraphicFramePr>
          <p:nvPr/>
        </p:nvGraphicFramePr>
        <p:xfrm>
          <a:off x="3419475" y="4845050"/>
          <a:ext cx="2346325" cy="322263"/>
        </p:xfrm>
        <a:graphic>
          <a:graphicData uri="http://schemas.openxmlformats.org/presentationml/2006/ole">
            <mc:AlternateContent xmlns:mc="http://schemas.openxmlformats.org/markup-compatibility/2006">
              <mc:Choice xmlns:v="urn:schemas-microsoft-com:vml" Requires="v">
                <p:oleObj spid="_x0000_s200830" name="Equation" r:id="rId15" imgW="1511300" imgH="203200" progId="Equation.3">
                  <p:embed/>
                </p:oleObj>
              </mc:Choice>
              <mc:Fallback>
                <p:oleObj name="Equation" r:id="rId15" imgW="1511300" imgH="2032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19475" y="4845050"/>
                        <a:ext cx="2346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5646A52B-E27B-40EA-A51D-0827E0C89D1C}" type="slidenum">
              <a:rPr lang="el-GR" smtClean="0"/>
              <a:pPr>
                <a:defRPr/>
              </a:pPr>
              <a:t>65</a:t>
            </a:fld>
            <a:endParaRPr lang="el-GR" dirty="0"/>
          </a:p>
        </p:txBody>
      </p:sp>
    </p:spTree>
    <p:custDataLst>
      <p:tags r:id="rId2"/>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How is Absolute Relative Error used as a stopping criterion?</a:t>
            </a:r>
          </a:p>
        </p:txBody>
      </p:sp>
      <p:sp>
        <p:nvSpPr>
          <p:cNvPr id="3" name="Text Box 4"/>
          <p:cNvSpPr txBox="1">
            <a:spLocks noChangeArrowheads="1"/>
          </p:cNvSpPr>
          <p:nvPr/>
        </p:nvSpPr>
        <p:spPr bwMode="auto">
          <a:xfrm>
            <a:off x="765175" y="14128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no Pro Caption" pitchFamily="18" charset="0"/>
              </a:rPr>
              <a:t>If</a:t>
            </a:r>
          </a:p>
        </p:txBody>
      </p:sp>
      <p:sp>
        <p:nvSpPr>
          <p:cNvPr id="4915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9157" name="Object 5"/>
          <p:cNvGraphicFramePr>
            <a:graphicFrameLocks noChangeAspect="1"/>
          </p:cNvGraphicFramePr>
          <p:nvPr>
            <p:extLst>
              <p:ext uri="{D42A27DB-BD31-4B8C-83A1-F6EECF244321}">
                <p14:modId xmlns:p14="http://schemas.microsoft.com/office/powerpoint/2010/main" val="4165314945"/>
              </p:ext>
            </p:extLst>
          </p:nvPr>
        </p:nvGraphicFramePr>
        <p:xfrm>
          <a:off x="1118798" y="1445418"/>
          <a:ext cx="1171575" cy="387350"/>
        </p:xfrm>
        <a:graphic>
          <a:graphicData uri="http://schemas.openxmlformats.org/presentationml/2006/ole">
            <mc:AlternateContent xmlns:mc="http://schemas.openxmlformats.org/markup-compatibility/2006">
              <mc:Choice xmlns:v="urn:schemas-microsoft-com:vml" Requires="v">
                <p:oleObj spid="_x0000_s49727" name="Equation" r:id="rId5" imgW="698400" imgH="228600" progId="Equation.DSMT4">
                  <p:embed/>
                </p:oleObj>
              </mc:Choice>
              <mc:Fallback>
                <p:oleObj name="Equation" r:id="rId5" imgW="698400" imgH="228600" progId="Equation.DSMT4">
                  <p:embed/>
                  <p:pic>
                    <p:nvPicPr>
                      <p:cNvPr id="0" name="Object 5"/>
                      <p:cNvPicPr>
                        <a:picLocks noChangeAspect="1" noChangeArrowheads="1"/>
                      </p:cNvPicPr>
                      <p:nvPr/>
                    </p:nvPicPr>
                    <p:blipFill>
                      <a:blip r:embed="rId6"/>
                      <a:srcRect/>
                      <a:stretch>
                        <a:fillRect/>
                      </a:stretch>
                    </p:blipFill>
                    <p:spPr bwMode="auto">
                      <a:xfrm>
                        <a:off x="1118798" y="1445418"/>
                        <a:ext cx="11715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9" name="Object 9"/>
          <p:cNvGraphicFramePr>
            <a:graphicFrameLocks noChangeAspect="1"/>
          </p:cNvGraphicFramePr>
          <p:nvPr>
            <p:extLst>
              <p:ext uri="{D42A27DB-BD31-4B8C-83A1-F6EECF244321}">
                <p14:modId xmlns:p14="http://schemas.microsoft.com/office/powerpoint/2010/main" val="3663158948"/>
              </p:ext>
            </p:extLst>
          </p:nvPr>
        </p:nvGraphicFramePr>
        <p:xfrm>
          <a:off x="3323186" y="1489075"/>
          <a:ext cx="296863" cy="381000"/>
        </p:xfrm>
        <a:graphic>
          <a:graphicData uri="http://schemas.openxmlformats.org/presentationml/2006/ole">
            <mc:AlternateContent xmlns:mc="http://schemas.openxmlformats.org/markup-compatibility/2006">
              <mc:Choice xmlns:v="urn:schemas-microsoft-com:vml" Requires="v">
                <p:oleObj spid="_x0000_s49728" name="Equation" r:id="rId7" imgW="177480" imgH="228600" progId="Equation.DSMT4">
                  <p:embed/>
                </p:oleObj>
              </mc:Choice>
              <mc:Fallback>
                <p:oleObj name="Equation" r:id="rId7" imgW="177480" imgH="228600" progId="Equation.DSMT4">
                  <p:embed/>
                  <p:pic>
                    <p:nvPicPr>
                      <p:cNvPr id="0" name="Object 9"/>
                      <p:cNvPicPr>
                        <a:picLocks noChangeAspect="1" noChangeArrowheads="1"/>
                      </p:cNvPicPr>
                      <p:nvPr/>
                    </p:nvPicPr>
                    <p:blipFill>
                      <a:blip r:embed="rId8"/>
                      <a:srcRect/>
                      <a:stretch>
                        <a:fillRect/>
                      </a:stretch>
                    </p:blipFill>
                    <p:spPr bwMode="auto">
                      <a:xfrm>
                        <a:off x="3323186" y="1489075"/>
                        <a:ext cx="296863"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0" name="Text Box 10"/>
          <p:cNvSpPr txBox="1">
            <a:spLocks noChangeArrowheads="1"/>
          </p:cNvSpPr>
          <p:nvPr/>
        </p:nvSpPr>
        <p:spPr bwMode="auto">
          <a:xfrm>
            <a:off x="3627425" y="1470282"/>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no Pro Caption" pitchFamily="18" charset="0"/>
              </a:rPr>
              <a:t>is a </a:t>
            </a:r>
            <a:r>
              <a:rPr lang="en-US" b="1" dirty="0">
                <a:solidFill>
                  <a:srgbClr val="FF0000"/>
                </a:solidFill>
                <a:latin typeface="Arno Pro Caption" pitchFamily="18" charset="0"/>
              </a:rPr>
              <a:t>pre-specified tolerance</a:t>
            </a:r>
            <a:r>
              <a:rPr lang="en-US" dirty="0">
                <a:latin typeface="Arno Pro Caption" pitchFamily="18" charset="0"/>
              </a:rPr>
              <a:t>, then</a:t>
            </a:r>
          </a:p>
        </p:txBody>
      </p:sp>
      <p:sp>
        <p:nvSpPr>
          <p:cNvPr id="49161" name="Text Box 12"/>
          <p:cNvSpPr txBox="1">
            <a:spLocks noChangeArrowheads="1"/>
          </p:cNvSpPr>
          <p:nvPr/>
        </p:nvSpPr>
        <p:spPr bwMode="auto">
          <a:xfrm>
            <a:off x="765175" y="1793875"/>
            <a:ext cx="739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dirty="0">
                <a:latin typeface="Arno Pro Caption" pitchFamily="18" charset="0"/>
              </a:rPr>
              <a:t>no further iterations are necessary and the process is stopped.</a:t>
            </a:r>
          </a:p>
        </p:txBody>
      </p:sp>
      <p:sp>
        <p:nvSpPr>
          <p:cNvPr id="49162" name="Text Box 13"/>
          <p:cNvSpPr txBox="1">
            <a:spLocks noChangeArrowheads="1"/>
          </p:cNvSpPr>
          <p:nvPr/>
        </p:nvSpPr>
        <p:spPr bwMode="auto">
          <a:xfrm>
            <a:off x="688975" y="2860675"/>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If at least </a:t>
            </a:r>
            <a:r>
              <a:rPr lang="en-US" i="1">
                <a:latin typeface="Arno Pro Caption" pitchFamily="18" charset="0"/>
              </a:rPr>
              <a:t>m</a:t>
            </a:r>
            <a:r>
              <a:rPr lang="en-US">
                <a:latin typeface="Arno Pro Caption" pitchFamily="18" charset="0"/>
              </a:rPr>
              <a:t>  significant digits are required to be correct in the final answer, then</a:t>
            </a:r>
          </a:p>
        </p:txBody>
      </p:sp>
      <p:sp>
        <p:nvSpPr>
          <p:cNvPr id="49163" name="Rectangle 15"/>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49164" name="Object 14"/>
          <p:cNvGraphicFramePr>
            <a:graphicFrameLocks noChangeAspect="1"/>
          </p:cNvGraphicFramePr>
          <p:nvPr>
            <p:extLst>
              <p:ext uri="{D42A27DB-BD31-4B8C-83A1-F6EECF244321}">
                <p14:modId xmlns:p14="http://schemas.microsoft.com/office/powerpoint/2010/main" val="72689902"/>
              </p:ext>
            </p:extLst>
          </p:nvPr>
        </p:nvGraphicFramePr>
        <p:xfrm>
          <a:off x="1387475" y="3622675"/>
          <a:ext cx="2111375" cy="439738"/>
        </p:xfrm>
        <a:graphic>
          <a:graphicData uri="http://schemas.openxmlformats.org/presentationml/2006/ole">
            <mc:AlternateContent xmlns:mc="http://schemas.openxmlformats.org/markup-compatibility/2006">
              <mc:Choice xmlns:v="urn:schemas-microsoft-com:vml" Requires="v">
                <p:oleObj spid="_x0000_s49729" name="Equation" r:id="rId9" imgW="1143000" imgH="241200" progId="Equation.DSMT4">
                  <p:embed/>
                </p:oleObj>
              </mc:Choice>
              <mc:Fallback>
                <p:oleObj name="Equation" r:id="rId9" imgW="1143000" imgH="241200" progId="Equation.DSMT4">
                  <p:embed/>
                  <p:pic>
                    <p:nvPicPr>
                      <p:cNvPr id="0" name="Object 14"/>
                      <p:cNvPicPr>
                        <a:picLocks noChangeAspect="1" noChangeArrowheads="1"/>
                      </p:cNvPicPr>
                      <p:nvPr/>
                    </p:nvPicPr>
                    <p:blipFill>
                      <a:blip r:embed="rId10"/>
                      <a:srcRect/>
                      <a:stretch>
                        <a:fillRect/>
                      </a:stretch>
                    </p:blipFill>
                    <p:spPr bwMode="auto">
                      <a:xfrm>
                        <a:off x="1387475" y="3622675"/>
                        <a:ext cx="21113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76D4094E-32BA-4401-A06B-8287E42EA65E}" type="slidenum">
              <a:rPr lang="el-GR" smtClean="0"/>
              <a:pPr>
                <a:defRPr/>
              </a:pPr>
              <a:t>66</a:t>
            </a:fld>
            <a:endParaRPr lang="el-GR" dirty="0"/>
          </a:p>
        </p:txBody>
      </p:sp>
      <p:sp>
        <p:nvSpPr>
          <p:cNvPr id="4" name="TextBox 3"/>
          <p:cNvSpPr txBox="1"/>
          <p:nvPr/>
        </p:nvSpPr>
        <p:spPr>
          <a:xfrm>
            <a:off x="2342212" y="1465817"/>
            <a:ext cx="929134" cy="461665"/>
          </a:xfrm>
          <a:prstGeom prst="rect">
            <a:avLst/>
          </a:prstGeom>
          <a:noFill/>
        </p:spPr>
        <p:txBody>
          <a:bodyPr wrap="square" rtlCol="0">
            <a:spAutoFit/>
          </a:bodyPr>
          <a:lstStyle/>
          <a:p>
            <a:r>
              <a:rPr lang="en-US" dirty="0" smtClean="0">
                <a:latin typeface="Arno Pro Caption" panose="02020502040506020403" pitchFamily="18" charset="0"/>
              </a:rPr>
              <a:t>where</a:t>
            </a:r>
            <a:endParaRPr lang="el-GR" dirty="0">
              <a:latin typeface="Arno Pro Caption" panose="02020502040506020403" pitchFamily="18" charset="0"/>
            </a:endParaRPr>
          </a:p>
        </p:txBody>
      </p:sp>
    </p:spTree>
    <p:custDataLst>
      <p:tags r:id="rId2"/>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defRPr/>
            </a:pPr>
            <a:r>
              <a:rPr lang="en-US" smtClean="0">
                <a:solidFill>
                  <a:schemeClr val="accent1">
                    <a:lumMod val="50000"/>
                  </a:schemeClr>
                </a:solidFill>
              </a:rPr>
              <a:t>Table of Values</a:t>
            </a:r>
          </a:p>
        </p:txBody>
      </p:sp>
      <p:sp>
        <p:nvSpPr>
          <p:cNvPr id="3" name="Text Box 4"/>
          <p:cNvSpPr txBox="1">
            <a:spLocks noChangeArrowheads="1"/>
          </p:cNvSpPr>
          <p:nvPr/>
        </p:nvSpPr>
        <p:spPr bwMode="auto">
          <a:xfrm>
            <a:off x="981075" y="1341438"/>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For</a:t>
            </a:r>
          </a:p>
        </p:txBody>
      </p:sp>
      <p:graphicFrame>
        <p:nvGraphicFramePr>
          <p:cNvPr id="50180" name="Object 5"/>
          <p:cNvGraphicFramePr>
            <a:graphicFrameLocks noChangeAspect="1"/>
          </p:cNvGraphicFramePr>
          <p:nvPr/>
        </p:nvGraphicFramePr>
        <p:xfrm>
          <a:off x="1590675" y="1341438"/>
          <a:ext cx="1371600" cy="377825"/>
        </p:xfrm>
        <a:graphic>
          <a:graphicData uri="http://schemas.openxmlformats.org/presentationml/2006/ole">
            <mc:AlternateContent xmlns:mc="http://schemas.openxmlformats.org/markup-compatibility/2006">
              <mc:Choice xmlns:v="urn:schemas-microsoft-com:vml" Requires="v">
                <p:oleObj spid="_x0000_s184656" name="Equation" r:id="rId5" imgW="825500" imgH="228600" progId="Equation.3">
                  <p:embed/>
                </p:oleObj>
              </mc:Choice>
              <mc:Fallback>
                <p:oleObj name="Equation" r:id="rId5" imgW="8255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675" y="1341438"/>
                        <a:ext cx="1371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1" name="Text Box 6"/>
          <p:cNvSpPr txBox="1">
            <a:spLocks noChangeArrowheads="1"/>
          </p:cNvSpPr>
          <p:nvPr/>
        </p:nvSpPr>
        <p:spPr bwMode="auto">
          <a:xfrm>
            <a:off x="2962275" y="13414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at</a:t>
            </a:r>
          </a:p>
        </p:txBody>
      </p:sp>
      <p:graphicFrame>
        <p:nvGraphicFramePr>
          <p:cNvPr id="50182" name="Object 7"/>
          <p:cNvGraphicFramePr>
            <a:graphicFrameLocks noChangeAspect="1"/>
          </p:cNvGraphicFramePr>
          <p:nvPr/>
        </p:nvGraphicFramePr>
        <p:xfrm>
          <a:off x="3419475" y="1417638"/>
          <a:ext cx="609600" cy="304800"/>
        </p:xfrm>
        <a:graphic>
          <a:graphicData uri="http://schemas.openxmlformats.org/presentationml/2006/ole">
            <mc:AlternateContent xmlns:mc="http://schemas.openxmlformats.org/markup-compatibility/2006">
              <mc:Choice xmlns:v="urn:schemas-microsoft-com:vml" Requires="v">
                <p:oleObj spid="_x0000_s184657" name="Equation" r:id="rId7" imgW="355138" imgH="177569" progId="Equation.3">
                  <p:embed/>
                </p:oleObj>
              </mc:Choice>
              <mc:Fallback>
                <p:oleObj name="Equation" r:id="rId7" imgW="355138" imgH="177569"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1417638"/>
                        <a:ext cx="609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3" name="Text Box 8"/>
          <p:cNvSpPr txBox="1">
            <a:spLocks noChangeArrowheads="1"/>
          </p:cNvSpPr>
          <p:nvPr/>
        </p:nvSpPr>
        <p:spPr bwMode="auto">
          <a:xfrm>
            <a:off x="3952875" y="1341438"/>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atin typeface="Arno Pro Caption" pitchFamily="18" charset="0"/>
              </a:rPr>
              <a:t>with varying step size, </a:t>
            </a:r>
          </a:p>
        </p:txBody>
      </p:sp>
      <p:graphicFrame>
        <p:nvGraphicFramePr>
          <p:cNvPr id="50184" name="Object 9"/>
          <p:cNvGraphicFramePr>
            <a:graphicFrameLocks noChangeAspect="1"/>
          </p:cNvGraphicFramePr>
          <p:nvPr/>
        </p:nvGraphicFramePr>
        <p:xfrm>
          <a:off x="6804025" y="1417638"/>
          <a:ext cx="217488" cy="304800"/>
        </p:xfrm>
        <a:graphic>
          <a:graphicData uri="http://schemas.openxmlformats.org/presentationml/2006/ole">
            <mc:AlternateContent xmlns:mc="http://schemas.openxmlformats.org/markup-compatibility/2006">
              <mc:Choice xmlns:v="urn:schemas-microsoft-com:vml" Requires="v">
                <p:oleObj spid="_x0000_s184658" name="Equation" r:id="rId9" imgW="126725" imgH="177415" progId="Equation.3">
                  <p:embed/>
                </p:oleObj>
              </mc:Choice>
              <mc:Fallback>
                <p:oleObj name="Equation" r:id="rId9" imgW="126725" imgH="177415"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1417638"/>
                        <a:ext cx="2174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3007" name="Group 159"/>
          <p:cNvGraphicFramePr>
            <a:graphicFrameLocks noGrp="1"/>
          </p:cNvGraphicFramePr>
          <p:nvPr/>
        </p:nvGraphicFramePr>
        <p:xfrm>
          <a:off x="1258888" y="2133600"/>
          <a:ext cx="6096000" cy="3124201"/>
        </p:xfrm>
        <a:graphic>
          <a:graphicData uri="http://schemas.openxmlformats.org/drawingml/2006/table">
            <a:tbl>
              <a:tblPr/>
              <a:tblGrid>
                <a:gridCol w="1524000"/>
                <a:gridCol w="1524000"/>
                <a:gridCol w="1524000"/>
                <a:gridCol w="1524000"/>
              </a:tblGrid>
              <a:tr h="522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Arno Pro Captio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Arno Pro Captio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Arno Pro Captio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smtClean="0">
                        <a:ln>
                          <a:noFill/>
                        </a:ln>
                        <a:solidFill>
                          <a:schemeClr val="tx1"/>
                        </a:solidFill>
                        <a:effectLst/>
                        <a:latin typeface="Arno Pro Captio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0.3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10.263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N/A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0.15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9.8800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3.877%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0.10</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9.7558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1.273%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9.5378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2.285%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Arno Pro Caption" pitchFamily="18" charset="0"/>
                        </a:rPr>
                        <a:t>0.001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9.5164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0.2249%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Arno Pro Captio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0222" name="Object 43"/>
          <p:cNvGraphicFramePr>
            <a:graphicFrameLocks noChangeAspect="1"/>
          </p:cNvGraphicFramePr>
          <p:nvPr/>
        </p:nvGraphicFramePr>
        <p:xfrm>
          <a:off x="1868488" y="2209800"/>
          <a:ext cx="271462" cy="381000"/>
        </p:xfrm>
        <a:graphic>
          <a:graphicData uri="http://schemas.openxmlformats.org/presentationml/2006/ole">
            <mc:AlternateContent xmlns:mc="http://schemas.openxmlformats.org/markup-compatibility/2006">
              <mc:Choice xmlns:v="urn:schemas-microsoft-com:vml" Requires="v">
                <p:oleObj spid="_x0000_s184659" name="Equation" r:id="rId11" imgW="126725" imgH="177415" progId="Equation.3">
                  <p:embed/>
                </p:oleObj>
              </mc:Choice>
              <mc:Fallback>
                <p:oleObj name="Equation" r:id="rId11" imgW="126725" imgH="177415" progId="Equation.3">
                  <p:embed/>
                  <p:pic>
                    <p:nvPicPr>
                      <p:cNvPr id="0" name="Object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8488" y="2209800"/>
                        <a:ext cx="2714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23" name="Object 44"/>
          <p:cNvGraphicFramePr>
            <a:graphicFrameLocks noChangeAspect="1"/>
          </p:cNvGraphicFramePr>
          <p:nvPr>
            <p:extLst>
              <p:ext uri="{D42A27DB-BD31-4B8C-83A1-F6EECF244321}">
                <p14:modId xmlns:p14="http://schemas.microsoft.com/office/powerpoint/2010/main" val="3204090893"/>
              </p:ext>
            </p:extLst>
          </p:nvPr>
        </p:nvGraphicFramePr>
        <p:xfrm>
          <a:off x="3152775" y="2198688"/>
          <a:ext cx="709613" cy="401637"/>
        </p:xfrm>
        <a:graphic>
          <a:graphicData uri="http://schemas.openxmlformats.org/presentationml/2006/ole">
            <mc:AlternateContent xmlns:mc="http://schemas.openxmlformats.org/markup-compatibility/2006">
              <mc:Choice xmlns:v="urn:schemas-microsoft-com:vml" Requires="v">
                <p:oleObj spid="_x0000_s184660" name="Equation" r:id="rId13" imgW="380880" imgH="215640" progId="Equation.DSMT4">
                  <p:embed/>
                </p:oleObj>
              </mc:Choice>
              <mc:Fallback>
                <p:oleObj name="Equation" r:id="rId13" imgW="380880" imgH="215640" progId="Equation.DSMT4">
                  <p:embed/>
                  <p:pic>
                    <p:nvPicPr>
                      <p:cNvPr id="0" name="Object 44"/>
                      <p:cNvPicPr>
                        <a:picLocks noChangeAspect="1" noChangeArrowheads="1"/>
                      </p:cNvPicPr>
                      <p:nvPr/>
                    </p:nvPicPr>
                    <p:blipFill>
                      <a:blip r:embed="rId14"/>
                      <a:srcRect/>
                      <a:stretch>
                        <a:fillRect/>
                      </a:stretch>
                    </p:blipFill>
                    <p:spPr bwMode="auto">
                      <a:xfrm>
                        <a:off x="3152775" y="2198688"/>
                        <a:ext cx="7096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24" name="Object 45"/>
          <p:cNvGraphicFramePr>
            <a:graphicFrameLocks noChangeAspect="1"/>
          </p:cNvGraphicFramePr>
          <p:nvPr>
            <p:extLst>
              <p:ext uri="{D42A27DB-BD31-4B8C-83A1-F6EECF244321}">
                <p14:modId xmlns:p14="http://schemas.microsoft.com/office/powerpoint/2010/main" val="2763503840"/>
              </p:ext>
            </p:extLst>
          </p:nvPr>
        </p:nvGraphicFramePr>
        <p:xfrm>
          <a:off x="4829175" y="2133600"/>
          <a:ext cx="450850" cy="457200"/>
        </p:xfrm>
        <a:graphic>
          <a:graphicData uri="http://schemas.openxmlformats.org/presentationml/2006/ole">
            <mc:AlternateContent xmlns:mc="http://schemas.openxmlformats.org/markup-compatibility/2006">
              <mc:Choice xmlns:v="urn:schemas-microsoft-com:vml" Requires="v">
                <p:oleObj spid="_x0000_s184661" name="Equation" r:id="rId15" imgW="253800" imgH="253800" progId="Equation.DSMT4">
                  <p:embed/>
                </p:oleObj>
              </mc:Choice>
              <mc:Fallback>
                <p:oleObj name="Equation" r:id="rId15" imgW="253800" imgH="253800" progId="Equation.DSMT4">
                  <p:embed/>
                  <p:pic>
                    <p:nvPicPr>
                      <p:cNvPr id="0" name="Object 45"/>
                      <p:cNvPicPr>
                        <a:picLocks noChangeAspect="1" noChangeArrowheads="1"/>
                      </p:cNvPicPr>
                      <p:nvPr/>
                    </p:nvPicPr>
                    <p:blipFill>
                      <a:blip r:embed="rId16"/>
                      <a:srcRect/>
                      <a:stretch>
                        <a:fillRect/>
                      </a:stretch>
                    </p:blipFill>
                    <p:spPr bwMode="auto">
                      <a:xfrm>
                        <a:off x="4829175" y="2133600"/>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25" name="Object 46"/>
          <p:cNvGraphicFramePr>
            <a:graphicFrameLocks noChangeAspect="1"/>
          </p:cNvGraphicFramePr>
          <p:nvPr/>
        </p:nvGraphicFramePr>
        <p:xfrm>
          <a:off x="6364288" y="2209800"/>
          <a:ext cx="387350" cy="327025"/>
        </p:xfrm>
        <a:graphic>
          <a:graphicData uri="http://schemas.openxmlformats.org/presentationml/2006/ole">
            <mc:AlternateContent xmlns:mc="http://schemas.openxmlformats.org/markup-compatibility/2006">
              <mc:Choice xmlns:v="urn:schemas-microsoft-com:vml" Requires="v">
                <p:oleObj spid="_x0000_s184662" name="Equation" r:id="rId17" imgW="164957" imgH="139579" progId="Equation.3">
                  <p:embed/>
                </p:oleObj>
              </mc:Choice>
              <mc:Fallback>
                <p:oleObj name="Equation" r:id="rId17" imgW="164957" imgH="139579" progId="Equation.3">
                  <p:embed/>
                  <p:pic>
                    <p:nvPicPr>
                      <p:cNvPr id="0" name="Object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64288" y="2209800"/>
                        <a:ext cx="387350"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E7F18B12-816F-4FBF-A7DD-4ED8DCC3182D}" type="slidenum">
              <a:rPr lang="el-GR" smtClean="0"/>
              <a:pPr>
                <a:defRPr/>
              </a:pPr>
              <a:t>67</a:t>
            </a:fld>
            <a:endParaRPr lang="el-GR" dirty="0"/>
          </a:p>
        </p:txBody>
      </p:sp>
    </p:spTree>
    <p:custDataLst>
      <p:tags r:id="rId2"/>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Θεώρημα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If </a:t>
                </a:r>
                <a:r>
                  <a:rPr lang="en-US" dirty="0"/>
                  <a:t>a positive number </a:t>
                </a:r>
                <a:r>
                  <a:rPr lang="en-US" i="1" dirty="0">
                    <a:solidFill>
                      <a:srgbClr val="C00000"/>
                    </a:solidFill>
                  </a:rPr>
                  <a:t>x</a:t>
                </a:r>
                <a:r>
                  <a:rPr lang="en-US" i="1" dirty="0"/>
                  <a:t> </a:t>
                </a:r>
                <a:r>
                  <a:rPr lang="en-US" dirty="0"/>
                  <a:t>has</a:t>
                </a:r>
                <a:r>
                  <a:rPr lang="en-US" i="1" dirty="0"/>
                  <a:t> </a:t>
                </a:r>
                <a:r>
                  <a:rPr lang="en-US" i="1" dirty="0">
                    <a:solidFill>
                      <a:srgbClr val="C00000"/>
                    </a:solidFill>
                  </a:rPr>
                  <a:t>n</a:t>
                </a:r>
                <a:r>
                  <a:rPr lang="en-US" i="1" dirty="0"/>
                  <a:t> </a:t>
                </a:r>
                <a:r>
                  <a:rPr lang="en-US" dirty="0"/>
                  <a:t>correct digits in the narrow sense, the relative error</a:t>
                </a:r>
                <a:r>
                  <a:rPr lang="en-US" i="1" dirty="0"/>
                  <a:t> ER </a:t>
                </a:r>
                <a:r>
                  <a:rPr lang="en-US" dirty="0" smtClean="0"/>
                  <a:t>of</a:t>
                </a:r>
                <a:r>
                  <a:rPr lang="el-GR" dirty="0" smtClean="0"/>
                  <a:t> </a:t>
                </a:r>
                <a:r>
                  <a:rPr lang="en-US" dirty="0" smtClean="0"/>
                  <a:t>this </a:t>
                </a:r>
                <a:r>
                  <a:rPr lang="en-US" dirty="0"/>
                  <a:t>number does not </a:t>
                </a:r>
                <a:r>
                  <a:rPr lang="en-US" dirty="0" smtClean="0"/>
                  <a:t>exceed</a:t>
                </a:r>
                <a:r>
                  <a:rPr lang="el-GR" dirty="0" smtClean="0"/>
                  <a:t> </a:t>
                </a:r>
                <a14:m>
                  <m:oMath xmlns:m="http://schemas.openxmlformats.org/officeDocument/2006/math">
                    <m:sSup>
                      <m:sSupPr>
                        <m:ctrlPr>
                          <a:rPr lang="el-GR" i="1">
                            <a:latin typeface="Cambria Math" panose="02040503050406030204" pitchFamily="18" charset="0"/>
                          </a:rPr>
                        </m:ctrlPr>
                      </m:sSupPr>
                      <m:e>
                        <m:d>
                          <m:dPr>
                            <m:ctrlPr>
                              <a:rPr lang="el-GR" i="1">
                                <a:latin typeface="Cambria Math" panose="02040503050406030204" pitchFamily="18" charset="0"/>
                              </a:rPr>
                            </m:ctrlPr>
                          </m:dPr>
                          <m:e>
                            <m:f>
                              <m:fPr>
                                <m:ctrlPr>
                                  <a:rPr lang="el-GR" i="1">
                                    <a:latin typeface="Cambria Math" panose="02040503050406030204" pitchFamily="18" charset="0"/>
                                  </a:rPr>
                                </m:ctrlPr>
                              </m:fPr>
                              <m:num>
                                <m:r>
                                  <a:rPr lang="el-GR" i="1">
                                    <a:latin typeface="Cambria Math"/>
                                  </a:rPr>
                                  <m:t>1</m:t>
                                </m:r>
                              </m:num>
                              <m:den>
                                <m:r>
                                  <a:rPr lang="el-GR" i="1">
                                    <a:latin typeface="Cambria Math"/>
                                  </a:rPr>
                                  <m:t>10</m:t>
                                </m:r>
                              </m:den>
                            </m:f>
                          </m:e>
                        </m:d>
                      </m:e>
                      <m:sup>
                        <m:r>
                          <a:rPr lang="el-GR" i="1">
                            <a:latin typeface="Cambria Math"/>
                          </a:rPr>
                          <m:t>𝑛</m:t>
                        </m:r>
                        <m:r>
                          <a:rPr lang="el-GR" i="1">
                            <a:latin typeface="Cambria Math"/>
                          </a:rPr>
                          <m:t>−1</m:t>
                        </m:r>
                      </m:sup>
                    </m:sSup>
                  </m:oMath>
                </a14:m>
                <a:r>
                  <a:rPr lang="el-GR" dirty="0" smtClean="0"/>
                  <a:t> </a:t>
                </a:r>
                <a:r>
                  <a:rPr lang="en-US" dirty="0" smtClean="0"/>
                  <a:t>divided </a:t>
                </a:r>
                <a:r>
                  <a:rPr lang="en-US" dirty="0"/>
                  <a:t>by the first significant digit of the given number </a:t>
                </a:r>
                <a:r>
                  <a:rPr lang="en-US" dirty="0" smtClean="0"/>
                  <a:t>or</a:t>
                </a:r>
                <a:r>
                  <a:rPr lang="el-GR" dirty="0" smtClean="0"/>
                  <a:t> </a:t>
                </a:r>
                <a14:m>
                  <m:oMath xmlns:m="http://schemas.openxmlformats.org/officeDocument/2006/math">
                    <m:sSup>
                      <m:sSupPr>
                        <m:ctrlPr>
                          <a:rPr lang="el-GR" i="1">
                            <a:latin typeface="Cambria Math" panose="02040503050406030204" pitchFamily="18" charset="0"/>
                          </a:rPr>
                        </m:ctrlPr>
                      </m:sSupPr>
                      <m:e>
                        <m:sSub>
                          <m:sSubPr>
                            <m:ctrlPr>
                              <a:rPr lang="el-GR" i="1">
                                <a:latin typeface="Cambria Math" panose="02040503050406030204" pitchFamily="18" charset="0"/>
                              </a:rPr>
                            </m:ctrlPr>
                          </m:sSubPr>
                          <m:e>
                            <m:r>
                              <a:rPr lang="el-GR" i="1">
                                <a:latin typeface="Cambria Math"/>
                              </a:rPr>
                              <m:t>𝐸</m:t>
                            </m:r>
                          </m:e>
                          <m:sub>
                            <m:r>
                              <a:rPr lang="el-GR" i="1">
                                <a:latin typeface="Cambria Math"/>
                              </a:rPr>
                              <m:t>𝑅</m:t>
                            </m:r>
                          </m:sub>
                        </m:sSub>
                        <m:r>
                          <a:rPr lang="el-GR" i="1">
                            <a:latin typeface="Cambria Math"/>
                          </a:rPr>
                          <m:t>≤</m:t>
                        </m:r>
                        <m:f>
                          <m:fPr>
                            <m:ctrlPr>
                              <a:rPr lang="el-GR" i="1">
                                <a:latin typeface="Cambria Math" panose="02040503050406030204" pitchFamily="18" charset="0"/>
                              </a:rPr>
                            </m:ctrlPr>
                          </m:fPr>
                          <m:num>
                            <m:r>
                              <a:rPr lang="el-GR" i="1">
                                <a:latin typeface="Cambria Math"/>
                              </a:rPr>
                              <m:t>1</m:t>
                            </m:r>
                          </m:num>
                          <m:den>
                            <m:sSub>
                              <m:sSubPr>
                                <m:ctrlPr>
                                  <a:rPr lang="el-GR" i="1">
                                    <a:latin typeface="Cambria Math" panose="02040503050406030204" pitchFamily="18" charset="0"/>
                                  </a:rPr>
                                </m:ctrlPr>
                              </m:sSubPr>
                              <m:e>
                                <m:r>
                                  <a:rPr lang="el-GR" i="1">
                                    <a:latin typeface="Cambria Math"/>
                                  </a:rPr>
                                  <m:t>𝑎</m:t>
                                </m:r>
                              </m:e>
                              <m:sub>
                                <m:r>
                                  <a:rPr lang="el-GR" i="1">
                                    <a:latin typeface="Cambria Math"/>
                                  </a:rPr>
                                  <m:t>𝑚</m:t>
                                </m:r>
                              </m:sub>
                            </m:sSub>
                          </m:den>
                        </m:f>
                        <m:d>
                          <m:dPr>
                            <m:ctrlPr>
                              <a:rPr lang="el-GR" i="1">
                                <a:latin typeface="Cambria Math" panose="02040503050406030204" pitchFamily="18" charset="0"/>
                              </a:rPr>
                            </m:ctrlPr>
                          </m:dPr>
                          <m:e>
                            <m:f>
                              <m:fPr>
                                <m:ctrlPr>
                                  <a:rPr lang="el-GR" i="1">
                                    <a:latin typeface="Cambria Math" panose="02040503050406030204" pitchFamily="18" charset="0"/>
                                  </a:rPr>
                                </m:ctrlPr>
                              </m:fPr>
                              <m:num>
                                <m:r>
                                  <a:rPr lang="el-GR" i="1">
                                    <a:latin typeface="Cambria Math"/>
                                  </a:rPr>
                                  <m:t>1</m:t>
                                </m:r>
                              </m:num>
                              <m:den>
                                <m:r>
                                  <a:rPr lang="el-GR" i="1">
                                    <a:latin typeface="Cambria Math"/>
                                  </a:rPr>
                                  <m:t>10</m:t>
                                </m:r>
                              </m:den>
                            </m:f>
                          </m:e>
                        </m:d>
                      </m:e>
                      <m:sup>
                        <m:r>
                          <a:rPr lang="el-GR" i="1">
                            <a:latin typeface="Cambria Math"/>
                          </a:rPr>
                          <m:t>𝑛</m:t>
                        </m:r>
                        <m:r>
                          <a:rPr lang="el-GR" i="1">
                            <a:latin typeface="Cambria Math"/>
                          </a:rPr>
                          <m:t>−1</m:t>
                        </m:r>
                      </m:sup>
                    </m:sSup>
                  </m:oMath>
                </a14:m>
                <a:r>
                  <a:rPr lang="el-GR" dirty="0" smtClean="0"/>
                  <a:t> ,</a:t>
                </a:r>
                <a:r>
                  <a:rPr lang="en-US" dirty="0" smtClean="0"/>
                  <a:t>where </a:t>
                </a:r>
                <a14:m>
                  <m:oMath xmlns:m="http://schemas.openxmlformats.org/officeDocument/2006/math">
                    <m:sSub>
                      <m:sSubPr>
                        <m:ctrlPr>
                          <a:rPr lang="el-GR" i="1" smtClean="0">
                            <a:solidFill>
                              <a:srgbClr val="C00000"/>
                            </a:solidFill>
                            <a:latin typeface="Cambria Math" panose="02040503050406030204" pitchFamily="18" charset="0"/>
                          </a:rPr>
                        </m:ctrlPr>
                      </m:sSubPr>
                      <m:e>
                        <m:r>
                          <a:rPr lang="el-GR" i="1">
                            <a:solidFill>
                              <a:srgbClr val="C00000"/>
                            </a:solidFill>
                            <a:latin typeface="Cambria Math"/>
                          </a:rPr>
                          <m:t>𝑎</m:t>
                        </m:r>
                      </m:e>
                      <m:sub>
                        <m:r>
                          <a:rPr lang="el-GR" i="1">
                            <a:solidFill>
                              <a:srgbClr val="C00000"/>
                            </a:solidFill>
                            <a:latin typeface="Cambria Math"/>
                          </a:rPr>
                          <m:t>𝑚</m:t>
                        </m:r>
                      </m:sub>
                    </m:sSub>
                  </m:oMath>
                </a14:m>
                <a:r>
                  <a:rPr lang="en-US" i="1" dirty="0" smtClean="0"/>
                  <a:t> </a:t>
                </a:r>
                <a:r>
                  <a:rPr lang="en-US" dirty="0" smtClean="0"/>
                  <a:t>is </a:t>
                </a:r>
                <a:r>
                  <a:rPr lang="en-US" dirty="0"/>
                  <a:t>first significant digit of number</a:t>
                </a:r>
                <a:r>
                  <a:rPr lang="en-US" i="1" dirty="0"/>
                  <a:t> </a:t>
                </a:r>
                <a:r>
                  <a:rPr lang="en-US" i="1" dirty="0">
                    <a:solidFill>
                      <a:srgbClr val="C00000"/>
                    </a:solidFill>
                  </a:rPr>
                  <a:t>x</a:t>
                </a:r>
                <a:r>
                  <a:rPr lang="en-US" i="1" dirty="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29" t="-1290" r="-1286"/>
                </a:stretch>
              </a:blipFill>
            </p:spPr>
            <p:txBody>
              <a:bodyPr/>
              <a:lstStyle/>
              <a:p>
                <a:r>
                  <a:rPr lang="el-GR">
                    <a:noFill/>
                  </a:rPr>
                  <a:t> </a:t>
                </a:r>
              </a:p>
            </p:txBody>
          </p:sp>
        </mc:Fallback>
      </mc:AlternateContent>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68</a:t>
            </a:fld>
            <a:endParaRPr lang="el-GR" dirty="0"/>
          </a:p>
        </p:txBody>
      </p:sp>
    </p:spTree>
    <p:extLst>
      <p:ext uri="{BB962C8B-B14F-4D97-AF65-F5344CB8AC3E}">
        <p14:creationId xmlns:p14="http://schemas.microsoft.com/office/powerpoint/2010/main" val="3766236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Παράδειγμα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i="1" dirty="0" smtClean="0"/>
                  <a:t>How </a:t>
                </a:r>
                <a:r>
                  <a:rPr lang="en-US" i="1" dirty="0"/>
                  <a:t>many digits are to be taken in computing </a:t>
                </a:r>
                <a14:m>
                  <m:oMath xmlns:m="http://schemas.openxmlformats.org/officeDocument/2006/math">
                    <m:rad>
                      <m:radPr>
                        <m:degHide m:val="on"/>
                        <m:ctrlPr>
                          <a:rPr lang="el-GR" i="1">
                            <a:latin typeface="Cambria Math" panose="02040503050406030204" pitchFamily="18" charset="0"/>
                          </a:rPr>
                        </m:ctrlPr>
                      </m:radPr>
                      <m:deg/>
                      <m:e>
                        <m:r>
                          <a:rPr lang="en-US" i="1">
                            <a:latin typeface="Cambria Math"/>
                          </a:rPr>
                          <m:t>20</m:t>
                        </m:r>
                      </m:e>
                    </m:rad>
                  </m:oMath>
                </a14:m>
                <a:endParaRPr lang="el-GR" dirty="0"/>
              </a:p>
              <a:p>
                <a:pPr marL="0" indent="0">
                  <a:buNone/>
                </a:pPr>
                <a:r>
                  <a:rPr lang="en-US" i="1" dirty="0"/>
                  <a:t> so that the error does not exceed 0.1</a:t>
                </a:r>
                <a:r>
                  <a:rPr lang="en-US" i="1" dirty="0" smtClean="0"/>
                  <a:t>%?</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29" t="-129"/>
                </a:stretch>
              </a:blipFill>
            </p:spPr>
            <p:txBody>
              <a:bodyPr/>
              <a:lstStyle/>
              <a:p>
                <a:r>
                  <a:rPr lang="el-GR">
                    <a:noFill/>
                  </a:rPr>
                  <a:t> </a:t>
                </a:r>
              </a:p>
            </p:txBody>
          </p:sp>
        </mc:Fallback>
      </mc:AlternateContent>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69</a:t>
            </a:fld>
            <a:endParaRPr lang="el-GR" dirty="0"/>
          </a:p>
        </p:txBody>
      </p:sp>
      <p:pic>
        <p:nvPicPr>
          <p:cNvPr id="146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523073"/>
            <a:ext cx="6408712" cy="379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603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l-GR" smtClean="0"/>
          </a:p>
        </p:txBody>
      </p:sp>
      <p:sp>
        <p:nvSpPr>
          <p:cNvPr id="10243" name="Content Placeholder 2"/>
          <p:cNvSpPr>
            <a:spLocks noGrp="1"/>
          </p:cNvSpPr>
          <p:nvPr>
            <p:ph idx="1"/>
          </p:nvPr>
        </p:nvSpPr>
        <p:spPr/>
        <p:txBody>
          <a:bodyPr/>
          <a:lstStyle/>
          <a:p>
            <a:pPr eaLnBrk="1" hangingPunct="1">
              <a:defRPr/>
            </a:pPr>
            <a:r>
              <a:rPr lang="en-US" dirty="0" smtClean="0"/>
              <a:t>Numbers that have </a:t>
            </a:r>
            <a:r>
              <a:rPr lang="en-US" dirty="0" smtClean="0">
                <a:solidFill>
                  <a:schemeClr val="accent1">
                    <a:lumMod val="75000"/>
                  </a:schemeClr>
                </a:solidFill>
              </a:rPr>
              <a:t>a finite expansion in one numbering system</a:t>
            </a:r>
            <a:r>
              <a:rPr lang="en-US" dirty="0" smtClean="0"/>
              <a:t> </a:t>
            </a:r>
            <a:r>
              <a:rPr lang="en-US" b="1" dirty="0" smtClean="0">
                <a:solidFill>
                  <a:srgbClr val="FF0000"/>
                </a:solidFill>
              </a:rPr>
              <a:t>may have an infinite expansion in another numbering system</a:t>
            </a:r>
            <a:r>
              <a:rPr lang="en-US" dirty="0" smtClean="0"/>
              <a:t>:</a:t>
            </a:r>
          </a:p>
          <a:p>
            <a:pPr eaLnBrk="1" hangingPunct="1">
              <a:buFont typeface="Wingdings" pitchFamily="2" charset="2"/>
              <a:buNone/>
              <a:defRPr/>
            </a:pPr>
            <a:endParaRPr lang="en-US" dirty="0" smtClean="0"/>
          </a:p>
          <a:p>
            <a:pPr eaLnBrk="1" hangingPunct="1">
              <a:defRPr/>
            </a:pPr>
            <a:endParaRPr lang="en-US" sz="2400" dirty="0" smtClean="0"/>
          </a:p>
          <a:p>
            <a:pPr eaLnBrk="1" hangingPunct="1">
              <a:defRPr/>
            </a:pPr>
            <a:endParaRPr lang="en-US" sz="2400" dirty="0" smtClean="0"/>
          </a:p>
          <a:p>
            <a:pPr eaLnBrk="1" hangingPunct="1">
              <a:defRPr/>
            </a:pPr>
            <a:endParaRPr lang="en-US" sz="2400" dirty="0" smtClean="0"/>
          </a:p>
          <a:p>
            <a:pPr eaLnBrk="1" hangingPunct="1">
              <a:defRPr/>
            </a:pPr>
            <a:r>
              <a:rPr lang="en-US" dirty="0" smtClean="0">
                <a:solidFill>
                  <a:srgbClr val="CC3300"/>
                </a:solidFill>
              </a:rPr>
              <a:t>You can never represent 1.1 exactly in binary system</a:t>
            </a:r>
            <a:r>
              <a:rPr lang="en-US" dirty="0" smtClean="0"/>
              <a:t>.</a:t>
            </a:r>
          </a:p>
          <a:p>
            <a:pPr>
              <a:defRPr/>
            </a:pPr>
            <a:endParaRPr lang="el-GR" dirty="0" smtClean="0"/>
          </a:p>
        </p:txBody>
      </p:sp>
      <p:sp>
        <p:nvSpPr>
          <p:cNvPr id="4" name="Slide Number Placeholder 3"/>
          <p:cNvSpPr>
            <a:spLocks noGrp="1"/>
          </p:cNvSpPr>
          <p:nvPr>
            <p:ph type="sldNum" sz="quarter" idx="10"/>
          </p:nvPr>
        </p:nvSpPr>
        <p:spPr/>
        <p:txBody>
          <a:bodyPr/>
          <a:lstStyle/>
          <a:p>
            <a:pPr>
              <a:defRPr/>
            </a:pPr>
            <a:fld id="{5AF13DEF-ED30-4885-B917-F99B646E748D}" type="slidenum">
              <a:rPr lang="el-GR" smtClean="0"/>
              <a:pPr>
                <a:defRPr/>
              </a:pPr>
              <a:t>7</a:t>
            </a:fld>
            <a:endParaRPr lang="el-GR" dirty="0"/>
          </a:p>
        </p:txBody>
      </p:sp>
      <p:graphicFrame>
        <p:nvGraphicFramePr>
          <p:cNvPr id="10245" name="Object 4"/>
          <p:cNvGraphicFramePr>
            <a:graphicFrameLocks noChangeAspect="1"/>
          </p:cNvGraphicFramePr>
          <p:nvPr/>
        </p:nvGraphicFramePr>
        <p:xfrm>
          <a:off x="611188" y="3213100"/>
          <a:ext cx="8007350" cy="685800"/>
        </p:xfrm>
        <a:graphic>
          <a:graphicData uri="http://schemas.openxmlformats.org/presentationml/2006/ole">
            <mc:AlternateContent xmlns:mc="http://schemas.openxmlformats.org/markup-compatibility/2006">
              <mc:Choice xmlns:v="urn:schemas-microsoft-com:vml" Requires="v">
                <p:oleObj spid="_x0000_s10433" name="Equation" r:id="rId3" imgW="4191000" imgH="381000" progId="Equation.3">
                  <p:embed/>
                </p:oleObj>
              </mc:Choice>
              <mc:Fallback>
                <p:oleObj name="Equation" r:id="rId3" imgW="4191000" imgH="38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213100"/>
                        <a:ext cx="80073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Σφάλμα, Απόλυτο Σφάλμα και σημαντικά ψηφία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l-GR" dirty="0" smtClean="0"/>
                  <a:t>Αν  η τιμή </a:t>
                </a:r>
                <a14:m>
                  <m:oMath xmlns:m="http://schemas.openxmlformats.org/officeDocument/2006/math">
                    <m:acc>
                      <m:accPr>
                        <m:chr m:val="̂"/>
                        <m:ctrlPr>
                          <a:rPr lang="el-GR" i="1">
                            <a:latin typeface="Cambria Math" panose="02040503050406030204" pitchFamily="18" charset="0"/>
                          </a:rPr>
                        </m:ctrlPr>
                      </m:accPr>
                      <m:e>
                        <m:r>
                          <a:rPr lang="en-US" i="1">
                            <a:latin typeface="Cambria Math"/>
                          </a:rPr>
                          <m:t>𝑥</m:t>
                        </m:r>
                      </m:e>
                    </m:acc>
                  </m:oMath>
                </a14:m>
                <a:r>
                  <a:rPr lang="el-GR" dirty="0" smtClean="0"/>
                  <a:t> είναι μια προσέγγιση της τιμής </a:t>
                </a:r>
                <a14:m>
                  <m:oMath xmlns:m="http://schemas.openxmlformats.org/officeDocument/2006/math">
                    <m:r>
                      <a:rPr lang="en-US" i="1">
                        <a:latin typeface="Cambria Math"/>
                      </a:rPr>
                      <m:t>𝑥</m:t>
                    </m:r>
                  </m:oMath>
                </a14:m>
                <a:r>
                  <a:rPr lang="en-US" dirty="0" smtClean="0"/>
                  <a:t> </a:t>
                </a:r>
                <a:r>
                  <a:rPr lang="el-GR" dirty="0" smtClean="0"/>
                  <a:t>τότε :</a:t>
                </a:r>
              </a:p>
              <a:p>
                <a:pPr lvl="1"/>
                <a:r>
                  <a:rPr lang="el-GR" dirty="0" smtClean="0"/>
                  <a:t>Σφάλμα </a:t>
                </a:r>
                <a14:m>
                  <m:oMath xmlns:m="http://schemas.openxmlformats.org/officeDocument/2006/math">
                    <m:sSub>
                      <m:sSubPr>
                        <m:ctrlPr>
                          <a:rPr lang="el-GR" i="1">
                            <a:latin typeface="Cambria Math" panose="02040503050406030204" pitchFamily="18" charset="0"/>
                          </a:rPr>
                        </m:ctrlPr>
                      </m:sSubPr>
                      <m:e>
                        <m:r>
                          <a:rPr lang="el-GR" b="0" i="1" smtClean="0">
                            <a:latin typeface="Cambria Math"/>
                          </a:rPr>
                          <m:t>:     </m:t>
                        </m:r>
                        <m:r>
                          <a:rPr lang="en-US" i="1">
                            <a:latin typeface="Cambria Math"/>
                          </a:rPr>
                          <m:t>𝐸</m:t>
                        </m:r>
                      </m:e>
                      <m:sub>
                        <m:r>
                          <a:rPr lang="en-US" i="1">
                            <a:latin typeface="Cambria Math"/>
                          </a:rPr>
                          <m:t>𝑥</m:t>
                        </m:r>
                      </m:sub>
                    </m:sSub>
                    <m:r>
                      <a:rPr lang="en-US" i="1">
                        <a:latin typeface="Cambria Math"/>
                      </a:rPr>
                      <m:t>=</m:t>
                    </m:r>
                    <m:r>
                      <a:rPr lang="en-US" i="1">
                        <a:latin typeface="Cambria Math"/>
                      </a:rPr>
                      <m:t>𝑥</m:t>
                    </m:r>
                    <m:r>
                      <a:rPr lang="en-US" i="1">
                        <a:latin typeface="Cambria Math"/>
                      </a:rPr>
                      <m:t>− </m:t>
                    </m:r>
                    <m:acc>
                      <m:accPr>
                        <m:chr m:val="̂"/>
                        <m:ctrlPr>
                          <a:rPr lang="el-GR" i="1">
                            <a:latin typeface="Cambria Math" panose="02040503050406030204" pitchFamily="18" charset="0"/>
                          </a:rPr>
                        </m:ctrlPr>
                      </m:accPr>
                      <m:e>
                        <m:r>
                          <a:rPr lang="en-US" i="1">
                            <a:latin typeface="Cambria Math"/>
                          </a:rPr>
                          <m:t>𝑥</m:t>
                        </m:r>
                      </m:e>
                    </m:acc>
                  </m:oMath>
                </a14:m>
                <a:endParaRPr lang="el-GR" dirty="0" smtClean="0"/>
              </a:p>
              <a:p>
                <a:pPr lvl="1"/>
                <a:r>
                  <a:rPr lang="el-GR" dirty="0" smtClean="0"/>
                  <a:t>Απόλυτο σφάλμα : </a:t>
                </a:r>
                <a14:m>
                  <m:oMath xmlns:m="http://schemas.openxmlformats.org/officeDocument/2006/math">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a:rPr>
                              <m:t>𝐸</m:t>
                            </m:r>
                          </m:e>
                          <m:sub>
                            <m:r>
                              <a:rPr lang="en-US" i="1">
                                <a:latin typeface="Cambria Math"/>
                              </a:rPr>
                              <m:t>𝑥</m:t>
                            </m:r>
                          </m:sub>
                        </m:sSub>
                      </m:e>
                    </m:d>
                    <m:r>
                      <a:rPr lang="en-US" i="1">
                        <a:latin typeface="Cambria Math"/>
                      </a:rPr>
                      <m:t>=</m:t>
                    </m:r>
                    <m:d>
                      <m:dPr>
                        <m:begChr m:val="|"/>
                        <m:endChr m:val="|"/>
                        <m:ctrlPr>
                          <a:rPr lang="el-GR" i="1">
                            <a:latin typeface="Cambria Math" panose="02040503050406030204" pitchFamily="18" charset="0"/>
                          </a:rPr>
                        </m:ctrlPr>
                      </m:dPr>
                      <m:e>
                        <m:r>
                          <a:rPr lang="en-US" i="1">
                            <a:latin typeface="Cambria Math"/>
                          </a:rPr>
                          <m:t>𝑥</m:t>
                        </m:r>
                        <m:r>
                          <a:rPr lang="en-US" i="1">
                            <a:latin typeface="Cambria Math"/>
                          </a:rPr>
                          <m:t>− </m:t>
                        </m:r>
                        <m:acc>
                          <m:accPr>
                            <m:chr m:val="̂"/>
                            <m:ctrlPr>
                              <a:rPr lang="el-GR" i="1">
                                <a:latin typeface="Cambria Math" panose="02040503050406030204" pitchFamily="18" charset="0"/>
                              </a:rPr>
                            </m:ctrlPr>
                          </m:accPr>
                          <m:e>
                            <m:r>
                              <a:rPr lang="en-US" i="1">
                                <a:latin typeface="Cambria Math"/>
                              </a:rPr>
                              <m:t>𝑥</m:t>
                            </m:r>
                          </m:e>
                        </m:acc>
                      </m:e>
                    </m:d>
                  </m:oMath>
                </a14:m>
                <a:endParaRPr lang="el-GR" dirty="0"/>
              </a:p>
              <a:p>
                <a:pPr lvl="1"/>
                <a:r>
                  <a:rPr lang="el-GR" dirty="0" smtClean="0"/>
                  <a:t>Σχετικό σφάλμα : </a:t>
                </a:r>
                <a14:m>
                  <m:oMath xmlns:m="http://schemas.openxmlformats.org/officeDocument/2006/math">
                    <m:sSub>
                      <m:sSubPr>
                        <m:ctrlPr>
                          <a:rPr lang="el-GR" i="1">
                            <a:latin typeface="Cambria Math" panose="02040503050406030204" pitchFamily="18" charset="0"/>
                          </a:rPr>
                        </m:ctrlPr>
                      </m:sSubPr>
                      <m:e>
                        <m:r>
                          <a:rPr lang="en-US" i="1">
                            <a:latin typeface="Cambria Math"/>
                          </a:rPr>
                          <m:t>𝑅</m:t>
                        </m:r>
                      </m:e>
                      <m:sub>
                        <m:r>
                          <a:rPr lang="en-US" i="1">
                            <a:latin typeface="Cambria Math"/>
                          </a:rPr>
                          <m:t>𝑥</m:t>
                        </m:r>
                      </m:sub>
                    </m:sSub>
                    <m:r>
                      <a:rPr lang="en-US" i="1">
                        <a:latin typeface="Cambria Math"/>
                      </a:rPr>
                      <m:t>= </m:t>
                    </m:r>
                    <m:f>
                      <m:fPr>
                        <m:ctrlPr>
                          <a:rPr lang="el-GR" i="1">
                            <a:latin typeface="Cambria Math" panose="02040503050406030204" pitchFamily="18" charset="0"/>
                          </a:rPr>
                        </m:ctrlPr>
                      </m:fPr>
                      <m:num>
                        <m:r>
                          <a:rPr lang="en-US" i="1">
                            <a:latin typeface="Cambria Math"/>
                          </a:rPr>
                          <m:t>𝑥</m:t>
                        </m:r>
                        <m:r>
                          <a:rPr lang="en-US" i="1">
                            <a:latin typeface="Cambria Math"/>
                          </a:rPr>
                          <m:t>− </m:t>
                        </m:r>
                        <m:acc>
                          <m:accPr>
                            <m:chr m:val="̂"/>
                            <m:ctrlPr>
                              <a:rPr lang="el-GR" i="1">
                                <a:latin typeface="Cambria Math" panose="02040503050406030204" pitchFamily="18" charset="0"/>
                              </a:rPr>
                            </m:ctrlPr>
                          </m:accPr>
                          <m:e>
                            <m:r>
                              <a:rPr lang="en-US" i="1">
                                <a:latin typeface="Cambria Math"/>
                              </a:rPr>
                              <m:t>𝑥</m:t>
                            </m:r>
                          </m:e>
                        </m:acc>
                      </m:num>
                      <m:den>
                        <m:r>
                          <a:rPr lang="en-US" i="1">
                            <a:latin typeface="Cambria Math"/>
                          </a:rPr>
                          <m:t>𝑥</m:t>
                        </m:r>
                      </m:den>
                    </m:f>
                  </m:oMath>
                </a14:m>
                <a:r>
                  <a:rPr lang="el-GR" dirty="0" smtClean="0"/>
                  <a:t>, </a:t>
                </a:r>
                <a14:m>
                  <m:oMath xmlns:m="http://schemas.openxmlformats.org/officeDocument/2006/math">
                    <m:r>
                      <a:rPr lang="en-US" i="1">
                        <a:latin typeface="Cambria Math"/>
                      </a:rPr>
                      <m:t>𝑥</m:t>
                    </m:r>
                    <m:r>
                      <a:rPr lang="en-US" i="1">
                        <a:latin typeface="Cambria Math"/>
                      </a:rPr>
                      <m:t>≠0</m:t>
                    </m:r>
                  </m:oMath>
                </a14:m>
                <a:endParaRPr lang="el-GR" dirty="0"/>
              </a:p>
              <a:p>
                <a:r>
                  <a:rPr lang="el-GR" dirty="0" smtClean="0"/>
                  <a:t>Ο αριθμός </a:t>
                </a:r>
                <a14:m>
                  <m:oMath xmlns:m="http://schemas.openxmlformats.org/officeDocument/2006/math">
                    <m:acc>
                      <m:accPr>
                        <m:chr m:val="̂"/>
                        <m:ctrlPr>
                          <a:rPr lang="el-GR" i="1">
                            <a:latin typeface="Cambria Math" panose="02040503050406030204" pitchFamily="18" charset="0"/>
                          </a:rPr>
                        </m:ctrlPr>
                      </m:accPr>
                      <m:e>
                        <m:r>
                          <a:rPr lang="en-US" i="1">
                            <a:latin typeface="Cambria Math"/>
                          </a:rPr>
                          <m:t>𝑥</m:t>
                        </m:r>
                      </m:e>
                    </m:acc>
                  </m:oMath>
                </a14:m>
                <a:r>
                  <a:rPr lang="el-GR" dirty="0" smtClean="0"/>
                  <a:t> λέμε ότι προσεγγίζει την πραγματική τιμή </a:t>
                </a:r>
                <a14:m>
                  <m:oMath xmlns:m="http://schemas.openxmlformats.org/officeDocument/2006/math">
                    <m:r>
                      <a:rPr lang="en-US" i="1">
                        <a:latin typeface="Cambria Math"/>
                      </a:rPr>
                      <m:t>𝑥</m:t>
                    </m:r>
                  </m:oMath>
                </a14:m>
                <a:r>
                  <a:rPr lang="el-GR" dirty="0" smtClean="0"/>
                  <a:t> με </a:t>
                </a:r>
                <a14:m>
                  <m:oMath xmlns:m="http://schemas.openxmlformats.org/officeDocument/2006/math">
                    <m:r>
                      <a:rPr lang="en-US" i="1">
                        <a:latin typeface="Cambria Math"/>
                      </a:rPr>
                      <m:t>𝑑</m:t>
                    </m:r>
                  </m:oMath>
                </a14:m>
                <a:r>
                  <a:rPr lang="el-GR" dirty="0" smtClean="0"/>
                  <a:t> σημαντικά ψηφία αν </a:t>
                </a:r>
                <a14:m>
                  <m:oMath xmlns:m="http://schemas.openxmlformats.org/officeDocument/2006/math">
                    <m:r>
                      <a:rPr lang="en-US" i="1">
                        <a:latin typeface="Cambria Math"/>
                      </a:rPr>
                      <m:t>𝑑</m:t>
                    </m:r>
                  </m:oMath>
                </a14:m>
                <a:r>
                  <a:rPr lang="el-GR" dirty="0" smtClean="0"/>
                  <a:t> είναι ο μεγαλύτερος θετικός ακέραιος για τον οποίον ικανοποιείται η ανισότητα:</a:t>
                </a:r>
                <a:endParaRPr lang="el-GR" dirty="0"/>
              </a:p>
              <a:p>
                <a:pPr marL="0" indent="0" algn="ctr">
                  <a:buNone/>
                </a:pPr>
                <a:r>
                  <a:rPr lang="el-GR" dirty="0" smtClean="0"/>
                  <a:t> </a:t>
                </a:r>
                <a14:m>
                  <m:oMath xmlns:m="http://schemas.openxmlformats.org/officeDocument/2006/math">
                    <m:d>
                      <m:dPr>
                        <m:begChr m:val="|"/>
                        <m:endChr m:val="|"/>
                        <m:ctrlPr>
                          <a:rPr lang="el-GR" i="1">
                            <a:latin typeface="Cambria Math" panose="02040503050406030204" pitchFamily="18" charset="0"/>
                          </a:rPr>
                        </m:ctrlPr>
                      </m:dPr>
                      <m:e>
                        <m:f>
                          <m:fPr>
                            <m:ctrlPr>
                              <a:rPr lang="el-GR" i="1">
                                <a:latin typeface="Cambria Math" panose="02040503050406030204" pitchFamily="18" charset="0"/>
                              </a:rPr>
                            </m:ctrlPr>
                          </m:fPr>
                          <m:num>
                            <m:r>
                              <a:rPr lang="en-US" i="1">
                                <a:latin typeface="Cambria Math"/>
                              </a:rPr>
                              <m:t>𝑥</m:t>
                            </m:r>
                            <m:r>
                              <a:rPr lang="en-US" i="1">
                                <a:latin typeface="Cambria Math"/>
                              </a:rPr>
                              <m:t>− </m:t>
                            </m:r>
                            <m:acc>
                              <m:accPr>
                                <m:chr m:val="̂"/>
                                <m:ctrlPr>
                                  <a:rPr lang="el-GR" i="1">
                                    <a:latin typeface="Cambria Math" panose="02040503050406030204" pitchFamily="18" charset="0"/>
                                  </a:rPr>
                                </m:ctrlPr>
                              </m:accPr>
                              <m:e>
                                <m:r>
                                  <a:rPr lang="en-US" i="1">
                                    <a:latin typeface="Cambria Math"/>
                                  </a:rPr>
                                  <m:t>𝑥</m:t>
                                </m:r>
                              </m:e>
                            </m:acc>
                          </m:num>
                          <m:den>
                            <m:r>
                              <a:rPr lang="en-US" i="1">
                                <a:latin typeface="Cambria Math"/>
                              </a:rPr>
                              <m:t>𝑥</m:t>
                            </m:r>
                          </m:den>
                        </m:f>
                      </m:e>
                    </m:d>
                    <m:r>
                      <a:rPr lang="en-US" i="1">
                        <a:latin typeface="Cambria Math"/>
                      </a:rPr>
                      <m:t>&lt;</m:t>
                    </m:r>
                    <m:f>
                      <m:fPr>
                        <m:ctrlPr>
                          <a:rPr lang="el-GR" i="1">
                            <a:latin typeface="Cambria Math" panose="02040503050406030204" pitchFamily="18" charset="0"/>
                          </a:rPr>
                        </m:ctrlPr>
                      </m:fPr>
                      <m:num>
                        <m:r>
                          <a:rPr lang="en-US" i="1">
                            <a:latin typeface="Cambria Math"/>
                          </a:rPr>
                          <m:t>1</m:t>
                        </m:r>
                      </m:num>
                      <m:den>
                        <m:r>
                          <a:rPr lang="en-US" i="1">
                            <a:latin typeface="Cambria Math"/>
                          </a:rPr>
                          <m:t>2</m:t>
                        </m:r>
                      </m:den>
                    </m:f>
                    <m:sSup>
                      <m:sSupPr>
                        <m:ctrlPr>
                          <a:rPr lang="el-GR" i="1">
                            <a:latin typeface="Cambria Math" panose="02040503050406030204" pitchFamily="18" charset="0"/>
                          </a:rPr>
                        </m:ctrlPr>
                      </m:sSupPr>
                      <m:e>
                        <m:r>
                          <a:rPr lang="en-US" i="1">
                            <a:latin typeface="Cambria Math"/>
                          </a:rPr>
                          <m:t>10</m:t>
                        </m:r>
                      </m:e>
                      <m:sup>
                        <m:r>
                          <a:rPr lang="en-US" i="1">
                            <a:latin typeface="Cambria Math"/>
                          </a:rPr>
                          <m:t>−</m:t>
                        </m:r>
                        <m:r>
                          <a:rPr lang="en-US" i="1">
                            <a:latin typeface="Cambria Math"/>
                          </a:rPr>
                          <m:t>𝑑</m:t>
                        </m:r>
                      </m:sup>
                    </m:sSup>
                  </m:oMath>
                </a14:m>
                <a:endParaRPr lang="el-GR" dirty="0" smtClean="0"/>
              </a:p>
              <a:p>
                <a:r>
                  <a:rPr lang="el-GR" dirty="0" smtClean="0"/>
                  <a:t>Εφαρμογή για </a:t>
                </a:r>
                <a14:m>
                  <m:oMath xmlns:m="http://schemas.openxmlformats.org/officeDocument/2006/math">
                    <m:acc>
                      <m:accPr>
                        <m:chr m:val="̂"/>
                        <m:ctrlPr>
                          <a:rPr lang="el-GR" i="1">
                            <a:latin typeface="Cambria Math" panose="02040503050406030204" pitchFamily="18" charset="0"/>
                          </a:rPr>
                        </m:ctrlPr>
                      </m:accPr>
                      <m:e>
                        <m:r>
                          <a:rPr lang="en-US" i="1">
                            <a:latin typeface="Cambria Math"/>
                          </a:rPr>
                          <m:t>𝑥</m:t>
                        </m:r>
                      </m:e>
                    </m:acc>
                    <m:r>
                      <a:rPr lang="en-US" i="1">
                        <a:latin typeface="Cambria Math"/>
                      </a:rPr>
                      <m:t>=3,14</m:t>
                    </m:r>
                  </m:oMath>
                </a14:m>
                <a:r>
                  <a:rPr lang="el-GR" dirty="0" smtClean="0"/>
                  <a:t> και </a:t>
                </a:r>
                <a14:m>
                  <m:oMath xmlns:m="http://schemas.openxmlformats.org/officeDocument/2006/math">
                    <m:r>
                      <a:rPr lang="en-US" i="1">
                        <a:latin typeface="Cambria Math"/>
                      </a:rPr>
                      <m:t>𝑥</m:t>
                    </m:r>
                    <m:r>
                      <a:rPr lang="en-US" i="1">
                        <a:latin typeface="Cambria Math"/>
                      </a:rPr>
                      <m:t>=3,141592</m:t>
                    </m:r>
                  </m:oMath>
                </a14:m>
                <a:endParaRPr lang="el-GR" dirty="0"/>
              </a:p>
              <a:p>
                <a:endParaRPr lang="el-GR" dirty="0"/>
              </a:p>
              <a:p>
                <a:pPr lvl="1"/>
                <a:endParaRPr lang="el-GR" dirty="0"/>
              </a:p>
              <a:p>
                <a:pPr lvl="1"/>
                <a:endParaRPr lang="el-GR"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71" t="-1548" b="-3226"/>
                </a:stretch>
              </a:blipFill>
            </p:spPr>
            <p:txBody>
              <a:bodyPr/>
              <a:lstStyle/>
              <a:p>
                <a:r>
                  <a:rPr lang="el-GR">
                    <a:noFill/>
                  </a:rPr>
                  <a:t> </a:t>
                </a:r>
              </a:p>
            </p:txBody>
          </p:sp>
        </mc:Fallback>
      </mc:AlternateContent>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70</a:t>
            </a:fld>
            <a:endParaRPr lang="el-GR" dirty="0"/>
          </a:p>
        </p:txBody>
      </p:sp>
    </p:spTree>
    <p:extLst>
      <p:ext uri="{BB962C8B-B14F-4D97-AF65-F5344CB8AC3E}">
        <p14:creationId xmlns:p14="http://schemas.microsoft.com/office/powerpoint/2010/main" val="1242292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conditioning and algorithm stability</a:t>
            </a:r>
            <a:endParaRPr lang="el-GR" dirty="0"/>
          </a:p>
        </p:txBody>
      </p:sp>
      <p:sp>
        <p:nvSpPr>
          <p:cNvPr id="3" name="Content Placeholder 2"/>
          <p:cNvSpPr>
            <a:spLocks noGrp="1"/>
          </p:cNvSpPr>
          <p:nvPr>
            <p:ph idx="1"/>
          </p:nvPr>
        </p:nvSpPr>
        <p:spPr/>
        <p:txBody>
          <a:bodyPr/>
          <a:lstStyle/>
          <a:p>
            <a:r>
              <a:rPr lang="en-US" dirty="0"/>
              <a:t>The problem is ill-conditioned if a small perturbation in </a:t>
            </a:r>
            <a:r>
              <a:rPr lang="en-US" dirty="0" smtClean="0"/>
              <a:t>the data </a:t>
            </a:r>
            <a:r>
              <a:rPr lang="en-US" dirty="0"/>
              <a:t>may produce a large </a:t>
            </a:r>
            <a:r>
              <a:rPr lang="en-US" dirty="0" smtClean="0"/>
              <a:t>difference </a:t>
            </a:r>
            <a:r>
              <a:rPr lang="en-US" dirty="0"/>
              <a:t>in the result.</a:t>
            </a:r>
          </a:p>
          <a:p>
            <a:r>
              <a:rPr lang="en-US" dirty="0"/>
              <a:t>The problem is well-conditioned otherwise.</a:t>
            </a:r>
          </a:p>
          <a:p>
            <a:r>
              <a:rPr lang="en-US" dirty="0" smtClean="0"/>
              <a:t>The </a:t>
            </a:r>
            <a:r>
              <a:rPr lang="en-US" dirty="0"/>
              <a:t>algorithm is stable if its output is the exact result of </a:t>
            </a:r>
            <a:r>
              <a:rPr lang="en-US" dirty="0" smtClean="0"/>
              <a:t>a slightly </a:t>
            </a:r>
            <a:r>
              <a:rPr lang="en-US" dirty="0"/>
              <a:t>perturbed input.</a:t>
            </a:r>
          </a:p>
          <a:p>
            <a:pPr marL="0" indent="0">
              <a:buNone/>
            </a:pP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71</a:t>
            </a:fld>
            <a:endParaRPr lang="el-GR"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62164"/>
            <a:ext cx="7992888" cy="275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1769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04800" y="1196752"/>
            <a:ext cx="8534400" cy="4899248"/>
          </a:xfrm>
        </p:spPr>
        <p:txBody>
          <a:bodyPr/>
          <a:lstStyle/>
          <a:p>
            <a:pPr>
              <a:lnSpc>
                <a:spcPct val="90000"/>
              </a:lnSpc>
            </a:pPr>
            <a:r>
              <a:rPr lang="en-US" altLang="el-GR" sz="2400" u="sng" dirty="0"/>
              <a:t>Overflow</a:t>
            </a:r>
            <a:r>
              <a:rPr lang="en-US" altLang="el-GR" sz="2400" dirty="0"/>
              <a:t>: Any number larger than the largest number that can be expressed on a computer will result in an overflow.</a:t>
            </a:r>
          </a:p>
          <a:p>
            <a:pPr>
              <a:lnSpc>
                <a:spcPct val="90000"/>
              </a:lnSpc>
            </a:pPr>
            <a:r>
              <a:rPr lang="en-US" altLang="el-GR" sz="2400" u="sng" dirty="0"/>
              <a:t>Underflow (Hole)</a:t>
            </a:r>
            <a:r>
              <a:rPr lang="en-US" altLang="el-GR" sz="2400" dirty="0"/>
              <a:t> : Any positive number smaller than the smallest number that can be represented on a computer will result an underflow.</a:t>
            </a:r>
          </a:p>
          <a:p>
            <a:pPr>
              <a:lnSpc>
                <a:spcPct val="90000"/>
              </a:lnSpc>
            </a:pPr>
            <a:r>
              <a:rPr lang="en-US" altLang="el-GR" sz="2400" u="sng" dirty="0"/>
              <a:t>Stable Algorithm</a:t>
            </a:r>
            <a:r>
              <a:rPr lang="en-US" altLang="el-GR" sz="2400" dirty="0"/>
              <a:t>: In extended calculations, it is likely that many round-offs will be made. Each of these creates an input error for the remainder of the computation, impacting the final output. Algorithms for which the cumulative effect of all such errors are limited, so that a useful result is generated, are called “stable” algorithms. When accumulation is devastating and the solution is overwhelmed by the error, such algorithms are called unstable.</a:t>
            </a:r>
          </a:p>
          <a:p>
            <a:endParaRPr lang="el-GR" sz="2400" dirty="0"/>
          </a:p>
        </p:txBody>
      </p:sp>
      <p:sp>
        <p:nvSpPr>
          <p:cNvPr id="4" name="Θέση αριθμού διαφάνειας 3"/>
          <p:cNvSpPr>
            <a:spLocks noGrp="1"/>
          </p:cNvSpPr>
          <p:nvPr>
            <p:ph type="sldNum" sz="quarter" idx="10"/>
          </p:nvPr>
        </p:nvSpPr>
        <p:spPr/>
        <p:txBody>
          <a:bodyPr/>
          <a:lstStyle/>
          <a:p>
            <a:pPr>
              <a:defRPr/>
            </a:pPr>
            <a:fld id="{7C0C7880-35DE-403B-B262-B177BD98112C}" type="slidenum">
              <a:rPr lang="el-GR" smtClean="0"/>
              <a:pPr>
                <a:defRPr/>
              </a:pPr>
              <a:t>72</a:t>
            </a:fld>
            <a:endParaRPr lang="el-GR" dirty="0"/>
          </a:p>
        </p:txBody>
      </p:sp>
    </p:spTree>
    <p:extLst>
      <p:ext uri="{BB962C8B-B14F-4D97-AF65-F5344CB8AC3E}">
        <p14:creationId xmlns:p14="http://schemas.microsoft.com/office/powerpoint/2010/main" val="25287823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unstable algorithm</a:t>
            </a: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73</a:t>
            </a:fld>
            <a:endParaRPr lang="el-GR"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127" y="966702"/>
            <a:ext cx="5256584" cy="378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6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25144"/>
            <a:ext cx="8157798" cy="155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2282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stable algorithm</a:t>
            </a:r>
            <a:endParaRPr lang="el-GR" dirty="0"/>
          </a:p>
        </p:txBody>
      </p:sp>
      <p:sp>
        <p:nvSpPr>
          <p:cNvPr id="4" name="Slide Number Placeholder 3"/>
          <p:cNvSpPr>
            <a:spLocks noGrp="1"/>
          </p:cNvSpPr>
          <p:nvPr>
            <p:ph type="sldNum" sz="quarter" idx="10"/>
          </p:nvPr>
        </p:nvSpPr>
        <p:spPr/>
        <p:txBody>
          <a:bodyPr/>
          <a:lstStyle/>
          <a:p>
            <a:pPr>
              <a:defRPr/>
            </a:pPr>
            <a:fld id="{7C0C7880-35DE-403B-B262-B177BD98112C}" type="slidenum">
              <a:rPr lang="el-GR" smtClean="0"/>
              <a:pPr>
                <a:defRPr/>
              </a:pPr>
              <a:t>74</a:t>
            </a:fld>
            <a:endParaRPr lang="el-GR" dirty="0"/>
          </a:p>
        </p:txBody>
      </p:sp>
      <p:pic>
        <p:nvPicPr>
          <p:cNvPr id="151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5511421" cy="294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1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77072"/>
            <a:ext cx="816800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741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0"/>
          </p:nvPr>
        </p:nvSpPr>
        <p:spPr>
          <a:xfrm>
            <a:off x="6553200" y="6245225"/>
            <a:ext cx="2133600" cy="476250"/>
          </a:xfrm>
        </p:spPr>
        <p:txBody>
          <a:bodyPr/>
          <a:lstStyle/>
          <a:p>
            <a:pPr>
              <a:defRPr/>
            </a:pPr>
            <a:fld id="{56A9699E-C798-4D83-A401-6E714037B1F7}" type="slidenum">
              <a:rPr lang="en-US"/>
              <a:pPr>
                <a:defRPr/>
              </a:pPr>
              <a:t>75</a:t>
            </a:fld>
            <a:endParaRPr lang="en-US"/>
          </a:p>
        </p:txBody>
      </p:sp>
      <p:sp>
        <p:nvSpPr>
          <p:cNvPr id="56323" name="Rectangle 2"/>
          <p:cNvSpPr>
            <a:spLocks noGrp="1" noChangeArrowheads="1"/>
          </p:cNvSpPr>
          <p:nvPr>
            <p:ph type="title"/>
          </p:nvPr>
        </p:nvSpPr>
        <p:spPr>
          <a:xfrm>
            <a:off x="381000" y="1447800"/>
            <a:ext cx="8305800" cy="3962400"/>
          </a:xfrm>
        </p:spPr>
        <p:txBody>
          <a:bodyPr/>
          <a:lstStyle/>
          <a:p>
            <a:pPr eaLnBrk="1" hangingPunct="1">
              <a:defRPr/>
            </a:pPr>
            <a:r>
              <a:rPr lang="en-US" sz="4000" dirty="0" smtClean="0">
                <a:solidFill>
                  <a:schemeClr val="accent1">
                    <a:lumMod val="50000"/>
                  </a:schemeClr>
                </a:solidFill>
              </a:rPr>
              <a:t>Effect of Carrying Significant </a:t>
            </a:r>
            <a:br>
              <a:rPr lang="en-US" sz="4000" dirty="0" smtClean="0">
                <a:solidFill>
                  <a:schemeClr val="accent1">
                    <a:lumMod val="50000"/>
                  </a:schemeClr>
                </a:solidFill>
              </a:rPr>
            </a:br>
            <a:r>
              <a:rPr lang="en-US" sz="4000" dirty="0" smtClean="0">
                <a:solidFill>
                  <a:schemeClr val="accent1">
                    <a:lumMod val="50000"/>
                  </a:schemeClr>
                </a:solidFill>
              </a:rPr>
              <a:t>Digits in Calculations</a:t>
            </a:r>
            <a:r>
              <a:rPr lang="el-GR" sz="4000" dirty="0" smtClean="0">
                <a:solidFill>
                  <a:schemeClr val="accent1">
                    <a:lumMod val="50000"/>
                  </a:schemeClr>
                </a:solidFill>
              </a:rPr>
              <a:t> </a:t>
            </a:r>
            <a:r>
              <a:rPr lang="en-US" sz="4000" dirty="0" smtClean="0">
                <a:solidFill>
                  <a:schemeClr val="accent1">
                    <a:lumMod val="50000"/>
                  </a:schemeClr>
                </a:solidFill>
              </a:rPr>
              <a:t>- </a:t>
            </a:r>
            <a:r>
              <a:rPr lang="el-GR" sz="4000" dirty="0" smtClean="0">
                <a:solidFill>
                  <a:schemeClr val="accent1">
                    <a:lumMod val="50000"/>
                  </a:schemeClr>
                </a:solidFill>
              </a:rPr>
              <a:t/>
            </a:r>
            <a:br>
              <a:rPr lang="el-GR" sz="4000" dirty="0" smtClean="0">
                <a:solidFill>
                  <a:schemeClr val="accent1">
                    <a:lumMod val="50000"/>
                  </a:schemeClr>
                </a:solidFill>
              </a:rPr>
            </a:br>
            <a:r>
              <a:rPr lang="en-US" sz="4000" dirty="0" smtClean="0">
                <a:solidFill>
                  <a:schemeClr val="accent1">
                    <a:lumMod val="50000"/>
                  </a:schemeClr>
                </a:solidFill>
              </a:rPr>
              <a:t>Engineering Application</a:t>
            </a:r>
            <a:br>
              <a:rPr lang="en-US" sz="4000" dirty="0" smtClean="0">
                <a:solidFill>
                  <a:schemeClr val="accent1">
                    <a:lumMod val="50000"/>
                  </a:schemeClr>
                </a:solidFill>
              </a:rPr>
            </a:b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
            </a:r>
            <a:br>
              <a:rPr lang="en-US" sz="4000" dirty="0" smtClean="0">
                <a:solidFill>
                  <a:schemeClr val="accent1">
                    <a:lumMod val="50000"/>
                  </a:schemeClr>
                </a:solidFill>
              </a:rPr>
            </a:br>
            <a:r>
              <a:rPr lang="en-US" sz="4000" dirty="0" smtClean="0">
                <a:solidFill>
                  <a:schemeClr val="accent1">
                    <a:lumMod val="50000"/>
                  </a:schemeClr>
                </a:solidFill>
              </a:rPr>
              <a:t/>
            </a:r>
            <a:br>
              <a:rPr lang="en-US" sz="4000" dirty="0" smtClean="0">
                <a:solidFill>
                  <a:schemeClr val="accent1">
                    <a:lumMod val="50000"/>
                  </a:schemeClr>
                </a:solidFill>
              </a:rPr>
            </a:br>
            <a:endParaRPr lang="en-US"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0BF7C2E9-F69F-4AA0-864C-0D8B193E9A1A}" type="slidenum">
              <a:rPr lang="en-US"/>
              <a:pPr>
                <a:defRPr/>
              </a:pPr>
              <a:t>76</a:t>
            </a:fld>
            <a:endParaRPr lang="en-US"/>
          </a:p>
        </p:txBody>
      </p:sp>
      <p:sp>
        <p:nvSpPr>
          <p:cNvPr id="57347" name="Rectangle 2"/>
          <p:cNvSpPr>
            <a:spLocks noGrp="1" noChangeArrowheads="1"/>
          </p:cNvSpPr>
          <p:nvPr>
            <p:ph type="title"/>
          </p:nvPr>
        </p:nvSpPr>
        <p:spPr>
          <a:xfrm>
            <a:off x="1447800" y="228600"/>
            <a:ext cx="6553200" cy="1143000"/>
          </a:xfrm>
        </p:spPr>
        <p:txBody>
          <a:bodyPr/>
          <a:lstStyle/>
          <a:p>
            <a:pPr eaLnBrk="1" hangingPunct="1">
              <a:defRPr/>
            </a:pPr>
            <a:r>
              <a:rPr lang="en-US" dirty="0" smtClean="0">
                <a:solidFill>
                  <a:schemeClr val="accent1">
                    <a:lumMod val="50000"/>
                  </a:schemeClr>
                </a:solidFill>
              </a:rPr>
              <a:t>Find the contraction in the diameter</a:t>
            </a:r>
          </a:p>
        </p:txBody>
      </p:sp>
      <p:graphicFrame>
        <p:nvGraphicFramePr>
          <p:cNvPr id="56324" name="Object 3"/>
          <p:cNvGraphicFramePr>
            <a:graphicFrameLocks noGrp="1" noChangeAspect="1"/>
          </p:cNvGraphicFramePr>
          <p:nvPr>
            <p:ph sz="quarter" idx="3"/>
            <p:extLst>
              <p:ext uri="{D42A27DB-BD31-4B8C-83A1-F6EECF244321}">
                <p14:modId xmlns:p14="http://schemas.microsoft.com/office/powerpoint/2010/main" val="3673581403"/>
              </p:ext>
            </p:extLst>
          </p:nvPr>
        </p:nvGraphicFramePr>
        <p:xfrm>
          <a:off x="4191000" y="1709738"/>
          <a:ext cx="4191000" cy="1790700"/>
        </p:xfrm>
        <a:graphic>
          <a:graphicData uri="http://schemas.openxmlformats.org/presentationml/2006/ole">
            <mc:AlternateContent xmlns:mc="http://schemas.openxmlformats.org/markup-compatibility/2006">
              <mc:Choice xmlns:v="urn:schemas-microsoft-com:vml" Requires="v">
                <p:oleObj spid="_x0000_s56515" name="Equation" r:id="rId5" imgW="1218960" imgH="520560" progId="Equation.DSMT4">
                  <p:embed/>
                </p:oleObj>
              </mc:Choice>
              <mc:Fallback>
                <p:oleObj name="Equation" r:id="rId5" imgW="1218960" imgH="520560" progId="Equation.DSMT4">
                  <p:embed/>
                  <p:pic>
                    <p:nvPicPr>
                      <p:cNvPr id="0" name="Object 3"/>
                      <p:cNvPicPr>
                        <a:picLocks noChangeAspect="1" noChangeArrowheads="1"/>
                      </p:cNvPicPr>
                      <p:nvPr/>
                    </p:nvPicPr>
                    <p:blipFill>
                      <a:blip r:embed="rId6"/>
                      <a:srcRect/>
                      <a:stretch>
                        <a:fillRect/>
                      </a:stretch>
                    </p:blipFill>
                    <p:spPr bwMode="auto">
                      <a:xfrm>
                        <a:off x="4191000" y="1709738"/>
                        <a:ext cx="41910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6325" name="Picture 4" descr="shaftpi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209800"/>
            <a:ext cx="24384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
          <p:cNvSpPr txBox="1">
            <a:spLocks noChangeArrowheads="1"/>
          </p:cNvSpPr>
          <p:nvPr/>
        </p:nvSpPr>
        <p:spPr bwMode="auto">
          <a:xfrm>
            <a:off x="2590800" y="3962400"/>
            <a:ext cx="617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200" dirty="0">
                <a:latin typeface="Arno Pro Caption" pitchFamily="18" charset="0"/>
              </a:rPr>
              <a:t>T</a:t>
            </a:r>
            <a:r>
              <a:rPr lang="en-US" sz="3200" baseline="-25000" dirty="0">
                <a:latin typeface="Arno Pro Caption" pitchFamily="18" charset="0"/>
              </a:rPr>
              <a:t>a</a:t>
            </a:r>
            <a:r>
              <a:rPr lang="en-US" sz="3200" dirty="0">
                <a:latin typeface="Arno Pro Caption" pitchFamily="18" charset="0"/>
              </a:rPr>
              <a:t>=80</a:t>
            </a:r>
            <a:r>
              <a:rPr lang="en-US" sz="3200" baseline="30000" dirty="0">
                <a:latin typeface="Arno Pro Caption" pitchFamily="18" charset="0"/>
              </a:rPr>
              <a:t>o</a:t>
            </a:r>
            <a:r>
              <a:rPr lang="en-US" sz="3200" dirty="0">
                <a:latin typeface="Arno Pro Caption" pitchFamily="18" charset="0"/>
              </a:rPr>
              <a:t>F; T</a:t>
            </a:r>
            <a:r>
              <a:rPr lang="en-US" sz="3200" baseline="-25000" dirty="0">
                <a:latin typeface="Arno Pro Caption" pitchFamily="18" charset="0"/>
              </a:rPr>
              <a:t>c</a:t>
            </a:r>
            <a:r>
              <a:rPr lang="en-US" sz="3200" dirty="0">
                <a:latin typeface="Arno Pro Caption" pitchFamily="18" charset="0"/>
              </a:rPr>
              <a:t>=-108</a:t>
            </a:r>
            <a:r>
              <a:rPr lang="en-US" sz="3200" baseline="30000" dirty="0">
                <a:latin typeface="Arno Pro Caption" pitchFamily="18" charset="0"/>
              </a:rPr>
              <a:t>o</a:t>
            </a:r>
            <a:r>
              <a:rPr lang="en-US" sz="3200" dirty="0">
                <a:latin typeface="Arno Pro Caption" pitchFamily="18" charset="0"/>
              </a:rPr>
              <a:t>F; D=12.363”</a:t>
            </a:r>
          </a:p>
        </p:txBody>
      </p:sp>
      <p:sp>
        <p:nvSpPr>
          <p:cNvPr id="56327" name="Rectangle 6"/>
          <p:cNvSpPr>
            <a:spLocks noChangeArrowheads="1"/>
          </p:cNvSpPr>
          <p:nvPr/>
        </p:nvSpPr>
        <p:spPr bwMode="auto">
          <a:xfrm>
            <a:off x="3429000" y="4800600"/>
            <a:ext cx="4724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4800" dirty="0">
                <a:cs typeface="Times New Roman" pitchFamily="18" charset="0"/>
              </a:rPr>
              <a:t>α</a:t>
            </a:r>
            <a:r>
              <a:rPr lang="en-US" sz="4800" dirty="0"/>
              <a:t> = </a:t>
            </a:r>
            <a:r>
              <a:rPr lang="en-US" sz="4800" i="1" dirty="0"/>
              <a:t>a</a:t>
            </a:r>
            <a:r>
              <a:rPr lang="en-US" sz="4800" baseline="-25000" dirty="0"/>
              <a:t>0</a:t>
            </a:r>
            <a:r>
              <a:rPr lang="en-US" sz="4800" dirty="0"/>
              <a:t>+ </a:t>
            </a:r>
            <a:r>
              <a:rPr lang="en-US" sz="4800" i="1" dirty="0"/>
              <a:t>a</a:t>
            </a:r>
            <a:r>
              <a:rPr lang="en-US" sz="4800" baseline="-25000" dirty="0"/>
              <a:t>1</a:t>
            </a:r>
            <a:r>
              <a:rPr lang="en-US" sz="4800" i="1" dirty="0"/>
              <a:t>T </a:t>
            </a:r>
            <a:r>
              <a:rPr lang="en-US" sz="4800" dirty="0"/>
              <a:t>+ </a:t>
            </a:r>
            <a:r>
              <a:rPr lang="en-US" sz="4800" i="1" dirty="0"/>
              <a:t>a</a:t>
            </a:r>
            <a:r>
              <a:rPr lang="en-US" sz="4800" baseline="-25000" dirty="0"/>
              <a:t>2</a:t>
            </a:r>
            <a:r>
              <a:rPr lang="en-US" sz="4800" i="1" dirty="0"/>
              <a:t>T</a:t>
            </a:r>
            <a:r>
              <a:rPr lang="en-US" sz="4800" baseline="30000" dirty="0"/>
              <a:t>2</a:t>
            </a:r>
            <a:endParaRPr lang="en-US" sz="4800" dirty="0"/>
          </a:p>
        </p:txBody>
      </p:sp>
    </p:spTree>
    <p:custDataLst>
      <p:tags r:id="rId2"/>
    </p:custData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6"/>
          <p:cNvSpPr>
            <a:spLocks noGrp="1"/>
          </p:cNvSpPr>
          <p:nvPr>
            <p:ph type="sldNum" sz="quarter" idx="11"/>
          </p:nvPr>
        </p:nvSpPr>
        <p:spPr/>
        <p:txBody>
          <a:bodyPr/>
          <a:lstStyle/>
          <a:p>
            <a:pPr>
              <a:defRPr/>
            </a:pPr>
            <a:fld id="{51B588C5-027A-4F5F-AA9F-D5B7980D3081}" type="slidenum">
              <a:rPr lang="en-US"/>
              <a:pPr>
                <a:defRPr/>
              </a:pPr>
              <a:t>77</a:t>
            </a:fld>
            <a:endParaRPr lang="en-US"/>
          </a:p>
        </p:txBody>
      </p:sp>
      <p:sp>
        <p:nvSpPr>
          <p:cNvPr id="58371" name="Rectangle 2"/>
          <p:cNvSpPr>
            <a:spLocks noGrp="1" noChangeArrowheads="1"/>
          </p:cNvSpPr>
          <p:nvPr>
            <p:ph type="title"/>
          </p:nvPr>
        </p:nvSpPr>
        <p:spPr>
          <a:xfrm>
            <a:off x="611188" y="188913"/>
            <a:ext cx="7848600" cy="954087"/>
          </a:xfrm>
        </p:spPr>
        <p:txBody>
          <a:bodyPr/>
          <a:lstStyle/>
          <a:p>
            <a:pPr eaLnBrk="1" hangingPunct="1">
              <a:defRPr/>
            </a:pPr>
            <a:r>
              <a:rPr lang="en-US" dirty="0" smtClean="0">
                <a:solidFill>
                  <a:schemeClr val="accent1">
                    <a:lumMod val="50000"/>
                  </a:schemeClr>
                </a:solidFill>
              </a:rPr>
              <a:t>Thermal Expansion Coefficient </a:t>
            </a:r>
            <a:r>
              <a:rPr lang="en-US" dirty="0" err="1" smtClean="0">
                <a:solidFill>
                  <a:schemeClr val="accent1">
                    <a:lumMod val="50000"/>
                  </a:schemeClr>
                </a:solidFill>
              </a:rPr>
              <a:t>vs</a:t>
            </a:r>
            <a:r>
              <a:rPr lang="en-US" dirty="0" smtClean="0">
                <a:solidFill>
                  <a:schemeClr val="accent1">
                    <a:lumMod val="50000"/>
                  </a:schemeClr>
                </a:solidFill>
              </a:rPr>
              <a:t> Temperature</a:t>
            </a:r>
          </a:p>
        </p:txBody>
      </p:sp>
      <p:graphicFrame>
        <p:nvGraphicFramePr>
          <p:cNvPr id="57348" name="Object 3"/>
          <p:cNvGraphicFramePr>
            <a:graphicFrameLocks noGrp="1" noChangeAspect="1"/>
          </p:cNvGraphicFramePr>
          <p:nvPr>
            <p:ph sz="half" idx="1"/>
          </p:nvPr>
        </p:nvGraphicFramePr>
        <p:xfrm>
          <a:off x="2000250" y="3760788"/>
          <a:ext cx="952500" cy="203200"/>
        </p:xfrm>
        <a:graphic>
          <a:graphicData uri="http://schemas.openxmlformats.org/presentationml/2006/ole">
            <mc:AlternateContent xmlns:mc="http://schemas.openxmlformats.org/markup-compatibility/2006">
              <mc:Choice xmlns:v="urn:schemas-microsoft-com:vml" Requires="v">
                <p:oleObj spid="_x0000_s57569" name="Equation" r:id="rId5" imgW="952087" imgH="203112" progId="Equation.3">
                  <p:embed/>
                </p:oleObj>
              </mc:Choice>
              <mc:Fallback>
                <p:oleObj name="Equation" r:id="rId5" imgW="952087"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3760788"/>
                        <a:ext cx="9525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8996" name="Group 4"/>
          <p:cNvGraphicFramePr>
            <a:graphicFrameLocks noGrp="1"/>
          </p:cNvGraphicFramePr>
          <p:nvPr>
            <p:ph sz="quarter" idx="2"/>
          </p:nvPr>
        </p:nvGraphicFramePr>
        <p:xfrm>
          <a:off x="5292725" y="1268413"/>
          <a:ext cx="2971800" cy="4481511"/>
        </p:xfrm>
        <a:graphic>
          <a:graphicData uri="http://schemas.openxmlformats.org/drawingml/2006/table">
            <a:tbl>
              <a:tblPr/>
              <a:tblGrid>
                <a:gridCol w="1143000"/>
                <a:gridCol w="1828800"/>
              </a:tblGrid>
              <a:tr h="82313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T(</a:t>
                      </a:r>
                      <a:r>
                        <a:rPr kumimoji="0" lang="en-US" sz="2400" b="0" i="0" u="none" strike="noStrike" cap="none" normalizeH="0" baseline="30000" dirty="0" err="1" smtClean="0">
                          <a:ln>
                            <a:noFill/>
                          </a:ln>
                          <a:solidFill>
                            <a:schemeClr val="tx1"/>
                          </a:solidFill>
                          <a:effectLst/>
                          <a:latin typeface="Arno Pro Caption" pitchFamily="18" charset="0"/>
                        </a:rPr>
                        <a:t>o</a:t>
                      </a:r>
                      <a:r>
                        <a:rPr kumimoji="0" lang="en-US" sz="2400" b="0" i="0" u="none" strike="noStrike" cap="none" normalizeH="0" baseline="0" dirty="0" err="1" smtClean="0">
                          <a:ln>
                            <a:noFill/>
                          </a:ln>
                          <a:solidFill>
                            <a:schemeClr val="tx1"/>
                          </a:solidFill>
                          <a:effectLst/>
                          <a:latin typeface="Arno Pro Caption" pitchFamily="18" charset="0"/>
                        </a:rPr>
                        <a:t>F</a:t>
                      </a:r>
                      <a:r>
                        <a:rPr kumimoji="0" lang="en-US" sz="2400" b="0" i="0" u="none" strike="noStrike" cap="none" normalizeH="0" baseline="0" dirty="0" smtClean="0">
                          <a:ln>
                            <a:noFill/>
                          </a:ln>
                          <a:solidFill>
                            <a:schemeClr val="tx1"/>
                          </a:solidFill>
                          <a:effectLst/>
                          <a:latin typeface="Arno Pro Caption" pitchFamily="18" charset="0"/>
                        </a:rPr>
                        <a:t>)</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α</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 (</a:t>
                      </a: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μ</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in/in/</a:t>
                      </a:r>
                      <a:r>
                        <a:rPr kumimoji="0" lang="en-US" sz="2400" b="0" i="0" u="none" strike="noStrike" cap="none" normalizeH="0" baseline="30000" smtClean="0">
                          <a:ln>
                            <a:noFill/>
                          </a:ln>
                          <a:solidFill>
                            <a:schemeClr val="tx1"/>
                          </a:solidFill>
                          <a:effectLst/>
                          <a:latin typeface="Arno Pro Caption" pitchFamily="18" charset="0"/>
                        </a:rPr>
                        <a:t>o</a:t>
                      </a:r>
                      <a:r>
                        <a:rPr kumimoji="0" lang="en-US" sz="2400" b="0" i="0" u="none" strike="noStrike" cap="none" normalizeH="0" baseline="0" smtClean="0">
                          <a:ln>
                            <a:noFill/>
                          </a:ln>
                          <a:solidFill>
                            <a:schemeClr val="tx1"/>
                          </a:solidFill>
                          <a:effectLst/>
                          <a:latin typeface="Arno Pro Caption" pitchFamily="18" charset="0"/>
                        </a:rPr>
                        <a:t>F)</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 </a:t>
                      </a:r>
                      <a:endParaRPr kumimoji="0" lang="el-GR" sz="2400" b="0" i="0" u="none" strike="noStrike" cap="none" normalizeH="0" baseline="0" smtClean="0">
                        <a:ln>
                          <a:noFill/>
                        </a:ln>
                        <a:solidFill>
                          <a:schemeClr val="tx1"/>
                        </a:solidFill>
                        <a:effectLst/>
                        <a:latin typeface="Arno Pro Caption" pitchFamily="18" charset="0"/>
                        <a:cs typeface="Times New Roman" pitchFamily="18" charset="0"/>
                      </a:endParaRP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-340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2.45</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-300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3.07</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-220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4.08</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-160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4.72</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-80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5.43</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6.00</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6.24</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7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80</a:t>
                      </a:r>
                    </a:p>
                  </a:txBody>
                  <a:tcPr marT="45730" marB="4573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6.47</a:t>
                      </a:r>
                    </a:p>
                  </a:txBody>
                  <a:tcPr marT="45730" marB="4573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pic>
        <p:nvPicPr>
          <p:cNvPr id="57381" name="Picture 36" descr="regression_pointsonly_youtub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1363663"/>
            <a:ext cx="4495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87FD350B-A3D9-47F8-9086-82674FB7FCB5}" type="slidenum">
              <a:rPr lang="en-US"/>
              <a:pPr>
                <a:defRPr/>
              </a:pPr>
              <a:t>78</a:t>
            </a:fld>
            <a:endParaRPr lang="en-US"/>
          </a:p>
        </p:txBody>
      </p:sp>
      <p:sp>
        <p:nvSpPr>
          <p:cNvPr id="59395"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Regressing Data in Excel</a:t>
            </a:r>
            <a:br>
              <a:rPr lang="en-US" dirty="0" smtClean="0">
                <a:solidFill>
                  <a:schemeClr val="accent1">
                    <a:lumMod val="50000"/>
                  </a:schemeClr>
                </a:solidFill>
              </a:rPr>
            </a:br>
            <a:r>
              <a:rPr lang="en-US" dirty="0" smtClean="0">
                <a:solidFill>
                  <a:schemeClr val="accent1">
                    <a:lumMod val="50000"/>
                  </a:schemeClr>
                </a:solidFill>
              </a:rPr>
              <a:t>(general format)</a:t>
            </a:r>
          </a:p>
        </p:txBody>
      </p:sp>
      <p:graphicFrame>
        <p:nvGraphicFramePr>
          <p:cNvPr id="58372" name="Object 3"/>
          <p:cNvGraphicFramePr>
            <a:graphicFrameLocks noGrp="1" noChangeAspect="1"/>
          </p:cNvGraphicFramePr>
          <p:nvPr>
            <p:ph sz="half" idx="2"/>
          </p:nvPr>
        </p:nvGraphicFramePr>
        <p:xfrm>
          <a:off x="1619250" y="1341438"/>
          <a:ext cx="5791200" cy="4273550"/>
        </p:xfrm>
        <a:graphic>
          <a:graphicData uri="http://schemas.openxmlformats.org/presentationml/2006/ole">
            <mc:AlternateContent xmlns:mc="http://schemas.openxmlformats.org/markup-compatibility/2006">
              <mc:Choice xmlns:v="urn:schemas-microsoft-com:vml" Requires="v">
                <p:oleObj spid="_x0000_s58561" name="Chart" r:id="rId3" imgW="3924300" imgH="2895519" progId="Excel.Chart.8">
                  <p:embed/>
                </p:oleObj>
              </mc:Choice>
              <mc:Fallback>
                <p:oleObj name="Chart" r:id="rId3" imgW="3924300" imgH="2895519"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341438"/>
                        <a:ext cx="5791200"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Rectangle 4"/>
          <p:cNvSpPr>
            <a:spLocks noChangeArrowheads="1"/>
          </p:cNvSpPr>
          <p:nvPr/>
        </p:nvSpPr>
        <p:spPr bwMode="auto">
          <a:xfrm>
            <a:off x="1619250" y="5653088"/>
            <a:ext cx="624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200" b="1">
                <a:latin typeface="Arno Pro Caption" pitchFamily="18" charset="0"/>
                <a:cs typeface="Times New Roman" pitchFamily="18" charset="0"/>
              </a:rPr>
              <a:t>α</a:t>
            </a:r>
            <a:r>
              <a:rPr lang="en-US" sz="3200" b="1">
                <a:latin typeface="Arno Pro Caption" pitchFamily="18" charset="0"/>
              </a:rPr>
              <a:t> = -1E-05T</a:t>
            </a:r>
            <a:r>
              <a:rPr lang="en-US" sz="3200" b="1" baseline="30000">
                <a:latin typeface="Arno Pro Caption" pitchFamily="18" charset="0"/>
              </a:rPr>
              <a:t>2</a:t>
            </a:r>
            <a:r>
              <a:rPr lang="en-US" sz="3200" b="1">
                <a:latin typeface="Arno Pro Caption" pitchFamily="18" charset="0"/>
              </a:rPr>
              <a:t> + 0.0062T + 6.0234</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1"/>
          </p:nvPr>
        </p:nvSpPr>
        <p:spPr/>
        <p:txBody>
          <a:bodyPr/>
          <a:lstStyle/>
          <a:p>
            <a:pPr>
              <a:defRPr/>
            </a:pPr>
            <a:fld id="{EACA4BF2-DCB2-41E2-9FBF-13F6C8A5F573}" type="slidenum">
              <a:rPr lang="en-US"/>
              <a:pPr>
                <a:defRPr/>
              </a:pPr>
              <a:t>79</a:t>
            </a:fld>
            <a:endParaRPr lang="en-US"/>
          </a:p>
        </p:txBody>
      </p:sp>
      <p:sp>
        <p:nvSpPr>
          <p:cNvPr id="60419" name="Rectangle 2"/>
          <p:cNvSpPr>
            <a:spLocks noGrp="1" noChangeArrowheads="1"/>
          </p:cNvSpPr>
          <p:nvPr>
            <p:ph type="title"/>
          </p:nvPr>
        </p:nvSpPr>
        <p:spPr>
          <a:xfrm>
            <a:off x="457200" y="0"/>
            <a:ext cx="8229600" cy="762000"/>
          </a:xfrm>
        </p:spPr>
        <p:txBody>
          <a:bodyPr/>
          <a:lstStyle/>
          <a:p>
            <a:pPr eaLnBrk="1" hangingPunct="1">
              <a:defRPr/>
            </a:pPr>
            <a:r>
              <a:rPr lang="en-US" dirty="0" smtClean="0">
                <a:solidFill>
                  <a:schemeClr val="accent1">
                    <a:lumMod val="50000"/>
                  </a:schemeClr>
                </a:solidFill>
              </a:rPr>
              <a:t>Observed and Predicted Values</a:t>
            </a:r>
          </a:p>
        </p:txBody>
      </p:sp>
      <p:graphicFrame>
        <p:nvGraphicFramePr>
          <p:cNvPr id="472067" name="Group 3"/>
          <p:cNvGraphicFramePr>
            <a:graphicFrameLocks noGrp="1"/>
          </p:cNvGraphicFramePr>
          <p:nvPr>
            <p:ph idx="1"/>
          </p:nvPr>
        </p:nvGraphicFramePr>
        <p:xfrm>
          <a:off x="1547813" y="1493838"/>
          <a:ext cx="6019800" cy="4899026"/>
        </p:xfrm>
        <a:graphic>
          <a:graphicData uri="http://schemas.openxmlformats.org/drawingml/2006/table">
            <a:tbl>
              <a:tblPr/>
              <a:tblGrid>
                <a:gridCol w="1295400"/>
                <a:gridCol w="2209800"/>
                <a:gridCol w="2514600"/>
              </a:tblGrid>
              <a:tr h="82294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T(</a:t>
                      </a:r>
                      <a:r>
                        <a:rPr kumimoji="0" lang="en-US" sz="2400" b="0" i="0" u="none" strike="noStrike" cap="none" normalizeH="0" baseline="30000" dirty="0" err="1" smtClean="0">
                          <a:ln>
                            <a:noFill/>
                          </a:ln>
                          <a:solidFill>
                            <a:schemeClr val="tx1"/>
                          </a:solidFill>
                          <a:effectLst/>
                          <a:latin typeface="Arno Pro Caption" pitchFamily="18" charset="0"/>
                        </a:rPr>
                        <a:t>o</a:t>
                      </a:r>
                      <a:r>
                        <a:rPr kumimoji="0" lang="en-US" sz="2400" b="0" i="0" u="none" strike="noStrike" cap="none" normalizeH="0" baseline="0" dirty="0" err="1" smtClean="0">
                          <a:ln>
                            <a:noFill/>
                          </a:ln>
                          <a:solidFill>
                            <a:schemeClr val="tx1"/>
                          </a:solidFill>
                          <a:effectLst/>
                          <a:latin typeface="Arno Pro Caption" pitchFamily="18" charset="0"/>
                        </a:rPr>
                        <a:t>F</a:t>
                      </a:r>
                      <a:r>
                        <a:rPr kumimoji="0" lang="en-US" sz="2400" b="0" i="0" u="none" strike="noStrike" cap="none" normalizeH="0" baseline="0" dirty="0" smtClean="0">
                          <a:ln>
                            <a:noFill/>
                          </a:ln>
                          <a:solidFill>
                            <a:schemeClr val="tx1"/>
                          </a:solidFill>
                          <a:effectLst/>
                          <a:latin typeface="Arno Pro Caption" pitchFamily="18" charset="0"/>
                        </a:rPr>
                        <a:t>)</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α</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 (</a:t>
                      </a: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μ</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in/in/</a:t>
                      </a:r>
                      <a:r>
                        <a:rPr kumimoji="0" lang="en-US" sz="2400" b="0" i="0" u="none" strike="noStrike" cap="none" normalizeH="0" baseline="30000" smtClean="0">
                          <a:ln>
                            <a:noFill/>
                          </a:ln>
                          <a:solidFill>
                            <a:schemeClr val="tx1"/>
                          </a:solidFill>
                          <a:effectLst/>
                          <a:latin typeface="Arno Pro Caption" pitchFamily="18" charset="0"/>
                        </a:rPr>
                        <a:t>o</a:t>
                      </a:r>
                      <a:r>
                        <a:rPr kumimoji="0" lang="en-US" sz="2400" b="0" i="0" u="none" strike="noStrike" cap="none" normalizeH="0" baseline="0" smtClean="0">
                          <a:ln>
                            <a:noFill/>
                          </a:ln>
                          <a:solidFill>
                            <a:schemeClr val="tx1"/>
                          </a:solidFill>
                          <a:effectLst/>
                          <a:latin typeface="Arno Pro Caption" pitchFamily="18" charset="0"/>
                        </a:rPr>
                        <a:t>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Given</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 </a:t>
                      </a:r>
                      <a:endParaRPr kumimoji="0" lang="el-GR" sz="2400" b="0" i="0" u="none" strike="noStrike" cap="none" normalizeH="0" baseline="0" smtClean="0">
                        <a:ln>
                          <a:noFill/>
                        </a:ln>
                        <a:solidFill>
                          <a:schemeClr val="tx1"/>
                        </a:solidFill>
                        <a:effectLst/>
                        <a:latin typeface="Arno Pro Caption" pitchFamily="18" charset="0"/>
                        <a:cs typeface="Times New Roman" pitchFamily="18" charset="0"/>
                      </a:endParaRP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α</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 (</a:t>
                      </a: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μ</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in/in/</a:t>
                      </a:r>
                      <a:r>
                        <a:rPr kumimoji="0" lang="en-US" sz="2400" b="0" i="0" u="none" strike="noStrike" cap="none" normalizeH="0" baseline="30000" smtClean="0">
                          <a:ln>
                            <a:noFill/>
                          </a:ln>
                          <a:solidFill>
                            <a:schemeClr val="tx1"/>
                          </a:solidFill>
                          <a:effectLst/>
                          <a:latin typeface="Arno Pro Caption" pitchFamily="18" charset="0"/>
                        </a:rPr>
                        <a:t>o</a:t>
                      </a:r>
                      <a:r>
                        <a:rPr kumimoji="0" lang="en-US" sz="2400" b="0" i="0" u="none" strike="noStrike" cap="none" normalizeH="0" baseline="0" smtClean="0">
                          <a:ln>
                            <a:noFill/>
                          </a:ln>
                          <a:solidFill>
                            <a:schemeClr val="tx1"/>
                          </a:solidFill>
                          <a:effectLst/>
                          <a:latin typeface="Arno Pro Caption" pitchFamily="18" charset="0"/>
                        </a:rPr>
                        <a:t>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Predicted</a:t>
                      </a:r>
                      <a:endParaRPr kumimoji="0" lang="el-GR" sz="2400" b="0" i="0" u="none" strike="noStrike" cap="none" normalizeH="0" baseline="0" smtClean="0">
                        <a:ln>
                          <a:noFill/>
                        </a:ln>
                        <a:solidFill>
                          <a:schemeClr val="tx1"/>
                        </a:solidFill>
                        <a:effectLst/>
                        <a:latin typeface="Arno Pro Caption" pitchFamily="18" charset="0"/>
                      </a:endParaRP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-340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2.45</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2.76</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-300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3.07</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3.26</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-220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4.08</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4.18</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-160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4.72</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4.78</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-80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5.43</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5.46</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6.00</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6.02</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6.24</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6.26</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51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80</a:t>
                      </a:r>
                    </a:p>
                  </a:txBody>
                  <a:tcPr marT="45713" marB="4571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6.47</a:t>
                      </a:r>
                    </a:p>
                  </a:txBody>
                  <a:tcPr marT="45713" marB="4571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6.46</a:t>
                      </a:r>
                    </a:p>
                  </a:txBody>
                  <a:tcPr marT="45713" marB="4571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59438" name="Rectangle 45"/>
          <p:cNvSpPr>
            <a:spLocks noChangeArrowheads="1"/>
          </p:cNvSpPr>
          <p:nvPr/>
        </p:nvSpPr>
        <p:spPr bwMode="auto">
          <a:xfrm>
            <a:off x="1219200" y="914400"/>
            <a:ext cx="792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200" b="1">
                <a:latin typeface="Arno Pro Caption" pitchFamily="18" charset="0"/>
                <a:cs typeface="Times New Roman" pitchFamily="18" charset="0"/>
              </a:rPr>
              <a:t>α</a:t>
            </a:r>
            <a:r>
              <a:rPr lang="en-US" sz="3200" b="1">
                <a:latin typeface="Arno Pro Caption" pitchFamily="18" charset="0"/>
              </a:rPr>
              <a:t> = -1E-05T</a:t>
            </a:r>
            <a:r>
              <a:rPr lang="en-US" sz="3200" b="1" baseline="30000">
                <a:latin typeface="Arno Pro Caption" pitchFamily="18" charset="0"/>
              </a:rPr>
              <a:t>2</a:t>
            </a:r>
            <a:r>
              <a:rPr lang="en-US" sz="3200" b="1">
                <a:latin typeface="Arno Pro Caption" pitchFamily="18" charset="0"/>
              </a:rPr>
              <a:t> + 0.0062T + 6.0234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Convert Base 10 Integer to binary representation </a:t>
            </a:r>
          </a:p>
        </p:txBody>
      </p:sp>
      <p:sp>
        <p:nvSpPr>
          <p:cNvPr id="11267" name="TextBox 7"/>
          <p:cNvSpPr txBox="1">
            <a:spLocks noChangeArrowheads="1"/>
          </p:cNvSpPr>
          <p:nvPr/>
        </p:nvSpPr>
        <p:spPr bwMode="auto">
          <a:xfrm>
            <a:off x="1066800" y="1628775"/>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a:r>
              <a:rPr lang="en-US">
                <a:latin typeface="Arno Pro Caption" pitchFamily="18" charset="0"/>
              </a:rPr>
              <a:t>Converting a base-10 integer to binary representation.</a:t>
            </a:r>
          </a:p>
        </p:txBody>
      </p:sp>
      <p:graphicFrame>
        <p:nvGraphicFramePr>
          <p:cNvPr id="9" name="Table 8"/>
          <p:cNvGraphicFramePr>
            <a:graphicFrameLocks noGrp="1"/>
          </p:cNvGraphicFramePr>
          <p:nvPr/>
        </p:nvGraphicFramePr>
        <p:xfrm>
          <a:off x="1600200" y="2590800"/>
          <a:ext cx="6096000" cy="185420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endParaRPr lang="en-US" dirty="0">
                        <a:latin typeface="Arno Pro Caption" pitchFamily="18" charset="0"/>
                      </a:endParaRPr>
                    </a:p>
                  </a:txBody>
                  <a:tcPr/>
                </a:tc>
                <a:tc>
                  <a:txBody>
                    <a:bodyPr/>
                    <a:lstStyle/>
                    <a:p>
                      <a:r>
                        <a:rPr lang="en-US" b="1" dirty="0" smtClean="0">
                          <a:latin typeface="Arno Pro Caption" pitchFamily="18" charset="0"/>
                        </a:rPr>
                        <a:t>Quotient</a:t>
                      </a:r>
                      <a:endParaRPr lang="en-US" b="1" dirty="0">
                        <a:latin typeface="Arno Pro Caption" pitchFamily="18" charset="0"/>
                      </a:endParaRPr>
                    </a:p>
                  </a:txBody>
                  <a:tcPr/>
                </a:tc>
                <a:tc>
                  <a:txBody>
                    <a:bodyPr/>
                    <a:lstStyle/>
                    <a:p>
                      <a:r>
                        <a:rPr lang="en-US" b="1" dirty="0" smtClean="0">
                          <a:latin typeface="Arno Pro Caption" pitchFamily="18" charset="0"/>
                        </a:rPr>
                        <a:t>Remainder</a:t>
                      </a:r>
                      <a:endParaRPr lang="en-US" b="1" dirty="0">
                        <a:latin typeface="Arno Pro Caption" pitchFamily="18" charset="0"/>
                      </a:endParaRPr>
                    </a:p>
                  </a:txBody>
                  <a:tcPr/>
                </a:tc>
              </a:tr>
              <a:tr h="370840">
                <a:tc>
                  <a:txBody>
                    <a:bodyPr/>
                    <a:lstStyle/>
                    <a:p>
                      <a:r>
                        <a:rPr lang="en-US" dirty="0" smtClean="0">
                          <a:latin typeface="Arno Pro Caption" pitchFamily="18" charset="0"/>
                        </a:rPr>
                        <a:t>11/2</a:t>
                      </a:r>
                      <a:endParaRPr lang="en-US" dirty="0">
                        <a:latin typeface="Arno Pro Caption" pitchFamily="18" charset="0"/>
                      </a:endParaRPr>
                    </a:p>
                  </a:txBody>
                  <a:tcPr/>
                </a:tc>
                <a:tc>
                  <a:txBody>
                    <a:bodyPr/>
                    <a:lstStyle/>
                    <a:p>
                      <a:r>
                        <a:rPr lang="en-US" dirty="0" smtClean="0">
                          <a:latin typeface="Arno Pro Caption" pitchFamily="18" charset="0"/>
                        </a:rPr>
                        <a:t>5</a:t>
                      </a:r>
                      <a:endParaRPr lang="en-US" dirty="0">
                        <a:latin typeface="Arno Pro Caption" pitchFamily="18" charset="0"/>
                      </a:endParaRPr>
                    </a:p>
                  </a:txBody>
                  <a:tcPr/>
                </a:tc>
                <a:tc>
                  <a:txBody>
                    <a:bodyPr/>
                    <a:lstStyle/>
                    <a:p>
                      <a:endParaRPr lang="en-US" dirty="0">
                        <a:latin typeface="Arno Pro Caption" pitchFamily="18" charset="0"/>
                      </a:endParaRPr>
                    </a:p>
                  </a:txBody>
                  <a:tcPr/>
                </a:tc>
              </a:tr>
              <a:tr h="370840">
                <a:tc>
                  <a:txBody>
                    <a:bodyPr/>
                    <a:lstStyle/>
                    <a:p>
                      <a:r>
                        <a:rPr lang="en-US" dirty="0" smtClean="0">
                          <a:latin typeface="Arno Pro Caption" pitchFamily="18" charset="0"/>
                        </a:rPr>
                        <a:t>5/2</a:t>
                      </a:r>
                      <a:endParaRPr lang="en-US" dirty="0">
                        <a:latin typeface="Arno Pro Caption" pitchFamily="18" charset="0"/>
                      </a:endParaRPr>
                    </a:p>
                  </a:txBody>
                  <a:tcPr/>
                </a:tc>
                <a:tc>
                  <a:txBody>
                    <a:bodyPr/>
                    <a:lstStyle/>
                    <a:p>
                      <a:r>
                        <a:rPr lang="en-US" dirty="0" smtClean="0">
                          <a:latin typeface="Arno Pro Caption" pitchFamily="18" charset="0"/>
                        </a:rPr>
                        <a:t>2</a:t>
                      </a:r>
                      <a:endParaRPr lang="en-US" dirty="0">
                        <a:latin typeface="Arno Pro Caption" pitchFamily="18" charset="0"/>
                      </a:endParaRPr>
                    </a:p>
                  </a:txBody>
                  <a:tcPr/>
                </a:tc>
                <a:tc>
                  <a:txBody>
                    <a:bodyPr/>
                    <a:lstStyle/>
                    <a:p>
                      <a:endParaRPr lang="en-US" dirty="0">
                        <a:latin typeface="Arno Pro Caption" pitchFamily="18" charset="0"/>
                      </a:endParaRPr>
                    </a:p>
                  </a:txBody>
                  <a:tcPr/>
                </a:tc>
              </a:tr>
              <a:tr h="370840">
                <a:tc>
                  <a:txBody>
                    <a:bodyPr/>
                    <a:lstStyle/>
                    <a:p>
                      <a:r>
                        <a:rPr lang="en-US" dirty="0" smtClean="0">
                          <a:latin typeface="Arno Pro Caption" pitchFamily="18" charset="0"/>
                        </a:rPr>
                        <a:t>2/2</a:t>
                      </a:r>
                      <a:endParaRPr lang="en-US" dirty="0">
                        <a:latin typeface="Arno Pro Caption" pitchFamily="18" charset="0"/>
                      </a:endParaRPr>
                    </a:p>
                  </a:txBody>
                  <a:tcPr/>
                </a:tc>
                <a:tc>
                  <a:txBody>
                    <a:bodyPr/>
                    <a:lstStyle/>
                    <a:p>
                      <a:r>
                        <a:rPr lang="en-US" dirty="0" smtClean="0">
                          <a:latin typeface="Arno Pro Caption" pitchFamily="18" charset="0"/>
                        </a:rPr>
                        <a:t>1</a:t>
                      </a:r>
                      <a:endParaRPr lang="en-US" dirty="0">
                        <a:latin typeface="Arno Pro Caption" pitchFamily="18" charset="0"/>
                      </a:endParaRPr>
                    </a:p>
                  </a:txBody>
                  <a:tcPr/>
                </a:tc>
                <a:tc>
                  <a:txBody>
                    <a:bodyPr/>
                    <a:lstStyle/>
                    <a:p>
                      <a:endParaRPr lang="en-US" dirty="0">
                        <a:latin typeface="Arno Pro Caption" pitchFamily="18" charset="0"/>
                      </a:endParaRPr>
                    </a:p>
                  </a:txBody>
                  <a:tcPr/>
                </a:tc>
              </a:tr>
              <a:tr h="370840">
                <a:tc>
                  <a:txBody>
                    <a:bodyPr/>
                    <a:lstStyle/>
                    <a:p>
                      <a:r>
                        <a:rPr lang="en-US" dirty="0" smtClean="0">
                          <a:latin typeface="Arno Pro Caption" pitchFamily="18" charset="0"/>
                        </a:rPr>
                        <a:t>1/2</a:t>
                      </a:r>
                      <a:endParaRPr lang="en-US" dirty="0">
                        <a:latin typeface="Arno Pro Caption" pitchFamily="18" charset="0"/>
                      </a:endParaRPr>
                    </a:p>
                  </a:txBody>
                  <a:tcPr/>
                </a:tc>
                <a:tc>
                  <a:txBody>
                    <a:bodyPr/>
                    <a:lstStyle/>
                    <a:p>
                      <a:r>
                        <a:rPr lang="en-US" dirty="0" smtClean="0">
                          <a:latin typeface="Arno Pro Caption" pitchFamily="18" charset="0"/>
                        </a:rPr>
                        <a:t>0</a:t>
                      </a:r>
                      <a:endParaRPr lang="en-US" dirty="0">
                        <a:latin typeface="Arno Pro Caption" pitchFamily="18" charset="0"/>
                      </a:endParaRPr>
                    </a:p>
                  </a:txBody>
                  <a:tcPr/>
                </a:tc>
                <a:tc>
                  <a:txBody>
                    <a:bodyPr/>
                    <a:lstStyle/>
                    <a:p>
                      <a:endParaRPr lang="en-US" dirty="0">
                        <a:latin typeface="Arno Pro Caption" pitchFamily="18" charset="0"/>
                      </a:endParaRPr>
                    </a:p>
                  </a:txBody>
                  <a:tcPr/>
                </a:tc>
              </a:tr>
            </a:tbl>
          </a:graphicData>
        </a:graphic>
      </p:graphicFrame>
      <p:graphicFrame>
        <p:nvGraphicFramePr>
          <p:cNvPr id="11294" name="Object 8"/>
          <p:cNvGraphicFramePr>
            <a:graphicFrameLocks noChangeAspect="1"/>
          </p:cNvGraphicFramePr>
          <p:nvPr/>
        </p:nvGraphicFramePr>
        <p:xfrm>
          <a:off x="5791200" y="2895600"/>
          <a:ext cx="685800" cy="425450"/>
        </p:xfrm>
        <a:graphic>
          <a:graphicData uri="http://schemas.openxmlformats.org/presentationml/2006/ole">
            <mc:AlternateContent xmlns:mc="http://schemas.openxmlformats.org/markup-compatibility/2006">
              <mc:Choice xmlns:v="urn:schemas-microsoft-com:vml" Requires="v">
                <p:oleObj spid="_x0000_s12237" name="Equation" r:id="rId5" imgW="368300" imgH="228600" progId="Equation.3">
                  <p:embed/>
                </p:oleObj>
              </mc:Choice>
              <mc:Fallback>
                <p:oleObj name="Equation" r:id="rId5" imgW="36830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895600"/>
                        <a:ext cx="6858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95" name="Object 9"/>
          <p:cNvGraphicFramePr>
            <a:graphicFrameLocks noChangeAspect="1"/>
          </p:cNvGraphicFramePr>
          <p:nvPr/>
        </p:nvGraphicFramePr>
        <p:xfrm>
          <a:off x="5802313" y="3276600"/>
          <a:ext cx="661987" cy="401638"/>
        </p:xfrm>
        <a:graphic>
          <a:graphicData uri="http://schemas.openxmlformats.org/presentationml/2006/ole">
            <mc:AlternateContent xmlns:mc="http://schemas.openxmlformats.org/markup-compatibility/2006">
              <mc:Choice xmlns:v="urn:schemas-microsoft-com:vml" Requires="v">
                <p:oleObj spid="_x0000_s12238" name="Equation" r:id="rId7" imgW="355292" imgH="215713" progId="Equation.3">
                  <p:embed/>
                </p:oleObj>
              </mc:Choice>
              <mc:Fallback>
                <p:oleObj name="Equation" r:id="rId7" imgW="355292" imgH="215713"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2313" y="3276600"/>
                        <a:ext cx="661987"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96" name="Object 10"/>
          <p:cNvGraphicFramePr>
            <a:graphicFrameLocks noChangeAspect="1"/>
          </p:cNvGraphicFramePr>
          <p:nvPr/>
        </p:nvGraphicFramePr>
        <p:xfrm>
          <a:off x="5768975" y="3657600"/>
          <a:ext cx="731838" cy="401638"/>
        </p:xfrm>
        <a:graphic>
          <a:graphicData uri="http://schemas.openxmlformats.org/presentationml/2006/ole">
            <mc:AlternateContent xmlns:mc="http://schemas.openxmlformats.org/markup-compatibility/2006">
              <mc:Choice xmlns:v="urn:schemas-microsoft-com:vml" Requires="v">
                <p:oleObj spid="_x0000_s12239" name="Equation" r:id="rId9" imgW="393359" imgH="215713" progId="Equation.3">
                  <p:embed/>
                </p:oleObj>
              </mc:Choice>
              <mc:Fallback>
                <p:oleObj name="Equation" r:id="rId9" imgW="393359" imgH="215713"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8975" y="3657600"/>
                        <a:ext cx="731838" cy="40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97" name="Object 11"/>
          <p:cNvGraphicFramePr>
            <a:graphicFrameLocks noChangeAspect="1"/>
          </p:cNvGraphicFramePr>
          <p:nvPr/>
        </p:nvGraphicFramePr>
        <p:xfrm>
          <a:off x="5791200" y="4038600"/>
          <a:ext cx="685800" cy="425450"/>
        </p:xfrm>
        <a:graphic>
          <a:graphicData uri="http://schemas.openxmlformats.org/presentationml/2006/ole">
            <mc:AlternateContent xmlns:mc="http://schemas.openxmlformats.org/markup-compatibility/2006">
              <mc:Choice xmlns:v="urn:schemas-microsoft-com:vml" Requires="v">
                <p:oleObj spid="_x0000_s12240" name="Equation" r:id="rId11" imgW="368300" imgH="228600" progId="Equation.3">
                  <p:embed/>
                </p:oleObj>
              </mc:Choice>
              <mc:Fallback>
                <p:oleObj name="Equation" r:id="rId11" imgW="368300" imgH="228600"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4038600"/>
                        <a:ext cx="6858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98"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sp>
        <p:nvSpPr>
          <p:cNvPr id="11299" name="Rectangle 1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1300" name="Object 14"/>
          <p:cNvGraphicFramePr>
            <a:graphicFrameLocks noChangeAspect="1"/>
          </p:cNvGraphicFramePr>
          <p:nvPr>
            <p:extLst>
              <p:ext uri="{D42A27DB-BD31-4B8C-83A1-F6EECF244321}">
                <p14:modId xmlns:p14="http://schemas.microsoft.com/office/powerpoint/2010/main" val="769661598"/>
              </p:ext>
            </p:extLst>
          </p:nvPr>
        </p:nvGraphicFramePr>
        <p:xfrm>
          <a:off x="3086100" y="5013176"/>
          <a:ext cx="2819400" cy="1033463"/>
        </p:xfrm>
        <a:graphic>
          <a:graphicData uri="http://schemas.openxmlformats.org/presentationml/2006/ole">
            <mc:AlternateContent xmlns:mc="http://schemas.openxmlformats.org/markup-compatibility/2006">
              <mc:Choice xmlns:v="urn:schemas-microsoft-com:vml" Requires="v">
                <p:oleObj spid="_x0000_s12241" name="Equation" r:id="rId13" imgW="1244600" imgH="457200" progId="Equation.3">
                  <p:embed/>
                </p:oleObj>
              </mc:Choice>
              <mc:Fallback>
                <p:oleObj name="Equation" r:id="rId13" imgW="1244600" imgH="457200" progId="Equation.3">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86100" y="5013176"/>
                        <a:ext cx="2819400" cy="1033463"/>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7F08CB62-B0FD-4A66-BF0E-DEDCB923F531}" type="slidenum">
              <a:rPr lang="el-GR" smtClean="0"/>
              <a:pPr>
                <a:defRPr/>
              </a:pPr>
              <a:t>8</a:t>
            </a:fld>
            <a:endParaRPr lang="el-GR" dirty="0"/>
          </a:p>
        </p:txBody>
      </p:sp>
    </p:spTree>
    <p:custDataLst>
      <p:tags r:id="rId2"/>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pPr>
              <a:defRPr/>
            </a:pPr>
            <a:fld id="{F36CA8C1-0084-4B43-A8AE-9BBA68AD898D}" type="slidenum">
              <a:rPr lang="en-US"/>
              <a:pPr>
                <a:defRPr/>
              </a:pPr>
              <a:t>80</a:t>
            </a:fld>
            <a:endParaRPr lang="en-US"/>
          </a:p>
        </p:txBody>
      </p:sp>
      <p:sp>
        <p:nvSpPr>
          <p:cNvPr id="61443" name="Rectangle 2"/>
          <p:cNvSpPr>
            <a:spLocks noGrp="1" noChangeArrowheads="1"/>
          </p:cNvSpPr>
          <p:nvPr>
            <p:ph type="title"/>
          </p:nvPr>
        </p:nvSpPr>
        <p:spPr/>
        <p:txBody>
          <a:bodyPr/>
          <a:lstStyle/>
          <a:p>
            <a:pPr eaLnBrk="1" hangingPunct="1">
              <a:defRPr/>
            </a:pPr>
            <a:r>
              <a:rPr lang="en-US" dirty="0" smtClean="0">
                <a:solidFill>
                  <a:schemeClr val="accent1">
                    <a:lumMod val="50000"/>
                  </a:schemeClr>
                </a:solidFill>
              </a:rPr>
              <a:t>Regressing Data in Excel</a:t>
            </a:r>
            <a:br>
              <a:rPr lang="en-US" dirty="0" smtClean="0">
                <a:solidFill>
                  <a:schemeClr val="accent1">
                    <a:lumMod val="50000"/>
                  </a:schemeClr>
                </a:solidFill>
              </a:rPr>
            </a:br>
            <a:r>
              <a:rPr lang="en-US" dirty="0" smtClean="0">
                <a:solidFill>
                  <a:schemeClr val="accent1">
                    <a:lumMod val="50000"/>
                  </a:schemeClr>
                </a:solidFill>
              </a:rPr>
              <a:t> (scientific format)</a:t>
            </a:r>
          </a:p>
        </p:txBody>
      </p:sp>
      <p:graphicFrame>
        <p:nvGraphicFramePr>
          <p:cNvPr id="60420" name="Object 3"/>
          <p:cNvGraphicFramePr>
            <a:graphicFrameLocks noGrp="1" noChangeAspect="1"/>
          </p:cNvGraphicFramePr>
          <p:nvPr>
            <p:ph sz="half" idx="1"/>
          </p:nvPr>
        </p:nvGraphicFramePr>
        <p:xfrm>
          <a:off x="1619250" y="1268413"/>
          <a:ext cx="5638800" cy="4160837"/>
        </p:xfrm>
        <a:graphic>
          <a:graphicData uri="http://schemas.openxmlformats.org/presentationml/2006/ole">
            <mc:AlternateContent xmlns:mc="http://schemas.openxmlformats.org/markup-compatibility/2006">
              <mc:Choice xmlns:v="urn:schemas-microsoft-com:vml" Requires="v">
                <p:oleObj spid="_x0000_s60609" name="Chart" r:id="rId3" imgW="3924300" imgH="2895519" progId="Excel.Chart.8">
                  <p:embed/>
                </p:oleObj>
              </mc:Choice>
              <mc:Fallback>
                <p:oleObj name="Chart" r:id="rId3" imgW="3924300" imgH="2895519"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268413"/>
                        <a:ext cx="5638800" cy="416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1" name="Rectangle 4"/>
          <p:cNvSpPr>
            <a:spLocks noChangeArrowheads="1"/>
          </p:cNvSpPr>
          <p:nvPr/>
        </p:nvSpPr>
        <p:spPr bwMode="auto">
          <a:xfrm>
            <a:off x="1187450" y="5386388"/>
            <a:ext cx="7086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200" b="1">
                <a:latin typeface="Arno Pro Caption" pitchFamily="18" charset="0"/>
                <a:cs typeface="Times New Roman" pitchFamily="18" charset="0"/>
              </a:rPr>
              <a:t>α</a:t>
            </a:r>
            <a:r>
              <a:rPr lang="en-US" sz="3200" b="1">
                <a:latin typeface="Arno Pro Caption" pitchFamily="18" charset="0"/>
              </a:rPr>
              <a:t> = </a:t>
            </a:r>
            <a:r>
              <a:rPr lang="en-US" sz="2800" b="1">
                <a:latin typeface="Arno Pro Caption" pitchFamily="18" charset="0"/>
              </a:rPr>
              <a:t>-1.2360E-05T</a:t>
            </a:r>
            <a:r>
              <a:rPr lang="en-US" sz="2800" b="1" baseline="30000">
                <a:latin typeface="Arno Pro Caption" pitchFamily="18" charset="0"/>
              </a:rPr>
              <a:t>2</a:t>
            </a:r>
            <a:r>
              <a:rPr lang="en-US" sz="2800" b="1">
                <a:latin typeface="Arno Pro Caption" pitchFamily="18" charset="0"/>
              </a:rPr>
              <a:t> + 6.2714E-03T + 6.0234</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4"/>
          <p:cNvSpPr>
            <a:spLocks noGrp="1"/>
          </p:cNvSpPr>
          <p:nvPr>
            <p:ph type="sldNum" sz="quarter" idx="11"/>
          </p:nvPr>
        </p:nvSpPr>
        <p:spPr/>
        <p:txBody>
          <a:bodyPr/>
          <a:lstStyle/>
          <a:p>
            <a:pPr>
              <a:defRPr/>
            </a:pPr>
            <a:fld id="{534217A9-1DB8-418F-A1C2-C4E05375D4D0}" type="slidenum">
              <a:rPr lang="en-US"/>
              <a:pPr>
                <a:defRPr/>
              </a:pPr>
              <a:t>81</a:t>
            </a:fld>
            <a:endParaRPr lang="en-US"/>
          </a:p>
        </p:txBody>
      </p:sp>
      <p:sp>
        <p:nvSpPr>
          <p:cNvPr id="62467" name="Rectangle 2"/>
          <p:cNvSpPr>
            <a:spLocks noGrp="1" noChangeArrowheads="1"/>
          </p:cNvSpPr>
          <p:nvPr>
            <p:ph type="title"/>
          </p:nvPr>
        </p:nvSpPr>
        <p:spPr>
          <a:xfrm>
            <a:off x="457200" y="0"/>
            <a:ext cx="8229600" cy="762000"/>
          </a:xfrm>
        </p:spPr>
        <p:txBody>
          <a:bodyPr/>
          <a:lstStyle/>
          <a:p>
            <a:pPr eaLnBrk="1" hangingPunct="1">
              <a:defRPr/>
            </a:pPr>
            <a:r>
              <a:rPr lang="en-US" dirty="0" smtClean="0">
                <a:solidFill>
                  <a:schemeClr val="accent1">
                    <a:lumMod val="50000"/>
                  </a:schemeClr>
                </a:solidFill>
              </a:rPr>
              <a:t>Observed and Predicted Values</a:t>
            </a:r>
          </a:p>
        </p:txBody>
      </p:sp>
      <p:graphicFrame>
        <p:nvGraphicFramePr>
          <p:cNvPr id="474115" name="Group 3"/>
          <p:cNvGraphicFramePr>
            <a:graphicFrameLocks noGrp="1"/>
          </p:cNvGraphicFramePr>
          <p:nvPr>
            <p:ph idx="1"/>
          </p:nvPr>
        </p:nvGraphicFramePr>
        <p:xfrm>
          <a:off x="1754188" y="1484313"/>
          <a:ext cx="5486400" cy="5265735"/>
        </p:xfrm>
        <a:graphic>
          <a:graphicData uri="http://schemas.openxmlformats.org/drawingml/2006/table">
            <a:tbl>
              <a:tblPr/>
              <a:tblGrid>
                <a:gridCol w="1524000"/>
                <a:gridCol w="1828800"/>
                <a:gridCol w="2133600"/>
              </a:tblGrid>
              <a:tr h="11889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T(</a:t>
                      </a:r>
                      <a:r>
                        <a:rPr kumimoji="0" lang="en-US" sz="2400" b="0" i="0" u="none" strike="noStrike" cap="none" normalizeH="0" baseline="30000" dirty="0" err="1" smtClean="0">
                          <a:ln>
                            <a:noFill/>
                          </a:ln>
                          <a:solidFill>
                            <a:schemeClr val="tx1"/>
                          </a:solidFill>
                          <a:effectLst/>
                          <a:latin typeface="Arno Pro Caption" pitchFamily="18" charset="0"/>
                        </a:rPr>
                        <a:t>o</a:t>
                      </a:r>
                      <a:r>
                        <a:rPr kumimoji="0" lang="en-US" sz="2400" b="0" i="0" u="none" strike="noStrike" cap="none" normalizeH="0" baseline="0" dirty="0" err="1" smtClean="0">
                          <a:ln>
                            <a:noFill/>
                          </a:ln>
                          <a:solidFill>
                            <a:schemeClr val="tx1"/>
                          </a:solidFill>
                          <a:effectLst/>
                          <a:latin typeface="Arno Pro Caption" pitchFamily="18" charset="0"/>
                        </a:rPr>
                        <a:t>F</a:t>
                      </a:r>
                      <a:r>
                        <a:rPr kumimoji="0" lang="en-US" sz="2400" b="0" i="0" u="none" strike="noStrike" cap="none" normalizeH="0" baseline="0" dirty="0" smtClean="0">
                          <a:ln>
                            <a:noFill/>
                          </a:ln>
                          <a:solidFill>
                            <a:schemeClr val="tx1"/>
                          </a:solidFill>
                          <a:effectLst/>
                          <a:latin typeface="Arno Pro Caption" pitchFamily="18" charset="0"/>
                        </a:rPr>
                        <a:t>)</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effectLst/>
                          <a:latin typeface="Arno Pro Caption" pitchFamily="18" charset="0"/>
                          <a:cs typeface="Times New Roman" pitchFamily="18" charset="0"/>
                        </a:rPr>
                        <a:t>α</a:t>
                      </a:r>
                      <a:r>
                        <a:rPr kumimoji="0" lang="en-US" sz="2400" b="0" i="0" u="none" strike="noStrike" cap="none" normalizeH="0" baseline="0" dirty="0" smtClean="0">
                          <a:ln>
                            <a:noFill/>
                          </a:ln>
                          <a:solidFill>
                            <a:schemeClr val="tx1"/>
                          </a:solidFill>
                          <a:effectLst/>
                          <a:latin typeface="Arno Pro Caption" pitchFamily="18" charset="0"/>
                          <a:cs typeface="Times New Roman" pitchFamily="18" charset="0"/>
                        </a:rPr>
                        <a:t> (</a:t>
                      </a:r>
                      <a:r>
                        <a:rPr kumimoji="0" lang="el-GR" sz="2400" b="0" i="0" u="none" strike="noStrike" cap="none" normalizeH="0" baseline="0" dirty="0" smtClean="0">
                          <a:ln>
                            <a:noFill/>
                          </a:ln>
                          <a:solidFill>
                            <a:schemeClr val="tx1"/>
                          </a:solidFill>
                          <a:effectLst/>
                          <a:latin typeface="Arno Pro Caption" pitchFamily="18" charset="0"/>
                          <a:cs typeface="Times New Roman" pitchFamily="18" charset="0"/>
                        </a:rPr>
                        <a:t>μ</a:t>
                      </a:r>
                      <a:r>
                        <a:rPr kumimoji="0" lang="en-US" sz="2400" b="0" i="0" u="none" strike="noStrike" cap="none" normalizeH="0" baseline="0" dirty="0" smtClean="0">
                          <a:ln>
                            <a:noFill/>
                          </a:ln>
                          <a:solidFill>
                            <a:schemeClr val="tx1"/>
                          </a:solidFill>
                          <a:effectLst/>
                          <a:latin typeface="Arno Pro Caption" pitchFamily="18" charset="0"/>
                          <a:cs typeface="Times New Roman" pitchFamily="18" charset="0"/>
                        </a:rPr>
                        <a:t>in/in/</a:t>
                      </a:r>
                      <a:r>
                        <a:rPr kumimoji="0" lang="en-US" sz="2400" b="0" i="0" u="none" strike="noStrike" cap="none" normalizeH="0" baseline="30000" dirty="0" err="1" smtClean="0">
                          <a:ln>
                            <a:noFill/>
                          </a:ln>
                          <a:solidFill>
                            <a:schemeClr val="tx1"/>
                          </a:solidFill>
                          <a:effectLst/>
                          <a:latin typeface="Arno Pro Caption" pitchFamily="18" charset="0"/>
                        </a:rPr>
                        <a:t>o</a:t>
                      </a:r>
                      <a:r>
                        <a:rPr kumimoji="0" lang="en-US" sz="2400" b="0" i="0" u="none" strike="noStrike" cap="none" normalizeH="0" baseline="0" dirty="0" err="1" smtClean="0">
                          <a:ln>
                            <a:noFill/>
                          </a:ln>
                          <a:solidFill>
                            <a:schemeClr val="tx1"/>
                          </a:solidFill>
                          <a:effectLst/>
                          <a:latin typeface="Arno Pro Caption" pitchFamily="18" charset="0"/>
                        </a:rPr>
                        <a:t>F</a:t>
                      </a:r>
                      <a:r>
                        <a:rPr kumimoji="0" lang="en-US" sz="2400" b="0" i="0" u="none" strike="noStrike" cap="none" normalizeH="0" baseline="0" dirty="0" smtClean="0">
                          <a:ln>
                            <a:noFill/>
                          </a:ln>
                          <a:solidFill>
                            <a:schemeClr val="tx1"/>
                          </a:solidFill>
                          <a:effectLst/>
                          <a:latin typeface="Arno Pro Captio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Given</a:t>
                      </a:r>
                      <a:r>
                        <a:rPr kumimoji="0" lang="en-US" sz="2400" b="0" i="0" u="none" strike="noStrike" cap="none" normalizeH="0" baseline="0" dirty="0" smtClean="0">
                          <a:ln>
                            <a:noFill/>
                          </a:ln>
                          <a:solidFill>
                            <a:schemeClr val="tx1"/>
                          </a:solidFill>
                          <a:effectLst/>
                          <a:latin typeface="Arno Pro Caption" pitchFamily="18" charset="0"/>
                          <a:cs typeface="Times New Roman" pitchFamily="18" charset="0"/>
                        </a:rPr>
                        <a:t> </a:t>
                      </a:r>
                      <a:endParaRPr kumimoji="0" lang="el-GR" sz="2400" b="0" i="0" u="none" strike="noStrike" cap="none" normalizeH="0" baseline="0" dirty="0" smtClean="0">
                        <a:ln>
                          <a:noFill/>
                        </a:ln>
                        <a:solidFill>
                          <a:schemeClr val="tx1"/>
                        </a:solidFill>
                        <a:effectLst/>
                        <a:latin typeface="Arno Pro Caption" pitchFamily="18" charset="0"/>
                        <a:cs typeface="Times New Roman" pitchFamily="18" charset="0"/>
                      </a:endParaRP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α</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 (</a:t>
                      </a:r>
                      <a:r>
                        <a:rPr kumimoji="0" lang="el-GR" sz="2400" b="0" i="0" u="none" strike="noStrike" cap="none" normalizeH="0" baseline="0" smtClean="0">
                          <a:ln>
                            <a:noFill/>
                          </a:ln>
                          <a:solidFill>
                            <a:schemeClr val="tx1"/>
                          </a:solidFill>
                          <a:effectLst/>
                          <a:latin typeface="Arno Pro Caption" pitchFamily="18" charset="0"/>
                          <a:cs typeface="Times New Roman" pitchFamily="18" charset="0"/>
                        </a:rPr>
                        <a:t>μ</a:t>
                      </a:r>
                      <a:r>
                        <a:rPr kumimoji="0" lang="en-US" sz="2400" b="0" i="0" u="none" strike="noStrike" cap="none" normalizeH="0" baseline="0" smtClean="0">
                          <a:ln>
                            <a:noFill/>
                          </a:ln>
                          <a:solidFill>
                            <a:schemeClr val="tx1"/>
                          </a:solidFill>
                          <a:effectLst/>
                          <a:latin typeface="Arno Pro Caption" pitchFamily="18" charset="0"/>
                          <a:cs typeface="Times New Roman" pitchFamily="18" charset="0"/>
                        </a:rPr>
                        <a:t>in/in/</a:t>
                      </a:r>
                      <a:r>
                        <a:rPr kumimoji="0" lang="en-US" sz="2400" b="0" i="0" u="none" strike="noStrike" cap="none" normalizeH="0" baseline="30000" smtClean="0">
                          <a:ln>
                            <a:noFill/>
                          </a:ln>
                          <a:solidFill>
                            <a:schemeClr val="tx1"/>
                          </a:solidFill>
                          <a:effectLst/>
                          <a:latin typeface="Arno Pro Caption" pitchFamily="18" charset="0"/>
                        </a:rPr>
                        <a:t>o</a:t>
                      </a:r>
                      <a:r>
                        <a:rPr kumimoji="0" lang="en-US" sz="2400" b="0" i="0" u="none" strike="noStrike" cap="none" normalizeH="0" baseline="0" smtClean="0">
                          <a:ln>
                            <a:noFill/>
                          </a:ln>
                          <a:solidFill>
                            <a:schemeClr val="tx1"/>
                          </a:solidFill>
                          <a:effectLst/>
                          <a:latin typeface="Arno Pro Caption" pitchFamily="18" charset="0"/>
                        </a:rPr>
                        <a:t>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Predicted</a:t>
                      </a:r>
                      <a:endParaRPr kumimoji="0" lang="el-GR" sz="2400" b="0" i="0" u="none" strike="noStrike" cap="none" normalizeH="0" baseline="0" smtClean="0">
                        <a:ln>
                          <a:noFill/>
                        </a:ln>
                        <a:solidFill>
                          <a:schemeClr val="tx1"/>
                        </a:solidFill>
                        <a:effectLst/>
                        <a:latin typeface="Arno Pro Caption" pitchFamily="18" charset="0"/>
                      </a:endParaRP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-340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2.45</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2.46</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-300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3.07</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3.03</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-220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4.08</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4.05</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-160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4.72</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4.70</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-80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5.43</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5.44</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6.00</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6.02</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40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6.24</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6.25</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96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80</a:t>
                      </a:r>
                    </a:p>
                  </a:txBody>
                  <a:tcPr marT="45721" marB="4572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no Pro Caption" pitchFamily="18" charset="0"/>
                        </a:rPr>
                        <a:t>6.47</a:t>
                      </a:r>
                    </a:p>
                  </a:txBody>
                  <a:tcPr marT="45721" marB="4572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no Pro Caption" pitchFamily="18" charset="0"/>
                        </a:rPr>
                        <a:t>6.45</a:t>
                      </a:r>
                    </a:p>
                  </a:txBody>
                  <a:tcPr marT="45721" marB="4572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1486" name="Rectangle 45"/>
          <p:cNvSpPr>
            <a:spLocks noChangeArrowheads="1"/>
          </p:cNvSpPr>
          <p:nvPr/>
        </p:nvSpPr>
        <p:spPr bwMode="auto">
          <a:xfrm>
            <a:off x="611188" y="765175"/>
            <a:ext cx="7772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200" b="1">
                <a:latin typeface="Arno Pro Caption" pitchFamily="18" charset="0"/>
                <a:cs typeface="Times New Roman" pitchFamily="18" charset="0"/>
              </a:rPr>
              <a:t>α</a:t>
            </a:r>
            <a:r>
              <a:rPr lang="en-US" sz="3200" b="1">
                <a:latin typeface="Arno Pro Caption" pitchFamily="18" charset="0"/>
              </a:rPr>
              <a:t> = -1.2360E-05T</a:t>
            </a:r>
            <a:r>
              <a:rPr lang="en-US" sz="3200" b="1" baseline="30000">
                <a:latin typeface="Arno Pro Caption" pitchFamily="18" charset="0"/>
              </a:rPr>
              <a:t>2</a:t>
            </a:r>
            <a:r>
              <a:rPr lang="en-US" sz="3200" b="1">
                <a:latin typeface="Arno Pro Caption" pitchFamily="18" charset="0"/>
              </a:rPr>
              <a:t> + 6.2714E-03T + 6.0234</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4"/>
          <p:cNvSpPr>
            <a:spLocks noGrp="1"/>
          </p:cNvSpPr>
          <p:nvPr>
            <p:ph type="sldNum" sz="quarter" idx="11"/>
          </p:nvPr>
        </p:nvSpPr>
        <p:spPr/>
        <p:txBody>
          <a:bodyPr/>
          <a:lstStyle/>
          <a:p>
            <a:pPr>
              <a:defRPr/>
            </a:pPr>
            <a:fld id="{29FE1B7F-FE20-4C54-82C9-0B06384F761E}" type="slidenum">
              <a:rPr lang="en-US"/>
              <a:pPr>
                <a:defRPr/>
              </a:pPr>
              <a:t>82</a:t>
            </a:fld>
            <a:endParaRPr lang="en-US" dirty="0"/>
          </a:p>
        </p:txBody>
      </p:sp>
      <p:sp>
        <p:nvSpPr>
          <p:cNvPr id="63491" name="Rectangle 2"/>
          <p:cNvSpPr>
            <a:spLocks noGrp="1" noChangeArrowheads="1"/>
          </p:cNvSpPr>
          <p:nvPr>
            <p:ph type="title"/>
          </p:nvPr>
        </p:nvSpPr>
        <p:spPr>
          <a:xfrm>
            <a:off x="457200" y="0"/>
            <a:ext cx="8229600" cy="762000"/>
          </a:xfrm>
        </p:spPr>
        <p:txBody>
          <a:bodyPr/>
          <a:lstStyle/>
          <a:p>
            <a:pPr eaLnBrk="1" hangingPunct="1">
              <a:defRPr/>
            </a:pPr>
            <a:r>
              <a:rPr lang="en-US" dirty="0" smtClean="0">
                <a:solidFill>
                  <a:schemeClr val="accent1">
                    <a:lumMod val="50000"/>
                  </a:schemeClr>
                </a:solidFill>
              </a:rPr>
              <a:t>Observed and Predicted Values</a:t>
            </a:r>
          </a:p>
        </p:txBody>
      </p:sp>
      <p:graphicFrame>
        <p:nvGraphicFramePr>
          <p:cNvPr id="475139" name="Group 3"/>
          <p:cNvGraphicFramePr>
            <a:graphicFrameLocks noGrp="1"/>
          </p:cNvGraphicFramePr>
          <p:nvPr>
            <p:ph idx="1"/>
          </p:nvPr>
        </p:nvGraphicFramePr>
        <p:xfrm>
          <a:off x="1271588" y="1858963"/>
          <a:ext cx="6108700" cy="4578351"/>
        </p:xfrm>
        <a:graphic>
          <a:graphicData uri="http://schemas.openxmlformats.org/drawingml/2006/table">
            <a:tbl>
              <a:tblPr/>
              <a:tblGrid>
                <a:gridCol w="1116273"/>
                <a:gridCol w="1577505"/>
                <a:gridCol w="1772815"/>
                <a:gridCol w="1642107"/>
              </a:tblGrid>
              <a:tr h="1164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no Pro Caption" pitchFamily="18" charset="0"/>
                        </a:rPr>
                        <a:t>T(</a:t>
                      </a:r>
                      <a:r>
                        <a:rPr kumimoji="0" lang="en-US" sz="2200" b="0" i="0" u="none" strike="noStrike" cap="none" normalizeH="0" baseline="30000" dirty="0" err="1" smtClean="0">
                          <a:ln>
                            <a:noFill/>
                          </a:ln>
                          <a:solidFill>
                            <a:schemeClr val="tx1"/>
                          </a:solidFill>
                          <a:effectLst/>
                          <a:latin typeface="Arno Pro Caption" pitchFamily="18" charset="0"/>
                        </a:rPr>
                        <a:t>o</a:t>
                      </a:r>
                      <a:r>
                        <a:rPr kumimoji="0" lang="en-US" sz="2200" b="0" i="0" u="none" strike="noStrike" cap="none" normalizeH="0" baseline="0" dirty="0" err="1" smtClean="0">
                          <a:ln>
                            <a:noFill/>
                          </a:ln>
                          <a:solidFill>
                            <a:schemeClr val="tx1"/>
                          </a:solidFill>
                          <a:effectLst/>
                          <a:latin typeface="Arno Pro Caption" pitchFamily="18" charset="0"/>
                        </a:rPr>
                        <a:t>F</a:t>
                      </a:r>
                      <a:r>
                        <a:rPr kumimoji="0" lang="en-US" sz="2200" b="0" i="0" u="none" strike="noStrike" cap="none" normalizeH="0" baseline="0" dirty="0" smtClean="0">
                          <a:ln>
                            <a:noFill/>
                          </a:ln>
                          <a:solidFill>
                            <a:schemeClr val="tx1"/>
                          </a:solidFill>
                          <a:effectLst/>
                          <a:latin typeface="Arno Pro Caption" pitchFamily="18" charset="0"/>
                        </a:rPr>
                        <a:t>)</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chemeClr val="tx1"/>
                          </a:solidFill>
                          <a:effectLst/>
                          <a:latin typeface="Arno Pro Caption" pitchFamily="18" charset="0"/>
                          <a:cs typeface="Times New Roman" pitchFamily="18" charset="0"/>
                        </a:rPr>
                        <a:t>α</a:t>
                      </a:r>
                      <a:r>
                        <a:rPr kumimoji="0" lang="en-US" sz="2200" b="0" i="0" u="none" strike="noStrike" cap="none" normalizeH="0" baseline="0" smtClean="0">
                          <a:ln>
                            <a:noFill/>
                          </a:ln>
                          <a:solidFill>
                            <a:schemeClr val="tx1"/>
                          </a:solidFill>
                          <a:effectLst/>
                          <a:latin typeface="Arno Pro Caption" pitchFamily="18" charset="0"/>
                          <a:cs typeface="Times New Roman" pitchFamily="18" charset="0"/>
                        </a:rPr>
                        <a:t> (</a:t>
                      </a:r>
                      <a:r>
                        <a:rPr kumimoji="0" lang="el-GR" sz="2200" b="0" i="0" u="none" strike="noStrike" cap="none" normalizeH="0" baseline="0" smtClean="0">
                          <a:ln>
                            <a:noFill/>
                          </a:ln>
                          <a:solidFill>
                            <a:schemeClr val="tx1"/>
                          </a:solidFill>
                          <a:effectLst/>
                          <a:latin typeface="Arno Pro Caption" pitchFamily="18" charset="0"/>
                          <a:cs typeface="Times New Roman" pitchFamily="18" charset="0"/>
                        </a:rPr>
                        <a:t>μ</a:t>
                      </a:r>
                      <a:r>
                        <a:rPr kumimoji="0" lang="en-US" sz="2200" b="0" i="0" u="none" strike="noStrike" cap="none" normalizeH="0" baseline="0" smtClean="0">
                          <a:ln>
                            <a:noFill/>
                          </a:ln>
                          <a:solidFill>
                            <a:schemeClr val="tx1"/>
                          </a:solidFill>
                          <a:effectLst/>
                          <a:latin typeface="Arno Pro Caption" pitchFamily="18" charset="0"/>
                          <a:cs typeface="Times New Roman" pitchFamily="18" charset="0"/>
                        </a:rPr>
                        <a:t>in/in/</a:t>
                      </a:r>
                      <a:r>
                        <a:rPr kumimoji="0" lang="en-US" sz="2200" b="0" i="0" u="none" strike="noStrike" cap="none" normalizeH="0" baseline="30000" smtClean="0">
                          <a:ln>
                            <a:noFill/>
                          </a:ln>
                          <a:solidFill>
                            <a:schemeClr val="tx1"/>
                          </a:solidFill>
                          <a:effectLst/>
                          <a:latin typeface="Arno Pro Caption" pitchFamily="18" charset="0"/>
                        </a:rPr>
                        <a:t>o</a:t>
                      </a:r>
                      <a:r>
                        <a:rPr kumimoji="0" lang="en-US" sz="2200" b="0" i="0" u="none" strike="noStrike" cap="none" normalizeH="0" baseline="0" smtClean="0">
                          <a:ln>
                            <a:noFill/>
                          </a:ln>
                          <a:solidFill>
                            <a:schemeClr val="tx1"/>
                          </a:solidFill>
                          <a:effectLst/>
                          <a:latin typeface="Arno Pro Caption" pitchFamily="18" charset="0"/>
                        </a:rPr>
                        <a:t>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Given</a:t>
                      </a:r>
                      <a:r>
                        <a:rPr kumimoji="0" lang="en-US" sz="2200" b="0" i="0" u="none" strike="noStrike" cap="none" normalizeH="0" baseline="0" smtClean="0">
                          <a:ln>
                            <a:noFill/>
                          </a:ln>
                          <a:solidFill>
                            <a:schemeClr val="tx1"/>
                          </a:solidFill>
                          <a:effectLst/>
                          <a:latin typeface="Arno Pro Caption" pitchFamily="18" charset="0"/>
                          <a:cs typeface="Times New Roman" pitchFamily="18" charset="0"/>
                        </a:rPr>
                        <a:t> </a:t>
                      </a:r>
                      <a:endParaRPr kumimoji="0" lang="el-GR" sz="2200" b="0" i="0" u="none" strike="noStrike" cap="none" normalizeH="0" baseline="0" smtClean="0">
                        <a:ln>
                          <a:noFill/>
                        </a:ln>
                        <a:solidFill>
                          <a:schemeClr val="tx1"/>
                        </a:solidFill>
                        <a:effectLst/>
                        <a:latin typeface="Arno Pro Caption" pitchFamily="18" charset="0"/>
                        <a:cs typeface="Times New Roman" pitchFamily="18" charset="0"/>
                      </a:endParaRP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993300"/>
                          </a:solidFill>
                          <a:effectLst/>
                          <a:latin typeface="Arno Pro Caption" pitchFamily="18" charset="0"/>
                          <a:cs typeface="Times New Roman" pitchFamily="18" charset="0"/>
                        </a:rPr>
                        <a:t>α</a:t>
                      </a:r>
                      <a:r>
                        <a:rPr kumimoji="0" lang="en-US" sz="2200" b="0" i="0" u="none" strike="noStrike" cap="none" normalizeH="0" baseline="0" smtClean="0">
                          <a:ln>
                            <a:noFill/>
                          </a:ln>
                          <a:solidFill>
                            <a:srgbClr val="993300"/>
                          </a:solidFill>
                          <a:effectLst/>
                          <a:latin typeface="Arno Pro Caption" pitchFamily="18" charset="0"/>
                          <a:cs typeface="Times New Roman" pitchFamily="18" charset="0"/>
                        </a:rPr>
                        <a:t> (</a:t>
                      </a:r>
                      <a:r>
                        <a:rPr kumimoji="0" lang="el-GR" sz="2200" b="0" i="0" u="none" strike="noStrike" cap="none" normalizeH="0" baseline="0" smtClean="0">
                          <a:ln>
                            <a:noFill/>
                          </a:ln>
                          <a:solidFill>
                            <a:srgbClr val="993300"/>
                          </a:solidFill>
                          <a:effectLst/>
                          <a:latin typeface="Arno Pro Caption" pitchFamily="18" charset="0"/>
                          <a:cs typeface="Times New Roman" pitchFamily="18" charset="0"/>
                        </a:rPr>
                        <a:t>μ</a:t>
                      </a:r>
                      <a:r>
                        <a:rPr kumimoji="0" lang="en-US" sz="2200" b="0" i="0" u="none" strike="noStrike" cap="none" normalizeH="0" baseline="0" smtClean="0">
                          <a:ln>
                            <a:noFill/>
                          </a:ln>
                          <a:solidFill>
                            <a:srgbClr val="993300"/>
                          </a:solidFill>
                          <a:effectLst/>
                          <a:latin typeface="Arno Pro Caption" pitchFamily="18" charset="0"/>
                          <a:cs typeface="Times New Roman" pitchFamily="18" charset="0"/>
                        </a:rPr>
                        <a:t>in/in/</a:t>
                      </a:r>
                      <a:r>
                        <a:rPr kumimoji="0" lang="en-US" sz="2200" b="0" i="0" u="none" strike="noStrike" cap="none" normalizeH="0" baseline="30000" smtClean="0">
                          <a:ln>
                            <a:noFill/>
                          </a:ln>
                          <a:solidFill>
                            <a:srgbClr val="993300"/>
                          </a:solidFill>
                          <a:effectLst/>
                          <a:latin typeface="Arno Pro Caption" pitchFamily="18" charset="0"/>
                        </a:rPr>
                        <a:t>o</a:t>
                      </a:r>
                      <a:r>
                        <a:rPr kumimoji="0" lang="en-US" sz="2200" b="0" i="0" u="none" strike="noStrike" cap="none" normalizeH="0" baseline="0" smtClean="0">
                          <a:ln>
                            <a:noFill/>
                          </a:ln>
                          <a:solidFill>
                            <a:srgbClr val="993300"/>
                          </a:solidFill>
                          <a:effectLst/>
                          <a:latin typeface="Arno Pro Caption" pitchFamily="18" charset="0"/>
                        </a:rPr>
                        <a:t>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Predicted</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rgbClr val="0033CC"/>
                          </a:solidFill>
                          <a:effectLst/>
                          <a:latin typeface="Arno Pro Caption" pitchFamily="18" charset="0"/>
                          <a:cs typeface="Times New Roman" pitchFamily="18" charset="0"/>
                        </a:rPr>
                        <a:t>α</a:t>
                      </a:r>
                      <a:r>
                        <a:rPr kumimoji="0" lang="en-US" sz="2200" b="0" i="0" u="none" strike="noStrike" cap="none" normalizeH="0" baseline="0" smtClean="0">
                          <a:ln>
                            <a:noFill/>
                          </a:ln>
                          <a:solidFill>
                            <a:srgbClr val="0033CC"/>
                          </a:solidFill>
                          <a:effectLst/>
                          <a:latin typeface="Arno Pro Caption" pitchFamily="18" charset="0"/>
                          <a:cs typeface="Times New Roman" pitchFamily="18" charset="0"/>
                        </a:rPr>
                        <a:t> (</a:t>
                      </a:r>
                      <a:r>
                        <a:rPr kumimoji="0" lang="el-GR" sz="2200" b="0" i="0" u="none" strike="noStrike" cap="none" normalizeH="0" baseline="0" smtClean="0">
                          <a:ln>
                            <a:noFill/>
                          </a:ln>
                          <a:solidFill>
                            <a:srgbClr val="0033CC"/>
                          </a:solidFill>
                          <a:effectLst/>
                          <a:latin typeface="Arno Pro Caption" pitchFamily="18" charset="0"/>
                          <a:cs typeface="Times New Roman" pitchFamily="18" charset="0"/>
                        </a:rPr>
                        <a:t>μ</a:t>
                      </a:r>
                      <a:r>
                        <a:rPr kumimoji="0" lang="en-US" sz="2200" b="0" i="0" u="none" strike="noStrike" cap="none" normalizeH="0" baseline="0" smtClean="0">
                          <a:ln>
                            <a:noFill/>
                          </a:ln>
                          <a:solidFill>
                            <a:srgbClr val="0033CC"/>
                          </a:solidFill>
                          <a:effectLst/>
                          <a:latin typeface="Arno Pro Caption" pitchFamily="18" charset="0"/>
                          <a:cs typeface="Times New Roman" pitchFamily="18" charset="0"/>
                        </a:rPr>
                        <a:t>in/in/</a:t>
                      </a:r>
                      <a:r>
                        <a:rPr kumimoji="0" lang="en-US" sz="2200" b="0" i="0" u="none" strike="noStrike" cap="none" normalizeH="0" baseline="30000" smtClean="0">
                          <a:ln>
                            <a:noFill/>
                          </a:ln>
                          <a:solidFill>
                            <a:srgbClr val="0033CC"/>
                          </a:solidFill>
                          <a:effectLst/>
                          <a:latin typeface="Arno Pro Caption" pitchFamily="18" charset="0"/>
                        </a:rPr>
                        <a:t>o</a:t>
                      </a:r>
                      <a:r>
                        <a:rPr kumimoji="0" lang="en-US" sz="2200" b="0" i="0" u="none" strike="noStrike" cap="none" normalizeH="0" baseline="0" smtClean="0">
                          <a:ln>
                            <a:noFill/>
                          </a:ln>
                          <a:solidFill>
                            <a:srgbClr val="0033CC"/>
                          </a:solidFill>
                          <a:effectLst/>
                          <a:latin typeface="Arno Pro Caption" pitchFamily="18" charset="0"/>
                        </a:rPr>
                        <a:t>F)</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Predicted</a:t>
                      </a:r>
                      <a:endParaRPr kumimoji="0" lang="el-GR" sz="2200" b="0" i="0" u="none" strike="noStrike" cap="none" normalizeH="0" baseline="0" smtClean="0">
                        <a:ln>
                          <a:noFill/>
                        </a:ln>
                        <a:solidFill>
                          <a:srgbClr val="0033CC"/>
                        </a:solidFill>
                        <a:effectLst/>
                        <a:latin typeface="Arno Pro Caption" pitchFamily="18" charset="0"/>
                      </a:endParaRP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-340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2.45</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2.46</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2.76</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-300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3.07</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3.03</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3.26</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-220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4.08</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4.05</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4.18</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-160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4.72</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4.70</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4.78</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-80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5.43</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5.44</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5.46</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6.00</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6.02</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6.02</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40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6.24</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6.25</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0033CC"/>
                          </a:solidFill>
                          <a:effectLst/>
                          <a:latin typeface="Arno Pro Caption" pitchFamily="18" charset="0"/>
                        </a:rPr>
                        <a:t>6.26</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6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80</a:t>
                      </a:r>
                    </a:p>
                  </a:txBody>
                  <a:tcPr marL="91438" marR="91438" marT="45723" marB="4572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no Pro Caption" pitchFamily="18" charset="0"/>
                        </a:rPr>
                        <a:t>6.47</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rgbClr val="993300"/>
                          </a:solidFill>
                          <a:effectLst/>
                          <a:latin typeface="Arno Pro Caption" pitchFamily="18" charset="0"/>
                        </a:rPr>
                        <a:t>6.45</a:t>
                      </a:r>
                    </a:p>
                  </a:txBody>
                  <a:tcPr marL="91438" marR="91438" marT="45723" marB="4572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rgbClr val="0033CC"/>
                          </a:solidFill>
                          <a:effectLst/>
                          <a:latin typeface="Arno Pro Caption" pitchFamily="18" charset="0"/>
                        </a:rPr>
                        <a:t>6.46</a:t>
                      </a:r>
                    </a:p>
                  </a:txBody>
                  <a:tcPr marL="91438" marR="91438" marT="45723" marB="4572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2520" name="Rectangle 55"/>
          <p:cNvSpPr>
            <a:spLocks noChangeArrowheads="1"/>
          </p:cNvSpPr>
          <p:nvPr/>
        </p:nvSpPr>
        <p:spPr bwMode="auto">
          <a:xfrm>
            <a:off x="539750" y="762000"/>
            <a:ext cx="7918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200" b="1">
                <a:solidFill>
                  <a:srgbClr val="993300"/>
                </a:solidFill>
                <a:latin typeface="Arno Pro Caption" pitchFamily="18" charset="0"/>
                <a:cs typeface="Times New Roman" pitchFamily="18" charset="0"/>
              </a:rPr>
              <a:t>α</a:t>
            </a:r>
            <a:r>
              <a:rPr lang="en-US" sz="3200" b="1">
                <a:solidFill>
                  <a:srgbClr val="993300"/>
                </a:solidFill>
                <a:latin typeface="Arno Pro Caption" pitchFamily="18" charset="0"/>
              </a:rPr>
              <a:t> = -1.2360E-05T</a:t>
            </a:r>
            <a:r>
              <a:rPr lang="en-US" sz="3200" b="1" baseline="30000">
                <a:solidFill>
                  <a:srgbClr val="993300"/>
                </a:solidFill>
                <a:latin typeface="Arno Pro Caption" pitchFamily="18" charset="0"/>
              </a:rPr>
              <a:t>2</a:t>
            </a:r>
            <a:r>
              <a:rPr lang="en-US" sz="3200" b="1">
                <a:solidFill>
                  <a:srgbClr val="993300"/>
                </a:solidFill>
                <a:latin typeface="Arno Pro Caption" pitchFamily="18" charset="0"/>
              </a:rPr>
              <a:t> + 6.2714E-03T + 6.0234</a:t>
            </a:r>
          </a:p>
        </p:txBody>
      </p:sp>
      <p:sp>
        <p:nvSpPr>
          <p:cNvPr id="62521" name="Rectangle 56"/>
          <p:cNvSpPr>
            <a:spLocks noChangeArrowheads="1"/>
          </p:cNvSpPr>
          <p:nvPr/>
        </p:nvSpPr>
        <p:spPr bwMode="auto">
          <a:xfrm>
            <a:off x="1447800" y="12954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3200" b="1">
                <a:solidFill>
                  <a:srgbClr val="0033CC"/>
                </a:solidFill>
                <a:latin typeface="Arno Pro Caption" pitchFamily="18" charset="0"/>
                <a:cs typeface="Times New Roman" pitchFamily="18" charset="0"/>
              </a:rPr>
              <a:t>α</a:t>
            </a:r>
            <a:r>
              <a:rPr lang="en-US" sz="3200" b="1">
                <a:solidFill>
                  <a:srgbClr val="0033CC"/>
                </a:solidFill>
                <a:latin typeface="Arno Pro Caption" pitchFamily="18" charset="0"/>
              </a:rPr>
              <a:t> = -1E-05T</a:t>
            </a:r>
            <a:r>
              <a:rPr lang="en-US" sz="3200" b="1" baseline="30000">
                <a:solidFill>
                  <a:srgbClr val="0033CC"/>
                </a:solidFill>
                <a:latin typeface="Arno Pro Caption" pitchFamily="18" charset="0"/>
              </a:rPr>
              <a:t>2</a:t>
            </a:r>
            <a:r>
              <a:rPr lang="en-US" sz="3200" b="1">
                <a:solidFill>
                  <a:srgbClr val="0033CC"/>
                </a:solidFill>
                <a:latin typeface="Arno Pro Caption" pitchFamily="18" charset="0"/>
              </a:rPr>
              <a:t> + 0.0062T + 6.0234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1295400" y="382588"/>
            <a:ext cx="66294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a:solidFill>
                  <a:srgbClr val="00664D"/>
                </a:solidFill>
                <a:latin typeface="Arno Pro Caption" pitchFamily="18" charset="0"/>
              </a:rPr>
              <a:t>Fractional Decimal Number to Binary</a:t>
            </a:r>
          </a:p>
        </p:txBody>
      </p:sp>
      <p:graphicFrame>
        <p:nvGraphicFramePr>
          <p:cNvPr id="6" name="Table 5"/>
          <p:cNvGraphicFramePr>
            <a:graphicFrameLocks noGrp="1"/>
          </p:cNvGraphicFramePr>
          <p:nvPr/>
        </p:nvGraphicFramePr>
        <p:xfrm>
          <a:off x="1295400" y="2362200"/>
          <a:ext cx="6553200" cy="1752600"/>
        </p:xfrm>
        <a:graphic>
          <a:graphicData uri="http://schemas.openxmlformats.org/drawingml/2006/table">
            <a:tbl>
              <a:tblPr/>
              <a:tblGrid>
                <a:gridCol w="1638300"/>
                <a:gridCol w="1638300"/>
                <a:gridCol w="1638300"/>
                <a:gridCol w="1638300"/>
              </a:tblGrid>
              <a:tr h="584200">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1600" dirty="0">
                          <a:latin typeface="Arno Pro Caption" pitchFamily="18" charset="0"/>
                          <a:ea typeface="Tahoma" pitchFamily="34" charset="0"/>
                          <a:cs typeface="Tahoma" pitchFamily="34" charset="0"/>
                        </a:rPr>
                        <a:t>Number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1600" dirty="0">
                          <a:latin typeface="Arno Pro Caption" pitchFamily="18" charset="0"/>
                          <a:ea typeface="Tahoma" pitchFamily="34" charset="0"/>
                          <a:cs typeface="Tahoma" pitchFamily="34" charset="0"/>
                        </a:rPr>
                        <a:t>Number after</a:t>
                      </a:r>
                    </a:p>
                    <a:p>
                      <a:pPr marL="0" marR="0" algn="ctr" hangingPunct="0">
                        <a:lnSpc>
                          <a:spcPts val="1200"/>
                        </a:lnSpc>
                        <a:spcBef>
                          <a:spcPts val="0"/>
                        </a:spcBef>
                        <a:spcAft>
                          <a:spcPts val="0"/>
                        </a:spcAft>
                      </a:pPr>
                      <a:r>
                        <a:rPr lang="en-US" sz="1600" dirty="0">
                          <a:latin typeface="Arno Pro Caption" pitchFamily="18" charset="0"/>
                          <a:ea typeface="Tahoma" pitchFamily="34" charset="0"/>
                          <a:cs typeface="Tahoma" pitchFamily="34" charset="0"/>
                        </a:rPr>
                        <a:t>decimal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r>
                        <a:rPr lang="en-US" sz="1600" dirty="0">
                          <a:latin typeface="Arno Pro Caption" pitchFamily="18" charset="0"/>
                          <a:ea typeface="Tahoma" pitchFamily="34" charset="0"/>
                          <a:cs typeface="Tahoma" pitchFamily="34" charset="0"/>
                        </a:rPr>
                        <a:t>Number before</a:t>
                      </a:r>
                    </a:p>
                    <a:p>
                      <a:pPr marL="0" marR="0" algn="ctr" hangingPunct="0">
                        <a:lnSpc>
                          <a:spcPts val="1200"/>
                        </a:lnSpc>
                        <a:spcBef>
                          <a:spcPts val="0"/>
                        </a:spcBef>
                        <a:spcAft>
                          <a:spcPts val="0"/>
                        </a:spcAft>
                      </a:pPr>
                      <a:r>
                        <a:rPr lang="en-US" sz="1600" dirty="0">
                          <a:latin typeface="Arno Pro Caption" pitchFamily="18" charset="0"/>
                          <a:ea typeface="Tahoma" pitchFamily="34" charset="0"/>
                          <a:cs typeface="Tahoma" pitchFamily="34" charset="0"/>
                        </a:rPr>
                        <a:t>decimal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0.375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0.375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0.75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100">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a:latin typeface="Arno Pro Caption" pitchFamily="18" charset="0"/>
                          <a:ea typeface="Tahoma" pitchFamily="34" charset="0"/>
                          <a:cs typeface="Tahoma" pitchFamily="34" charset="0"/>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ct val="100000"/>
                        </a:lnSpc>
                        <a:spcBef>
                          <a:spcPts val="0"/>
                        </a:spcBef>
                        <a:spcAft>
                          <a:spcPts val="0"/>
                        </a:spcAft>
                      </a:pPr>
                      <a:r>
                        <a:rPr lang="en-US" sz="1600" dirty="0">
                          <a:latin typeface="Arno Pro Caption" pitchFamily="18" charset="0"/>
                          <a:ea typeface="Tahoma" pitchFamily="34" charset="0"/>
                          <a:cs typeface="Tahoma" pitchFamily="34" charset="0"/>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lnSpc>
                          <a:spcPts val="1200"/>
                        </a:lnSpc>
                        <a:spcBef>
                          <a:spcPts val="0"/>
                        </a:spcBef>
                        <a:spcAft>
                          <a:spcPts val="0"/>
                        </a:spcAft>
                      </a:pPr>
                      <a:endParaRPr lang="en-US" sz="1600" dirty="0">
                        <a:latin typeface="Arno Pro Caption" pitchFamily="18" charset="0"/>
                        <a:ea typeface="Tahoma" pitchFamily="34" charset="0"/>
                        <a:cs typeface="Tahoma"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323" name="Rectangle 14"/>
          <p:cNvSpPr>
            <a:spLocks noChangeArrowheads="1"/>
          </p:cNvSpPr>
          <p:nvPr/>
        </p:nvSpPr>
        <p:spPr bwMode="auto">
          <a:xfrm>
            <a:off x="1066800" y="1366838"/>
            <a:ext cx="693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0"/>
            <a:r>
              <a:rPr lang="en-US">
                <a:latin typeface="Arno Pro Caption" pitchFamily="18" charset="0"/>
                <a:cs typeface="Tahoma" pitchFamily="34" charset="0"/>
              </a:rPr>
              <a:t>Converting a base-10 fraction to binary representation</a:t>
            </a:r>
            <a:r>
              <a:rPr lang="en-US">
                <a:latin typeface="Arno Pro Caption" pitchFamily="18" charset="0"/>
              </a:rPr>
              <a:t>.</a:t>
            </a:r>
          </a:p>
        </p:txBody>
      </p:sp>
      <p:graphicFrame>
        <p:nvGraphicFramePr>
          <p:cNvPr id="12324" name="Object 14"/>
          <p:cNvGraphicFramePr>
            <a:graphicFrameLocks noChangeAspect="1"/>
          </p:cNvGraphicFramePr>
          <p:nvPr/>
        </p:nvGraphicFramePr>
        <p:xfrm>
          <a:off x="6324600" y="2895600"/>
          <a:ext cx="685800" cy="342900"/>
        </p:xfrm>
        <a:graphic>
          <a:graphicData uri="http://schemas.openxmlformats.org/presentationml/2006/ole">
            <mc:AlternateContent xmlns:mc="http://schemas.openxmlformats.org/markup-compatibility/2006">
              <mc:Choice xmlns:v="urn:schemas-microsoft-com:vml" Requires="v">
                <p:oleObj spid="_x0000_s165570" name="Equation" r:id="rId4" imgW="431613" imgH="215806" progId="Equation.3">
                  <p:embed/>
                </p:oleObj>
              </mc:Choice>
              <mc:Fallback>
                <p:oleObj name="Equation" r:id="rId4" imgW="431613" imgH="215806" progId="Equation.3">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8956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25" name="Object 16"/>
          <p:cNvGraphicFramePr>
            <a:graphicFrameLocks noChangeAspect="1"/>
          </p:cNvGraphicFramePr>
          <p:nvPr/>
        </p:nvGraphicFramePr>
        <p:xfrm>
          <a:off x="6303963" y="3200400"/>
          <a:ext cx="727075" cy="342900"/>
        </p:xfrm>
        <a:graphic>
          <a:graphicData uri="http://schemas.openxmlformats.org/presentationml/2006/ole">
            <mc:AlternateContent xmlns:mc="http://schemas.openxmlformats.org/markup-compatibility/2006">
              <mc:Choice xmlns:v="urn:schemas-microsoft-com:vml" Requires="v">
                <p:oleObj spid="_x0000_s165571" name="Equation" r:id="rId6" imgW="457002" imgH="215806" progId="Equation.3">
                  <p:embed/>
                </p:oleObj>
              </mc:Choice>
              <mc:Fallback>
                <p:oleObj name="Equation" r:id="rId6" imgW="457002" imgH="215806"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963" y="3200400"/>
                        <a:ext cx="72707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26" name="Object 17"/>
          <p:cNvGraphicFramePr>
            <a:graphicFrameLocks noChangeAspect="1"/>
          </p:cNvGraphicFramePr>
          <p:nvPr/>
        </p:nvGraphicFramePr>
        <p:xfrm>
          <a:off x="6334125" y="3505200"/>
          <a:ext cx="665163" cy="363538"/>
        </p:xfrm>
        <a:graphic>
          <a:graphicData uri="http://schemas.openxmlformats.org/presentationml/2006/ole">
            <mc:AlternateContent xmlns:mc="http://schemas.openxmlformats.org/markup-compatibility/2006">
              <mc:Choice xmlns:v="urn:schemas-microsoft-com:vml" Requires="v">
                <p:oleObj spid="_x0000_s165572" name="Equation" r:id="rId8" imgW="419100" imgH="228600" progId="Equation.3">
                  <p:embed/>
                </p:oleObj>
              </mc:Choice>
              <mc:Fallback>
                <p:oleObj name="Equation" r:id="rId8" imgW="419100" imgH="22860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125" y="3505200"/>
                        <a:ext cx="66516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27" name="Object 18"/>
          <p:cNvGraphicFramePr>
            <a:graphicFrameLocks noChangeAspect="1"/>
          </p:cNvGraphicFramePr>
          <p:nvPr/>
        </p:nvGraphicFramePr>
        <p:xfrm>
          <a:off x="6324600" y="3771900"/>
          <a:ext cx="685800" cy="342900"/>
        </p:xfrm>
        <a:graphic>
          <a:graphicData uri="http://schemas.openxmlformats.org/presentationml/2006/ole">
            <mc:AlternateContent xmlns:mc="http://schemas.openxmlformats.org/markup-compatibility/2006">
              <mc:Choice xmlns:v="urn:schemas-microsoft-com:vml" Requires="v">
                <p:oleObj spid="_x0000_s165573" name="Equation" r:id="rId10" imgW="431613" imgH="215806" progId="Equation.3">
                  <p:embed/>
                </p:oleObj>
              </mc:Choice>
              <mc:Fallback>
                <p:oleObj name="Equation" r:id="rId10" imgW="431613" imgH="215806"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3771900"/>
                        <a:ext cx="6858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28" name="Rectangle 2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l-GR"/>
          </a:p>
        </p:txBody>
      </p:sp>
      <p:graphicFrame>
        <p:nvGraphicFramePr>
          <p:cNvPr id="12329" name="Object 19"/>
          <p:cNvGraphicFramePr>
            <a:graphicFrameLocks noChangeAspect="1"/>
          </p:cNvGraphicFramePr>
          <p:nvPr>
            <p:extLst>
              <p:ext uri="{D42A27DB-BD31-4B8C-83A1-F6EECF244321}">
                <p14:modId xmlns:p14="http://schemas.microsoft.com/office/powerpoint/2010/main" val="1656879621"/>
              </p:ext>
            </p:extLst>
          </p:nvPr>
        </p:nvGraphicFramePr>
        <p:xfrm>
          <a:off x="2123728" y="4437112"/>
          <a:ext cx="4546600" cy="1219200"/>
        </p:xfrm>
        <a:graphic>
          <a:graphicData uri="http://schemas.openxmlformats.org/presentationml/2006/ole">
            <mc:AlternateContent xmlns:mc="http://schemas.openxmlformats.org/markup-compatibility/2006">
              <mc:Choice xmlns:v="urn:schemas-microsoft-com:vml" Requires="v">
                <p:oleObj spid="_x0000_s165574" name="Equation" r:id="rId12" imgW="1701800" imgH="457200" progId="Equation.3">
                  <p:embed/>
                </p:oleObj>
              </mc:Choice>
              <mc:Fallback>
                <p:oleObj name="Equation" r:id="rId12" imgW="1701800" imgH="457200" progId="Equation.3">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3728" y="4437112"/>
                        <a:ext cx="4546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30" name="Object 21"/>
          <p:cNvGraphicFramePr>
            <a:graphicFrameLocks noChangeAspect="1"/>
          </p:cNvGraphicFramePr>
          <p:nvPr>
            <p:extLst>
              <p:ext uri="{D42A27DB-BD31-4B8C-83A1-F6EECF244321}">
                <p14:modId xmlns:p14="http://schemas.microsoft.com/office/powerpoint/2010/main" val="1874664378"/>
              </p:ext>
            </p:extLst>
          </p:nvPr>
        </p:nvGraphicFramePr>
        <p:xfrm>
          <a:off x="1600200" y="2913063"/>
          <a:ext cx="1066800" cy="287337"/>
        </p:xfrm>
        <a:graphic>
          <a:graphicData uri="http://schemas.openxmlformats.org/presentationml/2006/ole">
            <mc:AlternateContent xmlns:mc="http://schemas.openxmlformats.org/markup-compatibility/2006">
              <mc:Choice xmlns:v="urn:schemas-microsoft-com:vml" Requires="v">
                <p:oleObj spid="_x0000_s165575" name="Equation" r:id="rId14" imgW="660240" imgH="177480" progId="Equation.DSMT4">
                  <p:embed/>
                </p:oleObj>
              </mc:Choice>
              <mc:Fallback>
                <p:oleObj name="Equation" r:id="rId14" imgW="660240" imgH="177480" progId="Equation.DSMT4">
                  <p:embed/>
                  <p:pic>
                    <p:nvPicPr>
                      <p:cNvPr id="0" name="Object 21"/>
                      <p:cNvPicPr>
                        <a:picLocks noChangeAspect="1" noChangeArrowheads="1"/>
                      </p:cNvPicPr>
                      <p:nvPr/>
                    </p:nvPicPr>
                    <p:blipFill>
                      <a:blip r:embed="rId15"/>
                      <a:srcRect/>
                      <a:stretch>
                        <a:fillRect/>
                      </a:stretch>
                    </p:blipFill>
                    <p:spPr bwMode="auto">
                      <a:xfrm>
                        <a:off x="1600200" y="2913063"/>
                        <a:ext cx="10668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31" name="Object 22"/>
          <p:cNvGraphicFramePr>
            <a:graphicFrameLocks noChangeAspect="1"/>
          </p:cNvGraphicFramePr>
          <p:nvPr>
            <p:extLst>
              <p:ext uri="{D42A27DB-BD31-4B8C-83A1-F6EECF244321}">
                <p14:modId xmlns:p14="http://schemas.microsoft.com/office/powerpoint/2010/main" val="1141591544"/>
              </p:ext>
            </p:extLst>
          </p:nvPr>
        </p:nvGraphicFramePr>
        <p:xfrm>
          <a:off x="1676400" y="3217863"/>
          <a:ext cx="944563" cy="287337"/>
        </p:xfrm>
        <a:graphic>
          <a:graphicData uri="http://schemas.openxmlformats.org/presentationml/2006/ole">
            <mc:AlternateContent xmlns:mc="http://schemas.openxmlformats.org/markup-compatibility/2006">
              <mc:Choice xmlns:v="urn:schemas-microsoft-com:vml" Requires="v">
                <p:oleObj spid="_x0000_s165576" name="Equation" r:id="rId16" imgW="583920" imgH="177480" progId="Equation.DSMT4">
                  <p:embed/>
                </p:oleObj>
              </mc:Choice>
              <mc:Fallback>
                <p:oleObj name="Equation" r:id="rId16" imgW="583920" imgH="177480" progId="Equation.DSMT4">
                  <p:embed/>
                  <p:pic>
                    <p:nvPicPr>
                      <p:cNvPr id="0" name="Object 22"/>
                      <p:cNvPicPr>
                        <a:picLocks noChangeAspect="1" noChangeArrowheads="1"/>
                      </p:cNvPicPr>
                      <p:nvPr/>
                    </p:nvPicPr>
                    <p:blipFill>
                      <a:blip r:embed="rId17"/>
                      <a:srcRect/>
                      <a:stretch>
                        <a:fillRect/>
                      </a:stretch>
                    </p:blipFill>
                    <p:spPr bwMode="auto">
                      <a:xfrm>
                        <a:off x="1676400" y="3217863"/>
                        <a:ext cx="944563"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32" name="Object 23"/>
          <p:cNvGraphicFramePr>
            <a:graphicFrameLocks noChangeAspect="1"/>
          </p:cNvGraphicFramePr>
          <p:nvPr>
            <p:extLst>
              <p:ext uri="{D42A27DB-BD31-4B8C-83A1-F6EECF244321}">
                <p14:modId xmlns:p14="http://schemas.microsoft.com/office/powerpoint/2010/main" val="4244737085"/>
              </p:ext>
            </p:extLst>
          </p:nvPr>
        </p:nvGraphicFramePr>
        <p:xfrm>
          <a:off x="1770063" y="3522663"/>
          <a:ext cx="820737" cy="287337"/>
        </p:xfrm>
        <a:graphic>
          <a:graphicData uri="http://schemas.openxmlformats.org/presentationml/2006/ole">
            <mc:AlternateContent xmlns:mc="http://schemas.openxmlformats.org/markup-compatibility/2006">
              <mc:Choice xmlns:v="urn:schemas-microsoft-com:vml" Requires="v">
                <p:oleObj spid="_x0000_s165577" name="Equation" r:id="rId18" imgW="507960" imgH="177480" progId="Equation.DSMT4">
                  <p:embed/>
                </p:oleObj>
              </mc:Choice>
              <mc:Fallback>
                <p:oleObj name="Equation" r:id="rId18" imgW="507960" imgH="177480" progId="Equation.DSMT4">
                  <p:embed/>
                  <p:pic>
                    <p:nvPicPr>
                      <p:cNvPr id="0" name="Object 23"/>
                      <p:cNvPicPr>
                        <a:picLocks noChangeAspect="1" noChangeArrowheads="1"/>
                      </p:cNvPicPr>
                      <p:nvPr/>
                    </p:nvPicPr>
                    <p:blipFill>
                      <a:blip r:embed="rId19"/>
                      <a:srcRect/>
                      <a:stretch>
                        <a:fillRect/>
                      </a:stretch>
                    </p:blipFill>
                    <p:spPr bwMode="auto">
                      <a:xfrm>
                        <a:off x="1770063" y="3522663"/>
                        <a:ext cx="820737"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33" name="Object 24"/>
          <p:cNvGraphicFramePr>
            <a:graphicFrameLocks noChangeAspect="1"/>
          </p:cNvGraphicFramePr>
          <p:nvPr>
            <p:extLst>
              <p:ext uri="{D42A27DB-BD31-4B8C-83A1-F6EECF244321}">
                <p14:modId xmlns:p14="http://schemas.microsoft.com/office/powerpoint/2010/main" val="3983434123"/>
              </p:ext>
            </p:extLst>
          </p:nvPr>
        </p:nvGraphicFramePr>
        <p:xfrm>
          <a:off x="1817688" y="3810000"/>
          <a:ext cx="696912" cy="287338"/>
        </p:xfrm>
        <a:graphic>
          <a:graphicData uri="http://schemas.openxmlformats.org/presentationml/2006/ole">
            <mc:AlternateContent xmlns:mc="http://schemas.openxmlformats.org/markup-compatibility/2006">
              <mc:Choice xmlns:v="urn:schemas-microsoft-com:vml" Requires="v">
                <p:oleObj spid="_x0000_s165578" name="Equation" r:id="rId20" imgW="431640" imgH="177480" progId="Equation.DSMT4">
                  <p:embed/>
                </p:oleObj>
              </mc:Choice>
              <mc:Fallback>
                <p:oleObj name="Equation" r:id="rId20" imgW="431640" imgH="177480" progId="Equation.DSMT4">
                  <p:embed/>
                  <p:pic>
                    <p:nvPicPr>
                      <p:cNvPr id="0" name="Object 24"/>
                      <p:cNvPicPr>
                        <a:picLocks noChangeAspect="1" noChangeArrowheads="1"/>
                      </p:cNvPicPr>
                      <p:nvPr/>
                    </p:nvPicPr>
                    <p:blipFill>
                      <a:blip r:embed="rId21"/>
                      <a:srcRect/>
                      <a:stretch>
                        <a:fillRect/>
                      </a:stretch>
                    </p:blipFill>
                    <p:spPr bwMode="auto">
                      <a:xfrm>
                        <a:off x="1817688" y="3810000"/>
                        <a:ext cx="696912"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B5909903-CED0-4EFD-B79D-DA9753D562AA}" type="slidenum">
              <a:rPr lang="el-GR" smtClean="0"/>
              <a:pPr>
                <a:defRPr/>
              </a:pPr>
              <a:t>9</a:t>
            </a:fld>
            <a:endParaRPr lang="el-GR"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1803</TotalTime>
  <Words>2977</Words>
  <Application>Microsoft Office PowerPoint</Application>
  <PresentationFormat>On-screen Show (4:3)</PresentationFormat>
  <Paragraphs>824</Paragraphs>
  <Slides>82</Slides>
  <Notes>37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6" baseType="lpstr">
      <vt:lpstr>Arial</vt:lpstr>
      <vt:lpstr>Arno Pro Caption</vt:lpstr>
      <vt:lpstr>Cambria Math</vt:lpstr>
      <vt:lpstr>Comic Sans MS</vt:lpstr>
      <vt:lpstr>Courier New</vt:lpstr>
      <vt:lpstr>Gill Sans MT</vt:lpstr>
      <vt:lpstr>Monotype Sorts</vt:lpstr>
      <vt:lpstr>Symbol</vt:lpstr>
      <vt:lpstr>Tahoma</vt:lpstr>
      <vt:lpstr>Times New Roman</vt:lpstr>
      <vt:lpstr>Wingdings</vt:lpstr>
      <vt:lpstr>Προεπιλεγμένη σχεδίαση</vt:lpstr>
      <vt:lpstr>Equation</vt:lpstr>
      <vt:lpstr>Chart</vt:lpstr>
      <vt:lpstr>ΑΡΙΘΜΗΤΙΚΗ ΑΝΑΛΥΣΗ</vt:lpstr>
      <vt:lpstr>PowerPoint Presentation</vt:lpstr>
      <vt:lpstr>Numerical methods are an essential part of an engineer’s life</vt:lpstr>
      <vt:lpstr>PowerPoint Presentation</vt:lpstr>
      <vt:lpstr>Αριθμητικά Συστήματα &amp; Μετατροπές</vt:lpstr>
      <vt:lpstr>PowerPoint Presentation</vt:lpstr>
      <vt:lpstr>PowerPoint Presentation</vt:lpstr>
      <vt:lpstr>Convert Base 10 Integer to binary representation </vt:lpstr>
      <vt:lpstr>PowerPoint Presentation</vt:lpstr>
      <vt:lpstr>Decimal Number to Binary</vt:lpstr>
      <vt:lpstr>All Fractional Decimal Numbers Cannot be Represented Exactly </vt:lpstr>
      <vt:lpstr>Integer Representation</vt:lpstr>
      <vt:lpstr>Floating Point Representation (decimal)</vt:lpstr>
      <vt:lpstr>Floating-Point Arithmetic (cont.)</vt:lpstr>
      <vt:lpstr>PowerPoint Presentation</vt:lpstr>
      <vt:lpstr>Floating Point Format for Binary Numbers</vt:lpstr>
      <vt:lpstr>Example</vt:lpstr>
      <vt:lpstr>Machine Epsilon</vt:lpstr>
      <vt:lpstr>Relative Error and Machine Epsilon</vt:lpstr>
      <vt:lpstr>Subtracting two almost equal numbers</vt:lpstr>
      <vt:lpstr>IEEE-754 Floating Point Standard</vt:lpstr>
      <vt:lpstr>IEEE-754 Format Single &amp; Double Precision</vt:lpstr>
      <vt:lpstr>Example#1</vt:lpstr>
      <vt:lpstr>Example#2</vt:lpstr>
      <vt:lpstr>Exponent for 32 Bit IEEE-754</vt:lpstr>
      <vt:lpstr>Exponent for Special Cases</vt:lpstr>
      <vt:lpstr>Special Exponents and Numbers</vt:lpstr>
      <vt:lpstr>IEEE-754 Format</vt:lpstr>
      <vt:lpstr>Significant Digits</vt:lpstr>
      <vt:lpstr>Using Floating Point Numbers</vt:lpstr>
      <vt:lpstr>Using Floating Point Numbers</vt:lpstr>
      <vt:lpstr>PowerPoint Presentation</vt:lpstr>
      <vt:lpstr>Σφάλματα (Errors) </vt:lpstr>
      <vt:lpstr>Accuracy and Precision</vt:lpstr>
      <vt:lpstr>Accuracy vs. Precision</vt:lpstr>
      <vt:lpstr>Four possible sources of errors</vt:lpstr>
      <vt:lpstr>PowerPoint Presentation</vt:lpstr>
      <vt:lpstr>PowerPoint Presentation</vt:lpstr>
      <vt:lpstr>PowerPoint Presentation</vt:lpstr>
      <vt:lpstr>Sources of Numerical Errors</vt:lpstr>
      <vt:lpstr>Round off Error</vt:lpstr>
      <vt:lpstr>Rounding errors are random</vt:lpstr>
      <vt:lpstr>Problems created by round off error</vt:lpstr>
      <vt:lpstr>Problem with Patriot missile</vt:lpstr>
      <vt:lpstr>Example: quadrature of a circle</vt:lpstr>
      <vt:lpstr>PowerPoint Presentation</vt:lpstr>
      <vt:lpstr>PowerPoint Presentation</vt:lpstr>
      <vt:lpstr>A large collection of software bugs</vt:lpstr>
      <vt:lpstr>Άσκηση (σε MATLAB ή Octave)</vt:lpstr>
      <vt:lpstr>PowerPoint Presentation</vt:lpstr>
      <vt:lpstr>Absolute Error (True Error)  [ ea ]</vt:lpstr>
      <vt:lpstr>Example—True Error </vt:lpstr>
      <vt:lpstr>Example (cont.)</vt:lpstr>
      <vt:lpstr>Example (cont.)</vt:lpstr>
      <vt:lpstr>Relative (True) Error  [ er or et]</vt:lpstr>
      <vt:lpstr>Percentage Relative Error  [ epr ]</vt:lpstr>
      <vt:lpstr>Example—Relative True Error</vt:lpstr>
      <vt:lpstr>PowerPoint Presentation</vt:lpstr>
      <vt:lpstr>Approximate Error (προσεγγιστικό σφάλμα)</vt:lpstr>
      <vt:lpstr>Example—Approximate Error</vt:lpstr>
      <vt:lpstr>Example (cont.)</vt:lpstr>
      <vt:lpstr>Example (cont.)</vt:lpstr>
      <vt:lpstr>Relative Approximate Error (σχετικό σφάλμα)</vt:lpstr>
      <vt:lpstr>Example—Relative Approximate Error</vt:lpstr>
      <vt:lpstr>Example (cont.)</vt:lpstr>
      <vt:lpstr>How is Absolute Relative Error used as a stopping criterion?</vt:lpstr>
      <vt:lpstr>Table of Values</vt:lpstr>
      <vt:lpstr>Θεώρημα</vt:lpstr>
      <vt:lpstr>Παράδειγμα</vt:lpstr>
      <vt:lpstr>Σφάλμα, Απόλυτο Σφάλμα και σημαντικά ψηφία</vt:lpstr>
      <vt:lpstr>Problem conditioning and algorithm stability</vt:lpstr>
      <vt:lpstr>PowerPoint Presentation</vt:lpstr>
      <vt:lpstr>An unstable algorithm</vt:lpstr>
      <vt:lpstr>A stable algorithm</vt:lpstr>
      <vt:lpstr>Effect of Carrying Significant  Digits in Calculations -  Engineering Application    </vt:lpstr>
      <vt:lpstr>Find the contraction in the diameter</vt:lpstr>
      <vt:lpstr>Thermal Expansion Coefficient vs Temperature</vt:lpstr>
      <vt:lpstr>Regressing Data in Excel (general format)</vt:lpstr>
      <vt:lpstr>Observed and Predicted Values</vt:lpstr>
      <vt:lpstr>Regressing Data in Excel  (scientific format)</vt:lpstr>
      <vt:lpstr>Observed and Predicted Values</vt:lpstr>
      <vt:lpstr>Observed and Predicted Values</vt:lpstr>
    </vt:vector>
  </TitlesOfParts>
  <Company>ΒΕΡΕΝΙΚΗ</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ΣΤΕΦΑΝΟΣ</dc:creator>
  <cp:lastModifiedBy>Λογαριασμός Microsoft</cp:lastModifiedBy>
  <cp:revision>294</cp:revision>
  <dcterms:created xsi:type="dcterms:W3CDTF">2003-09-21T16:57:34Z</dcterms:created>
  <dcterms:modified xsi:type="dcterms:W3CDTF">2024-02-25T06:36:44Z</dcterms:modified>
</cp:coreProperties>
</file>