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5" r:id="rId3"/>
    <p:sldId id="266" r:id="rId4"/>
    <p:sldId id="307" r:id="rId5"/>
    <p:sldId id="268" r:id="rId6"/>
    <p:sldId id="269" r:id="rId7"/>
    <p:sldId id="267"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E1305-E3AD-4EB4-BC15-4A48E6E29843}" type="datetimeFigureOut">
              <a:rPr lang="el-GR" smtClean="0"/>
              <a:t>8/11/2024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C2691-0687-4671-84C8-581E5B3710CF}" type="slidenum">
              <a:rPr lang="el-GR" smtClean="0"/>
              <a:t>‹#›</a:t>
            </a:fld>
            <a:endParaRPr lang="el-GR"/>
          </a:p>
        </p:txBody>
      </p:sp>
    </p:spTree>
    <p:extLst>
      <p:ext uri="{BB962C8B-B14F-4D97-AF65-F5344CB8AC3E}">
        <p14:creationId xmlns:p14="http://schemas.microsoft.com/office/powerpoint/2010/main" val="304334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45C2691-0687-4671-84C8-581E5B3710CF}" type="slidenum">
              <a:rPr lang="el-GR" smtClean="0"/>
              <a:t>13</a:t>
            </a:fld>
            <a:endParaRPr lang="el-GR"/>
          </a:p>
        </p:txBody>
      </p:sp>
    </p:spTree>
    <p:extLst>
      <p:ext uri="{BB962C8B-B14F-4D97-AF65-F5344CB8AC3E}">
        <p14:creationId xmlns:p14="http://schemas.microsoft.com/office/powerpoint/2010/main" val="167104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C2FB01E9-9630-4026-BFB8-6868F0E72F60}" type="datetimeFigureOut">
              <a:rPr lang="el-GR" smtClean="0"/>
              <a:t>8/11/2024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29704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2FB01E9-9630-4026-BFB8-6868F0E72F60}" type="datetimeFigureOut">
              <a:rPr lang="el-GR" smtClean="0"/>
              <a:t>8/11/2024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16296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2FB01E9-9630-4026-BFB8-6868F0E72F60}" type="datetimeFigureOut">
              <a:rPr lang="el-GR" smtClean="0"/>
              <a:t>8/11/2024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59744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2FB01E9-9630-4026-BFB8-6868F0E72F60}" type="datetimeFigureOut">
              <a:rPr lang="el-GR" smtClean="0"/>
              <a:t>8/11/2024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339646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C2FB01E9-9630-4026-BFB8-6868F0E72F60}" type="datetimeFigureOut">
              <a:rPr lang="el-GR" smtClean="0"/>
              <a:t>8/11/2024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423272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2FB01E9-9630-4026-BFB8-6868F0E72F60}" type="datetimeFigureOut">
              <a:rPr lang="el-GR" smtClean="0"/>
              <a:t>8/11/2024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208307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2FB01E9-9630-4026-BFB8-6868F0E72F60}" type="datetimeFigureOut">
              <a:rPr lang="el-GR" smtClean="0"/>
              <a:t>8/11/2024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322672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2FB01E9-9630-4026-BFB8-6868F0E72F60}" type="datetimeFigureOut">
              <a:rPr lang="el-GR" smtClean="0"/>
              <a:t>8/11/2024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219444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2FB01E9-9630-4026-BFB8-6868F0E72F60}" type="datetimeFigureOut">
              <a:rPr lang="el-GR" smtClean="0"/>
              <a:t>8/11/2024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298206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2FB01E9-9630-4026-BFB8-6868F0E72F60}" type="datetimeFigureOut">
              <a:rPr lang="el-GR" smtClean="0"/>
              <a:t>8/11/2024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10853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2FB01E9-9630-4026-BFB8-6868F0E72F60}" type="datetimeFigureOut">
              <a:rPr lang="el-GR" smtClean="0"/>
              <a:t>8/11/2024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58CD2-E35C-4E62-A747-E7E3F62E7CEA}" type="slidenum">
              <a:rPr lang="el-GR" smtClean="0"/>
              <a:t>‹#›</a:t>
            </a:fld>
            <a:endParaRPr lang="el-GR"/>
          </a:p>
        </p:txBody>
      </p:sp>
    </p:spTree>
    <p:extLst>
      <p:ext uri="{BB962C8B-B14F-4D97-AF65-F5344CB8AC3E}">
        <p14:creationId xmlns:p14="http://schemas.microsoft.com/office/powerpoint/2010/main" val="36799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B01E9-9630-4026-BFB8-6868F0E72F60}" type="datetimeFigureOut">
              <a:rPr lang="el-GR" smtClean="0"/>
              <a:t>8/11/2024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58CD2-E35C-4E62-A747-E7E3F62E7CEA}" type="slidenum">
              <a:rPr lang="el-GR" smtClean="0"/>
              <a:t>‹#›</a:t>
            </a:fld>
            <a:endParaRPr lang="el-GR"/>
          </a:p>
        </p:txBody>
      </p:sp>
    </p:spTree>
    <p:extLst>
      <p:ext uri="{BB962C8B-B14F-4D97-AF65-F5344CB8AC3E}">
        <p14:creationId xmlns:p14="http://schemas.microsoft.com/office/powerpoint/2010/main" val="3621747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1844824"/>
            <a:ext cx="7772400" cy="2376264"/>
          </a:xfrm>
        </p:spPr>
        <p:txBody>
          <a:bodyPr>
            <a:noAutofit/>
          </a:bodyPr>
          <a:lstStyle/>
          <a:p>
            <a:pPr algn="just"/>
            <a:r>
              <a:rPr lang="el-GR" sz="1600" dirty="0">
                <a:latin typeface="Arial" panose="020B0604020202020204" pitchFamily="34" charset="0"/>
                <a:cs typeface="Arial" panose="020B0604020202020204" pitchFamily="34" charset="0"/>
              </a:rPr>
              <a:t>Η πυρκαγιά είναι ένα φυσικό φαινόμενο στα περισσότερα δασικά οικοσυστήματα. Επηρεάζει την ανάπτυξη των δένδρων, τη μακροζωία καθώς και τη σύνθεση της βλάστησης.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 </a:t>
            </a:r>
            <a:r>
              <a:rPr lang="el-GR" sz="1600" dirty="0">
                <a:latin typeface="Arial" panose="020B0604020202020204" pitchFamily="34" charset="0"/>
                <a:cs typeface="Arial" panose="020B0604020202020204" pitchFamily="34" charset="0"/>
              </a:rPr>
              <a:t>βλάστηση και τα δέντρα έχουν προσαρμοστεί στη φωτιά. Ορισμένα είδη έχουν αποκτήσει τέτοιες ιδιότητες οι οποίες τους βοηθούν να προστατεύονται από τη φωτιά, π.χ. με το σχηματισμό μεγάλου πάχους και  ανθεκτικού στη φωτιά φλοιού ή με το σχηματισμό προστατευτικού στρώματος στο κάτω μέρος των φύλλων, την ικανότητα δημιουργίας ακανόνιστων ‘τυχαίων’ βλαστών στο πρέμνο ή στο κορμό. Οι κώνοι ορισμένων ειδών απελευθερώνουν σπόρους υπό την επίδραση της θερμότητας.</a:t>
            </a:r>
            <a:br>
              <a:rPr lang="el-GR" sz="1600" dirty="0">
                <a:latin typeface="Arial" panose="020B0604020202020204" pitchFamily="34" charset="0"/>
                <a:cs typeface="Arial" panose="020B0604020202020204" pitchFamily="34" charset="0"/>
              </a:rPr>
            </a:br>
            <a:endParaRPr lang="el-GR" sz="1600"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467544" y="404664"/>
            <a:ext cx="8496944" cy="1198984"/>
          </a:xfrm>
        </p:spPr>
        <p:txBody>
          <a:bodyPr>
            <a:normAutofit/>
          </a:bodyPr>
          <a:lstStyle/>
          <a:p>
            <a:r>
              <a:rPr lang="el-GR" dirty="0">
                <a:solidFill>
                  <a:schemeClr val="tx1"/>
                </a:solidFill>
              </a:rPr>
              <a:t>Καταστροφή κόμης, κορμού από πυρκαγιές δασών</a:t>
            </a:r>
          </a:p>
        </p:txBody>
      </p:sp>
    </p:spTree>
    <p:extLst>
      <p:ext uri="{BB962C8B-B14F-4D97-AF65-F5344CB8AC3E}">
        <p14:creationId xmlns:p14="http://schemas.microsoft.com/office/powerpoint/2010/main" val="86493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normAutofit fontScale="85000" lnSpcReduction="10000"/>
          </a:bodyPr>
          <a:lstStyle/>
          <a:p>
            <a:r>
              <a:rPr lang="el-GR" dirty="0"/>
              <a:t>Τρεις συνεχόμενες ‘ουλές’ από πυρκαγιές σε ένα κορμό </a:t>
            </a:r>
            <a:r>
              <a:rPr lang="el-GR" dirty="0" err="1"/>
              <a:t>λάρικας</a:t>
            </a:r>
            <a:r>
              <a:rPr lang="el-GR" dirty="0"/>
              <a:t> </a:t>
            </a:r>
            <a:r>
              <a:rPr lang="el-GR" dirty="0" err="1"/>
              <a:t>Larch</a:t>
            </a:r>
            <a:r>
              <a:rPr lang="el-GR" dirty="0"/>
              <a:t> (</a:t>
            </a:r>
            <a:r>
              <a:rPr lang="el-GR" dirty="0" err="1"/>
              <a:t>Larix</a:t>
            </a:r>
            <a:r>
              <a:rPr lang="el-GR" dirty="0"/>
              <a:t> </a:t>
            </a:r>
            <a:r>
              <a:rPr lang="el-GR" dirty="0" err="1"/>
              <a:t>duhurica</a:t>
            </a:r>
            <a:r>
              <a:rPr lang="el-GR" dirty="0"/>
              <a:t>) στη βορειοανατολική ζώνη της Σιβηρίας. Η </a:t>
            </a:r>
            <a:r>
              <a:rPr lang="el-GR" dirty="0">
                <a:solidFill>
                  <a:srgbClr val="FF0000"/>
                </a:solidFill>
              </a:rPr>
              <a:t>πρώτη </a:t>
            </a:r>
            <a:r>
              <a:rPr lang="el-GR" dirty="0"/>
              <a:t>πυρκαγιά επηρέασε το δέντρο στην ηλικία των </a:t>
            </a:r>
            <a:r>
              <a:rPr lang="el-GR" dirty="0">
                <a:solidFill>
                  <a:srgbClr val="FF0000"/>
                </a:solidFill>
              </a:rPr>
              <a:t>44 ετών</a:t>
            </a:r>
            <a:r>
              <a:rPr lang="el-GR" dirty="0"/>
              <a:t>, η </a:t>
            </a:r>
            <a:r>
              <a:rPr lang="el-GR" dirty="0">
                <a:solidFill>
                  <a:srgbClr val="002060"/>
                </a:solidFill>
              </a:rPr>
              <a:t>επόμενη πυρκαγιά </a:t>
            </a:r>
            <a:r>
              <a:rPr lang="el-GR" dirty="0"/>
              <a:t>μετά από μια περίοδο </a:t>
            </a:r>
            <a:r>
              <a:rPr lang="el-GR" dirty="0">
                <a:solidFill>
                  <a:srgbClr val="002060"/>
                </a:solidFill>
              </a:rPr>
              <a:t>15 ετών</a:t>
            </a:r>
            <a:r>
              <a:rPr lang="el-GR" dirty="0"/>
              <a:t> και η </a:t>
            </a:r>
            <a:r>
              <a:rPr lang="el-GR" dirty="0">
                <a:solidFill>
                  <a:srgbClr val="C00000"/>
                </a:solidFill>
              </a:rPr>
              <a:t>τρίτη πυρκαγιά </a:t>
            </a:r>
            <a:r>
              <a:rPr lang="el-GR" dirty="0"/>
              <a:t>μετά από άλλα </a:t>
            </a:r>
            <a:r>
              <a:rPr lang="el-GR" dirty="0">
                <a:solidFill>
                  <a:srgbClr val="C00000"/>
                </a:solidFill>
              </a:rPr>
              <a:t>25 χρόνια</a:t>
            </a:r>
            <a:r>
              <a:rPr lang="el-GR" dirty="0"/>
              <a:t>. Ανατολική Σιβηρία</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060848"/>
            <a:ext cx="3816424" cy="3024336"/>
          </a:xfrm>
          <a:prstGeom prst="rect">
            <a:avLst/>
          </a:prstGeom>
        </p:spPr>
      </p:pic>
    </p:spTree>
    <p:extLst>
      <p:ext uri="{BB962C8B-B14F-4D97-AF65-F5344CB8AC3E}">
        <p14:creationId xmlns:p14="http://schemas.microsoft.com/office/powerpoint/2010/main" val="308622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και συστάδας από πυρκαγιές δασών</a:t>
            </a:r>
            <a:endParaRPr lang="el-GR" dirty="0"/>
          </a:p>
        </p:txBody>
      </p:sp>
      <p:sp>
        <p:nvSpPr>
          <p:cNvPr id="4" name="Θέση περιεχομένου 3"/>
          <p:cNvSpPr>
            <a:spLocks noGrp="1"/>
          </p:cNvSpPr>
          <p:nvPr>
            <p:ph sz="half" idx="2"/>
          </p:nvPr>
        </p:nvSpPr>
        <p:spPr/>
        <p:txBody>
          <a:bodyPr>
            <a:normAutofit fontScale="85000" lnSpcReduction="20000"/>
          </a:bodyPr>
          <a:lstStyle/>
          <a:p>
            <a:r>
              <a:rPr lang="el-GR" dirty="0"/>
              <a:t>Πολλαπλές ‘ουλές’ πυρκαγιάς σε ένα δέντρο ευκαλύπτου</a:t>
            </a:r>
            <a:r>
              <a:rPr lang="en-US" dirty="0"/>
              <a:t> (Eucalyptus </a:t>
            </a:r>
            <a:r>
              <a:rPr lang="en-US" dirty="0" err="1"/>
              <a:t>pauciflora</a:t>
            </a:r>
            <a:r>
              <a:rPr lang="en-US" dirty="0"/>
              <a:t>) </a:t>
            </a:r>
            <a:r>
              <a:rPr lang="el-GR" dirty="0"/>
              <a:t>στην ανατολική Α</a:t>
            </a:r>
            <a:r>
              <a:rPr lang="en-US" dirty="0" err="1"/>
              <a:t>usralia</a:t>
            </a:r>
            <a:r>
              <a:rPr lang="en-US" dirty="0"/>
              <a:t>. </a:t>
            </a:r>
            <a:r>
              <a:rPr lang="el-GR" dirty="0"/>
              <a:t>Οι πυρκαγιές καθαρισμού χόρτου έπληξαν το δέντρο πολλές φορές, περίπου </a:t>
            </a:r>
            <a:r>
              <a:rPr lang="el-GR" dirty="0">
                <a:solidFill>
                  <a:srgbClr val="C00000"/>
                </a:solidFill>
              </a:rPr>
              <a:t>εννέα ουλές</a:t>
            </a:r>
            <a:r>
              <a:rPr lang="el-GR" dirty="0"/>
              <a:t> μπορούν να παρατηρηθούν στην </a:t>
            </a:r>
            <a:r>
              <a:rPr lang="el-GR" dirty="0">
                <a:solidFill>
                  <a:srgbClr val="C00000"/>
                </a:solidFill>
              </a:rPr>
              <a:t>κάτω πλευρά</a:t>
            </a:r>
            <a:r>
              <a:rPr lang="el-GR" dirty="0"/>
              <a:t> και </a:t>
            </a:r>
            <a:r>
              <a:rPr lang="el-GR" dirty="0">
                <a:solidFill>
                  <a:srgbClr val="002060"/>
                </a:solidFill>
              </a:rPr>
              <a:t>τέσσερις ουλές </a:t>
            </a:r>
            <a:r>
              <a:rPr lang="el-GR" dirty="0"/>
              <a:t>στην </a:t>
            </a:r>
            <a:r>
              <a:rPr lang="el-GR" dirty="0">
                <a:solidFill>
                  <a:srgbClr val="002060"/>
                </a:solidFill>
              </a:rPr>
              <a:t>πάνω πλευρά </a:t>
            </a:r>
            <a:r>
              <a:rPr lang="el-GR" dirty="0"/>
              <a:t>του δίσκου από κορμό. </a:t>
            </a:r>
            <a:r>
              <a:rPr lang="el-GR" dirty="0" err="1"/>
              <a:t>Blue</a:t>
            </a:r>
            <a:r>
              <a:rPr lang="el-GR" dirty="0"/>
              <a:t> </a:t>
            </a:r>
            <a:r>
              <a:rPr lang="el-GR" dirty="0" err="1"/>
              <a:t>Mountains</a:t>
            </a:r>
            <a:r>
              <a:rPr lang="el-GR" dirty="0"/>
              <a:t>, Αυστραλία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348880"/>
            <a:ext cx="3600399" cy="2808312"/>
          </a:xfrm>
          <a:prstGeom prst="rect">
            <a:avLst/>
          </a:prstGeom>
        </p:spPr>
      </p:pic>
    </p:spTree>
    <p:extLst>
      <p:ext uri="{BB962C8B-B14F-4D97-AF65-F5344CB8AC3E}">
        <p14:creationId xmlns:p14="http://schemas.microsoft.com/office/powerpoint/2010/main" val="367962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normAutofit/>
          </a:bodyPr>
          <a:lstStyle/>
          <a:p>
            <a:r>
              <a:rPr lang="el-GR" dirty="0">
                <a:solidFill>
                  <a:srgbClr val="002060"/>
                </a:solidFill>
              </a:rPr>
              <a:t>Απότομη μείωση </a:t>
            </a:r>
            <a:r>
              <a:rPr lang="el-GR" dirty="0"/>
              <a:t>της ανάπτυξης του </a:t>
            </a:r>
            <a:r>
              <a:rPr lang="el-GR" dirty="0">
                <a:solidFill>
                  <a:srgbClr val="002060"/>
                </a:solidFill>
              </a:rPr>
              <a:t>κυτταρικού τοιχώματος </a:t>
            </a:r>
            <a:r>
              <a:rPr lang="el-GR" dirty="0"/>
              <a:t>μετά από καταστροφή κόμης από πυρκαγιά</a:t>
            </a:r>
            <a:r>
              <a:rPr lang="en-US" dirty="0"/>
              <a:t>. </a:t>
            </a:r>
            <a:r>
              <a:rPr lang="el-GR" dirty="0" err="1"/>
              <a:t>Eremophila</a:t>
            </a:r>
            <a:r>
              <a:rPr lang="el-GR" dirty="0"/>
              <a:t> </a:t>
            </a:r>
            <a:r>
              <a:rPr lang="el-GR" dirty="0" err="1"/>
              <a:t>sp</a:t>
            </a:r>
            <a:r>
              <a:rPr lang="el-GR" dirty="0"/>
              <a:t>., </a:t>
            </a:r>
            <a:r>
              <a:rPr lang="el-GR" dirty="0" err="1"/>
              <a:t>Myoporaceae</a:t>
            </a:r>
            <a:r>
              <a:rPr lang="el-GR" dirty="0"/>
              <a:t>, Σαβάνα, </a:t>
            </a:r>
            <a:r>
              <a:rPr lang="el-GR" dirty="0" err="1"/>
              <a:t>Κουίνσλαντ</a:t>
            </a:r>
            <a:r>
              <a:rPr lang="el-GR" dirty="0"/>
              <a:t>, Αυστραλία</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331640" y="1844823"/>
            <a:ext cx="3188395" cy="3528392"/>
          </a:xfrm>
          <a:prstGeom prst="rect">
            <a:avLst/>
          </a:prstGeom>
        </p:spPr>
      </p:pic>
      <p:sp>
        <p:nvSpPr>
          <p:cNvPr id="6" name="Πλαίσιο κειμένου 2"/>
          <p:cNvSpPr txBox="1"/>
          <p:nvPr/>
        </p:nvSpPr>
        <p:spPr>
          <a:xfrm rot="16200000">
            <a:off x="365638" y="4420437"/>
            <a:ext cx="1352803" cy="37804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000" dirty="0">
                <a:effectLst/>
                <a:ea typeface="Calibri"/>
                <a:cs typeface="Times New Roman"/>
              </a:rPr>
              <a:t>Παχύ τοίχωμα ινών</a:t>
            </a:r>
          </a:p>
        </p:txBody>
      </p:sp>
      <p:sp>
        <p:nvSpPr>
          <p:cNvPr id="7" name="Πλαίσιο κειμένου 57"/>
          <p:cNvSpPr txBox="1"/>
          <p:nvPr/>
        </p:nvSpPr>
        <p:spPr>
          <a:xfrm rot="16200000">
            <a:off x="251523" y="2253119"/>
            <a:ext cx="1440158" cy="25202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000" dirty="0">
                <a:effectLst/>
                <a:ea typeface="Calibri"/>
                <a:cs typeface="Times New Roman"/>
              </a:rPr>
              <a:t>Λεπτό τοίχωμα ινών</a:t>
            </a:r>
          </a:p>
        </p:txBody>
      </p:sp>
    </p:spTree>
    <p:extLst>
      <p:ext uri="{BB962C8B-B14F-4D97-AF65-F5344CB8AC3E}">
        <p14:creationId xmlns:p14="http://schemas.microsoft.com/office/powerpoint/2010/main" val="16315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lstStyle/>
          <a:p>
            <a:r>
              <a:rPr lang="el-GR" dirty="0" err="1">
                <a:solidFill>
                  <a:srgbClr val="FF0000"/>
                </a:solidFill>
              </a:rPr>
              <a:t>Εφαπτομενική</a:t>
            </a:r>
            <a:r>
              <a:rPr lang="el-GR" dirty="0">
                <a:solidFill>
                  <a:srgbClr val="FF0000"/>
                </a:solidFill>
              </a:rPr>
              <a:t> σειρά μικρών τραυματικών αγγείων</a:t>
            </a:r>
            <a:r>
              <a:rPr lang="el-GR" dirty="0"/>
              <a:t> μετά από καταστροφή κόμης από πυρκαγιά</a:t>
            </a:r>
            <a:r>
              <a:rPr lang="en-US" dirty="0"/>
              <a:t>. </a:t>
            </a:r>
            <a:r>
              <a:rPr lang="el-GR" dirty="0" err="1"/>
              <a:t>Acacia</a:t>
            </a:r>
            <a:r>
              <a:rPr lang="el-GR" dirty="0"/>
              <a:t>, </a:t>
            </a:r>
            <a:r>
              <a:rPr lang="el-GR" dirty="0" err="1"/>
              <a:t>Fabaceae</a:t>
            </a:r>
            <a:r>
              <a:rPr lang="el-GR" dirty="0"/>
              <a:t>. Σαβάνα, </a:t>
            </a:r>
            <a:r>
              <a:rPr lang="el-GR" dirty="0" err="1"/>
              <a:t>Κουίνσλαντ</a:t>
            </a:r>
            <a:r>
              <a:rPr lang="el-GR" dirty="0"/>
              <a:t>, Αυστραλία</a:t>
            </a:r>
          </a:p>
          <a:p>
            <a:endParaRPr lang="el-GR" dirty="0"/>
          </a:p>
          <a:p>
            <a:endParaRPr lang="el-GR" dirty="0"/>
          </a:p>
        </p:txBody>
      </p:sp>
      <p:pic>
        <p:nvPicPr>
          <p:cNvPr id="5" name="Θέση περιεχομένου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2429669"/>
            <a:ext cx="3084140" cy="3519611"/>
          </a:xfrm>
          <a:prstGeom prst="rect">
            <a:avLst/>
          </a:prstGeom>
        </p:spPr>
      </p:pic>
      <p:sp>
        <p:nvSpPr>
          <p:cNvPr id="6" name="Πλαίσιο κειμένου 58"/>
          <p:cNvSpPr txBox="1"/>
          <p:nvPr/>
        </p:nvSpPr>
        <p:spPr>
          <a:xfrm>
            <a:off x="899592" y="1916832"/>
            <a:ext cx="1992630" cy="4320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000" dirty="0">
                <a:effectLst/>
                <a:ea typeface="Calibri"/>
                <a:cs typeface="Times New Roman"/>
              </a:rPr>
              <a:t>τραυματικά αγγεία σε </a:t>
            </a:r>
            <a:r>
              <a:rPr lang="el-GR" sz="1000" dirty="0" err="1">
                <a:effectLst/>
                <a:ea typeface="Calibri"/>
                <a:cs typeface="Times New Roman"/>
              </a:rPr>
              <a:t>εφαπτομενική</a:t>
            </a:r>
            <a:r>
              <a:rPr lang="el-GR" sz="1000" dirty="0">
                <a:effectLst/>
                <a:ea typeface="Calibri"/>
                <a:cs typeface="Times New Roman"/>
              </a:rPr>
              <a:t> σειρά </a:t>
            </a:r>
          </a:p>
        </p:txBody>
      </p:sp>
    </p:spTree>
    <p:extLst>
      <p:ext uri="{BB962C8B-B14F-4D97-AF65-F5344CB8AC3E}">
        <p14:creationId xmlns:p14="http://schemas.microsoft.com/office/powerpoint/2010/main" val="18041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lstStyle/>
          <a:p>
            <a:r>
              <a:rPr lang="el-GR" dirty="0">
                <a:solidFill>
                  <a:srgbClr val="FF0000"/>
                </a:solidFill>
              </a:rPr>
              <a:t>Απότομη μείωση </a:t>
            </a:r>
            <a:r>
              <a:rPr lang="el-GR" dirty="0"/>
              <a:t>της </a:t>
            </a:r>
            <a:r>
              <a:rPr lang="el-GR" dirty="0">
                <a:solidFill>
                  <a:srgbClr val="FF0000"/>
                </a:solidFill>
              </a:rPr>
              <a:t>ανάπτυξης</a:t>
            </a:r>
            <a:r>
              <a:rPr lang="el-GR" dirty="0"/>
              <a:t> για αρκετά χρόνια μετά από  καταστροφή κόμης από πυρκαγιά σε μια Πεύκη, </a:t>
            </a:r>
            <a:r>
              <a:rPr lang="el-GR" dirty="0" err="1"/>
              <a:t>Βαρύξυλη</a:t>
            </a:r>
            <a:r>
              <a:rPr lang="el-GR" dirty="0"/>
              <a:t>  (</a:t>
            </a:r>
            <a:r>
              <a:rPr lang="el-GR" dirty="0" err="1"/>
              <a:t>Pinus</a:t>
            </a:r>
            <a:r>
              <a:rPr lang="el-GR" dirty="0"/>
              <a:t> </a:t>
            </a:r>
            <a:r>
              <a:rPr lang="el-GR" dirty="0" err="1"/>
              <a:t>ponderosa</a:t>
            </a:r>
            <a:r>
              <a:rPr lang="el-GR" dirty="0"/>
              <a:t>), Κολοράντο, ΗΠΑ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844824"/>
            <a:ext cx="3456384" cy="4104456"/>
          </a:xfrm>
          <a:prstGeom prst="rect">
            <a:avLst/>
          </a:prstGeom>
        </p:spPr>
      </p:pic>
      <p:sp>
        <p:nvSpPr>
          <p:cNvPr id="7" name="Επεξήγηση με γραμμή 3 (χωρίς περίγραμμα) 6"/>
          <p:cNvSpPr/>
          <p:nvPr/>
        </p:nvSpPr>
        <p:spPr>
          <a:xfrm rot="5400000">
            <a:off x="3348625" y="3681028"/>
            <a:ext cx="2304256" cy="360040"/>
          </a:xfrm>
          <a:prstGeom prst="callout3">
            <a:avLst>
              <a:gd name="adj1" fmla="val 18750"/>
              <a:gd name="adj2" fmla="val -8333"/>
              <a:gd name="adj3" fmla="val 18750"/>
              <a:gd name="adj4" fmla="val -16667"/>
              <a:gd name="adj5" fmla="val 100000"/>
              <a:gd name="adj6" fmla="val -16667"/>
              <a:gd name="adj7" fmla="val 306328"/>
              <a:gd name="adj8" fmla="val 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a:ea typeface="Calibri"/>
                <a:cs typeface="Times New Roman"/>
              </a:rPr>
              <a:t>Μειωμένη ανάπτυξη</a:t>
            </a:r>
            <a:endParaRPr lang="el-GR" sz="3200" dirty="0">
              <a:ea typeface="Calibri"/>
              <a:cs typeface="Times New Roman"/>
            </a:endParaRPr>
          </a:p>
        </p:txBody>
      </p:sp>
      <p:sp>
        <p:nvSpPr>
          <p:cNvPr id="8" name="Επεξήγηση με γραμμή 3 (χωρίς περίγραμμα) 7"/>
          <p:cNvSpPr/>
          <p:nvPr/>
        </p:nvSpPr>
        <p:spPr>
          <a:xfrm rot="5400000">
            <a:off x="3685496" y="4257092"/>
            <a:ext cx="2304256" cy="360040"/>
          </a:xfrm>
          <a:prstGeom prst="callout3">
            <a:avLst>
              <a:gd name="adj1" fmla="val 18750"/>
              <a:gd name="adj2" fmla="val -8333"/>
              <a:gd name="adj3" fmla="val 18750"/>
              <a:gd name="adj4" fmla="val -16667"/>
              <a:gd name="adj5" fmla="val 100000"/>
              <a:gd name="adj6" fmla="val -16667"/>
              <a:gd name="adj7" fmla="val 407339"/>
              <a:gd name="adj8" fmla="val 86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a:ea typeface="Calibri"/>
                <a:cs typeface="Times New Roman"/>
              </a:rPr>
              <a:t>Μειωμένη ανάπτυξη</a:t>
            </a:r>
            <a:endParaRPr lang="el-GR" sz="3200" dirty="0">
              <a:ea typeface="Calibri"/>
              <a:cs typeface="Times New Roman"/>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632" y="0"/>
            <a:ext cx="2592288" cy="266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8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normAutofit fontScale="92500" lnSpcReduction="20000"/>
          </a:bodyPr>
          <a:lstStyle/>
          <a:p>
            <a:r>
              <a:rPr lang="el-GR" dirty="0"/>
              <a:t>Σχηματισμός σε </a:t>
            </a:r>
            <a:r>
              <a:rPr lang="el-GR" dirty="0" err="1">
                <a:solidFill>
                  <a:srgbClr val="FF0000"/>
                </a:solidFill>
              </a:rPr>
              <a:t>εφαπτομενική</a:t>
            </a:r>
            <a:r>
              <a:rPr lang="el-GR" dirty="0">
                <a:solidFill>
                  <a:srgbClr val="FF0000"/>
                </a:solidFill>
              </a:rPr>
              <a:t> σειρά ρητινοφόρων τραυματικών αγωγών</a:t>
            </a:r>
            <a:r>
              <a:rPr lang="el-GR" dirty="0"/>
              <a:t> σε ξύλο πεύκου μετά από </a:t>
            </a:r>
            <a:r>
              <a:rPr lang="el-GR" dirty="0">
                <a:solidFill>
                  <a:srgbClr val="FF0000"/>
                </a:solidFill>
              </a:rPr>
              <a:t>μέτριας έντασης πυρκαγιά</a:t>
            </a:r>
            <a:r>
              <a:rPr lang="en-US" dirty="0"/>
              <a:t>. </a:t>
            </a:r>
            <a:r>
              <a:rPr lang="el-GR" dirty="0"/>
              <a:t>Η </a:t>
            </a:r>
            <a:r>
              <a:rPr lang="el-GR" dirty="0">
                <a:solidFill>
                  <a:srgbClr val="002060"/>
                </a:solidFill>
              </a:rPr>
              <a:t>μείωση της ακτινικής ανάπτυξης </a:t>
            </a:r>
            <a:r>
              <a:rPr lang="el-GR" dirty="0"/>
              <a:t>είναι μια επίδραση από την καταστροφή της κόμης. Δασική Πεύκη (</a:t>
            </a:r>
            <a:r>
              <a:rPr lang="el-GR" dirty="0" err="1"/>
              <a:t>Pinus</a:t>
            </a:r>
            <a:r>
              <a:rPr lang="el-GR" dirty="0"/>
              <a:t> </a:t>
            </a:r>
            <a:r>
              <a:rPr lang="el-GR" dirty="0" err="1"/>
              <a:t>sylvestris</a:t>
            </a:r>
            <a:r>
              <a:rPr lang="el-GR" dirty="0"/>
              <a:t>), Σιβηρία</a:t>
            </a:r>
            <a:br>
              <a:rPr lang="el-GR" dirty="0"/>
            </a:br>
            <a:endParaRPr lang="el-GR" dirty="0"/>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988840"/>
            <a:ext cx="3312368" cy="3888432"/>
          </a:xfrm>
          <a:prstGeom prst="rect">
            <a:avLst/>
          </a:prstGeom>
        </p:spPr>
      </p:pic>
      <p:sp>
        <p:nvSpPr>
          <p:cNvPr id="7" name="Επεξήγηση με γραμμή 3 (γραμμή έμφασης) 6"/>
          <p:cNvSpPr/>
          <p:nvPr/>
        </p:nvSpPr>
        <p:spPr>
          <a:xfrm>
            <a:off x="323528" y="1628800"/>
            <a:ext cx="1405890" cy="310515"/>
          </a:xfrm>
          <a:prstGeom prst="accentCallout3">
            <a:avLst>
              <a:gd name="adj1" fmla="val 18750"/>
              <a:gd name="adj2" fmla="val -8333"/>
              <a:gd name="adj3" fmla="val 18750"/>
              <a:gd name="adj4" fmla="val -16667"/>
              <a:gd name="adj5" fmla="val 100000"/>
              <a:gd name="adj6" fmla="val -16667"/>
              <a:gd name="adj7" fmla="val 431965"/>
              <a:gd name="adj8" fmla="val 4207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l-GR" sz="1100" dirty="0">
                <a:effectLst/>
                <a:ea typeface="Calibri"/>
                <a:cs typeface="Times New Roman"/>
              </a:rPr>
              <a:t>Τραυματικοί ρητινοφόροι αγωγοί</a:t>
            </a:r>
          </a:p>
        </p:txBody>
      </p:sp>
      <p:sp>
        <p:nvSpPr>
          <p:cNvPr id="8" name="Επεξήγηση με γραμμή 3 (γραμμή έμφασης) 7"/>
          <p:cNvSpPr/>
          <p:nvPr/>
        </p:nvSpPr>
        <p:spPr>
          <a:xfrm>
            <a:off x="755576" y="5373216"/>
            <a:ext cx="1405890" cy="310515"/>
          </a:xfrm>
          <a:prstGeom prst="accentCallout3">
            <a:avLst>
              <a:gd name="adj1" fmla="val 18750"/>
              <a:gd name="adj2" fmla="val -8333"/>
              <a:gd name="adj3" fmla="val 18750"/>
              <a:gd name="adj4" fmla="val -16667"/>
              <a:gd name="adj5" fmla="val 100000"/>
              <a:gd name="adj6" fmla="val -16667"/>
              <a:gd name="adj7" fmla="val -381197"/>
              <a:gd name="adj8" fmla="val 2211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l-GR" sz="1100" dirty="0">
                <a:effectLst/>
                <a:ea typeface="Calibri"/>
                <a:cs typeface="Times New Roman"/>
              </a:rPr>
              <a:t>Τραυματικοί ρητινοφόροι αγωγοί</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632" y="0"/>
            <a:ext cx="2592288" cy="266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2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normAutofit/>
          </a:bodyPr>
          <a:lstStyle/>
          <a:p>
            <a:r>
              <a:rPr lang="el-GR" dirty="0"/>
              <a:t>Σε </a:t>
            </a:r>
            <a:r>
              <a:rPr lang="el-GR" dirty="0" err="1"/>
              <a:t>εφαπτομενική</a:t>
            </a:r>
            <a:r>
              <a:rPr lang="el-GR" dirty="0"/>
              <a:t> σειρά αγγεία –μέλη αγγείων- </a:t>
            </a:r>
            <a:r>
              <a:rPr lang="el-GR" dirty="0">
                <a:solidFill>
                  <a:srgbClr val="002060"/>
                </a:solidFill>
              </a:rPr>
              <a:t>με σχηματισμό ‘τσίχλας</a:t>
            </a:r>
            <a:r>
              <a:rPr lang="el-GR" dirty="0"/>
              <a:t>’  σε κορμό Ευκαλύπτου. Είναι μια αντίδραση του ξύλου σε δασική πυρκαγιά </a:t>
            </a:r>
            <a:r>
              <a:rPr lang="el-GR" dirty="0">
                <a:solidFill>
                  <a:srgbClr val="002060"/>
                </a:solidFill>
              </a:rPr>
              <a:t>μέτριας έντασης</a:t>
            </a:r>
            <a:r>
              <a:rPr lang="el-GR" dirty="0"/>
              <a:t>. Αυστραλία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916832"/>
            <a:ext cx="2930599" cy="3336999"/>
          </a:xfrm>
          <a:prstGeom prst="rect">
            <a:avLst/>
          </a:prstGeom>
        </p:spPr>
      </p:pic>
    </p:spTree>
    <p:extLst>
      <p:ext uri="{BB962C8B-B14F-4D97-AF65-F5344CB8AC3E}">
        <p14:creationId xmlns:p14="http://schemas.microsoft.com/office/powerpoint/2010/main" val="25275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882" y="260648"/>
            <a:ext cx="8229600" cy="1143000"/>
          </a:xfrm>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a:xfrm>
            <a:off x="4648200" y="1639341"/>
            <a:ext cx="4038600" cy="4525963"/>
          </a:xfrm>
        </p:spPr>
        <p:txBody>
          <a:bodyPr/>
          <a:lstStyle/>
          <a:p>
            <a:r>
              <a:rPr lang="el-GR" dirty="0"/>
              <a:t>Η </a:t>
            </a:r>
            <a:r>
              <a:rPr lang="el-GR" dirty="0">
                <a:solidFill>
                  <a:srgbClr val="FF0000"/>
                </a:solidFill>
              </a:rPr>
              <a:t>κατάρρευση</a:t>
            </a:r>
            <a:r>
              <a:rPr lang="el-GR" dirty="0"/>
              <a:t> και  </a:t>
            </a:r>
            <a:r>
              <a:rPr lang="el-GR" dirty="0">
                <a:solidFill>
                  <a:srgbClr val="FF0000"/>
                </a:solidFill>
              </a:rPr>
              <a:t>σχηματισμό ‘σκάφους</a:t>
            </a:r>
            <a:r>
              <a:rPr lang="el-GR" dirty="0"/>
              <a:t>’ σε πρώιμο ξύλο</a:t>
            </a:r>
            <a:r>
              <a:rPr lang="en-US" dirty="0"/>
              <a:t>, </a:t>
            </a:r>
            <a:r>
              <a:rPr lang="el-GR" dirty="0"/>
              <a:t>οι </a:t>
            </a:r>
            <a:r>
              <a:rPr lang="el-GR" dirty="0">
                <a:solidFill>
                  <a:srgbClr val="002060"/>
                </a:solidFill>
              </a:rPr>
              <a:t>τυλώσεις </a:t>
            </a:r>
            <a:r>
              <a:rPr lang="el-GR" dirty="0"/>
              <a:t>και ο σχηματισμός </a:t>
            </a:r>
            <a:r>
              <a:rPr lang="el-GR" dirty="0">
                <a:solidFill>
                  <a:srgbClr val="C00000"/>
                </a:solidFill>
              </a:rPr>
              <a:t>παρεγχυματικών κυττάρων κάλους </a:t>
            </a:r>
            <a:r>
              <a:rPr lang="el-GR" dirty="0"/>
              <a:t>στο ξύλο μιας δρυός μετά από </a:t>
            </a:r>
            <a:r>
              <a:rPr lang="el-GR" dirty="0">
                <a:solidFill>
                  <a:srgbClr val="00B050"/>
                </a:solidFill>
              </a:rPr>
              <a:t>μέτριας έντασης πυρκαγιά</a:t>
            </a:r>
            <a:r>
              <a:rPr lang="el-GR" dirty="0"/>
              <a:t>. </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916832"/>
            <a:ext cx="3168352" cy="3672408"/>
          </a:xfrm>
          <a:prstGeom prst="rect">
            <a:avLst/>
          </a:prstGeom>
        </p:spPr>
      </p:pic>
      <p:sp>
        <p:nvSpPr>
          <p:cNvPr id="6" name="Επεξήγηση με γραμμή 3 (χωρίς περίγραμμα) 5"/>
          <p:cNvSpPr/>
          <p:nvPr/>
        </p:nvSpPr>
        <p:spPr>
          <a:xfrm rot="5400000">
            <a:off x="4111630" y="2708920"/>
            <a:ext cx="936104" cy="360040"/>
          </a:xfrm>
          <a:prstGeom prst="callout3">
            <a:avLst>
              <a:gd name="adj1" fmla="val 18750"/>
              <a:gd name="adj2" fmla="val -8333"/>
              <a:gd name="adj3" fmla="val 38952"/>
              <a:gd name="adj4" fmla="val -9452"/>
              <a:gd name="adj5" fmla="val 100000"/>
              <a:gd name="adj6" fmla="val -16667"/>
              <a:gd name="adj7" fmla="val 424656"/>
              <a:gd name="adj8" fmla="val 229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a:ea typeface="Calibri"/>
                <a:cs typeface="Times New Roman"/>
              </a:rPr>
              <a:t>Κάλους</a:t>
            </a:r>
            <a:endParaRPr lang="el-GR" sz="3200" dirty="0">
              <a:ea typeface="Calibri"/>
              <a:cs typeface="Times New Roman"/>
            </a:endParaRPr>
          </a:p>
        </p:txBody>
      </p:sp>
      <p:sp>
        <p:nvSpPr>
          <p:cNvPr id="7" name="Επεξήγηση με γραμμή 3 (χωρίς περίγραμμα) 6"/>
          <p:cNvSpPr/>
          <p:nvPr/>
        </p:nvSpPr>
        <p:spPr>
          <a:xfrm rot="5400000">
            <a:off x="-796298" y="4876826"/>
            <a:ext cx="2383668" cy="496128"/>
          </a:xfrm>
          <a:prstGeom prst="callout3">
            <a:avLst>
              <a:gd name="adj1" fmla="val 18750"/>
              <a:gd name="adj2" fmla="val -8333"/>
              <a:gd name="adj3" fmla="val 38952"/>
              <a:gd name="adj4" fmla="val -9452"/>
              <a:gd name="adj5" fmla="val 102650"/>
              <a:gd name="adj6" fmla="val 18207"/>
              <a:gd name="adj7" fmla="val -492451"/>
              <a:gd name="adj8" fmla="val 25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err="1">
                <a:ea typeface="Calibri"/>
                <a:cs typeface="Times New Roman"/>
              </a:rPr>
              <a:t>Κατάρευση</a:t>
            </a:r>
            <a:r>
              <a:rPr lang="el-GR" dirty="0">
                <a:ea typeface="Calibri"/>
                <a:cs typeface="Times New Roman"/>
              </a:rPr>
              <a:t> </a:t>
            </a:r>
            <a:r>
              <a:rPr lang="el-GR" dirty="0" err="1">
                <a:ea typeface="Calibri"/>
                <a:cs typeface="Times New Roman"/>
              </a:rPr>
              <a:t>σκόφους</a:t>
            </a:r>
            <a:endParaRPr lang="el-GR" sz="3200" dirty="0">
              <a:ea typeface="Calibri"/>
              <a:cs typeface="Times New Roman"/>
            </a:endParaRPr>
          </a:p>
        </p:txBody>
      </p:sp>
      <p:sp>
        <p:nvSpPr>
          <p:cNvPr id="8" name="Επεξήγηση με γραμμή 3 (χωρίς περίγραμμα) 7"/>
          <p:cNvSpPr/>
          <p:nvPr/>
        </p:nvSpPr>
        <p:spPr>
          <a:xfrm rot="10800000" flipV="1">
            <a:off x="1979712" y="6021288"/>
            <a:ext cx="1376664" cy="474430"/>
          </a:xfrm>
          <a:prstGeom prst="callout3">
            <a:avLst>
              <a:gd name="adj1" fmla="val 18750"/>
              <a:gd name="adj2" fmla="val -8333"/>
              <a:gd name="adj3" fmla="val 38952"/>
              <a:gd name="adj4" fmla="val -9452"/>
              <a:gd name="adj5" fmla="val 806"/>
              <a:gd name="adj6" fmla="val -1606"/>
              <a:gd name="adj7" fmla="val -208610"/>
              <a:gd name="adj8" fmla="val 104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a:ea typeface="Calibri"/>
                <a:cs typeface="Times New Roman"/>
              </a:rPr>
              <a:t>Τυλώσεις</a:t>
            </a:r>
            <a:endParaRPr lang="el-GR" sz="3200" dirty="0">
              <a:ea typeface="Calibri"/>
              <a:cs typeface="Times New Roman"/>
            </a:endParaRPr>
          </a:p>
        </p:txBody>
      </p:sp>
    </p:spTree>
    <p:extLst>
      <p:ext uri="{BB962C8B-B14F-4D97-AF65-F5344CB8AC3E}">
        <p14:creationId xmlns:p14="http://schemas.microsoft.com/office/powerpoint/2010/main" val="378669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normAutofit/>
          </a:bodyPr>
          <a:lstStyle/>
          <a:p>
            <a:r>
              <a:rPr lang="el-GR" dirty="0"/>
              <a:t>Σημάδια ‘ουλής’ από πυρκαγιά στον κορμό  τροπικής </a:t>
            </a:r>
            <a:r>
              <a:rPr lang="el-GR" dirty="0" err="1"/>
              <a:t>Proteaceae</a:t>
            </a:r>
            <a:r>
              <a:rPr lang="el-GR" dirty="0"/>
              <a:t>. Χαρακτηριστική είναι η </a:t>
            </a:r>
            <a:r>
              <a:rPr lang="el-GR" dirty="0">
                <a:solidFill>
                  <a:srgbClr val="00B050"/>
                </a:solidFill>
              </a:rPr>
              <a:t>ζώνη χωρίς αγγεία </a:t>
            </a:r>
            <a:r>
              <a:rPr lang="el-GR" dirty="0"/>
              <a:t>δίπλα από το τραύμα και η έντονη ανάπτυξη προς την ουλή. </a:t>
            </a:r>
            <a:r>
              <a:rPr lang="el-GR" dirty="0" err="1"/>
              <a:t>Κουίνσλαντ</a:t>
            </a:r>
            <a:r>
              <a:rPr lang="el-GR" dirty="0"/>
              <a:t> Αυστραλία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412776"/>
            <a:ext cx="3672408" cy="4536504"/>
          </a:xfrm>
          <a:prstGeom prst="rect">
            <a:avLst/>
          </a:prstGeom>
        </p:spPr>
      </p:pic>
    </p:spTree>
    <p:extLst>
      <p:ext uri="{BB962C8B-B14F-4D97-AF65-F5344CB8AC3E}">
        <p14:creationId xmlns:p14="http://schemas.microsoft.com/office/powerpoint/2010/main" val="139791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116632"/>
            <a:ext cx="8229600" cy="1143000"/>
          </a:xfrm>
        </p:spPr>
        <p:txBody>
          <a:bodyPr>
            <a:normAutofit fontScale="90000"/>
          </a:bodyPr>
          <a:lstStyle/>
          <a:p>
            <a:r>
              <a:rPr lang="el-GR" dirty="0"/>
              <a:t>Καταστροφή κόμης, κορμού από πυρκαγιές δασών</a:t>
            </a:r>
          </a:p>
        </p:txBody>
      </p:sp>
      <p:sp>
        <p:nvSpPr>
          <p:cNvPr id="4" name="Θέση περιεχομένου 3"/>
          <p:cNvSpPr>
            <a:spLocks noGrp="1"/>
          </p:cNvSpPr>
          <p:nvPr>
            <p:ph sz="half" idx="2"/>
          </p:nvPr>
        </p:nvSpPr>
        <p:spPr/>
        <p:txBody>
          <a:bodyPr>
            <a:normAutofit fontScale="70000" lnSpcReduction="20000"/>
          </a:bodyPr>
          <a:lstStyle/>
          <a:p>
            <a:r>
              <a:rPr lang="el-GR" dirty="0">
                <a:solidFill>
                  <a:srgbClr val="FF0000"/>
                </a:solidFill>
              </a:rPr>
              <a:t>Εσωτερικές κυψελοειδή ραγάδες </a:t>
            </a:r>
            <a:r>
              <a:rPr lang="el-GR" dirty="0"/>
              <a:t>από πυρκαγιά σε κορμό </a:t>
            </a:r>
            <a:r>
              <a:rPr lang="el-GR" dirty="0" err="1"/>
              <a:t>Βαρύξυλης</a:t>
            </a:r>
            <a:r>
              <a:rPr lang="el-GR" dirty="0"/>
              <a:t> Πεύκης </a:t>
            </a:r>
            <a:r>
              <a:rPr lang="en-US" dirty="0"/>
              <a:t>(</a:t>
            </a:r>
            <a:r>
              <a:rPr lang="en-US" dirty="0" err="1"/>
              <a:t>Pinus</a:t>
            </a:r>
            <a:r>
              <a:rPr lang="en-US" dirty="0"/>
              <a:t> ponderosa). </a:t>
            </a:r>
            <a:r>
              <a:rPr lang="el-GR" dirty="0"/>
              <a:t>Η ζώνη με την έντονη ραγάδα υποδεικνύει ότι η φωτιά εμφανίστηκε στο τέλος της περιόδου ανάπτυξης. Στη ζώνη  πάνω από το τραύμα (πάνω από τη ρωγμή) έχουν παραχθεί στην αρχή  </a:t>
            </a:r>
            <a:r>
              <a:rPr lang="el-GR" dirty="0">
                <a:solidFill>
                  <a:srgbClr val="0070C0"/>
                </a:solidFill>
              </a:rPr>
              <a:t>παρεγχυματικά κύτταρα κάλους</a:t>
            </a:r>
            <a:r>
              <a:rPr lang="el-GR" dirty="0"/>
              <a:t>. Στο τέλος της διαδικασίας ‘</a:t>
            </a:r>
            <a:r>
              <a:rPr lang="el-GR" dirty="0" err="1"/>
              <a:t>κανονικοποίησης</a:t>
            </a:r>
            <a:r>
              <a:rPr lang="el-GR" dirty="0"/>
              <a:t>’ δημιουργήθηκε μια σειρά </a:t>
            </a:r>
            <a:r>
              <a:rPr lang="el-GR" dirty="0" err="1">
                <a:solidFill>
                  <a:srgbClr val="C00000"/>
                </a:solidFill>
              </a:rPr>
              <a:t>εφαπτομενικών</a:t>
            </a:r>
            <a:r>
              <a:rPr lang="el-GR" dirty="0">
                <a:solidFill>
                  <a:srgbClr val="C00000"/>
                </a:solidFill>
              </a:rPr>
              <a:t> ρητινοφόρων αγωγών</a:t>
            </a:r>
            <a:r>
              <a:rPr lang="el-GR" dirty="0"/>
              <a:t>. </a:t>
            </a:r>
            <a:r>
              <a:rPr lang="el-GR" dirty="0" err="1"/>
              <a:t>Boulder</a:t>
            </a:r>
            <a:r>
              <a:rPr lang="el-GR" dirty="0"/>
              <a:t>, Κολοράντο, ΗΠΑ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628800"/>
            <a:ext cx="3096344" cy="3816424"/>
          </a:xfrm>
          <a:prstGeom prst="rect">
            <a:avLst/>
          </a:prstGeom>
        </p:spPr>
      </p:pic>
      <p:sp>
        <p:nvSpPr>
          <p:cNvPr id="6" name="Επεξήγηση με γραμμή 3 (χωρίς περίγραμμα) 5"/>
          <p:cNvSpPr/>
          <p:nvPr/>
        </p:nvSpPr>
        <p:spPr>
          <a:xfrm rot="5400000">
            <a:off x="2771800" y="3861048"/>
            <a:ext cx="3312368" cy="432048"/>
          </a:xfrm>
          <a:prstGeom prst="callout3">
            <a:avLst>
              <a:gd name="adj1" fmla="val 18750"/>
              <a:gd name="adj2" fmla="val -8333"/>
              <a:gd name="adj3" fmla="val 38952"/>
              <a:gd name="adj4" fmla="val -9452"/>
              <a:gd name="adj5" fmla="val 100000"/>
              <a:gd name="adj6" fmla="val -16667"/>
              <a:gd name="adj7" fmla="val 250128"/>
              <a:gd name="adj8" fmla="val 37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a:ea typeface="Calibri"/>
                <a:cs typeface="Times New Roman"/>
              </a:rPr>
              <a:t>Παρεγχυματικά κύτταρα κάλους</a:t>
            </a:r>
            <a:endParaRPr lang="el-GR" sz="3200" dirty="0">
              <a:ea typeface="Calibri"/>
              <a:cs typeface="Times New Roman"/>
            </a:endParaRPr>
          </a:p>
        </p:txBody>
      </p:sp>
      <p:sp>
        <p:nvSpPr>
          <p:cNvPr id="7" name="Επεξήγηση με γραμμή 3 (χωρίς περίγραμμα) 6"/>
          <p:cNvSpPr/>
          <p:nvPr/>
        </p:nvSpPr>
        <p:spPr>
          <a:xfrm>
            <a:off x="25120" y="1140276"/>
            <a:ext cx="3754792" cy="416516"/>
          </a:xfrm>
          <a:prstGeom prst="callout3">
            <a:avLst>
              <a:gd name="adj1" fmla="val 18750"/>
              <a:gd name="adj2" fmla="val -8333"/>
              <a:gd name="adj3" fmla="val 38952"/>
              <a:gd name="adj4" fmla="val -9452"/>
              <a:gd name="adj5" fmla="val 100000"/>
              <a:gd name="adj6" fmla="val -16667"/>
              <a:gd name="adj7" fmla="val 519143"/>
              <a:gd name="adj8" fmla="val 79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l-GR" dirty="0" err="1">
                <a:ea typeface="Calibri"/>
                <a:cs typeface="Times New Roman"/>
              </a:rPr>
              <a:t>Εφαπτομενικοί</a:t>
            </a:r>
            <a:r>
              <a:rPr lang="el-GR" dirty="0">
                <a:ea typeface="Calibri"/>
                <a:cs typeface="Times New Roman"/>
              </a:rPr>
              <a:t> ρητινοφόροι αγωγοί</a:t>
            </a:r>
            <a:endParaRPr lang="el-GR" sz="3200" dirty="0">
              <a:ea typeface="Calibri"/>
              <a:cs typeface="Times New Roman"/>
            </a:endParaRPr>
          </a:p>
        </p:txBody>
      </p:sp>
    </p:spTree>
    <p:extLst>
      <p:ext uri="{BB962C8B-B14F-4D97-AF65-F5344CB8AC3E}">
        <p14:creationId xmlns:p14="http://schemas.microsoft.com/office/powerpoint/2010/main" val="393219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lstStyle/>
          <a:p>
            <a:r>
              <a:rPr lang="el-GR" dirty="0"/>
              <a:t>Βλαστητική αναγέννηση μετά από πυρκαγιά</a:t>
            </a:r>
            <a:r>
              <a:rPr lang="en-US" dirty="0"/>
              <a:t>. </a:t>
            </a:r>
            <a:r>
              <a:rPr lang="el-GR" dirty="0"/>
              <a:t>Το ριζικό σύστημα  επιβίωσε και σχημάτισε νέα παραβλαστήματα. Καστανιά (</a:t>
            </a:r>
            <a:r>
              <a:rPr lang="el-GR" dirty="0" err="1"/>
              <a:t>Castanea</a:t>
            </a:r>
            <a:r>
              <a:rPr lang="el-GR" dirty="0"/>
              <a:t> </a:t>
            </a:r>
            <a:r>
              <a:rPr lang="el-GR" dirty="0" err="1"/>
              <a:t>sativa</a:t>
            </a:r>
            <a:r>
              <a:rPr lang="el-GR" dirty="0"/>
              <a:t>), </a:t>
            </a:r>
            <a:r>
              <a:rPr lang="el-GR" dirty="0" err="1"/>
              <a:t>Ticino</a:t>
            </a:r>
            <a:r>
              <a:rPr lang="el-GR" dirty="0"/>
              <a:t>, Ελβετία</a:t>
            </a:r>
          </a:p>
        </p:txBody>
      </p:sp>
      <p:pic>
        <p:nvPicPr>
          <p:cNvPr id="7" name="Θέση περιεχομένου 6"/>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916832"/>
            <a:ext cx="3024336" cy="4161780"/>
          </a:xfrm>
          <a:prstGeom prst="rect">
            <a:avLst/>
          </a:prstGeom>
        </p:spPr>
      </p:pic>
    </p:spTree>
    <p:extLst>
      <p:ext uri="{BB962C8B-B14F-4D97-AF65-F5344CB8AC3E}">
        <p14:creationId xmlns:p14="http://schemas.microsoft.com/office/powerpoint/2010/main" val="352684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04664"/>
            <a:ext cx="7772400" cy="1470025"/>
          </a:xfrm>
        </p:spPr>
        <p:txBody>
          <a:bodyPr>
            <a:normAutofit fontScale="90000"/>
          </a:bodyPr>
          <a:lstStyle/>
          <a:p>
            <a:r>
              <a:rPr lang="el-GR" sz="3200" b="1" dirty="0"/>
              <a:t> Αλλαγή δομής του ξύλου από προσβολή εντόμων</a:t>
            </a:r>
            <a:br>
              <a:rPr lang="el-GR" sz="3200" dirty="0"/>
            </a:br>
            <a:endParaRPr lang="el-GR" sz="3200" dirty="0"/>
          </a:p>
        </p:txBody>
      </p:sp>
      <p:sp>
        <p:nvSpPr>
          <p:cNvPr id="5" name="Υπότιτλος 4"/>
          <p:cNvSpPr>
            <a:spLocks noGrp="1"/>
          </p:cNvSpPr>
          <p:nvPr>
            <p:ph type="subTitle" idx="1"/>
          </p:nvPr>
        </p:nvSpPr>
        <p:spPr>
          <a:xfrm>
            <a:off x="539552" y="1628800"/>
            <a:ext cx="7920880" cy="4010000"/>
          </a:xfrm>
        </p:spPr>
        <p:txBody>
          <a:bodyPr>
            <a:normAutofit fontScale="70000" lnSpcReduction="20000"/>
          </a:bodyPr>
          <a:lstStyle/>
          <a:p>
            <a:pPr algn="just"/>
            <a:r>
              <a:rPr lang="el-GR" dirty="0">
                <a:solidFill>
                  <a:schemeClr val="tx1"/>
                </a:solidFill>
              </a:rPr>
              <a:t>Πολλά έντομα </a:t>
            </a:r>
            <a:r>
              <a:rPr lang="el-GR" dirty="0">
                <a:solidFill>
                  <a:srgbClr val="C00000"/>
                </a:solidFill>
              </a:rPr>
              <a:t>καταστρέφουν τα φύλλα </a:t>
            </a:r>
            <a:r>
              <a:rPr lang="el-GR" dirty="0">
                <a:solidFill>
                  <a:schemeClr val="tx1"/>
                </a:solidFill>
              </a:rPr>
              <a:t>της κόμης των δέντρων. Αυτό έχει ως επακόλουθο:</a:t>
            </a:r>
          </a:p>
          <a:p>
            <a:pPr algn="just"/>
            <a:endParaRPr lang="el-GR" dirty="0">
              <a:solidFill>
                <a:schemeClr val="tx1"/>
              </a:solidFill>
            </a:endParaRPr>
          </a:p>
          <a:p>
            <a:pPr marL="457200" indent="-457200" algn="just">
              <a:buFont typeface="Arial" panose="020B0604020202020204" pitchFamily="34" charset="0"/>
              <a:buChar char="•"/>
            </a:pPr>
            <a:r>
              <a:rPr lang="el-GR" dirty="0">
                <a:solidFill>
                  <a:schemeClr val="tx1"/>
                </a:solidFill>
              </a:rPr>
              <a:t>Την </a:t>
            </a:r>
            <a:r>
              <a:rPr lang="el-GR" dirty="0">
                <a:solidFill>
                  <a:srgbClr val="C00000"/>
                </a:solidFill>
              </a:rPr>
              <a:t>μείωση της φωτοσύνθεσης </a:t>
            </a:r>
          </a:p>
          <a:p>
            <a:pPr marL="457200" indent="-457200" algn="just">
              <a:buFont typeface="Arial" panose="020B0604020202020204" pitchFamily="34" charset="0"/>
              <a:buChar char="•"/>
            </a:pPr>
            <a:r>
              <a:rPr lang="el-GR" dirty="0">
                <a:solidFill>
                  <a:schemeClr val="tx1"/>
                </a:solidFill>
              </a:rPr>
              <a:t>Σχηματισμό </a:t>
            </a:r>
            <a:r>
              <a:rPr lang="el-GR" dirty="0">
                <a:solidFill>
                  <a:srgbClr val="002060"/>
                </a:solidFill>
              </a:rPr>
              <a:t>ανώμαλων ετησίων δακτυλίων </a:t>
            </a:r>
            <a:r>
              <a:rPr lang="el-GR" dirty="0">
                <a:solidFill>
                  <a:schemeClr val="tx1"/>
                </a:solidFill>
              </a:rPr>
              <a:t>ως αποτέλεσμα της </a:t>
            </a:r>
            <a:r>
              <a:rPr lang="el-GR" u="sng" dirty="0">
                <a:solidFill>
                  <a:schemeClr val="tx1"/>
                </a:solidFill>
              </a:rPr>
              <a:t>μειωμένης </a:t>
            </a:r>
            <a:r>
              <a:rPr lang="el-GR" dirty="0">
                <a:solidFill>
                  <a:schemeClr val="tx1"/>
                </a:solidFill>
              </a:rPr>
              <a:t>ή της </a:t>
            </a:r>
            <a:r>
              <a:rPr lang="el-GR" u="sng" dirty="0">
                <a:solidFill>
                  <a:schemeClr val="tx1"/>
                </a:solidFill>
              </a:rPr>
              <a:t>έλλειψης</a:t>
            </a:r>
            <a:r>
              <a:rPr lang="el-GR" dirty="0">
                <a:solidFill>
                  <a:schemeClr val="tx1"/>
                </a:solidFill>
              </a:rPr>
              <a:t> φωτοσύνθεσης</a:t>
            </a:r>
          </a:p>
          <a:p>
            <a:pPr marL="457200" indent="-457200" algn="just">
              <a:buFont typeface="Arial" panose="020B0604020202020204" pitchFamily="34" charset="0"/>
              <a:buChar char="•"/>
            </a:pPr>
            <a:r>
              <a:rPr lang="el-GR" dirty="0">
                <a:solidFill>
                  <a:schemeClr val="tx1"/>
                </a:solidFill>
              </a:rPr>
              <a:t>Κατά το </a:t>
            </a:r>
            <a:r>
              <a:rPr lang="el-GR" u="sng" dirty="0">
                <a:solidFill>
                  <a:schemeClr val="tx1"/>
                </a:solidFill>
              </a:rPr>
              <a:t>πρώτο έτος </a:t>
            </a:r>
            <a:r>
              <a:rPr lang="el-GR" dirty="0">
                <a:solidFill>
                  <a:schemeClr val="tx1"/>
                </a:solidFill>
              </a:rPr>
              <a:t>της επίθεσης των εντόμων, το </a:t>
            </a:r>
            <a:r>
              <a:rPr lang="el-GR" dirty="0">
                <a:solidFill>
                  <a:srgbClr val="0070C0"/>
                </a:solidFill>
              </a:rPr>
              <a:t>πρώιμο ξύλο </a:t>
            </a:r>
            <a:r>
              <a:rPr lang="el-GR" dirty="0">
                <a:solidFill>
                  <a:schemeClr val="tx1"/>
                </a:solidFill>
              </a:rPr>
              <a:t>αποτελείται από </a:t>
            </a:r>
            <a:r>
              <a:rPr lang="el-GR" dirty="0" err="1">
                <a:solidFill>
                  <a:srgbClr val="0070C0"/>
                </a:solidFill>
              </a:rPr>
              <a:t>τραχειϊδες</a:t>
            </a:r>
            <a:r>
              <a:rPr lang="el-GR" dirty="0">
                <a:solidFill>
                  <a:srgbClr val="0070C0"/>
                </a:solidFill>
              </a:rPr>
              <a:t> με λεπτό κυτταρικό τοίχωμα </a:t>
            </a:r>
            <a:r>
              <a:rPr lang="el-GR" dirty="0">
                <a:solidFill>
                  <a:schemeClr val="tx1"/>
                </a:solidFill>
              </a:rPr>
              <a:t>ενώ το </a:t>
            </a:r>
            <a:r>
              <a:rPr lang="el-GR" dirty="0">
                <a:solidFill>
                  <a:srgbClr val="C00000"/>
                </a:solidFill>
              </a:rPr>
              <a:t>όψιμο</a:t>
            </a:r>
            <a:r>
              <a:rPr lang="el-GR" dirty="0">
                <a:solidFill>
                  <a:schemeClr val="tx1"/>
                </a:solidFill>
              </a:rPr>
              <a:t> ξύλο αποτελείται από </a:t>
            </a:r>
            <a:r>
              <a:rPr lang="el-GR" dirty="0">
                <a:solidFill>
                  <a:srgbClr val="C00000"/>
                </a:solidFill>
              </a:rPr>
              <a:t>λίγες </a:t>
            </a:r>
            <a:r>
              <a:rPr lang="el-GR" dirty="0" err="1">
                <a:solidFill>
                  <a:srgbClr val="C00000"/>
                </a:solidFill>
              </a:rPr>
              <a:t>τραχειϊδες</a:t>
            </a:r>
            <a:r>
              <a:rPr lang="el-GR" dirty="0">
                <a:solidFill>
                  <a:srgbClr val="C00000"/>
                </a:solidFill>
              </a:rPr>
              <a:t> </a:t>
            </a:r>
            <a:r>
              <a:rPr lang="el-GR" dirty="0">
                <a:solidFill>
                  <a:schemeClr val="tx1"/>
                </a:solidFill>
              </a:rPr>
              <a:t>με </a:t>
            </a:r>
            <a:r>
              <a:rPr lang="el-GR" dirty="0">
                <a:solidFill>
                  <a:srgbClr val="C00000"/>
                </a:solidFill>
              </a:rPr>
              <a:t>λεπτό πάχος </a:t>
            </a:r>
            <a:r>
              <a:rPr lang="el-GR" dirty="0">
                <a:solidFill>
                  <a:schemeClr val="tx1"/>
                </a:solidFill>
              </a:rPr>
              <a:t>του κυτταρικού τους τοιχώματος. </a:t>
            </a:r>
          </a:p>
          <a:p>
            <a:pPr marL="457200" indent="-457200" algn="just">
              <a:buFont typeface="Arial" panose="020B0604020202020204" pitchFamily="34" charset="0"/>
              <a:buChar char="•"/>
            </a:pPr>
            <a:r>
              <a:rPr lang="el-GR" dirty="0">
                <a:solidFill>
                  <a:schemeClr val="tx1"/>
                </a:solidFill>
              </a:rPr>
              <a:t>Κατά τα </a:t>
            </a:r>
            <a:r>
              <a:rPr lang="el-GR" u="sng" dirty="0">
                <a:solidFill>
                  <a:schemeClr val="tx1"/>
                </a:solidFill>
              </a:rPr>
              <a:t>επόμενα δύο έως τέσσερα χρόνια, η παραγωγή ξυλείας μειώνεται</a:t>
            </a:r>
            <a:r>
              <a:rPr lang="el-GR" dirty="0">
                <a:solidFill>
                  <a:schemeClr val="tx1"/>
                </a:solidFill>
              </a:rPr>
              <a:t>, αλλά τα περισσότερα δέντρα επιβιώνουν.</a:t>
            </a:r>
          </a:p>
          <a:p>
            <a:endParaRPr lang="el-GR" dirty="0"/>
          </a:p>
        </p:txBody>
      </p:sp>
    </p:spTree>
    <p:extLst>
      <p:ext uri="{BB962C8B-B14F-4D97-AF65-F5344CB8AC3E}">
        <p14:creationId xmlns:p14="http://schemas.microsoft.com/office/powerpoint/2010/main" val="423611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1560" y="2564904"/>
            <a:ext cx="3677347" cy="222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περιεχομένου 3"/>
          <p:cNvSpPr>
            <a:spLocks noGrp="1"/>
          </p:cNvSpPr>
          <p:nvPr>
            <p:ph sz="half" idx="2"/>
          </p:nvPr>
        </p:nvSpPr>
        <p:spPr/>
        <p:txBody>
          <a:bodyPr/>
          <a:lstStyle/>
          <a:p>
            <a:r>
              <a:rPr lang="el-GR" dirty="0"/>
              <a:t>Καταστροφή βελόνων  σε μικρούς βλαστούς της ευρωπαϊκής </a:t>
            </a:r>
            <a:r>
              <a:rPr lang="el-GR" dirty="0" err="1"/>
              <a:t>λάρικας</a:t>
            </a:r>
            <a:r>
              <a:rPr lang="el-GR" dirty="0"/>
              <a:t> (</a:t>
            </a:r>
            <a:r>
              <a:rPr lang="en-US" dirty="0" err="1"/>
              <a:t>Larix</a:t>
            </a:r>
            <a:r>
              <a:rPr lang="en-US" dirty="0"/>
              <a:t> decidua</a:t>
            </a:r>
            <a:r>
              <a:rPr lang="el-GR" dirty="0"/>
              <a:t>)</a:t>
            </a:r>
          </a:p>
          <a:p>
            <a:endParaRPr lang="el-GR" dirty="0"/>
          </a:p>
        </p:txBody>
      </p:sp>
    </p:spTree>
    <p:extLst>
      <p:ext uri="{BB962C8B-B14F-4D97-AF65-F5344CB8AC3E}">
        <p14:creationId xmlns:p14="http://schemas.microsoft.com/office/powerpoint/2010/main" val="422913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normAutofit/>
          </a:bodyPr>
          <a:lstStyle/>
          <a:p>
            <a:r>
              <a:rPr lang="en-US" dirty="0" err="1"/>
              <a:t>Larix</a:t>
            </a:r>
            <a:r>
              <a:rPr lang="en-US" dirty="0"/>
              <a:t> decidua,  </a:t>
            </a:r>
            <a:r>
              <a:rPr lang="el-GR" dirty="0"/>
              <a:t>καταστροφή βελόνων </a:t>
            </a:r>
            <a:r>
              <a:rPr lang="en-US" dirty="0" err="1"/>
              <a:t>Zeiraphera</a:t>
            </a:r>
            <a:r>
              <a:rPr lang="en-US" dirty="0"/>
              <a:t> </a:t>
            </a:r>
            <a:r>
              <a:rPr lang="en-US" dirty="0" err="1"/>
              <a:t>diniana</a:t>
            </a:r>
            <a:r>
              <a:rPr lang="en-US" dirty="0"/>
              <a:t> </a:t>
            </a:r>
            <a:r>
              <a:rPr lang="el-GR" dirty="0"/>
              <a:t>στις αρχές Ιουλίου</a:t>
            </a:r>
            <a:r>
              <a:rPr lang="en-US" dirty="0"/>
              <a:t>. </a:t>
            </a:r>
            <a:r>
              <a:rPr lang="el-GR" dirty="0"/>
              <a:t>Τα πεύκα δεν έχουν επηρεαστεί.  </a:t>
            </a:r>
            <a:r>
              <a:rPr lang="el-GR" dirty="0" err="1"/>
              <a:t>Engadin</a:t>
            </a:r>
            <a:r>
              <a:rPr lang="el-GR" dirty="0"/>
              <a:t>, Ελβετία</a:t>
            </a:r>
          </a:p>
          <a:p>
            <a:endParaRPr lang="el-GR"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189674"/>
            <a:ext cx="4038600" cy="334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34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lstStyle/>
          <a:p>
            <a:r>
              <a:rPr lang="el-GR" dirty="0">
                <a:solidFill>
                  <a:srgbClr val="C00000"/>
                </a:solidFill>
              </a:rPr>
              <a:t>Ξαφνική μείωση της ανάπτυξης </a:t>
            </a:r>
            <a:r>
              <a:rPr lang="el-GR" dirty="0"/>
              <a:t>μετά από μόλυνση και προσβολή </a:t>
            </a:r>
            <a:r>
              <a:rPr lang="el-GR" dirty="0" err="1"/>
              <a:t>λάρικας</a:t>
            </a:r>
            <a:r>
              <a:rPr lang="en-US" dirty="0"/>
              <a:t>. </a:t>
            </a:r>
            <a:r>
              <a:rPr lang="el-GR" dirty="0"/>
              <a:t>Στην περίπτωση αυτή κράτησε πέντε χρόνια, η περίοδος πλήρους ανάπτυξης της κόμης. </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772816"/>
            <a:ext cx="3888432" cy="4248471"/>
          </a:xfrm>
          <a:prstGeom prst="rect">
            <a:avLst/>
          </a:prstGeom>
        </p:spPr>
      </p:pic>
    </p:spTree>
    <p:extLst>
      <p:ext uri="{BB962C8B-B14F-4D97-AF65-F5344CB8AC3E}">
        <p14:creationId xmlns:p14="http://schemas.microsoft.com/office/powerpoint/2010/main" val="365466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a:xfrm>
            <a:off x="4648200" y="1600200"/>
            <a:ext cx="4388296" cy="4525963"/>
          </a:xfrm>
        </p:spPr>
        <p:txBody>
          <a:bodyPr>
            <a:normAutofit/>
          </a:bodyPr>
          <a:lstStyle/>
          <a:p>
            <a:r>
              <a:rPr lang="el-GR" dirty="0"/>
              <a:t>Ετήσιοι δακτύλιοι πριν και μετά από προσβολή από</a:t>
            </a:r>
            <a:r>
              <a:rPr lang="en-US" dirty="0"/>
              <a:t> Buddhist Larch. </a:t>
            </a:r>
            <a:r>
              <a:rPr lang="el-GR" dirty="0"/>
              <a:t>Ο ετήσιος δακτύλιος  του έτους κατά τον οποίο άρχισε η επίθεση, αποτελείται  από </a:t>
            </a:r>
            <a:r>
              <a:rPr lang="el-GR" dirty="0">
                <a:solidFill>
                  <a:srgbClr val="C00000"/>
                </a:solidFill>
              </a:rPr>
              <a:t>όψιμο ξύλο με </a:t>
            </a:r>
            <a:r>
              <a:rPr lang="el-GR" dirty="0" err="1">
                <a:solidFill>
                  <a:srgbClr val="C00000"/>
                </a:solidFill>
              </a:rPr>
              <a:t>τραχεϊδες</a:t>
            </a:r>
            <a:r>
              <a:rPr lang="el-GR" dirty="0">
                <a:solidFill>
                  <a:srgbClr val="C00000"/>
                </a:solidFill>
              </a:rPr>
              <a:t>  λεπτού τοιχώματος</a:t>
            </a:r>
            <a:r>
              <a:rPr lang="el-GR" dirty="0"/>
              <a:t>. Ευρωπαϊκή </a:t>
            </a:r>
            <a:r>
              <a:rPr lang="el-GR" dirty="0" err="1"/>
              <a:t>λάρικα</a:t>
            </a:r>
            <a:r>
              <a:rPr lang="en-US" dirty="0"/>
              <a:t> (</a:t>
            </a:r>
            <a:r>
              <a:rPr lang="en-US" dirty="0" err="1"/>
              <a:t>Larix</a:t>
            </a:r>
            <a:r>
              <a:rPr lang="en-US" dirty="0"/>
              <a:t> decidua), Engadin, </a:t>
            </a:r>
            <a:r>
              <a:rPr lang="el-GR" dirty="0"/>
              <a:t>Ελβετία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2852936"/>
            <a:ext cx="3333750" cy="3781425"/>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632" y="0"/>
            <a:ext cx="2592288" cy="266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7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260648"/>
            <a:ext cx="7772400" cy="1470025"/>
          </a:xfrm>
        </p:spPr>
        <p:txBody>
          <a:bodyPr>
            <a:normAutofit/>
          </a:bodyPr>
          <a:lstStyle/>
          <a:p>
            <a:r>
              <a:rPr lang="el-GR" b="1" dirty="0"/>
              <a:t>Αλλαγή δομής του ξύλου από προσβολή εντόμων</a:t>
            </a:r>
            <a:endParaRPr lang="el-GR" dirty="0"/>
          </a:p>
        </p:txBody>
      </p:sp>
      <p:sp>
        <p:nvSpPr>
          <p:cNvPr id="5" name="Υπότιτλος 4"/>
          <p:cNvSpPr>
            <a:spLocks noGrp="1"/>
          </p:cNvSpPr>
          <p:nvPr>
            <p:ph type="subTitle" idx="1"/>
          </p:nvPr>
        </p:nvSpPr>
        <p:spPr>
          <a:xfrm>
            <a:off x="467544" y="2060848"/>
            <a:ext cx="7408912" cy="3888432"/>
          </a:xfrm>
        </p:spPr>
        <p:txBody>
          <a:bodyPr>
            <a:noAutofit/>
          </a:bodyPr>
          <a:lstStyle/>
          <a:p>
            <a:pPr algn="just"/>
            <a:r>
              <a:rPr lang="el-GR" sz="2400" dirty="0">
                <a:solidFill>
                  <a:schemeClr val="tx1"/>
                </a:solidFill>
              </a:rPr>
              <a:t>Σε μια περίοδο αρκετών ετών, το έντομο </a:t>
            </a:r>
            <a:r>
              <a:rPr lang="el-GR" sz="2400" dirty="0" err="1">
                <a:solidFill>
                  <a:srgbClr val="C00000"/>
                </a:solidFill>
              </a:rPr>
              <a:t>Choristoneura</a:t>
            </a:r>
            <a:r>
              <a:rPr lang="el-GR" sz="2400" dirty="0">
                <a:solidFill>
                  <a:srgbClr val="C00000"/>
                </a:solidFill>
              </a:rPr>
              <a:t> </a:t>
            </a:r>
            <a:r>
              <a:rPr lang="el-GR" sz="2400" dirty="0" err="1">
                <a:solidFill>
                  <a:srgbClr val="C00000"/>
                </a:solidFill>
              </a:rPr>
              <a:t>sp</a:t>
            </a:r>
            <a:r>
              <a:rPr lang="el-GR" sz="2400" dirty="0">
                <a:solidFill>
                  <a:srgbClr val="C00000"/>
                </a:solidFill>
              </a:rPr>
              <a:t> </a:t>
            </a:r>
            <a:r>
              <a:rPr lang="el-GR" sz="2400" dirty="0">
                <a:solidFill>
                  <a:schemeClr val="tx1"/>
                </a:solidFill>
              </a:rPr>
              <a:t>εκφυλίζει περιοδικά μια περιοχή με  </a:t>
            </a:r>
            <a:r>
              <a:rPr lang="el-GR" sz="2400" dirty="0" err="1">
                <a:solidFill>
                  <a:srgbClr val="002060"/>
                </a:solidFill>
              </a:rPr>
              <a:t>Ψευδοτσούγκα</a:t>
            </a:r>
            <a:r>
              <a:rPr lang="el-GR" sz="2400" dirty="0">
                <a:solidFill>
                  <a:srgbClr val="002060"/>
                </a:solidFill>
              </a:rPr>
              <a:t> </a:t>
            </a:r>
            <a:r>
              <a:rPr lang="el-GR" sz="2400" dirty="0">
                <a:solidFill>
                  <a:schemeClr val="tx1"/>
                </a:solidFill>
              </a:rPr>
              <a:t> (</a:t>
            </a:r>
            <a:r>
              <a:rPr lang="el-GR" sz="2400" dirty="0" err="1">
                <a:solidFill>
                  <a:schemeClr val="tx1"/>
                </a:solidFill>
              </a:rPr>
              <a:t>Pseutotsuga</a:t>
            </a:r>
            <a:r>
              <a:rPr lang="el-GR" sz="2400" dirty="0">
                <a:solidFill>
                  <a:schemeClr val="tx1"/>
                </a:solidFill>
              </a:rPr>
              <a:t> </a:t>
            </a:r>
            <a:r>
              <a:rPr lang="el-GR" sz="2400" dirty="0" err="1">
                <a:solidFill>
                  <a:schemeClr val="tx1"/>
                </a:solidFill>
              </a:rPr>
              <a:t>menziesii</a:t>
            </a:r>
            <a:r>
              <a:rPr lang="el-GR" sz="2400" dirty="0">
                <a:solidFill>
                  <a:schemeClr val="tx1"/>
                </a:solidFill>
              </a:rPr>
              <a:t>) και </a:t>
            </a:r>
            <a:r>
              <a:rPr lang="el-GR" sz="2400" dirty="0">
                <a:solidFill>
                  <a:srgbClr val="002060"/>
                </a:solidFill>
              </a:rPr>
              <a:t>Ελάτη </a:t>
            </a:r>
            <a:r>
              <a:rPr lang="el-GR" sz="2400" dirty="0">
                <a:solidFill>
                  <a:schemeClr val="tx1"/>
                </a:solidFill>
              </a:rPr>
              <a:t>(</a:t>
            </a:r>
            <a:r>
              <a:rPr lang="el-GR" sz="2400" dirty="0" err="1">
                <a:solidFill>
                  <a:schemeClr val="tx1"/>
                </a:solidFill>
              </a:rPr>
              <a:t>Picea</a:t>
            </a:r>
            <a:r>
              <a:rPr lang="el-GR" sz="2400" dirty="0">
                <a:solidFill>
                  <a:schemeClr val="tx1"/>
                </a:solidFill>
              </a:rPr>
              <a:t> </a:t>
            </a:r>
            <a:r>
              <a:rPr lang="el-GR" sz="2400" dirty="0" err="1">
                <a:solidFill>
                  <a:schemeClr val="tx1"/>
                </a:solidFill>
              </a:rPr>
              <a:t>engelmannii</a:t>
            </a:r>
            <a:r>
              <a:rPr lang="el-GR" sz="2400" dirty="0">
                <a:solidFill>
                  <a:schemeClr val="tx1"/>
                </a:solidFill>
              </a:rPr>
              <a:t>). Πολλά δέντρα πεθαίνουν, και εκείνα που επιβιώνουν παρουσιάζουν τυπικές </a:t>
            </a:r>
            <a:r>
              <a:rPr lang="el-GR" sz="2400" dirty="0">
                <a:solidFill>
                  <a:srgbClr val="002060"/>
                </a:solidFill>
              </a:rPr>
              <a:t>ανωμαλίες στους οφθαλμούς</a:t>
            </a:r>
            <a:r>
              <a:rPr lang="el-GR" sz="2400" dirty="0">
                <a:solidFill>
                  <a:schemeClr val="tx1"/>
                </a:solidFill>
              </a:rPr>
              <a:t> και στην </a:t>
            </a:r>
            <a:r>
              <a:rPr lang="el-GR" sz="2400" dirty="0">
                <a:solidFill>
                  <a:srgbClr val="002060"/>
                </a:solidFill>
              </a:rPr>
              <a:t>ανατομία του ξύλου</a:t>
            </a:r>
            <a:r>
              <a:rPr lang="el-GR" sz="2400" dirty="0">
                <a:solidFill>
                  <a:schemeClr val="tx1"/>
                </a:solidFill>
              </a:rPr>
              <a:t>. Χαρακτηριστικοί είναι οι </a:t>
            </a:r>
            <a:r>
              <a:rPr lang="el-GR" sz="2400" dirty="0">
                <a:solidFill>
                  <a:srgbClr val="FF0000"/>
                </a:solidFill>
              </a:rPr>
              <a:t>στενοί δακτύλιοι </a:t>
            </a:r>
            <a:r>
              <a:rPr lang="el-GR" sz="2400" dirty="0">
                <a:solidFill>
                  <a:schemeClr val="tx1"/>
                </a:solidFill>
              </a:rPr>
              <a:t>με </a:t>
            </a:r>
            <a:r>
              <a:rPr lang="el-GR" sz="2400" u="sng" dirty="0">
                <a:solidFill>
                  <a:srgbClr val="002060"/>
                </a:solidFill>
              </a:rPr>
              <a:t>μειωμένο όψιμο ξύλο </a:t>
            </a:r>
            <a:r>
              <a:rPr lang="el-GR" sz="2400" dirty="0">
                <a:solidFill>
                  <a:schemeClr val="tx1"/>
                </a:solidFill>
              </a:rPr>
              <a:t>και η εμφάνιση </a:t>
            </a:r>
            <a:r>
              <a:rPr lang="el-GR" sz="2400" dirty="0" err="1">
                <a:solidFill>
                  <a:srgbClr val="7030A0"/>
                </a:solidFill>
              </a:rPr>
              <a:t>εφαπτομενικών</a:t>
            </a:r>
            <a:r>
              <a:rPr lang="el-GR" sz="2400" dirty="0">
                <a:solidFill>
                  <a:srgbClr val="7030A0"/>
                </a:solidFill>
              </a:rPr>
              <a:t> σειρών  ρητινοφόρων αγωγών.</a:t>
            </a:r>
          </a:p>
          <a:p>
            <a:endParaRPr lang="el-GR" sz="2400" dirty="0">
              <a:solidFill>
                <a:srgbClr val="7030A0"/>
              </a:solidFill>
            </a:endParaRPr>
          </a:p>
        </p:txBody>
      </p:sp>
    </p:spTree>
    <p:extLst>
      <p:ext uri="{BB962C8B-B14F-4D97-AF65-F5344CB8AC3E}">
        <p14:creationId xmlns:p14="http://schemas.microsoft.com/office/powerpoint/2010/main" val="246696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5" name="Θέση περιεχομένου 4"/>
          <p:cNvSpPr>
            <a:spLocks noGrp="1"/>
          </p:cNvSpPr>
          <p:nvPr>
            <p:ph sz="half" idx="2"/>
          </p:nvPr>
        </p:nvSpPr>
        <p:spPr/>
        <p:txBody>
          <a:bodyPr/>
          <a:lstStyle/>
          <a:p>
            <a:r>
              <a:rPr lang="el-GR" dirty="0"/>
              <a:t>Επιλεκτική μόλυνση </a:t>
            </a:r>
            <a:r>
              <a:rPr lang="en-US" dirty="0" err="1"/>
              <a:t>Pseudotsuga</a:t>
            </a:r>
            <a:r>
              <a:rPr lang="en-US" dirty="0"/>
              <a:t> </a:t>
            </a:r>
            <a:r>
              <a:rPr lang="en-US" dirty="0" err="1"/>
              <a:t>menziesii</a:t>
            </a:r>
            <a:r>
              <a:rPr lang="en-US" dirty="0"/>
              <a:t> </a:t>
            </a:r>
            <a:r>
              <a:rPr lang="el-GR" dirty="0"/>
              <a:t>από το επιλεκτικό έντομο </a:t>
            </a:r>
            <a:r>
              <a:rPr lang="en-US" dirty="0" err="1"/>
              <a:t>Choristoneura</a:t>
            </a:r>
            <a:r>
              <a:rPr lang="en-US" dirty="0"/>
              <a:t> </a:t>
            </a:r>
            <a:r>
              <a:rPr lang="en-US" dirty="0" err="1"/>
              <a:t>fumiferana</a:t>
            </a:r>
            <a:r>
              <a:rPr lang="en-US" dirty="0"/>
              <a:t>. </a:t>
            </a:r>
            <a:r>
              <a:rPr lang="el-GR" dirty="0"/>
              <a:t>Ολλανδία. Κολοράντο, ΗΠΑ</a:t>
            </a:r>
          </a:p>
          <a:p>
            <a:endParaRPr lang="el-GR" dirty="0"/>
          </a:p>
        </p:txBody>
      </p:sp>
      <p:pic>
        <p:nvPicPr>
          <p:cNvPr id="6" name="Θέση περιεχομένου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132856"/>
            <a:ext cx="4032448" cy="3240360"/>
          </a:xfrm>
          <a:prstGeom prst="rect">
            <a:avLst/>
          </a:prstGeom>
        </p:spPr>
      </p:pic>
    </p:spTree>
    <p:extLst>
      <p:ext uri="{BB962C8B-B14F-4D97-AF65-F5344CB8AC3E}">
        <p14:creationId xmlns:p14="http://schemas.microsoft.com/office/powerpoint/2010/main" val="107630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lstStyle/>
          <a:p>
            <a:r>
              <a:rPr lang="el-GR" dirty="0">
                <a:solidFill>
                  <a:srgbClr val="002060"/>
                </a:solidFill>
              </a:rPr>
              <a:t>Ανώμαλος σχηματισμός ετήσιων δακτυλίων </a:t>
            </a:r>
            <a:r>
              <a:rPr lang="el-GR" dirty="0"/>
              <a:t>μετά από επίθεση σε </a:t>
            </a:r>
            <a:r>
              <a:rPr lang="el-GR" dirty="0" err="1"/>
              <a:t>ψευδοτσόυγκα</a:t>
            </a:r>
            <a:r>
              <a:rPr lang="el-GR" dirty="0"/>
              <a:t>, πριν την νέκρωση. </a:t>
            </a:r>
            <a:r>
              <a:rPr lang="el-GR" dirty="0" err="1"/>
              <a:t>Pseudotsuga</a:t>
            </a:r>
            <a:r>
              <a:rPr lang="el-GR" dirty="0"/>
              <a:t> </a:t>
            </a:r>
            <a:r>
              <a:rPr lang="el-GR" dirty="0" err="1"/>
              <a:t>menziesii</a:t>
            </a:r>
            <a:r>
              <a:rPr lang="el-GR" dirty="0"/>
              <a:t>, Ολλανδία. Κολοράντο, ΗΠΑ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772816"/>
            <a:ext cx="4032448" cy="3960440"/>
          </a:xfrm>
          <a:prstGeom prst="rect">
            <a:avLst/>
          </a:prstGeom>
        </p:spPr>
      </p:pic>
    </p:spTree>
    <p:extLst>
      <p:ext uri="{BB962C8B-B14F-4D97-AF65-F5344CB8AC3E}">
        <p14:creationId xmlns:p14="http://schemas.microsoft.com/office/powerpoint/2010/main" val="304618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normAutofit/>
          </a:bodyPr>
          <a:lstStyle/>
          <a:p>
            <a:r>
              <a:rPr lang="el-GR" dirty="0"/>
              <a:t>Ετήσιοι δακτύλιοι μετά από επίθεση σε </a:t>
            </a:r>
            <a:r>
              <a:rPr lang="el-GR" dirty="0" err="1"/>
              <a:t>ψευδοτσούγκα</a:t>
            </a:r>
            <a:r>
              <a:rPr lang="el-GR" dirty="0"/>
              <a:t>, πριν την νέκρωση, σχηματισμός σε </a:t>
            </a:r>
            <a:r>
              <a:rPr lang="el-GR" dirty="0" err="1">
                <a:solidFill>
                  <a:srgbClr val="C00000"/>
                </a:solidFill>
              </a:rPr>
              <a:t>εφαπτομενική</a:t>
            </a:r>
            <a:r>
              <a:rPr lang="el-GR" dirty="0">
                <a:solidFill>
                  <a:srgbClr val="C00000"/>
                </a:solidFill>
              </a:rPr>
              <a:t> σειρά ρητινοφόρων αγωγών</a:t>
            </a:r>
            <a:r>
              <a:rPr lang="el-GR" dirty="0"/>
              <a:t>. Ολλανδία</a:t>
            </a:r>
            <a:r>
              <a:rPr lang="en-US" dirty="0"/>
              <a:t>. </a:t>
            </a:r>
            <a:r>
              <a:rPr lang="el-GR" dirty="0"/>
              <a:t>Κολοράντο</a:t>
            </a:r>
            <a:r>
              <a:rPr lang="en-US" dirty="0"/>
              <a:t>, </a:t>
            </a:r>
            <a:r>
              <a:rPr lang="el-GR" dirty="0"/>
              <a:t>ΗΠΑ</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988840"/>
            <a:ext cx="4032447" cy="3672408"/>
          </a:xfrm>
          <a:prstGeom prst="rect">
            <a:avLst/>
          </a:prstGeom>
        </p:spPr>
      </p:pic>
    </p:spTree>
    <p:extLst>
      <p:ext uri="{BB962C8B-B14F-4D97-AF65-F5344CB8AC3E}">
        <p14:creationId xmlns:p14="http://schemas.microsoft.com/office/powerpoint/2010/main" val="3945049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3" name="Θέση περιεχομένου 2"/>
          <p:cNvSpPr>
            <a:spLocks noGrp="1"/>
          </p:cNvSpPr>
          <p:nvPr>
            <p:ph sz="half" idx="1"/>
          </p:nvPr>
        </p:nvSpPr>
        <p:spPr>
          <a:xfrm>
            <a:off x="457200" y="1600200"/>
            <a:ext cx="7139136" cy="4525963"/>
          </a:xfrm>
        </p:spPr>
        <p:txBody>
          <a:bodyPr>
            <a:normAutofit/>
          </a:bodyPr>
          <a:lstStyle/>
          <a:p>
            <a:r>
              <a:rPr lang="el-GR" dirty="0"/>
              <a:t>Στην Κεντρική Ευρώπη, το έντομο </a:t>
            </a:r>
            <a:r>
              <a:rPr lang="el-GR" dirty="0" err="1"/>
              <a:t>Μelolontha</a:t>
            </a:r>
            <a:r>
              <a:rPr lang="el-GR" dirty="0"/>
              <a:t> </a:t>
            </a:r>
            <a:r>
              <a:rPr lang="el-GR" dirty="0" err="1"/>
              <a:t>melolontha</a:t>
            </a:r>
            <a:r>
              <a:rPr lang="el-GR" dirty="0"/>
              <a:t>, περιοδικά νεκρώνει τα φύλλα των </a:t>
            </a:r>
            <a:r>
              <a:rPr lang="el-GR" dirty="0" err="1"/>
              <a:t>Quercus</a:t>
            </a:r>
            <a:r>
              <a:rPr lang="el-GR" dirty="0"/>
              <a:t> </a:t>
            </a:r>
            <a:r>
              <a:rPr lang="el-GR" dirty="0" err="1"/>
              <a:t>petraea</a:t>
            </a:r>
            <a:r>
              <a:rPr lang="el-GR" dirty="0"/>
              <a:t> και Q. </a:t>
            </a:r>
            <a:r>
              <a:rPr lang="el-GR" dirty="0" err="1"/>
              <a:t>robur</a:t>
            </a:r>
            <a:r>
              <a:rPr lang="el-GR" dirty="0"/>
              <a:t> αμέσως μετά το σχηματισμό πρώιμου ξύλου. Η νέκρωση των φύλλων αποτυπώνεται στο ξύλο από μια </a:t>
            </a:r>
            <a:r>
              <a:rPr lang="el-GR" dirty="0">
                <a:solidFill>
                  <a:srgbClr val="C00000"/>
                </a:solidFill>
              </a:rPr>
              <a:t>μικρή,</a:t>
            </a:r>
            <a:r>
              <a:rPr lang="el-GR" dirty="0"/>
              <a:t> </a:t>
            </a:r>
            <a:r>
              <a:rPr lang="el-GR" dirty="0">
                <a:solidFill>
                  <a:srgbClr val="C00000"/>
                </a:solidFill>
              </a:rPr>
              <a:t>εφαπτόμενη</a:t>
            </a:r>
            <a:r>
              <a:rPr lang="el-GR" dirty="0"/>
              <a:t>, </a:t>
            </a:r>
            <a:r>
              <a:rPr lang="el-GR" dirty="0">
                <a:solidFill>
                  <a:srgbClr val="C00000"/>
                </a:solidFill>
              </a:rPr>
              <a:t>σειρά ινών</a:t>
            </a:r>
            <a:r>
              <a:rPr lang="el-GR" dirty="0"/>
              <a:t>. Ο σχηματισμός μιας δεύτερης γενιάς φύλλων αντιστοιχεί σε ένα </a:t>
            </a:r>
            <a:r>
              <a:rPr lang="el-GR" dirty="0">
                <a:solidFill>
                  <a:srgbClr val="002060"/>
                </a:solidFill>
              </a:rPr>
              <a:t>στενό, ψευδή, διάχυτο-πορώδες δακτύλιο</a:t>
            </a:r>
            <a:r>
              <a:rPr lang="el-GR" dirty="0"/>
              <a:t>.</a:t>
            </a:r>
          </a:p>
          <a:p>
            <a:endParaRPr lang="el-GR" dirty="0"/>
          </a:p>
        </p:txBody>
      </p:sp>
    </p:spTree>
    <p:extLst>
      <p:ext uri="{BB962C8B-B14F-4D97-AF65-F5344CB8AC3E}">
        <p14:creationId xmlns:p14="http://schemas.microsoft.com/office/powerpoint/2010/main" val="185149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normAutofit fontScale="92500" lnSpcReduction="10000"/>
          </a:bodyPr>
          <a:lstStyle/>
          <a:p>
            <a:r>
              <a:rPr lang="el-GR" dirty="0"/>
              <a:t>Ο πολύ πυκνός φλοιός των δέντρων </a:t>
            </a:r>
            <a:r>
              <a:rPr lang="el-GR" dirty="0" err="1"/>
              <a:t>Araucaria</a:t>
            </a:r>
            <a:r>
              <a:rPr lang="el-GR" dirty="0"/>
              <a:t> είναι μια προσαρμογή στην εμφάνιση συχνών πυρκαγιών. Ο παχύς μανδύας φελλού γύρω από τον κορμό είναι ένα φράγμα θερμότητας και αποτρέπει τη καταστροφή του </a:t>
            </a:r>
            <a:r>
              <a:rPr lang="el-GR" dirty="0" err="1"/>
              <a:t>καμβίου</a:t>
            </a:r>
            <a:r>
              <a:rPr lang="el-GR" dirty="0"/>
              <a:t>. </a:t>
            </a:r>
            <a:r>
              <a:rPr lang="el-GR" dirty="0" err="1"/>
              <a:t>Lonquimai</a:t>
            </a:r>
            <a:r>
              <a:rPr lang="el-GR" dirty="0"/>
              <a:t>, Χιλή.</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259632" y="1916832"/>
            <a:ext cx="2448272" cy="3960439"/>
          </a:xfrm>
          <a:prstGeom prst="rect">
            <a:avLst/>
          </a:prstGeom>
        </p:spPr>
      </p:pic>
    </p:spTree>
    <p:extLst>
      <p:ext uri="{BB962C8B-B14F-4D97-AF65-F5344CB8AC3E}">
        <p14:creationId xmlns:p14="http://schemas.microsoft.com/office/powerpoint/2010/main" val="409321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lstStyle/>
          <a:p>
            <a:r>
              <a:rPr lang="en-US" dirty="0" err="1"/>
              <a:t>Melolontha</a:t>
            </a:r>
            <a:r>
              <a:rPr lang="en-US" dirty="0"/>
              <a:t> </a:t>
            </a:r>
            <a:r>
              <a:rPr lang="en-US" dirty="0" err="1"/>
              <a:t>melolotha</a:t>
            </a:r>
            <a:r>
              <a:rPr lang="en-US" dirty="0"/>
              <a:t>)</a:t>
            </a:r>
            <a:r>
              <a:rPr lang="el-GR" dirty="0"/>
              <a:t> σε φύλλα βελανιδιάς</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942975" y="2801144"/>
            <a:ext cx="3067050" cy="2124075"/>
          </a:xfrm>
          <a:prstGeom prst="rect">
            <a:avLst/>
          </a:prstGeom>
        </p:spPr>
      </p:pic>
    </p:spTree>
    <p:extLst>
      <p:ext uri="{BB962C8B-B14F-4D97-AF65-F5344CB8AC3E}">
        <p14:creationId xmlns:p14="http://schemas.microsoft.com/office/powerpoint/2010/main" val="78221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Αλλαγή δομής του ξύλου από προσβολή εντόμων</a:t>
            </a:r>
            <a:endParaRPr lang="el-GR" dirty="0"/>
          </a:p>
        </p:txBody>
      </p:sp>
      <p:sp>
        <p:nvSpPr>
          <p:cNvPr id="4" name="Θέση περιεχομένου 3"/>
          <p:cNvSpPr>
            <a:spLocks noGrp="1"/>
          </p:cNvSpPr>
          <p:nvPr>
            <p:ph sz="half" idx="2"/>
          </p:nvPr>
        </p:nvSpPr>
        <p:spPr/>
        <p:txBody>
          <a:bodyPr/>
          <a:lstStyle/>
          <a:p>
            <a:r>
              <a:rPr lang="el-GR" dirty="0"/>
              <a:t>Η νέκρωση των φύλλων  από </a:t>
            </a:r>
            <a:r>
              <a:rPr lang="en-US" dirty="0" err="1"/>
              <a:t>Melolontha</a:t>
            </a:r>
            <a:r>
              <a:rPr lang="en-US" dirty="0"/>
              <a:t> </a:t>
            </a:r>
            <a:r>
              <a:rPr lang="en-US" dirty="0" err="1"/>
              <a:t>melolotha</a:t>
            </a:r>
            <a:r>
              <a:rPr lang="en-US" dirty="0"/>
              <a:t> </a:t>
            </a:r>
            <a:r>
              <a:rPr lang="el-GR" dirty="0" err="1"/>
              <a:t>Cokchafer</a:t>
            </a:r>
            <a:r>
              <a:rPr lang="el-GR" dirty="0"/>
              <a:t> οδηγεί στην παραγωγή ενός ‘</a:t>
            </a:r>
            <a:r>
              <a:rPr lang="el-GR" dirty="0">
                <a:solidFill>
                  <a:srgbClr val="FF0000"/>
                </a:solidFill>
              </a:rPr>
              <a:t>ψευδούς’ δακτυλίου όψιμου ξύλου </a:t>
            </a:r>
            <a:r>
              <a:rPr lang="el-GR" dirty="0"/>
              <a:t>, ξύλο βελανιδιάς (</a:t>
            </a:r>
            <a:r>
              <a:rPr lang="el-GR" dirty="0" err="1"/>
              <a:t>Quercus</a:t>
            </a:r>
            <a:r>
              <a:rPr lang="el-GR" dirty="0"/>
              <a:t> </a:t>
            </a:r>
            <a:r>
              <a:rPr lang="el-GR" dirty="0" err="1"/>
              <a:t>robur</a:t>
            </a:r>
            <a:r>
              <a:rPr lang="el-GR" dirty="0"/>
              <a:t>). </a:t>
            </a:r>
            <a:r>
              <a:rPr lang="el-GR" dirty="0" err="1"/>
              <a:t>Ticino</a:t>
            </a:r>
            <a:r>
              <a:rPr lang="el-GR" dirty="0"/>
              <a:t>, Ελβετία</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75456"/>
            <a:ext cx="2632368" cy="431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Θέση περιεχομένου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2636912"/>
            <a:ext cx="3400425" cy="3876675"/>
          </a:xfrm>
          <a:prstGeom prst="rect">
            <a:avLst/>
          </a:prstGeom>
        </p:spPr>
      </p:pic>
    </p:spTree>
    <p:extLst>
      <p:ext uri="{BB962C8B-B14F-4D97-AF65-F5344CB8AC3E}">
        <p14:creationId xmlns:p14="http://schemas.microsoft.com/office/powerpoint/2010/main" val="5456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579296" cy="1143000"/>
          </a:xfrm>
        </p:spPr>
        <p:txBody>
          <a:bodyPr>
            <a:normAutofit fontScale="90000"/>
          </a:bodyPr>
          <a:lstStyle/>
          <a:p>
            <a:br>
              <a:rPr lang="el-GR" sz="4000" b="1" dirty="0"/>
            </a:br>
            <a:r>
              <a:rPr lang="el-GR" sz="4000" b="1" dirty="0"/>
              <a:t>Καταστροφή κόμης και ξύλου από παράσιτα και παθογόνα</a:t>
            </a:r>
            <a:br>
              <a:rPr lang="el-GR" dirty="0"/>
            </a:br>
            <a:endParaRPr lang="el-GR" dirty="0"/>
          </a:p>
        </p:txBody>
      </p:sp>
      <p:sp>
        <p:nvSpPr>
          <p:cNvPr id="3" name="Θέση περιεχομένου 2"/>
          <p:cNvSpPr>
            <a:spLocks noGrp="1"/>
          </p:cNvSpPr>
          <p:nvPr>
            <p:ph sz="half" idx="1"/>
          </p:nvPr>
        </p:nvSpPr>
        <p:spPr>
          <a:xfrm>
            <a:off x="457200" y="1600200"/>
            <a:ext cx="7931224" cy="4525963"/>
          </a:xfrm>
        </p:spPr>
        <p:txBody>
          <a:bodyPr>
            <a:normAutofit fontScale="92500" lnSpcReduction="20000"/>
          </a:bodyPr>
          <a:lstStyle/>
          <a:p>
            <a:r>
              <a:rPr lang="el-GR" dirty="0"/>
              <a:t>Τα δέντρα φιλοξενούν μια τεράστια ποικιλία παρασίτων. Όσα τρέφονται με φύλλα μειώνουν την ανάπτυξη και προκαλούν ανατομικές αλλαγές στο κορμό του δέντρου. Οι συνέπειες των παρασίτων που τρέφονται από το ξύλο  ποικίλλουν. Το γκι διεισδύει σε ζωντανό ξύλο χωρίς να προκαλέσει καμία αμυντική αντίδραση. </a:t>
            </a:r>
          </a:p>
          <a:p>
            <a:r>
              <a:rPr lang="el-GR" dirty="0"/>
              <a:t>Ο αυξημένος σχηματισμός των ρητινοφόρων αγωγών είναι μια αντίδραση από ιξό στα κωνοφόρα. </a:t>
            </a:r>
          </a:p>
          <a:p>
            <a:r>
              <a:rPr lang="el-GR" dirty="0"/>
              <a:t>Πολλοί καρκίνοι προκαλούν σχηματισμό κάλους στο εγκάρδιο ξύλο ή διαταράσσουν τη ροή του νερού.</a:t>
            </a:r>
          </a:p>
          <a:p>
            <a:r>
              <a:rPr lang="el-GR" dirty="0"/>
              <a:t>Παρουσιάζεται μια μικρή ποικιλία από αντιδράσεις που συχνά παρατηρούνται από γκι.</a:t>
            </a:r>
          </a:p>
        </p:txBody>
      </p:sp>
    </p:spTree>
    <p:extLst>
      <p:ext uri="{BB962C8B-B14F-4D97-AF65-F5344CB8AC3E}">
        <p14:creationId xmlns:p14="http://schemas.microsoft.com/office/powerpoint/2010/main" val="128989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lstStyle/>
          <a:p>
            <a:r>
              <a:rPr lang="el-GR" dirty="0"/>
              <a:t>Εμφάνιση του Ιξού, λευκού </a:t>
            </a:r>
            <a:r>
              <a:rPr lang="en-US" dirty="0"/>
              <a:t>(</a:t>
            </a:r>
            <a:r>
              <a:rPr lang="en-US" dirty="0" err="1"/>
              <a:t>Viscum</a:t>
            </a:r>
            <a:r>
              <a:rPr lang="en-US" dirty="0"/>
              <a:t> album) </a:t>
            </a:r>
            <a:r>
              <a:rPr lang="el-GR" dirty="0"/>
              <a:t>σε Δασική </a:t>
            </a:r>
            <a:r>
              <a:rPr lang="el-GR" dirty="0" err="1"/>
              <a:t>πεύκη</a:t>
            </a:r>
            <a:r>
              <a:rPr lang="el-GR" dirty="0"/>
              <a:t> </a:t>
            </a:r>
            <a:r>
              <a:rPr lang="en-US" dirty="0"/>
              <a:t>(</a:t>
            </a:r>
            <a:r>
              <a:rPr lang="en-US" dirty="0" err="1"/>
              <a:t>Pinus</a:t>
            </a:r>
            <a:r>
              <a:rPr lang="en-US" dirty="0"/>
              <a:t> </a:t>
            </a:r>
            <a:r>
              <a:rPr lang="en-US" dirty="0" err="1"/>
              <a:t>sylvestris</a:t>
            </a:r>
            <a:r>
              <a:rPr lang="en-US" dirty="0"/>
              <a:t>). </a:t>
            </a:r>
            <a:r>
              <a:rPr lang="el-GR" dirty="0" err="1"/>
              <a:t>Valais</a:t>
            </a:r>
            <a:r>
              <a:rPr lang="el-GR" dirty="0"/>
              <a:t>, Ελβετία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420888"/>
            <a:ext cx="2952328" cy="2304256"/>
          </a:xfrm>
          <a:prstGeom prst="rect">
            <a:avLst/>
          </a:prstGeom>
        </p:spPr>
      </p:pic>
    </p:spTree>
    <p:extLst>
      <p:ext uri="{BB962C8B-B14F-4D97-AF65-F5344CB8AC3E}">
        <p14:creationId xmlns:p14="http://schemas.microsoft.com/office/powerpoint/2010/main" val="1299843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l-GR" b="1" dirty="0"/>
            </a:br>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lstStyle/>
          <a:p>
            <a:r>
              <a:rPr lang="el-GR" dirty="0"/>
              <a:t>Εγκάρσια τομή Δασικής </a:t>
            </a:r>
            <a:r>
              <a:rPr lang="el-GR" dirty="0" err="1"/>
              <a:t>πεύκης</a:t>
            </a:r>
            <a:r>
              <a:rPr lang="en-US" dirty="0"/>
              <a:t> (</a:t>
            </a:r>
            <a:r>
              <a:rPr lang="en-US" dirty="0" err="1"/>
              <a:t>Pinus</a:t>
            </a:r>
            <a:r>
              <a:rPr lang="en-US" dirty="0"/>
              <a:t> </a:t>
            </a:r>
            <a:r>
              <a:rPr lang="en-US" dirty="0" err="1"/>
              <a:t>sylvestris</a:t>
            </a:r>
            <a:r>
              <a:rPr lang="en-US" dirty="0"/>
              <a:t>) </a:t>
            </a:r>
            <a:r>
              <a:rPr lang="el-GR" dirty="0"/>
              <a:t>προσβολή από ιξό </a:t>
            </a:r>
            <a:r>
              <a:rPr lang="en-US" dirty="0"/>
              <a:t>(Viscus </a:t>
            </a:r>
            <a:r>
              <a:rPr lang="el-GR" dirty="0"/>
              <a:t>άλμπουμ</a:t>
            </a:r>
            <a:r>
              <a:rPr lang="en-US" dirty="0"/>
              <a:t>). </a:t>
            </a:r>
            <a:r>
              <a:rPr lang="el-GR" dirty="0"/>
              <a:t>Κάποια  είναι νεκρά. </a:t>
            </a:r>
            <a:r>
              <a:rPr lang="el-GR" dirty="0" err="1"/>
              <a:t>Valais</a:t>
            </a:r>
            <a:r>
              <a:rPr lang="el-GR" dirty="0"/>
              <a:t>, Σουηδία</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844824"/>
            <a:ext cx="4536504" cy="3816424"/>
          </a:xfrm>
          <a:prstGeom prst="rect">
            <a:avLst/>
          </a:prstGeom>
        </p:spPr>
      </p:pic>
    </p:spTree>
    <p:extLst>
      <p:ext uri="{BB962C8B-B14F-4D97-AF65-F5344CB8AC3E}">
        <p14:creationId xmlns:p14="http://schemas.microsoft.com/office/powerpoint/2010/main" val="3612159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a:bodyPr>
          <a:lstStyle/>
          <a:p>
            <a:r>
              <a:rPr lang="el-GR" dirty="0"/>
              <a:t>Εμφάνιση ιξού </a:t>
            </a:r>
            <a:r>
              <a:rPr lang="en-US" dirty="0"/>
              <a:t>(</a:t>
            </a:r>
            <a:r>
              <a:rPr lang="en-US" dirty="0" err="1"/>
              <a:t>Viscum</a:t>
            </a:r>
            <a:r>
              <a:rPr lang="en-US" dirty="0"/>
              <a:t> album) </a:t>
            </a:r>
            <a:r>
              <a:rPr lang="el-GR" dirty="0"/>
              <a:t>σε ξύλο δασικής </a:t>
            </a:r>
            <a:r>
              <a:rPr lang="el-GR" dirty="0" err="1"/>
              <a:t>πεύκης</a:t>
            </a:r>
            <a:r>
              <a:rPr lang="el-GR" dirty="0"/>
              <a:t> </a:t>
            </a:r>
            <a:r>
              <a:rPr lang="en-US" dirty="0"/>
              <a:t>(</a:t>
            </a:r>
            <a:r>
              <a:rPr lang="en-US" dirty="0" err="1"/>
              <a:t>Pinus</a:t>
            </a:r>
            <a:r>
              <a:rPr lang="en-US" dirty="0"/>
              <a:t> </a:t>
            </a:r>
            <a:r>
              <a:rPr lang="en-US" dirty="0" err="1"/>
              <a:t>sylvestris</a:t>
            </a:r>
            <a:r>
              <a:rPr lang="en-US" dirty="0"/>
              <a:t>). </a:t>
            </a:r>
            <a:r>
              <a:rPr lang="el-GR" dirty="0"/>
              <a:t>Εγκαθίστανται μέσα σε δύο χρόνια. Ο ‘οικοδεσπότης’ δεν παρουσιάζει αντιδράσεις άμυνας. </a:t>
            </a:r>
            <a:r>
              <a:rPr lang="el-GR" dirty="0" err="1"/>
              <a:t>Valais</a:t>
            </a:r>
            <a:r>
              <a:rPr lang="el-GR" dirty="0"/>
              <a:t>, Ελβετία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904875" y="1920081"/>
            <a:ext cx="3143250" cy="3886200"/>
          </a:xfrm>
          <a:prstGeom prst="rect">
            <a:avLst/>
          </a:prstGeom>
        </p:spPr>
      </p:pic>
    </p:spTree>
    <p:extLst>
      <p:ext uri="{BB962C8B-B14F-4D97-AF65-F5344CB8AC3E}">
        <p14:creationId xmlns:p14="http://schemas.microsoft.com/office/powerpoint/2010/main" val="1538370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a:bodyPr>
          <a:lstStyle/>
          <a:p>
            <a:r>
              <a:rPr lang="el-GR" dirty="0" err="1"/>
              <a:t>Εγκάσια</a:t>
            </a:r>
            <a:r>
              <a:rPr lang="el-GR" dirty="0"/>
              <a:t> τομή σε κλαδί από </a:t>
            </a:r>
            <a:r>
              <a:rPr lang="el-GR" dirty="0" err="1"/>
              <a:t>Σφενδάμι</a:t>
            </a:r>
            <a:r>
              <a:rPr lang="el-GR" dirty="0"/>
              <a:t>. Φαίνεται η προσβολή από ιξό </a:t>
            </a:r>
            <a:r>
              <a:rPr lang="en-US" dirty="0"/>
              <a:t>(</a:t>
            </a:r>
            <a:r>
              <a:rPr lang="en-US" dirty="0" err="1"/>
              <a:t>Viscum</a:t>
            </a:r>
            <a:r>
              <a:rPr lang="en-US" dirty="0"/>
              <a:t> album </a:t>
            </a:r>
            <a:r>
              <a:rPr lang="el-GR" dirty="0"/>
              <a:t>και ένα κλαδάκι</a:t>
            </a:r>
            <a:r>
              <a:rPr lang="en-US" dirty="0"/>
              <a:t> Acer </a:t>
            </a:r>
            <a:r>
              <a:rPr lang="en-US" dirty="0" err="1"/>
              <a:t>pseudoplatanus</a:t>
            </a:r>
            <a:r>
              <a:rPr lang="en-US" dirty="0"/>
              <a:t>). </a:t>
            </a:r>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909637" y="1853406"/>
            <a:ext cx="3133725" cy="4019550"/>
          </a:xfrm>
          <a:prstGeom prst="rect">
            <a:avLst/>
          </a:prstGeom>
        </p:spPr>
      </p:pic>
    </p:spTree>
    <p:extLst>
      <p:ext uri="{BB962C8B-B14F-4D97-AF65-F5344CB8AC3E}">
        <p14:creationId xmlns:p14="http://schemas.microsoft.com/office/powerpoint/2010/main" val="302713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a:bodyPr>
          <a:lstStyle/>
          <a:p>
            <a:r>
              <a:rPr lang="el-GR" dirty="0" err="1"/>
              <a:t>Εφαπτομενική</a:t>
            </a:r>
            <a:r>
              <a:rPr lang="el-GR" dirty="0"/>
              <a:t> τομή και εμφάνιση της προσβολής ιξού </a:t>
            </a:r>
            <a:r>
              <a:rPr lang="en-US" dirty="0"/>
              <a:t>(album </a:t>
            </a:r>
            <a:r>
              <a:rPr lang="en-US" dirty="0" err="1"/>
              <a:t>Viscum</a:t>
            </a:r>
            <a:r>
              <a:rPr lang="el-GR" dirty="0"/>
              <a:t>)</a:t>
            </a:r>
            <a:r>
              <a:rPr lang="en-US" dirty="0"/>
              <a:t> </a:t>
            </a:r>
            <a:r>
              <a:rPr lang="el-GR" dirty="0"/>
              <a:t>σε κλαδί </a:t>
            </a:r>
            <a:r>
              <a:rPr lang="el-GR" dirty="0" err="1"/>
              <a:t>Σφενδάμου</a:t>
            </a:r>
            <a:r>
              <a:rPr lang="el-GR" dirty="0"/>
              <a:t> (</a:t>
            </a:r>
            <a:r>
              <a:rPr lang="en-US" dirty="0"/>
              <a:t>Acer </a:t>
            </a:r>
            <a:r>
              <a:rPr lang="en-US" dirty="0" err="1"/>
              <a:t>pseudoplatanus</a:t>
            </a:r>
            <a:r>
              <a:rPr lang="en-US" dirty="0"/>
              <a:t>).</a:t>
            </a:r>
            <a:r>
              <a:rPr lang="el-GR" dirty="0"/>
              <a:t> Οι ίνες του ξύλου μεγαλώνουν μαζί με τον ιξό.</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268760"/>
            <a:ext cx="4320480" cy="5112567"/>
          </a:xfrm>
          <a:prstGeom prst="rect">
            <a:avLst/>
          </a:prstGeom>
        </p:spPr>
      </p:pic>
    </p:spTree>
    <p:extLst>
      <p:ext uri="{BB962C8B-B14F-4D97-AF65-F5344CB8AC3E}">
        <p14:creationId xmlns:p14="http://schemas.microsoft.com/office/powerpoint/2010/main" val="234776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lnSpcReduction="10000"/>
          </a:bodyPr>
          <a:lstStyle/>
          <a:p>
            <a:r>
              <a:rPr lang="el-GR" dirty="0"/>
              <a:t>Καστανιά</a:t>
            </a:r>
            <a:r>
              <a:rPr lang="en-US" dirty="0"/>
              <a:t> (</a:t>
            </a:r>
            <a:r>
              <a:rPr lang="en-US" dirty="0" err="1"/>
              <a:t>Castanea</a:t>
            </a:r>
            <a:r>
              <a:rPr lang="en-US" dirty="0"/>
              <a:t> sativa) </a:t>
            </a:r>
            <a:r>
              <a:rPr lang="el-GR" dirty="0"/>
              <a:t>που έχει προσβληθεί από </a:t>
            </a:r>
            <a:r>
              <a:rPr lang="en-US" dirty="0" err="1"/>
              <a:t>Cryphonectria</a:t>
            </a:r>
            <a:r>
              <a:rPr lang="en-US" dirty="0"/>
              <a:t> </a:t>
            </a:r>
            <a:r>
              <a:rPr lang="en-US" dirty="0" err="1"/>
              <a:t>parasitica</a:t>
            </a:r>
            <a:r>
              <a:rPr lang="en-US" dirty="0"/>
              <a:t>. </a:t>
            </a:r>
            <a:r>
              <a:rPr lang="el-GR" dirty="0"/>
              <a:t>Τα περισσότερα δέντρα πέθαναν, αλλά αυτή σχημάτισε νέους βλαστούς από το βασικό τμήμα του κορμού. </a:t>
            </a:r>
            <a:r>
              <a:rPr lang="el-GR" dirty="0" err="1"/>
              <a:t>Ticino</a:t>
            </a:r>
            <a:r>
              <a:rPr lang="el-GR" dirty="0"/>
              <a:t>, Ελβετία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700808"/>
            <a:ext cx="3240360" cy="3384376"/>
          </a:xfrm>
          <a:prstGeom prst="rect">
            <a:avLst/>
          </a:prstGeom>
        </p:spPr>
      </p:pic>
    </p:spTree>
    <p:extLst>
      <p:ext uri="{BB962C8B-B14F-4D97-AF65-F5344CB8AC3E}">
        <p14:creationId xmlns:p14="http://schemas.microsoft.com/office/powerpoint/2010/main" val="347961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lstStyle/>
          <a:p>
            <a:r>
              <a:rPr lang="el-GR" dirty="0"/>
              <a:t>Εγκάρσια τομή κλαδιού βελανιδιάς</a:t>
            </a:r>
            <a:r>
              <a:rPr lang="en-US" dirty="0"/>
              <a:t> (</a:t>
            </a:r>
            <a:r>
              <a:rPr lang="en-US" dirty="0" err="1"/>
              <a:t>Quercus</a:t>
            </a:r>
            <a:r>
              <a:rPr lang="en-US" dirty="0"/>
              <a:t> </a:t>
            </a:r>
            <a:r>
              <a:rPr lang="en-US" dirty="0" err="1"/>
              <a:t>petraea</a:t>
            </a:r>
            <a:r>
              <a:rPr lang="en-US" dirty="0"/>
              <a:t>) </a:t>
            </a:r>
            <a:r>
              <a:rPr lang="el-GR" dirty="0"/>
              <a:t>Τα εσωτερικά  σημάδια δείχνουν ότι το δέντρο </a:t>
            </a:r>
            <a:r>
              <a:rPr lang="el-GR" dirty="0">
                <a:solidFill>
                  <a:srgbClr val="FF0000"/>
                </a:solidFill>
              </a:rPr>
              <a:t>επιβίωσε</a:t>
            </a:r>
            <a:r>
              <a:rPr lang="el-GR" dirty="0"/>
              <a:t> από </a:t>
            </a:r>
            <a:r>
              <a:rPr lang="el-GR" dirty="0">
                <a:solidFill>
                  <a:srgbClr val="FF0000"/>
                </a:solidFill>
              </a:rPr>
              <a:t>τρεις επιθέσεις </a:t>
            </a:r>
            <a:r>
              <a:rPr lang="el-GR" dirty="0"/>
              <a:t>από </a:t>
            </a:r>
            <a:r>
              <a:rPr lang="en-US" dirty="0" err="1"/>
              <a:t>Cryphonectria</a:t>
            </a:r>
            <a:r>
              <a:rPr lang="en-US" dirty="0"/>
              <a:t> </a:t>
            </a:r>
            <a:r>
              <a:rPr lang="en-US" dirty="0" err="1"/>
              <a:t>parasitica</a:t>
            </a:r>
            <a:r>
              <a:rPr lang="en-US" dirty="0"/>
              <a:t>. Ticino, </a:t>
            </a:r>
            <a:r>
              <a:rPr lang="el-GR" dirty="0"/>
              <a:t>Ελβετία</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844824"/>
            <a:ext cx="3456384" cy="3816424"/>
          </a:xfrm>
          <a:prstGeom prst="rect">
            <a:avLst/>
          </a:prstGeom>
        </p:spPr>
      </p:pic>
    </p:spTree>
    <p:extLst>
      <p:ext uri="{BB962C8B-B14F-4D97-AF65-F5344CB8AC3E}">
        <p14:creationId xmlns:p14="http://schemas.microsoft.com/office/powerpoint/2010/main" val="296360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Picture 8" descr="http://www.fellos.gr/images/quercus/cork/whatscor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488"/>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fellos.gr/images/quercus/cork/whatscork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47750"/>
            <a:ext cx="4991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fellos.gr/images/quercus/cork/whatscor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1336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fellos.gr/images/quercus/cork/whatscork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04775"/>
            <a:ext cx="533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5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lstStyle/>
          <a:p>
            <a:r>
              <a:rPr lang="el-GR" dirty="0"/>
              <a:t>Η προσβολή από </a:t>
            </a:r>
            <a:r>
              <a:rPr lang="el-GR" dirty="0" err="1"/>
              <a:t>Cryphonectria</a:t>
            </a:r>
            <a:r>
              <a:rPr lang="el-GR" dirty="0"/>
              <a:t> </a:t>
            </a:r>
            <a:r>
              <a:rPr lang="el-GR" dirty="0" err="1"/>
              <a:t>parasitica</a:t>
            </a:r>
            <a:r>
              <a:rPr lang="el-GR" dirty="0"/>
              <a:t> νέκρωσε το δέντρο την άνοιξη, </a:t>
            </a:r>
            <a:r>
              <a:rPr lang="el-GR" dirty="0">
                <a:solidFill>
                  <a:srgbClr val="FF0000"/>
                </a:solidFill>
              </a:rPr>
              <a:t>αμέσως μετά </a:t>
            </a:r>
            <a:r>
              <a:rPr lang="el-GR" dirty="0"/>
              <a:t>τη δημιουργία </a:t>
            </a:r>
            <a:r>
              <a:rPr lang="el-GR" dirty="0">
                <a:solidFill>
                  <a:srgbClr val="FF0000"/>
                </a:solidFill>
              </a:rPr>
              <a:t>των πρώτων αγγείων πρώιμου ξύλου</a:t>
            </a:r>
            <a:r>
              <a:rPr lang="el-GR" dirty="0"/>
              <a:t>.</a:t>
            </a:r>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844824"/>
            <a:ext cx="4104456" cy="3816424"/>
          </a:xfrm>
          <a:prstGeom prst="rect">
            <a:avLst/>
          </a:prstGeom>
        </p:spPr>
      </p:pic>
    </p:spTree>
    <p:extLst>
      <p:ext uri="{BB962C8B-B14F-4D97-AF65-F5344CB8AC3E}">
        <p14:creationId xmlns:p14="http://schemas.microsoft.com/office/powerpoint/2010/main" val="3176166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a:bodyPr>
          <a:lstStyle/>
          <a:p>
            <a:r>
              <a:rPr lang="el-GR" dirty="0"/>
              <a:t>Νέκρωση κλαδιού καστανιάς (</a:t>
            </a:r>
            <a:r>
              <a:rPr lang="el-GR" dirty="0" err="1"/>
              <a:t>Castanea</a:t>
            </a:r>
            <a:r>
              <a:rPr lang="el-GR" dirty="0"/>
              <a:t> </a:t>
            </a:r>
            <a:r>
              <a:rPr lang="el-GR" dirty="0" err="1"/>
              <a:t>sativa</a:t>
            </a:r>
            <a:r>
              <a:rPr lang="el-GR" dirty="0"/>
              <a:t>). Η προσβολή από </a:t>
            </a:r>
            <a:r>
              <a:rPr lang="el-GR" dirty="0" err="1"/>
              <a:t>Cryphonectria</a:t>
            </a:r>
            <a:r>
              <a:rPr lang="el-GR" dirty="0"/>
              <a:t> </a:t>
            </a:r>
            <a:r>
              <a:rPr lang="el-GR" dirty="0" err="1"/>
              <a:t>parasitica</a:t>
            </a:r>
            <a:r>
              <a:rPr lang="el-GR" dirty="0"/>
              <a:t>  </a:t>
            </a:r>
            <a:r>
              <a:rPr lang="el-GR" dirty="0">
                <a:solidFill>
                  <a:srgbClr val="FF0000"/>
                </a:solidFill>
              </a:rPr>
              <a:t>νέκρωσε </a:t>
            </a:r>
            <a:r>
              <a:rPr lang="el-GR" dirty="0"/>
              <a:t>το δέντρο στις </a:t>
            </a:r>
            <a:r>
              <a:rPr lang="el-GR" dirty="0">
                <a:solidFill>
                  <a:srgbClr val="FF0000"/>
                </a:solidFill>
              </a:rPr>
              <a:t>αρχές του καλοκαιριού,</a:t>
            </a:r>
            <a:r>
              <a:rPr lang="el-GR" dirty="0"/>
              <a:t> αφού είχε </a:t>
            </a:r>
            <a:r>
              <a:rPr lang="el-GR" dirty="0">
                <a:solidFill>
                  <a:srgbClr val="002060"/>
                </a:solidFill>
              </a:rPr>
              <a:t>αρχίσει ο σχηματισμός όψιμου ξύλου</a:t>
            </a:r>
            <a:r>
              <a:rPr lang="el-GR" dirty="0"/>
              <a:t>.</a:t>
            </a:r>
          </a:p>
          <a:p>
            <a:endParaRPr lang="el-G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31640"/>
            <a:ext cx="4086225"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Θέση περιεχομένου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98388" y="2420888"/>
            <a:ext cx="4392487" cy="3888431"/>
          </a:xfrm>
          <a:prstGeom prst="rect">
            <a:avLst/>
          </a:prstGeom>
        </p:spPr>
      </p:pic>
    </p:spTree>
    <p:extLst>
      <p:ext uri="{BB962C8B-B14F-4D97-AF65-F5344CB8AC3E}">
        <p14:creationId xmlns:p14="http://schemas.microsoft.com/office/powerpoint/2010/main" val="17078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lstStyle/>
          <a:p>
            <a:r>
              <a:rPr lang="el-GR" dirty="0"/>
              <a:t>Ολλανδική νόσος</a:t>
            </a:r>
            <a:r>
              <a:rPr lang="en-US" dirty="0"/>
              <a:t> </a:t>
            </a:r>
            <a:r>
              <a:rPr lang="el-GR" dirty="0"/>
              <a:t>σε φτελιά </a:t>
            </a:r>
            <a:r>
              <a:rPr lang="en-US" dirty="0"/>
              <a:t>(Ceratocystis </a:t>
            </a:r>
            <a:r>
              <a:rPr lang="en-US" dirty="0" err="1"/>
              <a:t>ulmi</a:t>
            </a:r>
            <a:r>
              <a:rPr lang="en-US" dirty="0"/>
              <a:t>). </a:t>
            </a:r>
            <a:r>
              <a:rPr lang="el-GR" dirty="0"/>
              <a:t>Πολλά δέντρα πέθαναν, μερικά επιβίωσαν σχηματίζοντας νέους βλαστούς. </a:t>
            </a:r>
            <a:r>
              <a:rPr lang="el-GR" dirty="0" err="1"/>
              <a:t>Lund</a:t>
            </a:r>
            <a:r>
              <a:rPr lang="el-GR" dirty="0"/>
              <a:t>, Σουηδία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916832"/>
            <a:ext cx="3888432" cy="3600400"/>
          </a:xfrm>
          <a:prstGeom prst="rect">
            <a:avLst/>
          </a:prstGeom>
        </p:spPr>
      </p:pic>
    </p:spTree>
    <p:extLst>
      <p:ext uri="{BB962C8B-B14F-4D97-AF65-F5344CB8AC3E}">
        <p14:creationId xmlns:p14="http://schemas.microsoft.com/office/powerpoint/2010/main" val="187072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fontScale="85000" lnSpcReduction="10000"/>
          </a:bodyPr>
          <a:lstStyle/>
          <a:p>
            <a:r>
              <a:rPr lang="el-GR" dirty="0"/>
              <a:t>Η νόσος από  </a:t>
            </a:r>
            <a:r>
              <a:rPr lang="el-GR" dirty="0" err="1"/>
              <a:t>Ceratocystis</a:t>
            </a:r>
            <a:r>
              <a:rPr lang="el-GR" dirty="0"/>
              <a:t> </a:t>
            </a:r>
            <a:r>
              <a:rPr lang="el-GR" dirty="0" err="1"/>
              <a:t>ulmi</a:t>
            </a:r>
            <a:r>
              <a:rPr lang="el-GR" dirty="0"/>
              <a:t>  φαίνεται στο ξύλο πριν από την νέκρωση για </a:t>
            </a:r>
            <a:r>
              <a:rPr lang="el-GR" dirty="0">
                <a:solidFill>
                  <a:srgbClr val="FF0000"/>
                </a:solidFill>
              </a:rPr>
              <a:t>δυο περιόδους ανάπτυξης</a:t>
            </a:r>
            <a:r>
              <a:rPr lang="el-GR" dirty="0"/>
              <a:t>. Η </a:t>
            </a:r>
            <a:r>
              <a:rPr lang="el-GR" dirty="0">
                <a:solidFill>
                  <a:srgbClr val="002060"/>
                </a:solidFill>
              </a:rPr>
              <a:t>νέκρωση </a:t>
            </a:r>
            <a:r>
              <a:rPr lang="el-GR" dirty="0"/>
              <a:t>επήλθε την </a:t>
            </a:r>
            <a:r>
              <a:rPr lang="el-GR" dirty="0">
                <a:solidFill>
                  <a:srgbClr val="002060"/>
                </a:solidFill>
              </a:rPr>
              <a:t>άνοιξη</a:t>
            </a:r>
            <a:r>
              <a:rPr lang="el-GR" dirty="0"/>
              <a:t>, αμέσως μετά τη δημιουργία των πρώτων μελών αγγείων. Η στιγμή της </a:t>
            </a:r>
            <a:r>
              <a:rPr lang="el-GR" dirty="0">
                <a:solidFill>
                  <a:schemeClr val="accent1">
                    <a:lumMod val="50000"/>
                  </a:schemeClr>
                </a:solidFill>
              </a:rPr>
              <a:t>κάμψης</a:t>
            </a:r>
            <a:r>
              <a:rPr lang="el-GR" dirty="0"/>
              <a:t> μπορεί να προσδιοριστεί με βάση τη </a:t>
            </a:r>
            <a:r>
              <a:rPr lang="el-GR" dirty="0">
                <a:solidFill>
                  <a:schemeClr val="accent1">
                    <a:lumMod val="50000"/>
                  </a:schemeClr>
                </a:solidFill>
              </a:rPr>
              <a:t>μεγάλη ζώνη </a:t>
            </a:r>
            <a:r>
              <a:rPr lang="el-GR" dirty="0" err="1">
                <a:solidFill>
                  <a:schemeClr val="accent1">
                    <a:lumMod val="50000"/>
                  </a:schemeClr>
                </a:solidFill>
              </a:rPr>
              <a:t>παρενχυματικών</a:t>
            </a:r>
            <a:r>
              <a:rPr lang="el-GR" dirty="0">
                <a:solidFill>
                  <a:schemeClr val="accent1">
                    <a:lumMod val="50000"/>
                  </a:schemeClr>
                </a:solidFill>
              </a:rPr>
              <a:t> κυττάρων στο όψιμο ξύλο</a:t>
            </a:r>
            <a:r>
              <a:rPr lang="el-GR" dirty="0"/>
              <a:t>.</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0981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Θέση περιεχομένου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2276872"/>
            <a:ext cx="3699643" cy="4454847"/>
          </a:xfrm>
          <a:prstGeom prst="rect">
            <a:avLst/>
          </a:prstGeom>
        </p:spPr>
      </p:pic>
    </p:spTree>
    <p:extLst>
      <p:ext uri="{BB962C8B-B14F-4D97-AF65-F5344CB8AC3E}">
        <p14:creationId xmlns:p14="http://schemas.microsoft.com/office/powerpoint/2010/main" val="232827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Καταστροφή κόμης και ξύλου από παράσιτα και παθογόνα</a:t>
            </a:r>
            <a:br>
              <a:rPr lang="el-GR" dirty="0"/>
            </a:br>
            <a:endParaRPr lang="el-GR" dirty="0"/>
          </a:p>
        </p:txBody>
      </p:sp>
      <p:sp>
        <p:nvSpPr>
          <p:cNvPr id="4" name="Θέση περιεχομένου 3"/>
          <p:cNvSpPr>
            <a:spLocks noGrp="1"/>
          </p:cNvSpPr>
          <p:nvPr>
            <p:ph sz="half" idx="2"/>
          </p:nvPr>
        </p:nvSpPr>
        <p:spPr/>
        <p:txBody>
          <a:bodyPr>
            <a:normAutofit fontScale="92500" lnSpcReduction="10000"/>
          </a:bodyPr>
          <a:lstStyle/>
          <a:p>
            <a:r>
              <a:rPr lang="el-GR" dirty="0"/>
              <a:t>Η ολλανδική νόσος της φτελιάς (</a:t>
            </a:r>
            <a:r>
              <a:rPr lang="el-GR" dirty="0" err="1"/>
              <a:t>Ceratocystis</a:t>
            </a:r>
            <a:r>
              <a:rPr lang="el-GR" dirty="0"/>
              <a:t> </a:t>
            </a:r>
            <a:r>
              <a:rPr lang="el-GR" dirty="0" err="1"/>
              <a:t>ulmi</a:t>
            </a:r>
            <a:r>
              <a:rPr lang="el-GR" dirty="0"/>
              <a:t>) φαίνεται στην περίοδο ανάπτυξης πριν από την νέκρωση του δέντρου. Επήλθε </a:t>
            </a:r>
            <a:r>
              <a:rPr lang="el-GR" dirty="0">
                <a:solidFill>
                  <a:srgbClr val="002060"/>
                </a:solidFill>
              </a:rPr>
              <a:t>αμέσως μετά τη δημιουργία των πρώτων μελών αγγείων</a:t>
            </a:r>
            <a:r>
              <a:rPr lang="el-GR" dirty="0"/>
              <a:t>. Η στιγμή της </a:t>
            </a:r>
            <a:r>
              <a:rPr lang="el-GR" dirty="0">
                <a:solidFill>
                  <a:srgbClr val="C00000"/>
                </a:solidFill>
              </a:rPr>
              <a:t>κάμψης</a:t>
            </a:r>
            <a:r>
              <a:rPr lang="el-GR" dirty="0"/>
              <a:t> μπορεί να χρονολογηθεί με βάση τη </a:t>
            </a:r>
            <a:r>
              <a:rPr lang="el-GR" dirty="0">
                <a:solidFill>
                  <a:srgbClr val="C00000"/>
                </a:solidFill>
              </a:rPr>
              <a:t>μειωμένη ζώνη του όψιμου </a:t>
            </a:r>
            <a:r>
              <a:rPr lang="el-GR" dirty="0"/>
              <a:t>ξύλου.</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0981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Θέση περιεχομένου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2564904"/>
            <a:ext cx="3829372" cy="3733998"/>
          </a:xfrm>
          <a:prstGeom prst="rect">
            <a:avLst/>
          </a:prstGeom>
        </p:spPr>
      </p:pic>
    </p:spTree>
    <p:extLst>
      <p:ext uri="{BB962C8B-B14F-4D97-AF65-F5344CB8AC3E}">
        <p14:creationId xmlns:p14="http://schemas.microsoft.com/office/powerpoint/2010/main" val="125697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6" name="Θέση περιεχομένου 5"/>
          <p:cNvSpPr>
            <a:spLocks noGrp="1"/>
          </p:cNvSpPr>
          <p:nvPr>
            <p:ph idx="1"/>
          </p:nvPr>
        </p:nvSpPr>
        <p:spPr/>
        <p:txBody>
          <a:bodyPr>
            <a:normAutofit fontScale="77500" lnSpcReduction="20000"/>
          </a:bodyPr>
          <a:lstStyle/>
          <a:p>
            <a:r>
              <a:rPr lang="el-GR" dirty="0"/>
              <a:t>Τα αποτελέσματα μιας πυρκαγιάς είναι τις περισσότερες φορές πολύ εμφανή. Οι </a:t>
            </a:r>
            <a:r>
              <a:rPr lang="el-GR" dirty="0">
                <a:solidFill>
                  <a:srgbClr val="7030A0"/>
                </a:solidFill>
              </a:rPr>
              <a:t>συνέπειες</a:t>
            </a:r>
            <a:r>
              <a:rPr lang="el-GR" dirty="0"/>
              <a:t> από την </a:t>
            </a:r>
            <a:r>
              <a:rPr lang="el-GR" u="sng" dirty="0"/>
              <a:t>καταστροφή</a:t>
            </a:r>
            <a:r>
              <a:rPr lang="el-GR" dirty="0"/>
              <a:t> μιας </a:t>
            </a:r>
            <a:r>
              <a:rPr lang="el-GR" u="sng" dirty="0"/>
              <a:t>κόμης</a:t>
            </a:r>
            <a:r>
              <a:rPr lang="el-GR" dirty="0"/>
              <a:t> είναι η </a:t>
            </a:r>
            <a:r>
              <a:rPr lang="el-GR" dirty="0">
                <a:solidFill>
                  <a:srgbClr val="FF0000"/>
                </a:solidFill>
              </a:rPr>
              <a:t>διακοπή</a:t>
            </a:r>
            <a:r>
              <a:rPr lang="el-GR" dirty="0"/>
              <a:t> ή </a:t>
            </a:r>
            <a:r>
              <a:rPr lang="el-GR" dirty="0">
                <a:solidFill>
                  <a:srgbClr val="002060"/>
                </a:solidFill>
              </a:rPr>
              <a:t>μειωμένη φωτοσύνθεση.</a:t>
            </a:r>
            <a:r>
              <a:rPr lang="el-GR" dirty="0"/>
              <a:t> </a:t>
            </a:r>
          </a:p>
          <a:p>
            <a:r>
              <a:rPr lang="el-GR" dirty="0"/>
              <a:t>Η </a:t>
            </a:r>
            <a:r>
              <a:rPr lang="el-GR" dirty="0">
                <a:solidFill>
                  <a:srgbClr val="002060"/>
                </a:solidFill>
              </a:rPr>
              <a:t>μειωμένη </a:t>
            </a:r>
            <a:r>
              <a:rPr lang="el-GR" dirty="0"/>
              <a:t>δραστηριότητα </a:t>
            </a:r>
            <a:r>
              <a:rPr lang="el-GR" dirty="0">
                <a:solidFill>
                  <a:srgbClr val="002060"/>
                </a:solidFill>
              </a:rPr>
              <a:t>φωτοσύνθεσης</a:t>
            </a:r>
            <a:r>
              <a:rPr lang="el-GR" dirty="0"/>
              <a:t> και διαπνοής </a:t>
            </a:r>
            <a:r>
              <a:rPr lang="el-GR" u="sng" dirty="0"/>
              <a:t>εμποδίζουν</a:t>
            </a:r>
            <a:r>
              <a:rPr lang="el-GR" dirty="0"/>
              <a:t> άμεσα την ανάπτυξη του </a:t>
            </a:r>
            <a:r>
              <a:rPr lang="el-GR" dirty="0">
                <a:solidFill>
                  <a:srgbClr val="003300"/>
                </a:solidFill>
              </a:rPr>
              <a:t>πάχους των κυτταρικών τοιχωμάτων </a:t>
            </a:r>
            <a:r>
              <a:rPr lang="el-GR" dirty="0"/>
              <a:t>και τον σχηματισμό </a:t>
            </a:r>
            <a:r>
              <a:rPr lang="el-GR" dirty="0">
                <a:solidFill>
                  <a:schemeClr val="tx2">
                    <a:lumMod val="50000"/>
                  </a:schemeClr>
                </a:solidFill>
              </a:rPr>
              <a:t>μεγάλων αγγείων</a:t>
            </a:r>
            <a:r>
              <a:rPr lang="el-GR" dirty="0"/>
              <a:t> –πλατύφυλλα-. </a:t>
            </a:r>
          </a:p>
          <a:p>
            <a:r>
              <a:rPr lang="el-GR" dirty="0"/>
              <a:t>Ως εκ τούτου, </a:t>
            </a:r>
            <a:r>
              <a:rPr lang="el-GR" dirty="0">
                <a:solidFill>
                  <a:schemeClr val="tx2">
                    <a:lumMod val="50000"/>
                  </a:schemeClr>
                </a:solidFill>
              </a:rPr>
              <a:t>οι </a:t>
            </a:r>
            <a:r>
              <a:rPr lang="el-GR" dirty="0" err="1">
                <a:solidFill>
                  <a:schemeClr val="tx2">
                    <a:lumMod val="50000"/>
                  </a:schemeClr>
                </a:solidFill>
              </a:rPr>
              <a:t>ενδο</a:t>
            </a:r>
            <a:r>
              <a:rPr lang="el-GR" dirty="0">
                <a:solidFill>
                  <a:schemeClr val="tx2">
                    <a:lumMod val="50000"/>
                  </a:schemeClr>
                </a:solidFill>
              </a:rPr>
              <a:t>-</a:t>
            </a:r>
            <a:r>
              <a:rPr lang="el-GR" dirty="0" err="1">
                <a:solidFill>
                  <a:schemeClr val="tx2">
                    <a:lumMod val="50000"/>
                  </a:schemeClr>
                </a:solidFill>
              </a:rPr>
              <a:t>ετής</a:t>
            </a:r>
            <a:r>
              <a:rPr lang="el-GR" dirty="0">
                <a:solidFill>
                  <a:schemeClr val="tx2">
                    <a:lumMod val="50000"/>
                  </a:schemeClr>
                </a:solidFill>
              </a:rPr>
              <a:t> ζώνες ινών με λεπτά τοιχώματα </a:t>
            </a:r>
            <a:r>
              <a:rPr lang="el-GR" dirty="0"/>
              <a:t>και ο </a:t>
            </a:r>
            <a:r>
              <a:rPr lang="el-GR" dirty="0">
                <a:solidFill>
                  <a:srgbClr val="00B0F0"/>
                </a:solidFill>
              </a:rPr>
              <a:t>σχηματισμός μικρών ‘σκαφών</a:t>
            </a:r>
            <a:r>
              <a:rPr lang="el-GR" dirty="0"/>
              <a:t>’ σηματοδοτούν την εμφάνιση μιας πυρκαγιάς. </a:t>
            </a:r>
          </a:p>
          <a:p>
            <a:r>
              <a:rPr lang="el-GR" dirty="0"/>
              <a:t>Η </a:t>
            </a:r>
            <a:r>
              <a:rPr lang="el-GR" dirty="0">
                <a:solidFill>
                  <a:srgbClr val="C00000"/>
                </a:solidFill>
              </a:rPr>
              <a:t>μακροχρόνια</a:t>
            </a:r>
            <a:r>
              <a:rPr lang="el-GR" dirty="0"/>
              <a:t> επίδραση μιας πυρκαγιάς είναι </a:t>
            </a:r>
            <a:r>
              <a:rPr lang="el-GR" dirty="0">
                <a:solidFill>
                  <a:schemeClr val="accent2">
                    <a:lumMod val="50000"/>
                  </a:schemeClr>
                </a:solidFill>
              </a:rPr>
              <a:t>η μείωση </a:t>
            </a:r>
            <a:r>
              <a:rPr lang="el-GR" dirty="0">
                <a:solidFill>
                  <a:srgbClr val="C00000"/>
                </a:solidFill>
              </a:rPr>
              <a:t>της συνολικής ανάπτυξης</a:t>
            </a:r>
            <a:r>
              <a:rPr lang="el-GR" dirty="0"/>
              <a:t>, η οποία μπορεί να σχετίζεται  συχνά και </a:t>
            </a:r>
            <a:r>
              <a:rPr lang="el-GR" dirty="0">
                <a:solidFill>
                  <a:srgbClr val="C00000"/>
                </a:solidFill>
              </a:rPr>
              <a:t>με δακτυλίους οι οποίοι λείπουν</a:t>
            </a:r>
            <a:r>
              <a:rPr lang="el-GR" dirty="0"/>
              <a:t>.</a:t>
            </a:r>
          </a:p>
        </p:txBody>
      </p:sp>
    </p:spTree>
    <p:extLst>
      <p:ext uri="{BB962C8B-B14F-4D97-AF65-F5344CB8AC3E}">
        <p14:creationId xmlns:p14="http://schemas.microsoft.com/office/powerpoint/2010/main" val="366734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Η </a:t>
            </a:r>
            <a:r>
              <a:rPr lang="el-GR" dirty="0">
                <a:solidFill>
                  <a:srgbClr val="C00000"/>
                </a:solidFill>
              </a:rPr>
              <a:t>καταστροφή του κορμού </a:t>
            </a:r>
            <a:r>
              <a:rPr lang="el-GR" dirty="0"/>
              <a:t>από τη θερμότητα είναι ταυτόσημη με την </a:t>
            </a:r>
            <a:r>
              <a:rPr lang="el-GR" dirty="0">
                <a:solidFill>
                  <a:srgbClr val="C00000"/>
                </a:solidFill>
              </a:rPr>
              <a:t>καταστροφή του </a:t>
            </a:r>
            <a:r>
              <a:rPr lang="el-GR" dirty="0" err="1">
                <a:solidFill>
                  <a:srgbClr val="C00000"/>
                </a:solidFill>
              </a:rPr>
              <a:t>καμβίου</a:t>
            </a:r>
            <a:r>
              <a:rPr lang="el-GR" dirty="0"/>
              <a:t>. </a:t>
            </a:r>
          </a:p>
          <a:p>
            <a:pPr marL="0" indent="0">
              <a:buNone/>
            </a:pPr>
            <a:r>
              <a:rPr lang="el-GR" dirty="0"/>
              <a:t>Οι αντιδράσεις του </a:t>
            </a:r>
            <a:r>
              <a:rPr lang="el-GR" dirty="0" err="1"/>
              <a:t>καμβίου</a:t>
            </a:r>
            <a:r>
              <a:rPr lang="el-GR" dirty="0"/>
              <a:t> σε </a:t>
            </a:r>
            <a:r>
              <a:rPr lang="el-GR" u="sng" dirty="0"/>
              <a:t>μέτριας έντασης θερμότητας </a:t>
            </a:r>
            <a:r>
              <a:rPr lang="el-GR" dirty="0"/>
              <a:t>μιας πυρκαγιάς είναι οι εξής:</a:t>
            </a:r>
          </a:p>
          <a:p>
            <a:pPr marL="0" indent="0">
              <a:buNone/>
            </a:pPr>
            <a:r>
              <a:rPr lang="el-GR" dirty="0"/>
              <a:t> </a:t>
            </a:r>
          </a:p>
          <a:p>
            <a:r>
              <a:rPr lang="el-GR" dirty="0"/>
              <a:t>σχηματισμός </a:t>
            </a:r>
            <a:r>
              <a:rPr lang="el-GR" dirty="0" err="1">
                <a:solidFill>
                  <a:srgbClr val="002060"/>
                </a:solidFill>
              </a:rPr>
              <a:t>εφαπτομενικών</a:t>
            </a:r>
            <a:r>
              <a:rPr lang="el-GR" dirty="0">
                <a:solidFill>
                  <a:srgbClr val="002060"/>
                </a:solidFill>
              </a:rPr>
              <a:t> σειρών ρητινοφόρων αγωγών </a:t>
            </a:r>
            <a:r>
              <a:rPr lang="el-GR" dirty="0"/>
              <a:t>και </a:t>
            </a:r>
            <a:r>
              <a:rPr lang="el-GR" dirty="0">
                <a:solidFill>
                  <a:srgbClr val="002060"/>
                </a:solidFill>
              </a:rPr>
              <a:t>αγωγών κόμεος, </a:t>
            </a:r>
          </a:p>
          <a:p>
            <a:r>
              <a:rPr lang="el-GR" dirty="0">
                <a:solidFill>
                  <a:srgbClr val="0070C0"/>
                </a:solidFill>
              </a:rPr>
              <a:t>καταρρεύσεις</a:t>
            </a:r>
            <a:r>
              <a:rPr lang="el-GR" dirty="0"/>
              <a:t> κυττάρων, </a:t>
            </a:r>
          </a:p>
          <a:p>
            <a:r>
              <a:rPr lang="el-GR" dirty="0"/>
              <a:t>σχηματισμός </a:t>
            </a:r>
            <a:r>
              <a:rPr lang="el-GR" dirty="0" err="1">
                <a:solidFill>
                  <a:srgbClr val="FF0000"/>
                </a:solidFill>
              </a:rPr>
              <a:t>τυλώσεων</a:t>
            </a:r>
            <a:r>
              <a:rPr lang="el-GR" dirty="0"/>
              <a:t> και κυττάρων </a:t>
            </a:r>
            <a:r>
              <a:rPr lang="el-GR" dirty="0">
                <a:solidFill>
                  <a:srgbClr val="FF0000"/>
                </a:solidFill>
              </a:rPr>
              <a:t>κάλους</a:t>
            </a:r>
            <a:r>
              <a:rPr lang="el-GR" dirty="0"/>
              <a:t>. </a:t>
            </a:r>
          </a:p>
          <a:p>
            <a:endParaRPr lang="el-GR" dirty="0"/>
          </a:p>
          <a:p>
            <a:pPr marL="0" indent="0">
              <a:buNone/>
            </a:pPr>
            <a:r>
              <a:rPr lang="el-GR" dirty="0"/>
              <a:t>Το αποτέλεσμα μιας πυρκαγιάς </a:t>
            </a:r>
            <a:r>
              <a:rPr lang="el-GR" u="sng" dirty="0"/>
              <a:t>μεγάλης έντασης θερμότητας</a:t>
            </a:r>
            <a:r>
              <a:rPr lang="el-GR" dirty="0"/>
              <a:t> είναι: </a:t>
            </a:r>
          </a:p>
          <a:p>
            <a:r>
              <a:rPr lang="el-GR" dirty="0"/>
              <a:t>η </a:t>
            </a:r>
            <a:r>
              <a:rPr lang="el-GR" dirty="0">
                <a:solidFill>
                  <a:srgbClr val="FF0000"/>
                </a:solidFill>
              </a:rPr>
              <a:t>τοπική καταστροφή </a:t>
            </a:r>
            <a:r>
              <a:rPr lang="el-GR" dirty="0"/>
              <a:t>του </a:t>
            </a:r>
            <a:r>
              <a:rPr lang="el-GR" dirty="0" err="1"/>
              <a:t>καμβίου</a:t>
            </a:r>
            <a:r>
              <a:rPr lang="el-GR" dirty="0"/>
              <a:t>.</a:t>
            </a:r>
          </a:p>
          <a:p>
            <a:pPr marL="0" indent="0">
              <a:buNone/>
            </a:pPr>
            <a:r>
              <a:rPr lang="el-GR" dirty="0"/>
              <a:t>Το τραύμα διεγείρει τη δημιουργία ουλών. Η διαδικασία βασίζεται στην επιταχυνόμενη ανάπτυξη επιζώντων  πλευρικών –παρεγχυματικών κυττάρων.</a:t>
            </a:r>
          </a:p>
          <a:p>
            <a:endParaRPr lang="el-GR" dirty="0"/>
          </a:p>
        </p:txBody>
      </p:sp>
    </p:spTree>
    <p:extLst>
      <p:ext uri="{BB962C8B-B14F-4D97-AF65-F5344CB8AC3E}">
        <p14:creationId xmlns:p14="http://schemas.microsoft.com/office/powerpoint/2010/main" val="321752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lstStyle/>
          <a:p>
            <a:r>
              <a:rPr lang="el-GR" dirty="0"/>
              <a:t>Η πυρκαγιά δασικής Πεύκης στην  Σιβηρία </a:t>
            </a:r>
            <a:r>
              <a:rPr lang="en-US" dirty="0"/>
              <a:t>(</a:t>
            </a:r>
            <a:r>
              <a:rPr lang="en-US" dirty="0" err="1"/>
              <a:t>Pinus</a:t>
            </a:r>
            <a:r>
              <a:rPr lang="en-US" dirty="0"/>
              <a:t> </a:t>
            </a:r>
            <a:r>
              <a:rPr lang="en-US" dirty="0" err="1"/>
              <a:t>sylvestris</a:t>
            </a:r>
            <a:r>
              <a:rPr lang="en-US" dirty="0"/>
              <a:t>) </a:t>
            </a:r>
            <a:r>
              <a:rPr lang="el-GR" dirty="0"/>
              <a:t>καταστρέφει το </a:t>
            </a:r>
            <a:r>
              <a:rPr lang="el-GR" dirty="0" err="1"/>
              <a:t>κάμβιο</a:t>
            </a:r>
            <a:r>
              <a:rPr lang="el-GR" dirty="0"/>
              <a:t> και προκαλεί ‘ουλές’ πυρκαγιάς</a:t>
            </a:r>
            <a:r>
              <a:rPr lang="en-US" dirty="0"/>
              <a:t>. </a:t>
            </a:r>
            <a:r>
              <a:rPr lang="el-GR" dirty="0"/>
              <a:t>Καίει το εγκάρδιο ξύλο όπως σε μια καμινάδα</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7"/>
            <a:ext cx="2978224" cy="3600078"/>
          </a:xfrm>
          <a:prstGeom prst="rect">
            <a:avLst/>
          </a:prstGeom>
        </p:spPr>
      </p:pic>
    </p:spTree>
    <p:extLst>
      <p:ext uri="{BB962C8B-B14F-4D97-AF65-F5344CB8AC3E}">
        <p14:creationId xmlns:p14="http://schemas.microsoft.com/office/powerpoint/2010/main" val="352730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lstStyle/>
          <a:p>
            <a:r>
              <a:rPr lang="el-GR" dirty="0"/>
              <a:t>‘Ουλές’ πυρκαγιάς σε δέντρο</a:t>
            </a:r>
            <a:r>
              <a:rPr lang="en-US" dirty="0"/>
              <a:t> </a:t>
            </a:r>
            <a:r>
              <a:rPr lang="el-GR" dirty="0"/>
              <a:t>Πεύκης </a:t>
            </a:r>
            <a:r>
              <a:rPr lang="en-US" dirty="0"/>
              <a:t>(</a:t>
            </a:r>
            <a:r>
              <a:rPr lang="en-US" dirty="0" err="1"/>
              <a:t>Pinus</a:t>
            </a:r>
            <a:r>
              <a:rPr lang="en-US" dirty="0"/>
              <a:t> ponderosa). </a:t>
            </a:r>
            <a:r>
              <a:rPr lang="el-GR" dirty="0"/>
              <a:t>Πολλές φωτιές έχουν επιδράσει  στο ιστάμενο δέντρο.</a:t>
            </a:r>
          </a:p>
          <a:p>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844824"/>
            <a:ext cx="3528392" cy="3672408"/>
          </a:xfrm>
          <a:prstGeom prst="rect">
            <a:avLst/>
          </a:prstGeom>
        </p:spPr>
      </p:pic>
    </p:spTree>
    <p:extLst>
      <p:ext uri="{BB962C8B-B14F-4D97-AF65-F5344CB8AC3E}">
        <p14:creationId xmlns:p14="http://schemas.microsoft.com/office/powerpoint/2010/main" val="119811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rPr>
              <a:t>Καταστροφή κόμης, κορμού από πυρκαγιές δασών</a:t>
            </a:r>
            <a:endParaRPr lang="el-GR" dirty="0"/>
          </a:p>
        </p:txBody>
      </p:sp>
      <p:sp>
        <p:nvSpPr>
          <p:cNvPr id="4" name="Θέση περιεχομένου 3"/>
          <p:cNvSpPr>
            <a:spLocks noGrp="1"/>
          </p:cNvSpPr>
          <p:nvPr>
            <p:ph sz="half" idx="2"/>
          </p:nvPr>
        </p:nvSpPr>
        <p:spPr/>
        <p:txBody>
          <a:bodyPr/>
          <a:lstStyle/>
          <a:p>
            <a:r>
              <a:rPr lang="el-GR" dirty="0"/>
              <a:t>Αποτελέσματα πυρκαγιάς στην </a:t>
            </a:r>
            <a:r>
              <a:rPr lang="el-GR" dirty="0">
                <a:solidFill>
                  <a:srgbClr val="FF0000"/>
                </a:solidFill>
              </a:rPr>
              <a:t>κάτω πλευρά ενός κλαδιού </a:t>
            </a:r>
            <a:r>
              <a:rPr lang="el-GR" dirty="0"/>
              <a:t>δρυός. Επίδραση από πυρκαγιά εδάφους. </a:t>
            </a:r>
            <a:r>
              <a:rPr lang="en-US" dirty="0"/>
              <a:t>Ticino, </a:t>
            </a:r>
            <a:r>
              <a:rPr lang="el-GR" dirty="0"/>
              <a:t>Ελβετία</a:t>
            </a:r>
          </a:p>
          <a:p>
            <a:endParaRPr lang="el-GR" dirty="0"/>
          </a:p>
        </p:txBody>
      </p:sp>
      <p:pic>
        <p:nvPicPr>
          <p:cNvPr id="5" name="Θέση περιεχομένου 4"/>
          <p:cNvPicPr>
            <a:picLocks noGrp="1"/>
          </p:cNvPicPr>
          <p:nvPr>
            <p:ph sz="half" idx="1"/>
          </p:nvPr>
        </p:nvPicPr>
        <p:blipFill>
          <a:blip>
            <a:extLst>
              <a:ext uri="{28A0092B-C50C-407E-A947-70E740481C1C}">
                <a14:useLocalDpi xmlns:a14="http://schemas.microsoft.com/office/drawing/2010/main" val="0"/>
              </a:ext>
            </a:extLst>
          </a:blip>
          <a:stretch>
            <a:fillRect/>
          </a:stretch>
        </p:blipFill>
        <p:spPr>
          <a:xfrm>
            <a:off x="611560" y="2348880"/>
            <a:ext cx="3744416" cy="3096344"/>
          </a:xfrm>
          <a:prstGeom prst="rect">
            <a:avLst/>
          </a:prstGeom>
        </p:spPr>
      </p:pic>
      <p:pic>
        <p:nvPicPr>
          <p:cNvPr id="6" name="Εικόνα 5"/>
          <p:cNvPicPr/>
          <p:nvPr/>
        </p:nvPicPr>
        <p:blipFill>
          <a:blip r:embed="rId2">
            <a:extLst>
              <a:ext uri="{28A0092B-C50C-407E-A947-70E740481C1C}">
                <a14:useLocalDpi xmlns:a14="http://schemas.microsoft.com/office/drawing/2010/main" val="0"/>
              </a:ext>
            </a:extLst>
          </a:blip>
          <a:stretch>
            <a:fillRect/>
          </a:stretch>
        </p:blipFill>
        <p:spPr>
          <a:xfrm>
            <a:off x="323528" y="1988840"/>
            <a:ext cx="4176464" cy="3528392"/>
          </a:xfrm>
          <a:prstGeom prst="rect">
            <a:avLst/>
          </a:prstGeom>
        </p:spPr>
      </p:pic>
    </p:spTree>
    <p:extLst>
      <p:ext uri="{BB962C8B-B14F-4D97-AF65-F5344CB8AC3E}">
        <p14:creationId xmlns:p14="http://schemas.microsoft.com/office/powerpoint/2010/main" val="11170076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1141</TotalTime>
  <Words>1982</Words>
  <Application>Microsoft Office PowerPoint</Application>
  <PresentationFormat>Προβολή στην οθόνη (4:3)</PresentationFormat>
  <Paragraphs>119</Paragraphs>
  <Slides>44</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44</vt:i4>
      </vt:variant>
    </vt:vector>
  </HeadingPairs>
  <TitlesOfParts>
    <vt:vector size="47" baseType="lpstr">
      <vt:lpstr>Arial</vt:lpstr>
      <vt:lpstr>Calibri</vt:lpstr>
      <vt:lpstr>Θέμα του Office</vt:lpstr>
      <vt:lpstr>Η πυρκαγιά είναι ένα φυσικό φαινόμενο στα περισσότερα δασικά οικοσυστήματα. Επηρεάζει την ανάπτυξη των δένδρων, τη μακροζωία καθώς και τη σύνθεση της βλάστησης.  H βλάστηση και τα δέντρα έχουν προσαρμοστεί στη φωτιά. Ορισμένα είδη έχουν αποκτήσει τέτοιες ιδιότητες οι οποίες τους βοηθούν να προστατεύονται από τη φωτιά, π.χ. με το σχηματισμό μεγάλου πάχους και  ανθεκτικού στη φωτιά φλοιού ή με το σχηματισμό προστατευτικού στρώματος στο κάτω μέρος των φύλλων, την ικανότητα δημιουργίας ακανόνιστων ‘τυχαίων’ βλαστών στο πρέμνο ή στο κορμό. Οι κώνοι ορισμένων ειδών απελευθερώνουν σπόρους υπό την επίδραση της θερμότητας. </vt:lpstr>
      <vt:lpstr>Καταστροφή κόμης, κορμού από πυρκαγιές δασών</vt:lpstr>
      <vt:lpstr>Καταστροφή κόμης, κορμού από πυρκαγιές δασών</vt:lpstr>
      <vt:lpstr>Παρουσίαση του PowerPoint</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και συστάδας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Καταστροφή κόμης, κορμού από πυρκαγιές δασών</vt:lpstr>
      <vt:lpstr> Αλλαγή δομής του ξύλου από προσβολή εντόμων </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Αλλαγή δομής του ξύλου από προσβολή εντόμων</vt:lpstr>
      <vt:lpstr> Καταστροφή κόμης και ξύλου από παράσιτα και παθογόνα </vt:lpstr>
      <vt:lpstr>Καταστροφή κόμης και ξύλου από παράσιτα και παθογόνα </vt:lpstr>
      <vt:lpstr> 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lpstr>Καταστροφή κόμης και ξύλου από παράσιτα και παθογόνα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Vasiliki</dc:creator>
  <cp:lastModifiedBy>Βασιλική Δήμου</cp:lastModifiedBy>
  <cp:revision>61</cp:revision>
  <dcterms:created xsi:type="dcterms:W3CDTF">2017-07-31T08:34:20Z</dcterms:created>
  <dcterms:modified xsi:type="dcterms:W3CDTF">2024-11-08T10:13:11Z</dcterms:modified>
</cp:coreProperties>
</file>