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53" r:id="rId1"/>
  </p:sldMasterIdLst>
  <p:notesMasterIdLst>
    <p:notesMasterId r:id="rId60"/>
  </p:notesMasterIdLst>
  <p:handoutMasterIdLst>
    <p:handoutMasterId r:id="rId61"/>
  </p:handoutMasterIdLst>
  <p:sldIdLst>
    <p:sldId id="703" r:id="rId2"/>
    <p:sldId id="651" r:id="rId3"/>
    <p:sldId id="652" r:id="rId4"/>
    <p:sldId id="654" r:id="rId5"/>
    <p:sldId id="648" r:id="rId6"/>
    <p:sldId id="653" r:id="rId7"/>
    <p:sldId id="657" r:id="rId8"/>
    <p:sldId id="659" r:id="rId9"/>
    <p:sldId id="660" r:id="rId10"/>
    <p:sldId id="695" r:id="rId11"/>
    <p:sldId id="696" r:id="rId12"/>
    <p:sldId id="699" r:id="rId13"/>
    <p:sldId id="655" r:id="rId14"/>
    <p:sldId id="656" r:id="rId15"/>
    <p:sldId id="649" r:id="rId16"/>
    <p:sldId id="698" r:id="rId17"/>
    <p:sldId id="663" r:id="rId18"/>
    <p:sldId id="666" r:id="rId19"/>
    <p:sldId id="667" r:id="rId20"/>
    <p:sldId id="673" r:id="rId21"/>
    <p:sldId id="670" r:id="rId22"/>
    <p:sldId id="650" r:id="rId23"/>
    <p:sldId id="671" r:id="rId24"/>
    <p:sldId id="672" r:id="rId25"/>
    <p:sldId id="664" r:id="rId26"/>
    <p:sldId id="665" r:id="rId27"/>
    <p:sldId id="658" r:id="rId28"/>
    <p:sldId id="675" r:id="rId29"/>
    <p:sldId id="676" r:id="rId30"/>
    <p:sldId id="677" r:id="rId31"/>
    <p:sldId id="661" r:id="rId32"/>
    <p:sldId id="662" r:id="rId33"/>
    <p:sldId id="668" r:id="rId34"/>
    <p:sldId id="674" r:id="rId35"/>
    <p:sldId id="678" r:id="rId36"/>
    <p:sldId id="679" r:id="rId37"/>
    <p:sldId id="680" r:id="rId38"/>
    <p:sldId id="681" r:id="rId39"/>
    <p:sldId id="683" r:id="rId40"/>
    <p:sldId id="685" r:id="rId41"/>
    <p:sldId id="687" r:id="rId42"/>
    <p:sldId id="688" r:id="rId43"/>
    <p:sldId id="689" r:id="rId44"/>
    <p:sldId id="690" r:id="rId45"/>
    <p:sldId id="697" r:id="rId46"/>
    <p:sldId id="618" r:id="rId47"/>
    <p:sldId id="619" r:id="rId48"/>
    <p:sldId id="621" r:id="rId49"/>
    <p:sldId id="622" r:id="rId50"/>
    <p:sldId id="631" r:id="rId51"/>
    <p:sldId id="633" r:id="rId52"/>
    <p:sldId id="634" r:id="rId53"/>
    <p:sldId id="635" r:id="rId54"/>
    <p:sldId id="636" r:id="rId55"/>
    <p:sldId id="645" r:id="rId56"/>
    <p:sldId id="646" r:id="rId57"/>
    <p:sldId id="647" r:id="rId58"/>
    <p:sldId id="702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rgbClr val="0000CC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rgbClr val="0000CC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rgbClr val="0000CC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rgbClr val="0000CC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rgbClr val="0000CC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umimoji="1" sz="2400" kern="1200">
        <a:solidFill>
          <a:srgbClr val="0000CC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umimoji="1" sz="2400" kern="1200">
        <a:solidFill>
          <a:srgbClr val="0000CC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umimoji="1" sz="2400" kern="1200">
        <a:solidFill>
          <a:srgbClr val="0000CC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umimoji="1" sz="2400" kern="1200">
        <a:solidFill>
          <a:srgbClr val="0000CC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68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CC"/>
    <a:srgbClr val="3333CC"/>
    <a:srgbClr val="0000CC"/>
    <a:srgbClr val="003399"/>
    <a:srgbClr val="E84700"/>
    <a:srgbClr val="FF8000"/>
    <a:srgbClr val="0DA51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3" autoAdjust="0"/>
    <p:restoredTop sz="93499" autoAdjust="0"/>
  </p:normalViewPr>
  <p:slideViewPr>
    <p:cSldViewPr snapToGrid="0">
      <p:cViewPr varScale="1">
        <p:scale>
          <a:sx n="38" d="100"/>
          <a:sy n="38" d="100"/>
        </p:scale>
        <p:origin x="806" y="53"/>
      </p:cViewPr>
      <p:guideLst>
        <p:guide orient="horz" pos="768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120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B44165F-1F2D-449D-86DD-CFD91084BD8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Mac Berthouex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F45BEEB6-A398-4993-B03C-F1D6336E086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91085D9-ABD9-44DC-8E7F-A11299F114E5}" type="datetime1">
              <a:rPr lang="en-US"/>
              <a:pPr>
                <a:defRPr/>
              </a:pPr>
              <a:t>1/28/2024</a:t>
            </a:fld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C964F0C2-5731-483A-A807-7147819A75E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Statistics for Environmenal Engineers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443B7E7B-04B4-48ED-8895-777C41DF3E6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1AA0775-595C-4D2E-8E51-D2561FE70C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>
            <a:extLst>
              <a:ext uri="{FF2B5EF4-FFF2-40B4-BE49-F238E27FC236}">
                <a16:creationId xmlns:a16="http://schemas.microsoft.com/office/drawing/2014/main" id="{CF72F762-A384-4E83-896A-322118F06AA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9">
            <a:extLst>
              <a:ext uri="{FF2B5EF4-FFF2-40B4-BE49-F238E27FC236}">
                <a16:creationId xmlns:a16="http://schemas.microsoft.com/office/drawing/2014/main" id="{A29AC152-1786-42D4-8D29-DE96487AD04C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>
            <a:extLst>
              <a:ext uri="{FF2B5EF4-FFF2-40B4-BE49-F238E27FC236}">
                <a16:creationId xmlns:a16="http://schemas.microsoft.com/office/drawing/2014/main" id="{00D59F09-7F8E-418C-8080-8641091A9B7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D557C080-59D6-493F-88FA-CA66DC3931E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348326CD-89D5-4F22-B480-5DD6C0D762DF}" type="datetime1">
              <a:rPr lang="en-US"/>
              <a:pPr>
                <a:defRPr/>
              </a:pPr>
              <a:t>1/28/2024</a:t>
            </a:fld>
            <a:endParaRPr lang="en-US"/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078ED5DE-F67C-4362-870B-4424A7787AD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id="{E759E7A4-3094-4011-B0FB-A702C2E1ED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829EFD6-9D64-4AE1-A772-C1FDA0356A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Θέση εικόνας διαφάνειας 1">
            <a:extLst>
              <a:ext uri="{FF2B5EF4-FFF2-40B4-BE49-F238E27FC236}">
                <a16:creationId xmlns:a16="http://schemas.microsoft.com/office/drawing/2014/main" id="{DB32844A-4C85-4C0F-BA72-BE502239BF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Θέση σημειώσεων 2">
            <a:extLst>
              <a:ext uri="{FF2B5EF4-FFF2-40B4-BE49-F238E27FC236}">
                <a16:creationId xmlns:a16="http://schemas.microsoft.com/office/drawing/2014/main" id="{97094654-3E4E-489A-B8BC-7A327CA3F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altLang="en-US">
              <a:latin typeface="Arial" panose="020B0604020202020204" pitchFamily="34" charset="0"/>
            </a:endParaRPr>
          </a:p>
        </p:txBody>
      </p:sp>
      <p:sp>
        <p:nvSpPr>
          <p:cNvPr id="33796" name="Θέση αριθμού διαφάνειας 3">
            <a:extLst>
              <a:ext uri="{FF2B5EF4-FFF2-40B4-BE49-F238E27FC236}">
                <a16:creationId xmlns:a16="http://schemas.microsoft.com/office/drawing/2014/main" id="{C33585D2-680F-4ECD-83F8-DC01458C408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7D40C45-62E5-4CF2-9841-5FD92A2912DE}" type="slidenum">
              <a:rPr kumimoji="0" lang="el-GR" altLang="en-US" sz="12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/>
              <a:t>21</a:t>
            </a:fld>
            <a:endParaRPr kumimoji="0" lang="el-GR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1">
            <a:extLst>
              <a:ext uri="{FF2B5EF4-FFF2-40B4-BE49-F238E27FC236}">
                <a16:creationId xmlns:a16="http://schemas.microsoft.com/office/drawing/2014/main" id="{379B30DB-D4D6-47A6-B509-16F1B6C3C25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17EB7439-7D12-4835-B70D-204531E8802D}" type="datetime1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1/28/2024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15" name="Rectangle 13">
            <a:extLst>
              <a:ext uri="{FF2B5EF4-FFF2-40B4-BE49-F238E27FC236}">
                <a16:creationId xmlns:a16="http://schemas.microsoft.com/office/drawing/2014/main" id="{D2CF198E-AA3E-4412-AD46-8ECEF303576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6E2173D6-7B57-44B5-B9A0-682AFC50BCAB}" type="slidenum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42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222D7357-F086-4D85-8D6C-BC19CE67D2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7" name="Rectangle 3">
            <a:extLst>
              <a:ext uri="{FF2B5EF4-FFF2-40B4-BE49-F238E27FC236}">
                <a16:creationId xmlns:a16="http://schemas.microsoft.com/office/drawing/2014/main" id="{D5073F22-7BC4-4F16-8600-6429166F8B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1">
            <a:extLst>
              <a:ext uri="{FF2B5EF4-FFF2-40B4-BE49-F238E27FC236}">
                <a16:creationId xmlns:a16="http://schemas.microsoft.com/office/drawing/2014/main" id="{31663A58-E5A4-4AC2-BA21-4AF0344772D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A50D2393-39C0-4A1C-B770-9088D1674194}" type="datetime1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1/28/2024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3" name="Rectangle 13">
            <a:extLst>
              <a:ext uri="{FF2B5EF4-FFF2-40B4-BE49-F238E27FC236}">
                <a16:creationId xmlns:a16="http://schemas.microsoft.com/office/drawing/2014/main" id="{2BCBFC8B-B105-4544-847D-A9E45BCB733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E367C9F0-936E-4C07-9417-357448C9BDF2}" type="slidenum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43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E16D9658-4E8D-4355-97F1-18F5DD6F4A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>
            <a:extLst>
              <a:ext uri="{FF2B5EF4-FFF2-40B4-BE49-F238E27FC236}">
                <a16:creationId xmlns:a16="http://schemas.microsoft.com/office/drawing/2014/main" id="{C904A795-24EF-4659-A2FD-4A3F4E70C8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1">
            <a:extLst>
              <a:ext uri="{FF2B5EF4-FFF2-40B4-BE49-F238E27FC236}">
                <a16:creationId xmlns:a16="http://schemas.microsoft.com/office/drawing/2014/main" id="{877AFFDE-4B67-438E-9ACE-0B6B5C3C3A9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F9DE8A30-78EB-41B4-81EE-B7A438F70289}" type="datetime1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1/28/2024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1" name="Rectangle 13">
            <a:extLst>
              <a:ext uri="{FF2B5EF4-FFF2-40B4-BE49-F238E27FC236}">
                <a16:creationId xmlns:a16="http://schemas.microsoft.com/office/drawing/2014/main" id="{6E9F6976-8583-4FE5-8A78-6051052A55D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5370D971-ADEE-41F2-8F1F-60ED598A7F12}" type="slidenum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44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1AFB796F-5934-454E-94DD-9819CB5AD9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3" name="Rectangle 3">
            <a:extLst>
              <a:ext uri="{FF2B5EF4-FFF2-40B4-BE49-F238E27FC236}">
                <a16:creationId xmlns:a16="http://schemas.microsoft.com/office/drawing/2014/main" id="{55A19267-AB90-465A-AF9C-AA1478FAE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1">
            <a:extLst>
              <a:ext uri="{FF2B5EF4-FFF2-40B4-BE49-F238E27FC236}">
                <a16:creationId xmlns:a16="http://schemas.microsoft.com/office/drawing/2014/main" id="{B562F238-B761-4BCD-B3B9-2E08F7A906E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913D04F9-BDF1-4EAA-9174-C87A7EA80A1D}" type="datetime1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1/28/2024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Rectangle 13">
            <a:extLst>
              <a:ext uri="{FF2B5EF4-FFF2-40B4-BE49-F238E27FC236}">
                <a16:creationId xmlns:a16="http://schemas.microsoft.com/office/drawing/2014/main" id="{44740BFC-5EA0-402B-8F71-EB3E5880C13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FFE7137B-63D0-4685-9B6B-485B4CBE9830}" type="slidenum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23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6413F455-7C4C-438D-B400-7552EF9C3C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E0868D9A-1249-464F-8E76-91BF5BEA7E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1">
            <a:extLst>
              <a:ext uri="{FF2B5EF4-FFF2-40B4-BE49-F238E27FC236}">
                <a16:creationId xmlns:a16="http://schemas.microsoft.com/office/drawing/2014/main" id="{2BF2A2D7-221D-4271-AF65-272D12176E3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324614D5-399E-449A-814B-27A53837BE0B}" type="datetime1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1/28/2024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79" name="Rectangle 13">
            <a:extLst>
              <a:ext uri="{FF2B5EF4-FFF2-40B4-BE49-F238E27FC236}">
                <a16:creationId xmlns:a16="http://schemas.microsoft.com/office/drawing/2014/main" id="{206BA689-327E-4C9B-B87F-F4EE7284B33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6C7E6C34-7487-4BB3-A66E-9EFF649D8B54}" type="slidenum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35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848A7808-79E9-4C48-BC79-B0B6DF9340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>
            <a:extLst>
              <a:ext uri="{FF2B5EF4-FFF2-40B4-BE49-F238E27FC236}">
                <a16:creationId xmlns:a16="http://schemas.microsoft.com/office/drawing/2014/main" id="{FB4B9191-675F-41DD-9596-590C8F2154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1">
            <a:extLst>
              <a:ext uri="{FF2B5EF4-FFF2-40B4-BE49-F238E27FC236}">
                <a16:creationId xmlns:a16="http://schemas.microsoft.com/office/drawing/2014/main" id="{96962282-88AA-412A-B178-D8AD4CE552D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B60A84CA-48C7-4088-B484-34FFC034269D}" type="datetime1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1/28/2024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7" name="Rectangle 13">
            <a:extLst>
              <a:ext uri="{FF2B5EF4-FFF2-40B4-BE49-F238E27FC236}">
                <a16:creationId xmlns:a16="http://schemas.microsoft.com/office/drawing/2014/main" id="{1C0EAC8C-927F-4C56-9B80-D09176738AE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CEFB3F3B-F37B-4755-8799-714883A10A41}" type="slidenum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36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564C98A6-543B-42D7-B810-BDE786FA74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9" name="Rectangle 3">
            <a:extLst>
              <a:ext uri="{FF2B5EF4-FFF2-40B4-BE49-F238E27FC236}">
                <a16:creationId xmlns:a16="http://schemas.microsoft.com/office/drawing/2014/main" id="{D5DC0E2E-D258-4A03-9294-ABB7F224A7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1">
            <a:extLst>
              <a:ext uri="{FF2B5EF4-FFF2-40B4-BE49-F238E27FC236}">
                <a16:creationId xmlns:a16="http://schemas.microsoft.com/office/drawing/2014/main" id="{91189C99-87AB-4E6E-AEFD-7DEF92BA0E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5207CD7D-73F8-4BA3-B9F9-08F1F8E6F370}" type="datetime1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1/28/2024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75" name="Rectangle 13">
            <a:extLst>
              <a:ext uri="{FF2B5EF4-FFF2-40B4-BE49-F238E27FC236}">
                <a16:creationId xmlns:a16="http://schemas.microsoft.com/office/drawing/2014/main" id="{0C78BF83-0697-4BD8-B3AF-3F9E283B0F2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B0AE1A05-C946-4AE5-8A8A-1C76BF3DBF52}" type="slidenum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37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D8428712-7A66-4B63-B76F-0F0BE4817B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>
            <a:extLst>
              <a:ext uri="{FF2B5EF4-FFF2-40B4-BE49-F238E27FC236}">
                <a16:creationId xmlns:a16="http://schemas.microsoft.com/office/drawing/2014/main" id="{C22BB14A-87EE-47A3-92DE-D1D72313E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1">
            <a:extLst>
              <a:ext uri="{FF2B5EF4-FFF2-40B4-BE49-F238E27FC236}">
                <a16:creationId xmlns:a16="http://schemas.microsoft.com/office/drawing/2014/main" id="{76E119CD-B6D2-475E-B269-83190801E55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4165C004-DF90-4603-8166-1E7E31257CB1}" type="datetime1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1/28/2024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3" name="Rectangle 13">
            <a:extLst>
              <a:ext uri="{FF2B5EF4-FFF2-40B4-BE49-F238E27FC236}">
                <a16:creationId xmlns:a16="http://schemas.microsoft.com/office/drawing/2014/main" id="{84E6813B-6C95-4E40-A2F8-99A873F1F50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C40D2D9D-E13A-4849-9D4E-56E574E8DCB1}" type="slidenum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38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8DD01F67-2923-45FB-8A25-24290635E0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>
            <a:extLst>
              <a:ext uri="{FF2B5EF4-FFF2-40B4-BE49-F238E27FC236}">
                <a16:creationId xmlns:a16="http://schemas.microsoft.com/office/drawing/2014/main" id="{DF64F3D6-779B-4C4C-AAA6-DA60B0A872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1">
            <a:extLst>
              <a:ext uri="{FF2B5EF4-FFF2-40B4-BE49-F238E27FC236}">
                <a16:creationId xmlns:a16="http://schemas.microsoft.com/office/drawing/2014/main" id="{053D7117-C845-4987-8EA3-556927E7425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A125E8F0-5635-46DA-96B7-402CA5AD6250}" type="datetime1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1/28/2024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71" name="Rectangle 13">
            <a:extLst>
              <a:ext uri="{FF2B5EF4-FFF2-40B4-BE49-F238E27FC236}">
                <a16:creationId xmlns:a16="http://schemas.microsoft.com/office/drawing/2014/main" id="{BEE6C980-A050-4737-88B5-A8F26CBCE97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8408D091-4DA9-4725-AAF9-D279D19A9351}" type="slidenum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39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id="{07C46D0F-7205-4279-8D24-8E7B9EB8E5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3" name="Rectangle 3">
            <a:extLst>
              <a:ext uri="{FF2B5EF4-FFF2-40B4-BE49-F238E27FC236}">
                <a16:creationId xmlns:a16="http://schemas.microsoft.com/office/drawing/2014/main" id="{2B882C08-DC3D-48E2-B76D-1AF2F37483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1">
            <a:extLst>
              <a:ext uri="{FF2B5EF4-FFF2-40B4-BE49-F238E27FC236}">
                <a16:creationId xmlns:a16="http://schemas.microsoft.com/office/drawing/2014/main" id="{6C07BC00-53E3-407E-BCC1-21B2F79A6F4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20E27A19-D793-4F5D-BDE7-6FE754AB448D}" type="datetime1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1/28/2024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19" name="Rectangle 13">
            <a:extLst>
              <a:ext uri="{FF2B5EF4-FFF2-40B4-BE49-F238E27FC236}">
                <a16:creationId xmlns:a16="http://schemas.microsoft.com/office/drawing/2014/main" id="{5A9743B3-6869-40E7-B4BF-E296BB8E709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F8E9B0CF-7BC4-4566-9208-A885C1FEB4C0}" type="slidenum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40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20" name="Rectangle 2">
            <a:extLst>
              <a:ext uri="{FF2B5EF4-FFF2-40B4-BE49-F238E27FC236}">
                <a16:creationId xmlns:a16="http://schemas.microsoft.com/office/drawing/2014/main" id="{8534C120-AB02-4BAE-ADA6-F83CEF68FC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1" name="Rectangle 3">
            <a:extLst>
              <a:ext uri="{FF2B5EF4-FFF2-40B4-BE49-F238E27FC236}">
                <a16:creationId xmlns:a16="http://schemas.microsoft.com/office/drawing/2014/main" id="{D463480A-F8D1-4C8E-A22A-7B223F7A6A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1">
            <a:extLst>
              <a:ext uri="{FF2B5EF4-FFF2-40B4-BE49-F238E27FC236}">
                <a16:creationId xmlns:a16="http://schemas.microsoft.com/office/drawing/2014/main" id="{55A262A0-1C1B-4786-82F3-CF1B86AF214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5B03A04F-835E-4A24-A40B-4126C2CF014E}" type="datetime1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1/28/2024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67" name="Rectangle 13">
            <a:extLst>
              <a:ext uri="{FF2B5EF4-FFF2-40B4-BE49-F238E27FC236}">
                <a16:creationId xmlns:a16="http://schemas.microsoft.com/office/drawing/2014/main" id="{B435E001-D2AA-4819-A152-D9B9B5F09AC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r"/>
            <a:fld id="{839C1CC6-97BD-4A62-8030-0D1708A69B2C}" type="slidenum">
              <a:rPr kumimoji="0"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41</a:t>
            </a:fld>
            <a:endParaRPr kumimoji="0"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68" name="Rectangle 2">
            <a:extLst>
              <a:ext uri="{FF2B5EF4-FFF2-40B4-BE49-F238E27FC236}">
                <a16:creationId xmlns:a16="http://schemas.microsoft.com/office/drawing/2014/main" id="{CA27163B-12DB-426A-A495-293B905D06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9" name="Rectangle 3">
            <a:extLst>
              <a:ext uri="{FF2B5EF4-FFF2-40B4-BE49-F238E27FC236}">
                <a16:creationId xmlns:a16="http://schemas.microsoft.com/office/drawing/2014/main" id="{904D0453-F054-4311-AA76-CFDD983DF5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>
            <a:extLst>
              <a:ext uri="{FF2B5EF4-FFF2-40B4-BE49-F238E27FC236}">
                <a16:creationId xmlns:a16="http://schemas.microsoft.com/office/drawing/2014/main" id="{27E2958C-C358-49A3-B052-A329792E1A2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Arc 3">
            <a:extLst>
              <a:ext uri="{FF2B5EF4-FFF2-40B4-BE49-F238E27FC236}">
                <a16:creationId xmlns:a16="http://schemas.microsoft.com/office/drawing/2014/main" id="{DEF89999-3606-44AC-840A-718FC13CD1C3}"/>
              </a:ext>
            </a:extLst>
          </p:cNvPr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4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609696-7A8B-4C22-B5AF-9B9F190D46B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8DAD1EE-F64C-4617-B080-0FE2CD5CC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F1B4D8D-A9B3-453F-A966-A2AF887651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B53A0B-13CC-4895-BF9C-1998B55135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56332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C12FD279-30CC-4C75-9E2F-52F361579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1322388"/>
            <a:ext cx="508000" cy="660400"/>
          </a:xfrm>
          <a:prstGeom prst="rect">
            <a:avLst/>
          </a:prstGeom>
          <a:gradFill rotWithShape="0">
            <a:gsLst>
              <a:gs pos="0">
                <a:srgbClr val="6600CC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63223436-974E-4A80-840B-87BAAC62F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779463"/>
            <a:ext cx="254000" cy="965200"/>
          </a:xfrm>
          <a:prstGeom prst="rect">
            <a:avLst/>
          </a:prstGeom>
          <a:gradFill rotWithShape="0">
            <a:gsLst>
              <a:gs pos="0">
                <a:srgbClr val="F9071E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B01538FC-267F-4814-9DBA-728448714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3" y="1252538"/>
            <a:ext cx="2657475" cy="134937"/>
          </a:xfrm>
          <a:prstGeom prst="rect">
            <a:avLst/>
          </a:prstGeom>
          <a:gradFill rotWithShape="0">
            <a:gsLst>
              <a:gs pos="0">
                <a:srgbClr val="F9071E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059426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CDEA31EE-4436-4E23-9668-61F9AA6ED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1322388"/>
            <a:ext cx="508000" cy="660400"/>
          </a:xfrm>
          <a:prstGeom prst="rect">
            <a:avLst/>
          </a:prstGeom>
          <a:gradFill rotWithShape="0">
            <a:gsLst>
              <a:gs pos="0">
                <a:srgbClr val="6600CC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1C061FD3-6D6F-4E69-824D-D9CBB61D2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779463"/>
            <a:ext cx="254000" cy="965200"/>
          </a:xfrm>
          <a:prstGeom prst="rect">
            <a:avLst/>
          </a:prstGeom>
          <a:gradFill rotWithShape="0">
            <a:gsLst>
              <a:gs pos="0">
                <a:srgbClr val="F9071E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2B79B7C8-F2FF-4BF3-894A-BF43ECBE5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3" y="1252538"/>
            <a:ext cx="2657475" cy="134937"/>
          </a:xfrm>
          <a:prstGeom prst="rect">
            <a:avLst/>
          </a:prstGeom>
          <a:gradFill rotWithShape="0">
            <a:gsLst>
              <a:gs pos="0">
                <a:srgbClr val="F9071E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688395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A28D294C-2C2B-4C57-BAAB-722EC5B7B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1322388"/>
            <a:ext cx="508000" cy="660400"/>
          </a:xfrm>
          <a:prstGeom prst="rect">
            <a:avLst/>
          </a:prstGeom>
          <a:gradFill rotWithShape="0">
            <a:gsLst>
              <a:gs pos="0">
                <a:srgbClr val="6600CC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E79CB351-C25F-4CDC-9AC8-CC9A0BEE3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779463"/>
            <a:ext cx="254000" cy="965200"/>
          </a:xfrm>
          <a:prstGeom prst="rect">
            <a:avLst/>
          </a:prstGeom>
          <a:gradFill rotWithShape="0">
            <a:gsLst>
              <a:gs pos="0">
                <a:srgbClr val="F9071E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9C9803C-3D6C-4783-ABF8-8C168BBA2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3" y="1252538"/>
            <a:ext cx="2657475" cy="134937"/>
          </a:xfrm>
          <a:prstGeom prst="rect">
            <a:avLst/>
          </a:prstGeom>
          <a:gradFill rotWithShape="0">
            <a:gsLst>
              <a:gs pos="0">
                <a:srgbClr val="F9071E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418523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FC9CFEEC-6D26-4647-9804-8ABE422A1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1322388"/>
            <a:ext cx="508000" cy="660400"/>
          </a:xfrm>
          <a:prstGeom prst="rect">
            <a:avLst/>
          </a:prstGeom>
          <a:gradFill rotWithShape="0">
            <a:gsLst>
              <a:gs pos="0">
                <a:srgbClr val="6600CC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488FC18-83EB-4136-A758-17B2DF00A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779463"/>
            <a:ext cx="254000" cy="965200"/>
          </a:xfrm>
          <a:prstGeom prst="rect">
            <a:avLst/>
          </a:prstGeom>
          <a:gradFill rotWithShape="0">
            <a:gsLst>
              <a:gs pos="0">
                <a:srgbClr val="F9071E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ADF52A55-FA6A-4501-A146-8DB636C93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3" y="1252538"/>
            <a:ext cx="2657475" cy="134937"/>
          </a:xfrm>
          <a:prstGeom prst="rect">
            <a:avLst/>
          </a:prstGeom>
          <a:gradFill rotWithShape="0">
            <a:gsLst>
              <a:gs pos="0">
                <a:srgbClr val="F9071E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82272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B61D0A40-6257-4AD7-B62E-F3A5C192D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1322388"/>
            <a:ext cx="508000" cy="660400"/>
          </a:xfrm>
          <a:prstGeom prst="rect">
            <a:avLst/>
          </a:prstGeom>
          <a:gradFill rotWithShape="0">
            <a:gsLst>
              <a:gs pos="0">
                <a:srgbClr val="6600CC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7E8860B-A2B5-4715-92DB-DCA6E547E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779463"/>
            <a:ext cx="254000" cy="965200"/>
          </a:xfrm>
          <a:prstGeom prst="rect">
            <a:avLst/>
          </a:prstGeom>
          <a:gradFill rotWithShape="0">
            <a:gsLst>
              <a:gs pos="0">
                <a:srgbClr val="F9071E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2F8E9BCF-9734-41D4-84E3-D7EFC022A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3" y="1252538"/>
            <a:ext cx="2657475" cy="134937"/>
          </a:xfrm>
          <a:prstGeom prst="rect">
            <a:avLst/>
          </a:prstGeom>
          <a:gradFill rotWithShape="0">
            <a:gsLst>
              <a:gs pos="0">
                <a:srgbClr val="F9071E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617863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68B57036-9B46-42BC-942B-E49AA81FA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1322388"/>
            <a:ext cx="508000" cy="660400"/>
          </a:xfrm>
          <a:prstGeom prst="rect">
            <a:avLst/>
          </a:prstGeom>
          <a:gradFill rotWithShape="0">
            <a:gsLst>
              <a:gs pos="0">
                <a:srgbClr val="6600CC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E07DE45-1A39-437F-BA1E-22209E16B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779463"/>
            <a:ext cx="254000" cy="965200"/>
          </a:xfrm>
          <a:prstGeom prst="rect">
            <a:avLst/>
          </a:prstGeom>
          <a:gradFill rotWithShape="0">
            <a:gsLst>
              <a:gs pos="0">
                <a:srgbClr val="F9071E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7FCB4237-6F40-4044-A2DF-ED9A2E63C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3" y="1252538"/>
            <a:ext cx="2657475" cy="134937"/>
          </a:xfrm>
          <a:prstGeom prst="rect">
            <a:avLst/>
          </a:prstGeom>
          <a:gradFill rotWithShape="0">
            <a:gsLst>
              <a:gs pos="0">
                <a:srgbClr val="F9071E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2263" y="508000"/>
            <a:ext cx="1954212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3" y="508000"/>
            <a:ext cx="57150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734436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D50C7B3A-7659-4FC7-B3F9-CDABFAB53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1322388"/>
            <a:ext cx="508000" cy="660400"/>
          </a:xfrm>
          <a:prstGeom prst="rect">
            <a:avLst/>
          </a:prstGeom>
          <a:gradFill rotWithShape="0">
            <a:gsLst>
              <a:gs pos="0">
                <a:srgbClr val="6600CC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AADB03E-A205-44AA-A3E3-BFAE5ECEF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779463"/>
            <a:ext cx="254000" cy="965200"/>
          </a:xfrm>
          <a:prstGeom prst="rect">
            <a:avLst/>
          </a:prstGeom>
          <a:gradFill rotWithShape="0">
            <a:gsLst>
              <a:gs pos="0">
                <a:srgbClr val="F9071E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30E38E5-0460-4D6D-B713-55C2A38F4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3" y="1252538"/>
            <a:ext cx="2657475" cy="134937"/>
          </a:xfrm>
          <a:prstGeom prst="rect">
            <a:avLst/>
          </a:prstGeom>
          <a:gradFill rotWithShape="0">
            <a:gsLst>
              <a:gs pos="0">
                <a:srgbClr val="F9071E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l-G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125" y="508000"/>
            <a:ext cx="7467600" cy="8556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04863" y="1524000"/>
            <a:ext cx="7821612" cy="43180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983563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055791A2-74E9-456C-8333-A1DB9B800B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27125" y="508000"/>
            <a:ext cx="746760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4">
            <a:extLst>
              <a:ext uri="{FF2B5EF4-FFF2-40B4-BE49-F238E27FC236}">
                <a16:creationId xmlns:a16="http://schemas.microsoft.com/office/drawing/2014/main" id="{62FBCF2F-5985-4D33-B5E7-4EBADD037E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04863" y="1524000"/>
            <a:ext cx="7821612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</p:sldLayoutIdLst>
  <p:transition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6600CC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6600CC"/>
          </a:solidFill>
          <a:latin typeface="Arial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6600CC"/>
          </a:solidFill>
          <a:latin typeface="Arial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6600CC"/>
          </a:solidFill>
          <a:latin typeface="Arial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6600CC"/>
          </a:solidFill>
          <a:latin typeface="Arial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6600CC"/>
          </a:solidFill>
          <a:latin typeface="Comic Sans MS" pitchFamily="66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6600CC"/>
          </a:solidFill>
          <a:latin typeface="Comic Sans MS" pitchFamily="66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6600CC"/>
          </a:solidFill>
          <a:latin typeface="Comic Sans MS" pitchFamily="66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>
          <a:solidFill>
            <a:srgbClr val="6600CC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9071E"/>
        </a:buClr>
        <a:buFont typeface="Wingdings" panose="05000000000000000000" pitchFamily="2" charset="2"/>
        <a:buChar char="§"/>
        <a:defRPr kumimoji="1" sz="2800">
          <a:solidFill>
            <a:srgbClr val="6600CC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FF99"/>
        </a:buClr>
        <a:buFont typeface="Wingdings" panose="05000000000000000000" pitchFamily="2" charset="2"/>
        <a:buChar char="§"/>
        <a:defRPr kumimoji="1" sz="26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kumimoji="1" sz="2400">
          <a:solidFill>
            <a:schemeClr val="hlink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dkomilis@env.duth.gr" TargetMode="Externa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3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../../../../&#925;&#927;&#924;&#927;&#920;&#917;&#931;&#921;&#913;/&#917;&#923;&#923;&#919;&#925;&#921;&#922;&#919;%20&#925;&#927;&#924;&#927;&#920;&#917;&#931;&#921;&#913;/&#933;&#915;&#929;&#913;%20&#922;&#913;&#921;%20&#931;&#932;&#917;&#929;&#917;&#913;%20&#913;&#928;&#927;&#914;&#923;&#919;&#932;&#913;/&#931;&#932;&#917;&#929;&#917;&#913;%20&#917;&#928;&#921;&#922;&#921;&#925;&#916;&#933;&#925;&#913;%20&#913;&#928;&#927;&#914;&#923;&#919;&#932;&#913;/2939/N_2939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&#925;&#927;&#924;&#927;&#920;&#917;&#931;&#921;&#913;/&#917;&#923;&#923;&#919;&#925;&#921;&#922;&#919;%20&#925;&#927;&#924;&#927;&#920;&#917;&#931;&#921;&#913;/&#933;&#915;&#929;&#913;%20&#922;&#913;&#921;%20&#931;&#932;&#917;&#929;&#917;&#913;%20&#913;&#928;&#927;&#914;&#923;&#919;&#932;&#913;/&#931;&#932;&#917;&#929;&#917;&#913;%20&#917;&#928;&#921;&#922;&#921;&#925;&#916;&#933;&#925;&#913;%20&#913;&#928;&#927;&#914;&#923;&#919;&#932;&#913;/&#919;.&#928;.%2050910%202727-22-12-2003.pdf" TargetMode="Externa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&#925;&#927;&#924;&#927;&#920;&#917;&#931;&#921;&#913;/&#917;&#923;&#923;&#919;&#925;&#921;&#922;&#919;%20&#925;&#927;&#924;&#927;&#920;&#917;&#931;&#921;&#913;/&#933;&#915;&#929;&#913;%20&#922;&#913;&#921;%20&#931;&#932;&#917;&#929;&#917;&#913;%20&#913;&#928;&#927;&#914;&#923;&#919;&#932;&#913;/&#931;&#932;&#917;&#929;&#917;&#913;%20&#917;&#928;&#921;&#922;&#921;&#925;&#916;&#933;&#925;&#913;%20&#913;&#928;&#927;&#914;&#923;&#919;&#932;&#913;/&#919;.&#928;.%2050910%202727-22-12-2003.pdf" TargetMode="Externa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&#925;&#927;&#924;&#927;&#920;&#917;&#931;&#921;&#913;/&#917;&#923;&#923;&#919;&#925;&#921;&#922;&#919;%20&#925;&#927;&#924;&#927;&#920;&#917;&#931;&#921;&#913;/&#933;&#915;&#929;&#913;%20&#922;&#913;&#921;%20&#931;&#932;&#917;&#929;&#917;&#913;%20&#913;&#928;&#927;&#914;&#923;&#919;&#932;&#913;/&#931;&#932;&#917;&#929;&#917;&#913;%20&#917;&#928;&#921;&#922;&#921;&#925;&#916;&#933;&#925;&#913;%20&#913;&#928;&#927;&#914;&#923;&#919;&#932;&#913;/Egiklios%208-2012-%20N.4042-2012-&#933;&#928;&#917;&#922;&#913;.pdf" TargetMode="Externa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../../../../&#925;&#927;&#924;&#927;&#920;&#917;&#931;&#921;&#913;/&#917;&#923;&#923;&#919;&#925;&#921;&#922;&#919;%20&#925;&#927;&#924;&#927;&#920;&#917;&#931;&#921;&#913;/&#933;&#915;&#929;&#913;%20&#922;&#913;&#921;%20&#931;&#932;&#917;&#929;&#917;&#913;%20&#913;&#928;&#927;&#914;&#923;&#919;&#932;&#913;/&#931;&#932;&#917;&#929;&#917;&#913;%20&#917;&#928;&#921;&#922;&#921;&#925;&#916;&#933;&#925;&#913;%20&#913;&#928;&#927;&#914;&#923;&#919;&#932;&#913;/Egiklios%208-2012-%20N.4042-2012-&#933;&#928;&#917;&#922;&#913;.pdf" TargetMode="Externa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rrco.gr/" TargetMode="External"/><Relationship Id="rId2" Type="http://schemas.openxmlformats.org/officeDocument/2006/relationships/hyperlink" Target="http://www.eoan.gr/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2 - Υπότιτλος">
            <a:extLst>
              <a:ext uri="{FF2B5EF4-FFF2-40B4-BE49-F238E27FC236}">
                <a16:creationId xmlns:a16="http://schemas.microsoft.com/office/drawing/2014/main" id="{961370D5-F4B5-46B6-AC22-3DE3F901F42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6253" y="2356853"/>
            <a:ext cx="9144000" cy="1703388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l-GR" altLang="en-US" sz="2400" b="1" dirty="0">
                <a:solidFill>
                  <a:srgbClr val="002060"/>
                </a:solidFill>
              </a:rPr>
              <a:t>Αναερόβια χώνευση – Ταφή</a:t>
            </a:r>
          </a:p>
          <a:p>
            <a:pPr marL="0" indent="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n-US" sz="2400" b="1" dirty="0">
              <a:solidFill>
                <a:srgbClr val="00206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n-US" sz="2400" b="1" dirty="0">
              <a:solidFill>
                <a:srgbClr val="00206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n-US" sz="2400" b="1" dirty="0">
              <a:solidFill>
                <a:srgbClr val="00206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n-US" sz="2400" b="1" dirty="0">
              <a:solidFill>
                <a:srgbClr val="00206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l-GR" altLang="en-US" sz="2400" b="1" dirty="0">
                <a:solidFill>
                  <a:schemeClr val="bg2"/>
                </a:solidFill>
              </a:rPr>
              <a:t>Καθηγητής ΔΠΘ Δημήτριος </a:t>
            </a:r>
            <a:r>
              <a:rPr lang="el-GR" altLang="en-US" sz="2400" b="1" dirty="0" err="1">
                <a:solidFill>
                  <a:schemeClr val="bg2"/>
                </a:solidFill>
              </a:rPr>
              <a:t>Κομίλης</a:t>
            </a:r>
            <a:endParaRPr lang="el-GR" altLang="en-US" sz="2400" b="1" dirty="0">
              <a:solidFill>
                <a:schemeClr val="bg2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n-US" sz="2400" dirty="0">
              <a:solidFill>
                <a:schemeClr val="bg2"/>
              </a:solidFill>
              <a:sym typeface="Wingdings" panose="05000000000000000000" pitchFamily="2" charset="2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l-GR" altLang="en-US" sz="2400" dirty="0">
                <a:solidFill>
                  <a:schemeClr val="bg2"/>
                </a:solidFill>
                <a:sym typeface="Wingdings" panose="05000000000000000000" pitchFamily="2" charset="2"/>
              </a:rPr>
              <a:t>Μέσο επικοινωνίας: Τηλέφωνο 25410</a:t>
            </a:r>
            <a:r>
              <a:rPr lang="en-US" altLang="en-US" sz="2400" dirty="0">
                <a:solidFill>
                  <a:schemeClr val="bg2"/>
                </a:solidFill>
                <a:sym typeface="Wingdings" panose="05000000000000000000" pitchFamily="2" charset="2"/>
              </a:rPr>
              <a:t>-</a:t>
            </a:r>
            <a:r>
              <a:rPr lang="el-GR" altLang="en-US" sz="2400" dirty="0">
                <a:solidFill>
                  <a:schemeClr val="bg2"/>
                </a:solidFill>
                <a:sym typeface="Wingdings" panose="05000000000000000000" pitchFamily="2" charset="2"/>
              </a:rPr>
              <a:t>79391</a:t>
            </a:r>
            <a:r>
              <a:rPr lang="en-US" altLang="en-US" sz="2400" dirty="0">
                <a:solidFill>
                  <a:schemeClr val="bg2"/>
                </a:solidFill>
                <a:sym typeface="Wingdings" panose="05000000000000000000" pitchFamily="2" charset="2"/>
              </a:rPr>
              <a:t> </a:t>
            </a:r>
            <a:r>
              <a:rPr lang="el-GR" altLang="en-US" sz="2400" dirty="0">
                <a:solidFill>
                  <a:schemeClr val="bg2"/>
                </a:solidFill>
                <a:sym typeface="Wingdings" panose="05000000000000000000" pitchFamily="2" charset="2"/>
              </a:rPr>
              <a:t>ή </a:t>
            </a:r>
          </a:p>
          <a:p>
            <a:pPr marL="0" indent="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chemeClr val="bg2"/>
                </a:solidFill>
                <a:sym typeface="Wingdings" panose="05000000000000000000" pitchFamily="2" charset="2"/>
                <a:hlinkClick r:id="rId2"/>
              </a:rPr>
              <a:t>dkomilis@env.duth.gr</a:t>
            </a:r>
            <a:r>
              <a:rPr lang="el-GR" altLang="en-US" sz="2400" dirty="0">
                <a:solidFill>
                  <a:schemeClr val="bg2"/>
                </a:solidFill>
                <a:sym typeface="Wingdings" panose="05000000000000000000" pitchFamily="2" charset="2"/>
              </a:rPr>
              <a:t> ή </a:t>
            </a:r>
            <a:r>
              <a:rPr lang="en-US" altLang="en-US" sz="2400" dirty="0">
                <a:solidFill>
                  <a:schemeClr val="bg2"/>
                </a:solidFill>
                <a:sym typeface="Wingdings" panose="05000000000000000000" pitchFamily="2" charset="2"/>
              </a:rPr>
              <a:t>skype: </a:t>
            </a:r>
            <a:r>
              <a:rPr lang="en-US" altLang="en-US" sz="2400" dirty="0" err="1">
                <a:solidFill>
                  <a:schemeClr val="bg2"/>
                </a:solidFill>
                <a:sym typeface="Wingdings" panose="05000000000000000000" pitchFamily="2" charset="2"/>
              </a:rPr>
              <a:t>dkomilis</a:t>
            </a:r>
            <a:endParaRPr lang="el-GR" altLang="en-US" sz="2400" dirty="0">
              <a:solidFill>
                <a:schemeClr val="bg2"/>
              </a:solidFill>
              <a:sym typeface="Wingdings" panose="05000000000000000000" pitchFamily="2" charset="2"/>
            </a:endParaRPr>
          </a:p>
        </p:txBody>
      </p:sp>
      <p:pic>
        <p:nvPicPr>
          <p:cNvPr id="12292" name="Picture 6" descr="el">
            <a:extLst>
              <a:ext uri="{FF2B5EF4-FFF2-40B4-BE49-F238E27FC236}">
                <a16:creationId xmlns:a16="http://schemas.microsoft.com/office/drawing/2014/main" id="{E2E07E00-E731-4F02-9985-DE813093B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52425"/>
            <a:ext cx="54292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50BCB31C-C7DD-4A9A-B1FC-8AF7DA5D2A2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68375" y="319088"/>
            <a:ext cx="7467600" cy="85566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Εργοστάσιο βιοξήρανσης Ηρακλείου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0FCD6ED-99A8-4982-BBB9-36546D5343C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l-GR" alt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06422CDF-824F-4ACA-AF5C-E168B59FA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1850"/>
            <a:ext cx="4368800" cy="327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899FB6DD-CA8A-4C0C-B4F7-1313ADB72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01850"/>
            <a:ext cx="4262438" cy="327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C5E5D60-78B6-472B-85E5-B12A9E48D47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Βασικά αποτελέσματα ελέγχου εργοστασίου βιοξήρανσης</a:t>
            </a:r>
            <a:endParaRPr lang="en-US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24" name="Εικόνα 1">
            <a:extLst>
              <a:ext uri="{FF2B5EF4-FFF2-40B4-BE49-F238E27FC236}">
                <a16:creationId xmlns:a16="http://schemas.microsoft.com/office/drawing/2014/main" id="{53B6361D-5062-4FEE-B098-B7BFEC547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1690688"/>
            <a:ext cx="7372350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55" name="Group 35">
            <a:extLst>
              <a:ext uri="{FF2B5EF4-FFF2-40B4-BE49-F238E27FC236}">
                <a16:creationId xmlns:a16="http://schemas.microsoft.com/office/drawing/2014/main" id="{478AED79-EFB1-4342-9760-1F6C1BDAB055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536575" y="1465263"/>
          <a:ext cx="8226425" cy="4318001"/>
        </p:xfrm>
        <a:graphic>
          <a:graphicData uri="http://schemas.openxmlformats.org/drawingml/2006/table">
            <a:tbl>
              <a:tblPr/>
              <a:tblGrid>
                <a:gridCol w="1049338">
                  <a:extLst>
                    <a:ext uri="{9D8B030D-6E8A-4147-A177-3AD203B41FA5}">
                      <a16:colId xmlns:a16="http://schemas.microsoft.com/office/drawing/2014/main" val="266806272"/>
                    </a:ext>
                  </a:extLst>
                </a:gridCol>
                <a:gridCol w="1312862">
                  <a:extLst>
                    <a:ext uri="{9D8B030D-6E8A-4147-A177-3AD203B41FA5}">
                      <a16:colId xmlns:a16="http://schemas.microsoft.com/office/drawing/2014/main" val="4293544108"/>
                    </a:ext>
                  </a:extLst>
                </a:gridCol>
                <a:gridCol w="144463">
                  <a:extLst>
                    <a:ext uri="{9D8B030D-6E8A-4147-A177-3AD203B41FA5}">
                      <a16:colId xmlns:a16="http://schemas.microsoft.com/office/drawing/2014/main" val="2249112232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3481450476"/>
                    </a:ext>
                  </a:extLst>
                </a:gridCol>
                <a:gridCol w="1220788">
                  <a:extLst>
                    <a:ext uri="{9D8B030D-6E8A-4147-A177-3AD203B41FA5}">
                      <a16:colId xmlns:a16="http://schemas.microsoft.com/office/drawing/2014/main" val="3211259458"/>
                    </a:ext>
                  </a:extLst>
                </a:gridCol>
                <a:gridCol w="1354137">
                  <a:extLst>
                    <a:ext uri="{9D8B030D-6E8A-4147-A177-3AD203B41FA5}">
                      <a16:colId xmlns:a16="http://schemas.microsoft.com/office/drawing/2014/main" val="2978843100"/>
                    </a:ext>
                  </a:extLst>
                </a:gridCol>
                <a:gridCol w="1495425">
                  <a:extLst>
                    <a:ext uri="{9D8B030D-6E8A-4147-A177-3AD203B41FA5}">
                      <a16:colId xmlns:a16="http://schemas.microsoft.com/office/drawing/2014/main" val="2079594804"/>
                    </a:ext>
                  </a:extLst>
                </a:gridCol>
              </a:tblGrid>
              <a:tr h="1439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  <a:endParaRPr kumimoji="1" lang="el-GR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Moisture</a:t>
                      </a:r>
                      <a:endParaRPr kumimoji="1" lang="el-GR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 ww)</a:t>
                      </a:r>
                      <a:endParaRPr kumimoji="1" lang="el-GR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SRI</a:t>
                      </a:r>
                      <a:r>
                        <a:rPr kumimoji="1" lang="en-US" alt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kumimoji="1" lang="el-GR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(mg O</a:t>
                      </a:r>
                      <a:r>
                        <a:rPr kumimoji="1" lang="en-US" alt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1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/dry kg-hr)</a:t>
                      </a:r>
                      <a:endParaRPr kumimoji="1" lang="el-GR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C-CO</a:t>
                      </a:r>
                      <a:r>
                        <a:rPr kumimoji="1" lang="en-US" alt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el-GR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(g/dry kg)</a:t>
                      </a:r>
                      <a:endParaRPr kumimoji="1" lang="el-GR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Carbon</a:t>
                      </a:r>
                      <a:endParaRPr kumimoji="1" lang="el-GR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 dw)</a:t>
                      </a:r>
                      <a:endParaRPr kumimoji="1" lang="el-GR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Nitrogen</a:t>
                      </a:r>
                      <a:endParaRPr kumimoji="1" lang="el-GR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 dw)</a:t>
                      </a:r>
                      <a:endParaRPr kumimoji="1" lang="el-GR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486518"/>
                  </a:ext>
                </a:extLst>
              </a:tr>
              <a:tr h="1438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  <a:endParaRPr kumimoji="1" lang="el-GR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1" lang="en-US" alt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± 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.5</a:t>
                      </a:r>
                      <a:endParaRPr kumimoji="1" lang="el-GR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r>
                        <a:rPr kumimoji="1" lang="en-US" alt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± 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kumimoji="1" lang="el-GR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1" lang="en-US" alt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± 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.7</a:t>
                      </a:r>
                      <a:endParaRPr kumimoji="1" lang="el-GR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1" lang="en-US" alt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± 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kumimoji="1" lang="el-GR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r>
                        <a:rPr kumimoji="1" lang="en-US" alt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± 0.3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el-GR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109113"/>
                  </a:ext>
                </a:extLst>
              </a:tr>
              <a:tr h="1439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</a:t>
                      </a:r>
                      <a:endParaRPr kumimoji="1" lang="el-GR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kumimoji="1" lang="en-US" alt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± 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kumimoji="1" lang="el-GR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r>
                        <a:rPr kumimoji="1" lang="en-US" alt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± 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kumimoji="1" lang="el-GR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1" lang="en-US" alt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± 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kumimoji="1" lang="el-GR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1" lang="en-US" alt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± 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el-GR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>
                          <a:srgbClr val="F9071E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r>
                        <a:rPr kumimoji="1" lang="en-US" alt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kumimoji="1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± 0.3</a:t>
                      </a:r>
                      <a:r>
                        <a:rPr kumimoji="1" lang="el-GR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kumimoji="1" lang="el-GR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40" marR="6774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3369286"/>
                  </a:ext>
                </a:extLst>
              </a:tr>
            </a:tbl>
          </a:graphicData>
        </a:graphic>
      </p:graphicFrame>
      <p:sp>
        <p:nvSpPr>
          <p:cNvPr id="22554" name="Text Box 29">
            <a:extLst>
              <a:ext uri="{FF2B5EF4-FFF2-40B4-BE49-F238E27FC236}">
                <a16:creationId xmlns:a16="http://schemas.microsoft.com/office/drawing/2014/main" id="{F9ED445F-34E1-479E-AC79-62EEE19DE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32550"/>
            <a:ext cx="4840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l-GR" altLang="en-US" sz="1400">
                <a:solidFill>
                  <a:srgbClr val="0000CC"/>
                </a:solidFill>
                <a:latin typeface="Comic Sans MS" panose="030F0702030302020204" pitchFamily="66" charset="0"/>
              </a:rPr>
              <a:t>Πηγή: </a:t>
            </a:r>
            <a:r>
              <a:rPr lang="en-GB" altLang="en-US" sz="1400">
                <a:solidFill>
                  <a:srgbClr val="0000CC"/>
                </a:solidFill>
                <a:latin typeface="Comic Sans MS" panose="030F0702030302020204" pitchFamily="66" charset="0"/>
              </a:rPr>
              <a:t>Evangelou et al. 2013</a:t>
            </a:r>
            <a:endParaRPr lang="el-GR" altLang="en-US" sz="1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BE769C8C-580E-44C7-B089-C0F705283B1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l-GR" altLang="en-US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8A120BE-92FD-4FD5-95C3-37574260160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l-GR" altLang="en-US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366286F5-55FF-46DF-BC26-FF7A6F1E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2813" cy="660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Rectangle 5">
            <a:extLst>
              <a:ext uri="{FF2B5EF4-FFF2-40B4-BE49-F238E27FC236}">
                <a16:creationId xmlns:a16="http://schemas.microsoft.com/office/drawing/2014/main" id="{E94BCD0E-C4F4-4A45-B0B5-9165A7117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2932113"/>
            <a:ext cx="2192337" cy="568325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1A658299-BFFF-4CF4-A7C3-FDCA9D34CB4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l-GR" altLang="en-U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6662E39-0C33-4419-9FB1-E5BE89979A6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73113" y="1965325"/>
            <a:ext cx="7821612" cy="1890713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l-GR" altLang="en-US" sz="4000">
                <a:solidFill>
                  <a:srgbClr val="FF0000"/>
                </a:solidFill>
                <a:latin typeface="Comic Sans MS" panose="030F0702030302020204" pitchFamily="66" charset="0"/>
              </a:rPr>
              <a:t>Χώροι τελικής διάθεσης απορριμμάτων (ΧΔΑ)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DB12F65-7D6D-4E24-9FB7-6ED09C13BC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27125" y="334963"/>
            <a:ext cx="7467600" cy="1028700"/>
          </a:xfrm>
        </p:spPr>
        <p:txBody>
          <a:bodyPr/>
          <a:lstStyle/>
          <a:p>
            <a:pPr algn="ctr"/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Τελική διάθεση απορριμμάτων</a:t>
            </a:r>
            <a:r>
              <a:rPr lang="en-US" altLang="en-US">
                <a:solidFill>
                  <a:srgbClr val="FF0000"/>
                </a:solidFill>
                <a:latin typeface="Comic Sans MS" panose="030F0702030302020204" pitchFamily="66" charset="0"/>
              </a:rPr>
              <a:t> – </a:t>
            </a:r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Είδη ΧΔΑ</a:t>
            </a:r>
            <a:endParaRPr lang="en-US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9262CA4-8F2A-4BB0-8E99-259DE0559FF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l-GR" altLang="en-US">
                <a:latin typeface="Comic Sans MS" panose="030F0702030302020204" pitchFamily="66" charset="0"/>
              </a:rPr>
              <a:t>Χώροι ανεξέλεγκτης διάθεσης απορριμμάτων (ΧΑΔΑ) – Ανοικτές χωματερές</a:t>
            </a:r>
          </a:p>
          <a:p>
            <a:r>
              <a:rPr lang="el-GR" altLang="en-US">
                <a:latin typeface="Comic Sans MS" panose="030F0702030302020204" pitchFamily="66" charset="0"/>
              </a:rPr>
              <a:t>Χώροι ημιελεγχόμενης διάθεσης</a:t>
            </a:r>
          </a:p>
          <a:p>
            <a:pPr lvl="1"/>
            <a:r>
              <a:rPr lang="el-GR" altLang="en-US">
                <a:latin typeface="Comic Sans MS" panose="030F0702030302020204" pitchFamily="66" charset="0"/>
              </a:rPr>
              <a:t>Πύλη, περίφραξη, χωματοκάλυψη</a:t>
            </a:r>
          </a:p>
          <a:p>
            <a:r>
              <a:rPr lang="el-GR" altLang="en-US">
                <a:latin typeface="Comic Sans MS" panose="030F0702030302020204" pitchFamily="66" charset="0"/>
              </a:rPr>
              <a:t>Ελεγχόμενοι Χώροι Υγειονομικής Ταφής Απορριμμάτων (ΧΥΤΑ)</a:t>
            </a:r>
          </a:p>
          <a:p>
            <a:pPr lvl="1"/>
            <a:r>
              <a:rPr lang="el-GR" altLang="en-US">
                <a:latin typeface="Comic Sans MS" panose="030F0702030302020204" pitchFamily="66" charset="0"/>
              </a:rPr>
              <a:t>Έλεγχος εκχυλισμάτων και βιοαερίου</a:t>
            </a:r>
            <a:endParaRPr lang="en-US" altLang="en-US">
              <a:latin typeface="Comic Sans MS" panose="030F0702030302020204" pitchFamily="66" charset="0"/>
            </a:endParaRPr>
          </a:p>
          <a:p>
            <a:pPr lvl="1"/>
            <a:r>
              <a:rPr lang="el-GR" altLang="en-US">
                <a:latin typeface="Comic Sans MS" panose="030F0702030302020204" pitchFamily="66" charset="0"/>
              </a:rPr>
              <a:t>Προστασία υπογείων νερών</a:t>
            </a:r>
          </a:p>
          <a:p>
            <a:pPr lvl="1"/>
            <a:endParaRPr lang="en-US" altLang="en-US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21363B2-57C1-49D7-81F0-842C1587705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27125" y="334963"/>
            <a:ext cx="7467600" cy="1028700"/>
          </a:xfrm>
        </p:spPr>
        <p:txBody>
          <a:bodyPr/>
          <a:lstStyle/>
          <a:p>
            <a:pPr algn="ctr"/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Τελική διάθεση απορριμμάτων</a:t>
            </a:r>
            <a:r>
              <a:rPr lang="en-US" altLang="en-US">
                <a:solidFill>
                  <a:srgbClr val="FF0000"/>
                </a:solidFill>
                <a:latin typeface="Comic Sans MS" panose="030F0702030302020204" pitchFamily="66" charset="0"/>
              </a:rPr>
              <a:t> – </a:t>
            </a:r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Είδη ΧΔΑ</a:t>
            </a:r>
            <a:endParaRPr lang="en-US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24A2B311-5CB7-4C40-97DD-204972974FB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42950" y="1477963"/>
            <a:ext cx="7932738" cy="3860800"/>
          </a:xfrm>
        </p:spPr>
        <p:txBody>
          <a:bodyPr/>
          <a:lstStyle/>
          <a:p>
            <a:r>
              <a:rPr lang="el-GR" altLang="en-US" sz="2200">
                <a:latin typeface="Comic Sans MS" panose="030F0702030302020204" pitchFamily="66" charset="0"/>
              </a:rPr>
              <a:t>ΧΥΤΑ: </a:t>
            </a:r>
          </a:p>
          <a:p>
            <a:pPr lvl="1"/>
            <a:r>
              <a:rPr lang="el-GR" altLang="en-US" sz="2200">
                <a:latin typeface="Comic Sans MS" panose="030F0702030302020204" pitchFamily="66" charset="0"/>
              </a:rPr>
              <a:t>Ξηρός τάφος: Περιορισμός ή μηδενισμός εισόδου νερού εντός του ΧΥΤΑ -&gt; αργοί ρυθμοί σταθεροποίησης απορριμμάτων</a:t>
            </a:r>
          </a:p>
          <a:p>
            <a:pPr lvl="1"/>
            <a:r>
              <a:rPr lang="el-GR" altLang="en-US" sz="2200">
                <a:latin typeface="Comic Sans MS" panose="030F0702030302020204" pitchFamily="66" charset="0"/>
              </a:rPr>
              <a:t>Βιοαντιδραστήρας: Επιτάχυνση βιοαποδόμησης για μεγιστοποίηση παραγωγής </a:t>
            </a:r>
            <a:r>
              <a:rPr lang="en-US" altLang="en-US" sz="2200">
                <a:latin typeface="Comic Sans MS" panose="030F0702030302020204" pitchFamily="66" charset="0"/>
              </a:rPr>
              <a:t>CH4 </a:t>
            </a:r>
            <a:r>
              <a:rPr lang="el-GR" altLang="en-US" sz="2200">
                <a:latin typeface="Comic Sans MS" panose="030F0702030302020204" pitchFamily="66" charset="0"/>
              </a:rPr>
              <a:t>και ταχύτερη σταθεροποίηση χώρου</a:t>
            </a:r>
          </a:p>
          <a:p>
            <a:pPr lvl="2"/>
            <a:r>
              <a:rPr lang="el-GR" altLang="en-US" sz="2200">
                <a:latin typeface="Comic Sans MS" panose="030F0702030302020204" pitchFamily="66" charset="0"/>
              </a:rPr>
              <a:t>Ημιαερόβιος ΧΥΤΑ (Ιαπωνία)</a:t>
            </a:r>
          </a:p>
          <a:p>
            <a:pPr lvl="2"/>
            <a:r>
              <a:rPr lang="el-GR" altLang="en-US" sz="2200">
                <a:latin typeface="Comic Sans MS" panose="030F0702030302020204" pitchFamily="66" charset="0"/>
              </a:rPr>
              <a:t>Εκπλυνόμενος ΧΥΤΑ (Μ.Βρεταννία)</a:t>
            </a:r>
          </a:p>
          <a:p>
            <a:r>
              <a:rPr lang="el-GR" altLang="en-US" sz="2200">
                <a:latin typeface="Comic Sans MS" panose="030F0702030302020204" pitchFamily="66" charset="0"/>
              </a:rPr>
              <a:t>Χώροι διάθεσης μηδενικών εκπομπών (</a:t>
            </a:r>
            <a:r>
              <a:rPr lang="en-US" altLang="en-US" sz="2200">
                <a:latin typeface="Comic Sans MS" panose="030F0702030302020204" pitchFamily="66" charset="0"/>
              </a:rPr>
              <a:t>MBT XYTA)</a:t>
            </a:r>
          </a:p>
          <a:p>
            <a:pPr lvl="1"/>
            <a:r>
              <a:rPr lang="el-GR" altLang="en-US" sz="2200">
                <a:latin typeface="Comic Sans MS" panose="030F0702030302020204" pitchFamily="66" charset="0"/>
              </a:rPr>
              <a:t>Δέχονται μερικώς σταθεροποιημένα απόβλητα μετά από αερόβια ή αναερόβια επεξεργασία</a:t>
            </a:r>
          </a:p>
          <a:p>
            <a:endParaRPr lang="en-US" altLang="en-US" sz="22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385C7A0-EBA0-4C51-9C65-450874285F9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27125" y="382588"/>
            <a:ext cx="7467600" cy="85566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l-G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Είδη ΧΥΤΑ (τυπικός, βιοαντιδραστήρας, ΧΥΤΑ έκπλυσης, ημι-αερόβιος ΧΥΤΑ)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5BE4A02-9612-4D6C-823A-84925DDB20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l-GR" altLang="en-US"/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B7D3FF20-DFCC-4D83-B9BA-D06D82328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76375"/>
            <a:ext cx="5324475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EA70819E-2CCD-4E14-8053-BCAE261EB0B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68375" y="271463"/>
            <a:ext cx="7467600" cy="85566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l-G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Κατηγορίες ΧΥΤΑ</a:t>
            </a:r>
            <a:r>
              <a:rPr lang="en-US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βάσει Ευρωπαικής νομοθεσίας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3E0A958-3D8F-417F-9DD5-1C1B8D06D7C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41363" y="1444625"/>
            <a:ext cx="7821612" cy="4318000"/>
          </a:xfrm>
        </p:spPr>
        <p:txBody>
          <a:bodyPr/>
          <a:lstStyle/>
          <a:p>
            <a:r>
              <a:rPr lang="el-GR" altLang="en-US">
                <a:latin typeface="Comic Sans MS" panose="030F0702030302020204" pitchFamily="66" charset="0"/>
              </a:rPr>
              <a:t>ΧΥΤΑ μη επικινδύνων αποβλήτων</a:t>
            </a:r>
          </a:p>
          <a:p>
            <a:r>
              <a:rPr lang="el-GR" altLang="en-US">
                <a:latin typeface="Comic Sans MS" panose="030F0702030302020204" pitchFamily="66" charset="0"/>
              </a:rPr>
              <a:t>ΧΥΤΑ επικινδύνων αποβλήτων</a:t>
            </a:r>
          </a:p>
          <a:p>
            <a:r>
              <a:rPr lang="el-GR" altLang="en-US">
                <a:latin typeface="Comic Sans MS" panose="030F0702030302020204" pitchFamily="66" charset="0"/>
              </a:rPr>
              <a:t>ΧΥΤΑ αδρανών αποβλήτων</a:t>
            </a:r>
          </a:p>
          <a:p>
            <a:endParaRPr lang="el-GR" altLang="en-US">
              <a:latin typeface="Comic Sans MS" panose="030F0702030302020204" pitchFamily="66" charset="0"/>
            </a:endParaRPr>
          </a:p>
          <a:p>
            <a:r>
              <a:rPr lang="el-GR" altLang="en-US">
                <a:latin typeface="Comic Sans MS" panose="030F0702030302020204" pitchFamily="66" charset="0"/>
              </a:rPr>
              <a:t>Διαφορετικές προδιαγραφές σχεδιασμού ανά τύπο αποβλήτων (Οδηγία 1999/31/ΕΚ).</a:t>
            </a: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E7D995B9-2088-40CA-A724-02EF7327E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862513"/>
            <a:ext cx="473075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>
            <a:extLst>
              <a:ext uri="{FF2B5EF4-FFF2-40B4-BE49-F238E27FC236}">
                <a16:creationId xmlns:a16="http://schemas.microsoft.com/office/drawing/2014/main" id="{E4EE6E70-9B9A-4AC3-AEEA-5A5959BB3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4689475"/>
            <a:ext cx="3827463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AB6C985-2F04-4BC6-8ACA-6B3B94F03E9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Μέθοδοι κατασκευής ΧΥΤΑ</a:t>
            </a:r>
            <a:endParaRPr lang="en-US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0A0DDE4-0C6F-458F-AB13-CB0386D3758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l-GR" altLang="en-US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F2A25BE4-DF6F-424D-8CB9-3F3D5C589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1236663"/>
            <a:ext cx="52578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Text Box 5">
            <a:extLst>
              <a:ext uri="{FF2B5EF4-FFF2-40B4-BE49-F238E27FC236}">
                <a16:creationId xmlns:a16="http://schemas.microsoft.com/office/drawing/2014/main" id="{F2CC9FAE-31E8-4358-B3C6-574019450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3" y="2174875"/>
            <a:ext cx="2900362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Α) κελλιά / ορύγματα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Β) επιφάνεια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Γ) μισγάγγεια</a:t>
            </a:r>
            <a:endParaRPr lang="en-US" altLang="en-US" sz="22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9AE4930C-D9A7-477D-97F6-62E6F4A411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Βασικές έννοιες σε ΧΥΤΑ</a:t>
            </a:r>
            <a:endParaRPr lang="en-US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9D3DD67E-E89E-4200-997D-F7A7A40AE44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555750"/>
            <a:ext cx="3406775" cy="4649788"/>
          </a:xfrm>
        </p:spPr>
        <p:txBody>
          <a:bodyPr/>
          <a:lstStyle/>
          <a:p>
            <a:r>
              <a:rPr lang="el-GR" altLang="en-US" sz="2200">
                <a:latin typeface="Comic Sans MS" panose="030F0702030302020204" pitchFamily="66" charset="0"/>
              </a:rPr>
              <a:t>Ημερήσιο κελλί</a:t>
            </a:r>
          </a:p>
          <a:p>
            <a:r>
              <a:rPr lang="el-GR" altLang="en-US" sz="2200">
                <a:latin typeface="Comic Sans MS" panose="030F0702030302020204" pitchFamily="66" charset="0"/>
              </a:rPr>
              <a:t>Κλίση πρανών (3:1)</a:t>
            </a:r>
          </a:p>
          <a:p>
            <a:r>
              <a:rPr lang="el-GR" altLang="en-US" sz="2200">
                <a:latin typeface="Comic Sans MS" panose="030F0702030302020204" pitchFamily="66" charset="0"/>
              </a:rPr>
              <a:t>Ημερήσια και ενδιάμεση χωματοκάλυψη</a:t>
            </a:r>
          </a:p>
          <a:p>
            <a:r>
              <a:rPr lang="el-GR" altLang="en-US" sz="2200">
                <a:latin typeface="Comic Sans MS" panose="030F0702030302020204" pitchFamily="66" charset="0"/>
              </a:rPr>
              <a:t>Ταμπάνι με τυπικό ύψος 2.5 </a:t>
            </a:r>
            <a:r>
              <a:rPr lang="en-US" altLang="en-US" sz="2200">
                <a:latin typeface="Comic Sans MS" panose="030F0702030302020204" pitchFamily="66" charset="0"/>
              </a:rPr>
              <a:t>m</a:t>
            </a:r>
            <a:endParaRPr lang="el-GR" altLang="en-US" sz="2200">
              <a:latin typeface="Comic Sans MS" panose="030F0702030302020204" pitchFamily="66" charset="0"/>
            </a:endParaRPr>
          </a:p>
          <a:p>
            <a:r>
              <a:rPr lang="el-GR" altLang="en-US" sz="2200">
                <a:latin typeface="Comic Sans MS" panose="030F0702030302020204" pitchFamily="66" charset="0"/>
              </a:rPr>
              <a:t>Μέτωπο εργασίας</a:t>
            </a:r>
          </a:p>
          <a:p>
            <a:r>
              <a:rPr lang="el-GR" altLang="en-US" sz="2200">
                <a:latin typeface="Comic Sans MS" panose="030F0702030302020204" pitchFamily="66" charset="0"/>
              </a:rPr>
              <a:t>Τελική κάλυψη χώρου</a:t>
            </a:r>
            <a:endParaRPr lang="en-US" altLang="en-US" sz="2200">
              <a:latin typeface="Comic Sans MS" panose="030F0702030302020204" pitchFamily="66" charset="0"/>
            </a:endParaRPr>
          </a:p>
          <a:p>
            <a:endParaRPr lang="en-US" altLang="en-US" sz="2200">
              <a:latin typeface="Comic Sans MS" panose="030F0702030302020204" pitchFamily="66" charset="0"/>
            </a:endParaRPr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ACB6AA66-610E-4C0A-B530-DD7236A83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3397250" y="1571625"/>
            <a:ext cx="5746750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4560E7E-ABD5-44E8-AAD3-3CB915FC328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38213" y="209550"/>
            <a:ext cx="7467600" cy="1028700"/>
          </a:xfrm>
        </p:spPr>
        <p:txBody>
          <a:bodyPr/>
          <a:lstStyle/>
          <a:p>
            <a:pPr algn="ctr"/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Αναερόβια χώνευση - Τεχνολογία</a:t>
            </a:r>
            <a:endParaRPr lang="en-US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7DE5D833-F1BD-4869-B778-EED2B92D5EB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25488" y="1460500"/>
            <a:ext cx="8181975" cy="4318000"/>
          </a:xfrm>
        </p:spPr>
        <p:txBody>
          <a:bodyPr/>
          <a:lstStyle/>
          <a:p>
            <a:r>
              <a:rPr lang="el-GR" altLang="en-US" sz="2600">
                <a:latin typeface="Comic Sans MS" panose="030F0702030302020204" pitchFamily="66" charset="0"/>
              </a:rPr>
              <a:t>Συνήθης χρήση σε επεξεργασία λάσπης</a:t>
            </a:r>
          </a:p>
          <a:p>
            <a:r>
              <a:rPr lang="el-GR" altLang="en-US" sz="2600">
                <a:latin typeface="Comic Sans MS" panose="030F0702030302020204" pitchFamily="66" charset="0"/>
              </a:rPr>
              <a:t>Ξηρά συστήματα (&lt;</a:t>
            </a:r>
            <a:r>
              <a:rPr lang="en-US" altLang="en-US" sz="2600">
                <a:latin typeface="Comic Sans MS" panose="030F0702030302020204" pitchFamily="66" charset="0"/>
              </a:rPr>
              <a:t>85</a:t>
            </a:r>
            <a:r>
              <a:rPr lang="el-GR" altLang="en-US" sz="2600">
                <a:latin typeface="Comic Sans MS" panose="030F0702030302020204" pitchFamily="66" charset="0"/>
              </a:rPr>
              <a:t>% υγρασία) - Υγρά συστήματα (&gt;</a:t>
            </a:r>
            <a:r>
              <a:rPr lang="en-US" altLang="en-US" sz="2600">
                <a:latin typeface="Comic Sans MS" panose="030F0702030302020204" pitchFamily="66" charset="0"/>
              </a:rPr>
              <a:t>85</a:t>
            </a:r>
            <a:r>
              <a:rPr lang="el-GR" altLang="en-US" sz="2600">
                <a:latin typeface="Comic Sans MS" panose="030F0702030302020204" pitchFamily="66" charset="0"/>
              </a:rPr>
              <a:t>% υγρασία) </a:t>
            </a:r>
          </a:p>
          <a:p>
            <a:r>
              <a:rPr lang="el-GR" altLang="en-US" sz="2600">
                <a:latin typeface="Comic Sans MS" panose="030F0702030302020204" pitchFamily="66" charset="0"/>
              </a:rPr>
              <a:t>Μεσόφιλα (35</a:t>
            </a:r>
            <a:r>
              <a:rPr lang="en-US" altLang="en-US" sz="2600">
                <a:latin typeface="Comic Sans MS" panose="030F0702030302020204" pitchFamily="66" charset="0"/>
              </a:rPr>
              <a:t>ºC)</a:t>
            </a:r>
            <a:r>
              <a:rPr lang="el-GR" altLang="en-US" sz="2600">
                <a:latin typeface="Comic Sans MS" panose="030F0702030302020204" pitchFamily="66" charset="0"/>
              </a:rPr>
              <a:t> - Θερμόφιλα </a:t>
            </a:r>
            <a:r>
              <a:rPr lang="en-US" altLang="en-US" sz="2600">
                <a:latin typeface="Comic Sans MS" panose="030F0702030302020204" pitchFamily="66" charset="0"/>
              </a:rPr>
              <a:t>(53-55ºC) </a:t>
            </a:r>
            <a:r>
              <a:rPr lang="el-GR" altLang="en-US" sz="2600">
                <a:latin typeface="Comic Sans MS" panose="030F0702030302020204" pitchFamily="66" charset="0"/>
              </a:rPr>
              <a:t>συστήματα</a:t>
            </a:r>
          </a:p>
          <a:p>
            <a:r>
              <a:rPr lang="el-GR" altLang="en-US" sz="2600">
                <a:latin typeface="Comic Sans MS" panose="030F0702030302020204" pitchFamily="66" charset="0"/>
              </a:rPr>
              <a:t>Ενός ή δύο σταδίων</a:t>
            </a:r>
            <a:r>
              <a:rPr lang="en-US" altLang="en-US" sz="2600">
                <a:latin typeface="Comic Sans MS" panose="030F0702030302020204" pitchFamily="66" charset="0"/>
              </a:rPr>
              <a:t> (</a:t>
            </a:r>
            <a:r>
              <a:rPr lang="el-GR" altLang="en-US" sz="2600">
                <a:latin typeface="Comic Sans MS" panose="030F0702030302020204" pitchFamily="66" charset="0"/>
              </a:rPr>
              <a:t>οξυγένεση, μεθανογένεση χωριστά) </a:t>
            </a:r>
          </a:p>
          <a:p>
            <a:r>
              <a:rPr lang="el-GR" altLang="en-US" sz="2600">
                <a:latin typeface="Comic Sans MS" panose="030F0702030302020204" pitchFamily="66" charset="0"/>
              </a:rPr>
              <a:t>Μίας ή δύο φάσεων (διαχωρισμός στερεής/υγρής φάσης)</a:t>
            </a:r>
            <a:endParaRPr lang="en-US" altLang="en-US" sz="2600">
              <a:latin typeface="Comic Sans MS" panose="030F0702030302020204" pitchFamily="66" charset="0"/>
            </a:endParaRPr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A0CAFF77-B89E-4DA9-AEEF-B393FC60E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08650"/>
            <a:ext cx="9067800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Box 2">
            <a:extLst>
              <a:ext uri="{FF2B5EF4-FFF2-40B4-BE49-F238E27FC236}">
                <a16:creationId xmlns:a16="http://schemas.microsoft.com/office/drawing/2014/main" id="{264922F6-0953-44D0-BF87-89BD6DB7D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25" y="5375275"/>
            <a:ext cx="5108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Βασικά σχεδιαστικά κριτήρια</a:t>
            </a:r>
            <a:endParaRPr lang="en-US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C0FE462-836F-4CBF-8D76-C6E225F076E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85838" y="381000"/>
            <a:ext cx="7467600" cy="855663"/>
          </a:xfrm>
        </p:spPr>
        <p:txBody>
          <a:bodyPr/>
          <a:lstStyle/>
          <a:p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Τυπική φωτογραφία ΧΥΤΑ</a:t>
            </a:r>
          </a:p>
        </p:txBody>
      </p:sp>
      <p:pic>
        <p:nvPicPr>
          <p:cNvPr id="31747" name="Picture 3" descr="geomembrane7">
            <a:extLst>
              <a:ext uri="{FF2B5EF4-FFF2-40B4-BE49-F238E27FC236}">
                <a16:creationId xmlns:a16="http://schemas.microsoft.com/office/drawing/2014/main" id="{3B7B5CF0-CF46-4AE8-9738-4C0BE7F1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5367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4">
            <a:extLst>
              <a:ext uri="{FF2B5EF4-FFF2-40B4-BE49-F238E27FC236}">
                <a16:creationId xmlns:a16="http://schemas.microsoft.com/office/drawing/2014/main" id="{5F504EC5-868A-434F-AFFA-493752D42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450" y="1695450"/>
            <a:ext cx="2314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HDPE &gt; 60 mil by USEPA</a:t>
            </a:r>
            <a:endParaRPr lang="el-GR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F243C023-A81A-4E2E-9B3B-8D9B2D31E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1950" y="2825750"/>
            <a:ext cx="2314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Comic Sans MS" panose="030F0702030302020204" pitchFamily="66" charset="0"/>
              </a:rPr>
              <a:t>1 mil = 0.0254 mm</a:t>
            </a:r>
            <a:endParaRPr lang="el-GR" altLang="en-US" sz="20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1750" name="Text Box 6">
            <a:extLst>
              <a:ext uri="{FF2B5EF4-FFF2-40B4-BE49-F238E27FC236}">
                <a16:creationId xmlns:a16="http://schemas.microsoft.com/office/drawing/2014/main" id="{72F9D64E-34D7-494A-A127-1950A13D4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25" y="3355975"/>
            <a:ext cx="2314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2000">
                <a:solidFill>
                  <a:srgbClr val="0000CC"/>
                </a:solidFill>
                <a:latin typeface="Comic Sans MS" panose="030F0702030302020204" pitchFamily="66" charset="0"/>
              </a:rPr>
              <a:t>60 mil = 1.5 mm</a:t>
            </a:r>
            <a:endParaRPr lang="el-GR" altLang="en-US" sz="20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Τίτλος 1">
            <a:extLst>
              <a:ext uri="{FF2B5EF4-FFF2-40B4-BE49-F238E27FC236}">
                <a16:creationId xmlns:a16="http://schemas.microsoft.com/office/drawing/2014/main" id="{C6C95ED1-86DC-401D-B1F4-43F4334958C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875" y="549275"/>
            <a:ext cx="9144000" cy="458788"/>
          </a:xfrm>
        </p:spPr>
        <p:txBody>
          <a:bodyPr lIns="91440" tIns="45720" rIns="91440" bIns="45720"/>
          <a:lstStyle/>
          <a:p>
            <a:pPr algn="ctr" eaLnBrk="1" hangingPunct="1"/>
            <a:r>
              <a:rPr lang="el-GR" altLang="en-US" sz="2800" b="1">
                <a:solidFill>
                  <a:srgbClr val="D1282E"/>
                </a:solidFill>
                <a:latin typeface="Comic Sans MS" panose="030F0702030302020204" pitchFamily="66" charset="0"/>
              </a:rPr>
              <a:t>Εξέλιξη ΧΥΤΑ (Λέσβος)</a:t>
            </a:r>
          </a:p>
        </p:txBody>
      </p:sp>
      <p:sp>
        <p:nvSpPr>
          <p:cNvPr id="87047" name="Text Box 7">
            <a:extLst>
              <a:ext uri="{FF2B5EF4-FFF2-40B4-BE49-F238E27FC236}">
                <a16:creationId xmlns:a16="http://schemas.microsoft.com/office/drawing/2014/main" id="{E6AF65D8-569F-4D73-A270-82E0C379D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6308725"/>
            <a:ext cx="1800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en-US" altLang="en-US" sz="1200">
                <a:solidFill>
                  <a:schemeClr val="tx1"/>
                </a:solidFill>
              </a:rPr>
              <a:t>Summer 2012 – 3</a:t>
            </a:r>
            <a:r>
              <a:rPr kumimoji="0" lang="en-US" altLang="en-US" sz="1200" baseline="30000">
                <a:solidFill>
                  <a:schemeClr val="tx1"/>
                </a:solidFill>
              </a:rPr>
              <a:t>rd</a:t>
            </a:r>
            <a:r>
              <a:rPr kumimoji="0" lang="en-US" altLang="en-US" sz="1200">
                <a:solidFill>
                  <a:schemeClr val="tx1"/>
                </a:solidFill>
              </a:rPr>
              <a:t> lift</a:t>
            </a:r>
            <a:endParaRPr kumimoji="0" lang="el-GR" altLang="en-US" sz="1200">
              <a:solidFill>
                <a:schemeClr val="tx1"/>
              </a:solidFill>
            </a:endParaRPr>
          </a:p>
        </p:txBody>
      </p:sp>
      <p:pic>
        <p:nvPicPr>
          <p:cNvPr id="87048" name="Picture 8" descr="P9020254(1)">
            <a:extLst>
              <a:ext uri="{FF2B5EF4-FFF2-40B4-BE49-F238E27FC236}">
                <a16:creationId xmlns:a16="http://schemas.microsoft.com/office/drawing/2014/main" id="{A67BA90F-A6F4-47CA-8331-2B3C03465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8913"/>
            <a:ext cx="3100388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9" name="Text Box 9">
            <a:extLst>
              <a:ext uri="{FF2B5EF4-FFF2-40B4-BE49-F238E27FC236}">
                <a16:creationId xmlns:a16="http://schemas.microsoft.com/office/drawing/2014/main" id="{8F191B98-CF79-4325-B445-85D807D8C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308725"/>
            <a:ext cx="18716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en-US" altLang="en-US" sz="1200">
                <a:solidFill>
                  <a:schemeClr val="tx1"/>
                </a:solidFill>
              </a:rPr>
              <a:t>Summer 2011 – 2</a:t>
            </a:r>
            <a:r>
              <a:rPr kumimoji="0" lang="en-US" altLang="en-US" sz="1200" baseline="30000">
                <a:solidFill>
                  <a:schemeClr val="tx1"/>
                </a:solidFill>
              </a:rPr>
              <a:t>nd</a:t>
            </a:r>
            <a:r>
              <a:rPr kumimoji="0" lang="en-US" altLang="en-US" sz="1200">
                <a:solidFill>
                  <a:schemeClr val="tx1"/>
                </a:solidFill>
              </a:rPr>
              <a:t> lift</a:t>
            </a:r>
            <a:endParaRPr kumimoji="0" lang="el-GR" altLang="en-US" sz="1200">
              <a:solidFill>
                <a:schemeClr val="tx1"/>
              </a:solidFill>
            </a:endParaRPr>
          </a:p>
        </p:txBody>
      </p:sp>
      <p:pic>
        <p:nvPicPr>
          <p:cNvPr id="87050" name="Picture 10" descr="P7253493">
            <a:extLst>
              <a:ext uri="{FF2B5EF4-FFF2-40B4-BE49-F238E27FC236}">
                <a16:creationId xmlns:a16="http://schemas.microsoft.com/office/drawing/2014/main" id="{A5B9F271-2F62-4B95-B103-909969B56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619500"/>
            <a:ext cx="344646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1" name="Picture 11" descr="P8230187">
            <a:extLst>
              <a:ext uri="{FF2B5EF4-FFF2-40B4-BE49-F238E27FC236}">
                <a16:creationId xmlns:a16="http://schemas.microsoft.com/office/drawing/2014/main" id="{3AB42091-8BB6-418F-8C6C-DC520041B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1238250"/>
            <a:ext cx="3195637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2" name="Text Box 12">
            <a:extLst>
              <a:ext uri="{FF2B5EF4-FFF2-40B4-BE49-F238E27FC236}">
                <a16:creationId xmlns:a16="http://schemas.microsoft.com/office/drawing/2014/main" id="{DB87EC64-8137-4FAB-A791-643AB3C8F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6308725"/>
            <a:ext cx="1800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kumimoji="0" lang="en-US" altLang="en-US" sz="1200">
                <a:solidFill>
                  <a:schemeClr val="tx1"/>
                </a:solidFill>
              </a:rPr>
              <a:t>Summer 2013 – 4</a:t>
            </a:r>
            <a:r>
              <a:rPr kumimoji="0" lang="en-US" altLang="en-US" sz="1200" baseline="30000">
                <a:solidFill>
                  <a:schemeClr val="tx1"/>
                </a:solidFill>
              </a:rPr>
              <a:t>th</a:t>
            </a:r>
            <a:r>
              <a:rPr kumimoji="0" lang="en-US" altLang="en-US" sz="1200">
                <a:solidFill>
                  <a:schemeClr val="tx1"/>
                </a:solidFill>
              </a:rPr>
              <a:t> lift</a:t>
            </a:r>
            <a:endParaRPr kumimoji="0" lang="el-GR" altLang="en-US" sz="12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7" grpId="0"/>
      <p:bldP spid="87049" grpId="0"/>
      <p:bldP spid="870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D2D28FF-AB51-4444-83D3-0D96A05452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27125" y="334963"/>
            <a:ext cx="7467600" cy="1028700"/>
          </a:xfrm>
        </p:spPr>
        <p:txBody>
          <a:bodyPr/>
          <a:lstStyle/>
          <a:p>
            <a:pPr algn="ctr"/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Κύριες περιβαλλοντικές εκπομπές ΧΥΤΑ</a:t>
            </a:r>
            <a:endParaRPr lang="en-US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5F7323FC-DE49-4596-9BCF-78062869BE2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88988" y="1366838"/>
            <a:ext cx="7821612" cy="1243012"/>
          </a:xfrm>
        </p:spPr>
        <p:txBody>
          <a:bodyPr/>
          <a:lstStyle/>
          <a:p>
            <a:r>
              <a:rPr lang="el-GR" altLang="en-US">
                <a:latin typeface="Comic Sans MS" panose="030F0702030302020204" pitchFamily="66" charset="0"/>
              </a:rPr>
              <a:t>Εκχυλίσματα ή διασταλλάγματα</a:t>
            </a:r>
          </a:p>
          <a:p>
            <a:r>
              <a:rPr lang="el-GR" altLang="en-US">
                <a:latin typeface="Comic Sans MS" panose="030F0702030302020204" pitchFamily="66" charset="0"/>
              </a:rPr>
              <a:t>Βιοαέριο</a:t>
            </a:r>
          </a:p>
          <a:p>
            <a:endParaRPr lang="en-US" altLang="en-US">
              <a:latin typeface="Comic Sans MS" panose="030F0702030302020204" pitchFamily="66" charset="0"/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9C4DA201-E9A0-41F6-969A-034CE5563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2600325"/>
            <a:ext cx="74676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r>
              <a:rPr lang="el-GR" alt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Τυπικό προφίλ ΧΥΤΑ</a:t>
            </a:r>
            <a:endParaRPr lang="en-US" altLang="en-US" sz="32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4821" name="Picture 6">
            <a:extLst>
              <a:ext uri="{FF2B5EF4-FFF2-40B4-BE49-F238E27FC236}">
                <a16:creationId xmlns:a16="http://schemas.microsoft.com/office/drawing/2014/main" id="{DBD86999-613E-45B8-A42A-173851D25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3411538"/>
            <a:ext cx="5835650" cy="29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0A88B433-51C6-48FB-BA15-8747FBEB4B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6613" y="581025"/>
            <a:ext cx="7856537" cy="536575"/>
          </a:xfrm>
          <a:noFill/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el-G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Τυπική τομή ΧΥΤΑ επικινδύνων αποβλήτων</a:t>
            </a:r>
            <a:endParaRPr lang="en-US" altLang="en-US" sz="2800"/>
          </a:p>
        </p:txBody>
      </p:sp>
      <p:sp>
        <p:nvSpPr>
          <p:cNvPr id="35843" name="Line 3">
            <a:extLst>
              <a:ext uri="{FF2B5EF4-FFF2-40B4-BE49-F238E27FC236}">
                <a16:creationId xmlns:a16="http://schemas.microsoft.com/office/drawing/2014/main" id="{83ABD5D9-AB09-49B2-ADA7-97AAEFA2E4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44" name="Line 4">
            <a:extLst>
              <a:ext uri="{FF2B5EF4-FFF2-40B4-BE49-F238E27FC236}">
                <a16:creationId xmlns:a16="http://schemas.microsoft.com/office/drawing/2014/main" id="{A264E1A3-2426-4EF3-80A7-4D1BC4B56B2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5845" name="Picture 7">
            <a:extLst>
              <a:ext uri="{FF2B5EF4-FFF2-40B4-BE49-F238E27FC236}">
                <a16:creationId xmlns:a16="http://schemas.microsoft.com/office/drawing/2014/main" id="{57CED3D9-BC61-461E-B5C1-7396981C4388}"/>
              </a:ext>
            </a:extLst>
          </p:cNvPr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/>
          <a:stretch>
            <a:fillRect/>
          </a:stretch>
        </p:blipFill>
        <p:spPr>
          <a:xfrm>
            <a:off x="2174875" y="1466850"/>
            <a:ext cx="4940300" cy="47625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6" name="Text Box 8">
            <a:extLst>
              <a:ext uri="{FF2B5EF4-FFF2-40B4-BE49-F238E27FC236}">
                <a16:creationId xmlns:a16="http://schemas.microsoft.com/office/drawing/2014/main" id="{47B69BA3-95C9-49CE-A8CD-DDBCCBAE3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86375"/>
            <a:ext cx="200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l-GR" alt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Εκχύλισμα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45B27FE-183B-488E-8E4F-69D9C4C23D4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Τύποι γεωσυνθετικών πολυμερών</a:t>
            </a:r>
          </a:p>
        </p:txBody>
      </p:sp>
      <p:pic>
        <p:nvPicPr>
          <p:cNvPr id="37891" name="Picture 3" descr="300px-Geotextile-GSI">
            <a:extLst>
              <a:ext uri="{FF2B5EF4-FFF2-40B4-BE49-F238E27FC236}">
                <a16:creationId xmlns:a16="http://schemas.microsoft.com/office/drawing/2014/main" id="{5DACD376-BFBE-4426-8703-F55C0BDF4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347788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>
            <a:extLst>
              <a:ext uri="{FF2B5EF4-FFF2-40B4-BE49-F238E27FC236}">
                <a16:creationId xmlns:a16="http://schemas.microsoft.com/office/drawing/2014/main" id="{2928D4D9-189D-4219-A1B5-AA0D600FF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425" y="3525838"/>
            <a:ext cx="249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l-GR" altLang="en-US" sz="1800">
                <a:solidFill>
                  <a:srgbClr val="0000CC"/>
                </a:solidFill>
                <a:latin typeface="Times New Roman" panose="02020603050405020304" pitchFamily="18" charset="0"/>
              </a:rPr>
              <a:t>Γεωύφασμα</a:t>
            </a:r>
          </a:p>
        </p:txBody>
      </p:sp>
      <p:pic>
        <p:nvPicPr>
          <p:cNvPr id="37893" name="Picture 5" descr="Geogrids1.jpg">
            <a:extLst>
              <a:ext uri="{FF2B5EF4-FFF2-40B4-BE49-F238E27FC236}">
                <a16:creationId xmlns:a16="http://schemas.microsoft.com/office/drawing/2014/main" id="{3D343034-08FA-4CD3-93A5-9812D8CD0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064000"/>
            <a:ext cx="305593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6">
            <a:extLst>
              <a:ext uri="{FF2B5EF4-FFF2-40B4-BE49-F238E27FC236}">
                <a16:creationId xmlns:a16="http://schemas.microsoft.com/office/drawing/2014/main" id="{B66EC43A-F43B-4F0C-8740-A257AC4D6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900" y="6491288"/>
            <a:ext cx="1323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1800">
                <a:latin typeface="Comic Sans MS" panose="030F0702030302020204" pitchFamily="66" charset="0"/>
              </a:rPr>
              <a:t>Γεωσχάρες</a:t>
            </a:r>
          </a:p>
        </p:txBody>
      </p:sp>
      <p:pic>
        <p:nvPicPr>
          <p:cNvPr id="37895" name="Picture 7" descr="600px-Various_geonets">
            <a:extLst>
              <a:ext uri="{FF2B5EF4-FFF2-40B4-BE49-F238E27FC236}">
                <a16:creationId xmlns:a16="http://schemas.microsoft.com/office/drawing/2014/main" id="{AEC9CDE8-D415-4228-81A7-09C03E9E4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77" b="51982"/>
          <a:stretch>
            <a:fillRect/>
          </a:stretch>
        </p:blipFill>
        <p:spPr bwMode="auto">
          <a:xfrm>
            <a:off x="5027613" y="1319213"/>
            <a:ext cx="28543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 Box 8">
            <a:extLst>
              <a:ext uri="{FF2B5EF4-FFF2-40B4-BE49-F238E27FC236}">
                <a16:creationId xmlns:a16="http://schemas.microsoft.com/office/drawing/2014/main" id="{CBE13C0A-19A4-4379-9C78-FCA373C40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3570288"/>
            <a:ext cx="249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l-GR" altLang="en-US" sz="1800">
                <a:solidFill>
                  <a:srgbClr val="0000CC"/>
                </a:solidFill>
                <a:latin typeface="Comic Sans MS" panose="030F0702030302020204" pitchFamily="66" charset="0"/>
              </a:rPr>
              <a:t>Γεώδιχτα</a:t>
            </a:r>
          </a:p>
        </p:txBody>
      </p:sp>
      <p:pic>
        <p:nvPicPr>
          <p:cNvPr id="37897" name="Picture 9" descr="geo-synthetic-clayliner-250x250">
            <a:extLst>
              <a:ext uri="{FF2B5EF4-FFF2-40B4-BE49-F238E27FC236}">
                <a16:creationId xmlns:a16="http://schemas.microsoft.com/office/drawing/2014/main" id="{D3875A1A-5253-4829-8191-4CA035067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400685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Text Box 10">
            <a:extLst>
              <a:ext uri="{FF2B5EF4-FFF2-40B4-BE49-F238E27FC236}">
                <a16:creationId xmlns:a16="http://schemas.microsoft.com/office/drawing/2014/main" id="{20064606-0E9D-4E0A-BB85-50E0E39D6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491288"/>
            <a:ext cx="445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l-GR" altLang="en-US" sz="1800">
                <a:solidFill>
                  <a:srgbClr val="0000CC"/>
                </a:solidFill>
                <a:latin typeface="Times New Roman" panose="02020603050405020304" pitchFamily="18" charset="0"/>
              </a:rPr>
              <a:t>Γεωσύνθετικά αργιλικά στεγανωτικά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46C4BA9-B908-4E05-9B3E-4BFEEBD6A94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38213" y="539750"/>
            <a:ext cx="7467600" cy="682625"/>
          </a:xfrm>
        </p:spPr>
        <p:txBody>
          <a:bodyPr/>
          <a:lstStyle/>
          <a:p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Παραγωγή εκχυλισμάτων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2021C47-F7BA-451E-B194-5B7A36A8264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l-GR" altLang="en-US">
                <a:latin typeface="Comic Sans MS" panose="030F0702030302020204" pitchFamily="66" charset="0"/>
              </a:rPr>
              <a:t>Υδρολογικό ισοζύγιο – Άμεση σχέση με βροχόπτωση</a:t>
            </a:r>
          </a:p>
          <a:p>
            <a:r>
              <a:rPr lang="en-GB" altLang="en-US">
                <a:latin typeface="Comic Sans MS" panose="030F0702030302020204" pitchFamily="66" charset="0"/>
              </a:rPr>
              <a:t>L = P – R – E</a:t>
            </a:r>
          </a:p>
          <a:p>
            <a:r>
              <a:rPr lang="el-GR" altLang="en-US">
                <a:latin typeface="Comic Sans MS" panose="030F0702030302020204" pitchFamily="66" charset="0"/>
              </a:rPr>
              <a:t>Σε κορεσμένα εδάφη και απορρίμματα τότε:</a:t>
            </a:r>
          </a:p>
          <a:p>
            <a:pPr lvl="1"/>
            <a:r>
              <a:rPr lang="el-GR" altLang="en-US">
                <a:latin typeface="Comic Sans MS" panose="030F0702030302020204" pitchFamily="66" charset="0"/>
              </a:rPr>
              <a:t>Ι=</a:t>
            </a:r>
            <a:r>
              <a:rPr lang="en-GB" altLang="en-US">
                <a:latin typeface="Comic Sans MS" panose="030F0702030302020204" pitchFamily="66" charset="0"/>
              </a:rPr>
              <a:t>C=L=P-R-E</a:t>
            </a:r>
            <a:endParaRPr lang="el-GR" altLang="en-US">
              <a:latin typeface="Comic Sans MS" panose="030F0702030302020204" pitchFamily="66" charset="0"/>
            </a:endParaRP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A7D3B531-1424-46B4-A8B6-849C0F105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3365500"/>
            <a:ext cx="4416425" cy="349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Text Box 5">
            <a:extLst>
              <a:ext uri="{FF2B5EF4-FFF2-40B4-BE49-F238E27FC236}">
                <a16:creationId xmlns:a16="http://schemas.microsoft.com/office/drawing/2014/main" id="{A9D7D641-A4E6-4E92-A51F-00F14B9E2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5" y="4114800"/>
            <a:ext cx="3786188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GB" altLang="en-US" sz="2200" u="sng">
                <a:solidFill>
                  <a:srgbClr val="0000CC"/>
                </a:solidFill>
                <a:latin typeface="Comic Sans MS" panose="030F0702030302020204" pitchFamily="66" charset="0"/>
              </a:rPr>
              <a:t>BA </a:t>
            </a:r>
            <a:r>
              <a:rPr lang="el-GR" altLang="en-US" sz="2200" u="sng">
                <a:solidFill>
                  <a:srgbClr val="0000CC"/>
                </a:solidFill>
                <a:latin typeface="Comic Sans MS" panose="030F0702030302020204" pitchFamily="66" charset="0"/>
              </a:rPr>
              <a:t>ΗΠΑ</a:t>
            </a:r>
            <a:r>
              <a:rPr lang="en-GB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:</a:t>
            </a:r>
            <a:endParaRPr lang="el-GR" altLang="en-US" sz="220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11-14 </a:t>
            </a:r>
            <a:r>
              <a:rPr lang="en-GB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m</a:t>
            </a:r>
            <a:r>
              <a:rPr lang="en-GB" altLang="en-US" sz="2200" baseline="30000">
                <a:solidFill>
                  <a:srgbClr val="0000CC"/>
                </a:solidFill>
                <a:latin typeface="Comic Sans MS" panose="030F0702030302020204" pitchFamily="66" charset="0"/>
              </a:rPr>
              <a:t>3</a:t>
            </a:r>
            <a:r>
              <a:rPr lang="en-GB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/10 </a:t>
            </a: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στρ/</a:t>
            </a:r>
            <a:r>
              <a:rPr lang="en-GB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d </a:t>
            </a: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κατά τη λειτουργία και 1 </a:t>
            </a:r>
            <a:r>
              <a:rPr lang="en-GB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m</a:t>
            </a:r>
            <a:r>
              <a:rPr lang="en-GB" altLang="en-US" sz="2200" baseline="30000">
                <a:solidFill>
                  <a:srgbClr val="0000CC"/>
                </a:solidFill>
                <a:latin typeface="Comic Sans MS" panose="030F0702030302020204" pitchFamily="66" charset="0"/>
              </a:rPr>
              <a:t>3</a:t>
            </a:r>
            <a:r>
              <a:rPr lang="en-GB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/10 </a:t>
            </a: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στρ/</a:t>
            </a:r>
            <a:r>
              <a:rPr lang="en-GB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d </a:t>
            </a: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μετά το τελικό κλείσιμο</a:t>
            </a:r>
            <a:endParaRPr lang="en-GB" altLang="en-US" sz="220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el-GR" altLang="en-US" sz="2200" u="sng">
                <a:solidFill>
                  <a:srgbClr val="0000CC"/>
                </a:solidFill>
                <a:latin typeface="Comic Sans MS" panose="030F0702030302020204" pitchFamily="66" charset="0"/>
              </a:rPr>
              <a:t>Σε ξηρά μέρη</a:t>
            </a: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: 9-60 </a:t>
            </a:r>
            <a:r>
              <a:rPr lang="en-GB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L/10 </a:t>
            </a: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στρ / </a:t>
            </a:r>
            <a:r>
              <a:rPr lang="en-GB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d</a:t>
            </a:r>
            <a:endParaRPr lang="el-GR" altLang="en-US" sz="22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CE4DCFFE-7A1C-4C4F-9D17-3F705EEF1D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27125" y="287338"/>
            <a:ext cx="7467600" cy="10763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l-GR" alt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Ανοιχτοί ΧΥΤΑ – Συσχέτιση παραγωγής εκχυλισμάτων με βροχόπτωση</a:t>
            </a:r>
            <a:endParaRPr lang="en-US" altLang="en-US" sz="28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7EBF734-337E-468B-B7AB-3F0D57DB744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l-GR" altLang="en-US"/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30104C38-17E1-41E7-AE33-F2FA0A859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436688"/>
            <a:ext cx="8186738" cy="484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AFB41D1F-D72B-4BE9-A4B4-C9BF4300469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27125" y="334963"/>
            <a:ext cx="7467600" cy="1028700"/>
          </a:xfrm>
        </p:spPr>
        <p:txBody>
          <a:bodyPr/>
          <a:lstStyle/>
          <a:p>
            <a:pPr algn="ctr"/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Στεγάνωση πυθμένα – Μονή και διπλή στεγάνωση</a:t>
            </a:r>
            <a:endParaRPr lang="en-US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963" name="Line 10">
            <a:extLst>
              <a:ext uri="{FF2B5EF4-FFF2-40B4-BE49-F238E27FC236}">
                <a16:creationId xmlns:a16="http://schemas.microsoft.com/office/drawing/2014/main" id="{9FA5D5D7-30AB-4688-851E-86E0259D8C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59075" y="5772150"/>
            <a:ext cx="4083050" cy="376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964" name="Line 11">
            <a:extLst>
              <a:ext uri="{FF2B5EF4-FFF2-40B4-BE49-F238E27FC236}">
                <a16:creationId xmlns:a16="http://schemas.microsoft.com/office/drawing/2014/main" id="{0DBD84C7-7699-4F14-92D2-C73B41237C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6900" y="5438775"/>
            <a:ext cx="1182688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40965" name="Group 12">
            <a:extLst>
              <a:ext uri="{FF2B5EF4-FFF2-40B4-BE49-F238E27FC236}">
                <a16:creationId xmlns:a16="http://schemas.microsoft.com/office/drawing/2014/main" id="{D60AB3DE-948D-4873-981D-69ABC3F2012B}"/>
              </a:ext>
            </a:extLst>
          </p:cNvPr>
          <p:cNvGrpSpPr>
            <a:grpSpLocks/>
          </p:cNvGrpSpPr>
          <p:nvPr/>
        </p:nvGrpSpPr>
        <p:grpSpPr bwMode="auto">
          <a:xfrm>
            <a:off x="231775" y="1928813"/>
            <a:ext cx="8285163" cy="4162425"/>
            <a:chOff x="136" y="1593"/>
            <a:chExt cx="5150" cy="2592"/>
          </a:xfrm>
        </p:grpSpPr>
        <p:pic>
          <p:nvPicPr>
            <p:cNvPr id="40966" name="Picture 6">
              <a:extLst>
                <a:ext uri="{FF2B5EF4-FFF2-40B4-BE49-F238E27FC236}">
                  <a16:creationId xmlns:a16="http://schemas.microsoft.com/office/drawing/2014/main" id="{71F6F8A7-9750-42F9-9C9A-4774C7EE43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2" y="1593"/>
              <a:ext cx="1740" cy="1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67" name="Picture 7">
              <a:extLst>
                <a:ext uri="{FF2B5EF4-FFF2-40B4-BE49-F238E27FC236}">
                  <a16:creationId xmlns:a16="http://schemas.microsoft.com/office/drawing/2014/main" id="{08274875-72D9-4525-BD66-4FFD36924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8" y="1593"/>
              <a:ext cx="1740" cy="1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68" name="Picture 8">
              <a:extLst>
                <a:ext uri="{FF2B5EF4-FFF2-40B4-BE49-F238E27FC236}">
                  <a16:creationId xmlns:a16="http://schemas.microsoft.com/office/drawing/2014/main" id="{410D0809-7B23-47AA-AF6B-57AAA5B1A7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" y="2799"/>
              <a:ext cx="1740" cy="1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69" name="Picture 9">
              <a:extLst>
                <a:ext uri="{FF2B5EF4-FFF2-40B4-BE49-F238E27FC236}">
                  <a16:creationId xmlns:a16="http://schemas.microsoft.com/office/drawing/2014/main" id="{34CED83E-427B-4C4D-AEE6-FC1B246A08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6" y="2781"/>
              <a:ext cx="1740" cy="1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970" name="Text Box 10">
              <a:extLst>
                <a:ext uri="{FF2B5EF4-FFF2-40B4-BE49-F238E27FC236}">
                  <a16:creationId xmlns:a16="http://schemas.microsoft.com/office/drawing/2014/main" id="{2AF25524-49D0-4407-94E5-3C99436804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" y="1824"/>
              <a:ext cx="118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9071E"/>
                </a:buClr>
                <a:buFont typeface="Wingdings" panose="05000000000000000000" pitchFamily="2" charset="2"/>
                <a:buChar char="§"/>
                <a:defRPr kumimoji="1" sz="2800">
                  <a:solidFill>
                    <a:srgbClr val="6600CC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66FF99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kumimoji="1" sz="2400">
                  <a:solidFill>
                    <a:schemeClr val="hlink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l-GR" altLang="en-US" sz="1800">
                  <a:solidFill>
                    <a:srgbClr val="0000CC"/>
                  </a:solidFill>
                  <a:latin typeface="Comic Sans MS" panose="030F0702030302020204" pitchFamily="66" charset="0"/>
                </a:rPr>
                <a:t>ΧΥΤΑ Α.Σ.Α.</a:t>
              </a:r>
            </a:p>
          </p:txBody>
        </p:sp>
        <p:sp>
          <p:nvSpPr>
            <p:cNvPr id="40971" name="Text Box 11">
              <a:extLst>
                <a:ext uri="{FF2B5EF4-FFF2-40B4-BE49-F238E27FC236}">
                  <a16:creationId xmlns:a16="http://schemas.microsoft.com/office/drawing/2014/main" id="{0FA77E92-DB9B-42A2-A646-79949C8E09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" y="3172"/>
              <a:ext cx="1182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9071E"/>
                </a:buClr>
                <a:buFont typeface="Wingdings" panose="05000000000000000000" pitchFamily="2" charset="2"/>
                <a:buChar char="§"/>
                <a:defRPr kumimoji="1" sz="2800">
                  <a:solidFill>
                    <a:srgbClr val="6600CC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66FF99"/>
                </a:buClr>
                <a:buFont typeface="Wingdings" panose="05000000000000000000" pitchFamily="2" charset="2"/>
                <a:buChar char="§"/>
                <a:defRPr kumimoji="1"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kumimoji="1" sz="2400">
                  <a:solidFill>
                    <a:schemeClr val="hlink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l-GR" altLang="en-US" sz="1800">
                  <a:solidFill>
                    <a:srgbClr val="0000CC"/>
                  </a:solidFill>
                  <a:latin typeface="Comic Sans MS" panose="030F0702030302020204" pitchFamily="66" charset="0"/>
                </a:rPr>
                <a:t>ΧΥΤΑ Ε.Σ.Α.</a:t>
              </a:r>
            </a:p>
          </p:txBody>
        </p:sp>
      </p:grp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CE33EADC-C21E-4AAB-A35F-22353EA8587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68375" y="287338"/>
            <a:ext cx="7467600" cy="85566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l-G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Σύστημα συλλογής εκχυλισμάτων - Εγκατάσταση</a:t>
            </a:r>
            <a:endParaRPr lang="en-US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987" name="Picture 8">
            <a:extLst>
              <a:ext uri="{FF2B5EF4-FFF2-40B4-BE49-F238E27FC236}">
                <a16:creationId xmlns:a16="http://schemas.microsoft.com/office/drawing/2014/main" id="{16973243-5D72-43A1-8207-3D89DF47D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525588"/>
            <a:ext cx="3638550" cy="24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7" descr="leachate collection system">
            <a:extLst>
              <a:ext uri="{FF2B5EF4-FFF2-40B4-BE49-F238E27FC236}">
                <a16:creationId xmlns:a16="http://schemas.microsoft.com/office/drawing/2014/main" id="{BC310268-D077-4BA3-B550-4E328BB1F8A0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9913" y="1403350"/>
            <a:ext cx="3805237" cy="2527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 descr="Leachate pipe">
            <a:extLst>
              <a:ext uri="{FF2B5EF4-FFF2-40B4-BE49-F238E27FC236}">
                <a16:creationId xmlns:a16="http://schemas.microsoft.com/office/drawing/2014/main" id="{F78819BD-1C25-4927-8625-4AFBDCA17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3986213"/>
            <a:ext cx="3563938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8" descr="St_Martin_neu_4">
            <a:extLst>
              <a:ext uri="{FF2B5EF4-FFF2-40B4-BE49-F238E27FC236}">
                <a16:creationId xmlns:a16="http://schemas.microsoft.com/office/drawing/2014/main" id="{067E94E9-0858-48C7-A618-EFEDF89D9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88" y="3978275"/>
            <a:ext cx="3646487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9F60DDA7-50F3-4091-8686-C76107AD8B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38213" y="382588"/>
            <a:ext cx="7656512" cy="981075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l-GR" alt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Τυπικό σύστημα συλλογής εκχυλισμάτων με χρήση λάκκου </a:t>
            </a:r>
            <a:r>
              <a:rPr lang="en-US" alt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(sump) </a:t>
            </a:r>
            <a:r>
              <a:rPr lang="el-GR" alt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χωρίς διάτρηση της εύκαμπτης μεμβράνης</a:t>
            </a:r>
            <a:endParaRPr lang="en-US" altLang="en-US" sz="2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A25FC0B-EF8A-4D5F-A4C1-EA7793541C5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l-GR" altLang="en-US"/>
          </a:p>
        </p:txBody>
      </p:sp>
      <p:pic>
        <p:nvPicPr>
          <p:cNvPr id="43012" name="Picture 7">
            <a:extLst>
              <a:ext uri="{FF2B5EF4-FFF2-40B4-BE49-F238E27FC236}">
                <a16:creationId xmlns:a16="http://schemas.microsoft.com/office/drawing/2014/main" id="{A789252E-1BC2-4E5B-9567-15B7373EE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57350"/>
            <a:ext cx="741362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91E04BF5-BBFF-4B75-ADC9-A718243749A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31875" y="241300"/>
            <a:ext cx="7467600" cy="1028700"/>
          </a:xfrm>
        </p:spPr>
        <p:txBody>
          <a:bodyPr/>
          <a:lstStyle/>
          <a:p>
            <a:pPr algn="ctr"/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Αναερόβιοι χωνευτές</a:t>
            </a:r>
            <a:endParaRPr lang="en-US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CFDA9E61-F41D-409C-BEF8-A0C7B454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1370013"/>
            <a:ext cx="4506912" cy="310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5">
            <a:extLst>
              <a:ext uri="{FF2B5EF4-FFF2-40B4-BE49-F238E27FC236}">
                <a16:creationId xmlns:a16="http://schemas.microsoft.com/office/drawing/2014/main" id="{C970E951-22D5-49B1-9E39-2925A5A60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3343275"/>
            <a:ext cx="447040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Text Box 6">
            <a:extLst>
              <a:ext uri="{FF2B5EF4-FFF2-40B4-BE49-F238E27FC236}">
                <a16:creationId xmlns:a16="http://schemas.microsoft.com/office/drawing/2014/main" id="{F03E7E0D-7491-4E88-BCAD-52FDEC165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1717675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l-GR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λάσπης</a:t>
            </a:r>
          </a:p>
        </p:txBody>
      </p:sp>
      <p:sp>
        <p:nvSpPr>
          <p:cNvPr id="14342" name="Line 7">
            <a:extLst>
              <a:ext uri="{FF2B5EF4-FFF2-40B4-BE49-F238E27FC236}">
                <a16:creationId xmlns:a16="http://schemas.microsoft.com/office/drawing/2014/main" id="{8683AFD3-00EE-4D4B-9FC7-DEBC8C3B58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3475" y="2081213"/>
            <a:ext cx="882650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3" name="Text Box 8">
            <a:extLst>
              <a:ext uri="{FF2B5EF4-FFF2-40B4-BE49-F238E27FC236}">
                <a16:creationId xmlns:a16="http://schemas.microsoft.com/office/drawing/2014/main" id="{FF712350-F552-424F-A070-73C8DFFA8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8700" y="6340475"/>
            <a:ext cx="17653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l-GR" altLang="en-US" sz="1400">
                <a:solidFill>
                  <a:srgbClr val="0000CC"/>
                </a:solidFill>
                <a:latin typeface="Comic Sans MS" panose="030F0702030302020204" pitchFamily="66" charset="0"/>
              </a:rPr>
              <a:t>Πηγή: </a:t>
            </a:r>
            <a:r>
              <a:rPr lang="en-GB" altLang="en-US" sz="1400">
                <a:solidFill>
                  <a:srgbClr val="0000CC"/>
                </a:solidFill>
                <a:latin typeface="Comic Sans MS" panose="030F0702030302020204" pitchFamily="66" charset="0"/>
              </a:rPr>
              <a:t>Christensen, 2011</a:t>
            </a:r>
            <a:endParaRPr lang="el-GR" altLang="en-US" sz="1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000A4942-F4C6-481C-9DBF-B4C1871B6D4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85838" y="303213"/>
            <a:ext cx="7467600" cy="85566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l-GR" alt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Εβαπτιζόμενες αντλίες εντός λάκκου </a:t>
            </a:r>
            <a:r>
              <a:rPr lang="en-US" alt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(sump) </a:t>
            </a:r>
            <a:r>
              <a:rPr lang="el-GR" alt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συλλογής εκχυλισμάτων</a:t>
            </a:r>
            <a:endParaRPr lang="en-US" altLang="en-US" sz="2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4035" name="Picture 6">
            <a:extLst>
              <a:ext uri="{FF2B5EF4-FFF2-40B4-BE49-F238E27FC236}">
                <a16:creationId xmlns:a16="http://schemas.microsoft.com/office/drawing/2014/main" id="{2B889A89-931D-470E-9A19-D58639A8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473200"/>
            <a:ext cx="7493000" cy="477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2D63B61C-2566-4082-BD4E-2C1BFEDC14E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47750" y="0"/>
            <a:ext cx="7546975" cy="136366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Επεξεργασία εκχυλισμάτων - Τεχνολογίες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92FFCCFC-2A9F-4828-9FB2-70880283C40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l-GR" altLang="en-US"/>
          </a:p>
        </p:txBody>
      </p:sp>
      <p:pic>
        <p:nvPicPr>
          <p:cNvPr id="45060" name="Picture 4">
            <a:extLst>
              <a:ext uri="{FF2B5EF4-FFF2-40B4-BE49-F238E27FC236}">
                <a16:creationId xmlns:a16="http://schemas.microsoft.com/office/drawing/2014/main" id="{ADBB1B0E-DADA-42D4-A52F-8567ACED5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560513"/>
            <a:ext cx="7942262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827F982D-4529-4736-97C9-644B9EBEFEB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54088" y="239713"/>
            <a:ext cx="7467600" cy="855662"/>
          </a:xfrm>
        </p:spPr>
        <p:txBody>
          <a:bodyPr/>
          <a:lstStyle/>
          <a:p>
            <a:pPr algn="ctr">
              <a:lnSpc>
                <a:spcPct val="95000"/>
              </a:lnSpc>
            </a:pPr>
            <a:r>
              <a:rPr lang="el-G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Επεξεργασία εκχυλισμάτων στο ΧΥΤΑ Λέσβου</a:t>
            </a:r>
          </a:p>
        </p:txBody>
      </p:sp>
      <p:pic>
        <p:nvPicPr>
          <p:cNvPr id="46083" name="Picture 4" descr="P7253511">
            <a:extLst>
              <a:ext uri="{FF2B5EF4-FFF2-40B4-BE49-F238E27FC236}">
                <a16:creationId xmlns:a16="http://schemas.microsoft.com/office/drawing/2014/main" id="{991285C7-9AA2-45F0-8220-33F727795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1231900"/>
            <a:ext cx="3843337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" descr="P7253509">
            <a:extLst>
              <a:ext uri="{FF2B5EF4-FFF2-40B4-BE49-F238E27FC236}">
                <a16:creationId xmlns:a16="http://schemas.microsoft.com/office/drawing/2014/main" id="{4F1E62B1-A777-4EB7-A94D-4CA0CDBB6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547813"/>
            <a:ext cx="355282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 descr="P9020262">
            <a:extLst>
              <a:ext uri="{FF2B5EF4-FFF2-40B4-BE49-F238E27FC236}">
                <a16:creationId xmlns:a16="http://schemas.microsoft.com/office/drawing/2014/main" id="{CBD4023F-2D16-4C34-8634-AA86311219F5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8750" y="4133850"/>
            <a:ext cx="3632200" cy="2724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08E5CD13-FCB9-484A-B7ED-B6F5C367014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Τελική κάλυψη ΧΥΤΑ – τυπικές τομές</a:t>
            </a:r>
            <a:endParaRPr lang="en-US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4996" name="Picture 4" descr="scan0008">
            <a:extLst>
              <a:ext uri="{FF2B5EF4-FFF2-40B4-BE49-F238E27FC236}">
                <a16:creationId xmlns:a16="http://schemas.microsoft.com/office/drawing/2014/main" id="{5BFAD79E-996D-4945-871C-F47699920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1295400"/>
            <a:ext cx="5437187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Rectangle 7">
            <a:extLst>
              <a:ext uri="{FF2B5EF4-FFF2-40B4-BE49-F238E27FC236}">
                <a16:creationId xmlns:a16="http://schemas.microsoft.com/office/drawing/2014/main" id="{D0DE92B3-004E-4E15-A13F-970E51EC8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1885950"/>
            <a:ext cx="3406775" cy="464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altLang="en-US" sz="2200">
                <a:latin typeface="Comic Sans MS" panose="030F0702030302020204" pitchFamily="66" charset="0"/>
              </a:rPr>
              <a:t>60 εκ. έδαφος</a:t>
            </a:r>
          </a:p>
          <a:p>
            <a:r>
              <a:rPr lang="el-GR" altLang="en-US" sz="2200">
                <a:latin typeface="Comic Sans MS" panose="030F0702030302020204" pitchFamily="66" charset="0"/>
              </a:rPr>
              <a:t>Γεωύφασμα</a:t>
            </a:r>
          </a:p>
          <a:p>
            <a:r>
              <a:rPr lang="el-GR" altLang="en-US" sz="2200">
                <a:latin typeface="Comic Sans MS" panose="030F0702030302020204" pitchFamily="66" charset="0"/>
              </a:rPr>
              <a:t>30 εκ. χαλίκι (στρώμα αποστράγγισης) χωματοκάλυψη ή γεωδίκτυο </a:t>
            </a:r>
          </a:p>
          <a:p>
            <a:r>
              <a:rPr lang="el-GR" altLang="en-US" sz="2200">
                <a:latin typeface="Comic Sans MS" panose="030F0702030302020204" pitchFamily="66" charset="0"/>
              </a:rPr>
              <a:t>Εύκαμπτη γεωμεμβράνη</a:t>
            </a:r>
          </a:p>
          <a:p>
            <a:r>
              <a:rPr lang="el-GR" altLang="en-US" sz="2200">
                <a:latin typeface="Comic Sans MS" panose="030F0702030302020204" pitchFamily="66" charset="0"/>
              </a:rPr>
              <a:t>60 εκ. συμπιεσμένη άργιλος</a:t>
            </a:r>
          </a:p>
          <a:p>
            <a:r>
              <a:rPr lang="el-GR" altLang="en-US" sz="2200">
                <a:latin typeface="Comic Sans MS" panose="030F0702030302020204" pitchFamily="66" charset="0"/>
              </a:rPr>
              <a:t>Απόβλητα</a:t>
            </a:r>
            <a:endParaRPr lang="en-US" altLang="en-US" sz="2200">
              <a:latin typeface="Comic Sans MS" panose="030F0702030302020204" pitchFamily="66" charset="0"/>
            </a:endParaRPr>
          </a:p>
          <a:p>
            <a:endParaRPr lang="en-US" altLang="en-US" sz="2200">
              <a:latin typeface="Comic Sans MS" panose="030F0702030302020204" pitchFamily="66" charset="0"/>
            </a:endParaRPr>
          </a:p>
        </p:txBody>
      </p:sp>
      <p:pic>
        <p:nvPicPr>
          <p:cNvPr id="85000" name="Picture 8">
            <a:extLst>
              <a:ext uri="{FF2B5EF4-FFF2-40B4-BE49-F238E27FC236}">
                <a16:creationId xmlns:a16="http://schemas.microsoft.com/office/drawing/2014/main" id="{3A6C299E-62E8-4984-B262-D69333E09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311400"/>
            <a:ext cx="27622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001" name="Picture 9">
            <a:extLst>
              <a:ext uri="{FF2B5EF4-FFF2-40B4-BE49-F238E27FC236}">
                <a16:creationId xmlns:a16="http://schemas.microsoft.com/office/drawing/2014/main" id="{3AE02CA6-0A37-4522-86A8-41329CB90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2330450"/>
            <a:ext cx="27622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B26BED2D-CE0D-4BFA-9933-A24C67C8D33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l-G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Εξέλιξη παραγωγής βιοαερίου και εκχυλισμάτων σε ΧΔΑ</a:t>
            </a:r>
            <a:endParaRPr lang="en-US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A8F97534-BFEF-4206-A9D9-FE8885A044C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l-GR" altLang="en-US"/>
          </a:p>
        </p:txBody>
      </p:sp>
      <p:pic>
        <p:nvPicPr>
          <p:cNvPr id="48132" name="Picture 5">
            <a:extLst>
              <a:ext uri="{FF2B5EF4-FFF2-40B4-BE49-F238E27FC236}">
                <a16:creationId xmlns:a16="http://schemas.microsoft.com/office/drawing/2014/main" id="{EF922479-E281-4003-8647-6F4C72496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1298575"/>
            <a:ext cx="5972175" cy="535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205AE92-A160-4F6A-B505-F4042225451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88988" y="657225"/>
            <a:ext cx="8116887" cy="536575"/>
          </a:xfrm>
          <a:noFill/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el-GR" altLang="en-US" sz="3000">
                <a:solidFill>
                  <a:srgbClr val="FF0000"/>
                </a:solidFill>
                <a:latin typeface="Comic Sans MS" panose="030F0702030302020204" pitchFamily="66" charset="0"/>
              </a:rPr>
              <a:t>Βιοχημεία ΧΥΤΑ</a:t>
            </a:r>
            <a:endParaRPr lang="en-US" altLang="en-US" sz="3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9155" name="Line 3">
            <a:extLst>
              <a:ext uri="{FF2B5EF4-FFF2-40B4-BE49-F238E27FC236}">
                <a16:creationId xmlns:a16="http://schemas.microsoft.com/office/drawing/2014/main" id="{2C61CD78-09DB-4C72-AA3B-C229069B2B7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156" name="Line 4">
            <a:extLst>
              <a:ext uri="{FF2B5EF4-FFF2-40B4-BE49-F238E27FC236}">
                <a16:creationId xmlns:a16="http://schemas.microsoft.com/office/drawing/2014/main" id="{A145E52C-23C1-4357-A60E-7EFDDB3E43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157" name="Text Box 5">
            <a:extLst>
              <a:ext uri="{FF2B5EF4-FFF2-40B4-BE49-F238E27FC236}">
                <a16:creationId xmlns:a16="http://schemas.microsoft.com/office/drawing/2014/main" id="{717EC4E5-D2B1-4842-A2AB-48149F5B6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495425"/>
            <a:ext cx="7800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Char char="•"/>
            </a:pPr>
            <a:endParaRPr lang="el-GR" altLang="en-US" sz="240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49158" name="Text Box 6">
            <a:extLst>
              <a:ext uri="{FF2B5EF4-FFF2-40B4-BE49-F238E27FC236}">
                <a16:creationId xmlns:a16="http://schemas.microsoft.com/office/drawing/2014/main" id="{7C2BCEC7-AC7B-454D-8A45-3600D48B4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1676400"/>
            <a:ext cx="799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Char char="•"/>
            </a:pPr>
            <a:endParaRPr lang="el-GR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9159" name="Text Box 7">
            <a:extLst>
              <a:ext uri="{FF2B5EF4-FFF2-40B4-BE49-F238E27FC236}">
                <a16:creationId xmlns:a16="http://schemas.microsoft.com/office/drawing/2014/main" id="{2E13FD52-43AC-47E3-8905-284164212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" y="1446213"/>
            <a:ext cx="7604125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2600" u="sng">
                <a:latin typeface="Comic Sans MS" panose="030F0702030302020204" pitchFamily="66" charset="0"/>
              </a:rPr>
              <a:t>1. Αερόβια φάση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endParaRPr lang="el-GR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Απόβλητο + Ο</a:t>
            </a:r>
            <a:r>
              <a:rPr lang="el-GR" altLang="en-US" sz="2400" baseline="-25000">
                <a:solidFill>
                  <a:srgbClr val="0000CC"/>
                </a:solidFill>
                <a:latin typeface="Comic Sans MS" panose="030F0702030302020204" pitchFamily="66" charset="0"/>
              </a:rPr>
              <a:t>2</a:t>
            </a:r>
            <a:r>
              <a:rPr lang="el-GR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 -&gt; </a:t>
            </a:r>
            <a:r>
              <a:rPr lang="en-US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CO</a:t>
            </a:r>
            <a:r>
              <a:rPr lang="en-US" altLang="en-US" sz="2400" baseline="-25000">
                <a:solidFill>
                  <a:srgbClr val="0000CC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 + H</a:t>
            </a:r>
            <a:r>
              <a:rPr lang="en-US" altLang="en-US" sz="2400" baseline="-25000">
                <a:solidFill>
                  <a:srgbClr val="0000CC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O + </a:t>
            </a:r>
            <a:r>
              <a:rPr lang="el-GR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βιομάζα + θερμότητα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endParaRPr lang="el-GR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l-GR" altLang="en-US" sz="2400"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l-GR" altLang="en-US" sz="2600"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2600" u="sng">
                <a:latin typeface="Comic Sans MS" panose="030F0702030302020204" pitchFamily="66" charset="0"/>
              </a:rPr>
              <a:t>2. Αναερόβια (οξυγενή) μη μεθανογενή φάση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endParaRPr lang="el-GR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l-GR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Απόβλητο -&gt; </a:t>
            </a:r>
            <a:r>
              <a:rPr lang="en-US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CO</a:t>
            </a:r>
            <a:r>
              <a:rPr lang="en-US" altLang="en-US" sz="2400" baseline="-25000">
                <a:solidFill>
                  <a:srgbClr val="0000CC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 + H</a:t>
            </a:r>
            <a:r>
              <a:rPr lang="en-US" altLang="en-US" sz="2400" baseline="-25000">
                <a:solidFill>
                  <a:srgbClr val="0000CC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O + </a:t>
            </a:r>
            <a:r>
              <a:rPr lang="el-GR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βιομάζα + οργανικά οξέα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l-GR" altLang="en-US" sz="2400" u="sng">
              <a:latin typeface="Comic Sans MS" panose="030F0702030302020204" pitchFamily="66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n-US" sz="2400" u="sng">
                <a:latin typeface="Comic Sans MS" panose="030F0702030302020204" pitchFamily="66" charset="0"/>
              </a:rPr>
              <a:t>3. Αναερόβια μεθανογενή φάση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l-GR" altLang="en-US" sz="2400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l-GR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49160" name="Picture 8">
            <a:extLst>
              <a:ext uri="{FF2B5EF4-FFF2-40B4-BE49-F238E27FC236}">
                <a16:creationId xmlns:a16="http://schemas.microsoft.com/office/drawing/2014/main" id="{FB1843C3-4F5B-49CA-B932-98A74CED5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2844800"/>
            <a:ext cx="55229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1" name="Picture 9">
            <a:extLst>
              <a:ext uri="{FF2B5EF4-FFF2-40B4-BE49-F238E27FC236}">
                <a16:creationId xmlns:a16="http://schemas.microsoft.com/office/drawing/2014/main" id="{98730CD0-E263-4437-9A51-8EE348B2A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5735638"/>
            <a:ext cx="2744788" cy="78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Line 2">
            <a:extLst>
              <a:ext uri="{FF2B5EF4-FFF2-40B4-BE49-F238E27FC236}">
                <a16:creationId xmlns:a16="http://schemas.microsoft.com/office/drawing/2014/main" id="{C820D2CC-5140-4222-9362-61824F6AF05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03" name="Line 3">
            <a:extLst>
              <a:ext uri="{FF2B5EF4-FFF2-40B4-BE49-F238E27FC236}">
                <a16:creationId xmlns:a16="http://schemas.microsoft.com/office/drawing/2014/main" id="{5D923990-8A92-4986-BD63-3B74F87AA5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04" name="Text Box 4">
            <a:extLst>
              <a:ext uri="{FF2B5EF4-FFF2-40B4-BE49-F238E27FC236}">
                <a16:creationId xmlns:a16="http://schemas.microsoft.com/office/drawing/2014/main" id="{94F60A24-5D0B-4BF2-8F7C-7B54C576B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1543050"/>
            <a:ext cx="7800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Char char="•"/>
            </a:pPr>
            <a:endParaRPr lang="el-GR" altLang="en-US" sz="240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51205" name="Rectangle 6">
            <a:extLst>
              <a:ext uri="{FF2B5EF4-FFF2-40B4-BE49-F238E27FC236}">
                <a16:creationId xmlns:a16="http://schemas.microsoft.com/office/drawing/2014/main" id="{12488D28-2F8A-4617-A808-BF1F6F84328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41375" y="365125"/>
            <a:ext cx="7467600" cy="855663"/>
          </a:xfrm>
        </p:spPr>
        <p:txBody>
          <a:bodyPr/>
          <a:lstStyle/>
          <a:p>
            <a:pPr algn="ctr"/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Προβλήματα με βιοαέριο</a:t>
            </a:r>
            <a:r>
              <a:rPr lang="en-GB" altLang="en-US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n-US" altLang="en-US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r>
              <a:rPr lang="en-US" altLang="en-US" baseline="-2500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altLang="en-US">
                <a:solidFill>
                  <a:srgbClr val="FF0000"/>
                </a:solidFill>
                <a:latin typeface="Comic Sans MS" panose="030F0702030302020204" pitchFamily="66" charset="0"/>
              </a:rPr>
              <a:t>+CO</a:t>
            </a:r>
            <a:r>
              <a:rPr lang="en-US" altLang="en-US" baseline="-2500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el-GR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1206" name="Text Box 8">
            <a:extLst>
              <a:ext uri="{FF2B5EF4-FFF2-40B4-BE49-F238E27FC236}">
                <a16:creationId xmlns:a16="http://schemas.microsoft.com/office/drawing/2014/main" id="{14FC282E-B7FF-423B-AC89-C127AB010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1485900"/>
            <a:ext cx="758190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Char char="•"/>
            </a:pP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Μεθάνιο εκρηκτικό σε ποσοστά 5% - 15% με αέρα</a:t>
            </a:r>
          </a:p>
          <a:p>
            <a:pPr>
              <a:spcBef>
                <a:spcPct val="50000"/>
              </a:spcBef>
              <a:buClrTx/>
              <a:buFontTx/>
              <a:buChar char="•"/>
            </a:pP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Μπορεί να κινηθεί έως και 150 </a:t>
            </a:r>
            <a:r>
              <a:rPr lang="en-US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m </a:t>
            </a: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εκτός ορίων ΧΥΤΑ</a:t>
            </a:r>
          </a:p>
          <a:p>
            <a:pPr>
              <a:spcBef>
                <a:spcPct val="50000"/>
              </a:spcBef>
              <a:buClrTx/>
              <a:buFontTx/>
              <a:buChar char="•"/>
            </a:pP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Παρεμποδίζει ανάπτυξη φυτών</a:t>
            </a:r>
          </a:p>
          <a:p>
            <a:pPr>
              <a:spcBef>
                <a:spcPct val="50000"/>
              </a:spcBef>
              <a:buClrTx/>
              <a:buFontTx/>
              <a:buChar char="•"/>
            </a:pP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Συσσώρευση σε υπόγεια σπιτιών γειτονικά σε ΧΥΤΑ</a:t>
            </a:r>
          </a:p>
          <a:p>
            <a:pPr>
              <a:spcBef>
                <a:spcPct val="50000"/>
              </a:spcBef>
              <a:buClrTx/>
              <a:buFontTx/>
              <a:buChar char="•"/>
            </a:pP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Τοξικότητα βιοαερίου λόγω ύπαρξης </a:t>
            </a:r>
            <a:r>
              <a:rPr lang="en-US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H</a:t>
            </a:r>
            <a:r>
              <a:rPr lang="en-US" altLang="en-US" sz="2200" baseline="-25000">
                <a:solidFill>
                  <a:srgbClr val="0000CC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S </a:t>
            </a: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και </a:t>
            </a:r>
            <a:r>
              <a:rPr lang="en-US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VOCs</a:t>
            </a:r>
          </a:p>
          <a:p>
            <a:pPr>
              <a:spcBef>
                <a:spcPct val="50000"/>
              </a:spcBef>
              <a:buClrTx/>
              <a:buFontTx/>
              <a:buChar char="•"/>
            </a:pP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Διαβρωτικό λόγω </a:t>
            </a:r>
            <a:r>
              <a:rPr lang="en-US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CO</a:t>
            </a:r>
            <a:r>
              <a:rPr lang="en-US" altLang="en-US" sz="2200" baseline="-25000">
                <a:solidFill>
                  <a:srgbClr val="0000CC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και οξειδίων πυριτίου (</a:t>
            </a:r>
            <a:r>
              <a:rPr lang="en-US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siloxanes)</a:t>
            </a:r>
          </a:p>
          <a:p>
            <a:pPr>
              <a:spcBef>
                <a:spcPct val="50000"/>
              </a:spcBef>
              <a:buClrTx/>
              <a:buFontTx/>
              <a:buChar char="•"/>
            </a:pPr>
            <a:r>
              <a:rPr lang="en-US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M</a:t>
            </a: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εθάνιο είναι αέριο θερμοκηπίου, 2</a:t>
            </a:r>
            <a:r>
              <a:rPr lang="en-US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5</a:t>
            </a: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 φορές πιο ισχυρό από </a:t>
            </a:r>
            <a:r>
              <a:rPr lang="en-US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CO</a:t>
            </a:r>
            <a:r>
              <a:rPr lang="en-US" altLang="en-US" sz="2200" baseline="-25000">
                <a:solidFill>
                  <a:srgbClr val="0000CC"/>
                </a:solidFill>
                <a:latin typeface="Comic Sans MS" panose="030F0702030302020204" pitchFamily="66" charset="0"/>
              </a:rPr>
              <a:t>2</a:t>
            </a:r>
            <a:r>
              <a:rPr lang="el-GR" altLang="en-US" sz="2200" baseline="-2500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σε ορίζοντα 100 ετών</a:t>
            </a:r>
            <a:endParaRPr lang="en-US" altLang="en-US" sz="2200" baseline="-2500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ClrTx/>
              <a:buFontTx/>
              <a:buChar char="•"/>
            </a:pPr>
            <a:r>
              <a:rPr lang="en-US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CO</a:t>
            </a:r>
            <a:r>
              <a:rPr lang="en-US" altLang="en-US" sz="2200" baseline="-25000">
                <a:solidFill>
                  <a:srgbClr val="0000CC"/>
                </a:solidFill>
                <a:latin typeface="Comic Sans MS" panose="030F0702030302020204" pitchFamily="66" charset="0"/>
              </a:rPr>
              <a:t>2</a:t>
            </a:r>
            <a:r>
              <a:rPr lang="en-US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el-GR" altLang="en-US" sz="2200">
                <a:solidFill>
                  <a:srgbClr val="0000CC"/>
                </a:solidFill>
                <a:latin typeface="Comic Sans MS" panose="030F0702030302020204" pitchFamily="66" charset="0"/>
              </a:rPr>
              <a:t>βαρύτερο μεθανίου συσσωρεύεται εντός ΧΥΤΑ ή εισέρχεται σε γειτονικά υπόγεια νερά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Line 2">
            <a:extLst>
              <a:ext uri="{FF2B5EF4-FFF2-40B4-BE49-F238E27FC236}">
                <a16:creationId xmlns:a16="http://schemas.microsoft.com/office/drawing/2014/main" id="{A23D473C-549E-497B-804B-9429CA9185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1" name="Line 3">
            <a:extLst>
              <a:ext uri="{FF2B5EF4-FFF2-40B4-BE49-F238E27FC236}">
                <a16:creationId xmlns:a16="http://schemas.microsoft.com/office/drawing/2014/main" id="{F24776C8-BDB2-47D2-823A-94DB8FF27D4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2" name="Text Box 4">
            <a:extLst>
              <a:ext uri="{FF2B5EF4-FFF2-40B4-BE49-F238E27FC236}">
                <a16:creationId xmlns:a16="http://schemas.microsoft.com/office/drawing/2014/main" id="{96B41E92-C505-4897-9B8F-7DABAB2D4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495425"/>
            <a:ext cx="7800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Char char="•"/>
            </a:pPr>
            <a:endParaRPr lang="el-GR" altLang="en-US" sz="240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id="{9865AAC1-83B8-46B2-BA21-1C805EBF4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1676400"/>
            <a:ext cx="799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Char char="•"/>
            </a:pPr>
            <a:endParaRPr lang="el-GR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53254" name="Rectangle 6">
            <a:extLst>
              <a:ext uri="{FF2B5EF4-FFF2-40B4-BE49-F238E27FC236}">
                <a16:creationId xmlns:a16="http://schemas.microsoft.com/office/drawing/2014/main" id="{4F9EA812-E1CE-44FB-B57D-5FDD28CA36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41375" y="365125"/>
            <a:ext cx="7467600" cy="855663"/>
          </a:xfrm>
        </p:spPr>
        <p:txBody>
          <a:bodyPr/>
          <a:lstStyle/>
          <a:p>
            <a:br>
              <a:rPr lang="el-GR" altLang="en-US"/>
            </a:br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Τυπική σύσταση αερίων σε ΧΥΤΑ</a:t>
            </a:r>
          </a:p>
        </p:txBody>
      </p:sp>
      <p:pic>
        <p:nvPicPr>
          <p:cNvPr id="53255" name="Picture 8">
            <a:extLst>
              <a:ext uri="{FF2B5EF4-FFF2-40B4-BE49-F238E27FC236}">
                <a16:creationId xmlns:a16="http://schemas.microsoft.com/office/drawing/2014/main" id="{BC59A556-6F41-42BF-93AA-FC58489AD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1490663"/>
            <a:ext cx="7581900" cy="516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Line 2">
            <a:extLst>
              <a:ext uri="{FF2B5EF4-FFF2-40B4-BE49-F238E27FC236}">
                <a16:creationId xmlns:a16="http://schemas.microsoft.com/office/drawing/2014/main" id="{7E6225A7-D1C5-4D9F-80DA-6B1F02262E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299" name="Line 3">
            <a:extLst>
              <a:ext uri="{FF2B5EF4-FFF2-40B4-BE49-F238E27FC236}">
                <a16:creationId xmlns:a16="http://schemas.microsoft.com/office/drawing/2014/main" id="{2E40F189-EE8D-467C-BB5C-A890B86D20A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0" name="Text Box 4">
            <a:extLst>
              <a:ext uri="{FF2B5EF4-FFF2-40B4-BE49-F238E27FC236}">
                <a16:creationId xmlns:a16="http://schemas.microsoft.com/office/drawing/2014/main" id="{8653FB90-B9F0-4F1C-8F21-AB3BCAFF4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495425"/>
            <a:ext cx="7800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Char char="•"/>
            </a:pPr>
            <a:endParaRPr lang="el-GR" altLang="en-US" sz="240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55301" name="Text Box 5">
            <a:extLst>
              <a:ext uri="{FF2B5EF4-FFF2-40B4-BE49-F238E27FC236}">
                <a16:creationId xmlns:a16="http://schemas.microsoft.com/office/drawing/2014/main" id="{904D0010-4744-489D-BD8D-99A0EBCC5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1676400"/>
            <a:ext cx="799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Char char="•"/>
            </a:pPr>
            <a:endParaRPr lang="el-GR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9937CD67-6C5C-4278-8F8A-F9AFE82EB4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98525" y="203200"/>
            <a:ext cx="7467600" cy="855663"/>
          </a:xfrm>
        </p:spPr>
        <p:txBody>
          <a:bodyPr/>
          <a:lstStyle/>
          <a:p>
            <a:pPr>
              <a:lnSpc>
                <a:spcPct val="90000"/>
              </a:lnSpc>
            </a:pPr>
            <a:br>
              <a:rPr lang="el-G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l-G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Θεωρητικές και πειραματικές εκτιμήσεις ποσοτήτων βιοαερίου σε ΧΥΤΑ</a:t>
            </a:r>
          </a:p>
        </p:txBody>
      </p:sp>
      <p:graphicFrame>
        <p:nvGraphicFramePr>
          <p:cNvPr id="815148" name="Group 44">
            <a:extLst>
              <a:ext uri="{FF2B5EF4-FFF2-40B4-BE49-F238E27FC236}">
                <a16:creationId xmlns:a16="http://schemas.microsoft.com/office/drawing/2014/main" id="{C340BD15-511B-46E1-BB94-E96CF1622CB0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781050" y="1801813"/>
          <a:ext cx="7910513" cy="4156094"/>
        </p:xfrm>
        <a:graphic>
          <a:graphicData uri="http://schemas.openxmlformats.org/drawingml/2006/table">
            <a:tbl>
              <a:tblPr/>
              <a:tblGrid>
                <a:gridCol w="2986088">
                  <a:extLst>
                    <a:ext uri="{9D8B030D-6E8A-4147-A177-3AD203B41FA5}">
                      <a16:colId xmlns:a16="http://schemas.microsoft.com/office/drawing/2014/main" val="3891536550"/>
                    </a:ext>
                  </a:extLst>
                </a:gridCol>
                <a:gridCol w="4924425">
                  <a:extLst>
                    <a:ext uri="{9D8B030D-6E8A-4147-A177-3AD203B41FA5}">
                      <a16:colId xmlns:a16="http://schemas.microsoft.com/office/drawing/2014/main" val="2710746259"/>
                    </a:ext>
                  </a:extLst>
                </a:gridCol>
              </a:tblGrid>
              <a:tr h="11902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l-GR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Θεωρητική εκτίμηση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l-GR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520 </a:t>
                      </a:r>
                      <a:r>
                        <a:rPr kumimoji="1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L / kg </a:t>
                      </a:r>
                      <a:r>
                        <a:rPr kumimoji="1" lang="el-GR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ΑΣΑ</a:t>
                      </a:r>
                      <a:r>
                        <a:rPr kumimoji="1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 (</a:t>
                      </a:r>
                      <a:r>
                        <a:rPr kumimoji="1" lang="el-GR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53% μεθάνιο</a:t>
                      </a:r>
                      <a:r>
                        <a:rPr kumimoji="1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  <a:endParaRPr kumimoji="1" lang="el-GR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475247"/>
                  </a:ext>
                </a:extLst>
              </a:tr>
              <a:tr h="1191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l-GR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Πραγματική μέτρηση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l-GR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160 </a:t>
                      </a:r>
                      <a:r>
                        <a:rPr kumimoji="1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L/kg (</a:t>
                      </a:r>
                      <a:r>
                        <a:rPr kumimoji="1" lang="el-GR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μέση τιμή), </a:t>
                      </a:r>
                      <a:endParaRPr kumimoji="1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l-GR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εύρος 50-400 </a:t>
                      </a:r>
                      <a:r>
                        <a:rPr kumimoji="1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L / kg</a:t>
                      </a:r>
                      <a:endParaRPr kumimoji="1" lang="el-GR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1172084"/>
                  </a:ext>
                </a:extLst>
              </a:tr>
              <a:tr h="17738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l-GR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Θεωρητικά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9071E"/>
                        </a:buClr>
                        <a:buFont typeface="Wingdings" panose="05000000000000000000" pitchFamily="2" charset="2"/>
                        <a:defRPr kumimoji="1" sz="2400">
                          <a:solidFill>
                            <a:srgbClr val="6600C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66FF99"/>
                        </a:buClr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 sz="2000">
                          <a:solidFill>
                            <a:schemeClr val="hlink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l-GR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Κυτταρίνη: 829 </a:t>
                      </a:r>
                      <a:r>
                        <a:rPr kumimoji="1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L/kg</a:t>
                      </a:r>
                      <a:r>
                        <a:rPr kumimoji="1" lang="el-GR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 (50%</a:t>
                      </a:r>
                      <a:r>
                        <a:rPr kumimoji="1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 CH</a:t>
                      </a:r>
                      <a:r>
                        <a:rPr kumimoji="1" lang="en-US" alt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r>
                        <a:rPr kumimoji="1" lang="el-GR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  <a:endParaRPr kumimoji="1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l-GR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Πρωτεΐνη: 988 </a:t>
                      </a:r>
                      <a:r>
                        <a:rPr kumimoji="1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L/kg</a:t>
                      </a:r>
                      <a:r>
                        <a:rPr kumimoji="1" lang="el-GR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 (52% </a:t>
                      </a:r>
                      <a:r>
                        <a:rPr kumimoji="1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CH</a:t>
                      </a:r>
                      <a:r>
                        <a:rPr kumimoji="1" lang="en-US" alt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r>
                        <a:rPr kumimoji="1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l-GR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Λίπη: 1430 </a:t>
                      </a:r>
                      <a:r>
                        <a:rPr kumimoji="1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L/kg (71% CH</a:t>
                      </a:r>
                      <a:r>
                        <a:rPr kumimoji="1" lang="en-US" alt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r>
                        <a:rPr kumimoji="1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CC"/>
                          </a:solidFill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9071E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1" lang="el-GR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6600CC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93745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Line 2">
            <a:extLst>
              <a:ext uri="{FF2B5EF4-FFF2-40B4-BE49-F238E27FC236}">
                <a16:creationId xmlns:a16="http://schemas.microsoft.com/office/drawing/2014/main" id="{CC50A504-4CFD-4D2A-89F6-4C0CBFAFE74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47" name="Line 3">
            <a:extLst>
              <a:ext uri="{FF2B5EF4-FFF2-40B4-BE49-F238E27FC236}">
                <a16:creationId xmlns:a16="http://schemas.microsoft.com/office/drawing/2014/main" id="{B4979827-037A-4622-AC0D-C7A6706D4C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48" name="Text Box 4">
            <a:extLst>
              <a:ext uri="{FF2B5EF4-FFF2-40B4-BE49-F238E27FC236}">
                <a16:creationId xmlns:a16="http://schemas.microsoft.com/office/drawing/2014/main" id="{D62EEA0E-D07D-4CC4-85B2-4373073AD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495425"/>
            <a:ext cx="7800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Char char="•"/>
            </a:pPr>
            <a:endParaRPr lang="el-GR" altLang="en-US" sz="240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57349" name="Text Box 5">
            <a:extLst>
              <a:ext uri="{FF2B5EF4-FFF2-40B4-BE49-F238E27FC236}">
                <a16:creationId xmlns:a16="http://schemas.microsoft.com/office/drawing/2014/main" id="{0182F537-E962-461F-9273-94B441316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1676400"/>
            <a:ext cx="799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Char char="•"/>
            </a:pPr>
            <a:endParaRPr lang="el-GR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id="{3DC11848-5C00-460D-BC5E-3084DF5FCAB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79475" y="284163"/>
            <a:ext cx="7940675" cy="612775"/>
          </a:xfrm>
        </p:spPr>
        <p:txBody>
          <a:bodyPr/>
          <a:lstStyle/>
          <a:p>
            <a:pPr algn="ctr">
              <a:lnSpc>
                <a:spcPct val="90000"/>
              </a:lnSpc>
            </a:pPr>
            <a:br>
              <a:rPr lang="el-G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l-G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Συνήθη μοντέλα εκτίμησης ρυθμού παραγωγής βιοαερίου από ΧΥΤΑ</a:t>
            </a:r>
          </a:p>
        </p:txBody>
      </p:sp>
      <p:pic>
        <p:nvPicPr>
          <p:cNvPr id="107527" name="Picture 10" descr="gas curves 001">
            <a:extLst>
              <a:ext uri="{FF2B5EF4-FFF2-40B4-BE49-F238E27FC236}">
                <a16:creationId xmlns:a16="http://schemas.microsoft.com/office/drawing/2014/main" id="{98085E33-3CAE-4BB9-8B98-77B9A70FF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9" t="12283" r="13725" b="18427"/>
          <a:stretch>
            <a:fillRect/>
          </a:stretch>
        </p:blipFill>
        <p:spPr bwMode="auto">
          <a:xfrm>
            <a:off x="593725" y="1419225"/>
            <a:ext cx="4037013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 Box 8">
            <a:extLst>
              <a:ext uri="{FF2B5EF4-FFF2-40B4-BE49-F238E27FC236}">
                <a16:creationId xmlns:a16="http://schemas.microsoft.com/office/drawing/2014/main" id="{25435B03-F34F-4109-9A17-8528835AA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560513"/>
            <a:ext cx="3910013" cy="593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l-GR" altLang="en-US" sz="2200" u="sng">
                <a:solidFill>
                  <a:srgbClr val="0000CC"/>
                </a:solidFill>
                <a:latin typeface="Comic Sans MS" panose="030F0702030302020204" pitchFamily="66" charset="0"/>
              </a:rPr>
              <a:t>Μοντέλο </a:t>
            </a:r>
            <a:r>
              <a:rPr lang="en-GB" altLang="en-US" sz="2200" u="sng">
                <a:solidFill>
                  <a:srgbClr val="0000CC"/>
                </a:solidFill>
                <a:latin typeface="Comic Sans MS" panose="030F0702030302020204" pitchFamily="66" charset="0"/>
              </a:rPr>
              <a:t>IPCC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endParaRPr lang="en-GB" altLang="en-US" sz="2200" u="sng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ClrTx/>
              <a:buFontTx/>
              <a:buNone/>
            </a:pPr>
            <a:endParaRPr lang="en-GB" altLang="en-US" sz="220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Comic Sans MS" panose="030F0702030302020204" pitchFamily="66" charset="0"/>
              </a:rPr>
              <a:t>k: </a:t>
            </a:r>
            <a:r>
              <a:rPr lang="el-GR" altLang="en-US" sz="2000">
                <a:solidFill>
                  <a:srgbClr val="0000CC"/>
                </a:solidFill>
                <a:latin typeface="Comic Sans MS" panose="030F0702030302020204" pitchFamily="66" charset="0"/>
              </a:rPr>
              <a:t>σταθερά 1</a:t>
            </a:r>
            <a:r>
              <a:rPr lang="el-GR" altLang="en-US" sz="2000" baseline="30000">
                <a:solidFill>
                  <a:srgbClr val="0000CC"/>
                </a:solidFill>
                <a:latin typeface="Comic Sans MS" panose="030F0702030302020204" pitchFamily="66" charset="0"/>
              </a:rPr>
              <a:t>ου</a:t>
            </a:r>
            <a:r>
              <a:rPr lang="el-GR" altLang="en-US" sz="2000">
                <a:solidFill>
                  <a:srgbClr val="0000CC"/>
                </a:solidFill>
                <a:latin typeface="Comic Sans MS" panose="030F0702030302020204" pitchFamily="66" charset="0"/>
              </a:rPr>
              <a:t> βαθμού (1/</a:t>
            </a:r>
            <a:r>
              <a:rPr lang="en-GB" altLang="en-US" sz="2000">
                <a:solidFill>
                  <a:srgbClr val="0000CC"/>
                </a:solidFill>
                <a:latin typeface="Comic Sans MS" panose="030F0702030302020204" pitchFamily="66" charset="0"/>
              </a:rPr>
              <a:t>yr)</a:t>
            </a:r>
          </a:p>
          <a:p>
            <a:pPr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Comic Sans MS" panose="030F0702030302020204" pitchFamily="66" charset="0"/>
              </a:rPr>
              <a:t>c: </a:t>
            </a:r>
            <a:r>
              <a:rPr lang="el-GR" altLang="en-US" sz="2000">
                <a:solidFill>
                  <a:srgbClr val="0000CC"/>
                </a:solidFill>
                <a:latin typeface="Comic Sans MS" panose="030F0702030302020204" pitchFamily="66" charset="0"/>
              </a:rPr>
              <a:t>έτη από κλείσιμο ΧΥΤΑ</a:t>
            </a:r>
          </a:p>
          <a:p>
            <a:pPr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Comic Sans MS" panose="030F0702030302020204" pitchFamily="66" charset="0"/>
              </a:rPr>
              <a:t>t: </a:t>
            </a:r>
            <a:r>
              <a:rPr lang="el-GR" altLang="en-US" sz="2000">
                <a:solidFill>
                  <a:srgbClr val="0000CC"/>
                </a:solidFill>
                <a:latin typeface="Comic Sans MS" panose="030F0702030302020204" pitchFamily="66" charset="0"/>
              </a:rPr>
              <a:t>έτη από έναρξη λειτουργίας ΧΥΤΑ</a:t>
            </a:r>
            <a:endParaRPr lang="en-GB" altLang="en-US" sz="200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Comic Sans MS" panose="030F0702030302020204" pitchFamily="66" charset="0"/>
              </a:rPr>
              <a:t>L</a:t>
            </a:r>
            <a:r>
              <a:rPr lang="en-GB" altLang="en-US" sz="2000" baseline="-25000">
                <a:solidFill>
                  <a:srgbClr val="0000CC"/>
                </a:solidFill>
                <a:latin typeface="Comic Sans MS" panose="030F0702030302020204" pitchFamily="66" charset="0"/>
              </a:rPr>
              <a:t>0</a:t>
            </a:r>
            <a:r>
              <a:rPr lang="en-GB" altLang="en-US" sz="2000">
                <a:solidFill>
                  <a:srgbClr val="0000CC"/>
                </a:solidFill>
                <a:latin typeface="Comic Sans MS" panose="030F0702030302020204" pitchFamily="66" charset="0"/>
              </a:rPr>
              <a:t>: </a:t>
            </a:r>
            <a:r>
              <a:rPr lang="el-GR" altLang="en-US" sz="2000">
                <a:solidFill>
                  <a:srgbClr val="0000CC"/>
                </a:solidFill>
                <a:latin typeface="Comic Sans MS" panose="030F0702030302020204" pitchFamily="66" charset="0"/>
              </a:rPr>
              <a:t>απόδοση μεθανίου (</a:t>
            </a:r>
            <a:r>
              <a:rPr lang="en-GB" altLang="en-US" sz="2000">
                <a:solidFill>
                  <a:srgbClr val="0000CC"/>
                </a:solidFill>
                <a:latin typeface="Comic Sans MS" panose="030F0702030302020204" pitchFamily="66" charset="0"/>
              </a:rPr>
              <a:t>m3/t)</a:t>
            </a:r>
          </a:p>
          <a:p>
            <a:pPr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>
                <a:solidFill>
                  <a:srgbClr val="0000CC"/>
                </a:solidFill>
                <a:latin typeface="Comic Sans MS" panose="030F0702030302020204" pitchFamily="66" charset="0"/>
              </a:rPr>
              <a:t>R</a:t>
            </a:r>
            <a:r>
              <a:rPr lang="en-US" altLang="en-US" sz="2000">
                <a:solidFill>
                  <a:srgbClr val="0000CC"/>
                </a:solidFill>
                <a:latin typeface="Comic Sans MS" panose="030F0702030302020204" pitchFamily="66" charset="0"/>
              </a:rPr>
              <a:t>:</a:t>
            </a:r>
            <a:r>
              <a:rPr lang="el-GR" altLang="en-US" sz="2000">
                <a:solidFill>
                  <a:srgbClr val="0000CC"/>
                </a:solidFill>
                <a:latin typeface="Comic Sans MS" panose="030F0702030302020204" pitchFamily="66" charset="0"/>
              </a:rPr>
              <a:t> μέση ετήσια εισροή απορριμμάτων κατά την φάση λειτουργίας (</a:t>
            </a:r>
            <a:r>
              <a:rPr lang="en-GB" altLang="en-US" sz="2000">
                <a:solidFill>
                  <a:srgbClr val="0000CC"/>
                </a:solidFill>
                <a:latin typeface="Comic Sans MS" panose="030F0702030302020204" pitchFamily="66" charset="0"/>
              </a:rPr>
              <a:t>ton/yr)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el-GR" altLang="en-US" sz="2400" u="sng">
                <a:solidFill>
                  <a:srgbClr val="0000CC"/>
                </a:solidFill>
                <a:latin typeface="Comic Sans MS" panose="030F0702030302020204" pitchFamily="66" charset="0"/>
              </a:rPr>
              <a:t>Μοντέλο </a:t>
            </a:r>
            <a:r>
              <a:rPr lang="en-GB" altLang="en-US" sz="2400" u="sng">
                <a:solidFill>
                  <a:srgbClr val="0000CC"/>
                </a:solidFill>
                <a:latin typeface="Comic Sans MS" panose="030F0702030302020204" pitchFamily="66" charset="0"/>
              </a:rPr>
              <a:t>LANDGEM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endParaRPr lang="el-GR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ClrTx/>
              <a:buFontTx/>
              <a:buNone/>
            </a:pPr>
            <a:endParaRPr lang="en-GB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ClrTx/>
              <a:buFontTx/>
              <a:buNone/>
            </a:pPr>
            <a:endParaRPr lang="el-GR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57353" name="Text Box 9">
            <a:extLst>
              <a:ext uri="{FF2B5EF4-FFF2-40B4-BE49-F238E27FC236}">
                <a16:creationId xmlns:a16="http://schemas.microsoft.com/office/drawing/2014/main" id="{3872EB1B-F872-4518-BCD1-827C5F4C3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700" y="2206625"/>
            <a:ext cx="3800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GB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Q</a:t>
            </a:r>
            <a:r>
              <a:rPr lang="en-GB" altLang="en-US" sz="2400" baseline="-25000">
                <a:solidFill>
                  <a:srgbClr val="0000CC"/>
                </a:solidFill>
                <a:latin typeface="Comic Sans MS" panose="030F0702030302020204" pitchFamily="66" charset="0"/>
              </a:rPr>
              <a:t>t</a:t>
            </a:r>
            <a:r>
              <a:rPr lang="en-GB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=L</a:t>
            </a:r>
            <a:r>
              <a:rPr lang="en-GB" altLang="en-US" sz="2400" baseline="-25000">
                <a:solidFill>
                  <a:srgbClr val="0000CC"/>
                </a:solidFill>
                <a:latin typeface="Comic Sans MS" panose="030F0702030302020204" pitchFamily="66" charset="0"/>
              </a:rPr>
              <a:t>0 </a:t>
            </a:r>
            <a:r>
              <a:rPr lang="en-GB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R (e</a:t>
            </a:r>
            <a:r>
              <a:rPr lang="en-GB" altLang="en-US" sz="2400" baseline="30000">
                <a:solidFill>
                  <a:srgbClr val="0000CC"/>
                </a:solidFill>
                <a:latin typeface="Comic Sans MS" panose="030F0702030302020204" pitchFamily="66" charset="0"/>
              </a:rPr>
              <a:t>-kc</a:t>
            </a:r>
            <a:r>
              <a:rPr lang="en-GB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-e</a:t>
            </a:r>
            <a:r>
              <a:rPr lang="en-GB" altLang="en-US" sz="2400" baseline="30000">
                <a:solidFill>
                  <a:srgbClr val="0000CC"/>
                </a:solidFill>
                <a:latin typeface="Comic Sans MS" panose="030F0702030302020204" pitchFamily="66" charset="0"/>
              </a:rPr>
              <a:t>-kt</a:t>
            </a:r>
            <a:r>
              <a:rPr lang="en-GB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)</a:t>
            </a:r>
            <a:endParaRPr lang="el-GR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7531" name="Picture 11">
            <a:extLst>
              <a:ext uri="{FF2B5EF4-FFF2-40B4-BE49-F238E27FC236}">
                <a16:creationId xmlns:a16="http://schemas.microsoft.com/office/drawing/2014/main" id="{9493A6A0-0D9E-404D-8CAD-EE207160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668588"/>
            <a:ext cx="3800475" cy="21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7355" name="Object 12">
            <a:extLst>
              <a:ext uri="{FF2B5EF4-FFF2-40B4-BE49-F238E27FC236}">
                <a16:creationId xmlns:a16="http://schemas.microsoft.com/office/drawing/2014/main" id="{98AF00EF-75F8-4E1F-843F-28C791D7CF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45063" y="5864225"/>
          <a:ext cx="3597275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Εξίσωση" r:id="rId5" imgW="1562100" imgH="431800" progId="Equation.3">
                  <p:embed/>
                </p:oleObj>
              </mc:Choice>
              <mc:Fallback>
                <p:oleObj name="Εξίσωση" r:id="rId5" imgW="1562100" imgH="4318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5063" y="5864225"/>
                        <a:ext cx="3597275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FB2CD02-728B-412D-A56C-35A954ADF3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l-GR" altLang="en-US">
                <a:latin typeface="Comic Sans MS" panose="030F0702030302020204" pitchFamily="66" charset="0"/>
              </a:rPr>
              <a:t>Τυπικό διάγραμμα ροής ΑΝΒ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34AE4A3-0A3D-4734-AEEF-C4E0D5023F2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l-GR" altLang="en-US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823B4D8F-134E-4906-82A9-0BF3C19B9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817688"/>
            <a:ext cx="7958138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id="{00CF3480-728E-46FD-8176-454F57F63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5550"/>
            <a:ext cx="5754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l-GR" altLang="en-US" sz="1400">
                <a:solidFill>
                  <a:srgbClr val="0000CC"/>
                </a:solidFill>
                <a:latin typeface="Comic Sans MS" panose="030F0702030302020204" pitchFamily="66" charset="0"/>
              </a:rPr>
              <a:t>Πηγή: </a:t>
            </a:r>
            <a:r>
              <a:rPr lang="en-GB" altLang="en-US" sz="1400">
                <a:solidFill>
                  <a:srgbClr val="0000CC"/>
                </a:solidFill>
                <a:latin typeface="Comic Sans MS" panose="030F0702030302020204" pitchFamily="66" charset="0"/>
              </a:rPr>
              <a:t>Christensen, 2011</a:t>
            </a:r>
            <a:endParaRPr lang="el-GR" altLang="en-US" sz="1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7BD5662F-75FE-4861-A395-AAEEEF4010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22325" y="466725"/>
            <a:ext cx="8116888" cy="536575"/>
          </a:xfrm>
          <a:noFill/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Παθητικό σύστημα εκτόνωσης βιοαερίου</a:t>
            </a:r>
            <a:endParaRPr lang="en-US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9395" name="Line 3">
            <a:extLst>
              <a:ext uri="{FF2B5EF4-FFF2-40B4-BE49-F238E27FC236}">
                <a16:creationId xmlns:a16="http://schemas.microsoft.com/office/drawing/2014/main" id="{3D257194-73AF-478D-94C9-C607EB694A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9396" name="Line 4">
            <a:extLst>
              <a:ext uri="{FF2B5EF4-FFF2-40B4-BE49-F238E27FC236}">
                <a16:creationId xmlns:a16="http://schemas.microsoft.com/office/drawing/2014/main" id="{F4562204-BC9E-4FB9-812E-46E4A3F7581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9397" name="Text Box 6">
            <a:extLst>
              <a:ext uri="{FF2B5EF4-FFF2-40B4-BE49-F238E27FC236}">
                <a16:creationId xmlns:a16="http://schemas.microsoft.com/office/drawing/2014/main" id="{DE981BE6-FCFF-4C9F-A1DD-C3AF8FF2B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1676400"/>
            <a:ext cx="799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Char char="•"/>
            </a:pPr>
            <a:endParaRPr lang="el-GR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59398" name="Picture 8">
            <a:extLst>
              <a:ext uri="{FF2B5EF4-FFF2-40B4-BE49-F238E27FC236}">
                <a16:creationId xmlns:a16="http://schemas.microsoft.com/office/drawing/2014/main" id="{6E060C39-B800-4C99-8D47-DE99FD1B5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600"/>
            <a:ext cx="4646613" cy="44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9" name="Picture 9" descr="passive lfg collection well">
            <a:extLst>
              <a:ext uri="{FF2B5EF4-FFF2-40B4-BE49-F238E27FC236}">
                <a16:creationId xmlns:a16="http://schemas.microsoft.com/office/drawing/2014/main" id="{2EE5B405-A753-4B49-BA32-CFEC2B312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1717675"/>
            <a:ext cx="4398962" cy="2317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AFD54FF8-6F18-4743-9369-2781829CB86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88988" y="657225"/>
            <a:ext cx="8116887" cy="536575"/>
          </a:xfrm>
          <a:noFill/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Ενεργητικό σύστημα ανάκτησης βιοαερίου</a:t>
            </a:r>
            <a:endParaRPr lang="en-US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1443" name="Line 3">
            <a:extLst>
              <a:ext uri="{FF2B5EF4-FFF2-40B4-BE49-F238E27FC236}">
                <a16:creationId xmlns:a16="http://schemas.microsoft.com/office/drawing/2014/main" id="{464B130A-C698-491D-8013-4785095DACA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44" name="Line 4">
            <a:extLst>
              <a:ext uri="{FF2B5EF4-FFF2-40B4-BE49-F238E27FC236}">
                <a16:creationId xmlns:a16="http://schemas.microsoft.com/office/drawing/2014/main" id="{B55AF32D-F520-4B21-A7B5-FB9864172E1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45" name="Text Box 5">
            <a:extLst>
              <a:ext uri="{FF2B5EF4-FFF2-40B4-BE49-F238E27FC236}">
                <a16:creationId xmlns:a16="http://schemas.microsoft.com/office/drawing/2014/main" id="{97CF96DE-96BA-4260-B1EC-DE1C4381F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1676400"/>
            <a:ext cx="799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Char char="•"/>
            </a:pPr>
            <a:endParaRPr lang="el-GR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61446" name="Text Box 6">
            <a:extLst>
              <a:ext uri="{FF2B5EF4-FFF2-40B4-BE49-F238E27FC236}">
                <a16:creationId xmlns:a16="http://schemas.microsoft.com/office/drawing/2014/main" id="{012F3BD6-F548-4495-814D-76FBB6C37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819275"/>
            <a:ext cx="7315200" cy="429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Char char="•"/>
            </a:pPr>
            <a:r>
              <a:rPr lang="el-GR" alt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Άντληση με αεραντλία</a:t>
            </a:r>
          </a:p>
          <a:p>
            <a:pPr>
              <a:spcBef>
                <a:spcPct val="50000"/>
              </a:spcBef>
              <a:buClrTx/>
              <a:buFontTx/>
              <a:buChar char="•"/>
            </a:pPr>
            <a:r>
              <a:rPr lang="el-GR" alt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Χρήση γεωτρήσεων με συγκεκριμένη ακτίνα επιρροής</a:t>
            </a:r>
          </a:p>
          <a:p>
            <a:pPr>
              <a:spcBef>
                <a:spcPct val="50000"/>
              </a:spcBef>
              <a:buClrTx/>
              <a:buFontTx/>
              <a:buChar char="•"/>
            </a:pPr>
            <a:r>
              <a:rPr lang="el-GR" alt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Πηγάδια δημιουργούνται μετά το κλείσιμο ΧΥΤΑ ή κατά τη λειτουργία του μετά το τέλος κάποιας φάσης</a:t>
            </a:r>
          </a:p>
          <a:p>
            <a:pPr>
              <a:spcBef>
                <a:spcPct val="50000"/>
              </a:spcBef>
              <a:buClrTx/>
              <a:buFontTx/>
              <a:buChar char="•"/>
            </a:pPr>
            <a:r>
              <a:rPr lang="el-GR" alt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Πρακτικός κανόνας: Απόσταση πηγαδιών ίση με 3 φορές το βάθος των απορριμμάτων</a:t>
            </a:r>
          </a:p>
          <a:p>
            <a:pPr>
              <a:spcBef>
                <a:spcPct val="50000"/>
              </a:spcBef>
              <a:buClrTx/>
              <a:buFontTx/>
              <a:buChar char="•"/>
            </a:pPr>
            <a:r>
              <a:rPr lang="el-GR" alt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Ακτίνες επιρροής πηγαδιών από 30 έως 150 </a:t>
            </a: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m.</a:t>
            </a:r>
            <a:endParaRPr lang="el-GR" altLang="en-US" sz="240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Tx/>
              <a:buFontTx/>
              <a:buChar char="•"/>
            </a:pPr>
            <a:endParaRPr lang="el-GR" altLang="en-US" sz="24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BC051C67-42B4-4928-A420-3FB6F6A6652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88988" y="657225"/>
            <a:ext cx="8116887" cy="536575"/>
          </a:xfrm>
          <a:noFill/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l-G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Ενεργητικό σύστημα ανάκτησης βιοαερίου – Ακτίνες επιρροής</a:t>
            </a:r>
            <a:endParaRPr lang="en-US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3491" name="Line 3">
            <a:extLst>
              <a:ext uri="{FF2B5EF4-FFF2-40B4-BE49-F238E27FC236}">
                <a16:creationId xmlns:a16="http://schemas.microsoft.com/office/drawing/2014/main" id="{928E2D6C-4FD8-4591-A034-F5532C2306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3492" name="Line 4">
            <a:extLst>
              <a:ext uri="{FF2B5EF4-FFF2-40B4-BE49-F238E27FC236}">
                <a16:creationId xmlns:a16="http://schemas.microsoft.com/office/drawing/2014/main" id="{D045B896-615C-4CB4-A23B-1D86C885E8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3493" name="Text Box 5">
            <a:extLst>
              <a:ext uri="{FF2B5EF4-FFF2-40B4-BE49-F238E27FC236}">
                <a16:creationId xmlns:a16="http://schemas.microsoft.com/office/drawing/2014/main" id="{BECAF359-B66F-483C-A266-87B5D4075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1676400"/>
            <a:ext cx="799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Char char="•"/>
            </a:pPr>
            <a:endParaRPr lang="el-GR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63494" name="Picture 7" descr="activel lfg collection">
            <a:extLst>
              <a:ext uri="{FF2B5EF4-FFF2-40B4-BE49-F238E27FC236}">
                <a16:creationId xmlns:a16="http://schemas.microsoft.com/office/drawing/2014/main" id="{282A8D55-2313-4556-AC92-BB88301F4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3952875" cy="3163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7">
            <a:extLst>
              <a:ext uri="{FF2B5EF4-FFF2-40B4-BE49-F238E27FC236}">
                <a16:creationId xmlns:a16="http://schemas.microsoft.com/office/drawing/2014/main" id="{22CE4793-D916-4BE3-BA06-A9072E5E6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1716088"/>
            <a:ext cx="47498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3A686AD8-E0BF-4F1F-BF51-BD610FC469A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79463" y="542925"/>
            <a:ext cx="7607300" cy="669925"/>
          </a:xfrm>
          <a:noFill/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el-G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Ενεργητικό σύστημα ανάκτησης βιοαερίου</a:t>
            </a:r>
            <a:r>
              <a:rPr lang="en-US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br>
              <a:rPr lang="en-US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(XYTA Crapo Hill)</a:t>
            </a:r>
          </a:p>
        </p:txBody>
      </p:sp>
      <p:sp>
        <p:nvSpPr>
          <p:cNvPr id="65539" name="Line 3">
            <a:extLst>
              <a:ext uri="{FF2B5EF4-FFF2-40B4-BE49-F238E27FC236}">
                <a16:creationId xmlns:a16="http://schemas.microsoft.com/office/drawing/2014/main" id="{4FCC94BB-4463-4632-AD63-1196D9925A1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40" name="Line 4">
            <a:extLst>
              <a:ext uri="{FF2B5EF4-FFF2-40B4-BE49-F238E27FC236}">
                <a16:creationId xmlns:a16="http://schemas.microsoft.com/office/drawing/2014/main" id="{0B9FC372-6671-40F5-931B-31FD7BA4A10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41" name="Text Box 5">
            <a:extLst>
              <a:ext uri="{FF2B5EF4-FFF2-40B4-BE49-F238E27FC236}">
                <a16:creationId xmlns:a16="http://schemas.microsoft.com/office/drawing/2014/main" id="{0665147A-2FCF-4A1C-BED2-9285565E6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1676400"/>
            <a:ext cx="799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Char char="•"/>
            </a:pPr>
            <a:endParaRPr lang="el-GR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65542" name="Picture 7">
            <a:extLst>
              <a:ext uri="{FF2B5EF4-FFF2-40B4-BE49-F238E27FC236}">
                <a16:creationId xmlns:a16="http://schemas.microsoft.com/office/drawing/2014/main" id="{EB1079F3-CE52-494A-8B13-73D87E711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446213"/>
            <a:ext cx="3425825" cy="514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3" name="Picture 8">
            <a:extLst>
              <a:ext uri="{FF2B5EF4-FFF2-40B4-BE49-F238E27FC236}">
                <a16:creationId xmlns:a16="http://schemas.microsoft.com/office/drawing/2014/main" id="{5058E8BB-C7EE-47AD-B807-6E67203E8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1452563"/>
            <a:ext cx="3468688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B85B170E-82E1-407A-8C1E-DCBB109528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88988" y="657225"/>
            <a:ext cx="8116887" cy="536575"/>
          </a:xfrm>
          <a:noFill/>
        </p:spPr>
        <p:txBody>
          <a:bodyPr anchor="b"/>
          <a:lstStyle/>
          <a:p>
            <a:pPr>
              <a:lnSpc>
                <a:spcPct val="90000"/>
              </a:lnSpc>
            </a:pPr>
            <a:r>
              <a:rPr lang="el-GR" alt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Πηγάδι ενεργητικής </a:t>
            </a:r>
            <a:br>
              <a:rPr lang="el-GR" altLang="en-US" sz="240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l-GR" alt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ανάκτησης βιοαερίου</a:t>
            </a:r>
            <a:endParaRPr lang="en-US" altLang="en-US" sz="2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7587" name="Line 3">
            <a:extLst>
              <a:ext uri="{FF2B5EF4-FFF2-40B4-BE49-F238E27FC236}">
                <a16:creationId xmlns:a16="http://schemas.microsoft.com/office/drawing/2014/main" id="{485AEA76-5189-4FE7-AC15-02FA097C752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588" name="Line 4">
            <a:extLst>
              <a:ext uri="{FF2B5EF4-FFF2-40B4-BE49-F238E27FC236}">
                <a16:creationId xmlns:a16="http://schemas.microsoft.com/office/drawing/2014/main" id="{8834AA25-F7D0-4AB9-B4DF-63AC53595EC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706938" y="-8342313"/>
            <a:ext cx="20638" cy="20638"/>
          </a:xfrm>
          <a:prstGeom prst="line">
            <a:avLst/>
          </a:prstGeom>
          <a:noFill/>
          <a:ln w="301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589" name="Text Box 5">
            <a:extLst>
              <a:ext uri="{FF2B5EF4-FFF2-40B4-BE49-F238E27FC236}">
                <a16:creationId xmlns:a16="http://schemas.microsoft.com/office/drawing/2014/main" id="{3FC180EF-5385-4D2D-B671-8DF8C1EB3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1676400"/>
            <a:ext cx="799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Char char="•"/>
            </a:pPr>
            <a:endParaRPr lang="el-GR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67590" name="Picture 8">
            <a:extLst>
              <a:ext uri="{FF2B5EF4-FFF2-40B4-BE49-F238E27FC236}">
                <a16:creationId xmlns:a16="http://schemas.microsoft.com/office/drawing/2014/main" id="{FAEB28F5-B9F7-4C1E-961C-C0701E6F2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139700"/>
            <a:ext cx="4933950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AB51311D-95FB-435C-BE35-4A5B770F91F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Χρήση βιοαερίου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0411FFCA-83AA-4627-9994-483F134DC56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l-GR" altLang="en-US" sz="2400">
                <a:latin typeface="Comic Sans MS" panose="030F0702030302020204" pitchFamily="66" charset="0"/>
              </a:rPr>
              <a:t>Απλή καύση σε φλόγιστρο (</a:t>
            </a:r>
            <a:r>
              <a:rPr lang="en-GB" altLang="en-US" sz="2400">
                <a:latin typeface="Comic Sans MS" panose="030F0702030302020204" pitchFamily="66" charset="0"/>
              </a:rPr>
              <a:t>CH</a:t>
            </a:r>
            <a:r>
              <a:rPr lang="en-GB" altLang="en-US" sz="2400" baseline="-25000">
                <a:latin typeface="Comic Sans MS" panose="030F0702030302020204" pitchFamily="66" charset="0"/>
              </a:rPr>
              <a:t>4</a:t>
            </a:r>
            <a:r>
              <a:rPr lang="en-GB" altLang="en-US" sz="2400">
                <a:latin typeface="Comic Sans MS" panose="030F0702030302020204" pitchFamily="66" charset="0"/>
              </a:rPr>
              <a:t> -&gt; CO</a:t>
            </a:r>
            <a:r>
              <a:rPr lang="en-GB" altLang="en-US" sz="2400" baseline="-25000">
                <a:latin typeface="Comic Sans MS" panose="030F0702030302020204" pitchFamily="66" charset="0"/>
              </a:rPr>
              <a:t>2</a:t>
            </a:r>
            <a:r>
              <a:rPr lang="en-GB" altLang="en-US" sz="2400">
                <a:latin typeface="Comic Sans MS" panose="030F0702030302020204" pitchFamily="66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l-GR" altLang="en-US" sz="2200">
                <a:latin typeface="Comic Sans MS" panose="030F0702030302020204" pitchFamily="66" charset="0"/>
              </a:rPr>
              <a:t>Μεθάνιο 25 φορές πιο δυνατό από διοξ. άνθρακα αέριο στη συμμετοχή στο φαινόμενο του θερμοκηπίου</a:t>
            </a:r>
          </a:p>
          <a:p>
            <a:pPr>
              <a:lnSpc>
                <a:spcPct val="90000"/>
              </a:lnSpc>
            </a:pPr>
            <a:r>
              <a:rPr lang="el-GR" altLang="en-US" sz="2400">
                <a:latin typeface="Comic Sans MS" panose="030F0702030302020204" pitchFamily="66" charset="0"/>
              </a:rPr>
              <a:t>Παραγωγή ηλεκτρισμού (30%-37% απόδοση)</a:t>
            </a:r>
          </a:p>
          <a:p>
            <a:pPr lvl="1">
              <a:lnSpc>
                <a:spcPct val="90000"/>
              </a:lnSpc>
            </a:pPr>
            <a:r>
              <a:rPr lang="el-GR" altLang="en-US" sz="2200">
                <a:latin typeface="Comic Sans MS" panose="030F0702030302020204" pitchFamily="66" charset="0"/>
              </a:rPr>
              <a:t>350 </a:t>
            </a:r>
            <a:r>
              <a:rPr lang="en-GB" altLang="en-US" sz="2200">
                <a:latin typeface="Comic Sans MS" panose="030F0702030302020204" pitchFamily="66" charset="0"/>
              </a:rPr>
              <a:t>kW -&gt; 210 m</a:t>
            </a:r>
            <a:r>
              <a:rPr lang="en-GB" altLang="en-US" sz="2200" baseline="30000">
                <a:latin typeface="Comic Sans MS" panose="030F0702030302020204" pitchFamily="66" charset="0"/>
              </a:rPr>
              <a:t>3</a:t>
            </a:r>
            <a:r>
              <a:rPr lang="en-GB" altLang="en-US" sz="2200">
                <a:latin typeface="Comic Sans MS" panose="030F0702030302020204" pitchFamily="66" charset="0"/>
              </a:rPr>
              <a:t> LFG/h</a:t>
            </a:r>
          </a:p>
          <a:p>
            <a:pPr lvl="1">
              <a:lnSpc>
                <a:spcPct val="90000"/>
              </a:lnSpc>
            </a:pPr>
            <a:r>
              <a:rPr lang="en-GB" altLang="en-US" sz="2200">
                <a:latin typeface="Comic Sans MS" panose="030F0702030302020204" pitchFamily="66" charset="0"/>
              </a:rPr>
              <a:t>1200 kW -&gt; 720 m</a:t>
            </a:r>
            <a:r>
              <a:rPr lang="en-GB" altLang="en-US" sz="2200" baseline="30000">
                <a:latin typeface="Comic Sans MS" panose="030F0702030302020204" pitchFamily="66" charset="0"/>
              </a:rPr>
              <a:t>3</a:t>
            </a:r>
            <a:r>
              <a:rPr lang="en-GB" altLang="en-US" sz="2200">
                <a:latin typeface="Comic Sans MS" panose="030F0702030302020204" pitchFamily="66" charset="0"/>
              </a:rPr>
              <a:t> LFG/h</a:t>
            </a:r>
          </a:p>
          <a:p>
            <a:pPr>
              <a:lnSpc>
                <a:spcPct val="90000"/>
              </a:lnSpc>
            </a:pPr>
            <a:r>
              <a:rPr lang="el-GR" altLang="en-US" sz="2400">
                <a:latin typeface="Comic Sans MS" panose="030F0702030302020204" pitchFamily="66" charset="0"/>
              </a:rPr>
              <a:t>Συνδυαστική παραγωγή ηλεκτρισμού και θερμότητας (87%) – </a:t>
            </a:r>
            <a:r>
              <a:rPr lang="en-GB" altLang="en-US" sz="2400">
                <a:latin typeface="Comic Sans MS" panose="030F0702030302020204" pitchFamily="66" charset="0"/>
              </a:rPr>
              <a:t>CHP</a:t>
            </a:r>
          </a:p>
          <a:p>
            <a:pPr>
              <a:lnSpc>
                <a:spcPct val="90000"/>
              </a:lnSpc>
            </a:pPr>
            <a:r>
              <a:rPr lang="el-GR" altLang="en-US" sz="2400">
                <a:latin typeface="Comic Sans MS" panose="030F0702030302020204" pitchFamily="66" charset="0"/>
              </a:rPr>
              <a:t>Θέρμανση νερού</a:t>
            </a:r>
          </a:p>
          <a:p>
            <a:pPr>
              <a:lnSpc>
                <a:spcPct val="90000"/>
              </a:lnSpc>
            </a:pPr>
            <a:r>
              <a:rPr lang="el-GR" altLang="en-US" sz="2400">
                <a:latin typeface="Comic Sans MS" panose="030F0702030302020204" pitchFamily="66" charset="0"/>
              </a:rPr>
              <a:t>Χρήση σε οχήματα</a:t>
            </a:r>
          </a:p>
          <a:p>
            <a:pPr>
              <a:lnSpc>
                <a:spcPct val="90000"/>
              </a:lnSpc>
            </a:pPr>
            <a:r>
              <a:rPr lang="el-GR" altLang="en-US" sz="2400">
                <a:latin typeface="Comic Sans MS" panose="030F0702030302020204" pitchFamily="66" charset="0"/>
              </a:rPr>
              <a:t>Μίξη με φυσικό αέριο</a:t>
            </a:r>
            <a:endParaRPr lang="en-GB" altLang="en-US" sz="240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endParaRPr lang="el-GR" altLang="en-US" sz="240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endParaRPr lang="el-GR" altLang="en-US" sz="24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2528E6B8-B044-4B60-A0A1-28819B4A9B4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66788" y="365125"/>
            <a:ext cx="7404100" cy="8556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l-GR" altLang="en-US">
                <a:hlinkClick r:id="rId2" action="ppaction://hlinkfile"/>
              </a:rPr>
              <a:t>Ν. 2939/2001</a:t>
            </a:r>
            <a:endParaRPr lang="el-GR" altLang="en-US"/>
          </a:p>
        </p:txBody>
      </p:sp>
      <p:sp>
        <p:nvSpPr>
          <p:cNvPr id="739331" name="Rectangle 3">
            <a:extLst>
              <a:ext uri="{FF2B5EF4-FFF2-40B4-BE49-F238E27FC236}">
                <a16:creationId xmlns:a16="http://schemas.microsoft.com/office/drawing/2014/main" id="{98D95AF2-1DCF-429D-9417-C31CF384C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1808163"/>
            <a:ext cx="79200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50000"/>
              </a:spcAft>
              <a:buClr>
                <a:srgbClr val="F9071E"/>
              </a:buClr>
              <a:buFont typeface="Monotype Sorts" charset="2"/>
              <a:buChar char="¥"/>
              <a:defRPr/>
            </a:pPr>
            <a:endParaRPr lang="el-GR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39332" name="Rectangle 4">
            <a:extLst>
              <a:ext uri="{FF2B5EF4-FFF2-40B4-BE49-F238E27FC236}">
                <a16:creationId xmlns:a16="http://schemas.microsoft.com/office/drawing/2014/main" id="{9F2FC8BE-67E1-40D8-A075-0FFAE85F0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587500"/>
            <a:ext cx="828198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20663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39333" name="Rectangle 5">
            <a:extLst>
              <a:ext uri="{FF2B5EF4-FFF2-40B4-BE49-F238E27FC236}">
                <a16:creationId xmlns:a16="http://schemas.microsoft.com/office/drawing/2014/main" id="{4E14EFE3-0B3E-484A-9023-24AF67CA9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582738"/>
            <a:ext cx="82819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20663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r>
              <a:rPr lang="el-GR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Οδηγία 94/62/ΕΚ περί συσκευασίας και απορριμμάτων συσκευασίας (διορθώθηκε με οδ. 2004/12/ΕΚ)</a:t>
            </a:r>
          </a:p>
          <a:p>
            <a:pPr marL="742950" lvl="1" indent="-220663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r>
              <a:rPr lang="el-GR" sz="22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«Περί συσκευασιών και εναλλακτική διαχείριση των συσκευασιών και άλλων προϊόντων»</a:t>
            </a:r>
          </a:p>
          <a:p>
            <a:pPr marL="1150938" lvl="2" indent="-228600">
              <a:spcBef>
                <a:spcPct val="20000"/>
              </a:spcBef>
              <a:spcAft>
                <a:spcPct val="50000"/>
              </a:spcAft>
              <a:buClr>
                <a:schemeClr val="hlink"/>
              </a:buClr>
              <a:buFont typeface="Monotype Sorts" charset="2"/>
              <a:buNone/>
              <a:defRPr/>
            </a:pPr>
            <a:endParaRPr lang="el-GR" sz="2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marL="742950" lvl="1" indent="-220663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pic>
        <p:nvPicPr>
          <p:cNvPr id="70662" name="Picture 6">
            <a:extLst>
              <a:ext uri="{FF2B5EF4-FFF2-40B4-BE49-F238E27FC236}">
                <a16:creationId xmlns:a16="http://schemas.microsoft.com/office/drawing/2014/main" id="{AFBAE6C0-47D6-45D3-AF72-51A97F931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3640138"/>
            <a:ext cx="4325937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3" name="Picture 7">
            <a:extLst>
              <a:ext uri="{FF2B5EF4-FFF2-40B4-BE49-F238E27FC236}">
                <a16:creationId xmlns:a16="http://schemas.microsoft.com/office/drawing/2014/main" id="{B97A153D-3470-4001-88D8-D5B636BB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3950"/>
            <a:ext cx="469265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51E63E8A-CDBF-41B0-8541-BCA935E4DE6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66788" y="365125"/>
            <a:ext cx="7404100" cy="8556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l-G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Ν. 2939/2001</a:t>
            </a:r>
          </a:p>
        </p:txBody>
      </p:sp>
      <p:sp>
        <p:nvSpPr>
          <p:cNvPr id="740355" name="Rectangle 3">
            <a:extLst>
              <a:ext uri="{FF2B5EF4-FFF2-40B4-BE49-F238E27FC236}">
                <a16:creationId xmlns:a16="http://schemas.microsoft.com/office/drawing/2014/main" id="{F92013FC-AD07-4620-80F9-6C948880C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1808163"/>
            <a:ext cx="79200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50000"/>
              </a:spcAft>
              <a:buClr>
                <a:srgbClr val="F9071E"/>
              </a:buClr>
              <a:buFont typeface="Monotype Sorts" charset="2"/>
              <a:buChar char="¥"/>
              <a:defRPr/>
            </a:pPr>
            <a:endParaRPr lang="el-GR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40356" name="Rectangle 4">
            <a:extLst>
              <a:ext uri="{FF2B5EF4-FFF2-40B4-BE49-F238E27FC236}">
                <a16:creationId xmlns:a16="http://schemas.microsoft.com/office/drawing/2014/main" id="{632AC525-5447-43D8-A54D-98FA61579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587500"/>
            <a:ext cx="828198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20663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40357" name="Rectangle 5">
            <a:extLst>
              <a:ext uri="{FF2B5EF4-FFF2-40B4-BE49-F238E27FC236}">
                <a16:creationId xmlns:a16="http://schemas.microsoft.com/office/drawing/2014/main" id="{3EF6B4CA-4E61-42F5-83CE-260FC6530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582738"/>
            <a:ext cx="82819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F9071E"/>
              </a:buClr>
              <a:buFontTx/>
              <a:buAutoNum type="arabicPeriod"/>
              <a:defRPr/>
            </a:pPr>
            <a:r>
              <a:rPr lang="el-GR">
                <a:solidFill>
                  <a:srgbClr val="6600CC"/>
                </a:solidFill>
                <a:cs typeface="Arial" charset="0"/>
              </a:rPr>
              <a:t>Αρχές που αφορούν στα απόβλητα</a:t>
            </a:r>
          </a:p>
          <a:p>
            <a:pPr marL="941388" lvl="1" indent="-419100">
              <a:spcBef>
                <a:spcPct val="20000"/>
              </a:spcBef>
              <a:buClr>
                <a:srgbClr val="66FF99"/>
              </a:buClr>
              <a:buFontTx/>
              <a:buAutoNum type="arabicPeriod"/>
              <a:defRPr/>
            </a:pPr>
            <a:r>
              <a:rPr lang="el-GR" sz="2200">
                <a:solidFill>
                  <a:schemeClr val="tx1"/>
                </a:solidFill>
                <a:cs typeface="Arial" charset="0"/>
              </a:rPr>
              <a:t>Πρόληψη δημιουργίας αποβλήτων</a:t>
            </a:r>
          </a:p>
          <a:p>
            <a:pPr marL="941388" lvl="1" indent="-419100">
              <a:spcBef>
                <a:spcPct val="20000"/>
              </a:spcBef>
              <a:buClr>
                <a:srgbClr val="66FF99"/>
              </a:buClr>
              <a:buFontTx/>
              <a:buAutoNum type="arabicPeriod"/>
              <a:defRPr/>
            </a:pPr>
            <a:r>
              <a:rPr lang="el-GR" sz="2200">
                <a:solidFill>
                  <a:schemeClr val="tx1"/>
                </a:solidFill>
                <a:cs typeface="Arial" charset="0"/>
              </a:rPr>
              <a:t>Κατά προτεραιότητα επαναχρησιμοποίηση συσκευασιών και ανάκτηση υλικών</a:t>
            </a:r>
          </a:p>
          <a:p>
            <a:pPr marL="941388" lvl="1" indent="-419100">
              <a:spcBef>
                <a:spcPct val="20000"/>
              </a:spcBef>
              <a:buClr>
                <a:srgbClr val="66FF99"/>
              </a:buClr>
              <a:buFontTx/>
              <a:buAutoNum type="arabicPeriod"/>
              <a:defRPr/>
            </a:pPr>
            <a:r>
              <a:rPr lang="el-GR" sz="2200">
                <a:solidFill>
                  <a:schemeClr val="tx1"/>
                </a:solidFill>
                <a:cs typeface="Arial" charset="0"/>
              </a:rPr>
              <a:t>Ανάκτηση ενέργειας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Tx/>
              <a:buAutoNum type="arabicPeriod"/>
              <a:defRPr/>
            </a:pPr>
            <a:r>
              <a:rPr lang="el-GR">
                <a:solidFill>
                  <a:srgbClr val="6600CC"/>
                </a:solidFill>
                <a:cs typeface="Arial" charset="0"/>
              </a:rPr>
              <a:t>Αρχή «ο ρυπαίνων πληρώνει»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Tx/>
              <a:buAutoNum type="arabicPeriod"/>
              <a:defRPr/>
            </a:pPr>
            <a:r>
              <a:rPr lang="el-GR">
                <a:solidFill>
                  <a:srgbClr val="6600CC"/>
                </a:solidFill>
                <a:cs typeface="Arial" charset="0"/>
              </a:rPr>
              <a:t>Αρχή ευθύνης όλων των εμπλεκόμενων οικονομικών παραγόντων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Tx/>
              <a:buAutoNum type="arabicPeriod"/>
              <a:defRPr/>
            </a:pPr>
            <a:r>
              <a:rPr lang="el-GR">
                <a:solidFill>
                  <a:srgbClr val="6600CC"/>
                </a:solidFill>
                <a:cs typeface="Arial" charset="0"/>
              </a:rPr>
              <a:t>Αρχή δημοσιότητας</a:t>
            </a:r>
            <a:endParaRPr lang="el-GR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683BDA33-9429-4271-90AB-595923A7E2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66788" y="365125"/>
            <a:ext cx="7404100" cy="8556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l-G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Ν. 2939/2001 – 9 από τα 17 συστήματα</a:t>
            </a:r>
          </a:p>
        </p:txBody>
      </p:sp>
      <p:sp>
        <p:nvSpPr>
          <p:cNvPr id="743427" name="Rectangle 3">
            <a:extLst>
              <a:ext uri="{FF2B5EF4-FFF2-40B4-BE49-F238E27FC236}">
                <a16:creationId xmlns:a16="http://schemas.microsoft.com/office/drawing/2014/main" id="{FB56B63D-6D2C-4692-BF5E-873AD3436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1808163"/>
            <a:ext cx="79200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50000"/>
              </a:spcAft>
              <a:buClr>
                <a:srgbClr val="F9071E"/>
              </a:buClr>
              <a:buFont typeface="Monotype Sorts" charset="2"/>
              <a:buChar char="¥"/>
              <a:defRPr/>
            </a:pPr>
            <a:endParaRPr lang="el-GR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43428" name="Rectangle 4">
            <a:extLst>
              <a:ext uri="{FF2B5EF4-FFF2-40B4-BE49-F238E27FC236}">
                <a16:creationId xmlns:a16="http://schemas.microsoft.com/office/drawing/2014/main" id="{7FEA2F87-787A-4469-A1DE-5562DCA47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587500"/>
            <a:ext cx="828198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20663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43429" name="Rectangle 5">
            <a:extLst>
              <a:ext uri="{FF2B5EF4-FFF2-40B4-BE49-F238E27FC236}">
                <a16:creationId xmlns:a16="http://schemas.microsoft.com/office/drawing/2014/main" id="{B94D1837-82E8-4E08-9537-D4C6B29D0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582738"/>
            <a:ext cx="82819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41388" lvl="1" indent="-419100">
              <a:spcBef>
                <a:spcPct val="20000"/>
              </a:spcBef>
              <a:buClr>
                <a:srgbClr val="66FF99"/>
              </a:buClr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43430" name="Rectangle 6">
            <a:extLst>
              <a:ext uri="{FF2B5EF4-FFF2-40B4-BE49-F238E27FC236}">
                <a16:creationId xmlns:a16="http://schemas.microsoft.com/office/drawing/2014/main" id="{C4D29C78-B9F3-4D4E-A068-D399E1694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8" y="1546225"/>
            <a:ext cx="82819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F9071E"/>
              </a:buClr>
              <a:buFontTx/>
              <a:buAutoNum type="arabicPeriod"/>
              <a:defRPr/>
            </a:pPr>
            <a:r>
              <a:rPr lang="el-GR" sz="2200" b="1">
                <a:solidFill>
                  <a:schemeClr val="tx2"/>
                </a:solidFill>
                <a:cs typeface="Arial" charset="0"/>
              </a:rPr>
              <a:t>Συσκευασιών: </a:t>
            </a:r>
            <a:r>
              <a:rPr lang="el-GR" sz="2200">
                <a:cs typeface="Arial" charset="0"/>
              </a:rPr>
              <a:t>ΕΕΑΑ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Tx/>
              <a:buAutoNum type="arabicPeriod"/>
              <a:defRPr/>
            </a:pPr>
            <a:r>
              <a:rPr lang="el-GR" sz="2200" b="1">
                <a:solidFill>
                  <a:schemeClr val="tx2"/>
                </a:solidFill>
                <a:cs typeface="Arial" charset="0"/>
              </a:rPr>
              <a:t>Συσκευασιών Ορυκτελαίων</a:t>
            </a:r>
            <a:r>
              <a:rPr lang="el-GR" sz="2200">
                <a:solidFill>
                  <a:srgbClr val="6600CC"/>
                </a:solidFill>
                <a:cs typeface="Arial" charset="0"/>
              </a:rPr>
              <a:t> ΚΕΠΕΔ.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Tx/>
              <a:buAutoNum type="arabicPeriod"/>
              <a:defRPr/>
            </a:pPr>
            <a:r>
              <a:rPr lang="el-GR" sz="2200" b="1">
                <a:solidFill>
                  <a:schemeClr val="tx2"/>
                </a:solidFill>
                <a:cs typeface="Arial" charset="0"/>
              </a:rPr>
              <a:t>Ιδιωτικής Ετικέτας και Εισαγωγής Προϊόντων «ΑΒ ΒΑΣΙΛΟΠΟΥΛΟΣ» (ατομικό)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Tx/>
              <a:buAutoNum type="arabicPeriod"/>
              <a:defRPr/>
            </a:pPr>
            <a:r>
              <a:rPr lang="el-GR" sz="2200" b="1">
                <a:solidFill>
                  <a:schemeClr val="tx2"/>
                </a:solidFill>
                <a:cs typeface="Arial" charset="0"/>
              </a:rPr>
              <a:t>Αποβλήτων Λιπαντικών Ελαίων</a:t>
            </a:r>
            <a:r>
              <a:rPr lang="el-GR" sz="2200">
                <a:solidFill>
                  <a:srgbClr val="6600CC"/>
                </a:solidFill>
                <a:cs typeface="Arial" charset="0"/>
              </a:rPr>
              <a:t> ΕΛΛΗΝΙΚΗ ΤΕΧΝΟΛΟΓΙΑ ΠΕΡΙΒΑΛΛΟΝΤΟΣ Α.Ε  - ΕΛ.ΤΕ.ΠΕ. ΑΕ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Tx/>
              <a:buAutoNum type="arabicPeriod"/>
              <a:defRPr/>
            </a:pPr>
            <a:r>
              <a:rPr lang="el-GR" sz="2200" b="1">
                <a:solidFill>
                  <a:schemeClr val="tx2"/>
                </a:solidFill>
                <a:cs typeface="Arial" charset="0"/>
              </a:rPr>
              <a:t>Αποβλήτων Ηλεκτρικού και Ηλεκτρονικού εξοπλισμού</a:t>
            </a:r>
            <a:r>
              <a:rPr lang="el-GR" sz="2200">
                <a:solidFill>
                  <a:srgbClr val="6600CC"/>
                </a:solidFill>
                <a:cs typeface="Arial" charset="0"/>
              </a:rPr>
              <a:t> «ΑΝΑΚΥΚΛΩΣΗ ΣΥΣΚΕΥΩΝ Α.Ε»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Tx/>
              <a:buAutoNum type="arabicPeriod"/>
              <a:defRPr/>
            </a:pPr>
            <a:r>
              <a:rPr lang="el-GR" sz="2200" b="1">
                <a:solidFill>
                  <a:schemeClr val="tx2"/>
                </a:solidFill>
                <a:cs typeface="Arial" charset="0"/>
              </a:rPr>
              <a:t>Φορητών Ηλεκτρικών Στηλών και Συσσωρευτών</a:t>
            </a:r>
            <a:r>
              <a:rPr lang="el-GR" sz="2200">
                <a:solidFill>
                  <a:srgbClr val="6600CC"/>
                </a:solidFill>
                <a:cs typeface="Arial" charset="0"/>
              </a:rPr>
              <a:t>  - ΣΣΕΔΦΗΣΣ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Tx/>
              <a:buAutoNum type="arabicPeriod"/>
              <a:defRPr/>
            </a:pPr>
            <a:r>
              <a:rPr lang="el-GR" sz="2200" b="1">
                <a:solidFill>
                  <a:schemeClr val="tx2"/>
                </a:solidFill>
                <a:cs typeface="Arial" charset="0"/>
              </a:rPr>
              <a:t>Συσσωρευτών</a:t>
            </a:r>
            <a:r>
              <a:rPr lang="el-GR" sz="2200">
                <a:solidFill>
                  <a:srgbClr val="6600CC"/>
                </a:solidFill>
                <a:cs typeface="Arial" charset="0"/>
              </a:rPr>
              <a:t>  - ΣΥ.ΔΕ.ΣΥΣ ΑΕ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Tx/>
              <a:buAutoNum type="arabicPeriod"/>
              <a:defRPr/>
            </a:pPr>
            <a:r>
              <a:rPr lang="el-GR" sz="2200" b="1">
                <a:solidFill>
                  <a:schemeClr val="tx2"/>
                </a:solidFill>
                <a:cs typeface="Arial" charset="0"/>
              </a:rPr>
              <a:t>Μεταχειρισμένων Ελαστικών</a:t>
            </a:r>
            <a:r>
              <a:rPr lang="el-GR" sz="2200">
                <a:solidFill>
                  <a:srgbClr val="6600CC"/>
                </a:solidFill>
                <a:cs typeface="Arial" charset="0"/>
              </a:rPr>
              <a:t> «</a:t>
            </a:r>
            <a:r>
              <a:rPr lang="en-US" sz="2200">
                <a:solidFill>
                  <a:srgbClr val="6600CC"/>
                </a:solidFill>
                <a:cs typeface="Arial" charset="0"/>
              </a:rPr>
              <a:t>ECO</a:t>
            </a:r>
            <a:r>
              <a:rPr lang="el-GR" sz="2200">
                <a:solidFill>
                  <a:srgbClr val="6600CC"/>
                </a:solidFill>
                <a:cs typeface="Arial" charset="0"/>
              </a:rPr>
              <a:t> – </a:t>
            </a:r>
            <a:r>
              <a:rPr lang="en-US" sz="2200">
                <a:solidFill>
                  <a:srgbClr val="6600CC"/>
                </a:solidFill>
                <a:cs typeface="Arial" charset="0"/>
              </a:rPr>
              <a:t>ELASTICA</a:t>
            </a:r>
            <a:r>
              <a:rPr lang="el-GR" sz="2200">
                <a:solidFill>
                  <a:srgbClr val="6600CC"/>
                </a:solidFill>
                <a:cs typeface="Arial" charset="0"/>
              </a:rPr>
              <a:t>» ΑΕ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Tx/>
              <a:buAutoNum type="arabicPeriod"/>
              <a:defRPr/>
            </a:pPr>
            <a:r>
              <a:rPr lang="el-GR" sz="2200" b="1">
                <a:solidFill>
                  <a:schemeClr val="tx2"/>
                </a:solidFill>
                <a:cs typeface="Arial" charset="0"/>
              </a:rPr>
              <a:t>Οχημάτων</a:t>
            </a:r>
            <a:r>
              <a:rPr lang="el-GR" sz="2200">
                <a:solidFill>
                  <a:srgbClr val="6600CC"/>
                </a:solidFill>
                <a:cs typeface="Arial" charset="0"/>
              </a:rPr>
              <a:t> Ελλάδας με το διακριτικό τίτλο «ΕΔΟΕ Α.Ε»</a:t>
            </a: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marL="457200" indent="-457200" algn="ctr">
              <a:buClr>
                <a:schemeClr val="bg1"/>
              </a:buClr>
              <a:buFont typeface="Times New Roman" pitchFamily="18" charset="0"/>
              <a:buNone/>
              <a:defRPr/>
            </a:pPr>
            <a:endParaRPr lang="el-GR" b="1">
              <a:solidFill>
                <a:srgbClr val="6600CC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0CFB4B83-8120-41CB-9CAA-70626D48F81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l-GR" altLang="en-US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0C41402B-D673-41FA-AC50-999C25A8844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l-GR" altLang="en-US"/>
          </a:p>
        </p:txBody>
      </p:sp>
      <p:pic>
        <p:nvPicPr>
          <p:cNvPr id="73732" name="Picture 4" descr="EEAA slide">
            <a:extLst>
              <a:ext uri="{FF2B5EF4-FFF2-40B4-BE49-F238E27FC236}">
                <a16:creationId xmlns:a16="http://schemas.microsoft.com/office/drawing/2014/main" id="{C530FB2A-9478-44BA-8D57-E14CA96AE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76200"/>
            <a:ext cx="8890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920E56A-EEA7-4620-8487-ED818E97384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11250" y="255588"/>
            <a:ext cx="7467600" cy="1028700"/>
          </a:xfrm>
        </p:spPr>
        <p:txBody>
          <a:bodyPr/>
          <a:lstStyle/>
          <a:p>
            <a:pPr algn="ctr"/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Χρήσεις και ιδιότητες βιοαερίου από ΑΝΒ</a:t>
            </a:r>
            <a:endParaRPr lang="en-US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2BA886B-4553-427A-AA45-DBDB0FD597D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l-GR" altLang="en-US">
                <a:latin typeface="Comic Sans MS" panose="030F0702030302020204" pitchFamily="66" charset="0"/>
              </a:rPr>
              <a:t>Παραγωγή βιοαερίου (</a:t>
            </a:r>
            <a:r>
              <a:rPr lang="en-US" altLang="en-US">
                <a:latin typeface="Comic Sans MS" panose="030F0702030302020204" pitchFamily="66" charset="0"/>
              </a:rPr>
              <a:t>CH</a:t>
            </a:r>
            <a:r>
              <a:rPr lang="en-US" altLang="en-US" baseline="-25000">
                <a:latin typeface="Comic Sans MS" panose="030F0702030302020204" pitchFamily="66" charset="0"/>
              </a:rPr>
              <a:t>4</a:t>
            </a:r>
            <a:r>
              <a:rPr lang="en-US" altLang="en-US">
                <a:latin typeface="Comic Sans MS" panose="030F0702030302020204" pitchFamily="66" charset="0"/>
              </a:rPr>
              <a:t>+CO</a:t>
            </a:r>
            <a:r>
              <a:rPr lang="en-US" altLang="en-US" baseline="-25000">
                <a:latin typeface="Comic Sans MS" panose="030F0702030302020204" pitchFamily="66" charset="0"/>
              </a:rPr>
              <a:t>2</a:t>
            </a:r>
            <a:r>
              <a:rPr lang="el-GR" altLang="en-US">
                <a:latin typeface="Comic Sans MS" panose="030F0702030302020204" pitchFamily="66" charset="0"/>
              </a:rPr>
              <a:t>+Η2+Η2Ο</a:t>
            </a:r>
            <a:r>
              <a:rPr lang="en-US" altLang="en-US">
                <a:latin typeface="Comic Sans MS" panose="030F0702030302020204" pitchFamily="66" charset="0"/>
              </a:rPr>
              <a:t>). </a:t>
            </a:r>
          </a:p>
          <a:p>
            <a:r>
              <a:rPr lang="el-GR" altLang="en-US">
                <a:latin typeface="Comic Sans MS" panose="030F0702030302020204" pitchFamily="66" charset="0"/>
              </a:rPr>
              <a:t>Μεθάνιο (</a:t>
            </a:r>
            <a:r>
              <a:rPr lang="en-US" altLang="en-US">
                <a:latin typeface="Comic Sans MS" panose="030F0702030302020204" pitchFamily="66" charset="0"/>
              </a:rPr>
              <a:t>CH</a:t>
            </a:r>
            <a:r>
              <a:rPr lang="en-US" altLang="en-US" baseline="-25000">
                <a:latin typeface="Comic Sans MS" panose="030F0702030302020204" pitchFamily="66" charset="0"/>
              </a:rPr>
              <a:t>4</a:t>
            </a:r>
            <a:r>
              <a:rPr lang="en-US" altLang="en-US">
                <a:latin typeface="Comic Sans MS" panose="030F0702030302020204" pitchFamily="66" charset="0"/>
              </a:rPr>
              <a:t>) </a:t>
            </a:r>
            <a:r>
              <a:rPr lang="el-GR" altLang="en-US">
                <a:latin typeface="Comic Sans MS" panose="030F0702030302020204" pitchFamily="66" charset="0"/>
              </a:rPr>
              <a:t>εκμεταλλεύσιμο για παραγωγή ενέργειας, θέρμανση αντιδραστήρια</a:t>
            </a:r>
          </a:p>
          <a:p>
            <a:pPr lvl="1"/>
            <a:r>
              <a:rPr lang="el-GR" altLang="en-US">
                <a:latin typeface="Comic Sans MS" panose="030F0702030302020204" pitchFamily="66" charset="0"/>
              </a:rPr>
              <a:t>Παραγωγή θερμότητας: εσωτερική χρήση στο εργοστάσιο ή θέρμανση γειτονικών χώρων</a:t>
            </a:r>
          </a:p>
          <a:p>
            <a:pPr lvl="1"/>
            <a:r>
              <a:rPr lang="el-GR" altLang="en-US">
                <a:latin typeface="Comic Sans MS" panose="030F0702030302020204" pitchFamily="66" charset="0"/>
              </a:rPr>
              <a:t>Ηλεκτρική ενέργεια και θερμότητα (αφαίρεση </a:t>
            </a:r>
            <a:r>
              <a:rPr lang="en-US" altLang="en-US">
                <a:latin typeface="Comic Sans MS" panose="030F0702030302020204" pitchFamily="66" charset="0"/>
              </a:rPr>
              <a:t>H</a:t>
            </a:r>
            <a:r>
              <a:rPr lang="en-US" altLang="en-US" baseline="-25000">
                <a:latin typeface="Comic Sans MS" panose="030F0702030302020204" pitchFamily="66" charset="0"/>
              </a:rPr>
              <a:t>2</a:t>
            </a:r>
            <a:r>
              <a:rPr lang="en-US" altLang="en-US">
                <a:latin typeface="Comic Sans MS" panose="030F0702030302020204" pitchFamily="66" charset="0"/>
              </a:rPr>
              <a:t>O, H</a:t>
            </a:r>
            <a:r>
              <a:rPr lang="en-US" altLang="en-US" baseline="-25000">
                <a:latin typeface="Comic Sans MS" panose="030F0702030302020204" pitchFamily="66" charset="0"/>
              </a:rPr>
              <a:t>2</a:t>
            </a:r>
            <a:r>
              <a:rPr lang="en-US" altLang="en-US">
                <a:latin typeface="Comic Sans MS" panose="030F0702030302020204" pitchFamily="66" charset="0"/>
              </a:rPr>
              <a:t>S)</a:t>
            </a:r>
          </a:p>
          <a:p>
            <a:pPr lvl="1"/>
            <a:r>
              <a:rPr lang="el-GR" altLang="en-US">
                <a:latin typeface="Comic Sans MS" panose="030F0702030302020204" pitchFamily="66" charset="0"/>
              </a:rPr>
              <a:t>Παραγωγή καυσίμου οχημάτων</a:t>
            </a:r>
          </a:p>
          <a:p>
            <a:pPr lvl="1"/>
            <a:r>
              <a:rPr lang="el-GR" altLang="en-US">
                <a:latin typeface="Comic Sans MS" panose="030F0702030302020204" pitchFamily="66" charset="0"/>
              </a:rPr>
              <a:t>Αναβάθμιση σε φυσικό αέριο</a:t>
            </a:r>
          </a:p>
          <a:p>
            <a:pPr lvl="1"/>
            <a:endParaRPr lang="el-GR" altLang="en-US">
              <a:latin typeface="Comic Sans MS" panose="030F0702030302020204" pitchFamily="66" charset="0"/>
            </a:endParaRPr>
          </a:p>
          <a:p>
            <a:pPr lvl="1"/>
            <a:endParaRPr lang="el-GR" altLang="en-US">
              <a:latin typeface="Comic Sans MS" panose="030F0702030302020204" pitchFamily="66" charset="0"/>
            </a:endParaRPr>
          </a:p>
          <a:p>
            <a:endParaRPr lang="en-US" altLang="en-US">
              <a:latin typeface="Comic Sans MS" panose="030F0702030302020204" pitchFamily="66" charset="0"/>
            </a:endParaRPr>
          </a:p>
        </p:txBody>
      </p:sp>
      <p:pic>
        <p:nvPicPr>
          <p:cNvPr id="13317" name="Picture 5">
            <a:extLst>
              <a:ext uri="{FF2B5EF4-FFF2-40B4-BE49-F238E27FC236}">
                <a16:creationId xmlns:a16="http://schemas.microsoft.com/office/drawing/2014/main" id="{73ABE682-E27D-4B9A-8622-95293B705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5575"/>
            <a:ext cx="9144000" cy="442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ext Box 6">
            <a:extLst>
              <a:ext uri="{FF2B5EF4-FFF2-40B4-BE49-F238E27FC236}">
                <a16:creationId xmlns:a16="http://schemas.microsoft.com/office/drawing/2014/main" id="{65E344E5-20E8-49CD-97BF-D698FBE73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5550"/>
            <a:ext cx="5754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l-GR" altLang="en-US" sz="1400">
                <a:solidFill>
                  <a:srgbClr val="0000CC"/>
                </a:solidFill>
                <a:latin typeface="Comic Sans MS" panose="030F0702030302020204" pitchFamily="66" charset="0"/>
              </a:rPr>
              <a:t>Πηγή: </a:t>
            </a:r>
            <a:r>
              <a:rPr lang="en-GB" altLang="en-US" sz="1400">
                <a:solidFill>
                  <a:srgbClr val="0000CC"/>
                </a:solidFill>
                <a:latin typeface="Comic Sans MS" panose="030F0702030302020204" pitchFamily="66" charset="0"/>
              </a:rPr>
              <a:t>Christensen, 2011</a:t>
            </a:r>
            <a:endParaRPr lang="el-GR" altLang="en-US" sz="1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7E04F342-B563-4CB4-BC2B-C7B32870AC1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66788" y="365125"/>
            <a:ext cx="7404100" cy="8556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l-GR" alt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Μέτρα και όροι για την υγειονομική ταφή αποβλήτων</a:t>
            </a:r>
            <a:r>
              <a:rPr lang="el-G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 (ΥΑ 29407/3508/2002)</a:t>
            </a:r>
          </a:p>
        </p:txBody>
      </p:sp>
      <p:sp>
        <p:nvSpPr>
          <p:cNvPr id="754691" name="Rectangle 3">
            <a:extLst>
              <a:ext uri="{FF2B5EF4-FFF2-40B4-BE49-F238E27FC236}">
                <a16:creationId xmlns:a16="http://schemas.microsoft.com/office/drawing/2014/main" id="{D2135580-AB57-4D09-88E1-B219D2667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1808163"/>
            <a:ext cx="79200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50000"/>
              </a:spcAft>
              <a:buClr>
                <a:srgbClr val="F9071E"/>
              </a:buClr>
              <a:buFont typeface="Monotype Sorts" charset="2"/>
              <a:buChar char="¥"/>
              <a:defRPr/>
            </a:pPr>
            <a:endParaRPr lang="el-GR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54692" name="Rectangle 4">
            <a:extLst>
              <a:ext uri="{FF2B5EF4-FFF2-40B4-BE49-F238E27FC236}">
                <a16:creationId xmlns:a16="http://schemas.microsoft.com/office/drawing/2014/main" id="{0A54A903-C5C2-4F63-BEDE-B57E4FD45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587500"/>
            <a:ext cx="828198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20663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54693" name="Rectangle 5">
            <a:extLst>
              <a:ext uri="{FF2B5EF4-FFF2-40B4-BE49-F238E27FC236}">
                <a16:creationId xmlns:a16="http://schemas.microsoft.com/office/drawing/2014/main" id="{1B0AD7BC-3FF2-413E-9FEF-C05416997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582738"/>
            <a:ext cx="82819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41388" lvl="1" indent="-419100">
              <a:spcBef>
                <a:spcPct val="20000"/>
              </a:spcBef>
              <a:buClr>
                <a:srgbClr val="66FF99"/>
              </a:buClr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54694" name="Rectangle 6">
            <a:extLst>
              <a:ext uri="{FF2B5EF4-FFF2-40B4-BE49-F238E27FC236}">
                <a16:creationId xmlns:a16="http://schemas.microsoft.com/office/drawing/2014/main" id="{903D0E93-9C93-4373-B9A9-AA47E429E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8" y="1592263"/>
            <a:ext cx="6973887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 sz="2600">
                <a:solidFill>
                  <a:srgbClr val="6600CC"/>
                </a:solidFill>
                <a:cs typeface="Arial" charset="0"/>
              </a:rPr>
              <a:t>Εναρμόνιση με οδηγία 1999/31/ΕΚ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 sz="2600">
                <a:solidFill>
                  <a:srgbClr val="6600CC"/>
                </a:solidFill>
                <a:cs typeface="Arial" charset="0"/>
              </a:rPr>
              <a:t>Τεχνικές προδιαγραφές για χώρους ταφής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 sz="2600">
                <a:solidFill>
                  <a:srgbClr val="6600CC"/>
                </a:solidFill>
                <a:cs typeface="Arial" charset="0"/>
              </a:rPr>
              <a:t>Θέτει στόχους για την εκτροπή βιοαποδομήσιμων από ταφή – προωθεί την επεξεργασία τους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 sz="2600">
                <a:solidFill>
                  <a:srgbClr val="6600CC"/>
                </a:solidFill>
                <a:cs typeface="Arial" charset="0"/>
              </a:rPr>
              <a:t>Κατηγοριοποιεί ΧΥΤΑ σε 3 κατηγορίες</a:t>
            </a:r>
          </a:p>
          <a:p>
            <a:pPr marL="941388" lvl="1" indent="-419100">
              <a:spcBef>
                <a:spcPct val="20000"/>
              </a:spcBef>
              <a:buClr>
                <a:srgbClr val="66FF99"/>
              </a:buClr>
              <a:buFont typeface="Wingdings" pitchFamily="2" charset="2"/>
              <a:buChar char="§"/>
              <a:defRPr/>
            </a:pPr>
            <a:r>
              <a:rPr lang="el-GR" sz="2200">
                <a:solidFill>
                  <a:schemeClr val="tx1"/>
                </a:solidFill>
                <a:cs typeface="Arial" charset="0"/>
              </a:rPr>
              <a:t>Μη επικινδύνων</a:t>
            </a:r>
          </a:p>
          <a:p>
            <a:pPr marL="941388" lvl="1" indent="-419100">
              <a:spcBef>
                <a:spcPct val="20000"/>
              </a:spcBef>
              <a:buClr>
                <a:srgbClr val="66FF99"/>
              </a:buClr>
              <a:buFont typeface="Wingdings" pitchFamily="2" charset="2"/>
              <a:buChar char="§"/>
              <a:defRPr/>
            </a:pPr>
            <a:r>
              <a:rPr lang="el-GR" sz="2200">
                <a:solidFill>
                  <a:schemeClr val="tx1"/>
                </a:solidFill>
                <a:cs typeface="Arial" charset="0"/>
              </a:rPr>
              <a:t>Επικινδύνων</a:t>
            </a:r>
          </a:p>
          <a:p>
            <a:pPr marL="941388" lvl="1" indent="-419100">
              <a:spcBef>
                <a:spcPct val="20000"/>
              </a:spcBef>
              <a:buClr>
                <a:srgbClr val="66FF99"/>
              </a:buClr>
              <a:buFont typeface="Wingdings" pitchFamily="2" charset="2"/>
              <a:buChar char="§"/>
              <a:defRPr/>
            </a:pPr>
            <a:r>
              <a:rPr lang="el-GR" sz="2200">
                <a:solidFill>
                  <a:schemeClr val="tx1"/>
                </a:solidFill>
                <a:cs typeface="Arial" charset="0"/>
              </a:rPr>
              <a:t>Αδρανών</a:t>
            </a:r>
          </a:p>
          <a:p>
            <a:pPr marL="941388" lvl="1" indent="-419100">
              <a:spcBef>
                <a:spcPct val="20000"/>
              </a:spcBef>
              <a:buClr>
                <a:srgbClr val="66FF99"/>
              </a:buClr>
              <a:buFont typeface="Wingdings" pitchFamily="2" charset="2"/>
              <a:buChar char="§"/>
              <a:defRPr/>
            </a:pPr>
            <a:endParaRPr lang="el-GR">
              <a:solidFill>
                <a:schemeClr val="tx1"/>
              </a:solidFill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None/>
              <a:defRPr/>
            </a:pPr>
            <a:endParaRPr lang="el-GR" sz="2600">
              <a:solidFill>
                <a:srgbClr val="6600CC"/>
              </a:solidFill>
              <a:cs typeface="Arial" charset="0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marL="457200" indent="-457200" algn="ctr">
              <a:buClr>
                <a:schemeClr val="bg1"/>
              </a:buClr>
              <a:buFont typeface="Times New Roman" pitchFamily="18" charset="0"/>
              <a:buNone/>
              <a:defRPr/>
            </a:pPr>
            <a:endParaRPr lang="el-GR" b="1">
              <a:solidFill>
                <a:srgbClr val="6600CC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CF27E755-6BE6-4BFD-A3E2-714E61C2741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66788" y="365125"/>
            <a:ext cx="7404100" cy="8556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l-GR" alt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Μέτρα και όροι για την υγειονομική ταφή αποβλήτων</a:t>
            </a:r>
            <a:r>
              <a:rPr lang="el-G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 (ΥΑ 29407/3508/2002)</a:t>
            </a:r>
          </a:p>
        </p:txBody>
      </p:sp>
      <p:sp>
        <p:nvSpPr>
          <p:cNvPr id="756739" name="Rectangle 3">
            <a:extLst>
              <a:ext uri="{FF2B5EF4-FFF2-40B4-BE49-F238E27FC236}">
                <a16:creationId xmlns:a16="http://schemas.microsoft.com/office/drawing/2014/main" id="{F8F9F898-6E99-4C2F-AF06-DEF3853AF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1808163"/>
            <a:ext cx="79200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50000"/>
              </a:spcAft>
              <a:buClr>
                <a:srgbClr val="F9071E"/>
              </a:buClr>
              <a:buFont typeface="Monotype Sorts" charset="2"/>
              <a:buChar char="¥"/>
              <a:defRPr/>
            </a:pPr>
            <a:endParaRPr lang="el-GR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56740" name="Rectangle 4">
            <a:extLst>
              <a:ext uri="{FF2B5EF4-FFF2-40B4-BE49-F238E27FC236}">
                <a16:creationId xmlns:a16="http://schemas.microsoft.com/office/drawing/2014/main" id="{D276B361-72E5-4075-A1F1-7CE1A9598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587500"/>
            <a:ext cx="828198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20663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56741" name="Rectangle 5">
            <a:extLst>
              <a:ext uri="{FF2B5EF4-FFF2-40B4-BE49-F238E27FC236}">
                <a16:creationId xmlns:a16="http://schemas.microsoft.com/office/drawing/2014/main" id="{4EBF0391-BF78-4DDD-9D1F-21941B279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582738"/>
            <a:ext cx="82819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41388" lvl="1" indent="-419100">
              <a:spcBef>
                <a:spcPct val="20000"/>
              </a:spcBef>
              <a:buClr>
                <a:srgbClr val="66FF99"/>
              </a:buClr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56742" name="Rectangle 6">
            <a:extLst>
              <a:ext uri="{FF2B5EF4-FFF2-40B4-BE49-F238E27FC236}">
                <a16:creationId xmlns:a16="http://schemas.microsoft.com/office/drawing/2014/main" id="{EE13FFD2-807C-4FE5-9CDF-302DA4371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8" y="1592263"/>
            <a:ext cx="6973887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 sz="2600">
                <a:solidFill>
                  <a:srgbClr val="6600CC"/>
                </a:solidFill>
                <a:cs typeface="Arial" charset="0"/>
              </a:rPr>
              <a:t>Στόχοι εκτροπής:</a:t>
            </a:r>
          </a:p>
          <a:p>
            <a:pPr marL="941388" lvl="1" indent="-419100">
              <a:spcBef>
                <a:spcPct val="20000"/>
              </a:spcBef>
              <a:buClr>
                <a:srgbClr val="66FF99"/>
              </a:buClr>
              <a:buFont typeface="Wingdings" pitchFamily="2" charset="2"/>
              <a:buChar char="§"/>
              <a:defRPr/>
            </a:pPr>
            <a:endParaRPr lang="el-GR" sz="2200">
              <a:solidFill>
                <a:schemeClr val="tx1"/>
              </a:solidFill>
              <a:cs typeface="Arial" charset="0"/>
            </a:endParaRPr>
          </a:p>
          <a:p>
            <a:pPr marL="941388" lvl="1" indent="-419100">
              <a:spcBef>
                <a:spcPct val="20000"/>
              </a:spcBef>
              <a:buClr>
                <a:srgbClr val="66FF99"/>
              </a:buClr>
              <a:buFont typeface="Wingdings" pitchFamily="2" charset="2"/>
              <a:buChar char="§"/>
              <a:defRPr/>
            </a:pPr>
            <a:endParaRPr lang="el-GR">
              <a:solidFill>
                <a:schemeClr val="tx1"/>
              </a:solidFill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None/>
              <a:defRPr/>
            </a:pPr>
            <a:endParaRPr lang="el-GR" sz="2600">
              <a:solidFill>
                <a:srgbClr val="6600CC"/>
              </a:solidFill>
              <a:cs typeface="Arial" charset="0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marL="457200" indent="-457200" algn="ctr">
              <a:buClr>
                <a:schemeClr val="bg1"/>
              </a:buClr>
              <a:buFont typeface="Times New Roman" pitchFamily="18" charset="0"/>
              <a:buNone/>
              <a:defRPr/>
            </a:pPr>
            <a:endParaRPr lang="el-GR" b="1">
              <a:solidFill>
                <a:srgbClr val="6600CC"/>
              </a:solidFill>
              <a:cs typeface="Arial" charset="0"/>
            </a:endParaRPr>
          </a:p>
        </p:txBody>
      </p:sp>
      <p:pic>
        <p:nvPicPr>
          <p:cNvPr id="75783" name="Picture 7">
            <a:extLst>
              <a:ext uri="{FF2B5EF4-FFF2-40B4-BE49-F238E27FC236}">
                <a16:creationId xmlns:a16="http://schemas.microsoft.com/office/drawing/2014/main" id="{1344B808-12E8-485C-9FD7-105D978F9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144713"/>
            <a:ext cx="4351338" cy="406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4" name="Picture 8">
            <a:extLst>
              <a:ext uri="{FF2B5EF4-FFF2-40B4-BE49-F238E27FC236}">
                <a16:creationId xmlns:a16="http://schemas.microsoft.com/office/drawing/2014/main" id="{F55C3F58-C257-4F32-B67A-EE64CBB3C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2222500"/>
            <a:ext cx="428783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8DE4F5CE-7F53-4898-9A08-BBAD7B3CC70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57250" y="285750"/>
            <a:ext cx="7404100" cy="8556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l-GR" alt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Μέτρα και όροι για την υγειονομική ταφή αποβλήτων</a:t>
            </a:r>
            <a:r>
              <a:rPr lang="el-GR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 (ΥΑ 29407/3508/2002)</a:t>
            </a:r>
          </a:p>
        </p:txBody>
      </p:sp>
      <p:sp>
        <p:nvSpPr>
          <p:cNvPr id="757763" name="Rectangle 3">
            <a:extLst>
              <a:ext uri="{FF2B5EF4-FFF2-40B4-BE49-F238E27FC236}">
                <a16:creationId xmlns:a16="http://schemas.microsoft.com/office/drawing/2014/main" id="{69FCC7A4-C710-4479-82B7-C58522D53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1808163"/>
            <a:ext cx="79200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50000"/>
              </a:spcAft>
              <a:buClr>
                <a:srgbClr val="F9071E"/>
              </a:buClr>
              <a:buFont typeface="Monotype Sorts" charset="2"/>
              <a:buChar char="¥"/>
              <a:defRPr/>
            </a:pPr>
            <a:endParaRPr lang="el-GR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57764" name="Rectangle 4">
            <a:extLst>
              <a:ext uri="{FF2B5EF4-FFF2-40B4-BE49-F238E27FC236}">
                <a16:creationId xmlns:a16="http://schemas.microsoft.com/office/drawing/2014/main" id="{8B000AA0-1A76-40F9-AB8C-6000871F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587500"/>
            <a:ext cx="828198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20663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57765" name="Rectangle 5">
            <a:extLst>
              <a:ext uri="{FF2B5EF4-FFF2-40B4-BE49-F238E27FC236}">
                <a16:creationId xmlns:a16="http://schemas.microsoft.com/office/drawing/2014/main" id="{50468653-F518-46F3-910F-7CC33698F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582738"/>
            <a:ext cx="82819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41388" lvl="1" indent="-419100">
              <a:spcBef>
                <a:spcPct val="20000"/>
              </a:spcBef>
              <a:buClr>
                <a:srgbClr val="66FF99"/>
              </a:buClr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57766" name="Rectangle 6">
            <a:extLst>
              <a:ext uri="{FF2B5EF4-FFF2-40B4-BE49-F238E27FC236}">
                <a16:creationId xmlns:a16="http://schemas.microsoft.com/office/drawing/2014/main" id="{911CC652-F22E-46B5-8031-6D46F39A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1325563"/>
            <a:ext cx="85344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1055688" indent="-4191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/>
            </a:pPr>
            <a:r>
              <a:rPr lang="el-GR" altLang="en-US">
                <a:solidFill>
                  <a:srgbClr val="6600CC"/>
                </a:solidFill>
              </a:rPr>
              <a:t>Οροι αποδοχής αποβλήτων σε ΧΥΤΑ:</a:t>
            </a:r>
          </a:p>
          <a:p>
            <a:pPr lvl="1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/>
            </a:pPr>
            <a:r>
              <a:rPr lang="el-GR" altLang="en-US">
                <a:solidFill>
                  <a:schemeClr val="tx1"/>
                </a:solidFill>
              </a:rPr>
              <a:t>Να έχουν υποστεί επεξεργασία</a:t>
            </a:r>
          </a:p>
          <a:p>
            <a:pPr lvl="1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/>
            </a:pPr>
            <a:r>
              <a:rPr lang="el-GR" altLang="en-US">
                <a:solidFill>
                  <a:schemeClr val="tx1"/>
                </a:solidFill>
              </a:rPr>
              <a:t>Μη επικινδύνων να χρησιμοποιούνται μόνο για αστικά, μη επικίνδυνα, σταθερά μη ενεργά απόβλητα με συμπεριφορά έκπλυσης παρόμοια με μη επικίνδυνα.</a:t>
            </a:r>
          </a:p>
          <a:p>
            <a:pPr lvl="1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/>
            </a:pPr>
            <a:r>
              <a:rPr lang="el-GR" altLang="en-US">
                <a:solidFill>
                  <a:schemeClr val="tx1"/>
                </a:solidFill>
              </a:rPr>
              <a:t>ΧΥΤΑ αδρανών μόνο για αδρανή</a:t>
            </a:r>
          </a:p>
          <a:p>
            <a: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/>
            </a:pPr>
            <a:r>
              <a:rPr lang="el-GR" altLang="en-US">
                <a:solidFill>
                  <a:srgbClr val="6600CC"/>
                </a:solidFill>
              </a:rPr>
              <a:t>Παράρτημα Ι: </a:t>
            </a:r>
            <a:r>
              <a:rPr lang="el-GR" altLang="en-US">
                <a:solidFill>
                  <a:schemeClr val="tx1"/>
                </a:solidFill>
              </a:rPr>
              <a:t>Γενικές απαιτήσεις για όλες τις κατηγορίες ΧΥΤΑ</a:t>
            </a:r>
          </a:p>
          <a:p>
            <a: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/>
            </a:pPr>
            <a:r>
              <a:rPr lang="el-GR" altLang="en-US">
                <a:solidFill>
                  <a:srgbClr val="6600CC"/>
                </a:solidFill>
              </a:rPr>
              <a:t>Παράρτημα ΙΙ: </a:t>
            </a:r>
            <a:r>
              <a:rPr lang="el-GR" altLang="en-US">
                <a:solidFill>
                  <a:schemeClr val="tx1"/>
                </a:solidFill>
              </a:rPr>
              <a:t>Κριτήρια και διαδικασίες αποδοχής των αποβλήτων</a:t>
            </a:r>
          </a:p>
          <a:p>
            <a: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/>
            </a:pPr>
            <a:r>
              <a:rPr lang="el-GR" altLang="en-US">
                <a:solidFill>
                  <a:srgbClr val="6600CC"/>
                </a:solidFill>
              </a:rPr>
              <a:t>Παράρτημα ΙΙΙ: </a:t>
            </a:r>
            <a:r>
              <a:rPr lang="el-GR" altLang="en-US">
                <a:solidFill>
                  <a:schemeClr val="tx1"/>
                </a:solidFill>
              </a:rPr>
              <a:t>Διαδικασίες ελέγχου και παρακολούθησης κατά τις φάσεις λειτουργίας και μετέπειτα φροντίδας</a:t>
            </a:r>
          </a:p>
          <a:p>
            <a:pPr lvl="1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/>
            </a:pPr>
            <a:endParaRPr lang="el-GR" altLang="en-US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None/>
              <a:defRPr/>
            </a:pPr>
            <a:endParaRPr lang="el-GR" altLang="en-US" sz="2600">
              <a:solidFill>
                <a:srgbClr val="6600CC"/>
              </a:solidFill>
            </a:endParaRPr>
          </a:p>
          <a:p>
            <a:pPr lvl="1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altLang="en-US" sz="2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Clr>
                <a:schemeClr val="bg1"/>
              </a:buClr>
              <a:buFont typeface="Times New Roman" panose="02020603050405020304" pitchFamily="18" charset="0"/>
              <a:buNone/>
              <a:defRPr/>
            </a:pPr>
            <a:endParaRPr lang="el-GR" altLang="en-US" b="1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C70E0C9A-1616-458F-BCE4-D4751C06618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20750" y="317500"/>
            <a:ext cx="8018463" cy="8556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l-GR" alt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Μέτρα και όροι για τη Διαχείριση Στερεών Αποβλήτων – Εθνικός και Περιφερειακός Σχεδιασμός </a:t>
            </a:r>
            <a:r>
              <a:rPr lang="el-GR" altLang="en-US" sz="2800" b="1">
                <a:solidFill>
                  <a:srgbClr val="FF0000"/>
                </a:solidFill>
                <a:latin typeface="Comic Sans MS" panose="030F0702030302020204" pitchFamily="66" charset="0"/>
                <a:hlinkClick r:id="rId2" action="ppaction://hlinkfile"/>
              </a:rPr>
              <a:t>(50910/2727/2003)</a:t>
            </a:r>
            <a:endParaRPr lang="el-GR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58787" name="Rectangle 3">
            <a:extLst>
              <a:ext uri="{FF2B5EF4-FFF2-40B4-BE49-F238E27FC236}">
                <a16:creationId xmlns:a16="http://schemas.microsoft.com/office/drawing/2014/main" id="{0E9C1094-0D3B-4ADC-B35D-76797655E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1808163"/>
            <a:ext cx="79200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50000"/>
              </a:spcAft>
              <a:buClr>
                <a:srgbClr val="F9071E"/>
              </a:buClr>
              <a:buFont typeface="Monotype Sorts" charset="2"/>
              <a:buChar char="¥"/>
              <a:defRPr/>
            </a:pPr>
            <a:endParaRPr lang="el-GR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58788" name="Rectangle 4">
            <a:extLst>
              <a:ext uri="{FF2B5EF4-FFF2-40B4-BE49-F238E27FC236}">
                <a16:creationId xmlns:a16="http://schemas.microsoft.com/office/drawing/2014/main" id="{10DA635F-F7D7-4773-A02C-6F1C4DBD3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587500"/>
            <a:ext cx="828198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20663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58789" name="Rectangle 5">
            <a:extLst>
              <a:ext uri="{FF2B5EF4-FFF2-40B4-BE49-F238E27FC236}">
                <a16:creationId xmlns:a16="http://schemas.microsoft.com/office/drawing/2014/main" id="{79394C77-0C34-4106-8BAD-2E2A99FB5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582738"/>
            <a:ext cx="82819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41388" lvl="1" indent="-419100">
              <a:spcBef>
                <a:spcPct val="20000"/>
              </a:spcBef>
              <a:buClr>
                <a:srgbClr val="66FF99"/>
              </a:buClr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58790" name="Rectangle 6">
            <a:extLst>
              <a:ext uri="{FF2B5EF4-FFF2-40B4-BE49-F238E27FC236}">
                <a16:creationId xmlns:a16="http://schemas.microsoft.com/office/drawing/2014/main" id="{AE3AADC1-246F-4F35-95C4-222E85DAF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3" y="1766888"/>
            <a:ext cx="8281987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 sz="2500">
                <a:solidFill>
                  <a:srgbClr val="6600CC"/>
                </a:solidFill>
                <a:cs typeface="Arial" charset="0"/>
              </a:rPr>
              <a:t>Στερεό (μη επικίνδυνο) απόβλητο – Εν δυνάμει επικίνδυνα απόβλητα (με αστερίσκο)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 sz="2500">
                <a:solidFill>
                  <a:srgbClr val="6600CC"/>
                </a:solidFill>
                <a:cs typeface="Arial" charset="0"/>
              </a:rPr>
              <a:t>Απόπλυμα (στράγγισμα)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 sz="2500">
                <a:solidFill>
                  <a:srgbClr val="6600CC"/>
                </a:solidFill>
                <a:cs typeface="Arial" charset="0"/>
              </a:rPr>
              <a:t>Εγκεκριμένος χώρος ή εγκατάσταση διάθεσης ή αξιοποίησης στερεών αποβλήτων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 sz="2500">
                <a:solidFill>
                  <a:srgbClr val="6600CC"/>
                </a:solidFill>
                <a:cs typeface="Arial" charset="0"/>
              </a:rPr>
              <a:t>Αρχές:</a:t>
            </a:r>
          </a:p>
          <a:p>
            <a:pPr marL="941388" lvl="1" indent="-419100">
              <a:spcBef>
                <a:spcPct val="20000"/>
              </a:spcBef>
              <a:buClr>
                <a:srgbClr val="66FF99"/>
              </a:buClr>
              <a:buFont typeface="Wingdings" pitchFamily="2" charset="2"/>
              <a:buChar char="§"/>
              <a:defRPr/>
            </a:pPr>
            <a:r>
              <a:rPr lang="el-GR">
                <a:solidFill>
                  <a:schemeClr val="tx1"/>
                </a:solidFill>
                <a:cs typeface="Arial" charset="0"/>
              </a:rPr>
              <a:t>Προφύλαξης και πρόληψης δημιουργίας αποβλήτων</a:t>
            </a:r>
          </a:p>
          <a:p>
            <a:pPr marL="941388" lvl="1" indent="-419100">
              <a:spcBef>
                <a:spcPct val="20000"/>
              </a:spcBef>
              <a:buClr>
                <a:srgbClr val="66FF99"/>
              </a:buClr>
              <a:buFont typeface="Wingdings" pitchFamily="2" charset="2"/>
              <a:buChar char="§"/>
              <a:defRPr/>
            </a:pPr>
            <a:r>
              <a:rPr lang="el-GR">
                <a:solidFill>
                  <a:schemeClr val="tx1"/>
                </a:solidFill>
                <a:cs typeface="Arial" charset="0"/>
              </a:rPr>
              <a:t>Ρυπαίνων πληρώνει (με έμφαση στον παραγωγό αποβλήτων)</a:t>
            </a:r>
          </a:p>
          <a:p>
            <a:pPr marL="941388" lvl="1" indent="-419100">
              <a:spcBef>
                <a:spcPct val="20000"/>
              </a:spcBef>
              <a:buClr>
                <a:srgbClr val="66FF99"/>
              </a:buClr>
              <a:buFont typeface="Wingdings" pitchFamily="2" charset="2"/>
              <a:buChar char="§"/>
              <a:defRPr/>
            </a:pPr>
            <a:r>
              <a:rPr lang="el-GR">
                <a:solidFill>
                  <a:schemeClr val="tx1"/>
                </a:solidFill>
                <a:cs typeface="Arial" charset="0"/>
              </a:rPr>
              <a:t>Αρχή εγγύτητας</a:t>
            </a:r>
          </a:p>
          <a:p>
            <a:pPr marL="941388" lvl="1" indent="-419100">
              <a:spcBef>
                <a:spcPct val="20000"/>
              </a:spcBef>
              <a:buClr>
                <a:srgbClr val="66FF99"/>
              </a:buClr>
              <a:buFont typeface="Wingdings" pitchFamily="2" charset="2"/>
              <a:buChar char="§"/>
              <a:defRPr/>
            </a:pPr>
            <a:r>
              <a:rPr lang="el-GR">
                <a:solidFill>
                  <a:schemeClr val="tx1"/>
                </a:solidFill>
                <a:cs typeface="Arial" charset="0"/>
              </a:rPr>
              <a:t>Αρχή επανόρθωσης ζημιών στο περιβάλλον</a:t>
            </a:r>
          </a:p>
          <a:p>
            <a:pPr marL="941388" lvl="1" indent="-419100">
              <a:spcBef>
                <a:spcPct val="20000"/>
              </a:spcBef>
              <a:buClr>
                <a:srgbClr val="66FF99"/>
              </a:buClr>
              <a:buFont typeface="Wingdings" pitchFamily="2" charset="2"/>
              <a:buChar char="§"/>
              <a:defRPr/>
            </a:pPr>
            <a:endParaRPr lang="el-GR">
              <a:solidFill>
                <a:schemeClr val="tx1"/>
              </a:solidFill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None/>
              <a:defRPr/>
            </a:pPr>
            <a:endParaRPr lang="el-GR" sz="2600">
              <a:solidFill>
                <a:srgbClr val="6600CC"/>
              </a:solidFill>
              <a:cs typeface="Arial" charset="0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marL="457200" indent="-457200" algn="ctr">
              <a:buClr>
                <a:schemeClr val="bg1"/>
              </a:buClr>
              <a:buFont typeface="Times New Roman" pitchFamily="18" charset="0"/>
              <a:buNone/>
              <a:defRPr/>
            </a:pPr>
            <a:endParaRPr lang="el-GR" b="1">
              <a:solidFill>
                <a:srgbClr val="6600CC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B2F2DEE4-668D-47D0-B8AE-64AFECAEB64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66788" y="365125"/>
            <a:ext cx="7404100" cy="8556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l-GR" alt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Μέτρα και όροι για τη Διαχείριση Στερεών Αποβλήτων – Εθνικός και Περιφερειακός Σχεδιασμός </a:t>
            </a:r>
            <a:r>
              <a:rPr lang="el-GR" altLang="en-US" sz="2800" b="1">
                <a:solidFill>
                  <a:srgbClr val="FF0000"/>
                </a:solidFill>
                <a:latin typeface="Comic Sans MS" panose="030F0702030302020204" pitchFamily="66" charset="0"/>
                <a:hlinkClick r:id="rId2" action="ppaction://hlinkfile"/>
              </a:rPr>
              <a:t>(50910/2727/2003)</a:t>
            </a:r>
            <a:endParaRPr lang="el-GR" altLang="en-US" sz="28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60835" name="Rectangle 3">
            <a:extLst>
              <a:ext uri="{FF2B5EF4-FFF2-40B4-BE49-F238E27FC236}">
                <a16:creationId xmlns:a16="http://schemas.microsoft.com/office/drawing/2014/main" id="{BC8096B8-8898-461B-9336-3E2EAB273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1808163"/>
            <a:ext cx="79200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50000"/>
              </a:spcAft>
              <a:buClr>
                <a:srgbClr val="F9071E"/>
              </a:buClr>
              <a:buFont typeface="Monotype Sorts" charset="2"/>
              <a:buChar char="¥"/>
              <a:defRPr/>
            </a:pPr>
            <a:endParaRPr lang="el-GR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60836" name="Rectangle 4">
            <a:extLst>
              <a:ext uri="{FF2B5EF4-FFF2-40B4-BE49-F238E27FC236}">
                <a16:creationId xmlns:a16="http://schemas.microsoft.com/office/drawing/2014/main" id="{7C1F1E0C-DE4D-4813-B739-C923CEE89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587500"/>
            <a:ext cx="828198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20663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60837" name="Rectangle 5">
            <a:extLst>
              <a:ext uri="{FF2B5EF4-FFF2-40B4-BE49-F238E27FC236}">
                <a16:creationId xmlns:a16="http://schemas.microsoft.com/office/drawing/2014/main" id="{268D4155-B1D1-4FFA-9414-8FACD9EFE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582738"/>
            <a:ext cx="82819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41388" lvl="1" indent="-419100">
              <a:spcBef>
                <a:spcPct val="20000"/>
              </a:spcBef>
              <a:buClr>
                <a:srgbClr val="66FF99"/>
              </a:buClr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60838" name="Rectangle 6">
            <a:extLst>
              <a:ext uri="{FF2B5EF4-FFF2-40B4-BE49-F238E27FC236}">
                <a16:creationId xmlns:a16="http://schemas.microsoft.com/office/drawing/2014/main" id="{5097BD43-AB34-4814-B206-1B311502E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625600"/>
            <a:ext cx="7951787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 sz="2600">
                <a:solidFill>
                  <a:srgbClr val="6600CC"/>
                </a:solidFill>
                <a:cs typeface="Arial" charset="0"/>
              </a:rPr>
              <a:t>Κατάλογος αποβλήτων</a:t>
            </a:r>
          </a:p>
          <a:p>
            <a:pPr marL="1055688" lvl="1" indent="-419100">
              <a:spcBef>
                <a:spcPct val="20000"/>
              </a:spcBef>
              <a:buClr>
                <a:srgbClr val="66FF99"/>
              </a:buClr>
              <a:buFont typeface="Wingdings" pitchFamily="2" charset="2"/>
              <a:buChar char="§"/>
              <a:defRPr/>
            </a:pPr>
            <a:r>
              <a:rPr lang="el-GR" sz="2200">
                <a:solidFill>
                  <a:schemeClr val="tx1"/>
                </a:solidFill>
                <a:cs typeface="Arial" charset="0"/>
              </a:rPr>
              <a:t>20 υποκατηγορίες – Παράδειγμα:</a:t>
            </a:r>
          </a:p>
          <a:p>
            <a:pPr marL="1055688" lvl="1" indent="-419100">
              <a:spcBef>
                <a:spcPct val="20000"/>
              </a:spcBef>
              <a:buClr>
                <a:srgbClr val="66FF99"/>
              </a:buClr>
              <a:buFont typeface="Wingdings" pitchFamily="2" charset="2"/>
              <a:buChar char="§"/>
              <a:defRPr/>
            </a:pPr>
            <a:r>
              <a:rPr lang="el-GR" sz="2200">
                <a:solidFill>
                  <a:schemeClr val="tx1"/>
                </a:solidFill>
                <a:cs typeface="Arial" charset="0"/>
              </a:rPr>
              <a:t>Κατηγορία 17 - Κατεδαφίσεων</a:t>
            </a:r>
          </a:p>
          <a:p>
            <a:pPr marL="1055688" lvl="1" indent="-419100">
              <a:spcBef>
                <a:spcPct val="20000"/>
              </a:spcBef>
              <a:buClr>
                <a:srgbClr val="66FF99"/>
              </a:buClr>
              <a:buFont typeface="Wingdings" pitchFamily="2" charset="2"/>
              <a:buChar char="§"/>
              <a:defRPr/>
            </a:pPr>
            <a:r>
              <a:rPr lang="el-GR" sz="2200">
                <a:solidFill>
                  <a:schemeClr val="tx1"/>
                </a:solidFill>
                <a:cs typeface="Arial" charset="0"/>
              </a:rPr>
              <a:t>Κατηγορία 18 – Νοσοκομειακά</a:t>
            </a:r>
          </a:p>
          <a:p>
            <a:pPr marL="1055688" lvl="1" indent="-419100">
              <a:spcBef>
                <a:spcPct val="20000"/>
              </a:spcBef>
              <a:buClr>
                <a:srgbClr val="66FF99"/>
              </a:buClr>
              <a:buFont typeface="Wingdings" pitchFamily="2" charset="2"/>
              <a:buChar char="§"/>
              <a:defRPr/>
            </a:pPr>
            <a:r>
              <a:rPr lang="el-GR" sz="2200">
                <a:solidFill>
                  <a:schemeClr val="tx1"/>
                </a:solidFill>
                <a:cs typeface="Arial" charset="0"/>
              </a:rPr>
              <a:t>Κατηγορία 20 – Δημοτικά (οικιακά, εμπορικά, βιομηχανικών, ιδρυματικά)</a:t>
            </a:r>
          </a:p>
          <a:p>
            <a:pPr marL="1055688" lvl="1" indent="-419100">
              <a:spcBef>
                <a:spcPct val="20000"/>
              </a:spcBef>
              <a:buClr>
                <a:srgbClr val="66FF99"/>
              </a:buClr>
              <a:buFont typeface="Wingdings" pitchFamily="2" charset="2"/>
              <a:buChar char="§"/>
              <a:defRPr/>
            </a:pPr>
            <a:endParaRPr lang="el-GR">
              <a:solidFill>
                <a:schemeClr val="tx1"/>
              </a:solidFill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None/>
              <a:defRPr/>
            </a:pPr>
            <a:endParaRPr lang="el-GR" sz="2600">
              <a:solidFill>
                <a:srgbClr val="6600CC"/>
              </a:solidFill>
              <a:cs typeface="Arial" charset="0"/>
            </a:endParaRPr>
          </a:p>
          <a:p>
            <a:pPr marL="10556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marL="457200" indent="-457200" algn="ctr">
              <a:buClr>
                <a:schemeClr val="bg1"/>
              </a:buClr>
              <a:buFont typeface="Times New Roman" pitchFamily="18" charset="0"/>
              <a:buNone/>
              <a:defRPr/>
            </a:pPr>
            <a:endParaRPr lang="el-GR" b="1">
              <a:solidFill>
                <a:srgbClr val="6600CC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4FB0DA0D-0139-4043-9013-7D54BC587CA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87413" y="222250"/>
            <a:ext cx="7970837" cy="8556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l-GR" altLang="en-US" sz="2600" b="1">
                <a:solidFill>
                  <a:srgbClr val="FF0000"/>
                </a:solidFill>
                <a:latin typeface="Comic Sans MS" panose="030F0702030302020204" pitchFamily="66" charset="0"/>
              </a:rPr>
              <a:t>Πλαίσιο παραγωγής και διαχείρισης αποβλήτων – Εναρμόνιση με οδηγία 2008/98/ΕΚ (</a:t>
            </a:r>
            <a:r>
              <a:rPr lang="el-GR" altLang="en-US" sz="2600" b="1">
                <a:solidFill>
                  <a:srgbClr val="FF0000"/>
                </a:solidFill>
                <a:latin typeface="Comic Sans MS" panose="030F0702030302020204" pitchFamily="66" charset="0"/>
                <a:hlinkClick r:id="rId2" action="ppaction://hlinkfile"/>
              </a:rPr>
              <a:t>Ν. 4042/2012</a:t>
            </a:r>
            <a:r>
              <a:rPr lang="el-GR" altLang="en-US" sz="2600" b="1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el-GR" altLang="en-US" sz="26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61859" name="Rectangle 3">
            <a:extLst>
              <a:ext uri="{FF2B5EF4-FFF2-40B4-BE49-F238E27FC236}">
                <a16:creationId xmlns:a16="http://schemas.microsoft.com/office/drawing/2014/main" id="{778DBD19-B3B0-4634-9D32-6293020A3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1808163"/>
            <a:ext cx="79200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50000"/>
              </a:spcAft>
              <a:buClr>
                <a:srgbClr val="F9071E"/>
              </a:buClr>
              <a:buFont typeface="Monotype Sorts" charset="2"/>
              <a:buChar char="¥"/>
              <a:defRPr/>
            </a:pPr>
            <a:endParaRPr lang="el-GR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61860" name="Rectangle 4">
            <a:extLst>
              <a:ext uri="{FF2B5EF4-FFF2-40B4-BE49-F238E27FC236}">
                <a16:creationId xmlns:a16="http://schemas.microsoft.com/office/drawing/2014/main" id="{8E6C75F1-E79F-4262-87F7-08F5C7931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587500"/>
            <a:ext cx="828198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20663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61861" name="Rectangle 5">
            <a:extLst>
              <a:ext uri="{FF2B5EF4-FFF2-40B4-BE49-F238E27FC236}">
                <a16:creationId xmlns:a16="http://schemas.microsoft.com/office/drawing/2014/main" id="{BC6AC1CE-ECB3-46F1-A5EE-B7ACC07AF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582738"/>
            <a:ext cx="82819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41388" lvl="1" indent="-419100">
              <a:spcBef>
                <a:spcPct val="20000"/>
              </a:spcBef>
              <a:buClr>
                <a:srgbClr val="66FF99"/>
              </a:buClr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61862" name="Rectangle 6">
            <a:extLst>
              <a:ext uri="{FF2B5EF4-FFF2-40B4-BE49-F238E27FC236}">
                <a16:creationId xmlns:a16="http://schemas.microsoft.com/office/drawing/2014/main" id="{A4715D49-BB66-443F-BFDF-92322952D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625600"/>
            <a:ext cx="8313737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>
                <a:solidFill>
                  <a:schemeClr val="tx1"/>
                </a:solidFill>
                <a:cs typeface="Arial" charset="0"/>
              </a:rPr>
              <a:t>Άρθρο 10: Εξαιρέσεις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>
                <a:solidFill>
                  <a:schemeClr val="tx1"/>
                </a:solidFill>
                <a:cs typeface="Arial" charset="0"/>
              </a:rPr>
              <a:t>Άρθρο 11: Ορισμοί. Εισαγωγή όρων:</a:t>
            </a:r>
          </a:p>
          <a:p>
            <a:pPr marL="1055688" lvl="1" indent="-4191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>
                <a:solidFill>
                  <a:schemeClr val="tx1"/>
                </a:solidFill>
                <a:cs typeface="Arial" charset="0"/>
              </a:rPr>
              <a:t>«Απόβλητο»: διαφορετικός ορισμός</a:t>
            </a:r>
          </a:p>
          <a:p>
            <a:pPr marL="1055688" lvl="1" indent="-4191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>
                <a:solidFill>
                  <a:schemeClr val="tx1"/>
                </a:solidFill>
                <a:cs typeface="Arial" charset="0"/>
              </a:rPr>
              <a:t>«Βιοαπόβλητα», «Έμπορος», «Μεσίτης», «Χωριστή συλλογή», «προετοιμασία για επαναχρησιμοποίηση», «ανάκτηση» ή «ανακύκλωση»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>
                <a:solidFill>
                  <a:schemeClr val="tx1"/>
                </a:solidFill>
                <a:cs typeface="Arial" charset="0"/>
              </a:rPr>
              <a:t>Άρθρο 12: Υποπροιόντα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>
                <a:solidFill>
                  <a:schemeClr val="tx1"/>
                </a:solidFill>
                <a:cs typeface="Arial" charset="0"/>
              </a:rPr>
              <a:t>Άρθρο 13: Αποχαρακτηρισμός αποβλήτων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>
                <a:solidFill>
                  <a:schemeClr val="tx1"/>
                </a:solidFill>
                <a:cs typeface="Arial" charset="0"/>
              </a:rPr>
              <a:t>Άρθρο 14: Υπεύθυνοι: αρχικός παραγωγός, τρέχον, προηγούμενοι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endParaRPr lang="el-GR">
              <a:solidFill>
                <a:schemeClr val="tx1"/>
              </a:solidFill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endParaRPr lang="el-GR">
              <a:solidFill>
                <a:schemeClr val="tx1"/>
              </a:solidFill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endParaRPr lang="el-GR">
              <a:solidFill>
                <a:schemeClr val="tx1"/>
              </a:solidFill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endParaRPr lang="el-GR">
              <a:solidFill>
                <a:schemeClr val="tx1"/>
              </a:solidFill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endParaRPr lang="el-GR">
              <a:solidFill>
                <a:schemeClr val="tx1"/>
              </a:solidFill>
              <a:cs typeface="Arial" charset="0"/>
            </a:endParaRPr>
          </a:p>
          <a:p>
            <a:pPr marL="1055688" lvl="1" indent="-419100">
              <a:spcBef>
                <a:spcPct val="20000"/>
              </a:spcBef>
              <a:buClr>
                <a:srgbClr val="66FF99"/>
              </a:buClr>
              <a:buFont typeface="Wingdings" pitchFamily="2" charset="2"/>
              <a:buChar char="§"/>
              <a:defRPr/>
            </a:pPr>
            <a:endParaRPr lang="el-GR">
              <a:solidFill>
                <a:schemeClr val="tx1"/>
              </a:solidFill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None/>
              <a:defRPr/>
            </a:pPr>
            <a:endParaRPr lang="el-GR" sz="2600">
              <a:solidFill>
                <a:srgbClr val="6600CC"/>
              </a:solidFill>
              <a:cs typeface="Arial" charset="0"/>
            </a:endParaRPr>
          </a:p>
          <a:p>
            <a:pPr marL="10556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marL="457200" indent="-457200" algn="ctr">
              <a:buClr>
                <a:schemeClr val="bg1"/>
              </a:buClr>
              <a:buFont typeface="Times New Roman" pitchFamily="18" charset="0"/>
              <a:buNone/>
              <a:defRPr/>
            </a:pPr>
            <a:endParaRPr lang="el-GR" b="1">
              <a:solidFill>
                <a:srgbClr val="6600CC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588CEF37-5D44-48FA-9B8C-93E75FF9DF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87413" y="222250"/>
            <a:ext cx="7970837" cy="8556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l-GR" altLang="en-US" sz="2600" b="1">
                <a:solidFill>
                  <a:srgbClr val="FF0000"/>
                </a:solidFill>
                <a:latin typeface="Comic Sans MS" panose="030F0702030302020204" pitchFamily="66" charset="0"/>
              </a:rPr>
              <a:t>Πλαίσιο παραγωγής και διαχείρισης αποβλήτων – Εναρμόνιση με οδηγία 2008/98/ΕΚ</a:t>
            </a:r>
            <a:endParaRPr lang="el-GR" altLang="en-US" sz="26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61859" name="Rectangle 3">
            <a:extLst>
              <a:ext uri="{FF2B5EF4-FFF2-40B4-BE49-F238E27FC236}">
                <a16:creationId xmlns:a16="http://schemas.microsoft.com/office/drawing/2014/main" id="{4ED45F6A-A7AD-40DB-B03A-95871801D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1808163"/>
            <a:ext cx="79200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50000"/>
              </a:spcAft>
              <a:buClr>
                <a:srgbClr val="F9071E"/>
              </a:buClr>
              <a:buFont typeface="Monotype Sorts" charset="2"/>
              <a:buChar char="¥"/>
              <a:defRPr/>
            </a:pPr>
            <a:endParaRPr lang="el-GR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61860" name="Rectangle 4">
            <a:extLst>
              <a:ext uri="{FF2B5EF4-FFF2-40B4-BE49-F238E27FC236}">
                <a16:creationId xmlns:a16="http://schemas.microsoft.com/office/drawing/2014/main" id="{A9E9A62B-BF8E-4451-ACBA-EDDA1CD64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587500"/>
            <a:ext cx="828198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20663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61861" name="Rectangle 5">
            <a:extLst>
              <a:ext uri="{FF2B5EF4-FFF2-40B4-BE49-F238E27FC236}">
                <a16:creationId xmlns:a16="http://schemas.microsoft.com/office/drawing/2014/main" id="{60361D76-1CCB-45F2-B5E1-AE215E40D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582738"/>
            <a:ext cx="82819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41388" lvl="1" indent="-419100">
              <a:spcBef>
                <a:spcPct val="20000"/>
              </a:spcBef>
              <a:buClr>
                <a:srgbClr val="66FF99"/>
              </a:buClr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61862" name="Rectangle 6">
            <a:extLst>
              <a:ext uri="{FF2B5EF4-FFF2-40B4-BE49-F238E27FC236}">
                <a16:creationId xmlns:a16="http://schemas.microsoft.com/office/drawing/2014/main" id="{59A8E3F4-2708-4299-92FB-705C4DAAB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625600"/>
            <a:ext cx="8313737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>
                <a:solidFill>
                  <a:schemeClr val="tx1"/>
                </a:solidFill>
                <a:cs typeface="Arial" charset="0"/>
              </a:rPr>
              <a:t>Άρθρο 16: Αρχές αυτάρκειας και εγγύτητας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>
                <a:solidFill>
                  <a:schemeClr val="tx1"/>
                </a:solidFill>
                <a:cs typeface="Arial" charset="0"/>
              </a:rPr>
              <a:t>Άρθρο 29: Ιεράρχηση δράσεων</a:t>
            </a:r>
            <a:r>
              <a:rPr lang="en-US">
                <a:solidFill>
                  <a:schemeClr val="tx1"/>
                </a:solidFill>
                <a:cs typeface="Arial" charset="0"/>
              </a:rPr>
              <a:t> (</a:t>
            </a:r>
            <a:r>
              <a:rPr lang="el-GR">
                <a:solidFill>
                  <a:schemeClr val="tx1"/>
                </a:solidFill>
                <a:cs typeface="Arial" charset="0"/>
              </a:rPr>
              <a:t>πρόληψη, προετοιμασία για επαναχρησιμοποίηση, ανακύκλωση, άλλου είδους ανάκτηση (π.χ. ενέργειας), διάθεση. 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endParaRPr lang="el-GR">
              <a:solidFill>
                <a:schemeClr val="tx1"/>
              </a:solidFill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endParaRPr lang="el-GR">
              <a:solidFill>
                <a:schemeClr val="tx1"/>
              </a:solidFill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endParaRPr lang="el-GR">
              <a:solidFill>
                <a:schemeClr val="tx1"/>
              </a:solidFill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endParaRPr lang="el-GR">
              <a:solidFill>
                <a:schemeClr val="tx1"/>
              </a:solidFill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>
                <a:solidFill>
                  <a:schemeClr val="tx1"/>
                </a:solidFill>
                <a:cs typeface="Arial" charset="0"/>
              </a:rPr>
              <a:t>Άρθρο 32: Συμμετοχή κοινού.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r>
              <a:rPr lang="el-GR">
                <a:solidFill>
                  <a:schemeClr val="tx1"/>
                </a:solidFill>
                <a:cs typeface="Arial" charset="0"/>
              </a:rPr>
              <a:t>Άρθρο 35: ΕΣΔΑ και ΠΕΣΔΑ </a:t>
            </a: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Char char="§"/>
              <a:defRPr/>
            </a:pPr>
            <a:endParaRPr lang="el-GR">
              <a:solidFill>
                <a:schemeClr val="tx1"/>
              </a:solidFill>
              <a:cs typeface="Arial" charset="0"/>
            </a:endParaRPr>
          </a:p>
          <a:p>
            <a:pPr marL="1055688" lvl="1" indent="-419100">
              <a:spcBef>
                <a:spcPct val="20000"/>
              </a:spcBef>
              <a:buClr>
                <a:srgbClr val="66FF99"/>
              </a:buClr>
              <a:buFont typeface="Wingdings" pitchFamily="2" charset="2"/>
              <a:buChar char="§"/>
              <a:defRPr/>
            </a:pPr>
            <a:endParaRPr lang="el-GR">
              <a:solidFill>
                <a:schemeClr val="tx1"/>
              </a:solidFill>
              <a:cs typeface="Arial" charset="0"/>
            </a:endParaRPr>
          </a:p>
          <a:p>
            <a:pPr marL="457200" indent="-457200">
              <a:spcBef>
                <a:spcPct val="20000"/>
              </a:spcBef>
              <a:buClr>
                <a:srgbClr val="F9071E"/>
              </a:buClr>
              <a:buFont typeface="Wingdings" pitchFamily="2" charset="2"/>
              <a:buNone/>
              <a:defRPr/>
            </a:pPr>
            <a:endParaRPr lang="el-GR" sz="2600">
              <a:solidFill>
                <a:srgbClr val="6600CC"/>
              </a:solidFill>
              <a:cs typeface="Arial" charset="0"/>
            </a:endParaRPr>
          </a:p>
          <a:p>
            <a:pPr marL="10556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marL="457200" indent="-457200" algn="ctr">
              <a:buClr>
                <a:schemeClr val="bg1"/>
              </a:buClr>
              <a:buFont typeface="Times New Roman" pitchFamily="18" charset="0"/>
              <a:buNone/>
              <a:defRPr/>
            </a:pPr>
            <a:endParaRPr lang="el-GR" b="1">
              <a:solidFill>
                <a:srgbClr val="6600CC"/>
              </a:solidFill>
              <a:cs typeface="Arial" charset="0"/>
            </a:endParaRPr>
          </a:p>
        </p:txBody>
      </p:sp>
      <p:pic>
        <p:nvPicPr>
          <p:cNvPr id="80903" name="Picture 7">
            <a:extLst>
              <a:ext uri="{FF2B5EF4-FFF2-40B4-BE49-F238E27FC236}">
                <a16:creationId xmlns:a16="http://schemas.microsoft.com/office/drawing/2014/main" id="{F2C8EA7A-CA01-4892-852E-A81454AAC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3338513"/>
            <a:ext cx="4162425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4C157FDA-6EDF-4CFC-808E-5AB51877491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87413" y="222250"/>
            <a:ext cx="7970837" cy="8556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l-GR" altLang="en-US" sz="2600" b="1">
                <a:solidFill>
                  <a:srgbClr val="FF0000"/>
                </a:solidFill>
                <a:latin typeface="Comic Sans MS" panose="030F0702030302020204" pitchFamily="66" charset="0"/>
              </a:rPr>
              <a:t>Πλαίσιο παραγωγής και διαχείρισης αποβλήτων – Εναρμόνιση με οδηγία 2008/98/ΕΚ (</a:t>
            </a:r>
            <a:r>
              <a:rPr lang="el-GR" altLang="en-US" sz="2600" b="1">
                <a:solidFill>
                  <a:srgbClr val="FF0000"/>
                </a:solidFill>
                <a:latin typeface="Comic Sans MS" panose="030F0702030302020204" pitchFamily="66" charset="0"/>
                <a:hlinkClick r:id="rId2" action="ppaction://hlinkfile"/>
              </a:rPr>
              <a:t>Ν. 4042</a:t>
            </a:r>
            <a:r>
              <a:rPr lang="en-US" altLang="en-US" sz="2600" b="1">
                <a:solidFill>
                  <a:srgbClr val="FF0000"/>
                </a:solidFill>
                <a:latin typeface="Comic Sans MS" panose="030F0702030302020204" pitchFamily="66" charset="0"/>
                <a:hlinkClick r:id="rId2" action="ppaction://hlinkfile"/>
              </a:rPr>
              <a:t> </a:t>
            </a:r>
            <a:r>
              <a:rPr lang="el-GR" altLang="en-US" sz="2600" b="1">
                <a:solidFill>
                  <a:srgbClr val="FF0000"/>
                </a:solidFill>
                <a:latin typeface="Comic Sans MS" panose="030F0702030302020204" pitchFamily="66" charset="0"/>
                <a:hlinkClick r:id="rId2" action="ppaction://hlinkfile"/>
              </a:rPr>
              <a:t>/</a:t>
            </a:r>
            <a:r>
              <a:rPr lang="en-US" altLang="en-US" sz="2600" b="1">
                <a:solidFill>
                  <a:srgbClr val="FF0000"/>
                </a:solidFill>
                <a:latin typeface="Comic Sans MS" panose="030F0702030302020204" pitchFamily="66" charset="0"/>
                <a:hlinkClick r:id="rId2" action="ppaction://hlinkfile"/>
              </a:rPr>
              <a:t> </a:t>
            </a:r>
            <a:r>
              <a:rPr lang="el-GR" altLang="en-US" sz="2600" b="1">
                <a:solidFill>
                  <a:srgbClr val="FF0000"/>
                </a:solidFill>
                <a:latin typeface="Comic Sans MS" panose="030F0702030302020204" pitchFamily="66" charset="0"/>
                <a:hlinkClick r:id="rId2" action="ppaction://hlinkfile"/>
              </a:rPr>
              <a:t>2012</a:t>
            </a:r>
            <a:r>
              <a:rPr lang="el-GR" altLang="en-US" sz="2600" b="1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endParaRPr lang="el-GR" altLang="en-US" sz="26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61859" name="Rectangle 3">
            <a:extLst>
              <a:ext uri="{FF2B5EF4-FFF2-40B4-BE49-F238E27FC236}">
                <a16:creationId xmlns:a16="http://schemas.microsoft.com/office/drawing/2014/main" id="{6030BC49-D153-4E0E-B529-ADF4A131B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1808163"/>
            <a:ext cx="79200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50000"/>
              </a:spcAft>
              <a:buClr>
                <a:srgbClr val="F9071E"/>
              </a:buClr>
              <a:buFont typeface="Monotype Sorts" charset="2"/>
              <a:buChar char="¥"/>
              <a:defRPr/>
            </a:pPr>
            <a:endParaRPr lang="el-GR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61860" name="Rectangle 4">
            <a:extLst>
              <a:ext uri="{FF2B5EF4-FFF2-40B4-BE49-F238E27FC236}">
                <a16:creationId xmlns:a16="http://schemas.microsoft.com/office/drawing/2014/main" id="{847AD057-2713-472C-8B59-3F66E2A10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587500"/>
            <a:ext cx="828198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20663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61861" name="Rectangle 5">
            <a:extLst>
              <a:ext uri="{FF2B5EF4-FFF2-40B4-BE49-F238E27FC236}">
                <a16:creationId xmlns:a16="http://schemas.microsoft.com/office/drawing/2014/main" id="{AFDB64FF-D223-45B5-843D-1640AEDCC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582738"/>
            <a:ext cx="82819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41388" lvl="1" indent="-419100">
              <a:spcBef>
                <a:spcPct val="20000"/>
              </a:spcBef>
              <a:buClr>
                <a:srgbClr val="66FF99"/>
              </a:buClr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None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marL="941388" lvl="1" indent="-419100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sz="2200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761862" name="Rectangle 6">
            <a:extLst>
              <a:ext uri="{FF2B5EF4-FFF2-40B4-BE49-F238E27FC236}">
                <a16:creationId xmlns:a16="http://schemas.microsoft.com/office/drawing/2014/main" id="{49C19643-3BFC-420D-A606-20FCB96BE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641475"/>
            <a:ext cx="8313737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1055688" indent="-4191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000CC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/>
            </a:pPr>
            <a:r>
              <a:rPr lang="el-GR" altLang="en-US">
                <a:solidFill>
                  <a:schemeClr val="tx1"/>
                </a:solidFill>
              </a:rPr>
              <a:t>Άρθρο 41: Βιολογικά απόβλητα (5% και 10% χωριστή συλλογή).</a:t>
            </a:r>
          </a:p>
          <a:p>
            <a: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/>
            </a:pPr>
            <a:r>
              <a:rPr lang="el-GR" altLang="en-US">
                <a:solidFill>
                  <a:schemeClr val="tx1"/>
                </a:solidFill>
              </a:rPr>
              <a:t>Άρθρο 42: Ηλεκτρονική καταχώριση</a:t>
            </a:r>
          </a:p>
          <a:p>
            <a: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/>
            </a:pPr>
            <a:r>
              <a:rPr lang="el-GR" altLang="en-US">
                <a:solidFill>
                  <a:schemeClr val="tx1"/>
                </a:solidFill>
              </a:rPr>
              <a:t>Αρθρο 43: Τέλος ταφής (35€ - 60€ / </a:t>
            </a:r>
            <a:r>
              <a:rPr lang="en-US" altLang="en-US">
                <a:solidFill>
                  <a:schemeClr val="tx1"/>
                </a:solidFill>
              </a:rPr>
              <a:t>t).</a:t>
            </a:r>
            <a:endParaRPr lang="el-GR" altLang="en-US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/>
            </a:pPr>
            <a:endParaRPr lang="el-GR" altLang="en-US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/>
            </a:pPr>
            <a:endParaRPr lang="el-GR" altLang="en-US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/>
            </a:pPr>
            <a:endParaRPr lang="el-GR" altLang="en-US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/>
            </a:pPr>
            <a:endParaRPr lang="el-GR" altLang="en-US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/>
            </a:pPr>
            <a:r>
              <a:rPr lang="el-GR" altLang="en-US">
                <a:solidFill>
                  <a:schemeClr val="tx1"/>
                </a:solidFill>
              </a:rPr>
              <a:t>Αρθρο 4</a:t>
            </a:r>
            <a:r>
              <a:rPr lang="en-US" altLang="en-US">
                <a:solidFill>
                  <a:schemeClr val="tx1"/>
                </a:solidFill>
              </a:rPr>
              <a:t>6</a:t>
            </a:r>
            <a:r>
              <a:rPr lang="el-GR" altLang="en-US">
                <a:solidFill>
                  <a:schemeClr val="tx1"/>
                </a:solidFill>
              </a:rPr>
              <a:t>: Ε.Ο.Ε.Δ.Σ.Α.Π. σε Ε.Ο.Αν</a:t>
            </a:r>
            <a:r>
              <a:rPr lang="en-US" altLang="en-US">
                <a:solidFill>
                  <a:schemeClr val="tx1"/>
                </a:solidFill>
              </a:rPr>
              <a:t>.</a:t>
            </a:r>
            <a:endParaRPr lang="el-GR" altLang="en-US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/>
            </a:pPr>
            <a:endParaRPr lang="el-GR" altLang="en-US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/>
            </a:pPr>
            <a:endParaRPr lang="el-GR" altLang="en-US">
              <a:solidFill>
                <a:schemeClr val="tx1"/>
              </a:solidFill>
            </a:endParaRPr>
          </a:p>
          <a:p>
            <a:pPr lvl="1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/>
            </a:pPr>
            <a:endParaRPr lang="el-GR" altLang="en-US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None/>
              <a:defRPr/>
            </a:pPr>
            <a:endParaRPr lang="el-GR" altLang="en-US" sz="2600">
              <a:solidFill>
                <a:srgbClr val="6600CC"/>
              </a:solidFill>
            </a:endParaRPr>
          </a:p>
          <a:p>
            <a:pPr lvl="1">
              <a:spcBef>
                <a:spcPct val="20000"/>
              </a:spcBef>
              <a:spcAft>
                <a:spcPct val="50000"/>
              </a:spcAft>
              <a:buClr>
                <a:srgbClr val="66FF99"/>
              </a:buClr>
              <a:buFont typeface="Monotype Sorts" charset="2"/>
              <a:buChar char="¥"/>
              <a:defRPr/>
            </a:pPr>
            <a:endParaRPr lang="el-GR" altLang="en-US" sz="2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Clr>
                <a:schemeClr val="bg1"/>
              </a:buClr>
              <a:buFont typeface="Times New Roman" panose="02020603050405020304" pitchFamily="18" charset="0"/>
              <a:buNone/>
              <a:defRPr/>
            </a:pPr>
            <a:endParaRPr lang="el-GR" altLang="en-US" b="1">
              <a:solidFill>
                <a:srgbClr val="6600CC"/>
              </a:solidFill>
            </a:endParaRPr>
          </a:p>
        </p:txBody>
      </p:sp>
      <p:pic>
        <p:nvPicPr>
          <p:cNvPr id="81927" name="Picture 2">
            <a:extLst>
              <a:ext uri="{FF2B5EF4-FFF2-40B4-BE49-F238E27FC236}">
                <a16:creationId xmlns:a16="http://schemas.microsoft.com/office/drawing/2014/main" id="{E5301BCD-A801-4CB2-9213-A2D8B3C0A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3429000"/>
            <a:ext cx="5705475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Τίτλος 1">
            <a:extLst>
              <a:ext uri="{FF2B5EF4-FFF2-40B4-BE49-F238E27FC236}">
                <a16:creationId xmlns:a16="http://schemas.microsoft.com/office/drawing/2014/main" id="{ABDB8FF2-37F7-4300-872D-427D325B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Χρήσιμα </a:t>
            </a:r>
            <a:r>
              <a:rPr lang="es-ES" altLang="en-US"/>
              <a:t>sites</a:t>
            </a:r>
            <a:endParaRPr lang="en-US" altLang="en-US"/>
          </a:p>
        </p:txBody>
      </p:sp>
      <p:sp>
        <p:nvSpPr>
          <p:cNvPr id="82947" name="TextBox 3">
            <a:extLst>
              <a:ext uri="{FF2B5EF4-FFF2-40B4-BE49-F238E27FC236}">
                <a16:creationId xmlns:a16="http://schemas.microsoft.com/office/drawing/2014/main" id="{888B52A7-71C4-4628-B353-40B5212F4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0" y="2084388"/>
            <a:ext cx="794543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n-US" sz="2400">
                <a:solidFill>
                  <a:srgbClr val="0000CC"/>
                </a:solidFill>
                <a:latin typeface="Comic Sans MS" panose="030F0702030302020204" pitchFamily="66" charset="0"/>
                <a:hlinkClick r:id="rId2"/>
              </a:rPr>
              <a:t>www.eoan.gr</a:t>
            </a:r>
            <a:r>
              <a:rPr lang="es-ES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(</a:t>
            </a:r>
            <a:r>
              <a:rPr lang="el-GR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Ελληνικός Οργανισμός Ανακύκλωσης)</a:t>
            </a:r>
            <a:endParaRPr lang="es-ES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s-ES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s-ES" altLang="en-US" sz="2400">
                <a:solidFill>
                  <a:srgbClr val="0000CC"/>
                </a:solidFill>
                <a:latin typeface="Comic Sans MS" panose="030F0702030302020204" pitchFamily="66" charset="0"/>
                <a:hlinkClick r:id="rId3"/>
              </a:rPr>
              <a:t>www.herrco.gr</a:t>
            </a:r>
            <a:r>
              <a:rPr lang="el-GR" altLang="en-US" sz="2400">
                <a:solidFill>
                  <a:srgbClr val="0000CC"/>
                </a:solidFill>
                <a:latin typeface="Comic Sans MS" panose="030F0702030302020204" pitchFamily="66" charset="0"/>
              </a:rPr>
              <a:t> (Ελληνική Εταιρεία Αξιοποίησης &amp; Ανακύκλωσης)</a:t>
            </a:r>
            <a:endParaRPr lang="es-ES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s-ES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s-ES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US" altLang="en-US" sz="2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0A64043-DA4B-4A7C-A8F9-BDDB16BB403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11250" y="255588"/>
            <a:ext cx="7467600" cy="1028700"/>
          </a:xfrm>
        </p:spPr>
        <p:txBody>
          <a:bodyPr/>
          <a:lstStyle/>
          <a:p>
            <a:pPr algn="ctr"/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Ιδιότητες &amp; χρήσεις αναερόβιου υπολείμματος (</a:t>
            </a:r>
            <a:r>
              <a:rPr lang="en-GB" altLang="en-US">
                <a:solidFill>
                  <a:srgbClr val="FF0000"/>
                </a:solidFill>
                <a:latin typeface="Comic Sans MS" panose="030F0702030302020204" pitchFamily="66" charset="0"/>
              </a:rPr>
              <a:t>digestate)</a:t>
            </a:r>
            <a:endParaRPr lang="en-US" altLang="en-US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3E4A663-6E01-4537-AA21-88581C9FF20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l-GR" altLang="en-US">
                <a:latin typeface="Comic Sans MS" panose="030F0702030302020204" pitchFamily="66" charset="0"/>
              </a:rPr>
              <a:t>Υγρασία 75%</a:t>
            </a:r>
          </a:p>
          <a:p>
            <a:r>
              <a:rPr lang="el-GR" altLang="en-US">
                <a:latin typeface="Comic Sans MS" panose="030F0702030302020204" pitchFamily="66" charset="0"/>
              </a:rPr>
              <a:t>Επεξεργασία ως υγρό απόβλητο σε ΜΕΥΑ (με προσθήκη νερού) – απομάκρυνση ΝΗ</a:t>
            </a:r>
            <a:r>
              <a:rPr lang="el-GR" altLang="en-US" baseline="-25000">
                <a:latin typeface="Comic Sans MS" panose="030F0702030302020204" pitchFamily="66" charset="0"/>
              </a:rPr>
              <a:t>4</a:t>
            </a:r>
            <a:r>
              <a:rPr lang="el-GR" altLang="en-US" baseline="30000">
                <a:latin typeface="Comic Sans MS" panose="030F0702030302020204" pitchFamily="66" charset="0"/>
              </a:rPr>
              <a:t>+</a:t>
            </a:r>
            <a:r>
              <a:rPr lang="el-GR" altLang="en-US">
                <a:latin typeface="Comic Sans MS" panose="030F0702030302020204" pitchFamily="66" charset="0"/>
              </a:rPr>
              <a:t>, </a:t>
            </a:r>
            <a:r>
              <a:rPr lang="en-GB" altLang="en-US">
                <a:latin typeface="Comic Sans MS" panose="030F0702030302020204" pitchFamily="66" charset="0"/>
              </a:rPr>
              <a:t>SOM.</a:t>
            </a:r>
            <a:endParaRPr lang="el-GR" altLang="en-US">
              <a:latin typeface="Comic Sans MS" panose="030F0702030302020204" pitchFamily="66" charset="0"/>
            </a:endParaRPr>
          </a:p>
          <a:p>
            <a:r>
              <a:rPr lang="el-GR" altLang="en-US">
                <a:latin typeface="Comic Sans MS" panose="030F0702030302020204" pitchFamily="66" charset="0"/>
              </a:rPr>
              <a:t>Καύση ή απευθείας ταφή</a:t>
            </a:r>
          </a:p>
          <a:p>
            <a:r>
              <a:rPr lang="el-GR" altLang="en-US">
                <a:latin typeface="Comic Sans MS" panose="030F0702030302020204" pitchFamily="66" charset="0"/>
              </a:rPr>
              <a:t>Κομποστοποίηση (συνήθης μέθοδος)</a:t>
            </a:r>
          </a:p>
          <a:p>
            <a:r>
              <a:rPr lang="el-GR" altLang="en-US">
                <a:latin typeface="Comic Sans MS" panose="030F0702030302020204" pitchFamily="66" charset="0"/>
              </a:rPr>
              <a:t>Απευθείας χρήση σε καλλιέργειες</a:t>
            </a:r>
          </a:p>
          <a:p>
            <a:endParaRPr lang="en-US" altLang="en-US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7F059BC-E700-42B5-B341-38309B85BF2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38213" y="287338"/>
            <a:ext cx="7467600" cy="855662"/>
          </a:xfrm>
        </p:spPr>
        <p:txBody>
          <a:bodyPr/>
          <a:lstStyle/>
          <a:p>
            <a:pPr algn="ctr"/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Παραδείγματα από μονάδες βιοαερίου στερεών αποβλήτων στην Ευρώπη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5EC0DC5E-2D99-4AE7-AFFC-3681CC57990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l-GR" altLang="en-US"/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61168403-6CDF-4D7D-B6DF-0C7215F2F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443038"/>
            <a:ext cx="8732837" cy="463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3B073C47-7B7E-4633-BBCF-9D4B08A32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5550"/>
            <a:ext cx="5754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l-GR" altLang="en-US" sz="1400">
                <a:solidFill>
                  <a:srgbClr val="0000CC"/>
                </a:solidFill>
                <a:latin typeface="Comic Sans MS" panose="030F0702030302020204" pitchFamily="66" charset="0"/>
              </a:rPr>
              <a:t>Πηγή: </a:t>
            </a:r>
            <a:r>
              <a:rPr lang="en-GB" altLang="en-US" sz="1400">
                <a:solidFill>
                  <a:srgbClr val="0000CC"/>
                </a:solidFill>
                <a:latin typeface="Comic Sans MS" panose="030F0702030302020204" pitchFamily="66" charset="0"/>
              </a:rPr>
              <a:t>Christensen, 2011</a:t>
            </a:r>
            <a:endParaRPr lang="el-GR" altLang="en-US" sz="140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4B9E2C2-1E72-42BF-BAF0-99B7A2C3BE0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Μονάδες ΜΒΠ - Βιοξήρανσης</a:t>
            </a: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007479D6-5B5C-4575-909B-1695C518D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63" y="1524000"/>
            <a:ext cx="7821612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rgbClr val="F9071E"/>
              </a:buClr>
              <a:buFont typeface="Wingdings" panose="05000000000000000000" pitchFamily="2" charset="2"/>
              <a:buChar char="§"/>
              <a:defRPr kumimoji="1" sz="2800">
                <a:solidFill>
                  <a:srgbClr val="6600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FF99"/>
              </a:buClr>
              <a:buFont typeface="Wingdings" panose="05000000000000000000" pitchFamily="2" charset="2"/>
              <a:buChar char="§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altLang="en-US">
                <a:latin typeface="Comic Sans MS" panose="030F0702030302020204" pitchFamily="66" charset="0"/>
              </a:rPr>
              <a:t>Μηχανική – Βιολογική Προπεξεργασία</a:t>
            </a:r>
            <a:r>
              <a:rPr lang="en-GB" altLang="en-US">
                <a:latin typeface="Comic Sans MS" panose="030F0702030302020204" pitchFamily="66" charset="0"/>
              </a:rPr>
              <a:t> (</a:t>
            </a:r>
            <a:r>
              <a:rPr lang="en-US" altLang="en-US">
                <a:latin typeface="Comic Sans MS" panose="030F0702030302020204" pitchFamily="66" charset="0"/>
              </a:rPr>
              <a:t>MB</a:t>
            </a:r>
            <a:r>
              <a:rPr lang="el-GR" altLang="en-US">
                <a:latin typeface="Comic Sans MS" panose="030F0702030302020204" pitchFamily="66" charset="0"/>
              </a:rPr>
              <a:t>Π)</a:t>
            </a:r>
          </a:p>
          <a:p>
            <a:pPr lvl="1"/>
            <a:r>
              <a:rPr lang="el-GR" altLang="en-US">
                <a:latin typeface="Comic Sans MS" panose="030F0702030302020204" pitchFamily="66" charset="0"/>
              </a:rPr>
              <a:t>Παραγωγή </a:t>
            </a:r>
            <a:r>
              <a:rPr lang="en-GB" altLang="en-US">
                <a:latin typeface="Comic Sans MS" panose="030F0702030302020204" pitchFamily="66" charset="0"/>
              </a:rPr>
              <a:t>RDF</a:t>
            </a:r>
            <a:r>
              <a:rPr lang="el-GR" altLang="en-US">
                <a:latin typeface="Comic Sans MS" panose="030F0702030302020204" pitchFamily="66" charset="0"/>
              </a:rPr>
              <a:t>/</a:t>
            </a:r>
            <a:r>
              <a:rPr lang="en-GB" altLang="en-US">
                <a:latin typeface="Comic Sans MS" panose="030F0702030302020204" pitchFamily="66" charset="0"/>
              </a:rPr>
              <a:t>SRF </a:t>
            </a:r>
            <a:r>
              <a:rPr lang="el-GR" altLang="en-US">
                <a:latin typeface="Comic Sans MS" panose="030F0702030302020204" pitchFamily="66" charset="0"/>
              </a:rPr>
              <a:t>για καύση</a:t>
            </a:r>
          </a:p>
          <a:p>
            <a:pPr lvl="1"/>
            <a:r>
              <a:rPr lang="el-GR" altLang="en-US">
                <a:latin typeface="Comic Sans MS" panose="030F0702030302020204" pitchFamily="66" charset="0"/>
              </a:rPr>
              <a:t>Ανάκτηση μετάλλων</a:t>
            </a:r>
            <a:endParaRPr lang="en-GB" altLang="en-US">
              <a:latin typeface="Comic Sans MS" panose="030F0702030302020204" pitchFamily="66" charset="0"/>
            </a:endParaRPr>
          </a:p>
          <a:p>
            <a:pPr lvl="1"/>
            <a:r>
              <a:rPr lang="el-GR" altLang="en-US">
                <a:latin typeface="Comic Sans MS" panose="030F0702030302020204" pitchFamily="66" charset="0"/>
              </a:rPr>
              <a:t>Παραγωγή σταθεροποιημένου υλικού για ταφή σε ΧΥΤΑ μηδενικών εκπομπών</a:t>
            </a:r>
          </a:p>
          <a:p>
            <a:r>
              <a:rPr lang="el-GR" altLang="en-US">
                <a:latin typeface="Comic Sans MS" panose="030F0702030302020204" pitchFamily="66" charset="0"/>
              </a:rPr>
              <a:t>Βιοξήρανση – Μερική σταθεροποίηση (</a:t>
            </a:r>
            <a:r>
              <a:rPr lang="en-GB" altLang="en-US">
                <a:latin typeface="Comic Sans MS" panose="030F0702030302020204" pitchFamily="66" charset="0"/>
              </a:rPr>
              <a:t>M</a:t>
            </a:r>
            <a:r>
              <a:rPr lang="el-GR" altLang="en-US">
                <a:latin typeface="Comic Sans MS" panose="030F0702030302020204" pitchFamily="66" charset="0"/>
              </a:rPr>
              <a:t>ΒΣ</a:t>
            </a:r>
            <a:r>
              <a:rPr lang="en-GB" altLang="en-US">
                <a:latin typeface="Comic Sans MS" panose="030F0702030302020204" pitchFamily="66" charset="0"/>
              </a:rPr>
              <a:t>)</a:t>
            </a:r>
            <a:endParaRPr lang="el-GR" altLang="en-US">
              <a:latin typeface="Comic Sans MS" panose="030F0702030302020204" pitchFamily="66" charset="0"/>
            </a:endParaRPr>
          </a:p>
          <a:p>
            <a:pPr lvl="1"/>
            <a:r>
              <a:rPr lang="el-GR" altLang="en-US">
                <a:latin typeface="Comic Sans MS" panose="030F0702030302020204" pitchFamily="66" charset="0"/>
              </a:rPr>
              <a:t>Μερική κομποστοποίηση (αερισμό) και ξήρανση του υλικού</a:t>
            </a:r>
          </a:p>
          <a:p>
            <a:pPr lvl="1"/>
            <a:r>
              <a:rPr lang="el-GR" altLang="en-US">
                <a:latin typeface="Comic Sans MS" panose="030F0702030302020204" pitchFamily="66" charset="0"/>
              </a:rPr>
              <a:t>Παραγωγή καυσίμου </a:t>
            </a:r>
            <a:r>
              <a:rPr lang="en-GB" altLang="en-US">
                <a:latin typeface="Comic Sans MS" panose="030F0702030302020204" pitchFamily="66" charset="0"/>
              </a:rPr>
              <a:t>RDF</a:t>
            </a:r>
            <a:r>
              <a:rPr lang="el-GR" altLang="en-US">
                <a:latin typeface="Comic Sans MS" panose="030F0702030302020204" pitchFamily="66" charset="0"/>
              </a:rPr>
              <a:t>/</a:t>
            </a:r>
            <a:r>
              <a:rPr lang="en-GB" altLang="en-US">
                <a:latin typeface="Comic Sans MS" panose="030F0702030302020204" pitchFamily="66" charset="0"/>
              </a:rPr>
              <a:t>SRF </a:t>
            </a:r>
            <a:r>
              <a:rPr lang="el-GR" altLang="en-US">
                <a:latin typeface="Comic Sans MS" panose="030F0702030302020204" pitchFamily="66" charset="0"/>
              </a:rPr>
              <a:t>για καύση</a:t>
            </a:r>
          </a:p>
          <a:p>
            <a:pPr lvl="1"/>
            <a:r>
              <a:rPr lang="el-GR" altLang="en-US">
                <a:latin typeface="Comic Sans MS" panose="030F0702030302020204" pitchFamily="66" charset="0"/>
              </a:rPr>
              <a:t>Ανάκτηση μετάλλων</a:t>
            </a:r>
          </a:p>
          <a:p>
            <a:pPr lvl="1">
              <a:buFont typeface="Wingdings" panose="05000000000000000000" pitchFamily="2" charset="2"/>
              <a:buNone/>
            </a:pPr>
            <a:endParaRPr lang="el-GR" altLang="en-US">
              <a:latin typeface="Comic Sans MS" panose="030F0702030302020204" pitchFamily="66" charset="0"/>
            </a:endParaRPr>
          </a:p>
          <a:p>
            <a:pPr lvl="1"/>
            <a:endParaRPr lang="en-US" altLang="en-US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18BA6FB-1965-4BCA-8980-124C13F99FE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06463" y="192088"/>
            <a:ext cx="7467600" cy="1139825"/>
          </a:xfrm>
        </p:spPr>
        <p:txBody>
          <a:bodyPr/>
          <a:lstStyle/>
          <a:p>
            <a:r>
              <a:rPr lang="el-GR" altLang="en-US">
                <a:solidFill>
                  <a:srgbClr val="FF0000"/>
                </a:solidFill>
                <a:latin typeface="Comic Sans MS" panose="030F0702030302020204" pitchFamily="66" charset="0"/>
              </a:rPr>
              <a:t>Διάγραμμα ροής ΜΒΠ εργοστασίου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0865AFC-58A5-4876-99CB-F4D50BD5755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l-GR" altLang="en-US"/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03BF29B6-6FB2-47AA-940D-1A66B98F1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1155700"/>
            <a:ext cx="7470775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14_Generic (Standard)">
  <a:themeElements>
    <a:clrScheme name="Generic (Standard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14_Generic (Standard)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Mac's iMac HD:Microsoft Office 98:Templates:Presentation Designs:Serene</Template>
  <TotalTime>8500</TotalTime>
  <Words>1904</Words>
  <Application>Microsoft Office PowerPoint</Application>
  <PresentationFormat>On-screen Show (4:3)</PresentationFormat>
  <Paragraphs>368</Paragraphs>
  <Slides>58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Calibri</vt:lpstr>
      <vt:lpstr>Comic Sans MS</vt:lpstr>
      <vt:lpstr>Monotype Sorts</vt:lpstr>
      <vt:lpstr>Times New Roman</vt:lpstr>
      <vt:lpstr>Wingdings</vt:lpstr>
      <vt:lpstr>14_Generic (Standard)</vt:lpstr>
      <vt:lpstr>Εξίσωση</vt:lpstr>
      <vt:lpstr>PowerPoint Presentation</vt:lpstr>
      <vt:lpstr>Αναερόβια χώνευση - Τεχνολογία</vt:lpstr>
      <vt:lpstr>Αναερόβιοι χωνευτές</vt:lpstr>
      <vt:lpstr>Τυπικό διάγραμμα ροής ΑΝΒ</vt:lpstr>
      <vt:lpstr>Χρήσεις και ιδιότητες βιοαερίου από ΑΝΒ</vt:lpstr>
      <vt:lpstr>Ιδιότητες &amp; χρήσεις αναερόβιου υπολείμματος (digestate)</vt:lpstr>
      <vt:lpstr>Παραδείγματα από μονάδες βιοαερίου στερεών αποβλήτων στην Ευρώπη</vt:lpstr>
      <vt:lpstr>Μονάδες ΜΒΠ - Βιοξήρανσης</vt:lpstr>
      <vt:lpstr>Διάγραμμα ροής ΜΒΠ εργοστασίου</vt:lpstr>
      <vt:lpstr>Εργοστάσιο βιοξήρανσης Ηρακλείου</vt:lpstr>
      <vt:lpstr>Βασικά αποτελέσματα ελέγχου εργοστασίου βιοξήρανσης</vt:lpstr>
      <vt:lpstr>PowerPoint Presentation</vt:lpstr>
      <vt:lpstr>PowerPoint Presentation</vt:lpstr>
      <vt:lpstr>Τελική διάθεση απορριμμάτων – Είδη ΧΔΑ</vt:lpstr>
      <vt:lpstr>Τελική διάθεση απορριμμάτων – Είδη ΧΔΑ</vt:lpstr>
      <vt:lpstr>Είδη ΧΥΤΑ (τυπικός, βιοαντιδραστήρας, ΧΥΤΑ έκπλυσης, ημι-αερόβιος ΧΥΤΑ)</vt:lpstr>
      <vt:lpstr>Κατηγορίες ΧΥΤΑ βάσει Ευρωπαικής νομοθεσίας</vt:lpstr>
      <vt:lpstr>Μέθοδοι κατασκευής ΧΥΤΑ</vt:lpstr>
      <vt:lpstr>Βασικές έννοιες σε ΧΥΤΑ</vt:lpstr>
      <vt:lpstr>Τυπική φωτογραφία ΧΥΤΑ</vt:lpstr>
      <vt:lpstr>Εξέλιξη ΧΥΤΑ (Λέσβος)</vt:lpstr>
      <vt:lpstr>Κύριες περιβαλλοντικές εκπομπές ΧΥΤΑ</vt:lpstr>
      <vt:lpstr>Τυπική τομή ΧΥΤΑ επικινδύνων αποβλήτων</vt:lpstr>
      <vt:lpstr>Τύποι γεωσυνθετικών πολυμερών</vt:lpstr>
      <vt:lpstr>Παραγωγή εκχυλισμάτων</vt:lpstr>
      <vt:lpstr>Ανοιχτοί ΧΥΤΑ – Συσχέτιση παραγωγής εκχυλισμάτων με βροχόπτωση</vt:lpstr>
      <vt:lpstr>Στεγάνωση πυθμένα – Μονή και διπλή στεγάνωση</vt:lpstr>
      <vt:lpstr>Σύστημα συλλογής εκχυλισμάτων - Εγκατάσταση</vt:lpstr>
      <vt:lpstr>Τυπικό σύστημα συλλογής εκχυλισμάτων με χρήση λάκκου (sump) χωρίς διάτρηση της εύκαμπτης μεμβράνης</vt:lpstr>
      <vt:lpstr>Εβαπτιζόμενες αντλίες εντός λάκκου (sump) συλλογής εκχυλισμάτων</vt:lpstr>
      <vt:lpstr>Επεξεργασία εκχυλισμάτων - Τεχνολογίες</vt:lpstr>
      <vt:lpstr>Επεξεργασία εκχυλισμάτων στο ΧΥΤΑ Λέσβου</vt:lpstr>
      <vt:lpstr>Τελική κάλυψη ΧΥΤΑ – τυπικές τομές</vt:lpstr>
      <vt:lpstr>Εξέλιξη παραγωγής βιοαερίου και εκχυλισμάτων σε ΧΔΑ</vt:lpstr>
      <vt:lpstr>Βιοχημεία ΧΥΤΑ</vt:lpstr>
      <vt:lpstr>Προβλήματα με βιοαέριο (CH4+CO2)</vt:lpstr>
      <vt:lpstr> Τυπική σύσταση αερίων σε ΧΥΤΑ</vt:lpstr>
      <vt:lpstr> Θεωρητικές και πειραματικές εκτιμήσεις ποσοτήτων βιοαερίου σε ΧΥΤΑ</vt:lpstr>
      <vt:lpstr> Συνήθη μοντέλα εκτίμησης ρυθμού παραγωγής βιοαερίου από ΧΥΤΑ</vt:lpstr>
      <vt:lpstr>Παθητικό σύστημα εκτόνωσης βιοαερίου</vt:lpstr>
      <vt:lpstr>Ενεργητικό σύστημα ανάκτησης βιοαερίου</vt:lpstr>
      <vt:lpstr>Ενεργητικό σύστημα ανάκτησης βιοαερίου – Ακτίνες επιρροής</vt:lpstr>
      <vt:lpstr>Ενεργητικό σύστημα ανάκτησης βιοαερίου  (XYTA Crapo Hill)</vt:lpstr>
      <vt:lpstr>Πηγάδι ενεργητικής  ανάκτησης βιοαερίου</vt:lpstr>
      <vt:lpstr>Χρήση βιοαερίου</vt:lpstr>
      <vt:lpstr>Ν. 2939/2001</vt:lpstr>
      <vt:lpstr>Ν. 2939/2001</vt:lpstr>
      <vt:lpstr>Ν. 2939/2001 – 9 από τα 17 συστήματα</vt:lpstr>
      <vt:lpstr>PowerPoint Presentation</vt:lpstr>
      <vt:lpstr>Μέτρα και όροι για την υγειονομική ταφή αποβλήτων (ΥΑ 29407/3508/2002)</vt:lpstr>
      <vt:lpstr>Μέτρα και όροι για την υγειονομική ταφή αποβλήτων (ΥΑ 29407/3508/2002)</vt:lpstr>
      <vt:lpstr>Μέτρα και όροι για την υγειονομική ταφή αποβλήτων (ΥΑ 29407/3508/2002)</vt:lpstr>
      <vt:lpstr>Μέτρα και όροι για τη Διαχείριση Στερεών Αποβλήτων – Εθνικός και Περιφερειακός Σχεδιασμός (50910/2727/2003)</vt:lpstr>
      <vt:lpstr>Μέτρα και όροι για τη Διαχείριση Στερεών Αποβλήτων – Εθνικός και Περιφερειακός Σχεδιασμός (50910/2727/2003)</vt:lpstr>
      <vt:lpstr>Πλαίσιο παραγωγής και διαχείρισης αποβλήτων – Εναρμόνιση με οδηγία 2008/98/ΕΚ (Ν. 4042/2012)</vt:lpstr>
      <vt:lpstr>Πλαίσιο παραγωγής και διαχείρισης αποβλήτων – Εναρμόνιση με οδηγία 2008/98/ΕΚ</vt:lpstr>
      <vt:lpstr>Πλαίσιο παραγωγής και διαχείρισης αποβλήτων – Εναρμόνιση με οδηγία 2008/98/ΕΚ (Ν. 4042 / 2012)</vt:lpstr>
      <vt:lpstr>Χρήσιμα sites</vt:lpstr>
    </vt:vector>
  </TitlesOfParts>
  <Company>UW-Madison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Statistics for Environmenal Engineers</dc:title>
  <dc:creator>Mac Berthouex</dc:creator>
  <cp:lastModifiedBy>Dimitrios Komilis</cp:lastModifiedBy>
  <cp:revision>719</cp:revision>
  <cp:lastPrinted>2003-03-05T20:26:35Z</cp:lastPrinted>
  <dcterms:created xsi:type="dcterms:W3CDTF">2000-03-10T16:44:59Z</dcterms:created>
  <dcterms:modified xsi:type="dcterms:W3CDTF">2024-01-28T18:12:52Z</dcterms:modified>
</cp:coreProperties>
</file>