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85" r:id="rId8"/>
    <p:sldId id="262" r:id="rId9"/>
    <p:sldId id="263" r:id="rId10"/>
    <p:sldId id="264" r:id="rId11"/>
    <p:sldId id="265" r:id="rId12"/>
    <p:sldId id="286" r:id="rId13"/>
    <p:sldId id="271" r:id="rId14"/>
    <p:sldId id="266" r:id="rId15"/>
    <p:sldId id="267" r:id="rId16"/>
    <p:sldId id="268" r:id="rId17"/>
    <p:sldId id="287" r:id="rId18"/>
    <p:sldId id="270" r:id="rId19"/>
    <p:sldId id="269" r:id="rId20"/>
    <p:sldId id="272" r:id="rId21"/>
    <p:sldId id="273" r:id="rId22"/>
    <p:sldId id="276" r:id="rId23"/>
    <p:sldId id="275" r:id="rId24"/>
    <p:sldId id="277" r:id="rId25"/>
    <p:sldId id="278" r:id="rId26"/>
    <p:sldId id="274" r:id="rId27"/>
    <p:sldId id="279" r:id="rId28"/>
    <p:sldId id="288" r:id="rId29"/>
    <p:sldId id="280" r:id="rId30"/>
    <p:sldId id="281" r:id="rId31"/>
    <p:sldId id="282" r:id="rId32"/>
    <p:sldId id="283" r:id="rId33"/>
    <p:sldId id="284"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FFFF5D"/>
    <a:srgbClr val="DEBDFF"/>
    <a:srgbClr val="CC99FF"/>
    <a:srgbClr val="00FFCC"/>
    <a:srgbClr val="FF5757"/>
    <a:srgbClr val="9ED561"/>
    <a:srgbClr val="FFD13F"/>
    <a:srgbClr val="00E200"/>
    <a:srgbClr val="E7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D8B22-BBB3-4CF6-A21D-F0851BB73FB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l-GR"/>
        </a:p>
      </dgm:t>
    </dgm:pt>
    <dgm:pt modelId="{91375B79-9BE6-4A1B-BD42-E091F815072F}">
      <dgm:prSet custT="1"/>
      <dgm:spPr/>
      <dgm:t>
        <a:bodyPr/>
        <a:lstStyle/>
        <a:p>
          <a:r>
            <a:rPr lang="el-GR" sz="2800" dirty="0" smtClean="0"/>
            <a:t>Κύρια ιδέα</a:t>
          </a:r>
          <a:endParaRPr lang="el-GR" sz="2800" dirty="0"/>
        </a:p>
      </dgm:t>
    </dgm:pt>
    <dgm:pt modelId="{8AD15B38-AC08-4FFB-9964-D5B5E8210678}" type="parTrans" cxnId="{88F26CFF-6C32-4A7C-AC61-81063AD2FE29}">
      <dgm:prSet/>
      <dgm:spPr/>
      <dgm:t>
        <a:bodyPr/>
        <a:lstStyle/>
        <a:p>
          <a:endParaRPr lang="el-GR"/>
        </a:p>
      </dgm:t>
    </dgm:pt>
    <dgm:pt modelId="{936BD433-4355-4182-8412-A1EBCE870DA4}" type="sibTrans" cxnId="{88F26CFF-6C32-4A7C-AC61-81063AD2FE29}">
      <dgm:prSet/>
      <dgm:spPr>
        <a:solidFill>
          <a:srgbClr val="DEBDFF"/>
        </a:solidFill>
      </dgm:spPr>
      <dgm:t>
        <a:bodyPr/>
        <a:lstStyle/>
        <a:p>
          <a:endParaRPr lang="el-GR"/>
        </a:p>
      </dgm:t>
    </dgm:pt>
    <dgm:pt modelId="{12BCDEC4-9E9A-45CB-9D0E-F40DC1561589}">
      <dgm:prSet phldrT="[Κείμενο]" custT="1"/>
      <dgm:spPr/>
      <dgm:t>
        <a:bodyPr/>
        <a:lstStyle/>
        <a:p>
          <a:r>
            <a:rPr lang="el-GR" sz="1600" dirty="0" smtClean="0"/>
            <a:t>Λεπτομέρειες</a:t>
          </a:r>
          <a:endParaRPr lang="el-GR" sz="1600" dirty="0"/>
        </a:p>
      </dgm:t>
    </dgm:pt>
    <dgm:pt modelId="{376BD023-F8DD-47FE-85EC-AB8F38650B1C}" type="parTrans" cxnId="{6EBCAD12-435F-4523-A193-7AE4CB512FF7}">
      <dgm:prSet/>
      <dgm:spPr/>
      <dgm:t>
        <a:bodyPr/>
        <a:lstStyle/>
        <a:p>
          <a:endParaRPr lang="el-GR"/>
        </a:p>
      </dgm:t>
    </dgm:pt>
    <dgm:pt modelId="{984AE482-7CD4-4E89-9EED-BD78C749F56F}" type="sibTrans" cxnId="{6EBCAD12-435F-4523-A193-7AE4CB512FF7}">
      <dgm:prSet/>
      <dgm:spPr>
        <a:solidFill>
          <a:srgbClr val="FFFF5D"/>
        </a:solidFill>
      </dgm:spPr>
      <dgm:t>
        <a:bodyPr/>
        <a:lstStyle/>
        <a:p>
          <a:endParaRPr lang="el-GR"/>
        </a:p>
      </dgm:t>
    </dgm:pt>
    <dgm:pt modelId="{FD4C7BA5-F71C-4286-80A6-34CAADBC82D0}">
      <dgm:prSet phldrT="[Κείμενο]" custT="1"/>
      <dgm:spPr/>
      <dgm:t>
        <a:bodyPr/>
        <a:lstStyle/>
        <a:p>
          <a:r>
            <a:rPr lang="el-GR" sz="1600" dirty="0" smtClean="0"/>
            <a:t>Λεπτομέρειες</a:t>
          </a:r>
          <a:endParaRPr lang="el-GR" sz="1600" dirty="0"/>
        </a:p>
      </dgm:t>
    </dgm:pt>
    <dgm:pt modelId="{4634D3E3-F4EE-4E81-9A13-AE5639DC665D}" type="sibTrans" cxnId="{B8900C21-5326-49F1-9DC5-633462BB8E55}">
      <dgm:prSet/>
      <dgm:spPr>
        <a:solidFill>
          <a:srgbClr val="00FFCC"/>
        </a:solidFill>
      </dgm:spPr>
      <dgm:t>
        <a:bodyPr/>
        <a:lstStyle/>
        <a:p>
          <a:endParaRPr lang="el-GR"/>
        </a:p>
      </dgm:t>
    </dgm:pt>
    <dgm:pt modelId="{893A9E63-F1A0-4DC1-82A9-8F7584048D90}" type="parTrans" cxnId="{B8900C21-5326-49F1-9DC5-633462BB8E55}">
      <dgm:prSet/>
      <dgm:spPr/>
      <dgm:t>
        <a:bodyPr/>
        <a:lstStyle/>
        <a:p>
          <a:endParaRPr lang="el-GR"/>
        </a:p>
      </dgm:t>
    </dgm:pt>
    <dgm:pt modelId="{65DDB88F-18A2-41ED-B326-7D9765C9BB98}">
      <dgm:prSet phldrT="[Κείμενο]" custT="1"/>
      <dgm:spPr/>
      <dgm:t>
        <a:bodyPr/>
        <a:lstStyle/>
        <a:p>
          <a:r>
            <a:rPr lang="el-GR" sz="1600" dirty="0" smtClean="0"/>
            <a:t>Λεπτομέρειες</a:t>
          </a:r>
          <a:endParaRPr lang="el-GR" sz="1600" dirty="0"/>
        </a:p>
      </dgm:t>
    </dgm:pt>
    <dgm:pt modelId="{755313C8-65FC-424D-B9EA-801C8ABDF2FF}" type="sibTrans" cxnId="{AC29A156-A98D-4CE5-BCCE-3EC393DCCFE0}">
      <dgm:prSet/>
      <dgm:spPr>
        <a:solidFill>
          <a:srgbClr val="FF8989"/>
        </a:solidFill>
      </dgm:spPr>
      <dgm:t>
        <a:bodyPr/>
        <a:lstStyle/>
        <a:p>
          <a:endParaRPr lang="el-GR"/>
        </a:p>
      </dgm:t>
    </dgm:pt>
    <dgm:pt modelId="{377CC93E-CF53-46D3-AC68-4321DD1E540C}" type="parTrans" cxnId="{AC29A156-A98D-4CE5-BCCE-3EC393DCCFE0}">
      <dgm:prSet/>
      <dgm:spPr/>
      <dgm:t>
        <a:bodyPr/>
        <a:lstStyle/>
        <a:p>
          <a:endParaRPr lang="el-GR"/>
        </a:p>
      </dgm:t>
    </dgm:pt>
    <dgm:pt modelId="{502C1B0D-9373-4497-8656-34DD06420DD6}" type="pres">
      <dgm:prSet presAssocID="{78AD8B22-BBB3-4CF6-A21D-F0851BB73FBD}" presName="Name0" presStyleCnt="0">
        <dgm:presLayoutVars>
          <dgm:chMax val="7"/>
          <dgm:chPref val="7"/>
          <dgm:dir/>
        </dgm:presLayoutVars>
      </dgm:prSet>
      <dgm:spPr/>
      <dgm:t>
        <a:bodyPr/>
        <a:lstStyle/>
        <a:p>
          <a:endParaRPr lang="el-GR"/>
        </a:p>
      </dgm:t>
    </dgm:pt>
    <dgm:pt modelId="{C39979F6-6988-4B01-9946-82EECC019324}" type="pres">
      <dgm:prSet presAssocID="{78AD8B22-BBB3-4CF6-A21D-F0851BB73FBD}" presName="Name1" presStyleCnt="0"/>
      <dgm:spPr/>
    </dgm:pt>
    <dgm:pt modelId="{085E7FB4-3598-4E48-A231-A1414C139BE8}" type="pres">
      <dgm:prSet presAssocID="{936BD433-4355-4182-8412-A1EBCE870DA4}" presName="picture_1" presStyleCnt="0"/>
      <dgm:spPr/>
    </dgm:pt>
    <dgm:pt modelId="{D2D5DAA1-6ADE-46BA-9EA4-9A4C13AB953F}" type="pres">
      <dgm:prSet presAssocID="{936BD433-4355-4182-8412-A1EBCE870DA4}" presName="pictureRepeatNode" presStyleLbl="alignImgPlace1" presStyleIdx="0" presStyleCnt="4" custScaleX="87759" custScaleY="90639" custLinFactNeighborX="-7320" custLinFactNeighborY="-4078"/>
      <dgm:spPr/>
      <dgm:t>
        <a:bodyPr/>
        <a:lstStyle/>
        <a:p>
          <a:endParaRPr lang="el-GR"/>
        </a:p>
      </dgm:t>
    </dgm:pt>
    <dgm:pt modelId="{FFD8382A-0D46-4270-B090-99C5375F085E}" type="pres">
      <dgm:prSet presAssocID="{91375B79-9BE6-4A1B-BD42-E091F815072F}" presName="text_1" presStyleLbl="node1" presStyleIdx="0" presStyleCnt="0" custScaleX="70390" custScaleY="38053" custLinFactY="-68921" custLinFactNeighborX="-8987" custLinFactNeighborY="-100000">
        <dgm:presLayoutVars>
          <dgm:bulletEnabled val="1"/>
        </dgm:presLayoutVars>
      </dgm:prSet>
      <dgm:spPr/>
      <dgm:t>
        <a:bodyPr/>
        <a:lstStyle/>
        <a:p>
          <a:endParaRPr lang="el-GR"/>
        </a:p>
      </dgm:t>
    </dgm:pt>
    <dgm:pt modelId="{2731221F-CB8F-4803-9EB5-B7DDC49C2E3D}" type="pres">
      <dgm:prSet presAssocID="{984AE482-7CD4-4E89-9EED-BD78C749F56F}" presName="picture_2" presStyleCnt="0"/>
      <dgm:spPr/>
    </dgm:pt>
    <dgm:pt modelId="{D74858B8-A1F2-4598-89BE-6A88A3B0E495}" type="pres">
      <dgm:prSet presAssocID="{984AE482-7CD4-4E89-9EED-BD78C749F56F}" presName="pictureRepeatNode" presStyleLbl="alignImgPlace1" presStyleIdx="1" presStyleCnt="4" custScaleX="329333" custScaleY="70683" custLinFactNeighborX="25784" custLinFactNeighborY="-12048"/>
      <dgm:spPr/>
      <dgm:t>
        <a:bodyPr/>
        <a:lstStyle/>
        <a:p>
          <a:endParaRPr lang="el-GR"/>
        </a:p>
      </dgm:t>
    </dgm:pt>
    <dgm:pt modelId="{4765473D-43E4-421D-A95D-367183A53CBE}" type="pres">
      <dgm:prSet presAssocID="{12BCDEC4-9E9A-45CB-9D0E-F40DC1561589}" presName="line_2" presStyleLbl="parChTrans1D1" presStyleIdx="0" presStyleCnt="3"/>
      <dgm:spPr/>
    </dgm:pt>
    <dgm:pt modelId="{F45ACA07-923A-432D-AD68-D37F50A05D2F}" type="pres">
      <dgm:prSet presAssocID="{12BCDEC4-9E9A-45CB-9D0E-F40DC1561589}" presName="textparent_2" presStyleLbl="node1" presStyleIdx="0" presStyleCnt="0"/>
      <dgm:spPr/>
    </dgm:pt>
    <dgm:pt modelId="{431EF0EA-B9BF-4191-8750-44842EBC0454}" type="pres">
      <dgm:prSet presAssocID="{12BCDEC4-9E9A-45CB-9D0E-F40DC1561589}" presName="text_2" presStyleLbl="revTx" presStyleIdx="0" presStyleCnt="3" custScaleX="100300" custScaleY="25387" custLinFactNeighborX="-92679" custLinFactNeighborY="-35611">
        <dgm:presLayoutVars>
          <dgm:bulletEnabled val="1"/>
        </dgm:presLayoutVars>
      </dgm:prSet>
      <dgm:spPr/>
      <dgm:t>
        <a:bodyPr/>
        <a:lstStyle/>
        <a:p>
          <a:endParaRPr lang="el-GR"/>
        </a:p>
      </dgm:t>
    </dgm:pt>
    <dgm:pt modelId="{2B8DD7F9-CD94-4141-AA7F-A2C4C2ED8552}" type="pres">
      <dgm:prSet presAssocID="{755313C8-65FC-424D-B9EA-801C8ABDF2FF}" presName="picture_3" presStyleCnt="0"/>
      <dgm:spPr/>
    </dgm:pt>
    <dgm:pt modelId="{5E7B18DD-C7FA-4D94-A1AC-642549998C67}" type="pres">
      <dgm:prSet presAssocID="{755313C8-65FC-424D-B9EA-801C8ABDF2FF}" presName="pictureRepeatNode" presStyleLbl="alignImgPlace1" presStyleIdx="2" presStyleCnt="4" custScaleX="329333" custScaleY="70683" custLinFactNeighborX="25784" custLinFactNeighborY="-12048"/>
      <dgm:spPr/>
      <dgm:t>
        <a:bodyPr/>
        <a:lstStyle/>
        <a:p>
          <a:endParaRPr lang="el-GR"/>
        </a:p>
      </dgm:t>
    </dgm:pt>
    <dgm:pt modelId="{C6C59FCA-E689-4343-92C2-C6913B826874}" type="pres">
      <dgm:prSet presAssocID="{65DDB88F-18A2-41ED-B326-7D9765C9BB98}" presName="line_3" presStyleLbl="parChTrans1D1" presStyleIdx="1" presStyleCnt="3"/>
      <dgm:spPr/>
    </dgm:pt>
    <dgm:pt modelId="{E2852F06-881E-490C-975B-7A0425B9EF66}" type="pres">
      <dgm:prSet presAssocID="{65DDB88F-18A2-41ED-B326-7D9765C9BB98}" presName="textparent_3" presStyleLbl="node1" presStyleIdx="0" presStyleCnt="0"/>
      <dgm:spPr/>
    </dgm:pt>
    <dgm:pt modelId="{DF977297-6858-41A5-9F37-5648B7CDEC0C}" type="pres">
      <dgm:prSet presAssocID="{65DDB88F-18A2-41ED-B326-7D9765C9BB98}" presName="text_3" presStyleLbl="revTx" presStyleIdx="1" presStyleCnt="3" custScaleX="100300" custScaleY="25387" custLinFactNeighborX="-92587" custLinFactNeighborY="-35611">
        <dgm:presLayoutVars>
          <dgm:bulletEnabled val="1"/>
        </dgm:presLayoutVars>
      </dgm:prSet>
      <dgm:spPr/>
      <dgm:t>
        <a:bodyPr/>
        <a:lstStyle/>
        <a:p>
          <a:endParaRPr lang="el-GR"/>
        </a:p>
      </dgm:t>
    </dgm:pt>
    <dgm:pt modelId="{959DA25D-5B09-466D-9871-907A649F5954}" type="pres">
      <dgm:prSet presAssocID="{4634D3E3-F4EE-4E81-9A13-AE5639DC665D}" presName="picture_4" presStyleCnt="0"/>
      <dgm:spPr/>
    </dgm:pt>
    <dgm:pt modelId="{88014135-CEFB-487A-A37F-84EC689978D3}" type="pres">
      <dgm:prSet presAssocID="{4634D3E3-F4EE-4E81-9A13-AE5639DC665D}" presName="pictureRepeatNode" presStyleLbl="alignImgPlace1" presStyleIdx="3" presStyleCnt="4" custScaleX="329333" custScaleY="70683" custLinFactNeighborX="25784" custLinFactNeighborY="-12048"/>
      <dgm:spPr/>
      <dgm:t>
        <a:bodyPr/>
        <a:lstStyle/>
        <a:p>
          <a:endParaRPr lang="el-GR"/>
        </a:p>
      </dgm:t>
    </dgm:pt>
    <dgm:pt modelId="{EB27AAAA-8D74-40FA-B7AF-D3FA8E7B47EE}" type="pres">
      <dgm:prSet presAssocID="{FD4C7BA5-F71C-4286-80A6-34CAADBC82D0}" presName="line_4" presStyleLbl="parChTrans1D1" presStyleIdx="2" presStyleCnt="3"/>
      <dgm:spPr/>
    </dgm:pt>
    <dgm:pt modelId="{A3C1D639-39B2-46B0-923E-3C76589B0929}" type="pres">
      <dgm:prSet presAssocID="{FD4C7BA5-F71C-4286-80A6-34CAADBC82D0}" presName="textparent_4" presStyleLbl="node1" presStyleIdx="0" presStyleCnt="0"/>
      <dgm:spPr/>
    </dgm:pt>
    <dgm:pt modelId="{658145B4-B465-4A32-9B80-B6223B3926CE}" type="pres">
      <dgm:prSet presAssocID="{FD4C7BA5-F71C-4286-80A6-34CAADBC82D0}" presName="text_4" presStyleLbl="revTx" presStyleIdx="2" presStyleCnt="3" custScaleX="100300" custScaleY="25387" custLinFactNeighborX="-92679" custLinFactNeighborY="-35611">
        <dgm:presLayoutVars>
          <dgm:bulletEnabled val="1"/>
        </dgm:presLayoutVars>
      </dgm:prSet>
      <dgm:spPr/>
      <dgm:t>
        <a:bodyPr/>
        <a:lstStyle/>
        <a:p>
          <a:endParaRPr lang="el-GR"/>
        </a:p>
      </dgm:t>
    </dgm:pt>
  </dgm:ptLst>
  <dgm:cxnLst>
    <dgm:cxn modelId="{005F1A68-0F4A-414F-90DF-A81CDB401488}" type="presOf" srcId="{91375B79-9BE6-4A1B-BD42-E091F815072F}" destId="{FFD8382A-0D46-4270-B090-99C5375F085E}" srcOrd="0" destOrd="0" presId="urn:microsoft.com/office/officeart/2008/layout/CircularPictureCallout"/>
    <dgm:cxn modelId="{3EEB2744-F13D-4F1E-9D04-F15434251BDB}" type="presOf" srcId="{12BCDEC4-9E9A-45CB-9D0E-F40DC1561589}" destId="{431EF0EA-B9BF-4191-8750-44842EBC0454}" srcOrd="0" destOrd="0" presId="urn:microsoft.com/office/officeart/2008/layout/CircularPictureCallout"/>
    <dgm:cxn modelId="{88F26CFF-6C32-4A7C-AC61-81063AD2FE29}" srcId="{78AD8B22-BBB3-4CF6-A21D-F0851BB73FBD}" destId="{91375B79-9BE6-4A1B-BD42-E091F815072F}" srcOrd="0" destOrd="0" parTransId="{8AD15B38-AC08-4FFB-9964-D5B5E8210678}" sibTransId="{936BD433-4355-4182-8412-A1EBCE870DA4}"/>
    <dgm:cxn modelId="{AC29A156-A98D-4CE5-BCCE-3EC393DCCFE0}" srcId="{78AD8B22-BBB3-4CF6-A21D-F0851BB73FBD}" destId="{65DDB88F-18A2-41ED-B326-7D9765C9BB98}" srcOrd="2" destOrd="0" parTransId="{377CC93E-CF53-46D3-AC68-4321DD1E540C}" sibTransId="{755313C8-65FC-424D-B9EA-801C8ABDF2FF}"/>
    <dgm:cxn modelId="{98248136-7D80-44F2-B072-5D7414C30B95}" type="presOf" srcId="{FD4C7BA5-F71C-4286-80A6-34CAADBC82D0}" destId="{658145B4-B465-4A32-9B80-B6223B3926CE}" srcOrd="0" destOrd="0" presId="urn:microsoft.com/office/officeart/2008/layout/CircularPictureCallout"/>
    <dgm:cxn modelId="{B8900C21-5326-49F1-9DC5-633462BB8E55}" srcId="{78AD8B22-BBB3-4CF6-A21D-F0851BB73FBD}" destId="{FD4C7BA5-F71C-4286-80A6-34CAADBC82D0}" srcOrd="3" destOrd="0" parTransId="{893A9E63-F1A0-4DC1-82A9-8F7584048D90}" sibTransId="{4634D3E3-F4EE-4E81-9A13-AE5639DC665D}"/>
    <dgm:cxn modelId="{AE9AA6B2-8D54-4558-80FD-1379C4483EB9}" type="presOf" srcId="{936BD433-4355-4182-8412-A1EBCE870DA4}" destId="{D2D5DAA1-6ADE-46BA-9EA4-9A4C13AB953F}" srcOrd="0" destOrd="0" presId="urn:microsoft.com/office/officeart/2008/layout/CircularPictureCallout"/>
    <dgm:cxn modelId="{6EBCAD12-435F-4523-A193-7AE4CB512FF7}" srcId="{78AD8B22-BBB3-4CF6-A21D-F0851BB73FBD}" destId="{12BCDEC4-9E9A-45CB-9D0E-F40DC1561589}" srcOrd="1" destOrd="0" parTransId="{376BD023-F8DD-47FE-85EC-AB8F38650B1C}" sibTransId="{984AE482-7CD4-4E89-9EED-BD78C749F56F}"/>
    <dgm:cxn modelId="{ACAD2F40-A8A7-446E-9C01-0FC699C05AA6}" type="presOf" srcId="{755313C8-65FC-424D-B9EA-801C8ABDF2FF}" destId="{5E7B18DD-C7FA-4D94-A1AC-642549998C67}" srcOrd="0" destOrd="0" presId="urn:microsoft.com/office/officeart/2008/layout/CircularPictureCallout"/>
    <dgm:cxn modelId="{1CC97D7F-008C-4348-8EAF-7719FFF972E2}" type="presOf" srcId="{78AD8B22-BBB3-4CF6-A21D-F0851BB73FBD}" destId="{502C1B0D-9373-4497-8656-34DD06420DD6}" srcOrd="0" destOrd="0" presId="urn:microsoft.com/office/officeart/2008/layout/CircularPictureCallout"/>
    <dgm:cxn modelId="{B15E82D5-7A34-4370-BD5E-46493E80AFAD}" type="presOf" srcId="{4634D3E3-F4EE-4E81-9A13-AE5639DC665D}" destId="{88014135-CEFB-487A-A37F-84EC689978D3}" srcOrd="0" destOrd="0" presId="urn:microsoft.com/office/officeart/2008/layout/CircularPictureCallout"/>
    <dgm:cxn modelId="{C6168727-87E6-48B9-AA19-C97F0B965673}" type="presOf" srcId="{984AE482-7CD4-4E89-9EED-BD78C749F56F}" destId="{D74858B8-A1F2-4598-89BE-6A88A3B0E495}" srcOrd="0" destOrd="0" presId="urn:microsoft.com/office/officeart/2008/layout/CircularPictureCallout"/>
    <dgm:cxn modelId="{671FFD51-57A4-455D-A839-674E62FD8468}" type="presOf" srcId="{65DDB88F-18A2-41ED-B326-7D9765C9BB98}" destId="{DF977297-6858-41A5-9F37-5648B7CDEC0C}" srcOrd="0" destOrd="0" presId="urn:microsoft.com/office/officeart/2008/layout/CircularPictureCallout"/>
    <dgm:cxn modelId="{6DF35352-7183-446B-A9A2-9A5972CC4726}" type="presParOf" srcId="{502C1B0D-9373-4497-8656-34DD06420DD6}" destId="{C39979F6-6988-4B01-9946-82EECC019324}" srcOrd="0" destOrd="0" presId="urn:microsoft.com/office/officeart/2008/layout/CircularPictureCallout"/>
    <dgm:cxn modelId="{8DE915C3-281E-41CE-9FD7-886DA27AE390}" type="presParOf" srcId="{C39979F6-6988-4B01-9946-82EECC019324}" destId="{085E7FB4-3598-4E48-A231-A1414C139BE8}" srcOrd="0" destOrd="0" presId="urn:microsoft.com/office/officeart/2008/layout/CircularPictureCallout"/>
    <dgm:cxn modelId="{91209FFD-9703-4F0D-A784-71DA2B6C067D}" type="presParOf" srcId="{085E7FB4-3598-4E48-A231-A1414C139BE8}" destId="{D2D5DAA1-6ADE-46BA-9EA4-9A4C13AB953F}" srcOrd="0" destOrd="0" presId="urn:microsoft.com/office/officeart/2008/layout/CircularPictureCallout"/>
    <dgm:cxn modelId="{3055212C-F876-4AB8-A852-7A724D85B292}" type="presParOf" srcId="{C39979F6-6988-4B01-9946-82EECC019324}" destId="{FFD8382A-0D46-4270-B090-99C5375F085E}" srcOrd="1" destOrd="0" presId="urn:microsoft.com/office/officeart/2008/layout/CircularPictureCallout"/>
    <dgm:cxn modelId="{44A60E6E-A9E5-43B6-ABA7-9D8218FC2A8D}" type="presParOf" srcId="{C39979F6-6988-4B01-9946-82EECC019324}" destId="{2731221F-CB8F-4803-9EB5-B7DDC49C2E3D}" srcOrd="2" destOrd="0" presId="urn:microsoft.com/office/officeart/2008/layout/CircularPictureCallout"/>
    <dgm:cxn modelId="{2654DE6A-14B5-4496-893E-3BB7AA4F9987}" type="presParOf" srcId="{2731221F-CB8F-4803-9EB5-B7DDC49C2E3D}" destId="{D74858B8-A1F2-4598-89BE-6A88A3B0E495}" srcOrd="0" destOrd="0" presId="urn:microsoft.com/office/officeart/2008/layout/CircularPictureCallout"/>
    <dgm:cxn modelId="{CA727B19-2D40-43FE-84A0-331D436084E4}" type="presParOf" srcId="{C39979F6-6988-4B01-9946-82EECC019324}" destId="{4765473D-43E4-421D-A95D-367183A53CBE}" srcOrd="3" destOrd="0" presId="urn:microsoft.com/office/officeart/2008/layout/CircularPictureCallout"/>
    <dgm:cxn modelId="{A0C08673-BD07-4A1B-8D6C-9648898AE619}" type="presParOf" srcId="{C39979F6-6988-4B01-9946-82EECC019324}" destId="{F45ACA07-923A-432D-AD68-D37F50A05D2F}" srcOrd="4" destOrd="0" presId="urn:microsoft.com/office/officeart/2008/layout/CircularPictureCallout"/>
    <dgm:cxn modelId="{0C89CDE9-CAC4-4CFA-BBE2-BEB6323322A5}" type="presParOf" srcId="{F45ACA07-923A-432D-AD68-D37F50A05D2F}" destId="{431EF0EA-B9BF-4191-8750-44842EBC0454}" srcOrd="0" destOrd="0" presId="urn:microsoft.com/office/officeart/2008/layout/CircularPictureCallout"/>
    <dgm:cxn modelId="{321CE361-307A-4F9B-B921-C9922B15023E}" type="presParOf" srcId="{C39979F6-6988-4B01-9946-82EECC019324}" destId="{2B8DD7F9-CD94-4141-AA7F-A2C4C2ED8552}" srcOrd="5" destOrd="0" presId="urn:microsoft.com/office/officeart/2008/layout/CircularPictureCallout"/>
    <dgm:cxn modelId="{33EB1228-8372-4E78-A661-C5A3F82107C5}" type="presParOf" srcId="{2B8DD7F9-CD94-4141-AA7F-A2C4C2ED8552}" destId="{5E7B18DD-C7FA-4D94-A1AC-642549998C67}" srcOrd="0" destOrd="0" presId="urn:microsoft.com/office/officeart/2008/layout/CircularPictureCallout"/>
    <dgm:cxn modelId="{7FC29410-C3CE-4C8A-B7A4-4570E51232E0}" type="presParOf" srcId="{C39979F6-6988-4B01-9946-82EECC019324}" destId="{C6C59FCA-E689-4343-92C2-C6913B826874}" srcOrd="6" destOrd="0" presId="urn:microsoft.com/office/officeart/2008/layout/CircularPictureCallout"/>
    <dgm:cxn modelId="{1D190AD7-149C-4E9D-A0F2-B7B77F21E4FA}" type="presParOf" srcId="{C39979F6-6988-4B01-9946-82EECC019324}" destId="{E2852F06-881E-490C-975B-7A0425B9EF66}" srcOrd="7" destOrd="0" presId="urn:microsoft.com/office/officeart/2008/layout/CircularPictureCallout"/>
    <dgm:cxn modelId="{9DC55696-0B48-4D42-BEDF-E344D615032A}" type="presParOf" srcId="{E2852F06-881E-490C-975B-7A0425B9EF66}" destId="{DF977297-6858-41A5-9F37-5648B7CDEC0C}" srcOrd="0" destOrd="0" presId="urn:microsoft.com/office/officeart/2008/layout/CircularPictureCallout"/>
    <dgm:cxn modelId="{12F9DB4D-7B99-4314-8D64-BC974C7DDE34}" type="presParOf" srcId="{C39979F6-6988-4B01-9946-82EECC019324}" destId="{959DA25D-5B09-466D-9871-907A649F5954}" srcOrd="8" destOrd="0" presId="urn:microsoft.com/office/officeart/2008/layout/CircularPictureCallout"/>
    <dgm:cxn modelId="{8B5BA5CF-D956-4436-8106-7E6174FE3E45}" type="presParOf" srcId="{959DA25D-5B09-466D-9871-907A649F5954}" destId="{88014135-CEFB-487A-A37F-84EC689978D3}" srcOrd="0" destOrd="0" presId="urn:microsoft.com/office/officeart/2008/layout/CircularPictureCallout"/>
    <dgm:cxn modelId="{2F2575CB-5D42-48C9-9F75-7B3801A631E4}" type="presParOf" srcId="{C39979F6-6988-4B01-9946-82EECC019324}" destId="{EB27AAAA-8D74-40FA-B7AF-D3FA8E7B47EE}" srcOrd="9" destOrd="0" presId="urn:microsoft.com/office/officeart/2008/layout/CircularPictureCallout"/>
    <dgm:cxn modelId="{0B6D5EB1-0741-4BD2-9E08-6F1A002168F0}" type="presParOf" srcId="{C39979F6-6988-4B01-9946-82EECC019324}" destId="{A3C1D639-39B2-46B0-923E-3C76589B0929}" srcOrd="10" destOrd="0" presId="urn:microsoft.com/office/officeart/2008/layout/CircularPictureCallout"/>
    <dgm:cxn modelId="{0677A23F-4AB5-4607-A717-67B22CA64175}" type="presParOf" srcId="{A3C1D639-39B2-46B0-923E-3C76589B0929}" destId="{658145B4-B465-4A32-9B80-B6223B3926CE}"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52640-F2CB-48F1-BE61-56BA2A1CF4D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BB7ED66D-82B5-4948-9351-18172835946A}">
      <dgm:prSet phldrT="[Κείμενο]" custT="1"/>
      <dgm:spPr>
        <a:solidFill>
          <a:srgbClr val="00E200"/>
        </a:solidFill>
      </dgm:spPr>
      <dgm:t>
        <a:bodyPr/>
        <a:lstStyle/>
        <a:p>
          <a:r>
            <a:rPr lang="el-GR" sz="2000" b="1" dirty="0" smtClean="0">
              <a:solidFill>
                <a:schemeClr val="tx1"/>
              </a:solidFill>
            </a:rPr>
            <a:t>Παρατήρηση</a:t>
          </a:r>
          <a:endParaRPr lang="el-GR" sz="2000" b="1" dirty="0">
            <a:solidFill>
              <a:schemeClr val="tx1"/>
            </a:solidFill>
          </a:endParaRPr>
        </a:p>
      </dgm:t>
    </dgm:pt>
    <dgm:pt modelId="{4CD8F21C-8B5E-45FD-B38F-DA8BB40A54D1}" type="parTrans" cxnId="{C0783E0D-7F9A-4C87-B478-E515809A3C31}">
      <dgm:prSet/>
      <dgm:spPr/>
      <dgm:t>
        <a:bodyPr/>
        <a:lstStyle/>
        <a:p>
          <a:endParaRPr lang="el-GR"/>
        </a:p>
      </dgm:t>
    </dgm:pt>
    <dgm:pt modelId="{8EE1027E-4985-4626-8074-2020D8A617D6}" type="sibTrans" cxnId="{C0783E0D-7F9A-4C87-B478-E515809A3C31}">
      <dgm:prSet/>
      <dgm:spPr/>
      <dgm:t>
        <a:bodyPr/>
        <a:lstStyle/>
        <a:p>
          <a:endParaRPr lang="el-GR"/>
        </a:p>
      </dgm:t>
    </dgm:pt>
    <dgm:pt modelId="{35867A45-350F-4C28-B2B0-4A87386997B1}">
      <dgm:prSet phldrT="[Κείμενο]" custT="1"/>
      <dgm:spPr/>
      <dgm:t>
        <a:bodyPr/>
        <a:lstStyle/>
        <a:p>
          <a:r>
            <a:rPr lang="el-GR" sz="2000" b="1" dirty="0" smtClean="0">
              <a:solidFill>
                <a:schemeClr val="tx1"/>
              </a:solidFill>
            </a:rPr>
            <a:t>Υπόθεση</a:t>
          </a:r>
          <a:endParaRPr lang="el-GR" sz="2000" b="1" dirty="0">
            <a:solidFill>
              <a:schemeClr val="tx1"/>
            </a:solidFill>
          </a:endParaRPr>
        </a:p>
      </dgm:t>
    </dgm:pt>
    <dgm:pt modelId="{8D5F6532-1BCF-4FF3-8F7A-AAD585CE844F}" type="parTrans" cxnId="{5D5BA070-F505-4B5E-87EA-636F85835D87}">
      <dgm:prSet/>
      <dgm:spPr/>
      <dgm:t>
        <a:bodyPr/>
        <a:lstStyle/>
        <a:p>
          <a:endParaRPr lang="el-GR"/>
        </a:p>
      </dgm:t>
    </dgm:pt>
    <dgm:pt modelId="{E7C3A1FE-E807-41D6-B065-DA458D86D5C0}" type="sibTrans" cxnId="{5D5BA070-F505-4B5E-87EA-636F85835D87}">
      <dgm:prSet/>
      <dgm:spPr/>
      <dgm:t>
        <a:bodyPr/>
        <a:lstStyle/>
        <a:p>
          <a:endParaRPr lang="el-GR"/>
        </a:p>
      </dgm:t>
    </dgm:pt>
    <dgm:pt modelId="{24EDFE93-5F87-4D19-8B05-626B16A033A8}">
      <dgm:prSet phldrT="[Κείμενο]" custT="1"/>
      <dgm:spPr>
        <a:solidFill>
          <a:srgbClr val="7030A0"/>
        </a:solidFill>
      </dgm:spPr>
      <dgm:t>
        <a:bodyPr/>
        <a:lstStyle/>
        <a:p>
          <a:r>
            <a:rPr lang="el-GR" sz="2000" b="1" dirty="0" smtClean="0">
              <a:solidFill>
                <a:schemeClr val="tx1"/>
              </a:solidFill>
            </a:rPr>
            <a:t>Δεδομένα</a:t>
          </a:r>
          <a:endParaRPr lang="el-GR" sz="2000" b="1" dirty="0">
            <a:solidFill>
              <a:schemeClr val="tx1"/>
            </a:solidFill>
          </a:endParaRPr>
        </a:p>
      </dgm:t>
    </dgm:pt>
    <dgm:pt modelId="{08ED389F-4903-47BA-92E9-5F8B566AA26F}" type="parTrans" cxnId="{A8C1013A-070B-4FCF-8DB7-7B999ABAE6DB}">
      <dgm:prSet/>
      <dgm:spPr/>
      <dgm:t>
        <a:bodyPr/>
        <a:lstStyle/>
        <a:p>
          <a:endParaRPr lang="el-GR"/>
        </a:p>
      </dgm:t>
    </dgm:pt>
    <dgm:pt modelId="{7FAC2946-A221-49EB-BCB8-DCA3CA167D1C}" type="sibTrans" cxnId="{A8C1013A-070B-4FCF-8DB7-7B999ABAE6DB}">
      <dgm:prSet/>
      <dgm:spPr/>
      <dgm:t>
        <a:bodyPr/>
        <a:lstStyle/>
        <a:p>
          <a:endParaRPr lang="el-GR"/>
        </a:p>
      </dgm:t>
    </dgm:pt>
    <dgm:pt modelId="{310025A0-CC53-4807-AA7E-BFD7FE8832C2}">
      <dgm:prSet phldrT="[Κείμενο]" custT="1"/>
      <dgm:spPr>
        <a:solidFill>
          <a:srgbClr val="E7E200"/>
        </a:solidFill>
      </dgm:spPr>
      <dgm:t>
        <a:bodyPr/>
        <a:lstStyle/>
        <a:p>
          <a:r>
            <a:rPr lang="el-GR" sz="1800" b="1" dirty="0" smtClean="0">
              <a:solidFill>
                <a:schemeClr val="tx1"/>
              </a:solidFill>
            </a:rPr>
            <a:t>Συμπεράσματα</a:t>
          </a:r>
          <a:endParaRPr lang="el-GR" sz="1800" b="1" dirty="0">
            <a:solidFill>
              <a:schemeClr val="tx1"/>
            </a:solidFill>
          </a:endParaRPr>
        </a:p>
      </dgm:t>
    </dgm:pt>
    <dgm:pt modelId="{C2B79A33-86DC-4EEF-862E-AF88CB0F61BA}" type="parTrans" cxnId="{22185BCF-5603-4DC1-ADB6-8151F89022A2}">
      <dgm:prSet/>
      <dgm:spPr/>
      <dgm:t>
        <a:bodyPr/>
        <a:lstStyle/>
        <a:p>
          <a:endParaRPr lang="el-GR"/>
        </a:p>
      </dgm:t>
    </dgm:pt>
    <dgm:pt modelId="{EB44A59B-F656-45D9-982C-D6E1D7C2AAB2}" type="sibTrans" cxnId="{22185BCF-5603-4DC1-ADB6-8151F89022A2}">
      <dgm:prSet/>
      <dgm:spPr/>
      <dgm:t>
        <a:bodyPr/>
        <a:lstStyle/>
        <a:p>
          <a:endParaRPr lang="el-GR"/>
        </a:p>
      </dgm:t>
    </dgm:pt>
    <dgm:pt modelId="{B7CEC4C6-48A4-4A0D-BF0B-59EEC5C43D7D}">
      <dgm:prSet phldrT="[Κείμενο]" custT="1"/>
      <dgm:spPr>
        <a:solidFill>
          <a:srgbClr val="FF0000"/>
        </a:solidFill>
      </dgm:spPr>
      <dgm:t>
        <a:bodyPr/>
        <a:lstStyle/>
        <a:p>
          <a:r>
            <a:rPr lang="el-GR" sz="2000" b="1" dirty="0" smtClean="0">
              <a:solidFill>
                <a:schemeClr val="tx1"/>
              </a:solidFill>
            </a:rPr>
            <a:t>Σύνοψη</a:t>
          </a:r>
          <a:endParaRPr lang="el-GR" sz="2000" b="1" dirty="0">
            <a:solidFill>
              <a:schemeClr val="tx1"/>
            </a:solidFill>
          </a:endParaRPr>
        </a:p>
      </dgm:t>
    </dgm:pt>
    <dgm:pt modelId="{37223A0F-8DDF-44D6-AC83-9BD0CB2C9C31}" type="parTrans" cxnId="{72EDF7A8-1C5D-4CCC-A52A-A25A7F55A5FE}">
      <dgm:prSet/>
      <dgm:spPr/>
      <dgm:t>
        <a:bodyPr/>
        <a:lstStyle/>
        <a:p>
          <a:endParaRPr lang="el-GR"/>
        </a:p>
      </dgm:t>
    </dgm:pt>
    <dgm:pt modelId="{5DAEE40E-B5E9-430C-A091-7C3EB10AB356}" type="sibTrans" cxnId="{72EDF7A8-1C5D-4CCC-A52A-A25A7F55A5FE}">
      <dgm:prSet/>
      <dgm:spPr/>
      <dgm:t>
        <a:bodyPr/>
        <a:lstStyle/>
        <a:p>
          <a:endParaRPr lang="el-GR"/>
        </a:p>
      </dgm:t>
    </dgm:pt>
    <dgm:pt modelId="{A7EB3DDD-63A1-4719-865A-0376407DE8FF}">
      <dgm:prSet custT="1"/>
      <dgm:spPr>
        <a:solidFill>
          <a:srgbClr val="FF6A05"/>
        </a:solidFill>
      </dgm:spPr>
      <dgm:t>
        <a:bodyPr/>
        <a:lstStyle/>
        <a:p>
          <a:r>
            <a:rPr lang="el-GR" sz="2000" b="1" dirty="0" smtClean="0">
              <a:solidFill>
                <a:schemeClr val="tx1"/>
              </a:solidFill>
            </a:rPr>
            <a:t>Ερώτημα</a:t>
          </a:r>
          <a:endParaRPr lang="el-GR" sz="2000" b="1" dirty="0">
            <a:solidFill>
              <a:schemeClr val="tx1"/>
            </a:solidFill>
          </a:endParaRPr>
        </a:p>
      </dgm:t>
    </dgm:pt>
    <dgm:pt modelId="{6C752A61-589A-48C2-B70D-11C90B9C1DE1}" type="parTrans" cxnId="{BAE2B149-7756-4E86-ABE9-E9115769701B}">
      <dgm:prSet/>
      <dgm:spPr/>
      <dgm:t>
        <a:bodyPr/>
        <a:lstStyle/>
        <a:p>
          <a:endParaRPr lang="el-GR"/>
        </a:p>
      </dgm:t>
    </dgm:pt>
    <dgm:pt modelId="{9F9A9825-6083-4047-B318-C60F5D0B5802}" type="sibTrans" cxnId="{BAE2B149-7756-4E86-ABE9-E9115769701B}">
      <dgm:prSet/>
      <dgm:spPr/>
      <dgm:t>
        <a:bodyPr/>
        <a:lstStyle/>
        <a:p>
          <a:endParaRPr lang="el-GR"/>
        </a:p>
      </dgm:t>
    </dgm:pt>
    <dgm:pt modelId="{3A1FC060-083F-4F9B-ACC7-74F7730558C2}" type="pres">
      <dgm:prSet presAssocID="{9DD52640-F2CB-48F1-BE61-56BA2A1CF4DA}" presName="cycle" presStyleCnt="0">
        <dgm:presLayoutVars>
          <dgm:dir/>
          <dgm:resizeHandles val="exact"/>
        </dgm:presLayoutVars>
      </dgm:prSet>
      <dgm:spPr/>
      <dgm:t>
        <a:bodyPr/>
        <a:lstStyle/>
        <a:p>
          <a:endParaRPr lang="el-GR"/>
        </a:p>
      </dgm:t>
    </dgm:pt>
    <dgm:pt modelId="{F44300B0-4301-4676-896E-B76D0B2D2FD5}" type="pres">
      <dgm:prSet presAssocID="{BB7ED66D-82B5-4948-9351-18172835946A}" presName="node" presStyleLbl="node1" presStyleIdx="0" presStyleCnt="6" custScaleX="221513" custScaleY="112190">
        <dgm:presLayoutVars>
          <dgm:bulletEnabled val="1"/>
        </dgm:presLayoutVars>
      </dgm:prSet>
      <dgm:spPr/>
      <dgm:t>
        <a:bodyPr/>
        <a:lstStyle/>
        <a:p>
          <a:endParaRPr lang="el-GR"/>
        </a:p>
      </dgm:t>
    </dgm:pt>
    <dgm:pt modelId="{5F3C1379-2740-4D48-AD61-04B59306E1E6}" type="pres">
      <dgm:prSet presAssocID="{8EE1027E-4985-4626-8074-2020D8A617D6}" presName="sibTrans" presStyleLbl="sibTrans2D1" presStyleIdx="0" presStyleCnt="6"/>
      <dgm:spPr/>
      <dgm:t>
        <a:bodyPr/>
        <a:lstStyle/>
        <a:p>
          <a:endParaRPr lang="el-GR"/>
        </a:p>
      </dgm:t>
    </dgm:pt>
    <dgm:pt modelId="{FEC33A20-E410-4844-BDA8-055398FBE09B}" type="pres">
      <dgm:prSet presAssocID="{8EE1027E-4985-4626-8074-2020D8A617D6}" presName="connectorText" presStyleLbl="sibTrans2D1" presStyleIdx="0" presStyleCnt="6"/>
      <dgm:spPr/>
      <dgm:t>
        <a:bodyPr/>
        <a:lstStyle/>
        <a:p>
          <a:endParaRPr lang="el-GR"/>
        </a:p>
      </dgm:t>
    </dgm:pt>
    <dgm:pt modelId="{9B62BC5A-1875-48A7-A5A6-C59B57F751A3}" type="pres">
      <dgm:prSet presAssocID="{A7EB3DDD-63A1-4719-865A-0376407DE8FF}" presName="node" presStyleLbl="node1" presStyleIdx="1" presStyleCnt="6" custScaleX="221513" custScaleY="112190" custRadScaleRad="142923" custRadScaleInc="35781">
        <dgm:presLayoutVars>
          <dgm:bulletEnabled val="1"/>
        </dgm:presLayoutVars>
      </dgm:prSet>
      <dgm:spPr/>
      <dgm:t>
        <a:bodyPr/>
        <a:lstStyle/>
        <a:p>
          <a:endParaRPr lang="el-GR"/>
        </a:p>
      </dgm:t>
    </dgm:pt>
    <dgm:pt modelId="{B841DD52-636E-4E0C-A98C-6679ACD024EC}" type="pres">
      <dgm:prSet presAssocID="{9F9A9825-6083-4047-B318-C60F5D0B5802}" presName="sibTrans" presStyleLbl="sibTrans2D1" presStyleIdx="1" presStyleCnt="6"/>
      <dgm:spPr/>
      <dgm:t>
        <a:bodyPr/>
        <a:lstStyle/>
        <a:p>
          <a:endParaRPr lang="el-GR"/>
        </a:p>
      </dgm:t>
    </dgm:pt>
    <dgm:pt modelId="{863CD970-6116-4CFB-B7F6-B82105F6B71C}" type="pres">
      <dgm:prSet presAssocID="{9F9A9825-6083-4047-B318-C60F5D0B5802}" presName="connectorText" presStyleLbl="sibTrans2D1" presStyleIdx="1" presStyleCnt="6"/>
      <dgm:spPr/>
      <dgm:t>
        <a:bodyPr/>
        <a:lstStyle/>
        <a:p>
          <a:endParaRPr lang="el-GR"/>
        </a:p>
      </dgm:t>
    </dgm:pt>
    <dgm:pt modelId="{7E5D16C8-744F-4044-B2C6-308CF24C2F04}" type="pres">
      <dgm:prSet presAssocID="{35867A45-350F-4C28-B2B0-4A87386997B1}" presName="node" presStyleLbl="node1" presStyleIdx="2" presStyleCnt="6" custScaleX="221513" custScaleY="112190" custRadScaleRad="149235" custRadScaleInc="-34957">
        <dgm:presLayoutVars>
          <dgm:bulletEnabled val="1"/>
        </dgm:presLayoutVars>
      </dgm:prSet>
      <dgm:spPr/>
      <dgm:t>
        <a:bodyPr/>
        <a:lstStyle/>
        <a:p>
          <a:endParaRPr lang="el-GR"/>
        </a:p>
      </dgm:t>
    </dgm:pt>
    <dgm:pt modelId="{8344BA98-DD45-4AEC-84C2-044B0C4426C8}" type="pres">
      <dgm:prSet presAssocID="{E7C3A1FE-E807-41D6-B065-DA458D86D5C0}" presName="sibTrans" presStyleLbl="sibTrans2D1" presStyleIdx="2" presStyleCnt="6"/>
      <dgm:spPr/>
      <dgm:t>
        <a:bodyPr/>
        <a:lstStyle/>
        <a:p>
          <a:endParaRPr lang="el-GR"/>
        </a:p>
      </dgm:t>
    </dgm:pt>
    <dgm:pt modelId="{BC516066-31BC-4318-B3B0-4BA781289303}" type="pres">
      <dgm:prSet presAssocID="{E7C3A1FE-E807-41D6-B065-DA458D86D5C0}" presName="connectorText" presStyleLbl="sibTrans2D1" presStyleIdx="2" presStyleCnt="6"/>
      <dgm:spPr/>
      <dgm:t>
        <a:bodyPr/>
        <a:lstStyle/>
        <a:p>
          <a:endParaRPr lang="el-GR"/>
        </a:p>
      </dgm:t>
    </dgm:pt>
    <dgm:pt modelId="{B2EBE6DF-4B27-458D-8C85-10A41C4DE073}" type="pres">
      <dgm:prSet presAssocID="{24EDFE93-5F87-4D19-8B05-626B16A033A8}" presName="node" presStyleLbl="node1" presStyleIdx="3" presStyleCnt="6" custScaleX="221513" custScaleY="112190">
        <dgm:presLayoutVars>
          <dgm:bulletEnabled val="1"/>
        </dgm:presLayoutVars>
      </dgm:prSet>
      <dgm:spPr/>
      <dgm:t>
        <a:bodyPr/>
        <a:lstStyle/>
        <a:p>
          <a:endParaRPr lang="el-GR"/>
        </a:p>
      </dgm:t>
    </dgm:pt>
    <dgm:pt modelId="{264493F0-C568-407A-9066-FDF18C83C42B}" type="pres">
      <dgm:prSet presAssocID="{7FAC2946-A221-49EB-BCB8-DCA3CA167D1C}" presName="sibTrans" presStyleLbl="sibTrans2D1" presStyleIdx="3" presStyleCnt="6"/>
      <dgm:spPr/>
      <dgm:t>
        <a:bodyPr/>
        <a:lstStyle/>
        <a:p>
          <a:endParaRPr lang="el-GR"/>
        </a:p>
      </dgm:t>
    </dgm:pt>
    <dgm:pt modelId="{50B497D1-FDC5-4C51-AF63-C9CD8885F1F1}" type="pres">
      <dgm:prSet presAssocID="{7FAC2946-A221-49EB-BCB8-DCA3CA167D1C}" presName="connectorText" presStyleLbl="sibTrans2D1" presStyleIdx="3" presStyleCnt="6"/>
      <dgm:spPr/>
      <dgm:t>
        <a:bodyPr/>
        <a:lstStyle/>
        <a:p>
          <a:endParaRPr lang="el-GR"/>
        </a:p>
      </dgm:t>
    </dgm:pt>
    <dgm:pt modelId="{C261E263-2551-4ED3-9C33-8CA57E852C45}" type="pres">
      <dgm:prSet presAssocID="{310025A0-CC53-4807-AA7E-BFD7FE8832C2}" presName="node" presStyleLbl="node1" presStyleIdx="4" presStyleCnt="6" custScaleX="221395" custScaleY="112327" custRadScaleRad="142346" custRadScaleInc="34161">
        <dgm:presLayoutVars>
          <dgm:bulletEnabled val="1"/>
        </dgm:presLayoutVars>
      </dgm:prSet>
      <dgm:spPr/>
      <dgm:t>
        <a:bodyPr/>
        <a:lstStyle/>
        <a:p>
          <a:endParaRPr lang="el-GR"/>
        </a:p>
      </dgm:t>
    </dgm:pt>
    <dgm:pt modelId="{2ABB3092-A9EA-4834-AF9F-7E4B96646C81}" type="pres">
      <dgm:prSet presAssocID="{EB44A59B-F656-45D9-982C-D6E1D7C2AAB2}" presName="sibTrans" presStyleLbl="sibTrans2D1" presStyleIdx="4" presStyleCnt="6"/>
      <dgm:spPr/>
      <dgm:t>
        <a:bodyPr/>
        <a:lstStyle/>
        <a:p>
          <a:endParaRPr lang="el-GR"/>
        </a:p>
      </dgm:t>
    </dgm:pt>
    <dgm:pt modelId="{A3D13194-F2E0-42BF-8C86-B4EC8CA6085D}" type="pres">
      <dgm:prSet presAssocID="{EB44A59B-F656-45D9-982C-D6E1D7C2AAB2}" presName="connectorText" presStyleLbl="sibTrans2D1" presStyleIdx="4" presStyleCnt="6"/>
      <dgm:spPr/>
      <dgm:t>
        <a:bodyPr/>
        <a:lstStyle/>
        <a:p>
          <a:endParaRPr lang="el-GR"/>
        </a:p>
      </dgm:t>
    </dgm:pt>
    <dgm:pt modelId="{0ACAE340-93B8-4936-A791-66833A0266E8}" type="pres">
      <dgm:prSet presAssocID="{B7CEC4C6-48A4-4A0D-BF0B-59EEC5C43D7D}" presName="node" presStyleLbl="node1" presStyleIdx="5" presStyleCnt="6" custScaleX="221513" custScaleY="112190" custRadScaleRad="143818" custRadScaleInc="-36195">
        <dgm:presLayoutVars>
          <dgm:bulletEnabled val="1"/>
        </dgm:presLayoutVars>
      </dgm:prSet>
      <dgm:spPr/>
      <dgm:t>
        <a:bodyPr/>
        <a:lstStyle/>
        <a:p>
          <a:endParaRPr lang="el-GR"/>
        </a:p>
      </dgm:t>
    </dgm:pt>
    <dgm:pt modelId="{E6AC658A-E480-41FA-9D1F-AD808F4CB6FB}" type="pres">
      <dgm:prSet presAssocID="{5DAEE40E-B5E9-430C-A091-7C3EB10AB356}" presName="sibTrans" presStyleLbl="sibTrans2D1" presStyleIdx="5" presStyleCnt="6"/>
      <dgm:spPr/>
      <dgm:t>
        <a:bodyPr/>
        <a:lstStyle/>
        <a:p>
          <a:endParaRPr lang="el-GR"/>
        </a:p>
      </dgm:t>
    </dgm:pt>
    <dgm:pt modelId="{77FFCFDB-059F-42DB-AA4C-1587EF9EA937}" type="pres">
      <dgm:prSet presAssocID="{5DAEE40E-B5E9-430C-A091-7C3EB10AB356}" presName="connectorText" presStyleLbl="sibTrans2D1" presStyleIdx="5" presStyleCnt="6"/>
      <dgm:spPr/>
      <dgm:t>
        <a:bodyPr/>
        <a:lstStyle/>
        <a:p>
          <a:endParaRPr lang="el-GR"/>
        </a:p>
      </dgm:t>
    </dgm:pt>
  </dgm:ptLst>
  <dgm:cxnLst>
    <dgm:cxn modelId="{9026C715-C125-450F-8244-DC5ACC77AE2C}" type="presOf" srcId="{BB7ED66D-82B5-4948-9351-18172835946A}" destId="{F44300B0-4301-4676-896E-B76D0B2D2FD5}" srcOrd="0" destOrd="0" presId="urn:microsoft.com/office/officeart/2005/8/layout/cycle2"/>
    <dgm:cxn modelId="{72EDF7A8-1C5D-4CCC-A52A-A25A7F55A5FE}" srcId="{9DD52640-F2CB-48F1-BE61-56BA2A1CF4DA}" destId="{B7CEC4C6-48A4-4A0D-BF0B-59EEC5C43D7D}" srcOrd="5" destOrd="0" parTransId="{37223A0F-8DDF-44D6-AC83-9BD0CB2C9C31}" sibTransId="{5DAEE40E-B5E9-430C-A091-7C3EB10AB356}"/>
    <dgm:cxn modelId="{31499C28-2FCA-4CEC-87C9-73DEE1EAAD15}" type="presOf" srcId="{24EDFE93-5F87-4D19-8B05-626B16A033A8}" destId="{B2EBE6DF-4B27-458D-8C85-10A41C4DE073}" srcOrd="0" destOrd="0" presId="urn:microsoft.com/office/officeart/2005/8/layout/cycle2"/>
    <dgm:cxn modelId="{B35F8900-70ED-4D80-822E-B5F3A93517A7}" type="presOf" srcId="{5DAEE40E-B5E9-430C-A091-7C3EB10AB356}" destId="{E6AC658A-E480-41FA-9D1F-AD808F4CB6FB}" srcOrd="0" destOrd="0" presId="urn:microsoft.com/office/officeart/2005/8/layout/cycle2"/>
    <dgm:cxn modelId="{817FB585-A0D0-4B4A-B0B9-679840526073}" type="presOf" srcId="{7FAC2946-A221-49EB-BCB8-DCA3CA167D1C}" destId="{50B497D1-FDC5-4C51-AF63-C9CD8885F1F1}" srcOrd="1" destOrd="0" presId="urn:microsoft.com/office/officeart/2005/8/layout/cycle2"/>
    <dgm:cxn modelId="{5D5BA070-F505-4B5E-87EA-636F85835D87}" srcId="{9DD52640-F2CB-48F1-BE61-56BA2A1CF4DA}" destId="{35867A45-350F-4C28-B2B0-4A87386997B1}" srcOrd="2" destOrd="0" parTransId="{8D5F6532-1BCF-4FF3-8F7A-AAD585CE844F}" sibTransId="{E7C3A1FE-E807-41D6-B065-DA458D86D5C0}"/>
    <dgm:cxn modelId="{84D3C05D-04DF-42F8-8271-F0B9C3EEF6C7}" type="presOf" srcId="{8EE1027E-4985-4626-8074-2020D8A617D6}" destId="{5F3C1379-2740-4D48-AD61-04B59306E1E6}" srcOrd="0" destOrd="0" presId="urn:microsoft.com/office/officeart/2005/8/layout/cycle2"/>
    <dgm:cxn modelId="{F9DDA8CB-32E8-4231-B71A-89BDA63F175A}" type="presOf" srcId="{7FAC2946-A221-49EB-BCB8-DCA3CA167D1C}" destId="{264493F0-C568-407A-9066-FDF18C83C42B}" srcOrd="0" destOrd="0" presId="urn:microsoft.com/office/officeart/2005/8/layout/cycle2"/>
    <dgm:cxn modelId="{132160A3-51B7-4871-A768-2D31C33C7139}" type="presOf" srcId="{B7CEC4C6-48A4-4A0D-BF0B-59EEC5C43D7D}" destId="{0ACAE340-93B8-4936-A791-66833A0266E8}" srcOrd="0" destOrd="0" presId="urn:microsoft.com/office/officeart/2005/8/layout/cycle2"/>
    <dgm:cxn modelId="{7C028902-5E78-4518-BB68-29FFD7B1E4CE}" type="presOf" srcId="{EB44A59B-F656-45D9-982C-D6E1D7C2AAB2}" destId="{2ABB3092-A9EA-4834-AF9F-7E4B96646C81}" srcOrd="0" destOrd="0" presId="urn:microsoft.com/office/officeart/2005/8/layout/cycle2"/>
    <dgm:cxn modelId="{7F7A7075-E9EB-4F12-A0FD-B6D047ACD1F0}" type="presOf" srcId="{5DAEE40E-B5E9-430C-A091-7C3EB10AB356}" destId="{77FFCFDB-059F-42DB-AA4C-1587EF9EA937}" srcOrd="1" destOrd="0" presId="urn:microsoft.com/office/officeart/2005/8/layout/cycle2"/>
    <dgm:cxn modelId="{67802E9F-A6EB-43D1-942C-DABDF1A5D01A}" type="presOf" srcId="{9F9A9825-6083-4047-B318-C60F5D0B5802}" destId="{B841DD52-636E-4E0C-A98C-6679ACD024EC}" srcOrd="0" destOrd="0" presId="urn:microsoft.com/office/officeart/2005/8/layout/cycle2"/>
    <dgm:cxn modelId="{C0783E0D-7F9A-4C87-B478-E515809A3C31}" srcId="{9DD52640-F2CB-48F1-BE61-56BA2A1CF4DA}" destId="{BB7ED66D-82B5-4948-9351-18172835946A}" srcOrd="0" destOrd="0" parTransId="{4CD8F21C-8B5E-45FD-B38F-DA8BB40A54D1}" sibTransId="{8EE1027E-4985-4626-8074-2020D8A617D6}"/>
    <dgm:cxn modelId="{BAE2B149-7756-4E86-ABE9-E9115769701B}" srcId="{9DD52640-F2CB-48F1-BE61-56BA2A1CF4DA}" destId="{A7EB3DDD-63A1-4719-865A-0376407DE8FF}" srcOrd="1" destOrd="0" parTransId="{6C752A61-589A-48C2-B70D-11C90B9C1DE1}" sibTransId="{9F9A9825-6083-4047-B318-C60F5D0B5802}"/>
    <dgm:cxn modelId="{D58DEF02-E1E5-449C-A801-42480C99F87F}" type="presOf" srcId="{310025A0-CC53-4807-AA7E-BFD7FE8832C2}" destId="{C261E263-2551-4ED3-9C33-8CA57E852C45}" srcOrd="0" destOrd="0" presId="urn:microsoft.com/office/officeart/2005/8/layout/cycle2"/>
    <dgm:cxn modelId="{466BDE71-6222-4A49-9F3C-74DC98CF0312}" type="presOf" srcId="{E7C3A1FE-E807-41D6-B065-DA458D86D5C0}" destId="{8344BA98-DD45-4AEC-84C2-044B0C4426C8}" srcOrd="0" destOrd="0" presId="urn:microsoft.com/office/officeart/2005/8/layout/cycle2"/>
    <dgm:cxn modelId="{88F45C73-86BB-42B4-934F-A44C78019CC1}" type="presOf" srcId="{9DD52640-F2CB-48F1-BE61-56BA2A1CF4DA}" destId="{3A1FC060-083F-4F9B-ACC7-74F7730558C2}" srcOrd="0" destOrd="0" presId="urn:microsoft.com/office/officeart/2005/8/layout/cycle2"/>
    <dgm:cxn modelId="{A8C1013A-070B-4FCF-8DB7-7B999ABAE6DB}" srcId="{9DD52640-F2CB-48F1-BE61-56BA2A1CF4DA}" destId="{24EDFE93-5F87-4D19-8B05-626B16A033A8}" srcOrd="3" destOrd="0" parTransId="{08ED389F-4903-47BA-92E9-5F8B566AA26F}" sibTransId="{7FAC2946-A221-49EB-BCB8-DCA3CA167D1C}"/>
    <dgm:cxn modelId="{22185BCF-5603-4DC1-ADB6-8151F89022A2}" srcId="{9DD52640-F2CB-48F1-BE61-56BA2A1CF4DA}" destId="{310025A0-CC53-4807-AA7E-BFD7FE8832C2}" srcOrd="4" destOrd="0" parTransId="{C2B79A33-86DC-4EEF-862E-AF88CB0F61BA}" sibTransId="{EB44A59B-F656-45D9-982C-D6E1D7C2AAB2}"/>
    <dgm:cxn modelId="{4570C6C9-22A0-4267-955F-4F6AA3271861}" type="presOf" srcId="{35867A45-350F-4C28-B2B0-4A87386997B1}" destId="{7E5D16C8-744F-4044-B2C6-308CF24C2F04}" srcOrd="0" destOrd="0" presId="urn:microsoft.com/office/officeart/2005/8/layout/cycle2"/>
    <dgm:cxn modelId="{DDC8A6EC-B9CF-4D4D-A6D3-DAE301EB25B4}" type="presOf" srcId="{A7EB3DDD-63A1-4719-865A-0376407DE8FF}" destId="{9B62BC5A-1875-48A7-A5A6-C59B57F751A3}" srcOrd="0" destOrd="0" presId="urn:microsoft.com/office/officeart/2005/8/layout/cycle2"/>
    <dgm:cxn modelId="{451BF42A-C484-4D16-BE84-57204B3874C3}" type="presOf" srcId="{EB44A59B-F656-45D9-982C-D6E1D7C2AAB2}" destId="{A3D13194-F2E0-42BF-8C86-B4EC8CA6085D}" srcOrd="1" destOrd="0" presId="urn:microsoft.com/office/officeart/2005/8/layout/cycle2"/>
    <dgm:cxn modelId="{D250B253-8165-4175-8DD3-4DF071023C47}" type="presOf" srcId="{8EE1027E-4985-4626-8074-2020D8A617D6}" destId="{FEC33A20-E410-4844-BDA8-055398FBE09B}" srcOrd="1" destOrd="0" presId="urn:microsoft.com/office/officeart/2005/8/layout/cycle2"/>
    <dgm:cxn modelId="{28890FA8-D7CB-4452-ADBB-7DDF478C7A07}" type="presOf" srcId="{E7C3A1FE-E807-41D6-B065-DA458D86D5C0}" destId="{BC516066-31BC-4318-B3B0-4BA781289303}" srcOrd="1" destOrd="0" presId="urn:microsoft.com/office/officeart/2005/8/layout/cycle2"/>
    <dgm:cxn modelId="{36AAEEF8-4FB8-4596-BC08-40EBB926DDE7}" type="presOf" srcId="{9F9A9825-6083-4047-B318-C60F5D0B5802}" destId="{863CD970-6116-4CFB-B7F6-B82105F6B71C}" srcOrd="1" destOrd="0" presId="urn:microsoft.com/office/officeart/2005/8/layout/cycle2"/>
    <dgm:cxn modelId="{0EF50E2E-B2E3-43E3-B544-CA9E22BDD2F2}" type="presParOf" srcId="{3A1FC060-083F-4F9B-ACC7-74F7730558C2}" destId="{F44300B0-4301-4676-896E-B76D0B2D2FD5}" srcOrd="0" destOrd="0" presId="urn:microsoft.com/office/officeart/2005/8/layout/cycle2"/>
    <dgm:cxn modelId="{21E9B5FE-AACE-4551-89DD-DD32AA2C5B2A}" type="presParOf" srcId="{3A1FC060-083F-4F9B-ACC7-74F7730558C2}" destId="{5F3C1379-2740-4D48-AD61-04B59306E1E6}" srcOrd="1" destOrd="0" presId="urn:microsoft.com/office/officeart/2005/8/layout/cycle2"/>
    <dgm:cxn modelId="{9FE0F2AB-8D99-4DCD-B755-1C158391FF51}" type="presParOf" srcId="{5F3C1379-2740-4D48-AD61-04B59306E1E6}" destId="{FEC33A20-E410-4844-BDA8-055398FBE09B}" srcOrd="0" destOrd="0" presId="urn:microsoft.com/office/officeart/2005/8/layout/cycle2"/>
    <dgm:cxn modelId="{551820E8-2EA8-4429-9F8E-B9B8ED3E7B4D}" type="presParOf" srcId="{3A1FC060-083F-4F9B-ACC7-74F7730558C2}" destId="{9B62BC5A-1875-48A7-A5A6-C59B57F751A3}" srcOrd="2" destOrd="0" presId="urn:microsoft.com/office/officeart/2005/8/layout/cycle2"/>
    <dgm:cxn modelId="{C90BB9CC-46F5-4F8B-9E5D-D58476A5DAB6}" type="presParOf" srcId="{3A1FC060-083F-4F9B-ACC7-74F7730558C2}" destId="{B841DD52-636E-4E0C-A98C-6679ACD024EC}" srcOrd="3" destOrd="0" presId="urn:microsoft.com/office/officeart/2005/8/layout/cycle2"/>
    <dgm:cxn modelId="{4CEF3A4C-9A25-4F47-92AA-21399EF82603}" type="presParOf" srcId="{B841DD52-636E-4E0C-A98C-6679ACD024EC}" destId="{863CD970-6116-4CFB-B7F6-B82105F6B71C}" srcOrd="0" destOrd="0" presId="urn:microsoft.com/office/officeart/2005/8/layout/cycle2"/>
    <dgm:cxn modelId="{42D4DB08-6895-4C93-BB74-192752DD3F18}" type="presParOf" srcId="{3A1FC060-083F-4F9B-ACC7-74F7730558C2}" destId="{7E5D16C8-744F-4044-B2C6-308CF24C2F04}" srcOrd="4" destOrd="0" presId="urn:microsoft.com/office/officeart/2005/8/layout/cycle2"/>
    <dgm:cxn modelId="{329F4919-2A90-466C-B20E-A078B5B9CC2D}" type="presParOf" srcId="{3A1FC060-083F-4F9B-ACC7-74F7730558C2}" destId="{8344BA98-DD45-4AEC-84C2-044B0C4426C8}" srcOrd="5" destOrd="0" presId="urn:microsoft.com/office/officeart/2005/8/layout/cycle2"/>
    <dgm:cxn modelId="{132EAA48-A54D-4155-8B74-2E78D6731CFA}" type="presParOf" srcId="{8344BA98-DD45-4AEC-84C2-044B0C4426C8}" destId="{BC516066-31BC-4318-B3B0-4BA781289303}" srcOrd="0" destOrd="0" presId="urn:microsoft.com/office/officeart/2005/8/layout/cycle2"/>
    <dgm:cxn modelId="{4804C307-C740-4DA6-848C-004F2089DB08}" type="presParOf" srcId="{3A1FC060-083F-4F9B-ACC7-74F7730558C2}" destId="{B2EBE6DF-4B27-458D-8C85-10A41C4DE073}" srcOrd="6" destOrd="0" presId="urn:microsoft.com/office/officeart/2005/8/layout/cycle2"/>
    <dgm:cxn modelId="{379B696C-F07E-442E-9EB9-78114D53402F}" type="presParOf" srcId="{3A1FC060-083F-4F9B-ACC7-74F7730558C2}" destId="{264493F0-C568-407A-9066-FDF18C83C42B}" srcOrd="7" destOrd="0" presId="urn:microsoft.com/office/officeart/2005/8/layout/cycle2"/>
    <dgm:cxn modelId="{C7698ACF-794B-4328-A6AD-8E5565D0FF07}" type="presParOf" srcId="{264493F0-C568-407A-9066-FDF18C83C42B}" destId="{50B497D1-FDC5-4C51-AF63-C9CD8885F1F1}" srcOrd="0" destOrd="0" presId="urn:microsoft.com/office/officeart/2005/8/layout/cycle2"/>
    <dgm:cxn modelId="{4657B925-DEE2-4594-BFA4-3EF8DD599466}" type="presParOf" srcId="{3A1FC060-083F-4F9B-ACC7-74F7730558C2}" destId="{C261E263-2551-4ED3-9C33-8CA57E852C45}" srcOrd="8" destOrd="0" presId="urn:microsoft.com/office/officeart/2005/8/layout/cycle2"/>
    <dgm:cxn modelId="{6C49DE85-2404-4387-A609-2A2278122D2D}" type="presParOf" srcId="{3A1FC060-083F-4F9B-ACC7-74F7730558C2}" destId="{2ABB3092-A9EA-4834-AF9F-7E4B96646C81}" srcOrd="9" destOrd="0" presId="urn:microsoft.com/office/officeart/2005/8/layout/cycle2"/>
    <dgm:cxn modelId="{BF7A4E29-969B-4599-9C47-3AA514E3A25C}" type="presParOf" srcId="{2ABB3092-A9EA-4834-AF9F-7E4B96646C81}" destId="{A3D13194-F2E0-42BF-8C86-B4EC8CA6085D}" srcOrd="0" destOrd="0" presId="urn:microsoft.com/office/officeart/2005/8/layout/cycle2"/>
    <dgm:cxn modelId="{D74598FA-08C5-4231-A973-62C0109D67A1}" type="presParOf" srcId="{3A1FC060-083F-4F9B-ACC7-74F7730558C2}" destId="{0ACAE340-93B8-4936-A791-66833A0266E8}" srcOrd="10" destOrd="0" presId="urn:microsoft.com/office/officeart/2005/8/layout/cycle2"/>
    <dgm:cxn modelId="{0597DCD5-C5A4-4D5C-870B-FA573BE98F94}" type="presParOf" srcId="{3A1FC060-083F-4F9B-ACC7-74F7730558C2}" destId="{E6AC658A-E480-41FA-9D1F-AD808F4CB6FB}" srcOrd="11" destOrd="0" presId="urn:microsoft.com/office/officeart/2005/8/layout/cycle2"/>
    <dgm:cxn modelId="{CFBF2DC4-8E46-4B20-81CE-02B876C2535C}" type="presParOf" srcId="{E6AC658A-E480-41FA-9D1F-AD808F4CB6FB}" destId="{77FFCFDB-059F-42DB-AA4C-1587EF9EA93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7AAAA-8D74-40FA-B7AF-D3FA8E7B47EE}">
      <dsp:nvSpPr>
        <dsp:cNvPr id="0" name=""/>
        <dsp:cNvSpPr/>
      </dsp:nvSpPr>
      <dsp:spPr>
        <a:xfrm>
          <a:off x="2506973" y="4161993"/>
          <a:ext cx="491604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C59FCA-E689-4343-92C2-C6913B826874}">
      <dsp:nvSpPr>
        <dsp:cNvPr id="0" name=""/>
        <dsp:cNvSpPr/>
      </dsp:nvSpPr>
      <dsp:spPr>
        <a:xfrm>
          <a:off x="2506973" y="2448231"/>
          <a:ext cx="421095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5473D-43E4-421D-A95D-367183A53CBE}">
      <dsp:nvSpPr>
        <dsp:cNvPr id="0" name=""/>
        <dsp:cNvSpPr/>
      </dsp:nvSpPr>
      <dsp:spPr>
        <a:xfrm>
          <a:off x="2506973" y="734469"/>
          <a:ext cx="491604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5DAA1-6ADE-46BA-9EA4-9A4C13AB953F}">
      <dsp:nvSpPr>
        <dsp:cNvPr id="0" name=""/>
        <dsp:cNvSpPr/>
      </dsp:nvSpPr>
      <dsp:spPr>
        <a:xfrm>
          <a:off x="8" y="29501"/>
          <a:ext cx="4297086" cy="4438105"/>
        </a:xfrm>
        <a:prstGeom prst="ellipse">
          <a:avLst/>
        </a:prstGeom>
        <a:solidFill>
          <a:srgbClr val="DEBD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8382A-0D46-4270-B090-99C5375F085E}">
      <dsp:nvSpPr>
        <dsp:cNvPr id="0" name=""/>
        <dsp:cNvSpPr/>
      </dsp:nvSpPr>
      <dsp:spPr>
        <a:xfrm>
          <a:off x="1122425" y="371020"/>
          <a:ext cx="2205836" cy="61487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l-GR" sz="2800" kern="1200" dirty="0" smtClean="0"/>
            <a:t>Κύρια ιδέα</a:t>
          </a:r>
          <a:endParaRPr lang="el-GR" sz="2800" kern="1200" dirty="0"/>
        </a:p>
      </dsp:txBody>
      <dsp:txXfrm>
        <a:off x="1122425" y="371020"/>
        <a:ext cx="2205836" cy="614872"/>
      </dsp:txXfrm>
    </dsp:sp>
    <dsp:sp modelId="{D74858B8-A1F2-4598-89BE-6A88A3B0E495}">
      <dsp:nvSpPr>
        <dsp:cNvPr id="0" name=""/>
        <dsp:cNvSpPr/>
      </dsp:nvSpPr>
      <dsp:spPr>
        <a:xfrm>
          <a:off x="5362601" y="38346"/>
          <a:ext cx="4837700" cy="1038290"/>
        </a:xfrm>
        <a:prstGeom prst="ellipse">
          <a:avLst/>
        </a:prstGeom>
        <a:solidFill>
          <a:srgbClr val="FFFF5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EF0EA-B9BF-4191-8750-44842EBC0454}">
      <dsp:nvSpPr>
        <dsp:cNvPr id="0" name=""/>
        <dsp:cNvSpPr/>
      </dsp:nvSpPr>
      <dsp:spPr>
        <a:xfrm>
          <a:off x="6976699" y="24905"/>
          <a:ext cx="1277888" cy="37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l-GR" sz="1600" kern="1200" dirty="0" smtClean="0"/>
            <a:t>Λεπτομέρειες</a:t>
          </a:r>
          <a:endParaRPr lang="el-GR" sz="1600" kern="1200" dirty="0"/>
        </a:p>
      </dsp:txBody>
      <dsp:txXfrm>
        <a:off x="6976699" y="24905"/>
        <a:ext cx="1277888" cy="372919"/>
      </dsp:txXfrm>
    </dsp:sp>
    <dsp:sp modelId="{5E7B18DD-C7FA-4D94-A1AC-642549998C67}">
      <dsp:nvSpPr>
        <dsp:cNvPr id="0" name=""/>
        <dsp:cNvSpPr/>
      </dsp:nvSpPr>
      <dsp:spPr>
        <a:xfrm>
          <a:off x="4677832" y="1752108"/>
          <a:ext cx="4837700" cy="1038290"/>
        </a:xfrm>
        <a:prstGeom prst="ellipse">
          <a:avLst/>
        </a:prstGeom>
        <a:solidFill>
          <a:srgbClr val="FF898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977297-6858-41A5-9F37-5648B7CDEC0C}">
      <dsp:nvSpPr>
        <dsp:cNvPr id="0" name=""/>
        <dsp:cNvSpPr/>
      </dsp:nvSpPr>
      <dsp:spPr>
        <a:xfrm>
          <a:off x="6242433" y="1738667"/>
          <a:ext cx="1310763" cy="37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l-GR" sz="1600" kern="1200" dirty="0" smtClean="0"/>
            <a:t>Λεπτομέρειες</a:t>
          </a:r>
          <a:endParaRPr lang="el-GR" sz="1600" kern="1200" dirty="0"/>
        </a:p>
      </dsp:txBody>
      <dsp:txXfrm>
        <a:off x="6242433" y="1738667"/>
        <a:ext cx="1310763" cy="372919"/>
      </dsp:txXfrm>
    </dsp:sp>
    <dsp:sp modelId="{88014135-CEFB-487A-A37F-84EC689978D3}">
      <dsp:nvSpPr>
        <dsp:cNvPr id="0" name=""/>
        <dsp:cNvSpPr/>
      </dsp:nvSpPr>
      <dsp:spPr>
        <a:xfrm>
          <a:off x="5362601" y="3465870"/>
          <a:ext cx="4837700" cy="1038290"/>
        </a:xfrm>
        <a:prstGeom prst="ellipse">
          <a:avLst/>
        </a:prstGeom>
        <a:solidFill>
          <a:srgbClr val="00FF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145B4-B465-4A32-9B80-B6223B3926CE}">
      <dsp:nvSpPr>
        <dsp:cNvPr id="0" name=""/>
        <dsp:cNvSpPr/>
      </dsp:nvSpPr>
      <dsp:spPr>
        <a:xfrm>
          <a:off x="6976699" y="3452429"/>
          <a:ext cx="1277888" cy="37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l-GR" sz="1600" kern="1200" dirty="0" smtClean="0"/>
            <a:t>Λεπτομέρειες</a:t>
          </a:r>
          <a:endParaRPr lang="el-GR" sz="1600" kern="1200" dirty="0"/>
        </a:p>
      </dsp:txBody>
      <dsp:txXfrm>
        <a:off x="6976699" y="3452429"/>
        <a:ext cx="1277888" cy="372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300B0-4301-4676-896E-B76D0B2D2FD5}">
      <dsp:nvSpPr>
        <dsp:cNvPr id="0" name=""/>
        <dsp:cNvSpPr/>
      </dsp:nvSpPr>
      <dsp:spPr>
        <a:xfrm>
          <a:off x="3916798" y="-60143"/>
          <a:ext cx="2224802" cy="1126798"/>
        </a:xfrm>
        <a:prstGeom prst="ellipse">
          <a:avLst/>
        </a:prstGeom>
        <a:solidFill>
          <a:srgbClr val="00E2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Παρατήρηση</a:t>
          </a:r>
          <a:endParaRPr lang="el-GR" sz="2000" b="1" kern="1200" dirty="0">
            <a:solidFill>
              <a:schemeClr val="tx1"/>
            </a:solidFill>
          </a:endParaRPr>
        </a:p>
      </dsp:txBody>
      <dsp:txXfrm>
        <a:off x="4242613" y="104873"/>
        <a:ext cx="1573172" cy="796766"/>
      </dsp:txXfrm>
    </dsp:sp>
    <dsp:sp modelId="{5F3C1379-2740-4D48-AD61-04B59306E1E6}">
      <dsp:nvSpPr>
        <dsp:cNvPr id="0" name=""/>
        <dsp:cNvSpPr/>
      </dsp:nvSpPr>
      <dsp:spPr>
        <a:xfrm rot="1283303">
          <a:off x="5964240" y="730616"/>
          <a:ext cx="156400" cy="338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5965856" y="789855"/>
        <a:ext cx="109480" cy="203383"/>
      </dsp:txXfrm>
    </dsp:sp>
    <dsp:sp modelId="{9B62BC5A-1875-48A7-A5A6-C59B57F751A3}">
      <dsp:nvSpPr>
        <dsp:cNvPr id="0" name=""/>
        <dsp:cNvSpPr/>
      </dsp:nvSpPr>
      <dsp:spPr>
        <a:xfrm>
          <a:off x="5951522" y="736779"/>
          <a:ext cx="2224802" cy="1126798"/>
        </a:xfrm>
        <a:prstGeom prst="ellipse">
          <a:avLst/>
        </a:prstGeom>
        <a:solidFill>
          <a:srgbClr val="FF6A0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Ερώτημα</a:t>
          </a:r>
          <a:endParaRPr lang="el-GR" sz="2000" b="1" kern="1200" dirty="0">
            <a:solidFill>
              <a:schemeClr val="tx1"/>
            </a:solidFill>
          </a:endParaRPr>
        </a:p>
      </dsp:txBody>
      <dsp:txXfrm>
        <a:off x="6277337" y="901795"/>
        <a:ext cx="1573172" cy="796766"/>
      </dsp:txXfrm>
    </dsp:sp>
    <dsp:sp modelId="{B841DD52-636E-4E0C-A98C-6679ACD024EC}">
      <dsp:nvSpPr>
        <dsp:cNvPr id="0" name=""/>
        <dsp:cNvSpPr/>
      </dsp:nvSpPr>
      <dsp:spPr>
        <a:xfrm rot="5196649">
          <a:off x="7017577" y="1857109"/>
          <a:ext cx="178732" cy="338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7042802" y="1898141"/>
        <a:ext cx="125112" cy="203383"/>
      </dsp:txXfrm>
    </dsp:sp>
    <dsp:sp modelId="{7E5D16C8-744F-4044-B2C6-308CF24C2F04}">
      <dsp:nvSpPr>
        <dsp:cNvPr id="0" name=""/>
        <dsp:cNvSpPr/>
      </dsp:nvSpPr>
      <dsp:spPr>
        <a:xfrm>
          <a:off x="6038160" y="2199714"/>
          <a:ext cx="2224802" cy="11267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Υπόθεση</a:t>
          </a:r>
          <a:endParaRPr lang="el-GR" sz="2000" b="1" kern="1200" dirty="0">
            <a:solidFill>
              <a:schemeClr val="tx1"/>
            </a:solidFill>
          </a:endParaRPr>
        </a:p>
      </dsp:txBody>
      <dsp:txXfrm>
        <a:off x="6363975" y="2364730"/>
        <a:ext cx="1573172" cy="796766"/>
      </dsp:txXfrm>
    </dsp:sp>
    <dsp:sp modelId="{8344BA98-DD45-4AEC-84C2-044B0C4426C8}">
      <dsp:nvSpPr>
        <dsp:cNvPr id="0" name=""/>
        <dsp:cNvSpPr/>
      </dsp:nvSpPr>
      <dsp:spPr>
        <a:xfrm rot="9622601">
          <a:off x="6009410" y="2970188"/>
          <a:ext cx="170005" cy="338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rot="10800000">
        <a:off x="6058930" y="3029419"/>
        <a:ext cx="119004" cy="203383"/>
      </dsp:txXfrm>
    </dsp:sp>
    <dsp:sp modelId="{B2EBE6DF-4B27-458D-8C85-10A41C4DE073}">
      <dsp:nvSpPr>
        <dsp:cNvPr id="0" name=""/>
        <dsp:cNvSpPr/>
      </dsp:nvSpPr>
      <dsp:spPr>
        <a:xfrm>
          <a:off x="3916798" y="2956069"/>
          <a:ext cx="2224802" cy="1126798"/>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Δεδομένα</a:t>
          </a:r>
          <a:endParaRPr lang="el-GR" sz="2000" b="1" kern="1200" dirty="0">
            <a:solidFill>
              <a:schemeClr val="tx1"/>
            </a:solidFill>
          </a:endParaRPr>
        </a:p>
      </dsp:txBody>
      <dsp:txXfrm>
        <a:off x="4242613" y="3121085"/>
        <a:ext cx="1573172" cy="796766"/>
      </dsp:txXfrm>
    </dsp:sp>
    <dsp:sp modelId="{264493F0-C568-407A-9066-FDF18C83C42B}">
      <dsp:nvSpPr>
        <dsp:cNvPr id="0" name=""/>
        <dsp:cNvSpPr/>
      </dsp:nvSpPr>
      <dsp:spPr>
        <a:xfrm rot="12070459">
          <a:off x="3950895" y="2960157"/>
          <a:ext cx="143875" cy="338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rot="10800000">
        <a:off x="3992600" y="3035747"/>
        <a:ext cx="100713" cy="203383"/>
      </dsp:txXfrm>
    </dsp:sp>
    <dsp:sp modelId="{C261E263-2551-4ED3-9C33-8CA57E852C45}">
      <dsp:nvSpPr>
        <dsp:cNvPr id="0" name=""/>
        <dsp:cNvSpPr/>
      </dsp:nvSpPr>
      <dsp:spPr>
        <a:xfrm>
          <a:off x="1896962" y="2172750"/>
          <a:ext cx="2223617" cy="1128174"/>
        </a:xfrm>
        <a:prstGeom prst="ellipse">
          <a:avLst/>
        </a:prstGeom>
        <a:solidFill>
          <a:srgbClr val="E7E2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tx1"/>
              </a:solidFill>
            </a:rPr>
            <a:t>Συμπεράσματα</a:t>
          </a:r>
          <a:endParaRPr lang="el-GR" sz="1800" b="1" kern="1200" dirty="0">
            <a:solidFill>
              <a:schemeClr val="tx1"/>
            </a:solidFill>
          </a:endParaRPr>
        </a:p>
      </dsp:txBody>
      <dsp:txXfrm>
        <a:off x="2222603" y="2337967"/>
        <a:ext cx="1572335" cy="797740"/>
      </dsp:txXfrm>
    </dsp:sp>
    <dsp:sp modelId="{2ABB3092-A9EA-4834-AF9F-7E4B96646C81}">
      <dsp:nvSpPr>
        <dsp:cNvPr id="0" name=""/>
        <dsp:cNvSpPr/>
      </dsp:nvSpPr>
      <dsp:spPr>
        <a:xfrm rot="16131613">
          <a:off x="2912599" y="1853309"/>
          <a:ext cx="163931" cy="338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rot="10800000">
        <a:off x="2937678" y="1945689"/>
        <a:ext cx="114752" cy="203383"/>
      </dsp:txXfrm>
    </dsp:sp>
    <dsp:sp modelId="{0ACAE340-93B8-4936-A791-66833A0266E8}">
      <dsp:nvSpPr>
        <dsp:cNvPr id="0" name=""/>
        <dsp:cNvSpPr/>
      </dsp:nvSpPr>
      <dsp:spPr>
        <a:xfrm>
          <a:off x="1867786" y="736766"/>
          <a:ext cx="2224802" cy="1126798"/>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Σύνοψη</a:t>
          </a:r>
          <a:endParaRPr lang="el-GR" sz="2000" b="1" kern="1200" dirty="0">
            <a:solidFill>
              <a:schemeClr val="tx1"/>
            </a:solidFill>
          </a:endParaRPr>
        </a:p>
      </dsp:txBody>
      <dsp:txXfrm>
        <a:off x="2193601" y="901782"/>
        <a:ext cx="1573172" cy="796766"/>
      </dsp:txXfrm>
    </dsp:sp>
    <dsp:sp modelId="{E6AC658A-E480-41FA-9D1F-AD808F4CB6FB}">
      <dsp:nvSpPr>
        <dsp:cNvPr id="0" name=""/>
        <dsp:cNvSpPr/>
      </dsp:nvSpPr>
      <dsp:spPr>
        <a:xfrm rot="20324865">
          <a:off x="3919546" y="733883"/>
          <a:ext cx="161761" cy="338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3921196" y="810473"/>
        <a:ext cx="113233" cy="20338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6F6F5C8-BF11-4804-BD53-B252C91C512A}"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595A359-5115-4FEA-A7E4-A7648F348ED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25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6F6F5C8-BF11-4804-BD53-B252C91C512A}"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416590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6F6F5C8-BF11-4804-BD53-B252C91C512A}"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140789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6F6F5C8-BF11-4804-BD53-B252C91C512A}"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182130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6F6F5C8-BF11-4804-BD53-B252C91C512A}"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595A359-5115-4FEA-A7E4-A7648F348ED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69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6F6F5C8-BF11-4804-BD53-B252C91C512A}"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280763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5"/>
            <a:ext cx="4937760" cy="32867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2867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6F6F5C8-BF11-4804-BD53-B252C91C512A}" type="datetimeFigureOut">
              <a:rPr lang="el-GR" smtClean="0"/>
              <a:t>24/6/2019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218836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6F6F5C8-BF11-4804-BD53-B252C91C512A}" type="datetimeFigureOut">
              <a:rPr lang="el-GR" smtClean="0"/>
              <a:t>24/6/2019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380327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F6F5C8-BF11-4804-BD53-B252C91C512A}" type="datetimeFigureOut">
              <a:rPr lang="el-GR" smtClean="0"/>
              <a:t>24/6/2019</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326579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F6F5C8-BF11-4804-BD53-B252C91C512A}" type="datetimeFigureOut">
              <a:rPr lang="el-GR" smtClean="0"/>
              <a:t>24/6/2019</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95A359-5115-4FEA-A7E4-A7648F348ED1}" type="slidenum">
              <a:rPr lang="el-GR" smtClean="0"/>
              <a:t>‹#›</a:t>
            </a:fld>
            <a:endParaRPr lang="el-GR"/>
          </a:p>
        </p:txBody>
      </p:sp>
    </p:spTree>
    <p:extLst>
      <p:ext uri="{BB962C8B-B14F-4D97-AF65-F5344CB8AC3E}">
        <p14:creationId xmlns:p14="http://schemas.microsoft.com/office/powerpoint/2010/main" val="275025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6F6F5C8-BF11-4804-BD53-B252C91C512A}"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595A359-5115-4FEA-A7E4-A7648F348ED1}" type="slidenum">
              <a:rPr lang="el-GR" smtClean="0"/>
              <a:t>‹#›</a:t>
            </a:fld>
            <a:endParaRPr lang="el-GR"/>
          </a:p>
        </p:txBody>
      </p:sp>
    </p:spTree>
    <p:extLst>
      <p:ext uri="{BB962C8B-B14F-4D97-AF65-F5344CB8AC3E}">
        <p14:creationId xmlns:p14="http://schemas.microsoft.com/office/powerpoint/2010/main" val="6260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F6F5C8-BF11-4804-BD53-B252C91C512A}" type="datetimeFigureOut">
              <a:rPr lang="el-GR" smtClean="0"/>
              <a:t>24/6/2019</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95A359-5115-4FEA-A7E4-A7648F348ED1}"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62254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rhPji5PjiAhXO2KQKHbfsCZMQjhx6BAgBEAM&amp;url=https://twitter.com/reefbase/status/215811349106802688&amp;psig=AOvVaw3ezoxPBb5wqKRZrXssACbj&amp;ust=1561144581293297" TargetMode="External"/><Relationship Id="rId2" Type="http://schemas.openxmlformats.org/officeDocument/2006/relationships/hyperlink" Target="https://www.google.com/url?sa=i&amp;source=images&amp;cd=&amp;cad=rja&amp;uact=8&amp;ved=&amp;url=https://www.marinetechnologynews.com/blogs/aquarius-underwater-laboratory-700474&amp;psig=AOvVaw3ezoxPBb5wqKRZrXssACbj&amp;ust=1561144581293297"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smtClean="0"/>
              <a:t>Ο ωκεανός στο πέρασμα του χρόνου</a:t>
            </a:r>
            <a:endParaRPr lang="el-GR" b="1" dirty="0"/>
          </a:p>
        </p:txBody>
      </p:sp>
      <p:sp>
        <p:nvSpPr>
          <p:cNvPr id="5" name="Θέση περιεχομένου 4"/>
          <p:cNvSpPr>
            <a:spLocks noGrp="1"/>
          </p:cNvSpPr>
          <p:nvPr>
            <p:ph idx="1"/>
          </p:nvPr>
        </p:nvSpPr>
        <p:spPr/>
        <p:txBody>
          <a:bodyPr/>
          <a:lstStyle/>
          <a:p>
            <a:r>
              <a:rPr lang="el-GR" dirty="0" smtClean="0"/>
              <a:t>- Η ιστορία του ωκεανού  στο πέρασμα του χρόνου</a:t>
            </a:r>
          </a:p>
          <a:p>
            <a:r>
              <a:rPr lang="el-GR" dirty="0" smtClean="0"/>
              <a:t>- Η σχέση του ανθρώπου με τον ωκεανό παλιά και τώρα</a:t>
            </a:r>
          </a:p>
          <a:p>
            <a:r>
              <a:rPr lang="el-GR" dirty="0" smtClean="0"/>
              <a:t>- Ανακαλύπτοντας </a:t>
            </a:r>
            <a:r>
              <a:rPr lang="el-GR" dirty="0" smtClean="0"/>
              <a:t>τη </a:t>
            </a:r>
            <a:r>
              <a:rPr lang="el-GR" dirty="0" smtClean="0"/>
              <a:t>θαλάσσια </a:t>
            </a:r>
            <a:r>
              <a:rPr lang="el-GR" dirty="0" smtClean="0"/>
              <a:t>άλγη</a:t>
            </a:r>
            <a:endParaRPr lang="el-GR" dirty="0" smtClean="0"/>
          </a:p>
          <a:p>
            <a:r>
              <a:rPr lang="el-GR" dirty="0" smtClean="0"/>
              <a:t>- Φύση της επιστήμης</a:t>
            </a:r>
          </a:p>
          <a:p>
            <a:r>
              <a:rPr lang="el-GR" dirty="0" smtClean="0"/>
              <a:t>- Καινοτόμες ωκεάνιες τεχνολογίες</a:t>
            </a:r>
          </a:p>
          <a:p>
            <a:r>
              <a:rPr lang="en-US" dirty="0" smtClean="0"/>
              <a:t>-</a:t>
            </a:r>
            <a:r>
              <a:rPr lang="el-GR" dirty="0" smtClean="0"/>
              <a:t>Επίκεντρο Μελέτης: </a:t>
            </a:r>
            <a:r>
              <a:rPr lang="en-US" dirty="0" smtClean="0"/>
              <a:t>Aquarius</a:t>
            </a:r>
            <a:endParaRPr lang="el-GR" dirty="0" smtClean="0"/>
          </a:p>
          <a:p>
            <a:endParaRPr lang="el-GR" dirty="0" smtClean="0"/>
          </a:p>
          <a:p>
            <a:endParaRPr lang="el-GR" dirty="0"/>
          </a:p>
        </p:txBody>
      </p:sp>
    </p:spTree>
    <p:extLst>
      <p:ext uri="{BB962C8B-B14F-4D97-AF65-F5344CB8AC3E}">
        <p14:creationId xmlns:p14="http://schemas.microsoft.com/office/powerpoint/2010/main" val="403011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27810"/>
          </a:xfrm>
        </p:spPr>
        <p:txBody>
          <a:bodyPr/>
          <a:lstStyle/>
          <a:p>
            <a:r>
              <a:rPr lang="el-GR" dirty="0" smtClean="0"/>
              <a:t>Οδηγίες</a:t>
            </a:r>
            <a:endParaRPr lang="el-GR" dirty="0"/>
          </a:p>
        </p:txBody>
      </p:sp>
      <p:sp>
        <p:nvSpPr>
          <p:cNvPr id="3" name="Θέση περιεχομένου 2"/>
          <p:cNvSpPr>
            <a:spLocks noGrp="1"/>
          </p:cNvSpPr>
          <p:nvPr>
            <p:ph idx="1"/>
          </p:nvPr>
        </p:nvSpPr>
        <p:spPr>
          <a:xfrm>
            <a:off x="1097280" y="1745721"/>
            <a:ext cx="10058400" cy="4640792"/>
          </a:xfrm>
        </p:spPr>
        <p:txBody>
          <a:bodyPr>
            <a:normAutofit fontScale="92500"/>
          </a:bodyPr>
          <a:lstStyle/>
          <a:p>
            <a:r>
              <a:rPr lang="el-GR" dirty="0" smtClean="0"/>
              <a:t>1. Κάθε ομάδα θα έχει μια </a:t>
            </a:r>
            <a:r>
              <a:rPr lang="el-GR" dirty="0" err="1" smtClean="0"/>
              <a:t>χρονογραμμή</a:t>
            </a:r>
            <a:r>
              <a:rPr lang="el-GR" dirty="0" smtClean="0"/>
              <a:t> με γεγονότα του ωκεανού σχετιζόμενα με τις κατηγορίες:</a:t>
            </a:r>
          </a:p>
          <a:p>
            <a:pPr>
              <a:buFont typeface="Segoe UI Symbol" panose="020B0502040204020203" pitchFamily="34" charset="0"/>
              <a:buChar char="✔"/>
            </a:pPr>
            <a:r>
              <a:rPr lang="el-GR" dirty="0" smtClean="0"/>
              <a:t>Φαγητό</a:t>
            </a:r>
          </a:p>
          <a:p>
            <a:pPr>
              <a:buFont typeface="Segoe UI Symbol" panose="020B0502040204020203" pitchFamily="34" charset="0"/>
              <a:buChar char="✔"/>
            </a:pPr>
            <a:r>
              <a:rPr lang="el-GR" dirty="0" smtClean="0"/>
              <a:t>Προϊόντα της θάλασσας</a:t>
            </a:r>
          </a:p>
          <a:p>
            <a:pPr>
              <a:buFont typeface="Segoe UI Symbol" panose="020B0502040204020203" pitchFamily="34" charset="0"/>
              <a:buChar char="✔"/>
            </a:pPr>
            <a:r>
              <a:rPr lang="el-GR" dirty="0" smtClean="0"/>
              <a:t>Αναζωογόνηση</a:t>
            </a:r>
            <a:endParaRPr lang="en-US" dirty="0" smtClean="0"/>
          </a:p>
          <a:p>
            <a:pPr>
              <a:buFont typeface="Segoe UI Symbol" panose="020B0502040204020203" pitchFamily="34" charset="0"/>
              <a:buChar char="✔"/>
            </a:pPr>
            <a:r>
              <a:rPr lang="el-GR" dirty="0" smtClean="0"/>
              <a:t>Εμπόριο και Πλοήγηση</a:t>
            </a:r>
          </a:p>
          <a:p>
            <a:pPr>
              <a:buFont typeface="Segoe UI Symbol" panose="020B0502040204020203" pitchFamily="34" charset="0"/>
              <a:buChar char="✔"/>
            </a:pPr>
            <a:r>
              <a:rPr lang="el-GR" dirty="0" smtClean="0"/>
              <a:t>Επιστημονική εξερεύνηση και έρευνα</a:t>
            </a:r>
          </a:p>
          <a:p>
            <a:pPr>
              <a:buFont typeface="Segoe UI Symbol" panose="020B0502040204020203" pitchFamily="34" charset="0"/>
              <a:buChar char="✔"/>
            </a:pPr>
            <a:r>
              <a:rPr lang="el-GR" dirty="0" smtClean="0"/>
              <a:t>Εθνική Ασφάλεια</a:t>
            </a:r>
          </a:p>
          <a:p>
            <a:pPr>
              <a:buFont typeface="Segoe UI Symbol" panose="020B0502040204020203" pitchFamily="34" charset="0"/>
              <a:buChar char="✔"/>
            </a:pPr>
            <a:r>
              <a:rPr lang="el-GR" dirty="0" smtClean="0"/>
              <a:t>Θαλάσσιες τεχνολογίες</a:t>
            </a:r>
          </a:p>
          <a:p>
            <a:pPr>
              <a:buFont typeface="Segoe UI Symbol" panose="020B0502040204020203" pitchFamily="34" charset="0"/>
              <a:buChar char="✔"/>
            </a:pPr>
            <a:r>
              <a:rPr lang="el-GR" dirty="0" smtClean="0"/>
              <a:t>Οικοσυστήματα Προστασίας και διαχείρισης</a:t>
            </a:r>
          </a:p>
          <a:p>
            <a:pPr marL="0" indent="0">
              <a:buNone/>
            </a:pPr>
            <a:r>
              <a:rPr lang="el-GR" dirty="0" smtClean="0"/>
              <a:t>Από τις οποίες πρέπει να επιλέξει ποια ή ποιες σχετίζονται με το κείμενό της. Καθορίζουν ένα χρώμα για κάθε κατηγορία και με αυτό υπογραμμίζουν στο κείμενο το σημείο που συνδέεται.	</a:t>
            </a:r>
          </a:p>
          <a:p>
            <a:pPr>
              <a:buFont typeface="Segoe UI Symbol" panose="020B0502040204020203" pitchFamily="34" charset="0"/>
              <a:buChar char="✔"/>
            </a:pPr>
            <a:endParaRPr lang="el-GR" dirty="0" smtClean="0"/>
          </a:p>
          <a:p>
            <a:pPr marL="0" indent="0">
              <a:buNone/>
            </a:pPr>
            <a:endParaRPr lang="el-GR" dirty="0" smtClean="0"/>
          </a:p>
          <a:p>
            <a:pPr>
              <a:buFont typeface="Segoe UI Symbol" panose="020B0502040204020203" pitchFamily="34" charset="0"/>
              <a:buChar char="✔"/>
            </a:pPr>
            <a:endParaRPr lang="el-GR" dirty="0" smtClean="0"/>
          </a:p>
          <a:p>
            <a:pPr>
              <a:buFont typeface="Segoe UI Symbol" panose="020B0502040204020203" pitchFamily="34" charset="0"/>
              <a:buChar char="✔"/>
            </a:pPr>
            <a:endParaRPr lang="el-GR" dirty="0" smtClean="0"/>
          </a:p>
          <a:p>
            <a:pPr>
              <a:buFont typeface="Segoe UI Symbol" panose="020B0502040204020203" pitchFamily="34" charset="0"/>
              <a:buChar char="✔"/>
            </a:pPr>
            <a:endParaRPr lang="el-GR" dirty="0" smtClean="0"/>
          </a:p>
          <a:p>
            <a:endParaRPr lang="el-GR" dirty="0"/>
          </a:p>
        </p:txBody>
      </p:sp>
      <p:sp>
        <p:nvSpPr>
          <p:cNvPr id="4" name="Δεξιό βέλος 3"/>
          <p:cNvSpPr/>
          <p:nvPr/>
        </p:nvSpPr>
        <p:spPr>
          <a:xfrm>
            <a:off x="10287000" y="6015038"/>
            <a:ext cx="868680"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9964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smtClean="0"/>
              <a:t>Κάθε ομάδα πρέπει να προσδιορίσει σε τι τμήμα αντιστοιχεί κάθε  χρονικό διάστημα της ιστορίας του ωκεανού στο οποίο επικεντρώνεται. Δηλαδή κάθε διάστημα πόσα χρόνια θα περιλαμβάνει .</a:t>
            </a:r>
          </a:p>
          <a:p>
            <a:pPr>
              <a:buFont typeface="Wingdings" panose="05000000000000000000" pitchFamily="2" charset="2"/>
              <a:buChar char="ü"/>
            </a:pPr>
            <a:r>
              <a:rPr lang="el-GR" dirty="0" smtClean="0"/>
              <a:t>Στη συνέχεια αφού σχηματιστούν οι </a:t>
            </a:r>
            <a:r>
              <a:rPr lang="el-GR" dirty="0" err="1" smtClean="0"/>
              <a:t>αριθμογραμμές</a:t>
            </a:r>
            <a:r>
              <a:rPr lang="el-GR" dirty="0" smtClean="0"/>
              <a:t> βάζετε επάνω τα αποκόμματα που έχετε υπογραμμίσει στα κείμενα.</a:t>
            </a:r>
          </a:p>
          <a:p>
            <a:pPr>
              <a:buFont typeface="Wingdings" panose="05000000000000000000" pitchFamily="2" charset="2"/>
              <a:buChar char="ü"/>
            </a:pPr>
            <a:r>
              <a:rPr lang="el-GR" dirty="0" smtClean="0"/>
              <a:t>Παρουσιάζετε τα δεδομένα σας.</a:t>
            </a:r>
          </a:p>
          <a:p>
            <a:pPr marL="0" indent="0">
              <a:buNone/>
            </a:pPr>
            <a:endParaRPr lang="el-GR" dirty="0"/>
          </a:p>
        </p:txBody>
      </p:sp>
    </p:spTree>
    <p:extLst>
      <p:ext uri="{BB962C8B-B14F-4D97-AF65-F5344CB8AC3E}">
        <p14:creationId xmlns:p14="http://schemas.microsoft.com/office/powerpoint/2010/main" val="64488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96413" y="1845734"/>
            <a:ext cx="10736826" cy="4023360"/>
          </a:xfrm>
        </p:spPr>
        <p:txBody>
          <a:bodyPr/>
          <a:lstStyle/>
          <a:p>
            <a:r>
              <a:rPr lang="el-GR" dirty="0" smtClean="0"/>
              <a:t>2. Σχημάτισε μια γραμμή του χρόνου με τα δικά σου σημαντικά γεγονότα ξεκινώντας από την ημερομηνία γέννησή σου.</a:t>
            </a:r>
          </a:p>
          <a:p>
            <a:endParaRPr lang="el-GR" dirty="0"/>
          </a:p>
          <a:p>
            <a:pPr marL="0" indent="0">
              <a:buNone/>
            </a:pPr>
            <a:r>
              <a:rPr lang="el-GR" dirty="0" smtClean="0"/>
              <a:t>     2001      2002										2014</a:t>
            </a:r>
            <a:endParaRPr lang="el-GR" dirty="0"/>
          </a:p>
          <a:p>
            <a:endParaRPr lang="el-GR" dirty="0" smtClean="0"/>
          </a:p>
          <a:p>
            <a:endParaRPr lang="el-GR" dirty="0" smtClean="0"/>
          </a:p>
          <a:p>
            <a:pPr marL="1471400" lvl="8" indent="0">
              <a:buNone/>
            </a:pPr>
            <a:r>
              <a:rPr lang="el-GR" dirty="0"/>
              <a:t>	</a:t>
            </a:r>
            <a:r>
              <a:rPr lang="el-GR" sz="2000" dirty="0" smtClean="0"/>
              <a:t>      2003</a:t>
            </a:r>
          </a:p>
          <a:p>
            <a:pPr marL="1471400" lvl="8" indent="0">
              <a:buNone/>
            </a:pPr>
            <a:r>
              <a:rPr lang="el-GR" sz="2000" dirty="0" smtClean="0"/>
              <a:t>Ημερομηνία γέννησής μου…</a:t>
            </a:r>
            <a:endParaRPr lang="el-GR" sz="2000" dirty="0"/>
          </a:p>
        </p:txBody>
      </p:sp>
      <p:graphicFrame>
        <p:nvGraphicFramePr>
          <p:cNvPr id="11" name="Πίνακας 10"/>
          <p:cNvGraphicFramePr>
            <a:graphicFrameLocks noGrp="1"/>
          </p:cNvGraphicFramePr>
          <p:nvPr>
            <p:extLst>
              <p:ext uri="{D42A27DB-BD31-4B8C-83A1-F6EECF244321}">
                <p14:modId xmlns:p14="http://schemas.microsoft.com/office/powerpoint/2010/main" val="2498452446"/>
              </p:ext>
            </p:extLst>
          </p:nvPr>
        </p:nvGraphicFramePr>
        <p:xfrm>
          <a:off x="1120877" y="3569110"/>
          <a:ext cx="10034803" cy="144000"/>
        </p:xfrm>
        <a:graphic>
          <a:graphicData uri="http://schemas.openxmlformats.org/drawingml/2006/table">
            <a:tbl>
              <a:tblPr firstRow="1" bandRow="1">
                <a:tableStyleId>{5C22544A-7EE6-4342-B048-85BDC9FD1C3A}</a:tableStyleId>
              </a:tblPr>
              <a:tblGrid>
                <a:gridCol w="992566"/>
                <a:gridCol w="1004693"/>
                <a:gridCol w="1004693"/>
                <a:gridCol w="1004693"/>
                <a:gridCol w="1004693"/>
                <a:gridCol w="1004693"/>
                <a:gridCol w="1004693"/>
                <a:gridCol w="1004693"/>
                <a:gridCol w="1004693"/>
                <a:gridCol w="1004693"/>
              </a:tblGrid>
              <a:tr h="144000">
                <a:tc>
                  <a:txBody>
                    <a:bodyPr/>
                    <a:lstStyle/>
                    <a:p>
                      <a:endParaRPr lang="el-GR" sz="600" dirty="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a:p>
                  </a:txBody>
                  <a:tcPr marL="35574" marR="35574" marT="17786" marB="17786" vert="vert270">
                    <a:solidFill>
                      <a:srgbClr val="00E200"/>
                    </a:solidFill>
                  </a:tcPr>
                </a:tc>
                <a:tc>
                  <a:txBody>
                    <a:bodyPr/>
                    <a:lstStyle/>
                    <a:p>
                      <a:endParaRPr lang="el-GR" sz="600" dirty="0"/>
                    </a:p>
                  </a:txBody>
                  <a:tcPr marL="35574" marR="35574" marT="17786" marB="17786" vert="vert270">
                    <a:solidFill>
                      <a:srgbClr val="00E200"/>
                    </a:solidFill>
                  </a:tcPr>
                </a:tc>
              </a:tr>
            </a:tbl>
          </a:graphicData>
        </a:graphic>
      </p:graphicFrame>
      <p:cxnSp>
        <p:nvCxnSpPr>
          <p:cNvPr id="13" name="Ευθεία γραμμή σύνδεσης 12"/>
          <p:cNvCxnSpPr/>
          <p:nvPr/>
        </p:nvCxnSpPr>
        <p:spPr>
          <a:xfrm>
            <a:off x="1120877"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2109019" y="3229897"/>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3126657"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4114799" y="3229897"/>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117690"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135328" y="3229897"/>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7138219"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8141110"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9144000"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10146890" y="3215148"/>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11155680" y="3229897"/>
            <a:ext cx="0" cy="339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3126657" y="3569110"/>
            <a:ext cx="0" cy="8111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7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84985"/>
          </a:xfrm>
        </p:spPr>
        <p:txBody>
          <a:bodyPr/>
          <a:lstStyle/>
          <a:p>
            <a:r>
              <a:rPr lang="el-GR" dirty="0" smtClean="0"/>
              <a:t>Δραστηριότητα</a:t>
            </a:r>
            <a:endParaRPr lang="el-GR" dirty="0"/>
          </a:p>
        </p:txBody>
      </p:sp>
      <p:sp>
        <p:nvSpPr>
          <p:cNvPr id="3" name="Θέση περιεχομένου 2"/>
          <p:cNvSpPr>
            <a:spLocks noGrp="1"/>
          </p:cNvSpPr>
          <p:nvPr>
            <p:ph idx="1"/>
          </p:nvPr>
        </p:nvSpPr>
        <p:spPr>
          <a:xfrm>
            <a:off x="1097280" y="1845734"/>
            <a:ext cx="10058400" cy="4097866"/>
          </a:xfrm>
        </p:spPr>
        <p:txBody>
          <a:bodyPr>
            <a:normAutofit lnSpcReduction="10000"/>
          </a:bodyPr>
          <a:lstStyle/>
          <a:p>
            <a:pPr marL="457200" indent="-457200">
              <a:buFont typeface="+mj-lt"/>
              <a:buAutoNum type="arabicPeriod"/>
            </a:pPr>
            <a:r>
              <a:rPr lang="el-GR" sz="2400" dirty="0" smtClean="0"/>
              <a:t>Επέλεξε δύο ή τρία γεγονότα από την </a:t>
            </a:r>
            <a:r>
              <a:rPr lang="el-GR" sz="2400" dirty="0" err="1" smtClean="0"/>
              <a:t>αριθμογραμμή</a:t>
            </a:r>
            <a:r>
              <a:rPr lang="el-GR" sz="2400" dirty="0" smtClean="0"/>
              <a:t>, παρατήρησε που συνέβησαν στον ωκεανό και σημείωσε τα στο χάρτη.</a:t>
            </a:r>
          </a:p>
          <a:p>
            <a:pPr marL="457200" indent="-457200">
              <a:buFont typeface="+mj-lt"/>
              <a:buAutoNum type="arabicPeriod"/>
            </a:pPr>
            <a:r>
              <a:rPr lang="el-GR" sz="2400" dirty="0" smtClean="0"/>
              <a:t>Αν κάποια από τα γεγονότα περιλαμβάνουν γραμμή πλεύσης ή συμβαίνουν παράλληλα με την ακτογραμμή , σχεδίασε με μαρκαδόρο τη ρότα που ακολουθήθηκε. </a:t>
            </a:r>
          </a:p>
          <a:p>
            <a:pPr marL="457200" indent="-457200">
              <a:buFont typeface="+mj-lt"/>
              <a:buAutoNum type="arabicPeriod"/>
            </a:pPr>
            <a:r>
              <a:rPr lang="el-GR" sz="2400" dirty="0" smtClean="0"/>
              <a:t>Αφού παρακολουθήσεις όλη τη γραμμή του χρόνου απάντησε παρακάτω:</a:t>
            </a:r>
          </a:p>
          <a:p>
            <a:pPr marL="0" indent="0">
              <a:buNone/>
            </a:pPr>
            <a:r>
              <a:rPr lang="el-GR" sz="2400" dirty="0"/>
              <a:t>	</a:t>
            </a:r>
            <a:r>
              <a:rPr lang="el-GR" sz="2400" dirty="0" smtClean="0"/>
              <a:t>- Πως οι άνθρωποι χρησιμοποιούσαν παλαιότερα τον ωκεανό και πως τώρα;</a:t>
            </a:r>
          </a:p>
          <a:p>
            <a:pPr marL="0" indent="0">
              <a:buNone/>
            </a:pPr>
            <a:r>
              <a:rPr lang="el-GR" sz="2400" dirty="0"/>
              <a:t>	</a:t>
            </a:r>
            <a:r>
              <a:rPr lang="el-GR" sz="2400" dirty="0" smtClean="0"/>
              <a:t>- Ποια είναι τα πιο σημαντικά γεγονότα;</a:t>
            </a:r>
          </a:p>
          <a:p>
            <a:pPr marL="0" indent="0">
              <a:buNone/>
            </a:pPr>
            <a:r>
              <a:rPr lang="el-GR" sz="2400" dirty="0"/>
              <a:t>	</a:t>
            </a:r>
            <a:r>
              <a:rPr lang="el-GR" sz="2400" dirty="0" smtClean="0"/>
              <a:t>- Γιατί είναι σημαντική η θαλάσσια τεχνολογία;</a:t>
            </a:r>
          </a:p>
        </p:txBody>
      </p:sp>
    </p:spTree>
    <p:extLst>
      <p:ext uri="{BB962C8B-B14F-4D97-AF65-F5344CB8AC3E}">
        <p14:creationId xmlns:p14="http://schemas.microsoft.com/office/powerpoint/2010/main" val="429052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sz="3100" b="1" dirty="0" smtClean="0"/>
              <a:t>Επεξήγηση</a:t>
            </a:r>
            <a:r>
              <a:rPr lang="el-GR" sz="3100" b="1" dirty="0"/>
              <a:t/>
            </a:r>
            <a:br>
              <a:rPr lang="el-GR" sz="3100" b="1" dirty="0"/>
            </a:br>
            <a:r>
              <a:rPr lang="el-GR" sz="3100" b="1" dirty="0"/>
              <a:t>Η ανθρώπινη εξάρτηση από τον ωκεανό στο παρελθόν και σήμερα</a:t>
            </a:r>
            <a:br>
              <a:rPr lang="el-GR" sz="3100" b="1" dirty="0"/>
            </a:br>
            <a:endParaRPr lang="el-GR" sz="3100" b="1" dirty="0"/>
          </a:p>
        </p:txBody>
      </p:sp>
      <p:sp>
        <p:nvSpPr>
          <p:cNvPr id="3" name="Θέση περιεχομένου 2"/>
          <p:cNvSpPr>
            <a:spLocks noGrp="1"/>
          </p:cNvSpPr>
          <p:nvPr>
            <p:ph idx="1"/>
          </p:nvPr>
        </p:nvSpPr>
        <p:spPr>
          <a:xfrm>
            <a:off x="1097280" y="1845734"/>
            <a:ext cx="10058400" cy="4455054"/>
          </a:xfrm>
        </p:spPr>
        <p:txBody>
          <a:bodyPr>
            <a:normAutofit/>
          </a:bodyPr>
          <a:lstStyle/>
          <a:p>
            <a:pPr>
              <a:buFont typeface="Segoe UI Symbol" panose="020B0502040204020203" pitchFamily="34" charset="0"/>
              <a:buChar char="✔"/>
            </a:pPr>
            <a:r>
              <a:rPr lang="el-GR" sz="2400" dirty="0" smtClean="0"/>
              <a:t>Ο ωκεανός πάντα υπήρξε σημαντικός για την ανθρωπότητα. </a:t>
            </a:r>
          </a:p>
          <a:p>
            <a:pPr>
              <a:buFont typeface="Segoe UI Symbol" panose="020B0502040204020203" pitchFamily="34" charset="0"/>
              <a:buChar char="✔"/>
            </a:pPr>
            <a:r>
              <a:rPr lang="el-GR" sz="2400" dirty="0" smtClean="0"/>
              <a:t>Βασικός πυλώνας για το εμπόριο υλικών αγαθών αλλά και γνώσεων και πολιτιστικών αγαθών.</a:t>
            </a:r>
          </a:p>
          <a:p>
            <a:pPr>
              <a:buFont typeface="Segoe UI Symbol" panose="020B0502040204020203" pitchFamily="34" charset="0"/>
              <a:buChar char="✔"/>
            </a:pPr>
            <a:r>
              <a:rPr lang="el-GR" sz="2400" dirty="0" smtClean="0"/>
              <a:t>Επιπλέον σήμερα με την ανάπτυξη της επιστήμης διαδραματίζει σημαντικό ρόλο στην φαρμακοβιομηχανία καθώς και στη διαχείριση ενεργειακών πόρων. </a:t>
            </a:r>
            <a:endParaRPr lang="en-US" sz="2400"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18442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374974"/>
            <a:ext cx="10058400" cy="927835"/>
          </a:xfrm>
        </p:spPr>
        <p:txBody>
          <a:bodyPr/>
          <a:lstStyle/>
          <a:p>
            <a:r>
              <a:rPr lang="el-GR" dirty="0" smtClean="0"/>
              <a:t>Η άλγη</a:t>
            </a:r>
            <a:endParaRPr lang="el-GR" dirty="0"/>
          </a:p>
        </p:txBody>
      </p:sp>
      <p:sp>
        <p:nvSpPr>
          <p:cNvPr id="3" name="Θέση περιεχομένου 2"/>
          <p:cNvSpPr>
            <a:spLocks noGrp="1"/>
          </p:cNvSpPr>
          <p:nvPr>
            <p:ph idx="1"/>
          </p:nvPr>
        </p:nvSpPr>
        <p:spPr>
          <a:xfrm>
            <a:off x="1097280" y="1845733"/>
            <a:ext cx="10058400" cy="3997855"/>
          </a:xfrm>
        </p:spPr>
        <p:txBody>
          <a:bodyPr>
            <a:normAutofit fontScale="47500" lnSpcReduction="20000"/>
          </a:bodyPr>
          <a:lstStyle/>
          <a:p>
            <a:pPr>
              <a:buFont typeface="Segoe UI Symbol" panose="020B0502040204020203" pitchFamily="34" charset="0"/>
              <a:buChar char="✔"/>
            </a:pPr>
            <a:r>
              <a:rPr lang="el-GR" sz="5000" dirty="0"/>
              <a:t>Όλοι γνωρίζουμε ότι το </a:t>
            </a:r>
            <a:r>
              <a:rPr lang="el-GR" sz="5000" dirty="0" err="1"/>
              <a:t>σούσι</a:t>
            </a:r>
            <a:r>
              <a:rPr lang="el-GR" sz="5000" dirty="0"/>
              <a:t> γίνεται από φύκια ή ότι υπάρχουν σαλάτες με φύκια.</a:t>
            </a:r>
          </a:p>
          <a:p>
            <a:pPr>
              <a:buFont typeface="Segoe UI Symbol" panose="020B0502040204020203" pitchFamily="34" charset="0"/>
              <a:buChar char="✔"/>
            </a:pPr>
            <a:r>
              <a:rPr lang="el-GR" sz="5000" dirty="0"/>
              <a:t>Υπάρχουν όμως φύκια σε άλλες τροφές;</a:t>
            </a:r>
          </a:p>
          <a:p>
            <a:pPr lvl="1">
              <a:buFont typeface="Arial" panose="020B0604020202020204" pitchFamily="34" charset="0"/>
              <a:buChar char="•"/>
            </a:pPr>
            <a:r>
              <a:rPr lang="el-GR" sz="5000" dirty="0"/>
              <a:t>Παγωτό;</a:t>
            </a:r>
          </a:p>
          <a:p>
            <a:pPr lvl="1">
              <a:buFont typeface="Arial" panose="020B0604020202020204" pitchFamily="34" charset="0"/>
              <a:buChar char="•"/>
            </a:pPr>
            <a:r>
              <a:rPr lang="el-GR" sz="5000" dirty="0"/>
              <a:t>Κέικ;</a:t>
            </a:r>
          </a:p>
          <a:p>
            <a:pPr lvl="1">
              <a:buFont typeface="Arial" panose="020B0604020202020204" pitchFamily="34" charset="0"/>
              <a:buChar char="•"/>
            </a:pPr>
            <a:r>
              <a:rPr lang="el-GR" sz="5000" dirty="0"/>
              <a:t>Ή σε προϊόντα όπως το σαμπουάν;</a:t>
            </a:r>
          </a:p>
          <a:p>
            <a:pPr marL="285750" lvl="1" indent="-285750">
              <a:spcBef>
                <a:spcPts val="1200"/>
              </a:spcBef>
              <a:spcAft>
                <a:spcPts val="200"/>
              </a:spcAft>
              <a:buSzPct val="100000"/>
              <a:buFont typeface="Wingdings" panose="05000000000000000000" pitchFamily="2" charset="2"/>
              <a:buChar char="ü"/>
            </a:pPr>
            <a:r>
              <a:rPr lang="el-GR" sz="5000" dirty="0" smtClean="0"/>
              <a:t>Αν </a:t>
            </a:r>
            <a:r>
              <a:rPr lang="el-GR" sz="5000" dirty="0"/>
              <a:t>παρατηρήσουμε τα συστατικά αυτών των προϊόντων, θα δούμε ότι θαλάσσια άλγη υπάρχει σε πολλά </a:t>
            </a:r>
            <a:r>
              <a:rPr lang="el-GR" sz="5000" dirty="0" smtClean="0"/>
              <a:t>προϊόντα.</a:t>
            </a:r>
          </a:p>
          <a:p>
            <a:pPr marL="285750" lvl="1" indent="-285750">
              <a:spcBef>
                <a:spcPts val="1200"/>
              </a:spcBef>
              <a:spcAft>
                <a:spcPts val="200"/>
              </a:spcAft>
              <a:buSzPct val="100000"/>
              <a:buFont typeface="Wingdings" panose="05000000000000000000" pitchFamily="2" charset="2"/>
              <a:buChar char="ü"/>
            </a:pPr>
            <a:r>
              <a:rPr lang="el-GR" sz="5000" dirty="0" smtClean="0"/>
              <a:t>Κάποιοι πολιτισμοί  όπως οι Κίνα, η Κορέα κ.α. τη θεωρούν ως σημαντικό κομμάτι της διατροφής τους καθώς αποτελεί πλούσια πηγή βιταμίνης Β και </a:t>
            </a:r>
            <a:r>
              <a:rPr lang="en-US" sz="5000" dirty="0" smtClean="0"/>
              <a:t>C</a:t>
            </a:r>
            <a:r>
              <a:rPr lang="el-GR" sz="5000" dirty="0" smtClean="0"/>
              <a:t>, όπως και μεταλλικών στοιχείων (Ασβέστιο, Ιώδιο, σίδηρο, μαγνήσιο). </a:t>
            </a:r>
          </a:p>
          <a:p>
            <a:pPr marL="285750" lvl="1" indent="-285750">
              <a:spcBef>
                <a:spcPts val="1200"/>
              </a:spcBef>
              <a:spcAft>
                <a:spcPts val="200"/>
              </a:spcAft>
              <a:buSzPct val="100000"/>
              <a:buFont typeface="Wingdings" panose="05000000000000000000" pitchFamily="2" charset="2"/>
              <a:buChar char="ü"/>
            </a:pPr>
            <a:endParaRPr lang="el-GR" sz="5000" dirty="0"/>
          </a:p>
          <a:p>
            <a:pPr marL="0" lvl="1" indent="0">
              <a:spcBef>
                <a:spcPts val="1200"/>
              </a:spcBef>
              <a:spcAft>
                <a:spcPts val="200"/>
              </a:spcAft>
              <a:buSzPct val="100000"/>
              <a:buNone/>
            </a:pPr>
            <a:endParaRPr lang="el-GR" sz="5000" dirty="0"/>
          </a:p>
          <a:p>
            <a:pPr marL="0" lvl="1" indent="0">
              <a:spcBef>
                <a:spcPts val="1200"/>
              </a:spcBef>
              <a:spcAft>
                <a:spcPts val="200"/>
              </a:spcAft>
              <a:buSzPct val="100000"/>
              <a:buNone/>
            </a:pPr>
            <a:endParaRPr lang="el-GR" sz="2400" dirty="0" smtClean="0"/>
          </a:p>
          <a:p>
            <a:pPr marL="357188" lvl="1" indent="0">
              <a:spcBef>
                <a:spcPts val="1200"/>
              </a:spcBef>
              <a:spcAft>
                <a:spcPts val="200"/>
              </a:spcAft>
              <a:buSzPct val="100000"/>
              <a:buNone/>
            </a:pPr>
            <a:endParaRPr lang="el-GR" sz="2000" dirty="0" smtClean="0"/>
          </a:p>
          <a:p>
            <a:pPr marL="0" lvl="1" indent="0">
              <a:spcBef>
                <a:spcPts val="1200"/>
              </a:spcBef>
              <a:spcAft>
                <a:spcPts val="200"/>
              </a:spcAft>
              <a:buSzPct val="100000"/>
              <a:buNone/>
            </a:pPr>
            <a:endParaRPr lang="el-GR" sz="2000" dirty="0"/>
          </a:p>
          <a:p>
            <a:endParaRPr lang="el-GR" dirty="0" smtClean="0"/>
          </a:p>
          <a:p>
            <a:endParaRPr lang="el-GR" dirty="0"/>
          </a:p>
        </p:txBody>
      </p:sp>
    </p:spTree>
    <p:extLst>
      <p:ext uri="{BB962C8B-B14F-4D97-AF65-F5344CB8AC3E}">
        <p14:creationId xmlns:p14="http://schemas.microsoft.com/office/powerpoint/2010/main" val="296454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671513"/>
            <a:ext cx="10058400" cy="1065847"/>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sz="3600" dirty="0" smtClean="0"/>
              <a:t>Η </a:t>
            </a:r>
            <a:r>
              <a:rPr lang="el-GR" sz="3600" dirty="0"/>
              <a:t>θαλάσσια άλγη χωρίζεται στις εξής κατηγορίες:</a:t>
            </a:r>
            <a:br>
              <a:rPr lang="el-GR" sz="3600" dirty="0"/>
            </a:br>
            <a:endParaRPr lang="el-GR" sz="3600" dirty="0"/>
          </a:p>
        </p:txBody>
      </p:sp>
      <p:sp>
        <p:nvSpPr>
          <p:cNvPr id="3" name="Θέση περιεχομένου 2"/>
          <p:cNvSpPr>
            <a:spLocks noGrp="1"/>
          </p:cNvSpPr>
          <p:nvPr>
            <p:ph idx="1"/>
          </p:nvPr>
        </p:nvSpPr>
        <p:spPr>
          <a:xfrm>
            <a:off x="1097280" y="1845733"/>
            <a:ext cx="10058400" cy="4315223"/>
          </a:xfrm>
        </p:spPr>
        <p:txBody>
          <a:bodyPr>
            <a:normAutofit/>
          </a:bodyPr>
          <a:lstStyle/>
          <a:p>
            <a:r>
              <a:rPr lang="el-GR" dirty="0"/>
              <a:t>Η θαλάσσια άλγη χωρίζεται στις εξής κατηγορίες:</a:t>
            </a:r>
          </a:p>
          <a:p>
            <a:pPr>
              <a:buFont typeface="Wingdings" panose="05000000000000000000" pitchFamily="2" charset="2"/>
              <a:buChar char="ü"/>
            </a:pPr>
            <a:r>
              <a:rPr lang="el-GR" dirty="0"/>
              <a:t> Κόκκινη άλγη: Περιέχει «</a:t>
            </a:r>
            <a:r>
              <a:rPr lang="el-GR" dirty="0" err="1"/>
              <a:t>καρραγενάνες</a:t>
            </a:r>
            <a:r>
              <a:rPr lang="el-GR" dirty="0"/>
              <a:t>», ως τύπος υδατανθράκων, χρησιμοποιούνται για την πήξη προϊόντων όπως ζελέ, γιαούρτι, παγωτό, ή ακόμα για την ομοιόμορφη διάλυση ουσιών όπως το κακάο στο γάλα. Επίσης χρησιμοποιούνται σε καλλυντικά και φάρμακα.</a:t>
            </a:r>
          </a:p>
          <a:p>
            <a:pPr>
              <a:buFont typeface="Wingdings" panose="05000000000000000000" pitchFamily="2" charset="2"/>
              <a:buChar char="ü"/>
            </a:pPr>
            <a:r>
              <a:rPr lang="el-GR" dirty="0"/>
              <a:t>Καφέ άλγη:  Παράγουν </a:t>
            </a:r>
            <a:r>
              <a:rPr lang="el-GR" dirty="0" err="1"/>
              <a:t>αλγινικά</a:t>
            </a:r>
            <a:r>
              <a:rPr lang="el-GR" dirty="0"/>
              <a:t> άλατα και χρησιμοποιούνται ως </a:t>
            </a:r>
            <a:r>
              <a:rPr lang="el-GR" dirty="0" err="1"/>
              <a:t>παχυντές</a:t>
            </a:r>
            <a:r>
              <a:rPr lang="el-GR" dirty="0"/>
              <a:t> σε παγωτά ή μαλακτικά μαλλιών. Με τις </a:t>
            </a:r>
            <a:r>
              <a:rPr lang="el-GR" dirty="0" err="1"/>
              <a:t>αλγίνες</a:t>
            </a:r>
            <a:r>
              <a:rPr lang="el-GR" dirty="0"/>
              <a:t> τα λίπη αναμειγνύονται με το νερό και το απορροφούν γρήγορα. Επίσης βοηθούν στην κατασκευή ινών για υφάσματα και επιδέσμους, λόγω της ανθεκτικότητάς τους</a:t>
            </a:r>
            <a:r>
              <a:rPr lang="el-GR" dirty="0" smtClean="0"/>
              <a:t>.</a:t>
            </a:r>
          </a:p>
          <a:p>
            <a:pPr>
              <a:buFont typeface="Wingdings" panose="05000000000000000000" pitchFamily="2" charset="2"/>
              <a:buChar char="ü"/>
            </a:pPr>
            <a:r>
              <a:rPr lang="el-GR" dirty="0" smtClean="0"/>
              <a:t>Πράσινη άλγη: Παράγει Β- καροτίνη και κίτρινη χρωστική ουσία. </a:t>
            </a:r>
          </a:p>
          <a:p>
            <a:pPr marL="0" indent="0">
              <a:buNone/>
            </a:pPr>
            <a:r>
              <a:rPr lang="el-GR" dirty="0" smtClean="0"/>
              <a:t>Η σημαντικότητα των φυκιών καθιστά τις ενέργειές μας για την προστασία του ωκεανού ακόμη πιο επιτακτικές. </a:t>
            </a:r>
          </a:p>
          <a:p>
            <a:pPr marL="0" indent="0">
              <a:buNone/>
            </a:pPr>
            <a:endParaRPr lang="el-GR" dirty="0" smtClean="0"/>
          </a:p>
          <a:p>
            <a:pPr marL="0" indent="0">
              <a:buNone/>
            </a:pPr>
            <a:endParaRPr lang="el-GR" dirty="0" smtClean="0"/>
          </a:p>
          <a:p>
            <a:pPr>
              <a:buFont typeface="Wingdings" panose="05000000000000000000" pitchFamily="2" charset="2"/>
              <a:buChar char="ü"/>
            </a:pPr>
            <a:endParaRPr lang="el-GR" dirty="0"/>
          </a:p>
          <a:p>
            <a:endParaRPr lang="el-GR" dirty="0"/>
          </a:p>
        </p:txBody>
      </p:sp>
    </p:spTree>
    <p:extLst>
      <p:ext uri="{BB962C8B-B14F-4D97-AF65-F5344CB8AC3E}">
        <p14:creationId xmlns:p14="http://schemas.microsoft.com/office/powerpoint/2010/main" val="390427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60532"/>
          </a:xfrm>
        </p:spPr>
        <p:txBody>
          <a:bodyPr>
            <a:normAutofit/>
          </a:bodyPr>
          <a:lstStyle/>
          <a:p>
            <a:pPr marL="342900" indent="-342900">
              <a:buFont typeface="Arial" panose="020B0604020202020204" pitchFamily="34" charset="0"/>
              <a:buChar char="•"/>
            </a:pPr>
            <a:r>
              <a:rPr lang="el-GR" sz="2000" dirty="0" smtClean="0"/>
              <a:t>Αφού διαβάσετε τη σελίδα 64  συμπληρώστε το παρακάτω γράφημα </a:t>
            </a:r>
            <a:endParaRPr lang="el-GR" sz="2000"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089104604"/>
              </p:ext>
            </p:extLst>
          </p:nvPr>
        </p:nvGraphicFramePr>
        <p:xfrm>
          <a:off x="1097280" y="1843548"/>
          <a:ext cx="10200302" cy="489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95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91440" lvl="1" indent="-91440">
              <a:spcBef>
                <a:spcPts val="1200"/>
              </a:spcBef>
              <a:spcAft>
                <a:spcPts val="200"/>
              </a:spcAft>
              <a:buSzPct val="100000"/>
              <a:buFont typeface="Calibri" panose="020F0502020204030204" pitchFamily="34" charset="0"/>
              <a:buChar char=" "/>
            </a:pPr>
            <a:endParaRPr lang="el-GR" sz="2400" dirty="0" smtClean="0"/>
          </a:p>
          <a:p>
            <a:pPr marL="91440" lvl="1" indent="-91440">
              <a:spcBef>
                <a:spcPts val="1200"/>
              </a:spcBef>
              <a:spcAft>
                <a:spcPts val="200"/>
              </a:spcAft>
              <a:buSzPct val="100000"/>
              <a:buFont typeface="Calibri" panose="020F0502020204030204" pitchFamily="34" charset="0"/>
              <a:buChar char=" "/>
            </a:pPr>
            <a:endParaRPr lang="el-GR" sz="2400" dirty="0"/>
          </a:p>
          <a:p>
            <a:pPr marL="91440" lvl="1" indent="-91440">
              <a:spcBef>
                <a:spcPts val="1200"/>
              </a:spcBef>
              <a:spcAft>
                <a:spcPts val="200"/>
              </a:spcAft>
              <a:buSzPct val="100000"/>
              <a:buFont typeface="Calibri" panose="020F0502020204030204" pitchFamily="34" charset="0"/>
              <a:buChar char=" "/>
            </a:pPr>
            <a:endParaRPr lang="el-GR" sz="2400" dirty="0" smtClean="0"/>
          </a:p>
          <a:p>
            <a:pPr marL="91440" lvl="1" indent="-91440">
              <a:spcBef>
                <a:spcPts val="1200"/>
              </a:spcBef>
              <a:spcAft>
                <a:spcPts val="200"/>
              </a:spcAft>
              <a:buSzPct val="100000"/>
              <a:buFont typeface="Calibri" panose="020F0502020204030204" pitchFamily="34" charset="0"/>
              <a:buChar char=" "/>
            </a:pPr>
            <a:endParaRPr lang="el-GR" sz="2400" dirty="0"/>
          </a:p>
          <a:p>
            <a:pPr marL="91440" lvl="1" indent="-91440">
              <a:spcBef>
                <a:spcPts val="1200"/>
              </a:spcBef>
              <a:spcAft>
                <a:spcPts val="200"/>
              </a:spcAft>
              <a:buSzPct val="100000"/>
              <a:buFont typeface="Calibri" panose="020F0502020204030204" pitchFamily="34" charset="0"/>
              <a:buChar char=" "/>
            </a:pPr>
            <a:endParaRPr lang="el-GR" sz="2400" dirty="0" smtClean="0"/>
          </a:p>
          <a:p>
            <a:pPr marL="91440" lvl="1" indent="-91440">
              <a:spcBef>
                <a:spcPts val="1200"/>
              </a:spcBef>
              <a:spcAft>
                <a:spcPts val="200"/>
              </a:spcAft>
              <a:buSzPct val="100000"/>
              <a:buFont typeface="Calibri" panose="020F0502020204030204" pitchFamily="34" charset="0"/>
              <a:buChar char=" "/>
            </a:pPr>
            <a:endParaRPr lang="el-GR" sz="2400" dirty="0"/>
          </a:p>
          <a:p>
            <a:pPr marL="457200" lvl="3" indent="-91440">
              <a:spcBef>
                <a:spcPts val="1200"/>
              </a:spcBef>
              <a:spcAft>
                <a:spcPts val="200"/>
              </a:spcAft>
              <a:buSzPct val="100000"/>
              <a:buFont typeface="Calibri" panose="020F0502020204030204" pitchFamily="34" charset="0"/>
              <a:buChar char=" "/>
            </a:pPr>
            <a:r>
              <a:rPr lang="el-GR" sz="2000" dirty="0" err="1" smtClean="0"/>
              <a:t>Εικ</a:t>
            </a:r>
            <a:r>
              <a:rPr lang="el-GR" sz="2000" dirty="0"/>
              <a:t>. </a:t>
            </a:r>
            <a:r>
              <a:rPr lang="el-GR" sz="2000" dirty="0" smtClean="0"/>
              <a:t>3. Κόκκινα φύκια</a:t>
            </a:r>
            <a:r>
              <a:rPr lang="el-GR" sz="2000" dirty="0"/>
              <a:t>		</a:t>
            </a:r>
            <a:r>
              <a:rPr lang="el-GR" sz="2000" dirty="0" err="1"/>
              <a:t>Εικ</a:t>
            </a:r>
            <a:r>
              <a:rPr lang="el-GR" sz="2000" dirty="0"/>
              <a:t>. 4 </a:t>
            </a:r>
            <a:r>
              <a:rPr lang="el-GR" sz="2000" dirty="0" smtClean="0"/>
              <a:t>Καφέ φύκια                 </a:t>
            </a:r>
            <a:r>
              <a:rPr lang="el-GR" sz="2000" dirty="0"/>
              <a:t>	</a:t>
            </a:r>
            <a:r>
              <a:rPr lang="el-GR" sz="2000" dirty="0" err="1"/>
              <a:t>Εικ</a:t>
            </a:r>
            <a:r>
              <a:rPr lang="el-GR" sz="2000" dirty="0"/>
              <a:t>. </a:t>
            </a:r>
            <a:r>
              <a:rPr lang="el-GR" sz="2000" dirty="0" smtClean="0"/>
              <a:t>5 Πράσινα φύκια</a:t>
            </a:r>
            <a:endParaRPr lang="el-GR" sz="2000" dirty="0"/>
          </a:p>
          <a:p>
            <a:endParaRPr lang="el-GR" dirty="0"/>
          </a:p>
        </p:txBody>
      </p:sp>
      <p:pic>
        <p:nvPicPr>
          <p:cNvPr id="4" name="Picture 4" descr="ÎÏÎ¿ÏÎ­Î»ÎµÏÎ¼Î± ÎµÎ¹ÎºÏÎ½Î±Ï Î³Î¹Î± ÏÏÎºÎ¹Î± Î³Î¹Î± ÏÎ±Î³Î·Ï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394" y="2605640"/>
            <a:ext cx="2644775" cy="1981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ÎÏÎ¿ÏÎ­Î»ÎµÏÎ¼Î± ÎµÎ¹ÎºÏÎ½Î±Ï Î³Î¹Î± ÎÎ¯Î½Î±Î¹ ÏÎ·Î¼Î±Î½ÏÎ¹ÎºÎ¬ ÏÎ±  ÏÏÎºÎ¹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425" y="2601648"/>
            <a:ext cx="2644775" cy="1985021"/>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p:cNvPicPr>
            <a:picLocks noChangeAspect="1"/>
          </p:cNvPicPr>
          <p:nvPr/>
        </p:nvPicPr>
        <p:blipFill>
          <a:blip r:embed="rId4"/>
          <a:stretch>
            <a:fillRect/>
          </a:stretch>
        </p:blipFill>
        <p:spPr>
          <a:xfrm>
            <a:off x="4725909" y="2601648"/>
            <a:ext cx="2801141" cy="2036079"/>
          </a:xfrm>
          <a:prstGeom prst="rect">
            <a:avLst/>
          </a:prstGeom>
        </p:spPr>
      </p:pic>
    </p:spTree>
    <p:extLst>
      <p:ext uri="{BB962C8B-B14F-4D97-AF65-F5344CB8AC3E}">
        <p14:creationId xmlns:p14="http://schemas.microsoft.com/office/powerpoint/2010/main" val="109548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870685"/>
          </a:xfrm>
        </p:spPr>
        <p:txBody>
          <a:bodyPr/>
          <a:lstStyle/>
          <a:p>
            <a:r>
              <a:rPr lang="el-GR" dirty="0"/>
              <a:t>Δραστηριότητα</a:t>
            </a:r>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Αφού </a:t>
            </a:r>
            <a:r>
              <a:rPr lang="el-GR" dirty="0"/>
              <a:t>παρατηρήσεις τα «ονόματα» που μπορεί να πάρει η </a:t>
            </a:r>
            <a:r>
              <a:rPr lang="el-GR" dirty="0" smtClean="0"/>
              <a:t>άλγη στο σχετικό πίνακα, </a:t>
            </a:r>
            <a:r>
              <a:rPr lang="el-GR" dirty="0"/>
              <a:t>ψάξε και κατέγραψε οικιακά προϊόντα ή τρόφιμα στα οποία μπορεί να περιέχεται</a:t>
            </a:r>
            <a:r>
              <a:rPr lang="el-GR" dirty="0" smtClean="0"/>
              <a:t>.</a:t>
            </a:r>
          </a:p>
          <a:p>
            <a:pPr>
              <a:buFont typeface="Arial" panose="020B0604020202020204" pitchFamily="34" charset="0"/>
              <a:buChar char="•"/>
            </a:pPr>
            <a:r>
              <a:rPr lang="el-GR" dirty="0" smtClean="0"/>
              <a:t>Έπειτα κατέταξε τα προϊόντα σε κατηγορίες ανάλογα με τη χρησιμότητα  και την άλγη στην οποία ανήκουν όπως παρακάτω:</a:t>
            </a:r>
            <a:br>
              <a:rPr lang="el-GR" dirty="0" smtClean="0"/>
            </a:br>
            <a:endParaRPr lang="el-GR" dirty="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218927800"/>
              </p:ext>
            </p:extLst>
          </p:nvPr>
        </p:nvGraphicFramePr>
        <p:xfrm>
          <a:off x="1917701" y="3391426"/>
          <a:ext cx="8128000" cy="2766486"/>
        </p:xfrm>
        <a:graphic>
          <a:graphicData uri="http://schemas.openxmlformats.org/drawingml/2006/table">
            <a:tbl>
              <a:tblPr firstRow="1" bandRow="1">
                <a:tableStyleId>{5C22544A-7EE6-4342-B048-85BDC9FD1C3A}</a:tableStyleId>
              </a:tblPr>
              <a:tblGrid>
                <a:gridCol w="2032000"/>
                <a:gridCol w="2032000"/>
                <a:gridCol w="2032000"/>
                <a:gridCol w="2032000"/>
              </a:tblGrid>
              <a:tr h="922162">
                <a:tc>
                  <a:txBody>
                    <a:bodyPr/>
                    <a:lstStyle/>
                    <a:p>
                      <a:endParaRPr lang="el-GR" dirty="0"/>
                    </a:p>
                  </a:txBody>
                  <a:tcPr/>
                </a:tc>
                <a:tc>
                  <a:txBody>
                    <a:bodyPr/>
                    <a:lstStyle/>
                    <a:p>
                      <a:r>
                        <a:rPr lang="el-GR" dirty="0" smtClean="0"/>
                        <a:t>Κόκκινη Άλγη-</a:t>
                      </a:r>
                    </a:p>
                    <a:p>
                      <a:r>
                        <a:rPr lang="el-GR" dirty="0" err="1" smtClean="0"/>
                        <a:t>Καρραγενάνες</a:t>
                      </a:r>
                      <a:endParaRPr lang="el-GR" dirty="0"/>
                    </a:p>
                  </a:txBody>
                  <a:tcPr/>
                </a:tc>
                <a:tc>
                  <a:txBody>
                    <a:bodyPr/>
                    <a:lstStyle/>
                    <a:p>
                      <a:r>
                        <a:rPr lang="el-GR" dirty="0" smtClean="0"/>
                        <a:t>Καφέ άλγη- </a:t>
                      </a:r>
                      <a:r>
                        <a:rPr lang="el-GR" dirty="0" err="1" smtClean="0"/>
                        <a:t>Αλγίνη</a:t>
                      </a:r>
                      <a:endParaRPr lang="el-GR" dirty="0"/>
                    </a:p>
                  </a:txBody>
                  <a:tcPr/>
                </a:tc>
                <a:tc>
                  <a:txBody>
                    <a:bodyPr/>
                    <a:lstStyle/>
                    <a:p>
                      <a:r>
                        <a:rPr lang="el-GR" dirty="0" smtClean="0"/>
                        <a:t>Πράσινη Άλγη-</a:t>
                      </a:r>
                    </a:p>
                    <a:p>
                      <a:r>
                        <a:rPr lang="el-GR" dirty="0" smtClean="0"/>
                        <a:t>Β- </a:t>
                      </a:r>
                      <a:r>
                        <a:rPr lang="el-GR" dirty="0" err="1" smtClean="0"/>
                        <a:t>Καρροτίνη</a:t>
                      </a:r>
                      <a:endParaRPr lang="el-GR" dirty="0"/>
                    </a:p>
                  </a:txBody>
                  <a:tcPr/>
                </a:tc>
              </a:tr>
              <a:tr h="922162">
                <a:tc>
                  <a:txBody>
                    <a:bodyPr/>
                    <a:lstStyle/>
                    <a:p>
                      <a:r>
                        <a:rPr lang="el-GR" dirty="0" smtClean="0"/>
                        <a:t>Φαγώσιμα </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922162">
                <a:tc>
                  <a:txBody>
                    <a:bodyPr/>
                    <a:lstStyle/>
                    <a:p>
                      <a:r>
                        <a:rPr lang="el-GR" dirty="0" smtClean="0"/>
                        <a:t>Μη φαγώσιμα</a:t>
                      </a:r>
                      <a:endParaRPr lang="el-GR" dirty="0"/>
                    </a:p>
                  </a:txBody>
                  <a:tcPr/>
                </a:tc>
                <a:tc>
                  <a:txBody>
                    <a:bodyPr/>
                    <a:lstStyle/>
                    <a:p>
                      <a:endParaRPr lang="el-GR" dirty="0"/>
                    </a:p>
                  </a:txBody>
                  <a:tcPr/>
                </a:tc>
                <a:tc>
                  <a:txBody>
                    <a:bodyPr/>
                    <a:lstStyle/>
                    <a:p>
                      <a:endParaRPr lang="el-GR"/>
                    </a:p>
                  </a:txBody>
                  <a:tcPr/>
                </a:tc>
                <a:tc>
                  <a:txBody>
                    <a:bodyPr/>
                    <a:lstStyle/>
                    <a:p>
                      <a:endParaRPr lang="el-GR" dirty="0"/>
                    </a:p>
                  </a:txBody>
                  <a:tcPr/>
                </a:tc>
              </a:tr>
            </a:tbl>
          </a:graphicData>
        </a:graphic>
      </p:graphicFrame>
    </p:spTree>
    <p:extLst>
      <p:ext uri="{BB962C8B-B14F-4D97-AF65-F5344CB8AC3E}">
        <p14:creationId xmlns:p14="http://schemas.microsoft.com/office/powerpoint/2010/main" val="419204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Αντικείμενα</a:t>
            </a:r>
            <a:endParaRPr lang="el-GR" dirty="0"/>
          </a:p>
        </p:txBody>
      </p:sp>
      <p:sp>
        <p:nvSpPr>
          <p:cNvPr id="3" name="Θέση περιεχομένου 2"/>
          <p:cNvSpPr>
            <a:spLocks noGrp="1"/>
          </p:cNvSpPr>
          <p:nvPr>
            <p:ph idx="1"/>
          </p:nvPr>
        </p:nvSpPr>
        <p:spPr/>
        <p:txBody>
          <a:bodyPr/>
          <a:lstStyle/>
          <a:p>
            <a:pPr>
              <a:buFont typeface="Segoe UI Symbol" panose="020B0502040204020203" pitchFamily="34" charset="0"/>
              <a:buChar char="✔"/>
            </a:pPr>
            <a:r>
              <a:rPr lang="el-GR" dirty="0" smtClean="0"/>
              <a:t>Πως ο άνθρωπος βασίστηκε και χρησιμοποίησε τον ωκεανό για χιλιάδες χρόνια</a:t>
            </a:r>
          </a:p>
          <a:p>
            <a:pPr>
              <a:buFont typeface="Segoe UI Symbol" panose="020B0502040204020203" pitchFamily="34" charset="0"/>
              <a:buChar char="✔"/>
            </a:pPr>
            <a:r>
              <a:rPr lang="el-GR" dirty="0" smtClean="0"/>
              <a:t>Κατασκευή </a:t>
            </a:r>
            <a:r>
              <a:rPr lang="el-GR" dirty="0" err="1" smtClean="0"/>
              <a:t>χρονογραμμής</a:t>
            </a:r>
            <a:r>
              <a:rPr lang="el-GR" dirty="0" smtClean="0"/>
              <a:t> του ωκεανού</a:t>
            </a:r>
          </a:p>
          <a:p>
            <a:pPr>
              <a:buFont typeface="Segoe UI Symbol" panose="020B0502040204020203" pitchFamily="34" charset="0"/>
              <a:buChar char="✔"/>
            </a:pPr>
            <a:r>
              <a:rPr lang="el-GR" dirty="0" smtClean="0"/>
              <a:t>Η κυκλικότητα της επιστημονικής έρευνας και η διαφοροποίηση των προσδοκιών για τη διαδικασία της επιστήμης</a:t>
            </a:r>
          </a:p>
          <a:p>
            <a:pPr>
              <a:buFont typeface="Segoe UI Symbol" panose="020B0502040204020203" pitchFamily="34" charset="0"/>
              <a:buChar char="✔"/>
            </a:pPr>
            <a:r>
              <a:rPr lang="el-GR" dirty="0" smtClean="0"/>
              <a:t>Ανακαλύπτοντας την τεχνολογία και τα εργαλεία που χρησιμοποιούν οι επιστήμονες για την παρατήρηση του ωκεανού </a:t>
            </a:r>
          </a:p>
          <a:p>
            <a:pPr>
              <a:buFont typeface="Segoe UI Symbol" panose="020B0502040204020203" pitchFamily="34" charset="0"/>
              <a:buChar char="✔"/>
            </a:pPr>
            <a:endParaRPr lang="el-GR" dirty="0"/>
          </a:p>
        </p:txBody>
      </p:sp>
    </p:spTree>
    <p:extLst>
      <p:ext uri="{BB962C8B-B14F-4D97-AF65-F5344CB8AC3E}">
        <p14:creationId xmlns:p14="http://schemas.microsoft.com/office/powerpoint/2010/main" val="420836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629504"/>
            <a:ext cx="10058400" cy="1070710"/>
          </a:xfrm>
        </p:spPr>
        <p:txBody>
          <a:bodyPr>
            <a:normAutofit fontScale="90000"/>
          </a:bodyPr>
          <a:lstStyle/>
          <a:p>
            <a:r>
              <a:rPr lang="el-GR" sz="4000" dirty="0" smtClean="0"/>
              <a:t/>
            </a:r>
            <a:br>
              <a:rPr lang="el-GR" sz="4000" dirty="0" smtClean="0"/>
            </a:br>
            <a:r>
              <a:rPr lang="el-GR" sz="4000" dirty="0"/>
              <a:t/>
            </a:r>
            <a:br>
              <a:rPr lang="el-GR" sz="4000" dirty="0"/>
            </a:br>
            <a:r>
              <a:rPr lang="el-GR" sz="4000" dirty="0" smtClean="0"/>
              <a:t/>
            </a:r>
            <a:br>
              <a:rPr lang="el-GR" sz="4000" dirty="0" smtClean="0"/>
            </a:br>
            <a:r>
              <a:rPr lang="el-GR" sz="4000" dirty="0"/>
              <a:t/>
            </a:r>
            <a:br>
              <a:rPr lang="el-GR" sz="4000" dirty="0"/>
            </a:br>
            <a:r>
              <a:rPr lang="el-GR" sz="4000" dirty="0" smtClean="0"/>
              <a:t/>
            </a:r>
            <a:br>
              <a:rPr lang="el-GR" sz="4000" dirty="0" smtClean="0"/>
            </a:br>
            <a:r>
              <a:rPr lang="el-GR" sz="4000" dirty="0"/>
              <a:t/>
            </a:r>
            <a:br>
              <a:rPr lang="el-GR" sz="4000" dirty="0"/>
            </a:br>
            <a:r>
              <a:rPr lang="el-GR" sz="3600" dirty="0" smtClean="0"/>
              <a:t>Επεξεργασία</a:t>
            </a:r>
            <a:br>
              <a:rPr lang="el-GR" sz="3600" dirty="0" smtClean="0"/>
            </a:br>
            <a:r>
              <a:rPr lang="el-GR" sz="3600" b="1" dirty="0" smtClean="0"/>
              <a:t>Η Φύση της επιστήμης</a:t>
            </a:r>
            <a:r>
              <a:rPr lang="el-GR" sz="4000" b="1" dirty="0" smtClean="0"/>
              <a:t/>
            </a:r>
            <a:br>
              <a:rPr lang="el-GR" sz="4000" b="1" dirty="0" smtClean="0"/>
            </a:br>
            <a:endParaRPr lang="el-GR" sz="4000" b="1" dirty="0"/>
          </a:p>
        </p:txBody>
      </p:sp>
      <p:sp>
        <p:nvSpPr>
          <p:cNvPr id="3" name="Θέση περιεχομένου 2"/>
          <p:cNvSpPr>
            <a:spLocks noGrp="1"/>
          </p:cNvSpPr>
          <p:nvPr>
            <p:ph idx="1"/>
          </p:nvPr>
        </p:nvSpPr>
        <p:spPr>
          <a:xfrm>
            <a:off x="1097280" y="1845734"/>
            <a:ext cx="10058400" cy="3683529"/>
          </a:xfrm>
        </p:spPr>
        <p:txBody>
          <a:bodyPr/>
          <a:lstStyle/>
          <a:p>
            <a:r>
              <a:rPr lang="el-GR" dirty="0" smtClean="0"/>
              <a:t>Όλοι έχουμε αναρωτηθεί:</a:t>
            </a:r>
          </a:p>
          <a:p>
            <a:pPr>
              <a:buFont typeface="Wingdings" panose="05000000000000000000" pitchFamily="2" charset="2"/>
              <a:buChar char="ü"/>
            </a:pPr>
            <a:r>
              <a:rPr lang="el-GR" dirty="0" smtClean="0"/>
              <a:t>Πως δημιουργούνται τα όμορφα χρώματα και σχέδια από τα πυροτεχνήματα;</a:t>
            </a:r>
          </a:p>
          <a:p>
            <a:pPr>
              <a:buFont typeface="Wingdings" panose="05000000000000000000" pitchFamily="2" charset="2"/>
              <a:buChar char="ü"/>
            </a:pPr>
            <a:r>
              <a:rPr lang="el-GR" dirty="0" smtClean="0"/>
              <a:t>Γιατί ο ουρανός μπλε;</a:t>
            </a:r>
          </a:p>
          <a:p>
            <a:pPr>
              <a:buFont typeface="Wingdings" panose="05000000000000000000" pitchFamily="2" charset="2"/>
              <a:buChar char="ü"/>
            </a:pPr>
            <a:r>
              <a:rPr lang="el-GR" dirty="0" smtClean="0"/>
              <a:t>Πως η θαλάσσια χελώνα βρίσκει το δρόμο για τον ωκεανό;</a:t>
            </a:r>
          </a:p>
          <a:p>
            <a:r>
              <a:rPr lang="el-GR" dirty="0" smtClean="0"/>
              <a:t>Αυτή η περιέργεια οδήγησε τους επιστήμονες να μπουν σε διαδικασία έρευνας, εξερεύνησης, ανακάλυψης ώστε να απαντήσουν στα ερωτήματα που θέτουν. Δηλαδή κάνουν:</a:t>
            </a:r>
          </a:p>
          <a:p>
            <a:pPr marL="201168" lvl="1" indent="0">
              <a:buNone/>
            </a:pPr>
            <a:r>
              <a:rPr lang="el-GR" sz="2000" dirty="0"/>
              <a:t>		</a:t>
            </a:r>
            <a:r>
              <a:rPr lang="el-GR" sz="2000" dirty="0" smtClean="0"/>
              <a:t>	</a:t>
            </a:r>
          </a:p>
          <a:p>
            <a:pPr marL="201168" lvl="1" indent="0">
              <a:buNone/>
            </a:pPr>
            <a:r>
              <a:rPr lang="el-GR" sz="2000" dirty="0"/>
              <a:t>	</a:t>
            </a:r>
            <a:r>
              <a:rPr lang="el-GR" sz="2000" dirty="0" smtClean="0"/>
              <a:t>			</a:t>
            </a:r>
            <a:r>
              <a:rPr lang="el-GR" sz="2000" b="1" dirty="0" smtClean="0"/>
              <a:t>ΕΠΙΣΤΗΜΟΝΙΚΗ ΕΡΕΥΝΑ</a:t>
            </a:r>
            <a:r>
              <a:rPr lang="el-GR" sz="2000" dirty="0" smtClean="0"/>
              <a:t>  </a:t>
            </a:r>
          </a:p>
        </p:txBody>
      </p:sp>
    </p:spTree>
    <p:extLst>
      <p:ext uri="{BB962C8B-B14F-4D97-AF65-F5344CB8AC3E}">
        <p14:creationId xmlns:p14="http://schemas.microsoft.com/office/powerpoint/2010/main" val="351051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70697"/>
          </a:xfrm>
        </p:spPr>
        <p:txBody>
          <a:bodyPr/>
          <a:lstStyle/>
          <a:p>
            <a:r>
              <a:rPr lang="el-GR" dirty="0" smtClean="0"/>
              <a:t> Επιστημονική έρευνα</a:t>
            </a:r>
            <a:endParaRPr lang="el-GR" dirty="0"/>
          </a:p>
        </p:txBody>
      </p:sp>
      <p:sp>
        <p:nvSpPr>
          <p:cNvPr id="3" name="Θέση περιεχομένου 2"/>
          <p:cNvSpPr>
            <a:spLocks noGrp="1"/>
          </p:cNvSpPr>
          <p:nvPr>
            <p:ph idx="1"/>
          </p:nvPr>
        </p:nvSpPr>
        <p:spPr>
          <a:xfrm>
            <a:off x="1097280" y="1845734"/>
            <a:ext cx="10058400" cy="4455054"/>
          </a:xfrm>
        </p:spPr>
        <p:txBody>
          <a:bodyPr>
            <a:normAutofit fontScale="92500" lnSpcReduction="20000"/>
          </a:bodyPr>
          <a:lstStyle/>
          <a:p>
            <a:pPr>
              <a:buFont typeface="Wingdings" panose="05000000000000000000" pitchFamily="2" charset="2"/>
              <a:buChar char="ü"/>
            </a:pPr>
            <a:r>
              <a:rPr lang="el-GR" dirty="0" smtClean="0"/>
              <a:t>Είναι κυκλική διαδικασία</a:t>
            </a:r>
          </a:p>
          <a:p>
            <a:pPr>
              <a:buFont typeface="Wingdings" panose="05000000000000000000" pitchFamily="2" charset="2"/>
              <a:buChar char="ü"/>
            </a:pPr>
            <a:r>
              <a:rPr lang="el-GR" dirty="0" smtClean="0"/>
              <a:t>Χρησιμοποιούνται οι 5 αισθήσεις (όσφρηση, ακοή, αφή, γεύση, όραση) για τη συλλογή πληροφοριών και την παρατήρηση σχετικά με το φυσικό περιβάλλον. </a:t>
            </a:r>
          </a:p>
          <a:p>
            <a:pPr>
              <a:buFont typeface="Wingdings" panose="05000000000000000000" pitchFamily="2" charset="2"/>
              <a:buChar char="ü"/>
            </a:pPr>
            <a:r>
              <a:rPr lang="el-GR" dirty="0" smtClean="0"/>
              <a:t>Οι επιστήμονες δημιουργούν μια βάση δεδομένων. Τα παρουσιάζουν με διαφορετικές μορφές (γραφήματα, πίνακες, εικόνες, χάρτες, πολυμέσα κ.α.).</a:t>
            </a:r>
          </a:p>
          <a:p>
            <a:pPr>
              <a:buFont typeface="Wingdings" panose="05000000000000000000" pitchFamily="2" charset="2"/>
              <a:buChar char="ü"/>
            </a:pPr>
            <a:r>
              <a:rPr lang="el-GR" dirty="0" smtClean="0"/>
              <a:t>Χρησιμοποιούν εργαλεία ως προέκταση των αισθήσεων (π.χ. μικροσκόπια- τηλεσκόπια)</a:t>
            </a:r>
            <a:r>
              <a:rPr lang="en-US" dirty="0" smtClean="0"/>
              <a:t>. </a:t>
            </a:r>
            <a:r>
              <a:rPr lang="el-GR" dirty="0" smtClean="0"/>
              <a:t>Χωρίς αυτά δε θα υπήρχε ακρίβεια παρατηρήσεων και λεπτομερών δεδομένων.</a:t>
            </a:r>
          </a:p>
          <a:p>
            <a:pPr>
              <a:buFont typeface="Wingdings" panose="05000000000000000000" pitchFamily="2" charset="2"/>
              <a:buChar char="ü"/>
            </a:pPr>
            <a:r>
              <a:rPr lang="el-GR" dirty="0" smtClean="0"/>
              <a:t>Τα δεδομένα ανάλογα με το πώς συλλέγονται χωρίζονται σε:</a:t>
            </a:r>
          </a:p>
          <a:p>
            <a:pPr marL="544068" lvl="1" indent="-342900">
              <a:buFont typeface="+mj-lt"/>
              <a:buAutoNum type="arabicPeriod"/>
            </a:pPr>
            <a:r>
              <a:rPr lang="el-GR" dirty="0" smtClean="0"/>
              <a:t>Ποσοτικά δεδομένα. Χρησιμοποιούνται αναγνωρισμένα μετρικά συστήματα ή </a:t>
            </a:r>
            <a:r>
              <a:rPr lang="el-GR" dirty="0" err="1" smtClean="0"/>
              <a:t>κλιμακες</a:t>
            </a:r>
            <a:r>
              <a:rPr lang="el-GR" dirty="0" smtClean="0"/>
              <a:t> όπως π.χ. θερμόμετρα  ώστε να μπορούν οι επιστήμονες να μετρήσουν μεγέθη, π.χ. την απόσταση που διανύουν μεταναστευτικά πουλιά.</a:t>
            </a:r>
          </a:p>
          <a:p>
            <a:pPr marL="544068" lvl="1" indent="-342900">
              <a:buFont typeface="+mj-lt"/>
              <a:buAutoNum type="arabicPeriod"/>
            </a:pPr>
            <a:r>
              <a:rPr lang="el-GR" dirty="0" smtClean="0"/>
              <a:t>Ποιοτικά δεδομένα. Περιγράφουν μη μετρήσιμες έννοιες (εμφάνιση, δοκιμή, κατεύθυνση) ή καταστάσεις, π.χ. ο τίγρης </a:t>
            </a:r>
            <a:r>
              <a:rPr lang="en-US" dirty="0" smtClean="0"/>
              <a:t>shark</a:t>
            </a:r>
            <a:r>
              <a:rPr lang="el-GR" dirty="0" smtClean="0"/>
              <a:t> κινήθηκε δυτικά το καλοκαίρι.</a:t>
            </a:r>
          </a:p>
          <a:p>
            <a:pPr marL="0" indent="0" algn="just">
              <a:buNone/>
            </a:pPr>
            <a:r>
              <a:rPr lang="el-GR" b="1" dirty="0"/>
              <a:t>Δραστηριότητα</a:t>
            </a:r>
          </a:p>
          <a:p>
            <a:pPr marL="0" indent="0" algn="just">
              <a:buNone/>
            </a:pPr>
            <a:r>
              <a:rPr lang="el-GR" dirty="0"/>
              <a:t>Από τις παρακάτω προτάσεις κατέγραψε αν είναι ποιοτικές ή ποσοτικές.</a:t>
            </a:r>
          </a:p>
          <a:p>
            <a:pPr lvl="1">
              <a:buFont typeface="Wingdings" panose="05000000000000000000" pitchFamily="2" charset="2"/>
              <a:buChar char="ü"/>
            </a:pPr>
            <a:endParaRPr lang="el-GR" dirty="0" smtClean="0"/>
          </a:p>
          <a:p>
            <a:pPr marL="285750" lvl="1" indent="-285750">
              <a:buFont typeface="Wingdings" panose="05000000000000000000" pitchFamily="2" charset="2"/>
              <a:buChar char="ü"/>
            </a:pPr>
            <a:endParaRPr lang="el-GR" dirty="0"/>
          </a:p>
        </p:txBody>
      </p:sp>
    </p:spTree>
    <p:extLst>
      <p:ext uri="{BB962C8B-B14F-4D97-AF65-F5344CB8AC3E}">
        <p14:creationId xmlns:p14="http://schemas.microsoft.com/office/powerpoint/2010/main" val="291474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97280" y="1845734"/>
            <a:ext cx="10058400" cy="4683654"/>
          </a:xfrm>
        </p:spPr>
        <p:txBody>
          <a:bodyPr>
            <a:normAutofit fontScale="92500" lnSpcReduction="10000"/>
          </a:bodyPr>
          <a:lstStyle/>
          <a:p>
            <a:pPr algn="just">
              <a:buFont typeface="Wingdings" panose="05000000000000000000" pitchFamily="2" charset="2"/>
              <a:buChar char="ü"/>
            </a:pPr>
            <a:r>
              <a:rPr lang="el-GR" dirty="0" smtClean="0"/>
              <a:t>Οι ερευνητές συλλέγουν δεδομένα για να απαντήσουν σε ένα ερώτημα βγάζοντας ένα </a:t>
            </a:r>
            <a:r>
              <a:rPr lang="el-GR" b="1" dirty="0" smtClean="0"/>
              <a:t>ΣΥΜΠΕΡΑΣΜΑ.</a:t>
            </a:r>
          </a:p>
          <a:p>
            <a:pPr algn="just">
              <a:buFont typeface="Wingdings" panose="05000000000000000000" pitchFamily="2" charset="2"/>
              <a:buChar char="ü"/>
            </a:pPr>
            <a:r>
              <a:rPr lang="el-GR" dirty="0" smtClean="0"/>
              <a:t>Έπειτα μπορούν να </a:t>
            </a:r>
            <a:r>
              <a:rPr lang="el-GR" dirty="0"/>
              <a:t>σ</a:t>
            </a:r>
            <a:r>
              <a:rPr lang="el-GR" dirty="0" smtClean="0"/>
              <a:t>υνοψίσουν και να θέτουν νέο επίκεντρο της έρευνας.</a:t>
            </a:r>
          </a:p>
          <a:p>
            <a:pPr algn="just">
              <a:buFont typeface="Wingdings" panose="05000000000000000000" pitchFamily="2" charset="2"/>
              <a:buChar char="ü"/>
            </a:pPr>
            <a:r>
              <a:rPr lang="el-GR" dirty="0" smtClean="0"/>
              <a:t>Έχει σημασία να μη μπερδεύουμε την παρατήρηση με το συμπέρασμα.</a:t>
            </a:r>
          </a:p>
          <a:p>
            <a:pPr algn="just">
              <a:buFont typeface="Wingdings" panose="05000000000000000000" pitchFamily="2" charset="2"/>
              <a:buChar char="ü"/>
            </a:pPr>
            <a:r>
              <a:rPr lang="el-GR" dirty="0" smtClean="0"/>
              <a:t>Τα συμπεράσματα δεν αποτελούν κάτι δεδομένο ενώ οι παρατηρήσεις αποτελούν (π.χ. αν δω το αυτοκίνητο των γειτόνων στο σπίτι – παρατήρηση- δε σημαίνει ότι είναι στο σπίτι- </a:t>
            </a:r>
            <a:r>
              <a:rPr lang="el-GR" dirty="0" err="1" smtClean="0"/>
              <a:t>συμπερασμα</a:t>
            </a:r>
            <a:r>
              <a:rPr lang="el-GR" dirty="0" smtClean="0"/>
              <a:t>-). Αυτό συμβαίνει λόγω προηγούμενων εμπειριών.</a:t>
            </a:r>
          </a:p>
          <a:p>
            <a:pPr algn="just">
              <a:buFont typeface="Wingdings" panose="05000000000000000000" pitchFamily="2" charset="2"/>
              <a:buChar char="ü"/>
            </a:pPr>
            <a:r>
              <a:rPr lang="el-GR" dirty="0" smtClean="0"/>
              <a:t>Στην επιστήμη της θάλασσας αφού προηγηθεί η παρατήρηση οργανισμών, εξάγονται κάποια συμπεράσματα βάση δεδομένων σχετικά με τον τρόπο που συμπεριφέρονται εκείνη τη στιγμή. Με αυτές τις </a:t>
            </a:r>
            <a:r>
              <a:rPr lang="el-GR" dirty="0" err="1" smtClean="0"/>
              <a:t>πληροφόρίες</a:t>
            </a:r>
            <a:r>
              <a:rPr lang="el-GR" dirty="0" smtClean="0"/>
              <a:t> </a:t>
            </a:r>
            <a:r>
              <a:rPr lang="el-GR" dirty="0" err="1" smtClean="0"/>
              <a:t>κα;ι</a:t>
            </a:r>
            <a:r>
              <a:rPr lang="el-GR" dirty="0" smtClean="0"/>
              <a:t> τις προηγούμενες γνώσεις χτίζονται οι καινούριες ιδέες..</a:t>
            </a:r>
            <a:endParaRPr lang="el-GR" dirty="0"/>
          </a:p>
          <a:p>
            <a:pPr marL="0" indent="0" algn="just">
              <a:buNone/>
            </a:pPr>
            <a:r>
              <a:rPr lang="el-GR" b="1" dirty="0" smtClean="0"/>
              <a:t>Δραστηριότητα</a:t>
            </a:r>
          </a:p>
          <a:p>
            <a:pPr marL="457200" indent="-457200" algn="just">
              <a:buFont typeface="+mj-lt"/>
              <a:buAutoNum type="arabicPeriod"/>
            </a:pPr>
            <a:r>
              <a:rPr lang="el-GR" dirty="0" smtClean="0"/>
              <a:t>Από τις παρακάτω προτάσεις αναφέρετε </a:t>
            </a:r>
            <a:r>
              <a:rPr lang="el-GR" dirty="0" smtClean="0"/>
              <a:t>ποιες αποτελούν </a:t>
            </a:r>
            <a:r>
              <a:rPr lang="el-GR" dirty="0" smtClean="0"/>
              <a:t>παρατηρήσεις και ποιες συμπεράσματα.</a:t>
            </a:r>
          </a:p>
          <a:p>
            <a:pPr marL="457200" indent="-457200" algn="just">
              <a:buFont typeface="+mj-lt"/>
              <a:buAutoNum type="arabicPeriod"/>
            </a:pPr>
            <a:r>
              <a:rPr lang="el-GR" dirty="0" smtClean="0"/>
              <a:t>Δώστε από ένα παράδειγμα .</a:t>
            </a:r>
          </a:p>
          <a:p>
            <a:pPr marL="457200" indent="-457200" algn="just">
              <a:buFont typeface="+mj-lt"/>
              <a:buAutoNum type="arabicPeriod"/>
            </a:pPr>
            <a:endParaRPr lang="el-GR" dirty="0" smtClean="0"/>
          </a:p>
          <a:p>
            <a:pPr marL="457200" indent="-457200" algn="just">
              <a:buFont typeface="+mj-lt"/>
              <a:buAutoNum type="arabicPeriod"/>
            </a:pPr>
            <a:endParaRPr lang="el-GR" dirty="0" smtClean="0"/>
          </a:p>
          <a:p>
            <a:pPr marL="0" indent="0" algn="just">
              <a:buNone/>
            </a:pPr>
            <a:endParaRPr lang="el-GR" b="1" dirty="0" smtClean="0"/>
          </a:p>
          <a:p>
            <a:pPr marL="0" indent="0" algn="just">
              <a:buNone/>
            </a:pPr>
            <a:endParaRPr lang="el-GR" b="1" dirty="0" smtClean="0"/>
          </a:p>
          <a:p>
            <a:pPr>
              <a:buFont typeface="Wingdings" panose="05000000000000000000" pitchFamily="2" charset="2"/>
              <a:buChar char="ü"/>
            </a:pPr>
            <a:endParaRPr lang="el-GR" dirty="0"/>
          </a:p>
        </p:txBody>
      </p:sp>
    </p:spTree>
    <p:extLst>
      <p:ext uri="{BB962C8B-B14F-4D97-AF65-F5344CB8AC3E}">
        <p14:creationId xmlns:p14="http://schemas.microsoft.com/office/powerpoint/2010/main" val="174392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lstStyle/>
          <a:p>
            <a:pPr>
              <a:buFont typeface="Wingdings" panose="05000000000000000000" pitchFamily="2" charset="2"/>
              <a:buChar char="ü"/>
            </a:pPr>
            <a:r>
              <a:rPr lang="el-GR" dirty="0" smtClean="0"/>
              <a:t>Αυτές οι ιδέες που </a:t>
            </a:r>
            <a:r>
              <a:rPr lang="el-GR" dirty="0"/>
              <a:t>σ</a:t>
            </a:r>
            <a:r>
              <a:rPr lang="el-GR" dirty="0" smtClean="0"/>
              <a:t>χηματίζονται πειραματικά ονομάζονται </a:t>
            </a:r>
            <a:r>
              <a:rPr lang="el-GR" b="1" dirty="0" smtClean="0"/>
              <a:t>υποθέσεις  </a:t>
            </a:r>
            <a:r>
              <a:rPr lang="el-GR" dirty="0" smtClean="0"/>
              <a:t>οι οποίες συνοδεύονται από μια διαδικασία ή ένα πείραμα.</a:t>
            </a:r>
          </a:p>
          <a:p>
            <a:pPr>
              <a:buFont typeface="Wingdings" panose="05000000000000000000" pitchFamily="2" charset="2"/>
              <a:buChar char="ü"/>
            </a:pPr>
            <a:r>
              <a:rPr lang="el-GR" dirty="0" smtClean="0"/>
              <a:t>Πρέπει να διακρίνονται από σαφήνεια ώστε να μπορούν να επαναληφθούν από άλλους επιστήμονες. </a:t>
            </a:r>
          </a:p>
          <a:p>
            <a:pPr>
              <a:buFont typeface="Wingdings" panose="05000000000000000000" pitchFamily="2" charset="2"/>
              <a:buChar char="ü"/>
            </a:pPr>
            <a:r>
              <a:rPr lang="el-GR" dirty="0" smtClean="0"/>
              <a:t>Η πληθώρα των πειραμάτων εξάγει περισσότερα συμπεράσματα από τα δεδομένα για τον ισχυρισμό ή μη μιας υπόθεσης.</a:t>
            </a:r>
          </a:p>
          <a:p>
            <a:pPr>
              <a:buFont typeface="Wingdings" panose="05000000000000000000" pitchFamily="2" charset="2"/>
              <a:buChar char="ü"/>
            </a:pPr>
            <a:r>
              <a:rPr lang="el-GR" dirty="0" smtClean="0"/>
              <a:t>Ακόμη και αν δεν ισχύει μια υπόθεση, γεννούνται ερωτήσεις.</a:t>
            </a:r>
          </a:p>
          <a:p>
            <a:pPr>
              <a:buFont typeface="Wingdings" panose="05000000000000000000" pitchFamily="2" charset="2"/>
              <a:buChar char="ü"/>
            </a:pPr>
            <a:r>
              <a:rPr lang="el-GR" dirty="0" smtClean="0"/>
              <a:t>Σε αντίθεση με κάποιους, η επιστήμη είναι μια φανταστική διαδικασία η οποία μπορεί να οδηγήσει σε ένα σχεδιασμό λύσεων και συστημάτων ενός προβλήματος που ονομάζεται </a:t>
            </a:r>
            <a:r>
              <a:rPr lang="el-GR" b="1" dirty="0" smtClean="0"/>
              <a:t>μηχανική</a:t>
            </a:r>
            <a:r>
              <a:rPr lang="el-GR" dirty="0" smtClean="0"/>
              <a:t>. </a:t>
            </a:r>
          </a:p>
          <a:p>
            <a:pPr>
              <a:buFont typeface="Wingdings" panose="05000000000000000000" pitchFamily="2" charset="2"/>
              <a:buChar char="ü"/>
            </a:pPr>
            <a:r>
              <a:rPr lang="el-GR" dirty="0" smtClean="0"/>
              <a:t> Η επιστήμη και η μηχανική εξηγούν τον κόσμο μέσω νέων ιδεών.</a:t>
            </a:r>
          </a:p>
          <a:p>
            <a:pPr>
              <a:buFont typeface="Wingdings" panose="05000000000000000000" pitchFamily="2" charset="2"/>
              <a:buChar char="ü"/>
            </a:pPr>
            <a:endParaRPr lang="el-GR" dirty="0"/>
          </a:p>
        </p:txBody>
      </p:sp>
    </p:spTree>
    <p:extLst>
      <p:ext uri="{BB962C8B-B14F-4D97-AF65-F5344CB8AC3E}">
        <p14:creationId xmlns:p14="http://schemas.microsoft.com/office/powerpoint/2010/main" val="124279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97280" y="1845733"/>
            <a:ext cx="10058400" cy="4355041"/>
          </a:xfrm>
        </p:spPr>
        <p:txBody>
          <a:bodyPr>
            <a:normAutofit lnSpcReduction="10000"/>
          </a:bodyPr>
          <a:lstStyle/>
          <a:p>
            <a:pPr>
              <a:buFont typeface="Wingdings" panose="05000000000000000000" pitchFamily="2" charset="2"/>
              <a:buChar char="ü"/>
            </a:pPr>
            <a:r>
              <a:rPr lang="el-GR" dirty="0" smtClean="0"/>
              <a:t>Και οι ιδέες συνέχεια αλλάζουν, ανανεώνονται, συμπληρώνονται, τροποποιούνται ή αντικαθίστανται.</a:t>
            </a:r>
          </a:p>
          <a:p>
            <a:pPr>
              <a:buFont typeface="Wingdings" panose="05000000000000000000" pitchFamily="2" charset="2"/>
              <a:buChar char="ü"/>
            </a:pPr>
            <a:r>
              <a:rPr lang="el-GR" dirty="0" smtClean="0"/>
              <a:t>Π.χ. Η αντίληψη των επιστημόνων στο παρελθόν για την περιστροφή του ήλιου γύρω από τη Γη. Αλλά μέσω έρευνας, δεδομένων, συμπερασμάτων αντικρούσανε αυτή την υπόθεση και την αντικαταστήσανε. Αλλά γεννήθηκαν και νέα ερωτήματα.</a:t>
            </a:r>
          </a:p>
          <a:p>
            <a:pPr>
              <a:buFont typeface="Wingdings" panose="05000000000000000000" pitchFamily="2" charset="2"/>
              <a:buChar char="ü"/>
            </a:pPr>
            <a:r>
              <a:rPr lang="el-GR" dirty="0" smtClean="0"/>
              <a:t>Πρέπει οι επιστήμονες να κοινοποιούν τα έγκυρα ευρήματα ώστε να λαμβάνονται τεκμηριωμένες αποφάσεις για την προστασία των ωκεανών.</a:t>
            </a:r>
          </a:p>
          <a:p>
            <a:pPr>
              <a:buFont typeface="Wingdings" panose="05000000000000000000" pitchFamily="2" charset="2"/>
              <a:buChar char="ü"/>
            </a:pPr>
            <a:r>
              <a:rPr lang="el-GR" dirty="0" err="1" smtClean="0"/>
              <a:t>Συνοπτκά</a:t>
            </a:r>
            <a:r>
              <a:rPr lang="el-GR" dirty="0" smtClean="0"/>
              <a:t> η </a:t>
            </a:r>
            <a:r>
              <a:rPr lang="el-GR" b="1" u="sng" dirty="0" smtClean="0"/>
              <a:t>Επιστήμη:</a:t>
            </a:r>
          </a:p>
          <a:p>
            <a:pPr>
              <a:buFont typeface="Wingdings" panose="05000000000000000000" pitchFamily="2" charset="2"/>
              <a:buChar char="ü"/>
            </a:pPr>
            <a:r>
              <a:rPr lang="el-GR" dirty="0" smtClean="0"/>
              <a:t>Βασίζεται στην παρατήρηση και τα συμπεράσματα για το φυσικό κόσμο.</a:t>
            </a:r>
          </a:p>
          <a:p>
            <a:pPr>
              <a:buFont typeface="Wingdings" panose="05000000000000000000" pitchFamily="2" charset="2"/>
              <a:buChar char="ü"/>
            </a:pPr>
            <a:r>
              <a:rPr lang="el-GR" dirty="0" smtClean="0"/>
              <a:t>Είναι δημιουργική</a:t>
            </a:r>
          </a:p>
          <a:p>
            <a:pPr>
              <a:buFont typeface="Wingdings" panose="05000000000000000000" pitchFamily="2" charset="2"/>
              <a:buChar char="ü"/>
            </a:pPr>
            <a:r>
              <a:rPr lang="el-GR" dirty="0" smtClean="0"/>
              <a:t>Σχετίζεται με τον πολιτισμό</a:t>
            </a:r>
          </a:p>
          <a:p>
            <a:pPr>
              <a:buFont typeface="Wingdings" panose="05000000000000000000" pitchFamily="2" charset="2"/>
              <a:buChar char="ü"/>
            </a:pPr>
            <a:r>
              <a:rPr lang="el-GR" dirty="0" smtClean="0"/>
              <a:t>Οι επιστημονικές ιδέες υπόκεινται σε αλλαγές.</a:t>
            </a:r>
          </a:p>
          <a:p>
            <a:pPr>
              <a:buFont typeface="Wingdings" panose="05000000000000000000" pitchFamily="2" charset="2"/>
              <a:buChar char="ü"/>
            </a:pPr>
            <a:endParaRPr lang="el-GR" dirty="0" smtClean="0"/>
          </a:p>
          <a:p>
            <a:pPr>
              <a:buFont typeface="Wingdings" panose="05000000000000000000" pitchFamily="2" charset="2"/>
              <a:buChar char="ü"/>
            </a:pPr>
            <a:endParaRPr lang="el-GR" dirty="0"/>
          </a:p>
        </p:txBody>
      </p:sp>
    </p:spTree>
    <p:extLst>
      <p:ext uri="{BB962C8B-B14F-4D97-AF65-F5344CB8AC3E}">
        <p14:creationId xmlns:p14="http://schemas.microsoft.com/office/powerpoint/2010/main" val="245282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1" algn="just">
              <a:buFont typeface="Wingdings" panose="05000000000000000000" pitchFamily="2" charset="2"/>
              <a:buChar char="ü"/>
            </a:pPr>
            <a:r>
              <a:rPr lang="el-GR" sz="2000" dirty="0" smtClean="0"/>
              <a:t>Σημαντικό ρόλο  διαδραματίζει το γεγονός ότι οι επιστήμονες που ασχολούνται με των ωκεανολογία μπορεί να προέρχονται από διάφορα μέρη ανά τη γη με διαφορετικές πολιτισμικές καταβολές.  </a:t>
            </a:r>
          </a:p>
          <a:p>
            <a:pPr lvl="1" algn="just">
              <a:buFont typeface="Wingdings" panose="05000000000000000000" pitchFamily="2" charset="2"/>
              <a:buChar char="ü"/>
            </a:pPr>
            <a:r>
              <a:rPr lang="el-GR" sz="2000" dirty="0" smtClean="0"/>
              <a:t>Καθένας έχει υιοθετήσει διαφορετική οπτική για τα επιστημονικά ζητήματα αλλά όλες μαζί,  καθώς είναι φορείς κουλτούρας πεποιθήσεων και εμπειριών οδηγούν σε νέα συμπεράσματα, με νέες προοπτικές για εξέλιξη της επιστήμης ώστε να απαντηθούν τα διάφορα ερωτήματα. </a:t>
            </a:r>
          </a:p>
          <a:p>
            <a:pPr lvl="1" algn="just">
              <a:buFont typeface="Wingdings" panose="05000000000000000000" pitchFamily="2" charset="2"/>
              <a:buChar char="ü"/>
            </a:pPr>
            <a:r>
              <a:rPr lang="el-GR" sz="2000" dirty="0" smtClean="0"/>
              <a:t>Η επιστημονική γνώση μπορεί να πάρει δύο διαστάσεις:</a:t>
            </a:r>
          </a:p>
          <a:p>
            <a:pPr marL="658368" lvl="1" indent="-457200" algn="just">
              <a:buFont typeface="+mj-lt"/>
              <a:buAutoNum type="arabicPeriod"/>
            </a:pPr>
            <a:r>
              <a:rPr lang="el-GR" sz="2000" dirty="0" smtClean="0"/>
              <a:t>Δυτική επιστημονική γνώση</a:t>
            </a:r>
          </a:p>
          <a:p>
            <a:pPr marL="658368" lvl="1" indent="-457200" algn="just">
              <a:buFont typeface="+mj-lt"/>
              <a:buAutoNum type="arabicPeriod"/>
            </a:pPr>
            <a:r>
              <a:rPr lang="el-GR" sz="2000" dirty="0" err="1" smtClean="0"/>
              <a:t>Αυτόχθονη</a:t>
            </a:r>
            <a:r>
              <a:rPr lang="el-GR" sz="2000" dirty="0" smtClean="0"/>
              <a:t> επιστημονική γνώση</a:t>
            </a:r>
          </a:p>
          <a:p>
            <a:pPr lvl="1" algn="just">
              <a:buFont typeface="Wingdings" panose="05000000000000000000" pitchFamily="2" charset="2"/>
              <a:buChar char="ü"/>
            </a:pPr>
            <a:endParaRPr lang="el-GR" sz="2000" dirty="0"/>
          </a:p>
        </p:txBody>
      </p:sp>
    </p:spTree>
    <p:extLst>
      <p:ext uri="{BB962C8B-B14F-4D97-AF65-F5344CB8AC3E}">
        <p14:creationId xmlns:p14="http://schemas.microsoft.com/office/powerpoint/2010/main" val="131970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κύκλος της επιστημονικής έρευνας</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03900394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2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Αυτόχθονη</a:t>
            </a:r>
            <a:r>
              <a:rPr lang="el-GR" dirty="0" smtClean="0"/>
              <a:t> Επιστημονική γνώση</a:t>
            </a:r>
            <a:endParaRPr lang="el-GR" dirty="0"/>
          </a:p>
        </p:txBody>
      </p:sp>
      <p:sp>
        <p:nvSpPr>
          <p:cNvPr id="3" name="Θέση περιεχομένου 2"/>
          <p:cNvSpPr>
            <a:spLocks noGrp="1"/>
          </p:cNvSpPr>
          <p:nvPr>
            <p:ph idx="1"/>
          </p:nvPr>
        </p:nvSpPr>
        <p:spPr/>
        <p:txBody>
          <a:bodyPr/>
          <a:lstStyle/>
          <a:p>
            <a:r>
              <a:rPr lang="el-GR" dirty="0" smtClean="0"/>
              <a:t>Θεωρούμε τη γνώση που προέρχεται από λαούς που κατοικούν για χιλιάδες χρόνια σε ένα τόπο. Αυτοί οι λαοί:</a:t>
            </a:r>
          </a:p>
          <a:p>
            <a:pPr>
              <a:buFont typeface="Wingdings" panose="05000000000000000000" pitchFamily="2" charset="2"/>
              <a:buChar char="ü"/>
            </a:pPr>
            <a:r>
              <a:rPr lang="el-GR" dirty="0" smtClean="0"/>
              <a:t>Κατανοούν τις αλλαγές του περιβάλλοντος μέσα από χρόνιες παρατηρήσεις και πρακτικές που μεταφέρονται από γενιά σε γενιά. </a:t>
            </a:r>
            <a:endParaRPr lang="en-US" dirty="0" smtClean="0"/>
          </a:p>
          <a:p>
            <a:pPr>
              <a:buFont typeface="Wingdings" panose="05000000000000000000" pitchFamily="2" charset="2"/>
              <a:buChar char="ü"/>
            </a:pPr>
            <a:r>
              <a:rPr lang="el-GR" dirty="0" smtClean="0"/>
              <a:t>Επιβάλλουν το σεβασμό στη φύση και έχουν ζήσει σε αρμονία με αυτήν για χιλιάδες χρόνια.</a:t>
            </a:r>
          </a:p>
          <a:p>
            <a:pPr marL="0" indent="0">
              <a:buNone/>
            </a:pPr>
            <a:r>
              <a:rPr lang="el-GR" dirty="0"/>
              <a:t>	</a:t>
            </a:r>
            <a:r>
              <a:rPr lang="el-GR" b="1" dirty="0" smtClean="0"/>
              <a:t>Η μελέτη και η έρευνα του ωκεανού είναι δουλειά πολλών επιστημόνων μαζί.</a:t>
            </a:r>
          </a:p>
          <a:p>
            <a:pPr marL="0" indent="0">
              <a:buNone/>
            </a:pPr>
            <a:r>
              <a:rPr lang="el-GR" b="1" dirty="0"/>
              <a:t>	</a:t>
            </a:r>
            <a:r>
              <a:rPr lang="el-GR" b="1" dirty="0" smtClean="0"/>
              <a:t>				</a:t>
            </a:r>
            <a:r>
              <a:rPr lang="el-GR" b="1" dirty="0" err="1" smtClean="0"/>
              <a:t>Εικ</a:t>
            </a:r>
            <a:r>
              <a:rPr lang="el-GR" b="1" dirty="0" smtClean="0"/>
              <a:t>. 6. </a:t>
            </a:r>
            <a:r>
              <a:rPr lang="el-GR" dirty="0"/>
              <a:t>Ο ωκεανός με τα 2300 σπάνια κοράλλια</a:t>
            </a:r>
          </a:p>
          <a:p>
            <a:pPr marL="0" indent="0">
              <a:buNone/>
            </a:pPr>
            <a:endParaRPr lang="el-GR" b="1" dirty="0" smtClean="0"/>
          </a:p>
        </p:txBody>
      </p:sp>
      <p:pic>
        <p:nvPicPr>
          <p:cNvPr id="1026" name="Picture 2" descr="ÎÏÎ¿ÏÎ­Î»ÎµÏÎ¼Î± ÎµÎ¹ÎºÏÎ½Î±Ï Î³Î¹Î± Î±Î½Î¬Î»ÏÏÎ· ÎºÎ¿ÏÎ±Î»Î»Î¹ÏÎ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904" y="4073041"/>
            <a:ext cx="3679005" cy="190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2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Δραστηριότητα ορολογίας</a:t>
            </a:r>
            <a:endParaRPr lang="el-GR" dirty="0"/>
          </a:p>
        </p:txBody>
      </p:sp>
      <p:sp>
        <p:nvSpPr>
          <p:cNvPr id="3" name="Θέση περιεχομένου 2"/>
          <p:cNvSpPr>
            <a:spLocks noGrp="1"/>
          </p:cNvSpPr>
          <p:nvPr>
            <p:ph idx="1"/>
          </p:nvPr>
        </p:nvSpPr>
        <p:spPr/>
        <p:txBody>
          <a:bodyPr/>
          <a:lstStyle/>
          <a:p>
            <a:r>
              <a:rPr lang="el-GR" dirty="0" smtClean="0"/>
              <a:t>Συμπλήρωσε τον παρακάτω πίνακα σύμφωνα με όσα έμαθες στην προηγούμενη ενότητα. </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4168320912"/>
              </p:ext>
            </p:extLst>
          </p:nvPr>
        </p:nvGraphicFramePr>
        <p:xfrm>
          <a:off x="2975896" y="2138516"/>
          <a:ext cx="5902080" cy="4169016"/>
        </p:xfrm>
        <a:graphic>
          <a:graphicData uri="http://schemas.openxmlformats.org/drawingml/2006/table">
            <a:tbl>
              <a:tblPr firstRow="1" bandRow="1">
                <a:tableStyleId>{5C22544A-7EE6-4342-B048-85BDC9FD1C3A}</a:tableStyleId>
              </a:tblPr>
              <a:tblGrid>
                <a:gridCol w="1967360"/>
                <a:gridCol w="1967360"/>
                <a:gridCol w="1967360"/>
              </a:tblGrid>
              <a:tr h="323596">
                <a:tc>
                  <a:txBody>
                    <a:bodyPr/>
                    <a:lstStyle/>
                    <a:p>
                      <a:pPr algn="ctr"/>
                      <a:r>
                        <a:rPr lang="el-GR" sz="1700" dirty="0" smtClean="0"/>
                        <a:t>Όρος</a:t>
                      </a:r>
                      <a:endParaRPr lang="el-GR" sz="1700" dirty="0"/>
                    </a:p>
                  </a:txBody>
                  <a:tcPr marL="66749" marR="66749" marT="33374" marB="33374" anchor="ctr"/>
                </a:tc>
                <a:tc>
                  <a:txBody>
                    <a:bodyPr/>
                    <a:lstStyle/>
                    <a:p>
                      <a:pPr algn="ctr"/>
                      <a:r>
                        <a:rPr lang="el-GR" sz="1700" dirty="0" smtClean="0"/>
                        <a:t>Ορισμός</a:t>
                      </a:r>
                      <a:endParaRPr lang="el-GR" sz="1700" dirty="0"/>
                    </a:p>
                  </a:txBody>
                  <a:tcPr marL="66749" marR="66749" marT="33374" marB="33374" anchor="ctr"/>
                </a:tc>
                <a:tc>
                  <a:txBody>
                    <a:bodyPr/>
                    <a:lstStyle/>
                    <a:p>
                      <a:pPr algn="ctr"/>
                      <a:r>
                        <a:rPr lang="el-GR" sz="1700" dirty="0" smtClean="0"/>
                        <a:t>Πως θα το θυμάμαι</a:t>
                      </a:r>
                      <a:endParaRPr lang="el-GR" sz="1700" dirty="0"/>
                    </a:p>
                  </a:txBody>
                  <a:tcPr marL="66749" marR="66749" marT="33374" marB="33374" anchor="ctr"/>
                </a:tc>
              </a:tr>
              <a:tr h="580444">
                <a:tc>
                  <a:txBody>
                    <a:bodyPr/>
                    <a:lstStyle/>
                    <a:p>
                      <a:pPr algn="ctr"/>
                      <a:r>
                        <a:rPr lang="el-GR" sz="1700" dirty="0" smtClean="0"/>
                        <a:t>Επιστημονική έρευνα</a:t>
                      </a:r>
                      <a:endParaRPr lang="el-GR" sz="1700" dirty="0"/>
                    </a:p>
                  </a:txBody>
                  <a:tcPr marL="66749" marR="66749" marT="33374" marB="33374" anchor="ctr"/>
                </a:tc>
                <a:tc>
                  <a:txBody>
                    <a:bodyPr/>
                    <a:lstStyle/>
                    <a:p>
                      <a:pPr algn="ctr"/>
                      <a:endParaRPr lang="el-GR" sz="1700" dirty="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Παρατήρηση</a:t>
                      </a:r>
                      <a:endParaRPr lang="el-GR" sz="1700" dirty="0"/>
                    </a:p>
                  </a:txBody>
                  <a:tcPr marL="66749" marR="66749" marT="33374" marB="33374" anchor="ctr"/>
                </a:tc>
                <a:tc>
                  <a:txBody>
                    <a:bodyPr/>
                    <a:lstStyle/>
                    <a:p>
                      <a:pPr algn="ctr"/>
                      <a:endParaRPr lang="el-GR" sz="1700" dirty="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Δεδομένα</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Ποιοτικά δεδομένα</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Ποσοτικά δεδομένα</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Συμπέρασμα</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a:p>
                  </a:txBody>
                  <a:tcPr marL="66749" marR="66749" marT="33374" marB="33374" anchor="ctr"/>
                </a:tc>
              </a:tr>
              <a:tr h="323596">
                <a:tc>
                  <a:txBody>
                    <a:bodyPr/>
                    <a:lstStyle/>
                    <a:p>
                      <a:pPr algn="ctr"/>
                      <a:r>
                        <a:rPr lang="el-GR" sz="1700" dirty="0" smtClean="0"/>
                        <a:t>Υπόθεση</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a:p>
                  </a:txBody>
                  <a:tcPr marL="66749" marR="66749" marT="33374" marB="33374" anchor="ctr"/>
                </a:tc>
              </a:tr>
              <a:tr h="323596">
                <a:tc>
                  <a:txBody>
                    <a:bodyPr/>
                    <a:lstStyle/>
                    <a:p>
                      <a:pPr algn="ctr"/>
                      <a:r>
                        <a:rPr lang="el-GR" sz="1700" dirty="0" smtClean="0"/>
                        <a:t>Πείραμα</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Σύνοψη</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Μηχανική</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r h="323596">
                <a:tc>
                  <a:txBody>
                    <a:bodyPr/>
                    <a:lstStyle/>
                    <a:p>
                      <a:pPr algn="ctr"/>
                      <a:r>
                        <a:rPr lang="el-GR" sz="1700" dirty="0" smtClean="0"/>
                        <a:t>Ιθαγενείς</a:t>
                      </a:r>
                      <a:endParaRPr lang="el-GR" sz="1700" dirty="0"/>
                    </a:p>
                  </a:txBody>
                  <a:tcPr marL="66749" marR="66749" marT="33374" marB="33374" anchor="ctr"/>
                </a:tc>
                <a:tc>
                  <a:txBody>
                    <a:bodyPr/>
                    <a:lstStyle/>
                    <a:p>
                      <a:pPr algn="ctr"/>
                      <a:endParaRPr lang="el-GR" sz="1700"/>
                    </a:p>
                  </a:txBody>
                  <a:tcPr marL="66749" marR="66749" marT="33374" marB="33374" anchor="ctr"/>
                </a:tc>
                <a:tc>
                  <a:txBody>
                    <a:bodyPr/>
                    <a:lstStyle/>
                    <a:p>
                      <a:pPr algn="ctr"/>
                      <a:endParaRPr lang="el-GR" sz="1700" dirty="0"/>
                    </a:p>
                  </a:txBody>
                  <a:tcPr marL="66749" marR="66749" marT="33374" marB="33374" anchor="ctr"/>
                </a:tc>
              </a:tr>
            </a:tbl>
          </a:graphicData>
        </a:graphic>
      </p:graphicFrame>
    </p:spTree>
    <p:extLst>
      <p:ext uri="{BB962C8B-B14F-4D97-AF65-F5344CB8AC3E}">
        <p14:creationId xmlns:p14="http://schemas.microsoft.com/office/powerpoint/2010/main" val="30519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Καινοτόμες Ωκεάνιες Τεχνολογίες </a:t>
            </a:r>
            <a:endParaRPr lang="el-GR" dirty="0"/>
          </a:p>
        </p:txBody>
      </p:sp>
      <p:sp>
        <p:nvSpPr>
          <p:cNvPr id="3" name="Θέση περιεχομένου 2"/>
          <p:cNvSpPr>
            <a:spLocks noGrp="1"/>
          </p:cNvSpPr>
          <p:nvPr>
            <p:ph idx="1"/>
          </p:nvPr>
        </p:nvSpPr>
        <p:spPr/>
        <p:txBody>
          <a:bodyPr>
            <a:normAutofit lnSpcReduction="10000"/>
          </a:bodyPr>
          <a:lstStyle/>
          <a:p>
            <a:pPr>
              <a:buFont typeface="Wingdings" panose="05000000000000000000" pitchFamily="2" charset="2"/>
              <a:buChar char="ü"/>
            </a:pPr>
            <a:r>
              <a:rPr lang="el-GR" dirty="0" smtClean="0"/>
              <a:t>Οι εξερευνητές της θάλασσας έχουν καταφέρει μέχρι στιγμής να εξερευνήσουν μόνο το 5% του ωκεανού με την τεχνολογία να πραγματοποιεί ολοένα και παραπάνω τις προσδοκίες τους. </a:t>
            </a:r>
          </a:p>
          <a:p>
            <a:pPr>
              <a:buFont typeface="Wingdings" panose="05000000000000000000" pitchFamily="2" charset="2"/>
              <a:buChar char="ü"/>
            </a:pPr>
            <a:r>
              <a:rPr lang="el-GR" dirty="0" smtClean="0"/>
              <a:t>Διερευνούν βάθη και αποστάσεις απρόσιτα.</a:t>
            </a:r>
          </a:p>
          <a:p>
            <a:pPr>
              <a:buFont typeface="Wingdings" panose="05000000000000000000" pitchFamily="2" charset="2"/>
              <a:buChar char="ü"/>
            </a:pPr>
            <a:r>
              <a:rPr lang="el-GR" dirty="0" smtClean="0"/>
              <a:t>ΟΙ τεχνολογίες αυτές περιλαμβάνουν:</a:t>
            </a:r>
          </a:p>
          <a:p>
            <a:pPr lvl="1">
              <a:buFont typeface="Wingdings" panose="05000000000000000000" pitchFamily="2" charset="2"/>
              <a:buChar char="§"/>
            </a:pPr>
            <a:r>
              <a:rPr lang="el-GR" dirty="0" smtClean="0"/>
              <a:t>Ωκεάνια πλοία- Σταθμοί με </a:t>
            </a:r>
            <a:r>
              <a:rPr lang="el-GR" dirty="0"/>
              <a:t>συστήματα </a:t>
            </a:r>
            <a:r>
              <a:rPr lang="el-GR" dirty="0" smtClean="0"/>
              <a:t>πληροφορικής, πλοήγησης, επικοινωνίας, εξοπλισμό ή ακόμα και εργαστήρια.</a:t>
            </a:r>
          </a:p>
          <a:p>
            <a:pPr lvl="1">
              <a:buFont typeface="Wingdings" panose="05000000000000000000" pitchFamily="2" charset="2"/>
              <a:buChar char="§"/>
            </a:pPr>
            <a:r>
              <a:rPr lang="el-GR" dirty="0" smtClean="0"/>
              <a:t>Πλωτά σπίτια</a:t>
            </a:r>
          </a:p>
          <a:p>
            <a:pPr lvl="1">
              <a:buFont typeface="Wingdings" panose="05000000000000000000" pitchFamily="2" charset="2"/>
              <a:buChar char="§"/>
            </a:pPr>
            <a:r>
              <a:rPr lang="el-GR" dirty="0" smtClean="0"/>
              <a:t>Βασικό ρόλο έχει ο εξοπλισμό καθώς επιτρέπει ελευθερία κινήσεων ακόμα και σε μεγάλα βάθη (&gt;40 μ.)</a:t>
            </a:r>
          </a:p>
          <a:p>
            <a:pPr lvl="1">
              <a:buFont typeface="Wingdings" panose="05000000000000000000" pitchFamily="2" charset="2"/>
              <a:buChar char="§"/>
            </a:pPr>
            <a:r>
              <a:rPr lang="el-GR" dirty="0" smtClean="0"/>
              <a:t>Θαλάμους ελεγχόμενης πίεσης για μη ασφαλή βάθη, τα υποβρύχια (</a:t>
            </a:r>
            <a:r>
              <a:rPr lang="en-US" dirty="0" smtClean="0"/>
              <a:t>HOVS</a:t>
            </a:r>
            <a:r>
              <a:rPr lang="el-GR" dirty="0" smtClean="0"/>
              <a:t>).</a:t>
            </a:r>
          </a:p>
          <a:p>
            <a:pPr lvl="1">
              <a:buFont typeface="Wingdings" panose="05000000000000000000" pitchFamily="2" charset="2"/>
              <a:buChar char="§"/>
            </a:pPr>
            <a:r>
              <a:rPr lang="el-GR" dirty="0" smtClean="0"/>
              <a:t>Μη επανδρωμένα οχήματα (</a:t>
            </a:r>
            <a:r>
              <a:rPr lang="en-US" dirty="0" smtClean="0"/>
              <a:t>ROVS</a:t>
            </a:r>
            <a:r>
              <a:rPr lang="el-GR" dirty="0" smtClean="0"/>
              <a:t>) που συνδέονται με πλοία, </a:t>
            </a:r>
            <a:r>
              <a:rPr lang="el-GR" dirty="0"/>
              <a:t>εξοπλισμένα με κάμερες και </a:t>
            </a:r>
            <a:r>
              <a:rPr lang="el-GR" dirty="0" smtClean="0"/>
              <a:t>αισθητήρες</a:t>
            </a:r>
          </a:p>
          <a:p>
            <a:pPr marL="201168" lvl="1" indent="0">
              <a:buNone/>
            </a:pPr>
            <a:r>
              <a:rPr lang="el-GR" dirty="0" smtClean="0"/>
              <a:t>Για την παρακολούθηση φυσικών και βιολογικών εργασιών στον βυθό  σε εξαιρετικά βαθιά νερά σε ευρύτερες γεωγραφικές περιοχές.</a:t>
            </a:r>
          </a:p>
          <a:p>
            <a:pPr marL="201168" lvl="1" indent="0">
              <a:buNone/>
            </a:pPr>
            <a:endParaRPr lang="el-GR" dirty="0"/>
          </a:p>
        </p:txBody>
      </p:sp>
    </p:spTree>
    <p:extLst>
      <p:ext uri="{BB962C8B-B14F-4D97-AF65-F5344CB8AC3E}">
        <p14:creationId xmlns:p14="http://schemas.microsoft.com/office/powerpoint/2010/main" val="406832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42135"/>
          </a:xfrm>
        </p:spPr>
        <p:txBody>
          <a:bodyPr/>
          <a:lstStyle/>
          <a:p>
            <a:r>
              <a:rPr lang="el-GR" dirty="0" smtClean="0"/>
              <a:t>Σημεία Αναφοράς</a:t>
            </a:r>
            <a:endParaRPr lang="el-GR" dirty="0"/>
          </a:p>
        </p:txBody>
      </p:sp>
      <p:sp>
        <p:nvSpPr>
          <p:cNvPr id="3" name="Θέση περιεχομένου 2"/>
          <p:cNvSpPr>
            <a:spLocks noGrp="1"/>
          </p:cNvSpPr>
          <p:nvPr>
            <p:ph idx="1"/>
          </p:nvPr>
        </p:nvSpPr>
        <p:spPr>
          <a:xfrm>
            <a:off x="1066770" y="1805570"/>
            <a:ext cx="10058400" cy="4374003"/>
          </a:xfrm>
        </p:spPr>
        <p:txBody>
          <a:bodyPr>
            <a:normAutofit lnSpcReduction="10000"/>
          </a:bodyPr>
          <a:lstStyle/>
          <a:p>
            <a:pPr>
              <a:buFont typeface="Wingdings" panose="05000000000000000000" pitchFamily="2" charset="2"/>
              <a:buChar char="ü"/>
            </a:pPr>
            <a:r>
              <a:rPr lang="el-GR" dirty="0" smtClean="0"/>
              <a:t>Μερικές κύριες ομάδες βρίσκονται αποκλειστικά στον ωκεανό. Άλλωστε η μεγαλύτερη ποικιλία οργανισμών βρίσκεται στη θάλασσα</a:t>
            </a:r>
          </a:p>
          <a:p>
            <a:pPr>
              <a:buFont typeface="Wingdings" panose="05000000000000000000" pitchFamily="2" charset="2"/>
              <a:buChar char="ü"/>
            </a:pPr>
            <a:r>
              <a:rPr lang="el-GR" dirty="0" smtClean="0"/>
              <a:t>Ο ωκεανός μας προμηθεύει φάρμακα, τρόφιμα, ορυκτά και ενεργειακούς πόρους. Παρέχει θέσεις εργασίας, στηρίζει την οικονομία των εθνών, αποτελεί δίαυλο για την μεταφορά αγαθών και ανθρώπων, έχει σημαντική θέση στην ενίσχυση της εθνικής ασφάλειας.</a:t>
            </a:r>
          </a:p>
          <a:p>
            <a:pPr>
              <a:buFont typeface="Wingdings" panose="05000000000000000000" pitchFamily="2" charset="2"/>
              <a:buChar char="ü"/>
            </a:pPr>
            <a:r>
              <a:rPr lang="el-GR" dirty="0" smtClean="0"/>
              <a:t>Αποτελεί πηγή έμπνευσης, αναψυχής, αναζωογόνησης, ανακάλυψης καθώς και στοιχείο πολιτιστικής κληρονομιάς λαών.</a:t>
            </a:r>
          </a:p>
          <a:p>
            <a:pPr>
              <a:buFont typeface="Wingdings" panose="05000000000000000000" pitchFamily="2" charset="2"/>
              <a:buChar char="ü"/>
            </a:pPr>
            <a:r>
              <a:rPr lang="el-GR" dirty="0" smtClean="0"/>
              <a:t>Πολλοί πληθυσμοί ζουν σε παράκτιες περιοχές.</a:t>
            </a:r>
          </a:p>
          <a:p>
            <a:pPr>
              <a:buFont typeface="Wingdings" panose="05000000000000000000" pitchFamily="2" charset="2"/>
              <a:buChar char="ü"/>
            </a:pPr>
            <a:r>
              <a:rPr lang="el-GR" dirty="0" smtClean="0"/>
              <a:t>ΟΙ άνθρωποι ποικιλοτρόπως επηρεάζουν τον ωκεανό. </a:t>
            </a:r>
          </a:p>
          <a:p>
            <a:pPr>
              <a:buFont typeface="Wingdings" panose="05000000000000000000" pitchFamily="2" charset="2"/>
              <a:buChar char="ü"/>
            </a:pPr>
            <a:r>
              <a:rPr lang="el-GR" dirty="0" smtClean="0"/>
              <a:t>Οι νόμοι, οι κανονισμοί και οι πηγές διαχείρισης δρομολογούν ότι αποσύρεται ή εισάγεται στον ωκεανό. Η ανθρώπινη ανάπτυξη και οι ενέργειες αυτής οδήγησαν στη ρύπανση (ηχορύπανση) και σε φυσικές τροποποιήσεις (ακτών, ποταμών κ.α.). Επίσης οι άνθρωποι έχουν αφαιρέσει τα περισσότερα από τα μεγάλα σπονδυλωτά από τον ωκεανό.</a:t>
            </a:r>
            <a:endParaRPr lang="el-GR" dirty="0"/>
          </a:p>
        </p:txBody>
      </p:sp>
    </p:spTree>
    <p:extLst>
      <p:ext uri="{BB962C8B-B14F-4D97-AF65-F5344CB8AC3E}">
        <p14:creationId xmlns:p14="http://schemas.microsoft.com/office/powerpoint/2010/main" val="429459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45784"/>
          </a:xfrm>
        </p:spPr>
        <p:txBody>
          <a:bodyPr/>
          <a:lstStyle/>
          <a:p>
            <a:r>
              <a:rPr lang="el-GR" dirty="0" smtClean="0"/>
              <a:t>Δραστηριότητα</a:t>
            </a:r>
            <a:endParaRPr lang="el-GR" dirty="0"/>
          </a:p>
        </p:txBody>
      </p:sp>
      <p:sp>
        <p:nvSpPr>
          <p:cNvPr id="3" name="Θέση περιεχομένου 2"/>
          <p:cNvSpPr>
            <a:spLocks noGrp="1"/>
          </p:cNvSpPr>
          <p:nvPr>
            <p:ph idx="1"/>
          </p:nvPr>
        </p:nvSpPr>
        <p:spPr>
          <a:xfrm>
            <a:off x="1097280" y="1845734"/>
            <a:ext cx="10347468" cy="4407582"/>
          </a:xfrm>
        </p:spPr>
        <p:txBody>
          <a:bodyPr>
            <a:normAutofit fontScale="25000" lnSpcReduction="20000"/>
          </a:bodyPr>
          <a:lstStyle/>
          <a:p>
            <a:pPr>
              <a:buFont typeface="Wingdings" panose="05000000000000000000" pitchFamily="2" charset="2"/>
              <a:buChar char="ü"/>
            </a:pPr>
            <a:r>
              <a:rPr lang="el-GR" sz="8000" dirty="0" smtClean="0"/>
              <a:t>Στη σελίδα </a:t>
            </a:r>
            <a:r>
              <a:rPr lang="en-US" sz="8000" i="1" dirty="0" smtClean="0"/>
              <a:t>NOAA’ s Ocean Explorer Technology </a:t>
            </a:r>
            <a:r>
              <a:rPr lang="el-GR" sz="8000" dirty="0" smtClean="0"/>
              <a:t>αναφέρονται έρευνες για: σκάφη, υποβρύχια, κατάδυση , </a:t>
            </a:r>
            <a:r>
              <a:rPr lang="el-GR" sz="8000" dirty="0" err="1" smtClean="0"/>
              <a:t>τηλεσκόπηση</a:t>
            </a:r>
            <a:r>
              <a:rPr lang="el-GR" sz="8000" dirty="0" smtClean="0"/>
              <a:t>.</a:t>
            </a:r>
          </a:p>
          <a:p>
            <a:pPr marL="0" indent="0">
              <a:buNone/>
            </a:pPr>
            <a:r>
              <a:rPr lang="el-GR" sz="8000" dirty="0" smtClean="0"/>
              <a:t> Επιλέξτε μία κατηγορία και δημιουργείστε </a:t>
            </a:r>
          </a:p>
          <a:p>
            <a:pPr marL="0" indent="0">
              <a:buNone/>
            </a:pPr>
            <a:r>
              <a:rPr lang="el-GR" sz="8000" dirty="0" smtClean="0"/>
              <a:t>ένα φυλλάδιο για εκπαίδευση των άλλων, </a:t>
            </a:r>
          </a:p>
          <a:p>
            <a:pPr marL="0" indent="0">
              <a:buNone/>
            </a:pPr>
            <a:r>
              <a:rPr lang="el-GR" sz="8000" dirty="0" smtClean="0"/>
              <a:t>περιλαμβάνοντας τα εξής:</a:t>
            </a:r>
          </a:p>
          <a:p>
            <a:pPr marL="354013" indent="-90488">
              <a:buFont typeface="Wingdings" panose="05000000000000000000" pitchFamily="2" charset="2"/>
              <a:buChar char="§"/>
            </a:pPr>
            <a:r>
              <a:rPr lang="el-GR" sz="8000" dirty="0" smtClean="0"/>
              <a:t>Εισαγωγή στην τεχνολογία</a:t>
            </a:r>
          </a:p>
          <a:p>
            <a:pPr marL="354013" indent="-90488">
              <a:buFont typeface="Wingdings" panose="05000000000000000000" pitchFamily="2" charset="2"/>
              <a:buChar char="§"/>
            </a:pPr>
            <a:r>
              <a:rPr lang="el-GR" sz="8000" dirty="0" smtClean="0"/>
              <a:t>Αναφορά στην ιστορία της κατηγορίας (π.χ.  πότε </a:t>
            </a:r>
          </a:p>
          <a:p>
            <a:pPr marL="263525" indent="0">
              <a:buNone/>
            </a:pPr>
            <a:r>
              <a:rPr lang="el-GR" sz="8000" dirty="0" smtClean="0"/>
              <a:t>Ανακαλύφθηκαν οι καταδυτικές στολές</a:t>
            </a:r>
            <a:r>
              <a:rPr lang="el-GR" sz="8000" dirty="0"/>
              <a:t>;</a:t>
            </a:r>
            <a:r>
              <a:rPr lang="el-GR" sz="8000" dirty="0" smtClean="0"/>
              <a:t> γιατί; </a:t>
            </a:r>
            <a:r>
              <a:rPr lang="el-GR" sz="8000" dirty="0" err="1" smtClean="0"/>
              <a:t>κ,.α</a:t>
            </a:r>
            <a:r>
              <a:rPr lang="el-GR" sz="8000" dirty="0" smtClean="0"/>
              <a:t>)</a:t>
            </a:r>
          </a:p>
          <a:p>
            <a:pPr marL="442913" indent="-177800">
              <a:buFont typeface="Wingdings" panose="05000000000000000000" pitchFamily="2" charset="2"/>
              <a:buChar char="§"/>
            </a:pPr>
            <a:r>
              <a:rPr lang="el-GR" sz="8000" dirty="0" smtClean="0"/>
              <a:t>Αναφορά ερευνητικών εκστρατειών την τελευταία 10ετία.</a:t>
            </a:r>
          </a:p>
          <a:p>
            <a:pPr marL="442913" indent="-177800">
              <a:buFont typeface="Wingdings" panose="05000000000000000000" pitchFamily="2" charset="2"/>
              <a:buChar char="§"/>
            </a:pPr>
            <a:r>
              <a:rPr lang="el-GR" sz="8000" dirty="0" smtClean="0"/>
              <a:t>Μελλοντικές χρήσεις της τεχνολογίας.</a:t>
            </a:r>
          </a:p>
          <a:p>
            <a:pPr marL="442913" indent="-177800">
              <a:buFont typeface="Wingdings" panose="05000000000000000000" pitchFamily="2" charset="2"/>
              <a:buChar char="§"/>
            </a:pPr>
            <a:r>
              <a:rPr lang="el-GR" sz="8000" dirty="0" smtClean="0"/>
              <a:t>Εικόνες, γραφήματα, διαγράμματα.</a:t>
            </a:r>
            <a:r>
              <a:rPr lang="en-US" sz="8000" dirty="0" smtClean="0"/>
              <a:t>		 </a:t>
            </a:r>
            <a:r>
              <a:rPr lang="el-GR" sz="8000" dirty="0" smtClean="0"/>
              <a:t>	</a:t>
            </a:r>
            <a:r>
              <a:rPr lang="en-US" sz="8000" dirty="0" smtClean="0"/>
              <a:t> </a:t>
            </a:r>
            <a:r>
              <a:rPr lang="el-GR" sz="8000" dirty="0" smtClean="0"/>
              <a:t>Εικ.7 Μη επανδρωμένο υποβρύχιο</a:t>
            </a:r>
            <a:r>
              <a:rPr lang="en-US" sz="8000" dirty="0" smtClean="0"/>
              <a:t>			</a:t>
            </a:r>
            <a:endParaRPr lang="el-GR" sz="8000" dirty="0" smtClean="0"/>
          </a:p>
          <a:p>
            <a:pPr marL="263525" indent="0">
              <a:buNone/>
            </a:pPr>
            <a:endParaRPr lang="el-GR" sz="8000" dirty="0" smtClean="0"/>
          </a:p>
          <a:p>
            <a:pPr>
              <a:buFont typeface="Wingdings" panose="05000000000000000000" pitchFamily="2" charset="2"/>
              <a:buChar char="ü"/>
            </a:pPr>
            <a:endParaRPr lang="el-GR" sz="2900" dirty="0" smtClean="0"/>
          </a:p>
          <a:p>
            <a:pPr>
              <a:buFont typeface="Wingdings" panose="05000000000000000000" pitchFamily="2" charset="2"/>
              <a:buChar char="ü"/>
            </a:pPr>
            <a:endParaRPr lang="el-GR" sz="2900" dirty="0" smtClean="0"/>
          </a:p>
          <a:p>
            <a:pPr>
              <a:buFont typeface="Wingdings" panose="05000000000000000000" pitchFamily="2" charset="2"/>
              <a:buChar char="ü"/>
            </a:pPr>
            <a:r>
              <a:rPr lang="el-GR" dirty="0" smtClean="0"/>
              <a:t> </a:t>
            </a:r>
            <a:endParaRPr lang="el-GR" i="1"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pPr marL="1471400" lvl="8" indent="0">
              <a:buNone/>
            </a:pPr>
            <a:r>
              <a:rPr lang="el-GR" dirty="0" smtClean="0"/>
              <a:t>						</a:t>
            </a:r>
            <a:r>
              <a:rPr lang="el-GR" sz="2200" dirty="0" err="1" smtClean="0"/>
              <a:t>Εικ</a:t>
            </a:r>
            <a:r>
              <a:rPr lang="el-GR" sz="2200" dirty="0" smtClean="0"/>
              <a:t>. 7. Υποβρύχιο μη επανδρωμένο</a:t>
            </a:r>
            <a:endParaRPr lang="el-GR" sz="2200" dirty="0"/>
          </a:p>
        </p:txBody>
      </p:sp>
      <p:pic>
        <p:nvPicPr>
          <p:cNvPr id="2052" name="Picture 4" descr="ÎÏÎ¿ÏÎ­Î»ÎµÏÎ¼Î± ÎµÎ¹ÎºÏÎ½Î±Ï Î³Î¹Î± alvin ÏÏÎ¿Î²ÏÏÏÎ¹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716" y="2224781"/>
            <a:ext cx="4197391" cy="314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48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Aquarius</a:t>
            </a:r>
            <a:endParaRPr lang="el-GR" dirty="0"/>
          </a:p>
        </p:txBody>
      </p:sp>
      <p:sp>
        <p:nvSpPr>
          <p:cNvPr id="3" name="Θέση περιεχομένου 2"/>
          <p:cNvSpPr>
            <a:spLocks noGrp="1"/>
          </p:cNvSpPr>
          <p:nvPr>
            <p:ph idx="1"/>
          </p:nvPr>
        </p:nvSpPr>
        <p:spPr/>
        <p:txBody>
          <a:bodyPr>
            <a:normAutofit fontScale="92500" lnSpcReduction="20000"/>
          </a:bodyPr>
          <a:lstStyle/>
          <a:p>
            <a:pPr>
              <a:buFont typeface="Wingdings" panose="05000000000000000000" pitchFamily="2" charset="2"/>
              <a:buChar char="ü"/>
            </a:pPr>
            <a:r>
              <a:rPr lang="el-GR" dirty="0" smtClean="0"/>
              <a:t>Αποτελεί τον μόνο υποβρύχιο κατοικήσιμο τόπο στη Γη.</a:t>
            </a:r>
          </a:p>
          <a:p>
            <a:pPr>
              <a:buFont typeface="Wingdings" panose="05000000000000000000" pitchFamily="2" charset="2"/>
              <a:buChar char="ü"/>
            </a:pPr>
            <a:r>
              <a:rPr lang="el-GR" dirty="0" smtClean="0"/>
              <a:t>Βρίσκεται περίπου 20 μ. κάτω από τη θάλασσα, στη </a:t>
            </a:r>
            <a:r>
              <a:rPr lang="el-GR" dirty="0" err="1" smtClean="0"/>
              <a:t>Φλώριντα</a:t>
            </a:r>
            <a:r>
              <a:rPr lang="el-GR" dirty="0" smtClean="0"/>
              <a:t> στη βάση ενός κοραλλιογενούς ύφαλου.</a:t>
            </a:r>
          </a:p>
          <a:p>
            <a:pPr>
              <a:buFont typeface="Wingdings" panose="05000000000000000000" pitchFamily="2" charset="2"/>
              <a:buChar char="ü"/>
            </a:pPr>
            <a:r>
              <a:rPr lang="el-GR" dirty="0" smtClean="0"/>
              <a:t>Ανήκει στη ΝΟΑΑ- Εθνική </a:t>
            </a:r>
            <a:r>
              <a:rPr lang="el-GR" dirty="0" err="1" smtClean="0"/>
              <a:t>Ωκεανική</a:t>
            </a:r>
            <a:r>
              <a:rPr lang="el-GR" dirty="0" smtClean="0"/>
              <a:t> και Ατμοσφαιρική Διοίκηση- και λειτουργεί από το Πανεπιστήμιο </a:t>
            </a:r>
            <a:r>
              <a:rPr lang="en-US" dirty="0" smtClean="0"/>
              <a:t>Wilmington </a:t>
            </a:r>
            <a:r>
              <a:rPr lang="el-GR" dirty="0" smtClean="0"/>
              <a:t>της Β. Καρολίνας.</a:t>
            </a:r>
          </a:p>
          <a:p>
            <a:pPr>
              <a:buFont typeface="Wingdings" panose="05000000000000000000" pitchFamily="2" charset="2"/>
              <a:buChar char="ü"/>
            </a:pPr>
            <a:r>
              <a:rPr lang="el-GR" dirty="0" smtClean="0"/>
              <a:t>Φιλοξενεί 4 επιστήμονες και 3 τεχνικούς, που μελετούν το γύρω περιβάλλον σε αποστολές 10 ημερών.</a:t>
            </a:r>
          </a:p>
          <a:p>
            <a:pPr>
              <a:buFont typeface="Wingdings" panose="05000000000000000000" pitchFamily="2" charset="2"/>
              <a:buChar char="ü"/>
            </a:pPr>
            <a:r>
              <a:rPr lang="el-GR" dirty="0" smtClean="0"/>
              <a:t>Ονομάζονται </a:t>
            </a:r>
            <a:r>
              <a:rPr lang="el-GR" dirty="0" err="1" smtClean="0"/>
              <a:t>υδροναύτες</a:t>
            </a:r>
            <a:r>
              <a:rPr lang="el-GR" dirty="0" smtClean="0"/>
              <a:t> και μπορούν να καταδύονται για εννέα ώρες (το όριο είναι δύο ώρες) ώστε να καταγράφουν λεπτομερείς παρατηρήσεις.</a:t>
            </a:r>
          </a:p>
          <a:p>
            <a:pPr>
              <a:buFont typeface="Wingdings" panose="05000000000000000000" pitchFamily="2" charset="2"/>
              <a:buChar char="ü"/>
            </a:pPr>
            <a:r>
              <a:rPr lang="el-GR" dirty="0" smtClean="0"/>
              <a:t>Μπαινοβγαίνουν από μια ασφαλή βεράντα . Ο θάλαμος διατηρεί την ίδια πίεση μέσα και έξω.</a:t>
            </a:r>
          </a:p>
          <a:p>
            <a:pPr>
              <a:buFont typeface="Wingdings" panose="05000000000000000000" pitchFamily="2" charset="2"/>
              <a:buChar char="ü"/>
            </a:pPr>
            <a:r>
              <a:rPr lang="el-GR" dirty="0" smtClean="0"/>
              <a:t>Υπάρχει μεγάλος εργασιακός χώρος.</a:t>
            </a:r>
          </a:p>
          <a:p>
            <a:pPr>
              <a:buFont typeface="Wingdings" panose="05000000000000000000" pitchFamily="2" charset="2"/>
              <a:buChar char="ü"/>
            </a:pPr>
            <a:r>
              <a:rPr lang="en-US" dirty="0" smtClean="0"/>
              <a:t>To Aquarius </a:t>
            </a:r>
            <a:r>
              <a:rPr lang="el-GR" dirty="0" smtClean="0"/>
              <a:t>χρησιμοποιεί το πρόγραμμα </a:t>
            </a:r>
            <a:r>
              <a:rPr lang="en-US" dirty="0" smtClean="0"/>
              <a:t>NEEMO </a:t>
            </a:r>
            <a:r>
              <a:rPr lang="el-GR" dirty="0" smtClean="0"/>
              <a:t>της </a:t>
            </a:r>
            <a:r>
              <a:rPr lang="en-US" dirty="0" smtClean="0"/>
              <a:t>NASA</a:t>
            </a:r>
            <a:r>
              <a:rPr lang="el-GR" dirty="0" smtClean="0"/>
              <a:t> ώστε να προσομοιωθεί ο χώρος </a:t>
            </a:r>
            <a:endParaRPr lang="el-GR" dirty="0"/>
          </a:p>
          <a:p>
            <a:pPr>
              <a:buFont typeface="Wingdings" panose="05000000000000000000" pitchFamily="2" charset="2"/>
              <a:buChar char="ü"/>
            </a:pPr>
            <a:endParaRPr lang="el-GR" dirty="0"/>
          </a:p>
        </p:txBody>
      </p:sp>
    </p:spTree>
    <p:extLst>
      <p:ext uri="{BB962C8B-B14F-4D97-AF65-F5344CB8AC3E}">
        <p14:creationId xmlns:p14="http://schemas.microsoft.com/office/powerpoint/2010/main" val="64455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817545"/>
            <a:ext cx="10058400" cy="480071"/>
          </a:xfrm>
        </p:spPr>
        <p:txBody>
          <a:bodyPr>
            <a:normAutofit fontScale="90000"/>
          </a:bodyPr>
          <a:lstStyle/>
          <a:p>
            <a:r>
              <a:rPr lang="el-GR" dirty="0" smtClean="0"/>
              <a:t>Φωτογραφίες από το </a:t>
            </a:r>
            <a:r>
              <a:rPr lang="en-US" dirty="0" smtClean="0"/>
              <a:t>Aquarius</a:t>
            </a:r>
            <a:endParaRPr lang="el-GR" dirty="0"/>
          </a:p>
        </p:txBody>
      </p:sp>
      <p:sp>
        <p:nvSpPr>
          <p:cNvPr id="3" name="Θέση περιεχομένου 2"/>
          <p:cNvSpPr>
            <a:spLocks noGrp="1"/>
          </p:cNvSpPr>
          <p:nvPr>
            <p:ph idx="1"/>
          </p:nvPr>
        </p:nvSpPr>
        <p:spPr/>
        <p:txBody>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r>
              <a:rPr lang="el-GR" dirty="0" err="1" smtClean="0"/>
              <a:t>Εικ</a:t>
            </a:r>
            <a:r>
              <a:rPr lang="el-GR" dirty="0" smtClean="0"/>
              <a:t>. 8. </a:t>
            </a:r>
            <a:r>
              <a:rPr lang="en-US" u="sng" dirty="0">
                <a:hlinkClick r:id="rId2"/>
              </a:rPr>
              <a:t>Aquarius Underwater </a:t>
            </a:r>
            <a:r>
              <a:rPr lang="en-US" u="sng" dirty="0" smtClean="0">
                <a:hlinkClick r:id="rId2"/>
              </a:rPr>
              <a:t>Laboratory</a:t>
            </a:r>
            <a:r>
              <a:rPr lang="el-GR" dirty="0"/>
              <a:t>	</a:t>
            </a:r>
            <a:r>
              <a:rPr lang="el-GR" dirty="0" smtClean="0"/>
              <a:t>	 </a:t>
            </a:r>
            <a:r>
              <a:rPr lang="el-GR" dirty="0" err="1" smtClean="0"/>
              <a:t>Εικ</a:t>
            </a:r>
            <a:r>
              <a:rPr lang="el-GR" dirty="0" smtClean="0"/>
              <a:t>. 8. </a:t>
            </a:r>
            <a:r>
              <a:rPr lang="en-US" u="sng" dirty="0">
                <a:hlinkClick r:id="rId3"/>
              </a:rPr>
              <a:t>Aquarius Reef Base</a:t>
            </a:r>
            <a:r>
              <a:rPr lang="el-GR" dirty="0"/>
              <a:t>	</a:t>
            </a:r>
            <a:r>
              <a:rPr lang="el-GR" dirty="0" smtClean="0"/>
              <a:t>	 </a:t>
            </a:r>
            <a:r>
              <a:rPr lang="el-GR" u="sng" dirty="0" smtClean="0"/>
              <a:t> </a:t>
            </a:r>
            <a:endParaRPr lang="el-GR" dirty="0"/>
          </a:p>
        </p:txBody>
      </p:sp>
      <p:sp>
        <p:nvSpPr>
          <p:cNvPr id="4" name="AutoShape 2" descr="ÎÏÎ¿ÏÎ­Î»ÎµÏÎ¼Î± ÎµÎ¹ÎºÏÎ½Î±Ï Î³Î¹Î± aquarius underwater habit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p:cNvPicPr>
            <a:picLocks noChangeAspect="1"/>
          </p:cNvPicPr>
          <p:nvPr/>
        </p:nvPicPr>
        <p:blipFill>
          <a:blip r:embed="rId4"/>
          <a:stretch>
            <a:fillRect/>
          </a:stretch>
        </p:blipFill>
        <p:spPr>
          <a:xfrm>
            <a:off x="1259512" y="2096456"/>
            <a:ext cx="3799185" cy="3368185"/>
          </a:xfrm>
          <a:prstGeom prst="rect">
            <a:avLst/>
          </a:prstGeom>
        </p:spPr>
      </p:pic>
      <p:pic>
        <p:nvPicPr>
          <p:cNvPr id="3078" name="Picture 6" descr="Î£ÏÎµÏÎ¹ÎºÎ® ÎµÎ¹ÎºÏÎ½Î±"/>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66" y="2096456"/>
            <a:ext cx="4342944" cy="325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75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662634"/>
            <a:ext cx="10058400" cy="812205"/>
          </a:xfrm>
        </p:spPr>
        <p:txBody>
          <a:bodyPr/>
          <a:lstStyle/>
          <a:p>
            <a:r>
              <a:rPr lang="el-GR" dirty="0" smtClean="0"/>
              <a:t>Αξιολόγηση</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Παρατήρησε πάλι τη </a:t>
            </a:r>
            <a:r>
              <a:rPr lang="el-GR" dirty="0" err="1" smtClean="0"/>
              <a:t>χρονογραμμή</a:t>
            </a:r>
            <a:r>
              <a:rPr lang="el-GR" dirty="0" smtClean="0"/>
              <a:t> και σε ένα πίνακα κατέγραψε ένα παράδειγμα για κάθε κατηγορία σχετικά με το πώς συνδεόταν ο άνθρωπος με τον ωκεανό στο παρελθόν και πως συνδέεται τη σύγχρονη εποχή. </a:t>
            </a:r>
            <a:endParaRPr lang="en-US" dirty="0" smtClean="0"/>
          </a:p>
          <a:p>
            <a:pPr marL="457200" indent="-457200">
              <a:buFont typeface="+mj-lt"/>
              <a:buAutoNum type="arabicPeriod"/>
            </a:pPr>
            <a:endParaRPr lang="en-US" dirty="0"/>
          </a:p>
          <a:p>
            <a:pPr marL="457200" indent="-457200">
              <a:buFont typeface="+mj-lt"/>
              <a:buAutoNum type="arabicPeriod"/>
            </a:pPr>
            <a:r>
              <a:rPr lang="el-GR" dirty="0" smtClean="0"/>
              <a:t>Συμπλήρωσε τον παρακάτω πίνακα</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752279951"/>
              </p:ext>
            </p:extLst>
          </p:nvPr>
        </p:nvGraphicFramePr>
        <p:xfrm>
          <a:off x="2061497" y="3668578"/>
          <a:ext cx="8350864" cy="2290467"/>
        </p:xfrm>
        <a:graphic>
          <a:graphicData uri="http://schemas.openxmlformats.org/drawingml/2006/table">
            <a:tbl>
              <a:tblPr firstRow="1" bandRow="1">
                <a:tableStyleId>{5C22544A-7EE6-4342-B048-85BDC9FD1C3A}</a:tableStyleId>
              </a:tblPr>
              <a:tblGrid>
                <a:gridCol w="4175432"/>
                <a:gridCol w="4175432"/>
              </a:tblGrid>
              <a:tr h="550129">
                <a:tc>
                  <a:txBody>
                    <a:bodyPr/>
                    <a:lstStyle/>
                    <a:p>
                      <a:pPr algn="ctr"/>
                      <a:r>
                        <a:rPr lang="el-GR" dirty="0" smtClean="0"/>
                        <a:t>Πως</a:t>
                      </a:r>
                      <a:r>
                        <a:rPr lang="el-GR" baseline="0" dirty="0" smtClean="0"/>
                        <a:t> άλλαξε η χρήση του ωκεανού από τους ανθρώπους;</a:t>
                      </a:r>
                      <a:endParaRPr lang="el-GR" dirty="0"/>
                    </a:p>
                  </a:txBody>
                  <a:tcPr/>
                </a:tc>
                <a:tc>
                  <a:txBody>
                    <a:bodyPr/>
                    <a:lstStyle/>
                    <a:p>
                      <a:pPr algn="ctr"/>
                      <a:r>
                        <a:rPr lang="el-GR" dirty="0" smtClean="0"/>
                        <a:t>Πως</a:t>
                      </a:r>
                      <a:r>
                        <a:rPr lang="el-GR" baseline="0" dirty="0" smtClean="0"/>
                        <a:t> οι άνθρωποι μαθαίνουν για </a:t>
                      </a:r>
                      <a:r>
                        <a:rPr lang="el-GR" baseline="0" smtClean="0"/>
                        <a:t>τον ωκεανό;</a:t>
                      </a:r>
                      <a:endParaRPr lang="el-GR" dirty="0"/>
                    </a:p>
                  </a:txBody>
                  <a:tcPr/>
                </a:tc>
              </a:tr>
              <a:tr h="550129">
                <a:tc>
                  <a:txBody>
                    <a:bodyPr/>
                    <a:lstStyle/>
                    <a:p>
                      <a:pPr algn="ctr"/>
                      <a:endParaRPr lang="el-GR" dirty="0"/>
                    </a:p>
                  </a:txBody>
                  <a:tcPr/>
                </a:tc>
                <a:tc>
                  <a:txBody>
                    <a:bodyPr/>
                    <a:lstStyle/>
                    <a:p>
                      <a:pPr algn="ctr"/>
                      <a:endParaRPr lang="el-GR"/>
                    </a:p>
                  </a:txBody>
                  <a:tcPr/>
                </a:tc>
              </a:tr>
              <a:tr h="550129">
                <a:tc>
                  <a:txBody>
                    <a:bodyPr/>
                    <a:lstStyle/>
                    <a:p>
                      <a:pPr algn="ctr"/>
                      <a:endParaRPr lang="el-GR"/>
                    </a:p>
                  </a:txBody>
                  <a:tcPr/>
                </a:tc>
                <a:tc>
                  <a:txBody>
                    <a:bodyPr/>
                    <a:lstStyle/>
                    <a:p>
                      <a:pPr algn="ctr"/>
                      <a:endParaRPr lang="el-GR"/>
                    </a:p>
                  </a:txBody>
                  <a:tcPr/>
                </a:tc>
              </a:tr>
              <a:tr h="550129">
                <a:tc>
                  <a:txBody>
                    <a:bodyPr/>
                    <a:lstStyle/>
                    <a:p>
                      <a:pPr algn="ctr"/>
                      <a:endParaRPr lang="el-GR"/>
                    </a:p>
                  </a:txBody>
                  <a:tcPr/>
                </a:tc>
                <a:tc>
                  <a:txBody>
                    <a:bodyPr/>
                    <a:lstStyle/>
                    <a:p>
                      <a:pPr algn="ctr"/>
                      <a:endParaRPr lang="el-GR" dirty="0"/>
                    </a:p>
                  </a:txBody>
                  <a:tcPr/>
                </a:tc>
              </a:tr>
            </a:tbl>
          </a:graphicData>
        </a:graphic>
      </p:graphicFrame>
    </p:spTree>
    <p:extLst>
      <p:ext uri="{BB962C8B-B14F-4D97-AF65-F5344CB8AC3E}">
        <p14:creationId xmlns:p14="http://schemas.microsoft.com/office/powerpoint/2010/main" val="154606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smtClean="0"/>
              <a:t> Ο ωκεανός κατά το μεγαλύτερο κομμάτι του είναι ανεξερεύνητος. Μόνο 5% έχει εξερευνηθεί. Αποτελεί το σύνορο για τους μελλοντικούς εξερευνητές, όπου οι ευκαιρίες για έρευνα και ανακάλυψη είναι πολλές.</a:t>
            </a:r>
          </a:p>
          <a:p>
            <a:pPr>
              <a:buFont typeface="Wingdings" panose="05000000000000000000" pitchFamily="2" charset="2"/>
              <a:buChar char="ü"/>
            </a:pPr>
            <a:r>
              <a:rPr lang="el-GR" dirty="0" smtClean="0"/>
              <a:t>Η κατανόηση του ωκεανού δεν είναι θέμα περιέργειας. Η εξερεύνηση, η έρευνα και η μελέτη είναι </a:t>
            </a:r>
            <a:r>
              <a:rPr lang="el-GR" dirty="0" err="1" smtClean="0"/>
              <a:t>προαπαιτούμενα</a:t>
            </a:r>
            <a:r>
              <a:rPr lang="el-GR" dirty="0" smtClean="0"/>
              <a:t> για την κατανόηση των συστημάτων και των διαδικασιών του ωκεανού.</a:t>
            </a:r>
          </a:p>
          <a:p>
            <a:pPr>
              <a:buFont typeface="Wingdings" panose="05000000000000000000" pitchFamily="2" charset="2"/>
              <a:buChar char="ü"/>
            </a:pPr>
            <a:r>
              <a:rPr lang="el-GR" dirty="0" smtClean="0"/>
              <a:t>Η εξερεύνησή του ως διεπιστημονική απαιτεί συνεργασία βιολόγων, χημικών </a:t>
            </a:r>
            <a:r>
              <a:rPr lang="el-GR" dirty="0" err="1" smtClean="0"/>
              <a:t>κλιματολόγων</a:t>
            </a:r>
            <a:r>
              <a:rPr lang="el-GR" dirty="0" smtClean="0"/>
              <a:t>, προγραμματιστών, μηχανικών, γεωλόγων, μετεωρολόγων και φυσικών, όπως και νέων τρόπων σκέψης.</a:t>
            </a:r>
            <a:endParaRPr lang="el-GR" dirty="0"/>
          </a:p>
        </p:txBody>
      </p:sp>
    </p:spTree>
    <p:extLst>
      <p:ext uri="{BB962C8B-B14F-4D97-AF65-F5344CB8AC3E}">
        <p14:creationId xmlns:p14="http://schemas.microsoft.com/office/powerpoint/2010/main" val="376324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11255"/>
          </a:xfrm>
        </p:spPr>
        <p:txBody>
          <a:bodyPr/>
          <a:lstStyle/>
          <a:p>
            <a:r>
              <a:rPr lang="el-GR" dirty="0" smtClean="0"/>
              <a:t>ΕΜΠΛΟΚΗ ΤΩΝ ΠΑΙΔΙΩΝ</a:t>
            </a:r>
            <a:endParaRPr lang="el-GR" dirty="0"/>
          </a:p>
        </p:txBody>
      </p:sp>
      <p:sp>
        <p:nvSpPr>
          <p:cNvPr id="3" name="Θέση περιεχομένου 2"/>
          <p:cNvSpPr>
            <a:spLocks noGrp="1"/>
          </p:cNvSpPr>
          <p:nvPr>
            <p:ph idx="1"/>
          </p:nvPr>
        </p:nvSpPr>
        <p:spPr/>
        <p:txBody>
          <a:bodyPr/>
          <a:lstStyle/>
          <a:p>
            <a:r>
              <a:rPr lang="el-GR" dirty="0" smtClean="0"/>
              <a:t>Η θαλάσσια άλγη, συμπεριλαμβανομένου και του φυτοπλαγκτόν και των φυκιών, υπάρχουν παντού.</a:t>
            </a:r>
          </a:p>
          <a:p>
            <a:r>
              <a:rPr lang="el-GR" dirty="0" smtClean="0"/>
              <a:t>Εκτός από τη σημασία τους ως βιοτικοί παράγοντες σε κάποιες περιοχές χρησιμοποιούνται ως </a:t>
            </a:r>
            <a:r>
              <a:rPr lang="el-GR" b="1" dirty="0" smtClean="0"/>
              <a:t>φάρμακα</a:t>
            </a:r>
            <a:r>
              <a:rPr lang="el-GR" dirty="0" smtClean="0"/>
              <a:t> ή για άλλες αιτίες. </a:t>
            </a:r>
          </a:p>
          <a:p>
            <a:r>
              <a:rPr lang="el-GR" dirty="0" smtClean="0"/>
              <a:t>Θα δούμε λοιπόν πως οι άνθρωποι χρησιμοποίησαν τον ωκεανό. Σε όλο τον κόσμο οι άνθρωποι εξαρτώνται από τον ωκεανό για την τροφή και τα φάρμακα, αναψυχή, έρευνα  και εθνική ασφάλεια. </a:t>
            </a:r>
          </a:p>
          <a:p>
            <a:r>
              <a:rPr lang="el-GR" dirty="0" smtClean="0"/>
              <a:t>Πολλές σημαντικές ανακαλύψεις ανά τα χρόνια, οδήγησαν στην κατανόησή μας για τον ωκεανό και τα σημαντικά του στοιχεία.</a:t>
            </a:r>
          </a:p>
          <a:p>
            <a:r>
              <a:rPr lang="el-GR" dirty="0" smtClean="0"/>
              <a:t>Παρακάτω θα δούμε τους τρόπους και τις </a:t>
            </a:r>
            <a:r>
              <a:rPr lang="el-GR" dirty="0" err="1" smtClean="0"/>
              <a:t>ωκεανοκεντρικές</a:t>
            </a:r>
            <a:r>
              <a:rPr lang="el-GR" dirty="0" smtClean="0"/>
              <a:t> διαδικασίες που χρησιμοποίησαν οι επιστήμονες για να εξερευνήσουν και να αποκωδικοποιήσουν τον ωκεανό.  </a:t>
            </a:r>
          </a:p>
          <a:p>
            <a:endParaRPr lang="el-GR" dirty="0"/>
          </a:p>
        </p:txBody>
      </p:sp>
    </p:spTree>
    <p:extLst>
      <p:ext uri="{BB962C8B-B14F-4D97-AF65-F5344CB8AC3E}">
        <p14:creationId xmlns:p14="http://schemas.microsoft.com/office/powerpoint/2010/main" val="257531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97280" y="1845733"/>
            <a:ext cx="10058400" cy="4435145"/>
          </a:xfrm>
        </p:spPr>
        <p:txBody>
          <a:bodyPr>
            <a:normAutofit fontScale="85000" lnSpcReduction="2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r>
              <a:rPr lang="el-GR" dirty="0" err="1" smtClean="0"/>
              <a:t>Εικ</a:t>
            </a:r>
            <a:r>
              <a:rPr lang="el-GR" dirty="0" smtClean="0"/>
              <a:t>. 1 Κόκκινη άλγη. Σημαντική στα     			</a:t>
            </a:r>
            <a:r>
              <a:rPr lang="el-GR" dirty="0" err="1" smtClean="0"/>
              <a:t>Εικ</a:t>
            </a:r>
            <a:r>
              <a:rPr lang="el-GR" dirty="0" smtClean="0"/>
              <a:t>. 2 Καφέ φύκια. Συναντώνται στα περισσότερα </a:t>
            </a:r>
          </a:p>
          <a:p>
            <a:r>
              <a:rPr lang="el-GR" dirty="0" smtClean="0"/>
              <a:t>Οικοσυστήματα κοραλλιογενών 					οικοσυστήματα			</a:t>
            </a:r>
          </a:p>
          <a:p>
            <a:r>
              <a:rPr lang="el-GR" dirty="0" smtClean="0"/>
              <a:t>υφάλων</a:t>
            </a:r>
            <a:endParaRPr lang="el-GR" dirty="0"/>
          </a:p>
        </p:txBody>
      </p:sp>
      <p:pic>
        <p:nvPicPr>
          <p:cNvPr id="4" name="Εικόνα 3"/>
          <p:cNvPicPr>
            <a:picLocks noChangeAspect="1"/>
          </p:cNvPicPr>
          <p:nvPr/>
        </p:nvPicPr>
        <p:blipFill>
          <a:blip r:embed="rId2"/>
          <a:stretch>
            <a:fillRect/>
          </a:stretch>
        </p:blipFill>
        <p:spPr>
          <a:xfrm>
            <a:off x="1191670" y="1919475"/>
            <a:ext cx="4082172" cy="3061629"/>
          </a:xfrm>
          <a:prstGeom prst="rect">
            <a:avLst/>
          </a:prstGeom>
        </p:spPr>
      </p:pic>
      <p:pic>
        <p:nvPicPr>
          <p:cNvPr id="5" name="Εικόνα 4"/>
          <p:cNvPicPr>
            <a:picLocks noChangeAspect="1"/>
          </p:cNvPicPr>
          <p:nvPr/>
        </p:nvPicPr>
        <p:blipFill rotWithShape="1">
          <a:blip r:embed="rId3"/>
          <a:srcRect t="10049" b="9507"/>
          <a:stretch/>
        </p:blipFill>
        <p:spPr>
          <a:xfrm>
            <a:off x="7557073" y="1919475"/>
            <a:ext cx="2430355" cy="3126659"/>
          </a:xfrm>
          <a:prstGeom prst="rect">
            <a:avLst/>
          </a:prstGeom>
        </p:spPr>
      </p:pic>
    </p:spTree>
    <p:extLst>
      <p:ext uri="{BB962C8B-B14F-4D97-AF65-F5344CB8AC3E}">
        <p14:creationId xmlns:p14="http://schemas.microsoft.com/office/powerpoint/2010/main" val="26220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42135"/>
          </a:xfrm>
        </p:spPr>
        <p:txBody>
          <a:bodyPr/>
          <a:lstStyle/>
          <a:p>
            <a:r>
              <a:rPr lang="el-GR" dirty="0" smtClean="0"/>
              <a:t>Ενδεικτική Δραστηριότητα </a:t>
            </a:r>
            <a:endParaRPr lang="el-GR" dirty="0"/>
          </a:p>
        </p:txBody>
      </p:sp>
      <p:sp>
        <p:nvSpPr>
          <p:cNvPr id="3" name="Θέση περιεχομένου 2"/>
          <p:cNvSpPr>
            <a:spLocks noGrp="1"/>
          </p:cNvSpPr>
          <p:nvPr>
            <p:ph idx="1"/>
          </p:nvPr>
        </p:nvSpPr>
        <p:spPr/>
        <p:txBody>
          <a:bodyPr/>
          <a:lstStyle/>
          <a:p>
            <a:r>
              <a:rPr lang="el-GR" dirty="0" smtClean="0"/>
              <a:t>1. Στον παρακάτω πίνακα συμπλήρωσε τη στήλη «</a:t>
            </a:r>
            <a:r>
              <a:rPr lang="el-GR" i="1" dirty="0" smtClean="0"/>
              <a:t>Τι γνωρίζω;</a:t>
            </a:r>
            <a:r>
              <a:rPr lang="el-GR" dirty="0" smtClean="0"/>
              <a:t>» σύμφωνα με τις γνώσεις σου. Στο τέλος του κεφαλαίου συμπλήρωσε τη στήλη </a:t>
            </a:r>
            <a:r>
              <a:rPr lang="el-GR" i="1" dirty="0" smtClean="0"/>
              <a:t>«Τι έμαθα;» </a:t>
            </a:r>
            <a:r>
              <a:rPr lang="el-GR" dirty="0" smtClean="0"/>
              <a:t>και σύγκρινε τις απαντήσεις.</a:t>
            </a:r>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4028861452"/>
              </p:ext>
            </p:extLst>
          </p:nvPr>
        </p:nvGraphicFramePr>
        <p:xfrm>
          <a:off x="1674813" y="2462742"/>
          <a:ext cx="8783637" cy="3775812"/>
        </p:xfrm>
        <a:graphic>
          <a:graphicData uri="http://schemas.openxmlformats.org/drawingml/2006/table">
            <a:tbl>
              <a:tblPr firstRow="1" bandRow="1">
                <a:tableStyleId>{5C22544A-7EE6-4342-B048-85BDC9FD1C3A}</a:tableStyleId>
              </a:tblPr>
              <a:tblGrid>
                <a:gridCol w="2927879"/>
                <a:gridCol w="2927879"/>
                <a:gridCol w="2927879"/>
              </a:tblGrid>
              <a:tr h="649004">
                <a:tc>
                  <a:txBody>
                    <a:bodyPr/>
                    <a:lstStyle/>
                    <a:p>
                      <a:pPr algn="ctr"/>
                      <a:r>
                        <a:rPr lang="el-GR" dirty="0" smtClean="0"/>
                        <a:t>Ερωτήσεις</a:t>
                      </a:r>
                      <a:endParaRPr lang="el-GR" dirty="0"/>
                    </a:p>
                  </a:txBody>
                  <a:tcPr anchor="ctr"/>
                </a:tc>
                <a:tc>
                  <a:txBody>
                    <a:bodyPr/>
                    <a:lstStyle/>
                    <a:p>
                      <a:pPr algn="ctr"/>
                      <a:r>
                        <a:rPr lang="el-GR" dirty="0" smtClean="0"/>
                        <a:t>Τι γνωρίζω; </a:t>
                      </a:r>
                      <a:endParaRPr lang="el-GR" dirty="0"/>
                    </a:p>
                  </a:txBody>
                  <a:tcPr anchor="ctr"/>
                </a:tc>
                <a:tc>
                  <a:txBody>
                    <a:bodyPr/>
                    <a:lstStyle/>
                    <a:p>
                      <a:pPr algn="ctr"/>
                      <a:r>
                        <a:rPr lang="el-GR" dirty="0" smtClean="0"/>
                        <a:t>Τι έμαθα;</a:t>
                      </a:r>
                      <a:endParaRPr lang="el-GR" dirty="0"/>
                    </a:p>
                  </a:txBody>
                  <a:tcPr anchor="ctr"/>
                </a:tc>
              </a:tr>
              <a:tr h="845505">
                <a:tc>
                  <a:txBody>
                    <a:bodyPr/>
                    <a:lstStyle/>
                    <a:p>
                      <a:pPr algn="ctr"/>
                      <a:r>
                        <a:rPr lang="el-GR" dirty="0" smtClean="0"/>
                        <a:t>Πως οι άνθρωποι</a:t>
                      </a:r>
                      <a:r>
                        <a:rPr lang="el-GR" baseline="0" dirty="0" smtClean="0"/>
                        <a:t> χρησιμοποιούσαν τον ωκεανό ανά τα χρόνια;</a:t>
                      </a:r>
                      <a:endParaRPr lang="el-GR" dirty="0"/>
                    </a:p>
                  </a:txBody>
                  <a:tcPr anchor="ctr"/>
                </a:tc>
                <a:tc>
                  <a:txBody>
                    <a:bodyPr/>
                    <a:lstStyle/>
                    <a:p>
                      <a:pPr algn="ctr"/>
                      <a:endParaRPr lang="el-GR"/>
                    </a:p>
                  </a:txBody>
                  <a:tcPr anchor="ctr"/>
                </a:tc>
                <a:tc>
                  <a:txBody>
                    <a:bodyPr/>
                    <a:lstStyle/>
                    <a:p>
                      <a:pPr algn="ctr"/>
                      <a:endParaRPr lang="el-GR"/>
                    </a:p>
                  </a:txBody>
                  <a:tcPr anchor="ctr"/>
                </a:tc>
              </a:tr>
              <a:tr h="845505">
                <a:tc>
                  <a:txBody>
                    <a:bodyPr/>
                    <a:lstStyle/>
                    <a:p>
                      <a:pPr algn="ctr"/>
                      <a:r>
                        <a:rPr lang="el-GR" dirty="0" smtClean="0"/>
                        <a:t>Τι</a:t>
                      </a:r>
                      <a:r>
                        <a:rPr lang="el-GR" baseline="0" dirty="0" smtClean="0"/>
                        <a:t> γνωρίζουμε για τον ωκεανό και τους οργανισμούς του;</a:t>
                      </a:r>
                      <a:endParaRPr lang="el-GR" dirty="0"/>
                    </a:p>
                  </a:txBody>
                  <a:tcPr anchor="ctr"/>
                </a:tc>
                <a:tc>
                  <a:txBody>
                    <a:bodyPr/>
                    <a:lstStyle/>
                    <a:p>
                      <a:pPr algn="ctr"/>
                      <a:endParaRPr lang="el-GR"/>
                    </a:p>
                  </a:txBody>
                  <a:tcPr anchor="ctr"/>
                </a:tc>
                <a:tc>
                  <a:txBody>
                    <a:bodyPr/>
                    <a:lstStyle/>
                    <a:p>
                      <a:pPr algn="ctr"/>
                      <a:endParaRPr lang="el-GR"/>
                    </a:p>
                  </a:txBody>
                  <a:tcPr anchor="ctr"/>
                </a:tc>
              </a:tr>
              <a:tr h="649004">
                <a:tc>
                  <a:txBody>
                    <a:bodyPr/>
                    <a:lstStyle/>
                    <a:p>
                      <a:pPr algn="ctr"/>
                      <a:r>
                        <a:rPr lang="el-GR" dirty="0" smtClean="0"/>
                        <a:t>Πως εξερευνούμε και</a:t>
                      </a:r>
                      <a:r>
                        <a:rPr lang="el-GR" baseline="0" dirty="0" smtClean="0"/>
                        <a:t> μαθαίνουμε για τον ωκεανό;</a:t>
                      </a:r>
                      <a:endParaRPr lang="el-GR" dirty="0"/>
                    </a:p>
                  </a:txBody>
                  <a:tcPr anchor="ctr"/>
                </a:tc>
                <a:tc>
                  <a:txBody>
                    <a:bodyPr/>
                    <a:lstStyle/>
                    <a:p>
                      <a:pPr algn="ctr"/>
                      <a:endParaRPr lang="el-GR"/>
                    </a:p>
                  </a:txBody>
                  <a:tcPr anchor="ctr"/>
                </a:tc>
                <a:tc>
                  <a:txBody>
                    <a:bodyPr/>
                    <a:lstStyle/>
                    <a:p>
                      <a:pPr algn="ctr"/>
                      <a:endParaRPr lang="el-GR"/>
                    </a:p>
                  </a:txBody>
                  <a:tcPr anchor="ctr"/>
                </a:tc>
              </a:tr>
              <a:tr h="649004">
                <a:tc>
                  <a:txBody>
                    <a:bodyPr/>
                    <a:lstStyle/>
                    <a:p>
                      <a:pPr algn="ctr"/>
                      <a:r>
                        <a:rPr lang="el-GR" dirty="0" smtClean="0"/>
                        <a:t>Τι</a:t>
                      </a:r>
                      <a:r>
                        <a:rPr lang="el-GR" baseline="0" dirty="0" smtClean="0"/>
                        <a:t> είναι η άλγη</a:t>
                      </a:r>
                      <a:endParaRPr lang="el-GR" dirty="0"/>
                    </a:p>
                  </a:txBody>
                  <a:tcPr anchor="ctr"/>
                </a:tc>
                <a:tc>
                  <a:txBody>
                    <a:bodyPr/>
                    <a:lstStyle/>
                    <a:p>
                      <a:pPr algn="ctr"/>
                      <a:endParaRPr lang="el-GR" dirty="0"/>
                    </a:p>
                  </a:txBody>
                  <a:tcPr anchor="ctr"/>
                </a:tc>
                <a:tc>
                  <a:txBody>
                    <a:bodyPr/>
                    <a:lstStyle/>
                    <a:p>
                      <a:pPr algn="ctr"/>
                      <a:endParaRPr lang="el-GR" dirty="0"/>
                    </a:p>
                  </a:txBody>
                  <a:tcPr anchor="ctr"/>
                </a:tc>
              </a:tr>
            </a:tbl>
          </a:graphicData>
        </a:graphic>
      </p:graphicFrame>
    </p:spTree>
    <p:extLst>
      <p:ext uri="{BB962C8B-B14F-4D97-AF65-F5344CB8AC3E}">
        <p14:creationId xmlns:p14="http://schemas.microsoft.com/office/powerpoint/2010/main" val="269983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Εξερευνώ</a:t>
            </a:r>
            <a:br>
              <a:rPr lang="el-GR" b="1" dirty="0" smtClean="0"/>
            </a:br>
            <a:r>
              <a:rPr lang="el-GR" sz="3600" dirty="0" smtClean="0"/>
              <a:t>Δραστηριότητα: Η χρονική γραμμή της ιστορίας του ωκεανού</a:t>
            </a:r>
            <a:endParaRPr lang="el-GR" sz="3600" dirty="0"/>
          </a:p>
        </p:txBody>
      </p:sp>
      <p:sp>
        <p:nvSpPr>
          <p:cNvPr id="3" name="Θέση περιεχομένου 2"/>
          <p:cNvSpPr>
            <a:spLocks noGrp="1"/>
          </p:cNvSpPr>
          <p:nvPr>
            <p:ph idx="1"/>
          </p:nvPr>
        </p:nvSpPr>
        <p:spPr>
          <a:xfrm>
            <a:off x="1097280" y="1845734"/>
            <a:ext cx="10058400" cy="4497916"/>
          </a:xfrm>
        </p:spPr>
        <p:txBody>
          <a:bodyPr>
            <a:normAutofit fontScale="92500" lnSpcReduction="20000"/>
          </a:bodyPr>
          <a:lstStyle/>
          <a:p>
            <a:r>
              <a:rPr lang="el-GR" dirty="0" smtClean="0"/>
              <a:t>Η τάξη χωρισμένη σε ομάδες καλείται να δημιουργήσει τη χρονική γραμμή του ωκεανού από το 4.000 π.Χ. έως σήμερα. Κάθε ομάδα αναλαμβάνει από ένα τμήμα της χρονικής περιόδου για να το αναλύσει . Με τα εργαλεία του καθηγητή υπολογίστε την κατάλληλη κλίμακα για να σχεδιάσετε τη </a:t>
            </a:r>
            <a:r>
              <a:rPr lang="el-GR" dirty="0" err="1" smtClean="0"/>
              <a:t>χρονογραμμή</a:t>
            </a:r>
            <a:r>
              <a:rPr lang="el-GR" dirty="0" smtClean="0"/>
              <a:t> κατά μήκος του </a:t>
            </a:r>
            <a:r>
              <a:rPr lang="el-GR" dirty="0" err="1" smtClean="0"/>
              <a:t>τείχου</a:t>
            </a:r>
            <a:endParaRPr lang="el-GR" dirty="0" smtClean="0"/>
          </a:p>
          <a:p>
            <a:r>
              <a:rPr lang="el-GR" dirty="0" smtClean="0"/>
              <a:t>Οι χρονικές περίοδοι είναι οι εξής:</a:t>
            </a:r>
          </a:p>
          <a:p>
            <a:r>
              <a:rPr lang="el-GR" dirty="0" smtClean="0"/>
              <a:t>Ομάδα 1. </a:t>
            </a:r>
            <a:r>
              <a:rPr lang="en-US" dirty="0" smtClean="0"/>
              <a:t>B.C.E</a:t>
            </a:r>
          </a:p>
          <a:p>
            <a:r>
              <a:rPr lang="el-GR" dirty="0" smtClean="0"/>
              <a:t>Ομάδα 2. 0-1500</a:t>
            </a:r>
          </a:p>
          <a:p>
            <a:r>
              <a:rPr lang="el-GR" dirty="0" smtClean="0"/>
              <a:t>Ομάδα 3. 1501- 1799</a:t>
            </a:r>
          </a:p>
          <a:p>
            <a:r>
              <a:rPr lang="el-GR" dirty="0" smtClean="0"/>
              <a:t>Ομάδα 4. 1800-1850</a:t>
            </a:r>
          </a:p>
          <a:p>
            <a:r>
              <a:rPr lang="el-GR" dirty="0" smtClean="0"/>
              <a:t>Ομάδα 5. 1851-1899</a:t>
            </a:r>
          </a:p>
          <a:p>
            <a:r>
              <a:rPr lang="el-GR" dirty="0" smtClean="0"/>
              <a:t>Ομάδα 6. 1900-1950</a:t>
            </a:r>
          </a:p>
          <a:p>
            <a:r>
              <a:rPr lang="el-GR" dirty="0" smtClean="0"/>
              <a:t>Ομάδα 7. 1951- 1999</a:t>
            </a:r>
          </a:p>
          <a:p>
            <a:r>
              <a:rPr lang="el-GR" dirty="0" smtClean="0"/>
              <a:t>Ομάδα 8. 2000- σήμερα</a:t>
            </a:r>
            <a:endParaRPr lang="el-GR" dirty="0"/>
          </a:p>
        </p:txBody>
      </p:sp>
    </p:spTree>
    <p:extLst>
      <p:ext uri="{BB962C8B-B14F-4D97-AF65-F5344CB8AC3E}">
        <p14:creationId xmlns:p14="http://schemas.microsoft.com/office/powerpoint/2010/main" val="136508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270610"/>
          </a:xfrm>
        </p:spPr>
        <p:txBody>
          <a:bodyPr>
            <a:normAutofit fontScale="90000"/>
          </a:bodyPr>
          <a:lstStyle/>
          <a:p>
            <a:r>
              <a:rPr lang="el-GR" dirty="0" smtClean="0"/>
              <a:t/>
            </a:r>
            <a:br>
              <a:rPr lang="el-GR" dirty="0" smtClean="0"/>
            </a:br>
            <a:r>
              <a:rPr lang="el-GR" dirty="0"/>
              <a:t/>
            </a:r>
            <a:br>
              <a:rPr lang="el-GR" dirty="0"/>
            </a:br>
            <a:endParaRPr lang="el-GR" dirty="0"/>
          </a:p>
        </p:txBody>
      </p:sp>
      <p:sp>
        <p:nvSpPr>
          <p:cNvPr id="3" name="Θέση περιεχομένου 2"/>
          <p:cNvSpPr>
            <a:spLocks noGrp="1"/>
          </p:cNvSpPr>
          <p:nvPr>
            <p:ph idx="1"/>
          </p:nvPr>
        </p:nvSpPr>
        <p:spPr>
          <a:xfrm>
            <a:off x="1097280" y="1845733"/>
            <a:ext cx="10058400" cy="4483629"/>
          </a:xfrm>
        </p:spPr>
        <p:txBody>
          <a:bodyPr/>
          <a:lstStyle/>
          <a:p>
            <a:pPr>
              <a:buFont typeface="Segoe UI Symbol" panose="020B0502040204020203" pitchFamily="34" charset="0"/>
              <a:buChar char="✔"/>
            </a:pPr>
            <a:r>
              <a:rPr lang="el-GR" dirty="0" smtClean="0"/>
              <a:t>Ωκεανογραφικό Δελτίο</a:t>
            </a:r>
          </a:p>
          <a:p>
            <a:pPr>
              <a:buFont typeface="Segoe UI Symbol" panose="020B0502040204020203" pitchFamily="34" charset="0"/>
              <a:buChar char="✔"/>
            </a:pPr>
            <a:r>
              <a:rPr lang="el-GR" dirty="0" smtClean="0"/>
              <a:t>Άτλαντες</a:t>
            </a:r>
          </a:p>
          <a:p>
            <a:pPr>
              <a:buFont typeface="Segoe UI Symbol" panose="020B0502040204020203" pitchFamily="34" charset="0"/>
              <a:buChar char="✔"/>
            </a:pPr>
            <a:r>
              <a:rPr lang="el-GR" dirty="0" smtClean="0"/>
              <a:t>Μεταλλικές ράβδους</a:t>
            </a:r>
          </a:p>
          <a:p>
            <a:pPr>
              <a:buFont typeface="Segoe UI Symbol" panose="020B0502040204020203" pitchFamily="34" charset="0"/>
              <a:buChar char="✔"/>
            </a:pPr>
            <a:r>
              <a:rPr lang="el-GR" dirty="0" smtClean="0"/>
              <a:t>Πολύχρωμοι </a:t>
            </a:r>
            <a:r>
              <a:rPr lang="el-GR" dirty="0" err="1" smtClean="0"/>
              <a:t>υπογραμμιστές</a:t>
            </a:r>
            <a:endParaRPr lang="el-GR" dirty="0" smtClean="0"/>
          </a:p>
          <a:p>
            <a:pPr>
              <a:buFont typeface="Segoe UI Symbol" panose="020B0502040204020203" pitchFamily="34" charset="0"/>
              <a:buChar char="✔"/>
            </a:pPr>
            <a:r>
              <a:rPr lang="el-GR" dirty="0" smtClean="0"/>
              <a:t>Εγκυκλοπαίδειες</a:t>
            </a:r>
          </a:p>
          <a:p>
            <a:pPr>
              <a:buFont typeface="Segoe UI Symbol" panose="020B0502040204020203" pitchFamily="34" charset="0"/>
              <a:buChar char="✔"/>
            </a:pPr>
            <a:r>
              <a:rPr lang="el-GR" dirty="0" smtClean="0"/>
              <a:t>Χαρτί</a:t>
            </a:r>
          </a:p>
          <a:p>
            <a:pPr>
              <a:buFont typeface="Segoe UI Symbol" panose="020B0502040204020203" pitchFamily="34" charset="0"/>
              <a:buChar char="✔"/>
            </a:pPr>
            <a:r>
              <a:rPr lang="el-GR" dirty="0" smtClean="0"/>
              <a:t>Ταινία κάλυψης</a:t>
            </a:r>
          </a:p>
          <a:p>
            <a:pPr>
              <a:buFont typeface="Segoe UI Symbol" panose="020B0502040204020203" pitchFamily="34" charset="0"/>
              <a:buChar char="✔"/>
            </a:pPr>
            <a:r>
              <a:rPr lang="el-GR" dirty="0" smtClean="0"/>
              <a:t>Ψαλίδια</a:t>
            </a:r>
          </a:p>
          <a:p>
            <a:pPr>
              <a:buFont typeface="Segoe UI Symbol" panose="020B0502040204020203" pitchFamily="34" charset="0"/>
              <a:buChar char="✔"/>
            </a:pPr>
            <a:r>
              <a:rPr lang="el-GR" dirty="0" smtClean="0"/>
              <a:t>Χαρτί του μέτρου</a:t>
            </a:r>
          </a:p>
          <a:p>
            <a:pPr>
              <a:buFont typeface="Segoe UI Symbol" panose="020B0502040204020203" pitchFamily="34" charset="0"/>
              <a:buChar char="✔"/>
            </a:pPr>
            <a:r>
              <a:rPr lang="el-GR" dirty="0" smtClean="0"/>
              <a:t>Χάρτης της τάξης </a:t>
            </a:r>
          </a:p>
          <a:p>
            <a:endParaRPr lang="el-GR" dirty="0" smtClean="0"/>
          </a:p>
          <a:p>
            <a:endParaRPr lang="el-GR" dirty="0"/>
          </a:p>
        </p:txBody>
      </p:sp>
      <p:sp>
        <p:nvSpPr>
          <p:cNvPr id="4" name="Ορθογώνιο 3"/>
          <p:cNvSpPr/>
          <p:nvPr/>
        </p:nvSpPr>
        <p:spPr>
          <a:xfrm>
            <a:off x="1296898" y="1429822"/>
            <a:ext cx="720903" cy="369332"/>
          </a:xfrm>
          <a:prstGeom prst="rect">
            <a:avLst/>
          </a:prstGeom>
        </p:spPr>
        <p:txBody>
          <a:bodyPr wrap="none">
            <a:spAutoFit/>
          </a:bodyPr>
          <a:lstStyle/>
          <a:p>
            <a:r>
              <a:rPr lang="el-GR" b="1" u="sng" dirty="0"/>
              <a:t>Υλικά</a:t>
            </a:r>
          </a:p>
        </p:txBody>
      </p:sp>
    </p:spTree>
    <p:extLst>
      <p:ext uri="{BB962C8B-B14F-4D97-AF65-F5344CB8AC3E}">
        <p14:creationId xmlns:p14="http://schemas.microsoft.com/office/powerpoint/2010/main" val="290913988"/>
      </p:ext>
    </p:extLst>
  </p:cSld>
  <p:clrMapOvr>
    <a:masterClrMapping/>
  </p:clrMapOvr>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873</TotalTime>
  <Words>2302</Words>
  <Application>Microsoft Office PowerPoint</Application>
  <PresentationFormat>Ευρεία οθόνη</PresentationFormat>
  <Paragraphs>289</Paragraphs>
  <Slides>33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Calibri</vt:lpstr>
      <vt:lpstr>Calibri Light</vt:lpstr>
      <vt:lpstr>Segoe UI Symbol</vt:lpstr>
      <vt:lpstr>Wingdings</vt:lpstr>
      <vt:lpstr>Ανασκόπηση</vt:lpstr>
      <vt:lpstr>Ο ωκεανός στο πέρασμα του χρόνου</vt:lpstr>
      <vt:lpstr>Αντικείμενα</vt:lpstr>
      <vt:lpstr>Σημεία Αναφοράς</vt:lpstr>
      <vt:lpstr>Παρουσίαση του PowerPoint</vt:lpstr>
      <vt:lpstr>ΕΜΠΛΟΚΗ ΤΩΝ ΠΑΙΔΙΩΝ</vt:lpstr>
      <vt:lpstr>Παρουσίαση του PowerPoint</vt:lpstr>
      <vt:lpstr>Ενδεικτική Δραστηριότητα </vt:lpstr>
      <vt:lpstr>Εξερευνώ Δραστηριότητα: Η χρονική γραμμή της ιστορίας του ωκεανού</vt:lpstr>
      <vt:lpstr>  </vt:lpstr>
      <vt:lpstr>Οδηγίες</vt:lpstr>
      <vt:lpstr>Παρουσίαση του PowerPoint</vt:lpstr>
      <vt:lpstr>Παρουσίαση του PowerPoint</vt:lpstr>
      <vt:lpstr>Δραστηριότητα</vt:lpstr>
      <vt:lpstr>   Επεξήγηση Η ανθρώπινη εξάρτηση από τον ωκεανό στο παρελθόν και σήμερα </vt:lpstr>
      <vt:lpstr>Η άλγη</vt:lpstr>
      <vt:lpstr>      Η θαλάσσια άλγη χωρίζεται στις εξής κατηγορίες: </vt:lpstr>
      <vt:lpstr>Αφού διαβάσετε τη σελίδα 64  συμπληρώστε το παρακάτω γράφημα </vt:lpstr>
      <vt:lpstr>Παρουσίαση του PowerPoint</vt:lpstr>
      <vt:lpstr>Δραστηριότητα</vt:lpstr>
      <vt:lpstr>      Επεξεργασία Η Φύση της επιστήμης </vt:lpstr>
      <vt:lpstr> Επιστημονική έρευνα</vt:lpstr>
      <vt:lpstr>Παρουσίαση του PowerPoint</vt:lpstr>
      <vt:lpstr>Παρουσίαση του PowerPoint</vt:lpstr>
      <vt:lpstr>Παρουσίαση του PowerPoint</vt:lpstr>
      <vt:lpstr>Παρουσίαση του PowerPoint</vt:lpstr>
      <vt:lpstr>Ο κύκλος της επιστημονικής έρευνας</vt:lpstr>
      <vt:lpstr>Αυτόχθονη Επιστημονική γνώση</vt:lpstr>
      <vt:lpstr>Δραστηριότητα ορολογίας</vt:lpstr>
      <vt:lpstr>Καινοτόμες Ωκεάνιες Τεχνολογίες </vt:lpstr>
      <vt:lpstr>Δραστηριότητα</vt:lpstr>
      <vt:lpstr>Aquarius</vt:lpstr>
      <vt:lpstr>Φωτογραφίες από το Aquarius</vt:lpstr>
      <vt:lpstr>Αξιολόγηση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Χρήστης των Windows</cp:lastModifiedBy>
  <cp:revision>88</cp:revision>
  <dcterms:created xsi:type="dcterms:W3CDTF">2019-06-18T14:50:19Z</dcterms:created>
  <dcterms:modified xsi:type="dcterms:W3CDTF">2019-06-24T11:37:47Z</dcterms:modified>
</cp:coreProperties>
</file>