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6" r:id="rId26"/>
    <p:sldId id="287" r:id="rId27"/>
    <p:sldId id="288" r:id="rId28"/>
    <p:sldId id="291" r:id="rId29"/>
    <p:sldId id="289" r:id="rId30"/>
    <p:sldId id="290" r:id="rId31"/>
    <p:sldId id="280" r:id="rId32"/>
    <p:sldId id="285" r:id="rId33"/>
    <p:sldId id="281" r:id="rId34"/>
    <p:sldId id="282" r:id="rId35"/>
    <p:sldId id="283" r:id="rId36"/>
    <p:sldId id="284" r:id="rId3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78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9B1F7CD4-FD8D-4AE4-A5EC-F9035C1BECD5}" type="datetimeFigureOut">
              <a:rPr lang="el-GR" smtClean="0"/>
              <a:pPr/>
              <a:t>28/1/2023</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79850C14-2CE4-4271-811C-76507F2132B1}"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9B1F7CD4-FD8D-4AE4-A5EC-F9035C1BECD5}" type="datetimeFigureOut">
              <a:rPr lang="el-GR" smtClean="0"/>
              <a:pPr/>
              <a:t>28/1/2023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9850C14-2CE4-4271-811C-76507F2132B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9B1F7CD4-FD8D-4AE4-A5EC-F9035C1BECD5}" type="datetimeFigureOut">
              <a:rPr lang="el-GR" smtClean="0"/>
              <a:pPr/>
              <a:t>28/1/2023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9850C14-2CE4-4271-811C-76507F2132B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9B1F7CD4-FD8D-4AE4-A5EC-F9035C1BECD5}" type="datetimeFigureOut">
              <a:rPr lang="el-GR" smtClean="0"/>
              <a:pPr/>
              <a:t>28/1/2023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9850C14-2CE4-4271-811C-76507F2132B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9B1F7CD4-FD8D-4AE4-A5EC-F9035C1BECD5}" type="datetimeFigureOut">
              <a:rPr lang="el-GR" smtClean="0"/>
              <a:pPr/>
              <a:t>28/1/2023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79850C14-2CE4-4271-811C-76507F2132B1}"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9B1F7CD4-FD8D-4AE4-A5EC-F9035C1BECD5}" type="datetimeFigureOut">
              <a:rPr lang="el-GR" smtClean="0"/>
              <a:pPr/>
              <a:t>28/1/2023</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9850C14-2CE4-4271-811C-76507F2132B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9B1F7CD4-FD8D-4AE4-A5EC-F9035C1BECD5}" type="datetimeFigureOut">
              <a:rPr lang="el-GR" smtClean="0"/>
              <a:pPr/>
              <a:t>28/1/2023</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79850C14-2CE4-4271-811C-76507F2132B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9B1F7CD4-FD8D-4AE4-A5EC-F9035C1BECD5}" type="datetimeFigureOut">
              <a:rPr lang="el-GR" smtClean="0"/>
              <a:pPr/>
              <a:t>28/1/2023</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79850C14-2CE4-4271-811C-76507F2132B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9B1F7CD4-FD8D-4AE4-A5EC-F9035C1BECD5}" type="datetimeFigureOut">
              <a:rPr lang="el-GR" smtClean="0"/>
              <a:pPr/>
              <a:t>28/1/2023</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79850C14-2CE4-4271-811C-76507F2132B1}"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9B1F7CD4-FD8D-4AE4-A5EC-F9035C1BECD5}" type="datetimeFigureOut">
              <a:rPr lang="el-GR" smtClean="0"/>
              <a:pPr/>
              <a:t>28/1/2023</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9850C14-2CE4-4271-811C-76507F2132B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9B1F7CD4-FD8D-4AE4-A5EC-F9035C1BECD5}" type="datetimeFigureOut">
              <a:rPr lang="el-GR" smtClean="0"/>
              <a:pPr/>
              <a:t>28/1/2023</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79850C14-2CE4-4271-811C-76507F2132B1}"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B1F7CD4-FD8D-4AE4-A5EC-F9035C1BECD5}" type="datetimeFigureOut">
              <a:rPr lang="el-GR" smtClean="0"/>
              <a:pPr/>
              <a:t>28/1/2023</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9850C14-2CE4-4271-811C-76507F2132B1}"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
        <p:nvSpPr>
          <p:cNvPr id="3" name="2 - Υπότιτλος"/>
          <p:cNvSpPr>
            <a:spLocks noGrp="1"/>
          </p:cNvSpPr>
          <p:nvPr>
            <p:ph type="subTitle" idx="1"/>
          </p:nvPr>
        </p:nvSpPr>
        <p:spPr>
          <a:xfrm>
            <a:off x="1432560" y="1850064"/>
            <a:ext cx="7406640" cy="4243232"/>
          </a:xfrm>
        </p:spPr>
        <p:txBody>
          <a:bodyPr>
            <a:normAutofit/>
          </a:bodyPr>
          <a:lstStyle/>
          <a:p>
            <a:endParaRPr lang="en-GB" dirty="0" smtClean="0"/>
          </a:p>
          <a:p>
            <a:r>
              <a:rPr lang="el-GR" sz="2800" dirty="0" smtClean="0"/>
              <a:t>ΚΑΘΗΓΗΤΗΣ : ΛΑΜΠΙΡΗΣ ΓΕΩΡΓΙΟΣ</a:t>
            </a:r>
          </a:p>
          <a:p>
            <a:endParaRPr lang="el-GR" dirty="0" smtClean="0"/>
          </a:p>
          <a:p>
            <a:endParaRPr lang="el-GR" dirty="0" smtClean="0"/>
          </a:p>
          <a:p>
            <a:endParaRPr lang="el-GR" dirty="0" smtClean="0"/>
          </a:p>
          <a:p>
            <a:endParaRPr lang="el-GR" dirty="0" smtClean="0"/>
          </a:p>
          <a:p>
            <a:pPr algn="ctr"/>
            <a:r>
              <a:rPr lang="el-GR" sz="2900" dirty="0" smtClean="0"/>
              <a:t>ΟΡΕΣΤΙΑΔΑ 2023</a:t>
            </a:r>
            <a:endParaRPr lang="el-GR" sz="29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1331640" y="1340768"/>
            <a:ext cx="7057861" cy="5407759"/>
          </a:xfrm>
          <a:prstGeom prst="rect">
            <a:avLst/>
          </a:prstGeom>
          <a:noFill/>
          <a:ln w="9525">
            <a:noFill/>
            <a:miter lim="800000"/>
            <a:headEnd/>
            <a:tailEnd/>
          </a:ln>
          <a:effectLst/>
        </p:spPr>
      </p:pic>
      <p:sp>
        <p:nvSpPr>
          <p:cNvPr id="5"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Στο πλαίσιο 1 φαίνεται ο κώδικας των αρχείων που είναι ανοιγμένα. Κάθε καρτέλα αποτελεί και διαφορετικό αρχείο κώδικα. </a:t>
            </a:r>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1907704" y="3501008"/>
            <a:ext cx="5766562" cy="2376264"/>
          </a:xfrm>
          <a:prstGeom prst="rect">
            <a:avLst/>
          </a:prstGeom>
          <a:noFill/>
          <a:ln w="9525">
            <a:noFill/>
            <a:miter lim="800000"/>
            <a:headEnd/>
            <a:tailEnd/>
          </a:ln>
          <a:effectLst/>
        </p:spPr>
      </p:pic>
      <p:sp>
        <p:nvSpPr>
          <p:cNvPr id="5"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1447800"/>
            <a:ext cx="7498080" cy="1549152"/>
          </a:xfrm>
        </p:spPr>
        <p:txBody>
          <a:bodyPr>
            <a:normAutofit/>
          </a:bodyPr>
          <a:lstStyle/>
          <a:p>
            <a:r>
              <a:rPr lang="el-GR" dirty="0" smtClean="0"/>
              <a:t>Στο πλαίσιο 2 εμφανίζονται οι μεταβλητές και οι συναρτήσεις. </a:t>
            </a:r>
            <a:endParaRPr lang="el-GR" dirty="0"/>
          </a:p>
        </p:txBody>
      </p:sp>
      <p:pic>
        <p:nvPicPr>
          <p:cNvPr id="3075" name="Picture 3"/>
          <p:cNvPicPr>
            <a:picLocks noChangeAspect="1" noChangeArrowheads="1"/>
          </p:cNvPicPr>
          <p:nvPr/>
        </p:nvPicPr>
        <p:blipFill>
          <a:blip r:embed="rId2" cstate="print"/>
          <a:srcRect/>
          <a:stretch>
            <a:fillRect/>
          </a:stretch>
        </p:blipFill>
        <p:spPr bwMode="auto">
          <a:xfrm>
            <a:off x="3729038" y="2578100"/>
            <a:ext cx="3579266" cy="3626497"/>
          </a:xfrm>
          <a:prstGeom prst="rect">
            <a:avLst/>
          </a:prstGeom>
          <a:noFill/>
          <a:ln w="9525">
            <a:noFill/>
            <a:miter lim="800000"/>
            <a:headEnd/>
            <a:tailEnd/>
          </a:ln>
          <a:effectLst/>
        </p:spPr>
      </p:pic>
      <p:sp>
        <p:nvSpPr>
          <p:cNvPr id="6"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706090"/>
          </a:xfrm>
        </p:spPr>
        <p:txBody>
          <a:bodyPr>
            <a:normAutofit fontScale="90000"/>
          </a:bodyPr>
          <a:lstStyle/>
          <a:p>
            <a:endParaRPr lang="el-GR" dirty="0"/>
          </a:p>
        </p:txBody>
      </p:sp>
      <p:sp>
        <p:nvSpPr>
          <p:cNvPr id="5" name="4 - Θέση περιεχομένου"/>
          <p:cNvSpPr>
            <a:spLocks noGrp="1"/>
          </p:cNvSpPr>
          <p:nvPr>
            <p:ph idx="1"/>
          </p:nvPr>
        </p:nvSpPr>
        <p:spPr>
          <a:xfrm>
            <a:off x="611560" y="1196752"/>
            <a:ext cx="8362176" cy="4357464"/>
          </a:xfrm>
        </p:spPr>
        <p:txBody>
          <a:bodyPr>
            <a:normAutofit/>
          </a:bodyPr>
          <a:lstStyle/>
          <a:p>
            <a:r>
              <a:rPr lang="el-GR" dirty="0" smtClean="0"/>
              <a:t>Στο πλαίσιο 3, στην καρτέλα “</a:t>
            </a:r>
            <a:r>
              <a:rPr lang="el-GR" dirty="0" err="1" smtClean="0"/>
              <a:t>Plots</a:t>
            </a:r>
            <a:r>
              <a:rPr lang="el-GR" dirty="0" smtClean="0"/>
              <a:t>”, εκτυπώνονται οι γραφικές παραστάσεις, ενώ μπορούμε να δούμε και ποια πακέτα έχουμε κατεβάσει ή χρειάζονται ενημέρωση μέσω της καρτέλας “</a:t>
            </a:r>
            <a:r>
              <a:rPr lang="el-GR" dirty="0" err="1" smtClean="0"/>
              <a:t>Packages</a:t>
            </a:r>
            <a:r>
              <a:rPr lang="el-GR" dirty="0" smtClean="0"/>
              <a:t>”. Επιπλέον, μέσω της καρτέλας “</a:t>
            </a:r>
            <a:r>
              <a:rPr lang="el-GR" dirty="0" err="1" smtClean="0"/>
              <a:t>Help</a:t>
            </a:r>
            <a:r>
              <a:rPr lang="el-GR" dirty="0" smtClean="0"/>
              <a:t>” (πλαίσιο 3) μπορούμε να βρούμε πληροφορίες και βοήθεια για κάποια συνάρτηση ή πακέτο. </a:t>
            </a:r>
            <a:endParaRPr lang="el-GR" dirty="0"/>
          </a:p>
        </p:txBody>
      </p:sp>
      <p:pic>
        <p:nvPicPr>
          <p:cNvPr id="4099" name="Picture 3"/>
          <p:cNvPicPr>
            <a:picLocks noChangeAspect="1" noChangeArrowheads="1"/>
          </p:cNvPicPr>
          <p:nvPr/>
        </p:nvPicPr>
        <p:blipFill>
          <a:blip r:embed="rId2" cstate="print"/>
          <a:srcRect/>
          <a:stretch>
            <a:fillRect/>
          </a:stretch>
        </p:blipFill>
        <p:spPr bwMode="auto">
          <a:xfrm>
            <a:off x="2987824" y="5101531"/>
            <a:ext cx="5414045" cy="175646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1435608" y="1447800"/>
            <a:ext cx="7498080" cy="1405136"/>
          </a:xfrm>
        </p:spPr>
        <p:txBody>
          <a:bodyPr/>
          <a:lstStyle/>
          <a:p>
            <a:r>
              <a:rPr lang="el-GR" dirty="0" smtClean="0"/>
              <a:t>Τέλος, στο πλαίσιο 4 βρίσκεται η κλασσική κονσόλα της R. </a:t>
            </a:r>
            <a:endParaRPr lang="el-GR" dirty="0"/>
          </a:p>
        </p:txBody>
      </p:sp>
      <p:pic>
        <p:nvPicPr>
          <p:cNvPr id="5122" name="Picture 2"/>
          <p:cNvPicPr>
            <a:picLocks noChangeAspect="1" noChangeArrowheads="1"/>
          </p:cNvPicPr>
          <p:nvPr/>
        </p:nvPicPr>
        <p:blipFill>
          <a:blip r:embed="rId2" cstate="print"/>
          <a:srcRect/>
          <a:stretch>
            <a:fillRect/>
          </a:stretch>
        </p:blipFill>
        <p:spPr bwMode="auto">
          <a:xfrm>
            <a:off x="2195736" y="3284984"/>
            <a:ext cx="4473575" cy="2805113"/>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pPr algn="ctr">
              <a:buNone/>
            </a:pPr>
            <a:r>
              <a:rPr lang="el-GR" dirty="0" smtClean="0">
                <a:solidFill>
                  <a:srgbClr val="FF0000"/>
                </a:solidFill>
              </a:rPr>
              <a:t>Τύποι Δεδομένων</a:t>
            </a:r>
          </a:p>
          <a:p>
            <a:pPr algn="just"/>
            <a:r>
              <a:rPr lang="el-GR" dirty="0" smtClean="0"/>
              <a:t>Η R βλέπει τα πάντα ως αντικείμενα (</a:t>
            </a:r>
            <a:r>
              <a:rPr lang="el-GR" dirty="0" err="1" smtClean="0"/>
              <a:t>object</a:t>
            </a:r>
            <a:r>
              <a:rPr lang="el-GR" dirty="0" smtClean="0"/>
              <a:t>), τα οποία ανήκουν σε μια κλάση (</a:t>
            </a:r>
            <a:r>
              <a:rPr lang="el-GR" dirty="0" err="1" smtClean="0"/>
              <a:t>class</a:t>
            </a:r>
            <a:r>
              <a:rPr lang="el-GR" dirty="0" smtClean="0"/>
              <a:t>). Με απλά λόγια, για την R τα αντικείμενα είναι οι μεταβλητές, ενώ η κλάση είναι ο τύπος τους. </a:t>
            </a:r>
          </a:p>
          <a:p>
            <a:pPr algn="just"/>
            <a:r>
              <a:rPr lang="el-GR" dirty="0" smtClean="0"/>
              <a:t>Στην R δεν απαιτείται η ρητή δήλωση της κλάσης στην οποία ανήκουν τα αντικείμενα. </a:t>
            </a:r>
          </a:p>
          <a:p>
            <a:pPr algn="just"/>
            <a:r>
              <a:rPr lang="el-GR" dirty="0" smtClean="0"/>
              <a:t>Αυτή καθορίζεται αυτόματα από την τιμή που θα ανατεθεί στο αντικείμενο. Η ανάθεση τιμής γίνεται με τον τελεστή </a:t>
            </a:r>
            <a:endParaRPr lang="el-GR" dirty="0">
              <a:solidFill>
                <a:srgbClr val="FF0000"/>
              </a:solidFill>
            </a:endParaRPr>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dirty="0" smtClean="0"/>
              <a:t>Η ανάθεση τιμής γίνεται με τον τελεστή &lt;-- ή =</a:t>
            </a:r>
          </a:p>
          <a:p>
            <a:r>
              <a:rPr lang="el-GR" dirty="0" smtClean="0"/>
              <a:t>Η R έχει πέντε βασικές ή ατομικές (</a:t>
            </a:r>
            <a:r>
              <a:rPr lang="el-GR" dirty="0" err="1" smtClean="0"/>
              <a:t>atomic</a:t>
            </a:r>
            <a:r>
              <a:rPr lang="el-GR" dirty="0" smtClean="0"/>
              <a:t>) κλάσεις αντικειμένων:</a:t>
            </a:r>
          </a:p>
          <a:p>
            <a:pPr lvl="1"/>
            <a:r>
              <a:rPr lang="el-GR" dirty="0" smtClean="0"/>
              <a:t>● χαρακτήρας (</a:t>
            </a:r>
            <a:r>
              <a:rPr lang="en-GB" dirty="0" smtClean="0"/>
              <a:t>character) </a:t>
            </a:r>
            <a:endParaRPr lang="el-GR" dirty="0" smtClean="0"/>
          </a:p>
          <a:p>
            <a:pPr lvl="1"/>
            <a:r>
              <a:rPr lang="en-GB" dirty="0" smtClean="0"/>
              <a:t>● </a:t>
            </a:r>
            <a:r>
              <a:rPr lang="el-GR" dirty="0" smtClean="0"/>
              <a:t>αριθμητικός – πραγματικοί αριθμοί (</a:t>
            </a:r>
            <a:r>
              <a:rPr lang="en-GB" dirty="0" smtClean="0"/>
              <a:t>numeric) </a:t>
            </a:r>
            <a:endParaRPr lang="el-GR" dirty="0" smtClean="0"/>
          </a:p>
          <a:p>
            <a:pPr lvl="1"/>
            <a:r>
              <a:rPr lang="en-GB" dirty="0" smtClean="0"/>
              <a:t>● </a:t>
            </a:r>
            <a:r>
              <a:rPr lang="el-GR" dirty="0" smtClean="0"/>
              <a:t>ακέραιος (</a:t>
            </a:r>
            <a:r>
              <a:rPr lang="en-GB" dirty="0" smtClean="0"/>
              <a:t>integer) </a:t>
            </a:r>
            <a:endParaRPr lang="el-GR" dirty="0" smtClean="0"/>
          </a:p>
          <a:p>
            <a:pPr lvl="1"/>
            <a:r>
              <a:rPr lang="en-GB" dirty="0" smtClean="0"/>
              <a:t>● </a:t>
            </a:r>
            <a:r>
              <a:rPr lang="el-GR" dirty="0" smtClean="0"/>
              <a:t>σύνθετος (</a:t>
            </a:r>
            <a:r>
              <a:rPr lang="en-GB" dirty="0" smtClean="0"/>
              <a:t>complex) </a:t>
            </a:r>
            <a:endParaRPr lang="el-GR" dirty="0" smtClean="0"/>
          </a:p>
          <a:p>
            <a:pPr lvl="1"/>
            <a:r>
              <a:rPr lang="en-GB" dirty="0" smtClean="0"/>
              <a:t>● </a:t>
            </a:r>
            <a:r>
              <a:rPr lang="el-GR" dirty="0" smtClean="0"/>
              <a:t>λογικός (</a:t>
            </a:r>
            <a:r>
              <a:rPr lang="en-GB" dirty="0" smtClean="0"/>
              <a:t>logical – True/False</a:t>
            </a:r>
            <a:r>
              <a:rPr lang="el-GR" dirty="0" smtClean="0"/>
              <a:t>)</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Η R χρησιμοποιεί, επίσης, βασικές δομές δεδομένων ως κλάσεις αντικειμένων. Η βασικότερη δομή είναι το διάνυσμα (</a:t>
            </a:r>
            <a:r>
              <a:rPr lang="el-GR" dirty="0" err="1" smtClean="0"/>
              <a:t>vector</a:t>
            </a:r>
            <a:r>
              <a:rPr lang="el-GR" dirty="0" smtClean="0"/>
              <a:t>). Ένα διάνυσμα μπορεί να περιέχει αντικείμενα του ίδιου μόνο τύπου. Η δημιουργία ενός διανύσματος είναι εφικτή, χρησιμοποιώντας είτε τη συνάρτηση c, είτε τη συνάρτηση </a:t>
            </a:r>
            <a:r>
              <a:rPr lang="el-GR" dirty="0" err="1" smtClean="0"/>
              <a:t>vector</a:t>
            </a:r>
            <a:r>
              <a:rPr lang="el-GR" dirty="0" smtClean="0"/>
              <a:t>. </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Οι αριθμοί αντιμετωπίζονται γενικά ως αριθμητικά αντικείμενα, δηλαδή ως πραγματικοί αριθμοί. Στην περίπτωση που θέλουμε να ορίσουμε ρητά έναν αριθμό ως ακέραιο, θα πρέπει μετά τον αριθμό να ακολουθεί το επίθεμα L.</a:t>
            </a:r>
          </a:p>
          <a:p>
            <a:endParaRPr lang="el-GR" dirty="0" smtClean="0"/>
          </a:p>
          <a:p>
            <a:r>
              <a:rPr lang="el-GR" dirty="0" smtClean="0">
                <a:solidFill>
                  <a:srgbClr val="FF0000"/>
                </a:solidFill>
              </a:rPr>
              <a:t>Ανοίξτε τον υπολογιστή σας να ξεκινήσουμε</a:t>
            </a:r>
            <a:endParaRPr lang="el-GR" dirty="0">
              <a:solidFill>
                <a:srgbClr val="FF0000"/>
              </a:solidFill>
            </a:endParaRPr>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cstate="print"/>
          <a:srcRect/>
          <a:stretch>
            <a:fillRect/>
          </a:stretch>
        </p:blipFill>
        <p:spPr bwMode="auto">
          <a:xfrm>
            <a:off x="1331640" y="2276872"/>
            <a:ext cx="6959093" cy="1436828"/>
          </a:xfrm>
          <a:prstGeom prst="rect">
            <a:avLst/>
          </a:prstGeom>
          <a:noFill/>
          <a:ln w="9525">
            <a:noFill/>
            <a:miter lim="800000"/>
            <a:headEnd/>
            <a:tailEnd/>
          </a:ln>
          <a:effectLst/>
        </p:spPr>
      </p:pic>
      <p:sp>
        <p:nvSpPr>
          <p:cNvPr id="5" name="4 - TextBox"/>
          <p:cNvSpPr txBox="1"/>
          <p:nvPr/>
        </p:nvSpPr>
        <p:spPr>
          <a:xfrm>
            <a:off x="1475656" y="1772816"/>
            <a:ext cx="7416824" cy="461665"/>
          </a:xfrm>
          <a:prstGeom prst="rect">
            <a:avLst/>
          </a:prstGeom>
          <a:noFill/>
        </p:spPr>
        <p:txBody>
          <a:bodyPr wrap="square" rtlCol="0">
            <a:spAutoFit/>
          </a:bodyPr>
          <a:lstStyle/>
          <a:p>
            <a:r>
              <a:rPr lang="el-GR" sz="2400" dirty="0" smtClean="0"/>
              <a:t>Η εντολή </a:t>
            </a:r>
            <a:r>
              <a:rPr lang="en-GB" sz="2400" dirty="0" smtClean="0"/>
              <a:t>class </a:t>
            </a:r>
            <a:r>
              <a:rPr lang="el-GR" sz="2400" dirty="0" smtClean="0"/>
              <a:t>μας δίνει το </a:t>
            </a:r>
            <a:r>
              <a:rPr lang="el-GR" sz="2400" dirty="0" err="1" smtClean="0"/>
              <a:t>ειδος</a:t>
            </a:r>
            <a:r>
              <a:rPr lang="el-GR" sz="2400" dirty="0" smtClean="0"/>
              <a:t> της μεταβλητής</a:t>
            </a:r>
            <a:endParaRPr lang="el-GR" sz="2400" dirty="0"/>
          </a:p>
        </p:txBody>
      </p:sp>
      <p:pic>
        <p:nvPicPr>
          <p:cNvPr id="6147" name="Picture 3"/>
          <p:cNvPicPr>
            <a:picLocks noChangeAspect="1" noChangeArrowheads="1"/>
          </p:cNvPicPr>
          <p:nvPr/>
        </p:nvPicPr>
        <p:blipFill>
          <a:blip r:embed="rId3" cstate="print"/>
          <a:srcRect/>
          <a:stretch>
            <a:fillRect/>
          </a:stretch>
        </p:blipFill>
        <p:spPr bwMode="auto">
          <a:xfrm>
            <a:off x="1115616" y="3789040"/>
            <a:ext cx="4850427" cy="792088"/>
          </a:xfrm>
          <a:prstGeom prst="rect">
            <a:avLst/>
          </a:prstGeom>
          <a:noFill/>
          <a:ln w="9525">
            <a:noFill/>
            <a:miter lim="800000"/>
            <a:headEnd/>
            <a:tailEnd/>
          </a:ln>
          <a:effectLst/>
        </p:spPr>
      </p:pic>
      <p:sp>
        <p:nvSpPr>
          <p:cNvPr id="7" name="6 - TextBox"/>
          <p:cNvSpPr txBox="1"/>
          <p:nvPr/>
        </p:nvSpPr>
        <p:spPr>
          <a:xfrm>
            <a:off x="1187624" y="4581128"/>
            <a:ext cx="4320480" cy="461665"/>
          </a:xfrm>
          <a:prstGeom prst="rect">
            <a:avLst/>
          </a:prstGeom>
          <a:noFill/>
        </p:spPr>
        <p:txBody>
          <a:bodyPr wrap="square" rtlCol="0">
            <a:spAutoFit/>
          </a:bodyPr>
          <a:lstStyle/>
          <a:p>
            <a:r>
              <a:rPr lang="el-GR" sz="2400" dirty="0" smtClean="0"/>
              <a:t>Δοκιμάστε τώρα</a:t>
            </a:r>
            <a:r>
              <a:rPr lang="el-GR" dirty="0" smtClean="0"/>
              <a:t>:</a:t>
            </a:r>
            <a:endParaRPr lang="el-GR" dirty="0"/>
          </a:p>
        </p:txBody>
      </p:sp>
      <p:pic>
        <p:nvPicPr>
          <p:cNvPr id="6148" name="Picture 4"/>
          <p:cNvPicPr>
            <a:picLocks noChangeAspect="1" noChangeArrowheads="1"/>
          </p:cNvPicPr>
          <p:nvPr/>
        </p:nvPicPr>
        <p:blipFill>
          <a:blip r:embed="rId4" cstate="print"/>
          <a:srcRect/>
          <a:stretch>
            <a:fillRect/>
          </a:stretch>
        </p:blipFill>
        <p:spPr bwMode="auto">
          <a:xfrm>
            <a:off x="971600" y="5301208"/>
            <a:ext cx="2633151" cy="936104"/>
          </a:xfrm>
          <a:prstGeom prst="rect">
            <a:avLst/>
          </a:prstGeom>
          <a:noFill/>
          <a:ln w="9525">
            <a:noFill/>
            <a:miter lim="800000"/>
            <a:headEnd/>
            <a:tailEnd/>
          </a:ln>
          <a:effectLst/>
        </p:spPr>
      </p:pic>
      <p:pic>
        <p:nvPicPr>
          <p:cNvPr id="6149" name="Picture 5"/>
          <p:cNvPicPr>
            <a:picLocks noChangeAspect="1" noChangeArrowheads="1"/>
          </p:cNvPicPr>
          <p:nvPr/>
        </p:nvPicPr>
        <p:blipFill>
          <a:blip r:embed="rId5" cstate="print"/>
          <a:srcRect/>
          <a:stretch>
            <a:fillRect/>
          </a:stretch>
        </p:blipFill>
        <p:spPr bwMode="auto">
          <a:xfrm>
            <a:off x="3995936" y="5229200"/>
            <a:ext cx="2952328" cy="901298"/>
          </a:xfrm>
          <a:prstGeom prst="rect">
            <a:avLst/>
          </a:prstGeom>
          <a:noFill/>
          <a:ln w="9525">
            <a:noFill/>
            <a:miter lim="800000"/>
            <a:headEnd/>
            <a:tailEnd/>
          </a:ln>
          <a:effectLst/>
        </p:spPr>
      </p:pic>
      <p:sp>
        <p:nvSpPr>
          <p:cNvPr id="10"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146"/>
                                        </p:tgtEl>
                                        <p:attrNameLst>
                                          <p:attrName>style.visibility</p:attrName>
                                        </p:attrNameLst>
                                      </p:cBhvr>
                                      <p:to>
                                        <p:strVal val="visible"/>
                                      </p:to>
                                    </p:set>
                                    <p:anim calcmode="lin" valueType="num">
                                      <p:cBhvr additive="base">
                                        <p:cTn id="13" dur="500" fill="hold"/>
                                        <p:tgtEl>
                                          <p:spTgt spid="6146"/>
                                        </p:tgtEl>
                                        <p:attrNameLst>
                                          <p:attrName>ppt_x</p:attrName>
                                        </p:attrNameLst>
                                      </p:cBhvr>
                                      <p:tavLst>
                                        <p:tav tm="0">
                                          <p:val>
                                            <p:strVal val="#ppt_x"/>
                                          </p:val>
                                        </p:tav>
                                        <p:tav tm="100000">
                                          <p:val>
                                            <p:strVal val="#ppt_x"/>
                                          </p:val>
                                        </p:tav>
                                      </p:tavLst>
                                    </p:anim>
                                    <p:anim calcmode="lin" valueType="num">
                                      <p:cBhvr additive="base">
                                        <p:cTn id="14" dur="500" fill="hold"/>
                                        <p:tgtEl>
                                          <p:spTgt spid="614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147"/>
                                        </p:tgtEl>
                                        <p:attrNameLst>
                                          <p:attrName>style.visibility</p:attrName>
                                        </p:attrNameLst>
                                      </p:cBhvr>
                                      <p:to>
                                        <p:strVal val="visible"/>
                                      </p:to>
                                    </p:set>
                                    <p:anim calcmode="lin" valueType="num">
                                      <p:cBhvr additive="base">
                                        <p:cTn id="19" dur="500" fill="hold"/>
                                        <p:tgtEl>
                                          <p:spTgt spid="6147"/>
                                        </p:tgtEl>
                                        <p:attrNameLst>
                                          <p:attrName>ppt_x</p:attrName>
                                        </p:attrNameLst>
                                      </p:cBhvr>
                                      <p:tavLst>
                                        <p:tav tm="0">
                                          <p:val>
                                            <p:strVal val="#ppt_x"/>
                                          </p:val>
                                        </p:tav>
                                        <p:tav tm="100000">
                                          <p:val>
                                            <p:strVal val="#ppt_x"/>
                                          </p:val>
                                        </p:tav>
                                      </p:tavLst>
                                    </p:anim>
                                    <p:anim calcmode="lin" valueType="num">
                                      <p:cBhvr additive="base">
                                        <p:cTn id="20" dur="500" fill="hold"/>
                                        <p:tgtEl>
                                          <p:spTgt spid="614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148"/>
                                        </p:tgtEl>
                                        <p:attrNameLst>
                                          <p:attrName>style.visibility</p:attrName>
                                        </p:attrNameLst>
                                      </p:cBhvr>
                                      <p:to>
                                        <p:strVal val="visible"/>
                                      </p:to>
                                    </p:set>
                                    <p:anim calcmode="lin" valueType="num">
                                      <p:cBhvr additive="base">
                                        <p:cTn id="31" dur="500" fill="hold"/>
                                        <p:tgtEl>
                                          <p:spTgt spid="6148"/>
                                        </p:tgtEl>
                                        <p:attrNameLst>
                                          <p:attrName>ppt_x</p:attrName>
                                        </p:attrNameLst>
                                      </p:cBhvr>
                                      <p:tavLst>
                                        <p:tav tm="0">
                                          <p:val>
                                            <p:strVal val="#ppt_x"/>
                                          </p:val>
                                        </p:tav>
                                        <p:tav tm="100000">
                                          <p:val>
                                            <p:strVal val="#ppt_x"/>
                                          </p:val>
                                        </p:tav>
                                      </p:tavLst>
                                    </p:anim>
                                    <p:anim calcmode="lin" valueType="num">
                                      <p:cBhvr additive="base">
                                        <p:cTn id="32" dur="500" fill="hold"/>
                                        <p:tgtEl>
                                          <p:spTgt spid="614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149"/>
                                        </p:tgtEl>
                                        <p:attrNameLst>
                                          <p:attrName>style.visibility</p:attrName>
                                        </p:attrNameLst>
                                      </p:cBhvr>
                                      <p:to>
                                        <p:strVal val="visible"/>
                                      </p:to>
                                    </p:set>
                                    <p:anim calcmode="lin" valueType="num">
                                      <p:cBhvr additive="base">
                                        <p:cTn id="37" dur="500" fill="hold"/>
                                        <p:tgtEl>
                                          <p:spTgt spid="6149"/>
                                        </p:tgtEl>
                                        <p:attrNameLst>
                                          <p:attrName>ppt_x</p:attrName>
                                        </p:attrNameLst>
                                      </p:cBhvr>
                                      <p:tavLst>
                                        <p:tav tm="0">
                                          <p:val>
                                            <p:strVal val="#ppt_x"/>
                                          </p:val>
                                        </p:tav>
                                        <p:tav tm="100000">
                                          <p:val>
                                            <p:strVal val="#ppt_x"/>
                                          </p:val>
                                        </p:tav>
                                      </p:tavLst>
                                    </p:anim>
                                    <p:anim calcmode="lin" valueType="num">
                                      <p:cBhvr additive="base">
                                        <p:cTn id="38" dur="500" fill="hold"/>
                                        <p:tgtEl>
                                          <p:spTgt spid="61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
        <p:nvSpPr>
          <p:cNvPr id="3" name="2 - Θέση περιεχομένου"/>
          <p:cNvSpPr>
            <a:spLocks noGrp="1"/>
          </p:cNvSpPr>
          <p:nvPr>
            <p:ph idx="1"/>
          </p:nvPr>
        </p:nvSpPr>
        <p:spPr/>
        <p:txBody>
          <a:bodyPr>
            <a:normAutofit/>
          </a:bodyPr>
          <a:lstStyle/>
          <a:p>
            <a:r>
              <a:rPr lang="el-GR" dirty="0" smtClean="0"/>
              <a:t>Ο κύριος σκοπός αυτών των </a:t>
            </a:r>
            <a:r>
              <a:rPr lang="el-GR" dirty="0" err="1" smtClean="0"/>
              <a:t>σηµειώσεων</a:t>
            </a:r>
            <a:r>
              <a:rPr lang="el-GR" dirty="0" smtClean="0"/>
              <a:t> είναι η εισαγωγή στην στατιστική γλώσσα </a:t>
            </a:r>
            <a:r>
              <a:rPr lang="el-GR" dirty="0" err="1" smtClean="0"/>
              <a:t>προγραµµατισµού</a:t>
            </a:r>
            <a:r>
              <a:rPr lang="el-GR" dirty="0" smtClean="0"/>
              <a:t> R. Η γλώσσα R είναι ελεύθερα </a:t>
            </a:r>
            <a:r>
              <a:rPr lang="el-GR" dirty="0" err="1" smtClean="0"/>
              <a:t>διαθέσιµη</a:t>
            </a:r>
            <a:r>
              <a:rPr lang="el-GR" dirty="0" smtClean="0"/>
              <a:t> από το διαδίκτυο και η υποστήριξή της γίνεται µέσω της εθελοντικής συνεισφοράς πολλών ανθρώπων ανά τον </a:t>
            </a:r>
            <a:r>
              <a:rPr lang="el-GR" dirty="0" err="1" smtClean="0"/>
              <a:t>κόσµο</a:t>
            </a:r>
            <a:r>
              <a:rPr lang="el-GR" dirty="0" smtClean="0"/>
              <a:t>, οι οποίοι είναι και υπεύθυνοι για την ανάπτυξή της. </a:t>
            </a:r>
          </a:p>
          <a:p>
            <a:pPr>
              <a:buNone/>
            </a:pPr>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cstate="print"/>
          <a:srcRect/>
          <a:stretch>
            <a:fillRect/>
          </a:stretch>
        </p:blipFill>
        <p:spPr bwMode="auto">
          <a:xfrm>
            <a:off x="1115616" y="1700808"/>
            <a:ext cx="6301458" cy="1599453"/>
          </a:xfrm>
          <a:prstGeom prst="rect">
            <a:avLst/>
          </a:prstGeom>
          <a:noFill/>
          <a:ln w="9525">
            <a:noFill/>
            <a:miter lim="800000"/>
            <a:headEnd/>
            <a:tailEnd/>
          </a:ln>
          <a:effectLst/>
        </p:spPr>
      </p:pic>
      <p:pic>
        <p:nvPicPr>
          <p:cNvPr id="7171" name="Picture 3"/>
          <p:cNvPicPr>
            <a:picLocks noChangeAspect="1" noChangeArrowheads="1"/>
          </p:cNvPicPr>
          <p:nvPr/>
        </p:nvPicPr>
        <p:blipFill>
          <a:blip r:embed="rId3" cstate="print"/>
          <a:srcRect/>
          <a:stretch>
            <a:fillRect/>
          </a:stretch>
        </p:blipFill>
        <p:spPr bwMode="auto">
          <a:xfrm>
            <a:off x="1403648" y="3645024"/>
            <a:ext cx="5162438" cy="1368152"/>
          </a:xfrm>
          <a:prstGeom prst="rect">
            <a:avLst/>
          </a:prstGeom>
          <a:noFill/>
          <a:ln w="9525">
            <a:noFill/>
            <a:miter lim="800000"/>
            <a:headEnd/>
            <a:tailEnd/>
          </a:ln>
          <a:effectLst/>
        </p:spPr>
      </p:pic>
      <p:sp>
        <p:nvSpPr>
          <p:cNvPr id="6"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ppt_x"/>
                                          </p:val>
                                        </p:tav>
                                        <p:tav tm="100000">
                                          <p:val>
                                            <p:strVal val="#ppt_x"/>
                                          </p:val>
                                        </p:tav>
                                      </p:tavLst>
                                    </p:anim>
                                    <p:anim calcmode="lin" valueType="num">
                                      <p:cBhvr additive="base">
                                        <p:cTn id="8" dur="500" fill="hold"/>
                                        <p:tgtEl>
                                          <p:spTgt spid="71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171"/>
                                        </p:tgtEl>
                                        <p:attrNameLst>
                                          <p:attrName>style.visibility</p:attrName>
                                        </p:attrNameLst>
                                      </p:cBhvr>
                                      <p:to>
                                        <p:strVal val="visible"/>
                                      </p:to>
                                    </p:set>
                                    <p:anim calcmode="lin" valueType="num">
                                      <p:cBhvr additive="base">
                                        <p:cTn id="13" dur="500" fill="hold"/>
                                        <p:tgtEl>
                                          <p:spTgt spid="7171"/>
                                        </p:tgtEl>
                                        <p:attrNameLst>
                                          <p:attrName>ppt_x</p:attrName>
                                        </p:attrNameLst>
                                      </p:cBhvr>
                                      <p:tavLst>
                                        <p:tav tm="0">
                                          <p:val>
                                            <p:strVal val="#ppt_x"/>
                                          </p:val>
                                        </p:tav>
                                        <p:tav tm="100000">
                                          <p:val>
                                            <p:strVal val="#ppt_x"/>
                                          </p:val>
                                        </p:tav>
                                      </p:tavLst>
                                    </p:anim>
                                    <p:anim calcmode="lin" valueType="num">
                                      <p:cBhvr additive="base">
                                        <p:cTn id="14" dur="500" fill="hold"/>
                                        <p:tgtEl>
                                          <p:spTgt spid="717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r>
              <a:rPr lang="el-GR" dirty="0" smtClean="0"/>
              <a:t>Για την εισαγωγή δεδομένων και, γενικότερα, για την απόδοση τιμών σε μεταβλητές </a:t>
            </a:r>
            <a:r>
              <a:rPr lang="el-GR" dirty="0" err="1" smtClean="0"/>
              <a:t>χρησιμοποιούμε</a:t>
            </a:r>
            <a:r>
              <a:rPr lang="el-GR" dirty="0" smtClean="0"/>
              <a:t> συνήθως το συνδυασμό "&lt;-" (</a:t>
            </a:r>
            <a:r>
              <a:rPr lang="el-GR" dirty="0" err="1" smtClean="0"/>
              <a:t>assignment</a:t>
            </a:r>
            <a:r>
              <a:rPr lang="el-GR" dirty="0" smtClean="0"/>
              <a:t> </a:t>
            </a:r>
            <a:r>
              <a:rPr lang="el-GR" dirty="0" err="1" smtClean="0"/>
              <a:t>symbol</a:t>
            </a:r>
            <a:r>
              <a:rPr lang="el-GR" dirty="0" smtClean="0"/>
              <a:t>), που "φαίνεται" σαν βέλος από δεξιά προς τα αριστερά. Η λειτουργία του συμβόλου αυτού είναι να υπολογίσει την έκφραση που δίνεται δεξιά του και να την αποδώσει στη μεταβλητή που βρίσκεται αριστερά του, χωρίς να τυπωθεί το αποτέλεσμα.</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pic>
        <p:nvPicPr>
          <p:cNvPr id="8194" name="Picture 2"/>
          <p:cNvPicPr>
            <a:picLocks noGrp="1" noChangeAspect="1" noChangeArrowheads="1"/>
          </p:cNvPicPr>
          <p:nvPr>
            <p:ph idx="1"/>
          </p:nvPr>
        </p:nvPicPr>
        <p:blipFill>
          <a:blip r:embed="rId2" cstate="print"/>
          <a:srcRect/>
          <a:stretch>
            <a:fillRect/>
          </a:stretch>
        </p:blipFill>
        <p:spPr bwMode="auto">
          <a:xfrm>
            <a:off x="1115616" y="1340768"/>
            <a:ext cx="4403375" cy="776651"/>
          </a:xfrm>
          <a:prstGeom prst="rect">
            <a:avLst/>
          </a:prstGeom>
          <a:noFill/>
          <a:ln w="9525">
            <a:noFill/>
            <a:miter lim="800000"/>
            <a:headEnd/>
            <a:tailEnd/>
          </a:ln>
          <a:effectLst/>
        </p:spPr>
      </p:pic>
      <p:pic>
        <p:nvPicPr>
          <p:cNvPr id="8195" name="Picture 3"/>
          <p:cNvPicPr>
            <a:picLocks noChangeAspect="1" noChangeArrowheads="1"/>
          </p:cNvPicPr>
          <p:nvPr/>
        </p:nvPicPr>
        <p:blipFill>
          <a:blip r:embed="rId3" cstate="print"/>
          <a:srcRect/>
          <a:stretch>
            <a:fillRect/>
          </a:stretch>
        </p:blipFill>
        <p:spPr bwMode="auto">
          <a:xfrm>
            <a:off x="971600" y="2420888"/>
            <a:ext cx="6196035" cy="2313409"/>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ppt_x"/>
                                          </p:val>
                                        </p:tav>
                                        <p:tav tm="100000">
                                          <p:val>
                                            <p:strVal val="#ppt_x"/>
                                          </p:val>
                                        </p:tav>
                                      </p:tavLst>
                                    </p:anim>
                                    <p:anim calcmode="lin" valueType="num">
                                      <p:cBhvr additive="base">
                                        <p:cTn id="8" dur="500" fill="hold"/>
                                        <p:tgtEl>
                                          <p:spTgt spid="81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195"/>
                                        </p:tgtEl>
                                        <p:attrNameLst>
                                          <p:attrName>style.visibility</p:attrName>
                                        </p:attrNameLst>
                                      </p:cBhvr>
                                      <p:to>
                                        <p:strVal val="visible"/>
                                      </p:to>
                                    </p:set>
                                    <p:anim calcmode="lin" valueType="num">
                                      <p:cBhvr additive="base">
                                        <p:cTn id="13" dur="500" fill="hold"/>
                                        <p:tgtEl>
                                          <p:spTgt spid="8195"/>
                                        </p:tgtEl>
                                        <p:attrNameLst>
                                          <p:attrName>ppt_x</p:attrName>
                                        </p:attrNameLst>
                                      </p:cBhvr>
                                      <p:tavLst>
                                        <p:tav tm="0">
                                          <p:val>
                                            <p:strVal val="#ppt_x"/>
                                          </p:val>
                                        </p:tav>
                                        <p:tav tm="100000">
                                          <p:val>
                                            <p:strVal val="#ppt_x"/>
                                          </p:val>
                                        </p:tav>
                                      </p:tavLst>
                                    </p:anim>
                                    <p:anim calcmode="lin" valueType="num">
                                      <p:cBhvr additive="base">
                                        <p:cTn id="14" dur="500" fill="hold"/>
                                        <p:tgtEl>
                                          <p:spTgt spid="81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Κάθε αντικείμενο έχει συγκεκριμένες ιδιότητες, όπως: </a:t>
            </a:r>
          </a:p>
          <a:p>
            <a:r>
              <a:rPr lang="el-GR" dirty="0" smtClean="0"/>
              <a:t>● </a:t>
            </a:r>
            <a:r>
              <a:rPr lang="el-GR" dirty="0" err="1" smtClean="0"/>
              <a:t>names</a:t>
            </a:r>
            <a:r>
              <a:rPr lang="el-GR" dirty="0" smtClean="0"/>
              <a:t>, </a:t>
            </a:r>
          </a:p>
          <a:p>
            <a:r>
              <a:rPr lang="el-GR" dirty="0" smtClean="0"/>
              <a:t>● dim, </a:t>
            </a:r>
          </a:p>
          <a:p>
            <a:r>
              <a:rPr lang="el-GR" dirty="0" smtClean="0"/>
              <a:t>● </a:t>
            </a:r>
            <a:r>
              <a:rPr lang="el-GR" dirty="0" err="1" smtClean="0"/>
              <a:t>class</a:t>
            </a:r>
            <a:r>
              <a:rPr lang="el-GR" dirty="0" smtClean="0"/>
              <a:t>, </a:t>
            </a:r>
          </a:p>
          <a:p>
            <a:r>
              <a:rPr lang="el-GR" dirty="0" smtClean="0"/>
              <a:t>● </a:t>
            </a:r>
            <a:r>
              <a:rPr lang="el-GR" dirty="0" err="1" smtClean="0"/>
              <a:t>length</a:t>
            </a:r>
            <a:r>
              <a:rPr lang="el-GR" dirty="0" smtClean="0"/>
              <a:t>, </a:t>
            </a:r>
          </a:p>
          <a:p>
            <a:r>
              <a:rPr lang="el-GR" dirty="0" smtClean="0"/>
              <a:t>● και άλλες ιδιότητες ορισμένες από τον χρήστη.</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35608" y="1447800"/>
            <a:ext cx="7498080" cy="5221560"/>
          </a:xfrm>
        </p:spPr>
        <p:txBody>
          <a:bodyPr>
            <a:normAutofit lnSpcReduction="10000"/>
          </a:bodyPr>
          <a:lstStyle/>
          <a:p>
            <a:r>
              <a:rPr lang="el-GR" dirty="0" smtClean="0"/>
              <a:t>Το πιο απλό είδος </a:t>
            </a:r>
            <a:r>
              <a:rPr lang="el-GR" dirty="0" err="1" smtClean="0"/>
              <a:t>αντικειµένου</a:t>
            </a:r>
            <a:r>
              <a:rPr lang="el-GR" dirty="0" smtClean="0"/>
              <a:t> είναι το </a:t>
            </a:r>
            <a:r>
              <a:rPr lang="el-GR" dirty="0" err="1" smtClean="0"/>
              <a:t>διάνυσµα</a:t>
            </a:r>
            <a:r>
              <a:rPr lang="el-GR" dirty="0" smtClean="0"/>
              <a:t>. Το </a:t>
            </a:r>
            <a:r>
              <a:rPr lang="el-GR" dirty="0" err="1" smtClean="0"/>
              <a:t>διάνυσµα</a:t>
            </a:r>
            <a:r>
              <a:rPr lang="el-GR" dirty="0" smtClean="0"/>
              <a:t> είναι απλά ένα </a:t>
            </a:r>
            <a:r>
              <a:rPr lang="el-GR" dirty="0" err="1" smtClean="0"/>
              <a:t>διατεταγµένο</a:t>
            </a:r>
            <a:r>
              <a:rPr lang="el-GR" dirty="0" smtClean="0"/>
              <a:t> σύνολο </a:t>
            </a:r>
            <a:r>
              <a:rPr lang="el-GR" dirty="0" err="1" smtClean="0"/>
              <a:t>τιµών</a:t>
            </a:r>
            <a:r>
              <a:rPr lang="el-GR" dirty="0" smtClean="0"/>
              <a:t> σε σειρά. Η εσωτερική διάταξη του </a:t>
            </a:r>
            <a:r>
              <a:rPr lang="el-GR" dirty="0" err="1" smtClean="0"/>
              <a:t>διανύσµατος</a:t>
            </a:r>
            <a:r>
              <a:rPr lang="el-GR" dirty="0" smtClean="0"/>
              <a:t> υποδεικνύει ότι υπάρχει ένας κατάλληλος τρόπος µε τον οποίο µ</a:t>
            </a:r>
            <a:r>
              <a:rPr lang="el-GR" dirty="0" err="1" smtClean="0"/>
              <a:t>πορούν</a:t>
            </a:r>
            <a:r>
              <a:rPr lang="el-GR" dirty="0" smtClean="0"/>
              <a:t> να εξαχθούν µ</a:t>
            </a:r>
            <a:r>
              <a:rPr lang="el-GR" dirty="0" err="1" smtClean="0"/>
              <a:t>ερικά</a:t>
            </a:r>
            <a:r>
              <a:rPr lang="el-GR" dirty="0" smtClean="0"/>
              <a:t> ή όλα από τα στοιχεία του. </a:t>
            </a:r>
          </a:p>
          <a:p>
            <a:r>
              <a:rPr lang="el-GR" dirty="0" smtClean="0"/>
              <a:t>Ο πιο εύκολος τρόπος για να προσδιοριστεί ένα </a:t>
            </a:r>
            <a:r>
              <a:rPr lang="el-GR" dirty="0" err="1" smtClean="0"/>
              <a:t>διάνυσµα</a:t>
            </a:r>
            <a:r>
              <a:rPr lang="el-GR" dirty="0" smtClean="0"/>
              <a:t> είναι µέσω της εντολής c. Για </a:t>
            </a:r>
            <a:r>
              <a:rPr lang="el-GR" dirty="0" err="1" smtClean="0"/>
              <a:t>παράδειγµα</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dirty="0" smtClean="0"/>
              <a:t>Ο απλούστερος τρόπος να ορίσουμε ένα διάνυσμα είναι με το να δώσουμε τα στοιχεία του </a:t>
            </a:r>
            <a:r>
              <a:rPr lang="el-GR" dirty="0" err="1" smtClean="0"/>
              <a:t>χρησιμοποιώντας</a:t>
            </a:r>
            <a:r>
              <a:rPr lang="el-GR" dirty="0" smtClean="0"/>
              <a:t> τη συνάρτηση c (από το "</a:t>
            </a:r>
            <a:r>
              <a:rPr lang="el-GR" dirty="0" err="1" smtClean="0"/>
              <a:t>concatenate</a:t>
            </a:r>
            <a:r>
              <a:rPr lang="el-GR" dirty="0" smtClean="0"/>
              <a:t>" που σημαίνει συνδέω κατά σειρά). Για παράδειγμα αν οι μαθητές </a:t>
            </a:r>
            <a:r>
              <a:rPr lang="el-GR" dirty="0" err="1" smtClean="0"/>
              <a:t>Alfred</a:t>
            </a:r>
            <a:r>
              <a:rPr lang="el-GR" dirty="0" smtClean="0"/>
              <a:t>, </a:t>
            </a:r>
            <a:r>
              <a:rPr lang="el-GR" dirty="0" err="1" smtClean="0"/>
              <a:t>Denis</a:t>
            </a:r>
            <a:r>
              <a:rPr lang="el-GR" dirty="0" smtClean="0"/>
              <a:t>, </a:t>
            </a:r>
            <a:r>
              <a:rPr lang="el-GR" dirty="0" err="1" smtClean="0"/>
              <a:t>Barbara</a:t>
            </a:r>
            <a:r>
              <a:rPr lang="el-GR" dirty="0" smtClean="0"/>
              <a:t>, </a:t>
            </a:r>
            <a:r>
              <a:rPr lang="el-GR" dirty="0" err="1" smtClean="0"/>
              <a:t>John</a:t>
            </a:r>
            <a:r>
              <a:rPr lang="el-GR" dirty="0" smtClean="0"/>
              <a:t>, </a:t>
            </a:r>
            <a:r>
              <a:rPr lang="el-GR" dirty="0" err="1" smtClean="0"/>
              <a:t>Mary</a:t>
            </a:r>
            <a:r>
              <a:rPr lang="el-GR" dirty="0" smtClean="0"/>
              <a:t> και </a:t>
            </a:r>
            <a:r>
              <a:rPr lang="el-GR" dirty="0" err="1" smtClean="0"/>
              <a:t>Nick</a:t>
            </a:r>
            <a:r>
              <a:rPr lang="el-GR" dirty="0" smtClean="0"/>
              <a:t> πήραν σε κάποια τεστ κατά μέσον όρο 29.3, 34.5, 22.7, 31.8, 27.3 και 28.5 τότε η επόμενη εντολή: </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err="1" smtClean="0"/>
              <a:t>grades</a:t>
            </a:r>
            <a:r>
              <a:rPr lang="el-GR" dirty="0" smtClean="0"/>
              <a:t> &lt;- c(29.3,34.5,22.7,31.8,27.3,28.5)</a:t>
            </a:r>
          </a:p>
          <a:p>
            <a:endParaRPr lang="el-GR" dirty="0" smtClean="0"/>
          </a:p>
          <a:p>
            <a:r>
              <a:rPr lang="el-GR" dirty="0" smtClean="0"/>
              <a:t> ορίζει το διάνυσμα </a:t>
            </a:r>
            <a:r>
              <a:rPr lang="el-GR" dirty="0" err="1" smtClean="0"/>
              <a:t>grades</a:t>
            </a:r>
            <a:r>
              <a:rPr lang="el-GR" dirty="0" smtClean="0"/>
              <a:t> με στοιχεία τους βαθμούς των έξι μαθητών. Η εντολή που αποτελείται από το όνομα του διανύσματος, τυπώνει στην οθόνη το διάνυσμα. Δηλαδή: </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sv-SE" dirty="0" smtClean="0"/>
              <a:t>&gt; grades </a:t>
            </a:r>
            <a:endParaRPr lang="el-GR" dirty="0" smtClean="0"/>
          </a:p>
          <a:p>
            <a:r>
              <a:rPr lang="sv-SE" dirty="0" smtClean="0"/>
              <a:t>[1] 29.3 34.5 22.7 31.8 27.3 28.5</a:t>
            </a:r>
            <a:endParaRPr lang="el-GR" dirty="0" smtClean="0"/>
          </a:p>
          <a:p>
            <a:endParaRPr lang="el-GR" dirty="0" smtClean="0"/>
          </a:p>
          <a:p>
            <a:r>
              <a:rPr lang="el-GR" dirty="0" smtClean="0"/>
              <a:t>Χρησιμοποιώντας αγκύλες παίρνουμε συνιστώσες του διανύσματος. Π.χ.</a:t>
            </a:r>
          </a:p>
          <a:p>
            <a:r>
              <a:rPr lang="el-GR" dirty="0" smtClean="0"/>
              <a:t> &gt; </a:t>
            </a:r>
            <a:r>
              <a:rPr lang="el-GR" dirty="0" err="1" smtClean="0"/>
              <a:t>grades</a:t>
            </a:r>
            <a:r>
              <a:rPr lang="el-GR" dirty="0" smtClean="0"/>
              <a:t>[2] </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err="1" smtClean="0"/>
              <a:t>Ακόµη</a:t>
            </a:r>
            <a:r>
              <a:rPr lang="el-GR" dirty="0" smtClean="0"/>
              <a:t> ένα πολύ </a:t>
            </a:r>
            <a:r>
              <a:rPr lang="el-GR" dirty="0" err="1" smtClean="0"/>
              <a:t>συνηθισµένο</a:t>
            </a:r>
            <a:r>
              <a:rPr lang="el-GR" dirty="0" smtClean="0"/>
              <a:t> </a:t>
            </a:r>
            <a:r>
              <a:rPr lang="el-GR" dirty="0" err="1" smtClean="0"/>
              <a:t>σύµβολο</a:t>
            </a:r>
            <a:r>
              <a:rPr lang="el-GR" dirty="0" smtClean="0"/>
              <a:t> στην R είναι το </a:t>
            </a:r>
            <a:r>
              <a:rPr lang="el-GR" dirty="0" err="1" smtClean="0"/>
              <a:t>σύµβολο</a:t>
            </a:r>
            <a:r>
              <a:rPr lang="el-GR" dirty="0" smtClean="0"/>
              <a:t> δείκτη [, το οποίο </a:t>
            </a:r>
            <a:r>
              <a:rPr lang="el-GR" dirty="0" err="1" smtClean="0"/>
              <a:t>χρησιµοποιείται</a:t>
            </a:r>
            <a:r>
              <a:rPr lang="el-GR" dirty="0" smtClean="0"/>
              <a:t> για να εξάγει υποσύνολα από ένα </a:t>
            </a:r>
            <a:r>
              <a:rPr lang="el-GR" dirty="0" err="1" smtClean="0"/>
              <a:t>αντικείµενο</a:t>
            </a:r>
            <a:r>
              <a:rPr lang="el-GR" dirty="0" smtClean="0"/>
              <a:t>, π.χ</a:t>
            </a:r>
            <a:r>
              <a:rPr lang="el-GR" dirty="0" smtClean="0"/>
              <a:t>.</a:t>
            </a:r>
          </a:p>
          <a:p>
            <a:r>
              <a:rPr lang="el-GR" dirty="0" smtClean="0"/>
              <a:t>&gt;</a:t>
            </a:r>
            <a:r>
              <a:rPr lang="en-GB" dirty="0" smtClean="0"/>
              <a:t>letters</a:t>
            </a:r>
            <a:endParaRPr lang="el-GR" dirty="0" smtClean="0"/>
          </a:p>
          <a:p>
            <a:r>
              <a:rPr lang="en-GB" dirty="0" smtClean="0"/>
              <a:t>&gt; letters[3</a:t>
            </a:r>
            <a:r>
              <a:rPr lang="en-GB" dirty="0" smtClean="0"/>
              <a:t>]</a:t>
            </a:r>
            <a:endParaRPr lang="el-GR" dirty="0" smtClean="0"/>
          </a:p>
          <a:p>
            <a:r>
              <a:rPr lang="en-GB" dirty="0" smtClean="0"/>
              <a:t>&gt; j &lt;- </a:t>
            </a:r>
            <a:r>
              <a:rPr lang="en-GB" dirty="0" smtClean="0"/>
              <a:t>1:26</a:t>
            </a:r>
            <a:endParaRPr lang="el-GR" dirty="0" smtClean="0"/>
          </a:p>
          <a:p>
            <a:r>
              <a:rPr lang="en-GB" dirty="0" smtClean="0"/>
              <a:t>&gt; </a:t>
            </a:r>
            <a:r>
              <a:rPr lang="en-GB" dirty="0" smtClean="0"/>
              <a:t>letters[j</a:t>
            </a:r>
            <a:r>
              <a:rPr lang="el-GR" smtClean="0"/>
              <a:t>&lt;5]</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Μέσα στις αγκύλες μπορούμε να δώσουμε και σύνθετες εκφράσεις. </a:t>
            </a:r>
          </a:p>
          <a:p>
            <a:r>
              <a:rPr lang="el-GR" dirty="0" smtClean="0"/>
              <a:t>Π.χ. η εντολή x[5:20] δίνει τα στοιχεία του διανύσματος x από το 5ο μέχρι και το 20ό. </a:t>
            </a:r>
          </a:p>
          <a:p>
            <a:r>
              <a:rPr lang="el-GR" dirty="0" smtClean="0"/>
              <a:t>Η εντολή x[c(2,5,10)] δίνει το 2ο, 5ο και 10ο στοιχείο του x. </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
        <p:nvSpPr>
          <p:cNvPr id="3" name="2 - Θέση περιεχομένου"/>
          <p:cNvSpPr>
            <a:spLocks noGrp="1"/>
          </p:cNvSpPr>
          <p:nvPr>
            <p:ph idx="1"/>
          </p:nvPr>
        </p:nvSpPr>
        <p:spPr/>
        <p:txBody>
          <a:bodyPr>
            <a:normAutofit fontScale="92500" lnSpcReduction="10000"/>
          </a:bodyPr>
          <a:lstStyle/>
          <a:p>
            <a:r>
              <a:rPr lang="el-GR" dirty="0" err="1" smtClean="0"/>
              <a:t>Σηµειωτέον</a:t>
            </a:r>
            <a:r>
              <a:rPr lang="el-GR" dirty="0" smtClean="0"/>
              <a:t>, ότι η R µ</a:t>
            </a:r>
            <a:r>
              <a:rPr lang="el-GR" dirty="0" err="1" smtClean="0"/>
              <a:t>πορεί</a:t>
            </a:r>
            <a:r>
              <a:rPr lang="el-GR" dirty="0" smtClean="0"/>
              <a:t> να τρέξει σε περιβάλλον </a:t>
            </a:r>
            <a:r>
              <a:rPr lang="el-GR" dirty="0" err="1" smtClean="0"/>
              <a:t>Linux</a:t>
            </a:r>
            <a:r>
              <a:rPr lang="el-GR" dirty="0" smtClean="0"/>
              <a:t>, </a:t>
            </a:r>
            <a:r>
              <a:rPr lang="el-GR" dirty="0" err="1" smtClean="0"/>
              <a:t>Mac</a:t>
            </a:r>
            <a:r>
              <a:rPr lang="el-GR" dirty="0" smtClean="0"/>
              <a:t> OS και Windows. ΄</a:t>
            </a:r>
            <a:endParaRPr lang="en-GB" dirty="0" smtClean="0"/>
          </a:p>
          <a:p>
            <a:r>
              <a:rPr lang="en-GB" dirty="0" smtClean="0"/>
              <a:t>H</a:t>
            </a:r>
            <a:r>
              <a:rPr lang="el-GR" dirty="0" smtClean="0"/>
              <a:t> R είναι µία γλώσσα </a:t>
            </a:r>
            <a:r>
              <a:rPr lang="el-GR" dirty="0" err="1" smtClean="0"/>
              <a:t>προγραµµατισµού</a:t>
            </a:r>
            <a:r>
              <a:rPr lang="el-GR" dirty="0" smtClean="0"/>
              <a:t> που </a:t>
            </a:r>
            <a:r>
              <a:rPr lang="el-GR" dirty="0" err="1" smtClean="0"/>
              <a:t>χρησιµεύει</a:t>
            </a:r>
            <a:r>
              <a:rPr lang="el-GR" dirty="0" smtClean="0"/>
              <a:t> κατεξοχήν στην </a:t>
            </a:r>
            <a:r>
              <a:rPr lang="el-GR" dirty="0" err="1" smtClean="0"/>
              <a:t>επεξηγηµατική</a:t>
            </a:r>
            <a:r>
              <a:rPr lang="el-GR" dirty="0" smtClean="0"/>
              <a:t> ανάλυση </a:t>
            </a:r>
            <a:r>
              <a:rPr lang="el-GR" dirty="0" err="1" smtClean="0"/>
              <a:t>δεδοµένων</a:t>
            </a:r>
            <a:r>
              <a:rPr lang="el-GR" dirty="0" smtClean="0"/>
              <a:t> καθώς και στην </a:t>
            </a:r>
            <a:r>
              <a:rPr lang="el-GR" dirty="0" err="1" smtClean="0"/>
              <a:t>εφαρµογή</a:t>
            </a:r>
            <a:r>
              <a:rPr lang="el-GR" dirty="0" smtClean="0"/>
              <a:t> διαφόρων στατιστικών µ</a:t>
            </a:r>
            <a:r>
              <a:rPr lang="el-GR" dirty="0" err="1" smtClean="0"/>
              <a:t>οντέλων</a:t>
            </a:r>
            <a:r>
              <a:rPr lang="el-GR" dirty="0" smtClean="0"/>
              <a:t>. </a:t>
            </a:r>
            <a:endParaRPr lang="en-GB" dirty="0" smtClean="0"/>
          </a:p>
          <a:p>
            <a:r>
              <a:rPr lang="el-GR" dirty="0" smtClean="0"/>
              <a:t>Μπορεί να </a:t>
            </a:r>
            <a:r>
              <a:rPr lang="el-GR" dirty="0" err="1" smtClean="0"/>
              <a:t>χρησιµοποιηθεί</a:t>
            </a:r>
            <a:r>
              <a:rPr lang="el-GR" dirty="0" smtClean="0"/>
              <a:t> είτε µε κατευθείαν εντολές είτε µε </a:t>
            </a:r>
            <a:r>
              <a:rPr lang="el-GR" dirty="0" err="1" smtClean="0"/>
              <a:t>προγράµµατα</a:t>
            </a:r>
            <a:r>
              <a:rPr lang="el-GR" dirty="0" smtClean="0"/>
              <a:t> τα οποία µ</a:t>
            </a:r>
            <a:r>
              <a:rPr lang="el-GR" dirty="0" err="1" smtClean="0"/>
              <a:t>πορούν</a:t>
            </a:r>
            <a:r>
              <a:rPr lang="el-GR" dirty="0" smtClean="0"/>
              <a:t> να αναπτυχθούν και να δοθούν για εκτέλεση. </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Οι λογικές τιμές παριστάνονται με τα κεφαλαία γράμματα T (για το TRUE αληθές) και F (για το FALSE ψευδές).</a:t>
            </a:r>
          </a:p>
          <a:p>
            <a:r>
              <a:rPr lang="el-GR" dirty="0" smtClean="0"/>
              <a:t> Έτσι η έκφραση </a:t>
            </a:r>
            <a:r>
              <a:rPr lang="el-GR" dirty="0" err="1" smtClean="0"/>
              <a:t>grades</a:t>
            </a:r>
            <a:r>
              <a:rPr lang="el-GR" dirty="0" smtClean="0"/>
              <a:t> &gt; 30 παριστάνει ένα διάνυσμα με στοιχεία T όπου ο </a:t>
            </a:r>
            <a:r>
              <a:rPr lang="el-GR" dirty="0" err="1" smtClean="0"/>
              <a:t>βαθμός</a:t>
            </a:r>
            <a:r>
              <a:rPr lang="el-GR" dirty="0" smtClean="0"/>
              <a:t> είναι μεγαλύτερος του 30 και F αλλού. </a:t>
            </a:r>
          </a:p>
          <a:p>
            <a:r>
              <a:rPr lang="el-GR" dirty="0" smtClean="0"/>
              <a:t>Πράγματι: &gt; </a:t>
            </a:r>
            <a:r>
              <a:rPr lang="el-GR" dirty="0" err="1" smtClean="0"/>
              <a:t>grades</a:t>
            </a:r>
            <a:r>
              <a:rPr lang="el-GR" dirty="0" smtClean="0"/>
              <a:t> &gt; 30 </a:t>
            </a:r>
          </a:p>
          <a:p>
            <a:r>
              <a:rPr lang="el-GR" dirty="0" smtClean="0"/>
              <a:t>[1] F T F T F </a:t>
            </a:r>
            <a:r>
              <a:rPr lang="el-GR" dirty="0" err="1" smtClean="0"/>
              <a:t>F</a:t>
            </a: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Grp="1" noChangeAspect="1" noChangeArrowheads="1"/>
          </p:cNvPicPr>
          <p:nvPr>
            <p:ph idx="1"/>
          </p:nvPr>
        </p:nvPicPr>
        <p:blipFill>
          <a:blip r:embed="rId2" cstate="print"/>
          <a:srcRect/>
          <a:stretch>
            <a:fillRect/>
          </a:stretch>
        </p:blipFill>
        <p:spPr bwMode="auto">
          <a:xfrm>
            <a:off x="1331640" y="1484784"/>
            <a:ext cx="5412942" cy="1375420"/>
          </a:xfrm>
          <a:prstGeom prst="rect">
            <a:avLst/>
          </a:prstGeom>
          <a:noFill/>
          <a:ln w="9525">
            <a:noFill/>
            <a:miter lim="800000"/>
            <a:headEnd/>
            <a:tailEnd/>
          </a:ln>
          <a:effectLst/>
        </p:spPr>
      </p:pic>
      <p:pic>
        <p:nvPicPr>
          <p:cNvPr id="9219" name="Picture 3"/>
          <p:cNvPicPr>
            <a:picLocks noChangeAspect="1" noChangeArrowheads="1"/>
          </p:cNvPicPr>
          <p:nvPr/>
        </p:nvPicPr>
        <p:blipFill>
          <a:blip r:embed="rId3" cstate="print"/>
          <a:srcRect/>
          <a:stretch>
            <a:fillRect/>
          </a:stretch>
        </p:blipFill>
        <p:spPr bwMode="auto">
          <a:xfrm>
            <a:off x="1403648" y="3140968"/>
            <a:ext cx="5045843" cy="639908"/>
          </a:xfrm>
          <a:prstGeom prst="rect">
            <a:avLst/>
          </a:prstGeom>
          <a:noFill/>
          <a:ln w="9525">
            <a:noFill/>
            <a:miter lim="800000"/>
            <a:headEnd/>
            <a:tailEnd/>
          </a:ln>
          <a:effectLst/>
        </p:spPr>
      </p:pic>
      <p:sp>
        <p:nvSpPr>
          <p:cNvPr id="6"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additive="base">
                                        <p:cTn id="7" dur="500" fill="hold"/>
                                        <p:tgtEl>
                                          <p:spTgt spid="9218"/>
                                        </p:tgtEl>
                                        <p:attrNameLst>
                                          <p:attrName>ppt_x</p:attrName>
                                        </p:attrNameLst>
                                      </p:cBhvr>
                                      <p:tavLst>
                                        <p:tav tm="0">
                                          <p:val>
                                            <p:strVal val="#ppt_x"/>
                                          </p:val>
                                        </p:tav>
                                        <p:tav tm="100000">
                                          <p:val>
                                            <p:strVal val="#ppt_x"/>
                                          </p:val>
                                        </p:tav>
                                      </p:tavLst>
                                    </p:anim>
                                    <p:anim calcmode="lin" valueType="num">
                                      <p:cBhvr additive="base">
                                        <p:cTn id="8" dur="500" fill="hold"/>
                                        <p:tgtEl>
                                          <p:spTgt spid="92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19"/>
                                        </p:tgtEl>
                                        <p:attrNameLst>
                                          <p:attrName>style.visibility</p:attrName>
                                        </p:attrNameLst>
                                      </p:cBhvr>
                                      <p:to>
                                        <p:strVal val="visible"/>
                                      </p:to>
                                    </p:set>
                                    <p:anim calcmode="lin" valueType="num">
                                      <p:cBhvr additive="base">
                                        <p:cTn id="13" dur="500" fill="hold"/>
                                        <p:tgtEl>
                                          <p:spTgt spid="9219"/>
                                        </p:tgtEl>
                                        <p:attrNameLst>
                                          <p:attrName>ppt_x</p:attrName>
                                        </p:attrNameLst>
                                      </p:cBhvr>
                                      <p:tavLst>
                                        <p:tav tm="0">
                                          <p:val>
                                            <p:strVal val="#ppt_x"/>
                                          </p:val>
                                        </p:tav>
                                        <p:tav tm="100000">
                                          <p:val>
                                            <p:strVal val="#ppt_x"/>
                                          </p:val>
                                        </p:tav>
                                      </p:tavLst>
                                    </p:anim>
                                    <p:anim calcmode="lin" valueType="num">
                                      <p:cBhvr additive="base">
                                        <p:cTn id="14" dur="500" fill="hold"/>
                                        <p:tgtEl>
                                          <p:spTgt spid="92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1435608" y="1447800"/>
            <a:ext cx="7498080" cy="2629272"/>
          </a:xfrm>
        </p:spPr>
        <p:txBody>
          <a:bodyPr/>
          <a:lstStyle/>
          <a:p>
            <a:r>
              <a:rPr lang="el-GR" dirty="0" smtClean="0"/>
              <a:t>Εναλλακτικά, μπορεί να χρησιμοποιηθεί η συνάρτηση </a:t>
            </a:r>
            <a:r>
              <a:rPr lang="el-GR" dirty="0" err="1" smtClean="0"/>
              <a:t>vector</a:t>
            </a:r>
            <a:r>
              <a:rPr lang="el-GR" dirty="0" smtClean="0"/>
              <a:t>. Γενικά, η δεικτοδότηση των διάφορων δομών στην R ξεκινούν από το 1 και όχι από το 0</a:t>
            </a:r>
            <a:endParaRPr lang="en-GB" dirty="0" smtClean="0"/>
          </a:p>
          <a:p>
            <a:endParaRPr lang="el-GR" dirty="0"/>
          </a:p>
        </p:txBody>
      </p:sp>
      <p:pic>
        <p:nvPicPr>
          <p:cNvPr id="1027" name="Picture 3"/>
          <p:cNvPicPr>
            <a:picLocks noChangeAspect="1" noChangeArrowheads="1"/>
          </p:cNvPicPr>
          <p:nvPr/>
        </p:nvPicPr>
        <p:blipFill>
          <a:blip r:embed="rId2" cstate="print"/>
          <a:srcRect/>
          <a:stretch>
            <a:fillRect/>
          </a:stretch>
        </p:blipFill>
        <p:spPr bwMode="auto">
          <a:xfrm>
            <a:off x="1115616" y="4581128"/>
            <a:ext cx="7701401" cy="100811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anim calcmode="lin" valueType="num">
                                      <p:cBhvr additive="base">
                                        <p:cTn id="13" dur="500" fill="hold"/>
                                        <p:tgtEl>
                                          <p:spTgt spid="1027"/>
                                        </p:tgtEl>
                                        <p:attrNameLst>
                                          <p:attrName>ppt_x</p:attrName>
                                        </p:attrNameLst>
                                      </p:cBhvr>
                                      <p:tavLst>
                                        <p:tav tm="0">
                                          <p:val>
                                            <p:strVal val="#ppt_x"/>
                                          </p:val>
                                        </p:tav>
                                        <p:tav tm="100000">
                                          <p:val>
                                            <p:strVal val="#ppt_x"/>
                                          </p:val>
                                        </p:tav>
                                      </p:tavLst>
                                    </p:anim>
                                    <p:anim calcmode="lin" valueType="num">
                                      <p:cBhvr additive="base">
                                        <p:cTn id="14"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dirty="0" err="1" smtClean="0"/>
              <a:t>Ενας</a:t>
            </a:r>
            <a:r>
              <a:rPr lang="el-GR" dirty="0" smtClean="0"/>
              <a:t> άλλος τρόπος, ο οποίος µ</a:t>
            </a:r>
            <a:r>
              <a:rPr lang="el-GR" dirty="0" err="1" smtClean="0"/>
              <a:t>πορεί</a:t>
            </a:r>
            <a:r>
              <a:rPr lang="el-GR" dirty="0" smtClean="0"/>
              <a:t> να </a:t>
            </a:r>
            <a:r>
              <a:rPr lang="el-GR" dirty="0" err="1" smtClean="0"/>
              <a:t>χρησιµοποιηθεί</a:t>
            </a:r>
            <a:r>
              <a:rPr lang="el-GR" dirty="0" smtClean="0"/>
              <a:t> για την κατασκευή </a:t>
            </a:r>
            <a:r>
              <a:rPr lang="el-GR" dirty="0" err="1" smtClean="0"/>
              <a:t>διανύσµατος</a:t>
            </a:r>
            <a:r>
              <a:rPr lang="el-GR" dirty="0" smtClean="0"/>
              <a:t>, ειδικά στην περίπτωση που είναι αναγκαίο να γίνει επανάληψη κάποιων </a:t>
            </a:r>
            <a:r>
              <a:rPr lang="el-GR" dirty="0" err="1" smtClean="0"/>
              <a:t>τιµών</a:t>
            </a:r>
            <a:r>
              <a:rPr lang="el-GR" dirty="0" smtClean="0"/>
              <a:t>, δίνεται µε τη </a:t>
            </a:r>
            <a:r>
              <a:rPr lang="el-GR" dirty="0" err="1" smtClean="0"/>
              <a:t>ϐοήθεια</a:t>
            </a:r>
            <a:r>
              <a:rPr lang="el-GR" dirty="0" smtClean="0"/>
              <a:t> της συνάρτησης </a:t>
            </a:r>
            <a:r>
              <a:rPr lang="el-GR" dirty="0" err="1" smtClean="0"/>
              <a:t>rep</a:t>
            </a:r>
            <a:r>
              <a:rPr lang="el-GR" dirty="0" smtClean="0"/>
              <a:t>. Η συνάρτηση </a:t>
            </a:r>
            <a:r>
              <a:rPr lang="el-GR" dirty="0" err="1" smtClean="0"/>
              <a:t>rep</a:t>
            </a:r>
            <a:r>
              <a:rPr lang="el-GR" dirty="0" smtClean="0"/>
              <a:t>() καθορίζει είτε το πόσες </a:t>
            </a:r>
            <a:r>
              <a:rPr lang="el-GR" dirty="0" err="1" smtClean="0"/>
              <a:t>ϕορές</a:t>
            </a:r>
            <a:r>
              <a:rPr lang="el-GR" dirty="0" smtClean="0"/>
              <a:t> </a:t>
            </a:r>
            <a:r>
              <a:rPr lang="el-GR" dirty="0" err="1" smtClean="0"/>
              <a:t>ϑα</a:t>
            </a:r>
            <a:r>
              <a:rPr lang="el-GR" dirty="0" smtClean="0"/>
              <a:t> γίνει η επανάληψη µε το </a:t>
            </a:r>
            <a:r>
              <a:rPr lang="el-GR" dirty="0" err="1" smtClean="0"/>
              <a:t>όρισµα</a:t>
            </a:r>
            <a:r>
              <a:rPr lang="el-GR" dirty="0" smtClean="0"/>
              <a:t> </a:t>
            </a:r>
            <a:r>
              <a:rPr lang="el-GR" dirty="0" err="1" smtClean="0"/>
              <a:t>times</a:t>
            </a:r>
            <a:r>
              <a:rPr lang="el-GR" dirty="0" smtClean="0"/>
              <a:t>, είτε το µ</a:t>
            </a:r>
            <a:r>
              <a:rPr lang="el-GR" dirty="0" err="1" smtClean="0"/>
              <a:t>έγεθος</a:t>
            </a:r>
            <a:r>
              <a:rPr lang="el-GR" dirty="0" smtClean="0"/>
              <a:t> του </a:t>
            </a:r>
            <a:r>
              <a:rPr lang="el-GR" dirty="0" err="1" smtClean="0"/>
              <a:t>διανύσµατος</a:t>
            </a:r>
            <a:r>
              <a:rPr lang="el-GR" dirty="0" smtClean="0"/>
              <a:t> µε το </a:t>
            </a:r>
            <a:r>
              <a:rPr lang="el-GR" dirty="0" err="1" smtClean="0"/>
              <a:t>όρισµα</a:t>
            </a:r>
            <a:r>
              <a:rPr lang="el-GR" dirty="0" smtClean="0"/>
              <a:t> </a:t>
            </a:r>
            <a:r>
              <a:rPr lang="el-GR" dirty="0" err="1" smtClean="0"/>
              <a:t>length</a:t>
            </a:r>
            <a:r>
              <a:rPr lang="el-GR" dirty="0" smtClean="0"/>
              <a:t>.</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n-GB" dirty="0" smtClean="0"/>
              <a:t>x &lt;-- c(1,2,3,4)</a:t>
            </a:r>
          </a:p>
          <a:p>
            <a:r>
              <a:rPr lang="en-GB" dirty="0" smtClean="0"/>
              <a:t>x</a:t>
            </a:r>
          </a:p>
          <a:p>
            <a:r>
              <a:rPr lang="en-GB" dirty="0" smtClean="0"/>
              <a:t>length(x)</a:t>
            </a:r>
          </a:p>
          <a:p>
            <a:r>
              <a:rPr lang="en-GB" dirty="0" smtClean="0"/>
              <a:t>rep(NA , 6)</a:t>
            </a:r>
          </a:p>
          <a:p>
            <a:r>
              <a:rPr lang="en-GB" dirty="0" smtClean="0"/>
              <a:t>rep(x,6)</a:t>
            </a:r>
          </a:p>
          <a:p>
            <a:r>
              <a:rPr lang="en-GB" dirty="0" smtClean="0"/>
              <a:t>rep(x, c(1,2,2,3))</a:t>
            </a:r>
          </a:p>
          <a:p>
            <a:r>
              <a:rPr lang="el-GR" dirty="0" smtClean="0"/>
              <a:t>Τι αποτέλεσμα θα πάρουμε;</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Επιπλέον, ο τελεστής ακολουθίας : παράγει µία ακολουθία </a:t>
            </a:r>
            <a:r>
              <a:rPr lang="el-GR" dirty="0" err="1" smtClean="0"/>
              <a:t>τιµών</a:t>
            </a:r>
            <a:r>
              <a:rPr lang="el-GR" dirty="0" smtClean="0"/>
              <a:t> οι οποίες απέχουν µ</a:t>
            </a:r>
            <a:r>
              <a:rPr lang="el-GR" dirty="0" err="1" smtClean="0"/>
              <a:t>εταξύ</a:t>
            </a:r>
            <a:r>
              <a:rPr lang="el-GR" dirty="0" smtClean="0"/>
              <a:t> τους µία µ</a:t>
            </a:r>
            <a:r>
              <a:rPr lang="el-GR" dirty="0" err="1" smtClean="0"/>
              <a:t>ονάδα</a:t>
            </a:r>
            <a:r>
              <a:rPr lang="el-GR" dirty="0" smtClean="0"/>
              <a:t>.</a:t>
            </a:r>
          </a:p>
          <a:p>
            <a:r>
              <a:rPr lang="el-GR" dirty="0" smtClean="0"/>
              <a:t>1:13</a:t>
            </a:r>
          </a:p>
          <a:p>
            <a:r>
              <a:rPr lang="el-GR" dirty="0" smtClean="0"/>
              <a:t>-3:7</a:t>
            </a:r>
          </a:p>
          <a:p>
            <a:r>
              <a:rPr lang="el-GR" dirty="0" smtClean="0"/>
              <a:t>1.1:5</a:t>
            </a:r>
          </a:p>
          <a:p>
            <a:r>
              <a:rPr lang="el-GR" dirty="0" smtClean="0"/>
              <a:t>4:-5</a:t>
            </a: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Γενικότερα, µε τη </a:t>
            </a:r>
            <a:r>
              <a:rPr lang="el-GR" dirty="0" err="1" smtClean="0"/>
              <a:t>ϐοήθεια</a:t>
            </a:r>
            <a:r>
              <a:rPr lang="el-GR" dirty="0" smtClean="0"/>
              <a:t> της συνάρτησης </a:t>
            </a:r>
            <a:r>
              <a:rPr lang="el-GR" dirty="0" err="1" smtClean="0"/>
              <a:t>seq</a:t>
            </a:r>
            <a:r>
              <a:rPr lang="el-GR" dirty="0" smtClean="0"/>
              <a:t> µ</a:t>
            </a:r>
            <a:r>
              <a:rPr lang="el-GR" dirty="0" err="1" smtClean="0"/>
              <a:t>πορούµε</a:t>
            </a:r>
            <a:r>
              <a:rPr lang="el-GR" dirty="0" smtClean="0"/>
              <a:t> να </a:t>
            </a:r>
            <a:r>
              <a:rPr lang="el-GR" dirty="0" err="1" smtClean="0"/>
              <a:t>κατασκευάσουµε</a:t>
            </a:r>
            <a:r>
              <a:rPr lang="el-GR" dirty="0" smtClean="0"/>
              <a:t> µία ακολουθία </a:t>
            </a:r>
            <a:r>
              <a:rPr lang="el-GR" dirty="0" err="1" smtClean="0"/>
              <a:t>αριθµών</a:t>
            </a:r>
            <a:r>
              <a:rPr lang="el-GR" dirty="0" smtClean="0"/>
              <a:t> µε οποιαδήποτε διαφορά µ</a:t>
            </a:r>
            <a:r>
              <a:rPr lang="el-GR" dirty="0" err="1" smtClean="0"/>
              <a:t>εταξύ</a:t>
            </a:r>
            <a:r>
              <a:rPr lang="el-GR" dirty="0" smtClean="0"/>
              <a:t> των </a:t>
            </a:r>
            <a:r>
              <a:rPr lang="el-GR" dirty="0" err="1" smtClean="0"/>
              <a:t>τιµών</a:t>
            </a:r>
            <a:r>
              <a:rPr lang="el-GR" dirty="0" smtClean="0"/>
              <a:t>. </a:t>
            </a:r>
          </a:p>
          <a:p>
            <a:r>
              <a:rPr lang="en-GB" dirty="0" err="1" smtClean="0"/>
              <a:t>seq</a:t>
            </a:r>
            <a:r>
              <a:rPr lang="en-GB" dirty="0" smtClean="0"/>
              <a:t>(-1,2, 0.5)</a:t>
            </a:r>
          </a:p>
          <a:p>
            <a:r>
              <a:rPr lang="en-GB" dirty="0" err="1" smtClean="0"/>
              <a:t>seq</a:t>
            </a:r>
            <a:r>
              <a:rPr lang="en-GB" smtClean="0"/>
              <a:t>(-1,2, </a:t>
            </a:r>
            <a:r>
              <a:rPr lang="en-GB" dirty="0" smtClean="0"/>
              <a:t>length=12)</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
        <p:nvSpPr>
          <p:cNvPr id="3" name="2 - Θέση περιεχομένου"/>
          <p:cNvSpPr>
            <a:spLocks noGrp="1"/>
          </p:cNvSpPr>
          <p:nvPr>
            <p:ph idx="1"/>
          </p:nvPr>
        </p:nvSpPr>
        <p:spPr/>
        <p:txBody>
          <a:bodyPr>
            <a:normAutofit fontScale="92500" lnSpcReduction="10000"/>
          </a:bodyPr>
          <a:lstStyle/>
          <a:p>
            <a:r>
              <a:rPr lang="el-GR" dirty="0" smtClean="0"/>
              <a:t>Θα µ</a:t>
            </a:r>
            <a:r>
              <a:rPr lang="el-GR" dirty="0" err="1" smtClean="0"/>
              <a:t>άθουµε</a:t>
            </a:r>
            <a:r>
              <a:rPr lang="el-GR" dirty="0" smtClean="0"/>
              <a:t> πώς να </a:t>
            </a:r>
            <a:r>
              <a:rPr lang="el-GR" dirty="0" err="1" smtClean="0"/>
              <a:t>προγραµµατίζουµε</a:t>
            </a:r>
            <a:r>
              <a:rPr lang="el-GR" dirty="0" smtClean="0"/>
              <a:t> στην R καθώς και το πώς κατασκευάζονται ειδικές συναρτήσεις (</a:t>
            </a:r>
            <a:r>
              <a:rPr lang="el-GR" dirty="0" err="1" smtClean="0"/>
              <a:t>functions</a:t>
            </a:r>
            <a:r>
              <a:rPr lang="el-GR" dirty="0" smtClean="0"/>
              <a:t>) οι οποίες </a:t>
            </a:r>
            <a:r>
              <a:rPr lang="el-GR" dirty="0" err="1" smtClean="0"/>
              <a:t>χρησιµεύουν</a:t>
            </a:r>
            <a:r>
              <a:rPr lang="el-GR" dirty="0" smtClean="0"/>
              <a:t> για ανάπτυξη ιδίων </a:t>
            </a:r>
            <a:r>
              <a:rPr lang="el-GR" dirty="0" err="1" smtClean="0"/>
              <a:t>προγραµµάτων</a:t>
            </a:r>
            <a:r>
              <a:rPr lang="el-GR" dirty="0" smtClean="0"/>
              <a:t>.</a:t>
            </a:r>
          </a:p>
          <a:p>
            <a:r>
              <a:rPr lang="el-GR" dirty="0" smtClean="0"/>
              <a:t>Η R </a:t>
            </a:r>
            <a:r>
              <a:rPr lang="el-GR" dirty="0" err="1" smtClean="0"/>
              <a:t>εφαρµόζει</a:t>
            </a:r>
            <a:r>
              <a:rPr lang="el-GR" dirty="0" smtClean="0"/>
              <a:t> µια διάλεκτο της γλώσσας S η οποία </a:t>
            </a:r>
            <a:r>
              <a:rPr lang="el-GR" dirty="0" err="1" smtClean="0"/>
              <a:t>ειναι</a:t>
            </a:r>
            <a:r>
              <a:rPr lang="el-GR" dirty="0" smtClean="0"/>
              <a:t> µια </a:t>
            </a:r>
            <a:r>
              <a:rPr lang="el-GR" dirty="0" err="1" smtClean="0"/>
              <a:t>διερµηνέας</a:t>
            </a:r>
            <a:r>
              <a:rPr lang="el-GR" dirty="0" smtClean="0"/>
              <a:t> γλώσσα </a:t>
            </a:r>
            <a:r>
              <a:rPr lang="el-GR" dirty="0" err="1" smtClean="0"/>
              <a:t>προγραµµατισµού</a:t>
            </a:r>
            <a:r>
              <a:rPr lang="el-GR" dirty="0" smtClean="0"/>
              <a:t>. </a:t>
            </a:r>
          </a:p>
          <a:p>
            <a:r>
              <a:rPr lang="el-GR" dirty="0" smtClean="0"/>
              <a:t>Αυτό </a:t>
            </a:r>
            <a:r>
              <a:rPr lang="el-GR" dirty="0" err="1" smtClean="0"/>
              <a:t>σηµαίνει</a:t>
            </a:r>
            <a:r>
              <a:rPr lang="el-GR" dirty="0" smtClean="0"/>
              <a:t> ότι οι εντολές διαβάζονται και µ</a:t>
            </a:r>
            <a:r>
              <a:rPr lang="el-GR" dirty="0" err="1" smtClean="0"/>
              <a:t>ετά</a:t>
            </a:r>
            <a:r>
              <a:rPr lang="el-GR" dirty="0" smtClean="0"/>
              <a:t> εκτελούνται </a:t>
            </a:r>
            <a:r>
              <a:rPr lang="el-GR" dirty="0" err="1" smtClean="0"/>
              <a:t>αµέσως</a:t>
            </a:r>
            <a:r>
              <a:rPr lang="el-GR" dirty="0" smtClean="0"/>
              <a:t>. </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
        <p:nvSpPr>
          <p:cNvPr id="3" name="2 - Θέση περιεχομένου"/>
          <p:cNvSpPr>
            <a:spLocks noGrp="1"/>
          </p:cNvSpPr>
          <p:nvPr>
            <p:ph idx="1"/>
          </p:nvPr>
        </p:nvSpPr>
        <p:spPr/>
        <p:txBody>
          <a:bodyPr/>
          <a:lstStyle/>
          <a:p>
            <a:r>
              <a:rPr lang="el-GR" dirty="0" smtClean="0"/>
              <a:t>Αντίθετα, η C και η </a:t>
            </a:r>
            <a:r>
              <a:rPr lang="el-GR" dirty="0" err="1" smtClean="0"/>
              <a:t>Fortran</a:t>
            </a:r>
            <a:r>
              <a:rPr lang="el-GR" dirty="0" smtClean="0"/>
              <a:t> είναι µ</a:t>
            </a:r>
            <a:r>
              <a:rPr lang="el-GR" dirty="0" err="1" smtClean="0"/>
              <a:t>εταγλωτίστριες</a:t>
            </a:r>
            <a:r>
              <a:rPr lang="el-GR" dirty="0" smtClean="0"/>
              <a:t> γλώσσες </a:t>
            </a:r>
            <a:r>
              <a:rPr lang="el-GR" dirty="0" err="1" smtClean="0"/>
              <a:t>προγραµµατισµού</a:t>
            </a:r>
            <a:r>
              <a:rPr lang="el-GR" dirty="0" smtClean="0"/>
              <a:t> στις οποίες </a:t>
            </a:r>
            <a:r>
              <a:rPr lang="el-GR" dirty="0" err="1" smtClean="0"/>
              <a:t>ολοκληρωµένα</a:t>
            </a:r>
            <a:r>
              <a:rPr lang="el-GR" dirty="0" smtClean="0"/>
              <a:t> </a:t>
            </a:r>
            <a:r>
              <a:rPr lang="el-GR" dirty="0" err="1" smtClean="0"/>
              <a:t>προγράµµατα</a:t>
            </a:r>
            <a:r>
              <a:rPr lang="el-GR" dirty="0" smtClean="0"/>
              <a:t> µ</a:t>
            </a:r>
            <a:r>
              <a:rPr lang="el-GR" dirty="0" err="1" smtClean="0"/>
              <a:t>εταφράζονται</a:t>
            </a:r>
            <a:r>
              <a:rPr lang="el-GR" dirty="0" smtClean="0"/>
              <a:t> µε τη </a:t>
            </a:r>
            <a:r>
              <a:rPr lang="el-GR" dirty="0" err="1" smtClean="0"/>
              <a:t>ϐοήθεια</a:t>
            </a:r>
            <a:r>
              <a:rPr lang="el-GR" dirty="0" smtClean="0"/>
              <a:t> ενός µ</a:t>
            </a:r>
            <a:r>
              <a:rPr lang="el-GR" dirty="0" err="1" smtClean="0"/>
              <a:t>εταγλωτιστή</a:t>
            </a:r>
            <a:r>
              <a:rPr lang="el-GR" dirty="0" smtClean="0"/>
              <a:t> στην κατάλληλη γλώσσα µ</a:t>
            </a:r>
            <a:r>
              <a:rPr lang="el-GR" dirty="0" err="1" smtClean="0"/>
              <a:t>ηχανής</a:t>
            </a:r>
            <a:r>
              <a:rPr lang="el-GR" dirty="0" smtClean="0"/>
              <a:t>.</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
        <p:nvSpPr>
          <p:cNvPr id="3" name="2 - Θέση περιεχομένου"/>
          <p:cNvSpPr>
            <a:spLocks noGrp="1"/>
          </p:cNvSpPr>
          <p:nvPr>
            <p:ph idx="1"/>
          </p:nvPr>
        </p:nvSpPr>
        <p:spPr/>
        <p:txBody>
          <a:bodyPr>
            <a:normAutofit/>
          </a:bodyPr>
          <a:lstStyle/>
          <a:p>
            <a:r>
              <a:rPr lang="el-GR" dirty="0" smtClean="0"/>
              <a:t>Το µ</a:t>
            </a:r>
            <a:r>
              <a:rPr lang="el-GR" dirty="0" err="1" smtClean="0"/>
              <a:t>εγάλο</a:t>
            </a:r>
            <a:r>
              <a:rPr lang="el-GR" dirty="0" smtClean="0"/>
              <a:t> </a:t>
            </a:r>
            <a:r>
              <a:rPr lang="el-GR" dirty="0" err="1" smtClean="0"/>
              <a:t>πλεονέκτηµα</a:t>
            </a:r>
            <a:r>
              <a:rPr lang="el-GR" dirty="0" smtClean="0"/>
              <a:t> των </a:t>
            </a:r>
            <a:r>
              <a:rPr lang="el-GR" dirty="0" err="1" smtClean="0"/>
              <a:t>διερµηνέων</a:t>
            </a:r>
            <a:r>
              <a:rPr lang="el-GR" dirty="0" smtClean="0"/>
              <a:t> γλωσσών </a:t>
            </a:r>
            <a:r>
              <a:rPr lang="el-GR" dirty="0" err="1" smtClean="0"/>
              <a:t>προγραµµατισµού</a:t>
            </a:r>
            <a:r>
              <a:rPr lang="el-GR" dirty="0" smtClean="0"/>
              <a:t> είναι ότι επιτρέπουν σταδιακή ανάπτυξη. Με άλλα λόγια, µια συνάρτηση µ</a:t>
            </a:r>
            <a:r>
              <a:rPr lang="el-GR" dirty="0" err="1" smtClean="0"/>
              <a:t>πορεί</a:t>
            </a:r>
            <a:r>
              <a:rPr lang="el-GR" dirty="0" smtClean="0"/>
              <a:t> να </a:t>
            </a:r>
            <a:r>
              <a:rPr lang="el-GR" dirty="0" err="1" smtClean="0"/>
              <a:t>δηµιουργηθεί</a:t>
            </a:r>
            <a:r>
              <a:rPr lang="el-GR" dirty="0" smtClean="0"/>
              <a:t>, να εκτελεσθεί και µ</a:t>
            </a:r>
            <a:r>
              <a:rPr lang="el-GR" dirty="0" err="1" smtClean="0"/>
              <a:t>ετά</a:t>
            </a:r>
            <a:r>
              <a:rPr lang="el-GR" dirty="0" smtClean="0"/>
              <a:t> να </a:t>
            </a:r>
            <a:r>
              <a:rPr lang="el-GR" dirty="0" err="1" smtClean="0"/>
              <a:t>δηµιουργηθεί</a:t>
            </a:r>
            <a:r>
              <a:rPr lang="el-GR" dirty="0" smtClean="0"/>
              <a:t> µια καινούργια συνάρτηση η οποία καλεί την </a:t>
            </a:r>
            <a:r>
              <a:rPr lang="el-GR" dirty="0" err="1" smtClean="0"/>
              <a:t>πρηγούµενη</a:t>
            </a:r>
            <a:r>
              <a:rPr lang="el-GR" dirty="0" smtClean="0"/>
              <a:t> </a:t>
            </a:r>
            <a:r>
              <a:rPr lang="el-GR" dirty="0" err="1" smtClean="0"/>
              <a:t>κ.ο.κ</a:t>
            </a:r>
            <a:r>
              <a:rPr lang="el-GR" dirty="0" smtClean="0"/>
              <a:t>. </a:t>
            </a:r>
          </a:p>
          <a:p>
            <a:pPr>
              <a:buNone/>
            </a:pP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
        <p:nvSpPr>
          <p:cNvPr id="3" name="2 - Θέση περιεχομένου"/>
          <p:cNvSpPr>
            <a:spLocks noGrp="1"/>
          </p:cNvSpPr>
          <p:nvPr>
            <p:ph idx="1"/>
          </p:nvPr>
        </p:nvSpPr>
        <p:spPr/>
        <p:txBody>
          <a:bodyPr>
            <a:normAutofit/>
          </a:bodyPr>
          <a:lstStyle/>
          <a:p>
            <a:r>
              <a:rPr lang="el-GR" dirty="0" err="1" smtClean="0"/>
              <a:t>Σηµειώστε</a:t>
            </a:r>
            <a:r>
              <a:rPr lang="el-GR" dirty="0" smtClean="0"/>
              <a:t> </a:t>
            </a:r>
            <a:r>
              <a:rPr lang="el-GR" dirty="0" err="1" smtClean="0"/>
              <a:t>όµως</a:t>
            </a:r>
            <a:r>
              <a:rPr lang="el-GR" dirty="0" smtClean="0"/>
              <a:t> ότι µ</a:t>
            </a:r>
            <a:r>
              <a:rPr lang="el-GR" dirty="0" err="1" smtClean="0"/>
              <a:t>εταγλωτισµένος</a:t>
            </a:r>
            <a:r>
              <a:rPr lang="el-GR" dirty="0" smtClean="0"/>
              <a:t> κώδικας τρέχει πιο γρήγορα και χρειάζεται λιγότερη µ</a:t>
            </a:r>
            <a:r>
              <a:rPr lang="el-GR" dirty="0" err="1" smtClean="0"/>
              <a:t>νήµη</a:t>
            </a:r>
            <a:r>
              <a:rPr lang="el-GR" dirty="0" smtClean="0"/>
              <a:t> από το </a:t>
            </a:r>
            <a:r>
              <a:rPr lang="el-GR" dirty="0" err="1" smtClean="0"/>
              <a:t>διερµηνευµένο</a:t>
            </a:r>
            <a:r>
              <a:rPr lang="el-GR" dirty="0" smtClean="0"/>
              <a:t> κώδικα. Η αλληλεπίδραση µε την R επιτυγχάνεται πληκτρολογώντας εκφράσεις, τις οποίες ο </a:t>
            </a:r>
            <a:r>
              <a:rPr lang="el-GR" dirty="0" err="1" smtClean="0"/>
              <a:t>διερµηνέας</a:t>
            </a:r>
            <a:r>
              <a:rPr lang="el-GR" dirty="0" smtClean="0"/>
              <a:t> αξιολογεί και µ</a:t>
            </a:r>
            <a:r>
              <a:rPr lang="el-GR" dirty="0" err="1" smtClean="0"/>
              <a:t>ετά</a:t>
            </a:r>
            <a:r>
              <a:rPr lang="el-GR" dirty="0" smtClean="0"/>
              <a:t> τις εκτελεί.</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Το βασικό εργαλείο που θα χρησιμοποιήσουμε είναι η γλώσσα προγραμματισμού R. </a:t>
            </a:r>
          </a:p>
          <a:p>
            <a:endParaRPr lang="el-GR" dirty="0" smtClean="0"/>
          </a:p>
          <a:p>
            <a:r>
              <a:rPr lang="el-GR" dirty="0" smtClean="0"/>
              <a:t>Για τη διευκόλυνση του αναγνώστη, παρουσιάζουμε ένα ολοκληρωμένο περιβάλλον ανάπτυξης της R, το </a:t>
            </a:r>
            <a:r>
              <a:rPr lang="el-GR" dirty="0" err="1" smtClean="0"/>
              <a:t>RStudio</a:t>
            </a:r>
            <a:r>
              <a:rPr lang="el-GR" dirty="0" smtClean="0"/>
              <a:t>. </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r>
              <a:rPr lang="el-GR" dirty="0" smtClean="0"/>
              <a:t>Το </a:t>
            </a:r>
            <a:r>
              <a:rPr lang="el-GR" dirty="0" err="1" smtClean="0"/>
              <a:t>RStudio</a:t>
            </a:r>
            <a:r>
              <a:rPr lang="el-GR" dirty="0" smtClean="0"/>
              <a:t> είναι ένα δωρεάν περιβάλλον ανάπτυξης της R, το οποίο διευκολύνει τον χρήστη με το απλή και εύχρηστη </a:t>
            </a:r>
            <a:r>
              <a:rPr lang="el-GR" dirty="0" err="1" smtClean="0"/>
              <a:t>διεπαφή</a:t>
            </a:r>
            <a:r>
              <a:rPr lang="el-GR" dirty="0" smtClean="0"/>
              <a:t> του. Το αρχείο εγκατάστασης μπορούμε να το κατεβάσουμε από τον σύνδεσμο: </a:t>
            </a:r>
          </a:p>
          <a:p>
            <a:r>
              <a:rPr lang="el-GR" dirty="0" smtClean="0"/>
              <a:t>https:// </a:t>
            </a:r>
            <a:r>
              <a:rPr lang="el-GR" dirty="0" err="1" smtClean="0"/>
              <a:t>www.rstudio.com</a:t>
            </a:r>
            <a:r>
              <a:rPr lang="el-GR" dirty="0" smtClean="0"/>
              <a:t>/</a:t>
            </a:r>
            <a:r>
              <a:rPr lang="el-GR" dirty="0" err="1" smtClean="0"/>
              <a:t>products</a:t>
            </a:r>
            <a:r>
              <a:rPr lang="el-GR" dirty="0" smtClean="0"/>
              <a:t>/</a:t>
            </a:r>
            <a:r>
              <a:rPr lang="el-GR" dirty="0" err="1" smtClean="0"/>
              <a:t>rstudio</a:t>
            </a:r>
            <a:r>
              <a:rPr lang="el-GR" dirty="0" smtClean="0"/>
              <a:t>/</a:t>
            </a:r>
            <a:r>
              <a:rPr lang="el-GR" dirty="0" err="1" smtClean="0"/>
              <a:t>download</a:t>
            </a:r>
            <a:r>
              <a:rPr lang="el-GR" dirty="0" smtClean="0"/>
              <a:t>/ . Θα πρέπει και πάλι να επιλέξουμε τη σωστή έκδοση ανάλογα με το λειτουργικό μας σύστημα</a:t>
            </a:r>
            <a:endParaRPr lang="el-GR" dirty="0"/>
          </a:p>
        </p:txBody>
      </p:sp>
      <p:sp>
        <p:nvSpPr>
          <p:cNvPr id="4" name="1 - Τίτλος"/>
          <p:cNvSpPr>
            <a:spLocks noGrp="1"/>
          </p:cNvSpPr>
          <p:nvPr>
            <p:ph type="title"/>
          </p:nvPr>
        </p:nvSpPr>
        <p:spPr/>
        <p:txBody>
          <a:bodyPr/>
          <a:lstStyle/>
          <a:p>
            <a:pPr algn="ctr"/>
            <a:r>
              <a:rPr lang="el-GR" dirty="0" smtClean="0">
                <a:solidFill>
                  <a:srgbClr val="FF0000"/>
                </a:solidFill>
              </a:rPr>
              <a:t>ΓΛΩΣΣΑ </a:t>
            </a:r>
            <a:r>
              <a:rPr lang="en-GB" dirty="0" smtClean="0">
                <a:solidFill>
                  <a:srgbClr val="FF0000"/>
                </a:solidFill>
              </a:rPr>
              <a:t>R</a:t>
            </a:r>
            <a:endParaRPr lang="el-GR" dirty="0">
              <a:solidFill>
                <a:srgbClr val="FF000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121</TotalTime>
  <Words>1341</Words>
  <Application>Microsoft Office PowerPoint</Application>
  <PresentationFormat>Προβολή στην οθόνη (4:3)</PresentationFormat>
  <Paragraphs>119</Paragraphs>
  <Slides>36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36</vt:i4>
      </vt:variant>
    </vt:vector>
  </HeadingPairs>
  <TitlesOfParts>
    <vt:vector size="37" baseType="lpstr">
      <vt:lpstr>Ηλιοστάσιο</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Διαφάνεια 13</vt:lpstr>
      <vt:lpstr>Διαφάνεια 14</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ΓΛΩΣΣΑ R</vt:lpstr>
      <vt:lpstr>Διαφάνεια 28</vt:lpstr>
      <vt:lpstr>ΓΛΩΣΣΑ R</vt:lpstr>
      <vt:lpstr>Διαφάνεια 30</vt:lpstr>
      <vt:lpstr>ΓΛΩΣΣΑ R</vt:lpstr>
      <vt:lpstr>Διαφάνεια 32</vt:lpstr>
      <vt:lpstr>ΓΛΩΣΣΑ R</vt:lpstr>
      <vt:lpstr>ΓΛΩΣΣΑ R</vt:lpstr>
      <vt:lpstr>Διαφάνεια 35</vt:lpstr>
      <vt:lpstr>Διαφάνεια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ΓΛΩΣΣΑ R</dc:title>
  <dc:creator>george</dc:creator>
  <cp:lastModifiedBy>george</cp:lastModifiedBy>
  <cp:revision>5</cp:revision>
  <dcterms:created xsi:type="dcterms:W3CDTF">2023-01-27T16:25:39Z</dcterms:created>
  <dcterms:modified xsi:type="dcterms:W3CDTF">2023-01-28T18:03:26Z</dcterms:modified>
</cp:coreProperties>
</file>