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4" r:id="rId2"/>
    <p:sldId id="392" r:id="rId3"/>
    <p:sldId id="303" r:id="rId4"/>
    <p:sldId id="311" r:id="rId5"/>
    <p:sldId id="383" r:id="rId6"/>
    <p:sldId id="384" r:id="rId7"/>
    <p:sldId id="385" r:id="rId8"/>
    <p:sldId id="386" r:id="rId9"/>
    <p:sldId id="389" r:id="rId10"/>
    <p:sldId id="312" r:id="rId11"/>
    <p:sldId id="313" r:id="rId12"/>
    <p:sldId id="370" r:id="rId13"/>
    <p:sldId id="382" r:id="rId14"/>
    <p:sldId id="371" r:id="rId15"/>
    <p:sldId id="373" r:id="rId16"/>
    <p:sldId id="372" r:id="rId17"/>
    <p:sldId id="390" r:id="rId18"/>
    <p:sldId id="391" r:id="rId19"/>
    <p:sldId id="374" r:id="rId20"/>
    <p:sldId id="308" r:id="rId21"/>
    <p:sldId id="309" r:id="rId22"/>
    <p:sldId id="375" r:id="rId23"/>
    <p:sldId id="301" r:id="rId24"/>
    <p:sldId id="377" r:id="rId25"/>
    <p:sldId id="367" r:id="rId26"/>
    <p:sldId id="381" r:id="rId27"/>
    <p:sldId id="380" r:id="rId28"/>
    <p:sldId id="379" r:id="rId29"/>
    <p:sldId id="378" r:id="rId30"/>
    <p:sldId id="376" r:id="rId31"/>
    <p:sldId id="368" r:id="rId32"/>
    <p:sldId id="369" r:id="rId33"/>
    <p:sldId id="296" r:id="rId34"/>
    <p:sldId id="330" r:id="rId35"/>
    <p:sldId id="331" r:id="rId36"/>
    <p:sldId id="332" r:id="rId37"/>
    <p:sldId id="305" r:id="rId38"/>
    <p:sldId id="387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6" autoAdjust="0"/>
    <p:restoredTop sz="94660"/>
  </p:normalViewPr>
  <p:slideViewPr>
    <p:cSldViewPr>
      <p:cViewPr varScale="1">
        <p:scale>
          <a:sx n="78" d="100"/>
          <a:sy n="78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6T21:50:28.9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2491 299,'-30'0,"1"1,-1 2,1 1,0 1,-35 10,1 3,-122 17,156-29,0 1,1 1,0 2,-28 12,28-9,-2-2,0-1,-35 6,-24-4,58-9,0 1,0 2,0 1,-45 16,7 4,-107 26,133-39,0 1,1 3,-53 29,-44 19,100-48,0 2,2 1,-45 34,46-29,-37 30,-12 8,62-47,1 2,1 1,0 0,1 1,-32 48,-9 7,44-55,1 0,1 1,1 1,1 0,1 1,1 0,1 1,2 0,0 0,1 1,-5 48,8-54,-1 1,-11 30,9-32,1 1,-7 34,9-3,1 0,8 95,-3-131,1 0,1-1,0 1,8 18,-6-18,0 1,-2-1,6 31,-8-24,1-1,1 1,1-1,1 0,1 0,1 0,0-1,2-1,0 1,20 27,-29-47,18 29,2-1,1-1,1-1,2-2,41 35,78 43,-87-61,-1 3,91 94,-106-94,1-2,2-2,85 59,-71-65,87 37,-52-28,-53-26,0-2,1-2,55 10,56 18,-86-22,130 21,-112-25,-20-6,104 4,68-15,-80 0,778 2,-614-17,-146 4,-101 8,1-3,126-31,-80-2,13-4,-130 44,34-7,-2-1,1-2,-1-2,-1-1,37-21,-58 26,-1-1,21-20,11-9,-2 8,199-160,-229 179,0 0,17-25,-8 10,-5 4,-1 0,-1-1,13-31,12-20,-24 46,-1-1,-2-1,-1 0,7-33,11-31,53-198,-57 208,-17 63,-1 0,-1-1,6-44,-11 59,-1 0,0 0,-1 1,0-1,0 0,0 1,-1-1,-1 1,1-1,-1 1,0 0,-1 0,1 0,-1 1,-1-1,-5-6,-15-15,-30-25,31 31,1-1,-22-29,-155-239,86 119,12 44,-2-2,77 89,14 19,-27-32,34 47,-1 0,0 1,0-1,0 2,-1-1,0 1,0 0,-9-4,-9-3,-6-3,0 1,-1 2,0 1,-41-8,-1 5,0-3,-101-37,3-14,20 20,9 3,-200-92,-308-102,635 234,1 1,-1 1,-33-3,43 6,-1 0,0 1,1 0,-1 0,1 1,-1 0,1 0,0 1,0 0,0 0,-9 6,-33 19,-2-3,-92 34,-113 19,224-69,-186 43,202-47,1 1,-1 0,2 2,-1-1,1 2,0 0,-17 15,-82 84,72-66,-95 88,48-49,-128 154,204-219,-13 14,2 1,1 1,1 2,-25 55,45-88,1 0,-1 1,1-1,-1 1,1-1,0 1,0-1,0 1,0-1,0 1,0-1,0 1,0-1,0 1,1-1,-1 1,0-1,1 0,0 1,-1-1,1 0,0 1,0-1,-1 0,1 0,0 1,0-1,0 0,1 0,-1 0,0 0,2 1,4 1,0 1,1-1,-1 0,1-1,8 3,-4-2,44 10,0-3,0-2,1-3,0-2,84-7,-61-4,150-36,-3 0,-169 35,-25 3,49-1,-78 8,-8 4,-177 121,109-79,-53 40,-136 123,198-144,54-54,-2 1,0-2,0 0,-1 0,0-1,-1 0,0-1,0-1,-28 13,-92 15,95-28,1 2,-62 24,73-22,-125 64,144-71,-1-1,0 0,0 0,-17 5,23-9,0 1,0-1,0 1,0-1,0 0,0 0,0 0,0 0,0 0,0 0,0-1,0 1,0-1,0 1,0-1,0 0,0 0,0 0,1 0,-1 0,0 0,1 0,-1 0,1-1,-1 1,1-1,-2-1,-2-5,1 1,0-1,1 0,0 0,0 0,1 0,0-1,0 1,0-10,-3-82,4 74,1 15,-1-3,1 0,0 0,1 0,1 0,4-17,-5 29,-1 0,1 1,-1-1,1 1,0-1,-1 1,1-1,0 1,0 0,0 0,0-1,0 1,1 0,-1 0,0 0,0 0,1 0,-1 0,1 0,-1 1,1-1,-1 0,1 1,-1-1,1 1,-1 0,1-1,0 1,-1 0,1 0,0 0,-1 0,1 0,0 1,-1-1,3 1,6 2,-1 1,0-1,-1 2,1-1,8 7,-12-8,164 118,-121-83,1-2,94 51,-122-78,1-1,0-1,0 0,1-2,44 5,121-3,-142-7,67 1,536-5,-488-9,177-37,-130 16,-180 33,-28 1,0 0,0 0,0 0,0 0,1 0,-1 0,0 0,0 1,0-1,0 0,1 0,-1 0,0 0,0 0,0 1,0-1,0 0,0 0,0 0,1 0,-1 1,0-1,0 0,0 0,0 0,0 1,0-1,0 0,0 0,0 0,0 1,0-1,0 0,0 0,0 0,0 0,0 1,-1-1,1 0,0 0,0 0,0 1,0-1,0 0,0 0,0 0,-1 0,1 0,0 1,0-1,0 0,0 0,-1 0,-5 5,0 0,0 0,-1-1,-9 5,-966 620,973-622,5-5,0 0,1 1,0-1,-1 1,1 0,0 0,0 0,0 0,1 0,-1 1,-2 4,5-7,0-1,0 0,0 0,0 1,0-1,0 0,0 1,0-1,1 0,-1 1,0-1,0 0,0 1,0-1,0 0,0 1,1-1,-1 0,0 0,0 1,1-1,-1 0,0 0,0 0,1 1,-1-1,0 0,0 0,1 0,-1 0,0 0,1 1,-1-1,0 0,1 0,-1 0,0 0,1 0,-1 0,0 0,1 0,-1 0,1 0,13 1,1-1,0 0,0-1,28-5,-26 3,251-45,-60 9,38-1,506-102,-644 115,418-115,-577 162,2 2,0 3,-54 37,87-52,-445 288,358-230,78-52,-16 11,-61 51,82-56,20-22,0 1,0-1,0 0,0 0,0 0,0 0,0 1,0-1,0 0,0 0,0 0,0 1,0-1,0 0,0 0,0 0,0 0,0 1,0-1,0 0,0 0,0 0,0 0,0 1,0-1,1 0,-1 0,0 0,0 0,0 1,0-1,0 0,0 0,1 0,-1 0,0 0,0 0,0 0,0 0,1 0,-1 1,0-1,0 0,0 0,0 0,1 0,-1 0,0 0,0 0,0 0,1 0,-1 0,0 0,0 0,0 0,0-1,1 1,6-1,1-1,-1 0,1-1,9-5,170-79,116-51,-232 110,208-87,-12-23,-140 51,-22 13,-60 49,-34 20,0 0,-1-1,0-1,9-7,-15 11,-1-1,1 0,-1 0,0 0,0 0,0-1,0 1,-1-1,0 0,0 1,0-1,2-10,-1-4,-1 1,-1-1,0 0,-2 1,0-1,-1 0,-7-29,-1 7,-2 1,-23-53,28 78,1 0,-2 1,-18-27,22 36,0 1,-1-1,1 1,-1-1,0 1,0 0,0 1,-1 0,1-1,-1 2,0-1,0 1,-8-3,-515-81,361 65,-38 3,-3-2,-118-6,266 26,0 3,0 3,-79 17,97-14,1 2,0 2,-78 35,118-48,1 1,-1 0,1-1,-1 1,0 0,1 0,-1 0,1 0,0 0,-1 0,1 0,0 0,0 0,0 1,0-1,0 0,0 1,0-1,0 1,-1 2,3-3,-1 0,1-1,0 1,-1 0,1 0,0 0,-1-1,1 1,0 0,0-1,0 1,0 0,-1-1,1 1,0-1,0 0,0 1,0-1,0 0,0 1,0-1,1 0,0 0,16 3,0-1,26-1,14-1,0-3,0-2,64-15,-103 15,-1-1,0-1,0 0,0-2,-1 0,0 0,-1-2,0 0,-1-1,0-1,0 0,-2-1,0 0,19-27,-14 13,-1 0,-1-1,-2-1,-1 0,-1-1,-1 0,10-58,-18 76,-1 0,0 0,-1 0,0 0,-1 0,-3-16,3 26,0 0,-1 1,0-1,0 0,1 1,-1-1,-1 1,1-1,0 1,-1 0,1-1,-1 1,0 0,1 0,-1 0,0 0,0 1,-1-1,1 0,0 1,0 0,-1-1,1 1,-1 0,1 0,-1 0,0 1,1-1,-1 0,0 1,1 0,-1 0,0 0,1 0,-1 0,-4 1,-116 15,-44 3,125-16,1 2,0 2,0 2,1 2,0 1,1 2,-68 34,7 8,-145 107,198-125,1 2,-69 77,107-108,-16 14,-54 40,54-45,1 0,0 2,-20 24,22-16,1 2,1 0,2 2,1-1,-13 41,12-32,14-34,-1 0,1-1,-1 1,0 0,0-1,-1 0,0 0,0 0,0-1,0 0,-1 0,0 0,1 0,-1-1,-1 0,1-1,0 1,-1-1,1 0,-1 0,-7 0,-16 2,0-1,0-2,-44-3,52 1,-30-1,-162-2,166 5,1 3,-70 15,102-16,-16 5,-1-2,-1-1,-47 1,72-6,1-1,0-1,-1 1,1-1,0 0,0-1,-12-5,-47-32,26 16,16 9,0-1,1-1,1-1,1 0,1-2,-36-44,52 58,0 1,1-1,0 1,0-1,1 0,-4-12,5 17,1 0,0 0,0 0,0 0,0 0,0 1,0-1,0 0,0 0,0 0,0 0,0 0,0 0,1 0,-1 0,0 0,1 0,-1 0,1 0,0-1,1 1,-1 1,0-1,0 1,0-1,1 1,-1-1,0 1,0 0,1 0,-1 0,0 0,1 0,-1 0,0 0,1 0,-1 0,0 0,0 1,1-1,-1 1,1 0,11 4,0 2,0 0,-1 0,0 1,-1 0,18 17,0-1,173 142,-6 13,-100-85,263 265,-322-318,1-1,3-2,47 34,-69-60,0-1,1-1,1-1,24 7,9 5,0-3,1-2,84 13,-104-22,118 15,47 11,-155-23,0-3,61 2,94-7,-113-3,15 1,200-6,-252 1,0-1,-1-3,0-1,49-19,281-118,-314 118,10-3,-2-3,-1-3,75-54,-116 69,220-152,-226 160,0-1,-1-1,-1-1,-1-2,0 0,26-32,-23 24,2 2,0 1,2 1,0 2,37-22,16-13,-67 43,-25 15,-30 17,-252 172,83-60,53-19,-43 29,-121 77,66-48,-8 7,105-93,35-20,66-30,-86 46,120-69,-1 0,0-2,-1 0,-34 6,25-9,14-3,1 1,-1 0,1 2,0 0,0 1,1 1,-32 16,36-14,0-1,0-1,-1 0,0 0,-1-1,1-1,-1-1,-20 4,-27 2,1 2,1 3,-75 29,59-19,87-25,-1 2,1-1,0 2,-1-1,18 8,-15-4,0 0,0-1,1 0,0-1,0-1,28 3,87-3,-23-2,-95 0,1 2,-1-1,0 1,1 1,15 7,33 10,-33-16,0-1,0-2,1-1,-1 0,47-7,133-35,-206 41,5-1,176-49,-152 40,-1-1,-1-2,0-1,29-20,92-58,20-15,-128 81,1 2,2 1,90-32,146-28,-202 62,173-38,-65 17,-147 31,0-2,-2-1,60-32,97-73,-157 88,-33 26,1 0,1 1,-1-1,0 1,1 0,0 0,0 0,0 1,0 0,1 0,10-2,-13 5,0 1,0 0,-1 0,1 0,0 0,0 1,-1-1,1 1,-1 0,1 0,-1 0,0 1,0-1,0 1,0 0,0 0,0 0,3 5,0-1,112 127,72 72,-130-144,-38-38,0-1,2-1,1 0,51 32,-21-21,98 77,-135-97,0 0,1-2,0 0,1-1,36 13,112 25,-131-38,323 76,-110-25,-161-40,-30-10,0-3,91 1,-101-7,96 10,31 1,357-14,-500 0,0-2,0-2,-1-1,1-1,59-22,-5 3,-54 18,56-23,-14-5,-2-4,-1-2,67-53,-116 81,0 1,1 0,0 2,30-9,-21 8,31-9,-44 15,-1 0,-1-1,1-1,22-13,-3-3,1 3,0 1,84-30,-112 46,0 0,-1-1,1 0,-1-1,-1 0,13-11,53-50,-49 42,15-18,-3-1,66-97,-92 123,15-17,-21 28,0 0,0 0,-1 0,0-1,-1 1,0-1,0 0,0 0,2-11,5-22,18-45,5-14,-15 11,14-160,-28 197,3-25,-5 0,-8-119,4 186,0 0,-1 0,0 0,0 1,-1-1,-1 1,0 0,-6-12,6 16,1-1,-1 1,0 0,-1 1,1-1,-1 1,0 0,0 0,-1 0,1 1,-1 0,1 0,-1 0,-7-2,-94-26,64 21,-52-22,68 19,0-1,0-1,1-2,-30-25,-89-88,57 48,20 19,36 31,-1 2,-2 2,-69-44,-80-32,-295-160,316 168,74 42,72 46,0 1,0 1,-1 0,1 1,-2 1,1 0,0 2,-24-1,-9-3,-506-92,8-35,502 121,17 5,8 0,1 2,0 1,-29-2,43 6,1 0,0 0,-1 1,1 0,0 0,0 0,0 1,0 0,0 0,0 0,0 1,0 0,1 0,0 1,-8 6,6-6,1 1,-1-1,-1 0,1-1,0 1,-1-2,1 1,-1-1,0 0,-9 1,-12 3,-580 125,510-114,-230 46,244-42,-147 55,225-74,-1 1,0 0,0 0,0 1,1 0,-1 0,1 1,0 0,0 0,-6 7,13-11,-1-1,1 1,-1-1,1 0,0 1,0-1,-1 1,1 0,0-1,0 1,0-1,-1 1,1-1,0 1,0-1,0 1,0 0,0-1,0 1,0-1,0 1,1-1,-1 1,0 0,0-1,0 1,1-1,-1 1,0-1,0 1,1-1,-1 1,0-1,1 1,-1-1,1 0,-1 1,1-1,-1 0,1 1,-1-1,1 0,-1 0,1 1,-1-1,1 0,-1 0,1 0,-1 0,1 1,-1-1,1 0,0 0,-1 0,2-1,36 4,63-15,151-38,-244 49,27-8,0-1,66-29,-81 31,0 1,1 1,0 0,0 2,30-3,106 1,-149 6,1 0,-1 0,1 0,-1 1,17 3,-24-4,0 1,0-1,0 0,0 1,0-1,0 1,1-1,-1 1,0 0,0-1,0 1,-1 0,1 0,0-1,0 1,0 0,-1 0,1 0,0 0,-1 0,1 0,-1 0,1 0,-1 1,1-1,-1 0,0 0,0 0,1 0,-1 1,0-1,0 0,0 0,0 0,-1 1,1-1,0 0,0 0,-1 0,1 0,-1 0,1 1,-2 1,-13 24,0 1,-2-2,-38 46,15-21,-63 85,-288 395,276-360,-112 224,219-379,-2 3,1 1,0 0,-9 32,18-50,-1 0,1 0,-1 1,1-1,0 0,0 0,0 0,0 0,0 0,0 0,1 0,-1 0,1 0,-1 0,1 0,0 0,0 0,0 0,0 0,0 0,0-1,1 1,-1 0,0-1,1 1,0-1,-1 0,1 1,0-1,-1 0,1 0,0 0,0 0,0 0,0-1,0 1,3 0,7 2,0-1,1-1,-1 0,1 0,12-2,-8 0,-1-1,1 0,-1-2,0 0,0 0,0-2,-1 0,1 0,-2-2,1 0,24-17,-3-4,0-2,-2-1,31-39,49-65,-7-5,104-183,-161 244,-48 77,-1 1,1 0,-1 0,1 0,0 0,0 0,0 1,0-1,3-2,-5 4,1 0,-1 0,0 0,1 0,-1 0,0 0,0 0,1 0,-1 0,0 0,1 0,-1 0,0 0,1 0,-1 0,0 1,0-1,1 0,-1 0,0 0,1 0,-1 1,0-1,0 0,0 0,1 0,-1 1,0-1,0 0,0 0,1 1,-1-1,0 0,0 1,0-1,0 0,0 0,0 1,0-1,0 0,0 1,0 0,1 8,0 1,-1-1,-1 1,-2 16,-28 147,-21 97,-24 221,-20 749,101-1051,-5-180,1-1,1 1,-1-1,1 1,1-1,0 1,0-1,0 0,6 8,-8-14,0-1,1 1,-1-1,1 1,-1-1,1 0,-1 1,1-1,0 0,0 0,-1 0,1 0,0-1,0 1,0 0,3-1,-1 1,-1-1,1 0,0 0,0-1,-1 1,1-1,0 0,-1 0,1 0,-1-1,6-2,7-5,-1 0,0-2,-1 0,0 0,23-25,36-49,-3-3,81-135,-7-14,-10-5,184-466,-293 641,20-89,-42 130,-3 26,0 0,-1 0,1 0,0 0,0 0,0 0,-1 0,1 0,0 0,0 0,-1 0,1 0,0 0,0 0,0 0,-1 0,1 0,0 0,0 1,0-1,-1 0,1 0,0 0,0 0,0 0,0 1,0-1,-1 0,1 0,0 0,0 0,0 1,0-1,0 0,0 0,0 0,0 1,-1-1,1 0,0 0,0 1,0-1,0 0,0 0,0 0,0 1,1-1,-27 60,-31 106,-311 1006,247-742,97-311,21-84,7-22,-3-13,-1-1,1 1,-1 0,1-1,0 1,-1 0,1-1,-1 1,1 0,-1-1,0 1,1-1,-1 1,1-1,-1 1,0-1,1 0,-1 1,0-1,0 1,1-2,14-35,27-117,19-93,5-76,-13-5,18-585,-71 654,-12 0,-83-469,94 720,-12-60,-38-115,50 179,0 0,-1 1,1-1,-1 1,0-1,0 1,0 0,0 0,-4-4,6 7,-1 0,1 0,0 0,-1-1,1 1,0 0,-1 0,1 0,0 0,-1 0,1 0,0 0,-1 0,1 0,-1 0,1 0,0 0,-1 0,1 0,0 0,-1 0,1 0,0 0,-1 1,1-1,0 0,-1 0,1 0,0 1,0-1,-1 1,-11 20,-3 29,3 0,-12 100,17-100,-21 312,28-1,2-169,-2-178,0 0,0 0,-1 1,-1-1,-1 0,0 0,0-1,-2 1,0-1,0 1,-1-2,0 1,-10 13,-10 16,1 0,-29 74,-24 97,73-197,-47 138,-58 302,106-437,1 1,1-1,1 0,1 1,3 34,-3-53,0 0,1 1,-1-1,0 0,0 1,1-1,-1 0,1 0,-1 1,1-1,0 0,0 0,-1 0,1 0,0 0,0 0,0 0,0 0,0 0,1 1,0-2,-1 0,1 0,-1 0,1 0,-1-1,0 1,1 0,-1 0,1-1,-1 1,0-1,1 0,-1 1,0-1,0 0,1 0,-1 0,0 0,0 0,0 0,1-1,22-23,-2-1,0-1,-2 0,19-35,-21 34,283-466,-155 249,-141 238,153-267,-121 203,52-145,-72 166,-9 37,-4 23,-5 44,-59 429,27-277,-80 843,112-1018,3 47,-2-76,0 0,0-1,0 1,1-1,-1 1,1 0,-1-1,1 1,-1-1,1 1,0-1,0 1,-1-1,1 0,0 1,0-1,2 2,-2-3,0 0,-1 0,1 1,0-1,0 0,-1 0,1 0,0 0,0 0,0 0,-1 0,1 0,0-1,0 1,-1 0,1 0,0-1,0 1,-1 0,1-1,0 1,-1-1,1 1,0-1,0 0,7-6,-1-1,0 0,0 0,6-12,-12 19,150-250,-20-18,-109 223,222-490,-35-15,-178 455,-22 77,-9 18,1 1,-1 0,0 0,0 0,0 0,0 0,0 0,1 0,-1 0,0 0,0 0,0 0,0 0,1 0,-1-1,0 1,0 0,0 0,0 1,1-1,-1 0,0 0,0 0,0 0,0 0,1 0,-1 0,0 0,0 0,0 0,0 0,1 0,-1 0,0 1,0-1,0 0,0 0,0 0,0 0,0 0,1 1,-1-1,0 0,0 0,0 0,0 0,0 0,0 1,0-1,0 0,0 0,0 0,0 1,0-1,0 0,0 0,0 0,0 0,0 1,0-1,0 0,2 21,0-1,-2 30,-6 146,-12 91,-8 47,-19 305,33-8,12-620,0 44,3 1,2 0,18 80,-22-132,0 0,1 1,0-1,0 0,0 0,0 0,4 5,-5-8,0 0,-1 0,1-1,0 1,0 0,0 0,0-1,0 1,0-1,0 1,0-1,0 1,0-1,0 1,0-1,0 0,0 0,0 0,0 0,0 0,2 0,1-1,0-1,1 0,-1 0,0 0,0-1,-1 1,1-1,-1 0,1 0,-1-1,0 1,0-1,0 1,3-7,16-22,-2-1,21-45,30-80,58-192,27-180,-136 458,119-461,26-91,-138 543,-17 70,-10 11,1 0,-1 1,0-1,1 0,-1 0,0 0,1 1,-1-1,0 0,1 1,-1-1,0 0,1 1,-1-1,0 0,0 1,1-1,-1 0,0 1,0-1,0 1,0-1,0 1,1-1,-1 0,0 2,4 22,0 0,-1 1,-2 0,-2 33,1 4,28 411,-11-328,46 179,-53-284,2-1,1-1,34 69,-46-104,4 5,0 1,0-1,10 11,-14-18,0 1,0-1,0 0,0 0,0 0,1 0,-1 0,0-1,0 1,1 0,-1 0,0-1,1 1,-1-1,1 1,-1-1,1 0,-1 1,1-1,-1 0,1 0,-1 0,1 0,-1 0,1-1,-1 1,0 0,1-1,1 0,3-4,0 0,-1 0,1-1,-1 0,-1 0,1 0,-1-1,0 0,0 0,5-13,-3 7,246-399,-140 230,-7-4,83-207,-149 314,-38 78,-1-1,1 1,0-1,0 1,-1 0,1-1,0 1,0 0,0 0,0-1,1 1,-1 0,0 0,0 0,1 1,-1-1,0 0,1 0,-1 1,1-1,-1 1,1-1,-1 1,2-1,-1 2,0 0,0 0,-1 1,1-1,-1 0,1 0,-1 1,0-1,1 1,-1 0,0-1,0 1,0 0,0-1,0 1,-1 0,2 3,12 36,-2 0,-2 0,-2 1,6 77,-11-90,26 740,-31-744,2-25,0 0,-1 0,1 1,0-1,0 0,0 0,0 0,0 0,0 1,0-1,0 0,0 0,0 0,0 0,-1 0,1 0,0 1,0-1,0 0,0 0,0 0,-1 0,1 0,0 0,0 0,0 0,0 0,0 0,-1 0,1 0,0 0,0 0,0 0,0 0,-1 0,1 0,0 0,0 0,0 0,0 0,-1 0,1 0,0 0,0 0,0 0,0 0,-1 0,1 0,0 0,0 0,0-1,-20-31,7 8,1 7,-2-1,0 2,-1 0,-21-18,-73-52,86 69,-227-139,18 12,215 132,0 1,-1 0,-1 2,1 0,-1 0,-1 2,1 1,-37-8,-870-173,613 121,222 47,-82-16,-178-62,337 93,1-1,-1 0,1-2,0 1,1-1,-12-9,21 14,0-1,1 1,0 0,-1-1,1 0,0 1,0-1,1 0,-1 0,0 0,1 0,0 0,0 0,0-1,0 1,0 0,1-1,-1 1,1 0,0-1,0 1,0-1,1 1,-1 0,1-1,0 1,-1 0,4-6,6-12,1 1,0 0,2 1,0 0,30-31,21-31,-30 26,-25 38,1 0,1 1,17-19,-23 30,0 0,0 0,1 1,0-1,0 1,0 1,0-1,0 1,1 0,0 1,0-1,12-1,11 0,-1 2,1 2,0 0,42 7,-57-5,1 0,-1 2,1-1,-1 2,0 0,0 1,0 0,-1 2,26 16,6 9,48 45,-58-47,59 43,-52-42,62 59,-98-84,-2 0,1 0,-1 1,0 0,0 0,-1 0,-1 0,1 1,-1-1,0 1,-1 0,2 18,-1 3,-2 0,-5 48,2-49,-3 33,-3 1,-2-1,-3-1,-22 61,22-82,-2-2,-2 0,-2-1,-1-1,-1 0,-2-2,-32 36,38-53,-1-2,0 0,-1-1,-1-1,-34 18,5-3,-341 181,304-173,-124 33,115-45,-1-5,-173 13,-158 32,367-53,26-3,-37 14,48-14,0-1,0-1,0-1,-29 3,44-8,0 1,-1 0,1 1,-1 0,-14 5,22-6,-1-1,1 1,0-1,-1 1,1 0,0 0,-1-1,1 1,0 0,0 0,0 0,0 0,0 1,0-1,0 0,0 0,1 0,-1 1,0-1,1 1,-1-1,1 0,-1 1,1-1,0 1,-1-1,1 1,0-1,0 1,0-1,0 1,1-1,-1 1,0-1,1 1,-1-1,1 0,-1 1,1-1,-1 1,2 0,8 13,0-1,2-1,-1 0,1 0,1-1,28 19,-12-7,-10-9,38 21,14 10,-25-8,-21-16,1-2,1 0,36 20,-17-15,-29-15,0 0,0-1,1-2,20 7,328 79,-136-41,-77-20,97 17,-177-36,1-4,-1-3,1-3,108-9,-169 4,0 1,0-2,0 0,-1-1,1 0,-1-1,0 0,0-1,-1 0,17-12,-14 10,0 1,0 0,0 1,1 0,0 1,0 1,21-3,14-4,-27 3,-1-1,0-1,-1-1,38-25,-10 6,83-56,-11 6,-109 72,1-1,-1-1,0 0,-1-1,0 0,-1-1,0 0,-1 0,13-23,0 4,26-27,-41 49,24-27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7.5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61 1 24575,'-5'0'0,"-1"4"0,0 7 0,1 6 0,6 4 0,-2 4 0,-5-3 0,-6 0 0,-1 1 0,5 1 0,10 0 0,4-2-8191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6T21:50:59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525 0,'-9'0,"1"1,0 0,-1 0,1 0,0 1,0 1,0-1,0 1,0 1,0-1,1 1,0 1,0-1,0 1,0 0,1 1,0-1,0 2,0-1,1 0,0 1,0 0,1 0,0 1,0-1,0 1,1 0,0-1,1 2,-3 12,-25 131,22-118,1 0,2 0,-2 50,9 107,1-69,-3 569,-18-1102,13 363,2-1,1 1,3-1,2 0,2 1,22-91,-22 122,1 1,1 0,0 1,1-1,1 1,11-14,-4 15,-16 14,0 0,1 0,-1 0,1-1,-1 1,1 0,-1 0,0 0,1 0,-1 0,1 0,-1 0,1 1,-1-1,0 0,1 0,-1 0,1 0,-1 0,0 1,1-1,-1 0,0 0,1 1,-1-1,1 1,0 1,0-1,0 1,0 0,-1 0,1 0,-1 0,1 0,-1 0,1 0,-1 0,0 0,0 0,0 1,0-1,-1 3,-6 32,-20 57,-4 20,-32 211,31-184,20-97,12-41,-16 43,3-29,12-16,0-1,1 0,-1 1,1-1,-1 0,0 0,1 0,-1 0,0 0,1 0,-1 1,0-1,1-1,-1 1,0 0,1 0,-1 0,0 0,1 0,-1-1,1 1,-1 0,0 0,1-1,-1 1,1-1,-1 0,-5-4,1-1,0 0,1-1,-1 1,1-1,1 0,-1 0,1-1,0 1,-2-10,-1 0,-20-62,3-1,3-1,4-1,4 0,3-1,4 0,8-113,0 405,-4-75,3 141,3-231,2 1,1-1,3 0,2-1,1-1,3 0,1-1,2 0,40 60,-4 5,-43-77,2 0,1-1,21 28,-32-51,0 0,0 0,1-1,0 0,-1 0,1 0,1-1,-1 0,0 0,1 0,0-1,-1 0,1-1,0 1,0-1,0 0,0-1,0 0,0 0,0 0,0-1,12-3,-8 2,-1 0,0-1,0 0,0-1,0 0,0 0,-1-1,0-1,0 1,0-1,-1-1,0 0,0 0,11-13,-3-5,-2 0,16-36,13-23,-25 49,0 0,-2-1,-2 0,-2-1,-1-1,-1 0,7-73,-8-13,-9-141,-2 116,-1 91,-4 0,-1 0,-28-93,0-6,27 100,6 33,-1 1,0-1,-2 1,-1 1,-13-33,20 55,-1 0,1-1,0 1,0 0,0 0,0 0,0-1,0 1,-1 0,1 0,0-1,0 1,0 0,-1 0,1 0,0 0,0-1,0 1,-1 0,1 0,0 0,0 0,-1 0,1 0,0 0,-1 0,1 0,0 0,0 0,-1 0,1 0,0 0,0 0,-1 0,1 0,0 0,0 0,-1 0,1 0,0 0,0 0,-1 1,1-1,0 0,0 0,-1 0,1 0,0 1,0-1,0 0,0 0,-1 1,1-1,0 0,0 0,0 0,0 1,0-1,0 0,0 1,0-1,0 0,-1 0,1 1,0-1,-8 26,7-24,-60 242,17-64,10-39,8-28,-46 122,39-163,23-51,0 1,2 0,-11 37,4 13,10-68,1-12,-1-19,-18-334,16 223,4 102,2 35,1 9,-2 62,1 41,-2 0,14 127,-10-231,0-1,0 1,1 0,-1 0,1-1,5 12,-6-18,-1 1,0-1,0 1,1-1,-1 1,0-1,1 0,-1 1,1-1,-1 1,0-1,1 0,-1 1,1-1,-1 0,1 0,-1 1,1-1,-1 0,1 0,-1 0,1 0,-1 0,1 0,-1 1,1-1,-1 0,1-1,-1 1,1 0,0 0,-1 0,1 0,-1 0,1 0,-1-1,1 1,-1 0,1 0,-1-1,0 1,1 0,-1-1,1 1,-1 0,0-1,1 1,-1-1,0 1,1-1,7-11,0 0,-1 0,-1-1,0 0,0 0,-2 0,5-19,4-7,111-369,-109 345,-3-1,-3-1,-3 0,-3-106,-4 157,0 15,-1 29,-2 580,5-436,-6-69,-1-65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6T21:50:59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525 0,'-9'0,"1"1,0 0,-1 0,1 0,0 1,0 1,0-1,0 1,0 1,0-1,1 1,0 1,0-1,0 1,0 0,1 1,0-1,0 2,0-1,1 0,0 1,0 0,1 0,0 1,0-1,0 1,1 0,0-1,1 2,-3 12,-25 131,22-118,1 0,2 0,-2 50,9 107,1-69,-3 569,-18-1102,13 363,2-1,1 1,3-1,2 0,2 1,22-91,-22 122,1 1,1 0,0 1,1-1,1 1,11-14,-4 15,-16 14,0 0,1 0,-1 0,1-1,-1 1,1 0,-1 0,0 0,1 0,-1 0,1 0,-1 0,1 1,-1-1,0 0,1 0,-1 0,1 0,-1 0,0 1,1-1,-1 0,0 0,1 1,-1-1,1 1,0 1,0-1,0 1,0 0,-1 0,1 0,-1 0,1 0,-1 0,1 0,-1 0,0 0,0 0,0 1,0-1,-1 3,-6 32,-20 57,-4 20,-32 211,31-184,20-97,12-41,-16 43,3-29,12-16,0-1,1 0,-1 1,1-1,-1 0,0 0,1 0,-1 0,0 0,1 0,-1 1,0-1,1-1,-1 1,0 0,1 0,-1 0,0 0,1 0,-1-1,1 1,-1 0,0 0,1-1,-1 1,1-1,-1 0,-5-4,1-1,0 0,1-1,-1 1,1-1,1 0,-1 0,1-1,0 1,-2-10,-1 0,-20-62,3-1,3-1,4-1,4 0,3-1,4 0,8-113,0 405,-4-75,3 141,3-231,2 1,1-1,3 0,2-1,1-1,3 0,1-1,2 0,40 60,-4 5,-43-77,2 0,1-1,21 28,-32-51,0 0,0 0,1-1,0 0,-1 0,1 0,1-1,-1 0,0 0,1 0,0-1,-1 0,1-1,0 1,0-1,0 0,0-1,0 0,0 0,0 0,0-1,12-3,-8 2,-1 0,0-1,0 0,0-1,0 0,0 0,-1-1,0-1,0 1,0-1,-1-1,0 0,0 0,11-13,-3-5,-2 0,16-36,13-23,-25 49,0 0,-2-1,-2 0,-2-1,-1-1,-1 0,7-73,-8-13,-9-141,-2 116,-1 91,-4 0,-1 0,-28-93,0-6,27 100,6 33,-1 1,0-1,-2 1,-1 1,-13-33,20 55,-1 0,1-1,0 1,0 0,0 0,0 0,0-1,0 1,-1 0,1 0,0-1,0 1,0 0,-1 0,1 0,0 0,0-1,0 1,-1 0,1 0,0 0,0 0,-1 0,1 0,0 0,-1 0,1 0,0 0,0 0,-1 0,1 0,0 0,0 0,-1 0,1 0,0 0,0 0,-1 0,1 0,0 0,0 0,-1 1,1-1,0 0,0 0,-1 0,1 0,0 1,0-1,0 0,0 0,-1 1,1-1,0 0,0 0,0 0,0 1,0-1,0 0,0 1,0-1,0 0,-1 0,1 1,0-1,-8 26,7-24,-60 242,17-64,10-39,8-28,-46 122,39-163,23-51,0 1,2 0,-11 37,4 13,10-68,1-12,-1-19,-18-334,16 223,4 102,2 35,1 9,-2 62,1 41,-2 0,14 127,-10-231,0-1,0 1,1 0,-1 0,1-1,5 12,-6-18,-1 1,0-1,0 1,1-1,-1 1,0-1,1 0,-1 1,1-1,-1 1,0-1,1 0,-1 1,1-1,-1 0,1 0,-1 1,1-1,-1 0,1 0,-1 0,1 0,-1 0,1 0,-1 1,1-1,-1 0,1-1,-1 1,1 0,0 0,-1 0,1 0,-1 0,1 0,-1-1,1 1,-1 0,1 0,-1-1,0 1,1 0,-1-1,1 1,-1 0,0-1,1 1,-1-1,0 1,1-1,7-11,0 0,-1 0,-1-1,0 0,0 0,-2 0,5-19,4-7,111-369,-109 345,-3-1,-3-1,-3 0,-3-106,-4 157,0 15,-1 29,-2 580,5-436,-6-69,-1-65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0.2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78 0 24575,'-1'0'0,"1"0"0,-1 1 0,1-1 0,-1 0 0,0 0 0,1 0 0,-1 1 0,1-1 0,-1 0 0,1 1 0,-1-1 0,1 0 0,-1 1 0,1-1 0,0 1 0,-1-1 0,1 1 0,-1-1 0,1 1 0,0-1 0,0 1 0,-1-1 0,1 1 0,0 0 0,0-1 0,-1 1 0,1-1 0,0 1 0,0 0 0,0-1 0,0 1 0,0-1 0,0 1 0,0 0 0,0-1 0,0 1 0,0-1 0,1 2 0,5 24 0,4-11 0,0 0 0,1 0 0,1-1 0,0-1 0,0 0 0,23 17 0,-13-10 0,24 26 0,-45-45 0,0 0 0,1 1 0,-1-1 0,0 1 0,0-1 0,0 1 0,0 0 0,0-1 0,0 1 0,0 0 0,-1 0 0,1-1 0,0 1 0,-1 0 0,0 0 0,1 0 0,-1 0 0,0 0 0,0 0 0,0 0 0,0 0 0,-1-1 0,0 4 0,0-2 0,0-1 0,-1-1 0,1 1 0,-1 0 0,1 0 0,-1-1 0,0 1 0,0-1 0,0 1 0,0-1 0,0 0 0,0 1 0,0-1 0,0-1 0,-1 1 0,1 0 0,0 0 0,-5 0 0,-8 2 0,0-1 0,-1-1 0,-28 0 0,28-2 0,0 2 0,1 0 0,-23 4 0,36-5 0,-1 1 0,1-1 0,-1 1 0,1 0 0,-1 0 0,1 0 0,0 0 0,0 1 0,0-1 0,0 0 0,0 1 0,0 0 0,-3 2 0,4-3 0,0 0 0,1 1 0,-1-1 0,0 0 0,1 1 0,-1-1 0,1 0 0,-1 1 0,1-1 0,0 1 0,0-1 0,-1 1 0,1-1 0,0 1 0,0-1 0,0 1 0,1 1 0,0 2 0,1-1 0,-1 1 0,1-1 0,0 0 0,1 0 0,-1 0 0,1 0 0,-1 0 0,1 0 0,0-1 0,1 1 0,5 4 0,9 7 0,1 0 0,0-1 0,33 17 0,-40-25 0,0-1 0,1 0 0,-1 0 0,1-1 0,0-1 0,1 0 0,23 1 0,-19-3 0,37 6 0,-50-6 0,0 1 0,0-1 0,0 1 0,0-1 0,-1 1 0,1 1 0,0-1 0,-1 1 0,0 0 0,0 0 0,0 0 0,5 5 0,-8-7 0,0-1 0,0 1 0,0 0 0,-1 0 0,1 0 0,0 0 0,0 0 0,-1 0 0,1 0 0,-1 0 0,1 0 0,-1 0 0,1 0 0,-1 0 0,0 0 0,0 1 0,1-1 0,-1 0 0,0 0 0,0 0 0,0 0 0,0 1 0,0-1 0,0 0 0,-1 0 0,1 0 0,0 0 0,-1 0 0,1 1 0,-1-1 0,1 0 0,-1 0 0,1 0 0,-1 0 0,1 0 0,-1 0 0,0-1 0,0 1 0,0 0 0,0 0 0,1 0 0,-1-1 0,0 1 0,0 0 0,0-1 0,0 1 0,-2 0 0,-3 2 0,0-1 0,0 1 0,0-1 0,-1-1 0,1 1 0,0-1 0,-10 1 0,-7-2-682,-42-6-1,24 0-6143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1.4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24575,'11'0'0,"-1"2"0,1 0 0,0 0 0,0 1 0,-1 0 0,0 1 0,0 0 0,0 1 0,0 0 0,0 0 0,-1 1 0,0 0 0,0 1 0,-1 0 0,10 10 0,3 15 0,-17-26 0,-1 0 0,1-1 0,0 1 0,0-1 0,0 0 0,10 8 0,13 6 0,0-2 0,49 23 0,-32-18 0,-12-5-124,0-2 0,1 0 0,1-3 0,0-1 0,1-1 0,0-2-1,0-1 1,0-2 0,1-1 0,36-2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2.4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24575,'13'2'0,"-1"0"0,0 0 0,0 1 0,0 1 0,0 0 0,14 7 0,-3-2 0,39 11 0,122 22 0,-135-34 0,0 3 0,-1 1 0,0 3 0,74 33 0,101 85 0,-49-32 0,-163-95-341,1 1 0,-1 0-1,13 11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3.7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24575,'109'-1'0,"119"3"0,-186 4-84,-1 1 0,0 3 0,0 1 0,48 20-1,-45-15-859,-12-5-5882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4.4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27 24575,'5'0'0,"6"0"0,6 0 0,9 0 0,9 0 0,4 0 0,0 0 0,-2 0 0,-3 0 0,-3 0 0,-1 0 0,-2 0 0,-1 0 0,0 0 0,5 0 0,-4-9 0,-6-8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8:31:36.1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24575,'5'0'0,"1"9"0,0 8 0,-1 6 0,-2 3 0,-1 3 0,-1-1 0,0-3-8191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242E7-A23C-455A-A869-EC200B33E945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122D-2030-45C3-9B95-37B2E8E4B9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A8A1-D53A-4F6E-B34B-53ACA056D56F}" type="datetimeFigureOut">
              <a:rPr lang="el-GR" smtClean="0"/>
              <a:pPr/>
              <a:t>9/3/2026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CE0B-7780-43B3-A5B1-BA3CAD41AE5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9.xml"/><Relationship Id="rId17" Type="http://schemas.openxmlformats.org/officeDocument/2006/relationships/image" Target="../media/image17.wmf"/><Relationship Id="rId2" Type="http://schemas.openxmlformats.org/officeDocument/2006/relationships/customXml" Target="../ink/ink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3.png"/><Relationship Id="rId1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>Ασαφή  λογική &amp; Πιθανότητες και Στατιστική</a:t>
            </a:r>
            <a:br>
              <a:rPr lang="el-GR" dirty="0"/>
            </a:br>
            <a:r>
              <a:rPr lang="el-GR" dirty="0"/>
              <a:t>---Ένωση-τομή-δεσμευμένη πιθανότητα—διακριτές κατανομές-περίοδος </a:t>
            </a:r>
            <a:r>
              <a:rPr lang="el-GR" dirty="0" err="1"/>
              <a:t>επναφοράς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Δρ </a:t>
            </a:r>
            <a:r>
              <a:rPr lang="el-GR" dirty="0" err="1"/>
              <a:t>Μ.Σπηλιώτη</a:t>
            </a:r>
            <a:endParaRPr lang="en-US" dirty="0"/>
          </a:p>
          <a:p>
            <a:r>
              <a:rPr lang="en-US" dirty="0"/>
              <a:t>A</a:t>
            </a:r>
            <a:r>
              <a:rPr lang="el-GR" dirty="0" err="1"/>
              <a:t>ναπληρωτής</a:t>
            </a:r>
            <a:r>
              <a:rPr lang="el-GR" dirty="0"/>
              <a:t>  Καθηγητής ΔΠΘ</a:t>
            </a:r>
          </a:p>
        </p:txBody>
      </p:sp>
      <p:pic>
        <p:nvPicPr>
          <p:cNvPr id="7" name="6 - Εικόνα" descr="large_20180718155334_zari_megalo_akryliko_diafanes_16mm_kokkino_1tmc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371600"/>
            <a:ext cx="1371600" cy="1405328"/>
          </a:xfrm>
          <a:prstGeom prst="rect">
            <a:avLst/>
          </a:prstGeom>
        </p:spPr>
      </p:pic>
      <p:pic>
        <p:nvPicPr>
          <p:cNvPr id="8" name="7 - Εικόνα" descr="80200019b55d1b16ab219e998eec4ed6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7151"/>
            <a:ext cx="5181600" cy="18408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486400" cy="67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 rot="1587257">
            <a:off x="6611153" y="4277566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819400" y="2590800"/>
            <a:ext cx="3429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6611566" y="5029200"/>
          <a:ext cx="253243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596880" progId="Equation.DSMT4">
                  <p:embed/>
                </p:oleObj>
              </mc:Choice>
              <mc:Fallback>
                <p:oleObj name="Equation" r:id="rId3" imgW="180324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566" y="5029200"/>
                        <a:ext cx="253243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7620000" y="4343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Θεώρημα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Bayes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324600" cy="66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495800" y="4572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28600" y="3962400"/>
            <a:ext cx="8763000" cy="274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34AE7-217F-22D7-88E7-8F2EF6C2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Άσκηση με δεσμευμένη πιθανότητα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26DD98-E0C0-8093-91F7-406B308B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u="sng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ΠΑΡΑΔΕΙΓΜΑ 1.2 (Μιμίκου και Μπαλτάς)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Επιχείρηση προμηθεύεται αυτόματο τηλεμετρικό εξοπλισμό για τη μέτρηση της βροχής τύπου Α, τύπου Β και τύπου Γ σε ποσοστά 50%, 30%, 20%, αντίστοιχα. Αν ο ηλεκτρονικός εξοπλισμός τύπο Α είναι ελαττωματικός κατά 2%, τύπου Β κατά 5% και τύπου Γ κατά 10%, να υπολογιστούν τα εξής: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Ε/Α)=0,02, 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P(E/B)=0.05,P(E/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Γ)=0,1</a:t>
            </a: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P( E)=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Ε/Α)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*P(A)+P(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Β)*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P(E/B)+P(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Γ)*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P(E/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en-US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=0,5*0,02+0,3*0,05+0,2*0,1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η πιθανότητα ο εξοπλισμός να είναι τύπου Α και καλός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η πιθανότητα ο εξοπλισμός να είναι ελαττωματικός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η πιθανότητα ο εξοπλισμός να είναι τύπου Α, με δεδομένο ότι είναι ελαττωματικός.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l-GR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Μιμικου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και Μπαλτάς, 2025)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27311B-BC24-5720-E7F7-A0BA679A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αποκωδικοποίηση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771D7-E8C5-77E2-FF1D-BCC18C63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06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Επιχείρηση προμηθεύεται αυτόματο τηλεμετρικό εξοπλισμό για τη μέτρηση της βροχής τύπου Α, τύπου Β και τύπου Γ σε ποσοστά 50%, 30%, 20%, αντίστοιχα </a:t>
            </a: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kern="100" dirty="0">
                <a:solidFill>
                  <a:srgbClr val="0070C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US" kern="100" dirty="0">
                <a:solidFill>
                  <a:srgbClr val="0070C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P(A)=0.5, P(B)=0.3, P(</a:t>
            </a:r>
            <a:r>
              <a:rPr lang="el-GR" kern="100" dirty="0">
                <a:solidFill>
                  <a:srgbClr val="0070C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Γ)=0,2</a:t>
            </a: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200" kern="1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Αν ο ηλεκτρονικός εξοπλισμός τύπο Α </a:t>
            </a:r>
            <a:r>
              <a:rPr lang="el-GR" sz="32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είναι ελαττωματικός κατά 2%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3200" kern="1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τύπου Β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κατά 5% </a:t>
            </a:r>
            <a:r>
              <a:rPr lang="el-GR" sz="3200" kern="1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και τύπου Γ 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κατά 10%, να υπολογιστούν τα εξής: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         </a:t>
            </a:r>
            <a:r>
              <a:rPr lang="en-US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Ε/Γ)=10%, </a:t>
            </a:r>
            <a:r>
              <a:rPr lang="en-US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Κ/Γ)=1-0,1=0,9</a:t>
            </a:r>
            <a:endParaRPr lang="el-GR" sz="3200" kern="1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Ε/Β)=5%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Ε/Α)=2%, </a:t>
            </a:r>
            <a:r>
              <a:rPr lang="en-US" sz="3200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P(</a:t>
            </a:r>
            <a:r>
              <a:rPr lang="el-GR" kern="1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Κ/Α)=1-0,02=0,98,   </a:t>
            </a:r>
            <a:endParaRPr lang="en-US" kern="1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Γραφικό 4" descr="Ένα τρομπέτα">
            <a:extLst>
              <a:ext uri="{FF2B5EF4-FFF2-40B4-BE49-F238E27FC236}">
                <a16:creationId xmlns:a16="http://schemas.microsoft.com/office/drawing/2014/main" id="{95C8DC61-8708-015F-8B7F-1DDEF4E3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46520" flipH="1">
            <a:off x="93405" y="2514601"/>
            <a:ext cx="762000" cy="762000"/>
          </a:xfrm>
          <a:prstGeom prst="rect">
            <a:avLst/>
          </a:prstGeom>
        </p:spPr>
      </p:pic>
      <p:pic>
        <p:nvPicPr>
          <p:cNvPr id="7" name="Γραφικό 6" descr="Ένα τρομπέτα">
            <a:extLst>
              <a:ext uri="{FF2B5EF4-FFF2-40B4-BE49-F238E27FC236}">
                <a16:creationId xmlns:a16="http://schemas.microsoft.com/office/drawing/2014/main" id="{B39E14F9-6323-2856-F32C-060C05838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46520" flipH="1">
            <a:off x="245224" y="420762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F2E819-39EE-ED7E-AE9B-A6DFCE30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1EB69E-18A4-60C0-3081-A951B32B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Η πιθανότητα ο εξοπλισμός να είναι καλός (Κ), δεδομένου ότι θα είναι τύπου Α, είναι η συμπληρωματική της πιθανότητας να είναι ελαττωματικός (Ε) τύπου Α, δηλαδή: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= 1 - 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= 1 – 0.02 = 0.98. Έτσι, η πιθανότητα ο εξοπλισμός να είναι τύπου 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και καλός είναι: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buNone/>
            </a:pP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(Α</a:t>
            </a:r>
            <a:r>
              <a:rPr lang="el-GR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∩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P(A) * P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0.5 * 0.98 = </a:t>
            </a:r>
            <a:r>
              <a:rPr lang="en-US" sz="1800" b="1" u="sng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0.49.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1800" b="1" u="none" strike="noStrike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5138B7-F7DA-208F-1D99-4AE7EE29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-2125" b="57871"/>
          <a:stretch/>
        </p:blipFill>
        <p:spPr bwMode="auto">
          <a:xfrm>
            <a:off x="1905000" y="4058674"/>
            <a:ext cx="5181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22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721737-B104-DF5E-A142-06FAE013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69BD44-26FE-D67D-3ADD-821341BD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>
              <a:lnSpc>
                <a:spcPct val="115000"/>
              </a:lnSpc>
              <a:buNone/>
            </a:pP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Η πιθανότητα ο εξοπλισμός να είναι ελαττωματικός (Ε), δίνεται από τη σχέση: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(Ε) = 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(Ε|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* 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+ 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(Ε|Β) * 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(Β) + 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(Ε|Γ) * </a:t>
            </a:r>
            <a:r>
              <a:rPr lang="en-US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(Γ) = 0.02*0.50+0.05*0.30+0.10*0.20 </a:t>
            </a:r>
            <a:r>
              <a:rPr lang="el-GR" sz="32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⇒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2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⇒ </a:t>
            </a:r>
            <a:r>
              <a:rPr lang="en-US" sz="3200" b="1" u="sng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3200" b="1" u="sng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(Ε) = 0.021</a:t>
            </a:r>
            <a:r>
              <a:rPr lang="el-GR" sz="32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0B7F3F-3241-ED49-E09D-A8987FA8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3119"/>
          <a:stretch/>
        </p:blipFill>
        <p:spPr bwMode="auto">
          <a:xfrm>
            <a:off x="5638800" y="4576775"/>
            <a:ext cx="3276600" cy="22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321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C5A5D2-1456-3CB8-8394-DD19A576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F57A705-D64B-1C8F-010F-A9C64CE43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algn="just" rtl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Η πιθανότητα ο εξοπλισμός να είναι τύπου Α με δεδομένο ότι είναι ελαττωματικός, δίνεται από τη σχέση: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P(A|E)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 </m:t>
                        </m:r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0.02∗0.5</m:t>
                        </m:r>
                      </m:num>
                      <m:den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0.021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≅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8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𝟒𝟕𝟔</m:t>
                    </m:r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F57A705-D64B-1C8F-010F-A9C64CE43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53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6 - Αντικείμενο">
            <a:extLst>
              <a:ext uri="{FF2B5EF4-FFF2-40B4-BE49-F238E27FC236}">
                <a16:creationId xmlns:a16="http://schemas.microsoft.com/office/drawing/2014/main" id="{31A74BBE-857D-6B17-6BF1-3B4C55A94F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1566" y="5029200"/>
          <a:ext cx="253243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596880" progId="Equation.DSMT4">
                  <p:embed/>
                </p:oleObj>
              </mc:Choice>
              <mc:Fallback>
                <p:oleObj name="Equation" r:id="rId3" imgW="1803240" imgH="596880" progId="Equation.DSMT4">
                  <p:embed/>
                  <p:pic>
                    <p:nvPicPr>
                      <p:cNvPr id="7" name="6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566" y="5029200"/>
                        <a:ext cx="253243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7 - TextBox">
            <a:extLst>
              <a:ext uri="{FF2B5EF4-FFF2-40B4-BE49-F238E27FC236}">
                <a16:creationId xmlns:a16="http://schemas.microsoft.com/office/drawing/2014/main" id="{096544DE-EEE2-4E5B-2916-C315B3B11310}"/>
              </a:ext>
            </a:extLst>
          </p:cNvPr>
          <p:cNvSpPr txBox="1"/>
          <p:nvPr/>
        </p:nvSpPr>
        <p:spPr>
          <a:xfrm>
            <a:off x="7620000" y="4343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Θεώρημα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Bayes</a:t>
            </a:r>
            <a:endParaRPr lang="el-G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29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241FA885-326A-C1FD-4E37-82F8252DF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16136"/>
              </p:ext>
            </p:extLst>
          </p:nvPr>
        </p:nvGraphicFramePr>
        <p:xfrm>
          <a:off x="304800" y="237767"/>
          <a:ext cx="8077200" cy="691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87655" imgH="4525566" progId="Word.Document.12">
                  <p:embed/>
                </p:oleObj>
              </mc:Choice>
              <mc:Fallback>
                <p:oleObj name="Document" r:id="rId2" imgW="5287655" imgH="4525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237767"/>
                        <a:ext cx="8077200" cy="691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74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F3A35D96-6EE5-684F-EB25-5DEECDEF6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17022"/>
              </p:ext>
            </p:extLst>
          </p:nvPr>
        </p:nvGraphicFramePr>
        <p:xfrm>
          <a:off x="313987" y="533400"/>
          <a:ext cx="8292646" cy="563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87655" imgH="3595646" progId="Word.Document.12">
                  <p:embed/>
                </p:oleObj>
              </mc:Choice>
              <mc:Fallback>
                <p:oleObj name="Document" r:id="rId2" imgW="5287655" imgH="3595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987" y="533400"/>
                        <a:ext cx="8292646" cy="5638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58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E90F0-070B-AD6B-5025-3CDC38DE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 </a:t>
            </a:r>
            <a:r>
              <a:rPr lang="en-US" dirty="0"/>
              <a:t>Bernoulli</a:t>
            </a:r>
          </a:p>
        </p:txBody>
      </p:sp>
    </p:spTree>
    <p:extLst>
      <p:ext uri="{BB962C8B-B14F-4D97-AF65-F5344CB8AC3E}">
        <p14:creationId xmlns:p14="http://schemas.microsoft.com/office/powerpoint/2010/main" val="12228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EBB17E-6696-AE33-59B0-532C44CC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</a:t>
            </a:r>
            <a:r>
              <a:rPr lang="el-GR" dirty="0"/>
              <a:t>ΠΟΛΟΓΙΟ</a:t>
            </a:r>
          </a:p>
        </p:txBody>
      </p:sp>
      <p:graphicFrame>
        <p:nvGraphicFramePr>
          <p:cNvPr id="3" name="Αντικείμενο 2">
            <a:extLst>
              <a:ext uri="{FF2B5EF4-FFF2-40B4-BE49-F238E27FC236}">
                <a16:creationId xmlns:a16="http://schemas.microsoft.com/office/drawing/2014/main" id="{64786C55-1D5F-74A8-C8C8-E3A1EF682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43609"/>
              </p:ext>
            </p:extLst>
          </p:nvPr>
        </p:nvGraphicFramePr>
        <p:xfrm>
          <a:off x="1254117" y="1417639"/>
          <a:ext cx="7341336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87655" imgH="3205144" progId="Word.Document.12">
                  <p:embed/>
                </p:oleObj>
              </mc:Choice>
              <mc:Fallback>
                <p:oleObj name="Document" r:id="rId2" imgW="5287655" imgH="3205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4117" y="1417639"/>
                        <a:ext cx="7341336" cy="444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60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Δοκιμή </a:t>
            </a:r>
            <a:r>
              <a:rPr lang="en-GB" dirty="0"/>
              <a:t>Bernoulli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Πείραμα τύχης:</a:t>
            </a:r>
          </a:p>
          <a:p>
            <a:pPr lvl="1"/>
            <a:r>
              <a:rPr lang="el-GR" dirty="0"/>
              <a:t>Επιτυχία ή αποτυχία </a:t>
            </a:r>
          </a:p>
          <a:p>
            <a:pPr lvl="1"/>
            <a:r>
              <a:rPr lang="el-GR" dirty="0"/>
              <a:t>Σταθερή πιθανότητα</a:t>
            </a:r>
          </a:p>
          <a:p>
            <a:pPr lvl="1">
              <a:buNone/>
            </a:pPr>
            <a:r>
              <a:rPr lang="el-GR" dirty="0"/>
              <a:t>Π.χ. σε λοταρία με επανατοποθέτηση</a:t>
            </a:r>
          </a:p>
          <a:p>
            <a:pPr lvl="1">
              <a:buNone/>
            </a:pPr>
            <a:r>
              <a:rPr lang="el-GR" dirty="0"/>
              <a:t>Εδώ, </a:t>
            </a:r>
            <a:r>
              <a:rPr lang="en-GB" dirty="0"/>
              <a:t>R </a:t>
            </a:r>
            <a:r>
              <a:rPr lang="el-GR" dirty="0"/>
              <a:t>δοκιμές όσο ο αριθμός των </a:t>
            </a:r>
            <a:r>
              <a:rPr lang="el-GR" dirty="0" err="1"/>
              <a:t>υδροστομίων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Διωνυμική</a:t>
            </a:r>
            <a:r>
              <a:rPr lang="el-GR" dirty="0"/>
              <a:t> κατανομή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 </a:t>
            </a:r>
            <a:r>
              <a:rPr lang="el-GR" dirty="0"/>
              <a:t>επαναλαμβανόμενες δοκιμές </a:t>
            </a:r>
            <a:r>
              <a:rPr lang="en-GB" dirty="0"/>
              <a:t>Bernoulli</a:t>
            </a:r>
            <a:r>
              <a:rPr lang="el-GR" dirty="0"/>
              <a:t>, στατιστικά ανεξάρτητες</a:t>
            </a:r>
          </a:p>
          <a:p>
            <a:r>
              <a:rPr lang="el-GR" dirty="0"/>
              <a:t>Σταθερή πιθανότητα επιτυχίας</a:t>
            </a:r>
          </a:p>
          <a:p>
            <a:r>
              <a:rPr lang="el-GR" dirty="0"/>
              <a:t>Τυχαία μεταβλητή Χ={</a:t>
            </a:r>
            <a:r>
              <a:rPr lang="en-GB" dirty="0"/>
              <a:t>x </a:t>
            </a:r>
            <a:r>
              <a:rPr lang="el-GR" dirty="0"/>
              <a:t>αριθμός επιτυχιών στις </a:t>
            </a:r>
            <a:r>
              <a:rPr lang="en-GB" dirty="0"/>
              <a:t>R </a:t>
            </a:r>
            <a:r>
              <a:rPr lang="el-GR" dirty="0"/>
              <a:t>δοκιμές}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916A-1A2F-FA9C-A3B5-99A3BC449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A858F923-272B-02A0-72A5-619E02D0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7AE7E6CA-EC0A-BE01-7D7B-022A8262E9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7143"/>
          <a:stretch>
            <a:fillRect/>
          </a:stretch>
        </p:blipFill>
        <p:spPr bwMode="auto">
          <a:xfrm>
            <a:off x="990600" y="228600"/>
            <a:ext cx="5943600" cy="65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Έκρηξη 1">
            <a:extLst>
              <a:ext uri="{FF2B5EF4-FFF2-40B4-BE49-F238E27FC236}">
                <a16:creationId xmlns:a16="http://schemas.microsoft.com/office/drawing/2014/main" id="{F2464070-8AB0-D45D-E481-3C78E1CB7F02}"/>
              </a:ext>
            </a:extLst>
          </p:cNvPr>
          <p:cNvSpPr/>
          <p:nvPr/>
        </p:nvSpPr>
        <p:spPr>
          <a:xfrm>
            <a:off x="4191000" y="5105400"/>
            <a:ext cx="49530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Επιτυχία ή αποτυχία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7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Πιθανότητα (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ακριβώς</a:t>
            </a:r>
            <a:r>
              <a:rPr lang="el-GR" dirty="0"/>
              <a:t>) </a:t>
            </a:r>
            <a:r>
              <a:rPr lang="en-GB" dirty="0"/>
              <a:t>x</a:t>
            </a:r>
            <a:r>
              <a:rPr lang="el-GR" dirty="0"/>
              <a:t> επιτυχίες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52" t="26523" r="40475" b="62264"/>
          <a:stretch>
            <a:fillRect/>
          </a:stretch>
        </p:blipFill>
        <p:spPr bwMode="auto">
          <a:xfrm>
            <a:off x="1428728" y="3286124"/>
            <a:ext cx="49212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4429124" y="5143512"/>
            <a:ext cx="4714876" cy="1714488"/>
          </a:xfrm>
          <a:prstGeom prst="wedgeRoundRectCallout">
            <a:avLst>
              <a:gd name="adj1" fmla="val -48724"/>
              <a:gd name="adj2" fmla="val -99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Πιθανότητα τομής γεγονότων (και)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n-GB" dirty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54105"/>
              </p:ext>
            </p:extLst>
          </p:nvPr>
        </p:nvGraphicFramePr>
        <p:xfrm>
          <a:off x="4395829" y="5857892"/>
          <a:ext cx="4819641" cy="86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440" imgH="444240" progId="Equation.DSMT4">
                  <p:embed/>
                </p:oleObj>
              </mc:Choice>
              <mc:Fallback>
                <p:oleObj name="Equation" r:id="rId3" imgW="2476440" imgH="444240" progId="Equation.DSMT4">
                  <p:embed/>
                  <p:pic>
                    <p:nvPicPr>
                      <p:cNvPr id="10" name="9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829" y="5857892"/>
                        <a:ext cx="4819641" cy="86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Επεξήγηση με στρογγυλεμένο παραλληλόγραμμο"/>
          <p:cNvSpPr/>
          <p:nvPr/>
        </p:nvSpPr>
        <p:spPr>
          <a:xfrm>
            <a:off x="-142908" y="5143512"/>
            <a:ext cx="4214842" cy="1714488"/>
          </a:xfrm>
          <a:prstGeom prst="wedgeRoundRectCallout">
            <a:avLst>
              <a:gd name="adj1" fmla="val 29889"/>
              <a:gd name="adj2" fmla="val -88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Μας ενδιαφέρει  σε ένα σύνολο</a:t>
            </a:r>
            <a:r>
              <a:rPr lang="el-GR" dirty="0">
                <a:solidFill>
                  <a:srgbClr val="FF0000"/>
                </a:solidFill>
              </a:rPr>
              <a:t> ν </a:t>
            </a:r>
            <a:r>
              <a:rPr lang="el-GR" dirty="0"/>
              <a:t>διακεκριμένων  στοιχείων (εδώ </a:t>
            </a:r>
            <a:r>
              <a:rPr lang="el-GR" dirty="0" err="1"/>
              <a:t>δοκιμες</a:t>
            </a:r>
            <a:r>
              <a:rPr lang="el-GR" dirty="0"/>
              <a:t>)  ο αριθμός των υποσυνόλων με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x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επιτυχίες σε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 </a:t>
            </a:r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χρόνια</a:t>
            </a:r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n-GB" dirty="0"/>
          </a:p>
        </p:txBody>
      </p:sp>
      <p:sp>
        <p:nvSpPr>
          <p:cNvPr id="12" name="11 - Επεξήγηση με παραλληλόγραμμο"/>
          <p:cNvSpPr/>
          <p:nvPr/>
        </p:nvSpPr>
        <p:spPr>
          <a:xfrm>
            <a:off x="7572396" y="3286124"/>
            <a:ext cx="1357322" cy="1000132"/>
          </a:xfrm>
          <a:prstGeom prst="wedgeRectCallout">
            <a:avLst>
              <a:gd name="adj1" fmla="val -175049"/>
              <a:gd name="adj2" fmla="val 7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 </a:t>
            </a:r>
            <a:r>
              <a:rPr lang="el-GR" dirty="0"/>
              <a:t>προφανώς ακέραιος</a:t>
            </a:r>
            <a:endParaRPr lang="en-GB" dirty="0"/>
          </a:p>
        </p:txBody>
      </p:sp>
      <p:graphicFrame>
        <p:nvGraphicFramePr>
          <p:cNvPr id="13" name="12 - Αντικείμενο"/>
          <p:cNvGraphicFramePr>
            <a:graphicFrameLocks noChangeAspect="1"/>
          </p:cNvGraphicFramePr>
          <p:nvPr/>
        </p:nvGraphicFramePr>
        <p:xfrm>
          <a:off x="8637440" y="5357826"/>
          <a:ext cx="50656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139680" progId="Equation.DSMT4">
                  <p:embed/>
                </p:oleObj>
              </mc:Choice>
              <mc:Fallback>
                <p:oleObj name="Equation" r:id="rId5" imgW="164880" imgH="139680" progId="Equation.DSMT4">
                  <p:embed/>
                  <p:pic>
                    <p:nvPicPr>
                      <p:cNvPr id="13" name="12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440" y="5357826"/>
                        <a:ext cx="506560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B8D0289-DD9D-A53F-0BF7-EF6404088F89}"/>
              </a:ext>
            </a:extLst>
          </p:cNvPr>
          <p:cNvSpPr/>
          <p:nvPr/>
        </p:nvSpPr>
        <p:spPr>
          <a:xfrm>
            <a:off x="990600" y="1600200"/>
            <a:ext cx="7315200" cy="142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 </a:t>
            </a:r>
            <a:r>
              <a:rPr lang="el-GR" dirty="0" err="1"/>
              <a:t>επιτυχες</a:t>
            </a:r>
            <a:r>
              <a:rPr lang="el-GR" dirty="0"/>
              <a:t> </a:t>
            </a:r>
            <a:r>
              <a:rPr lang="en-US" dirty="0"/>
              <a:t>R </a:t>
            </a:r>
            <a:r>
              <a:rPr lang="el-GR" dirty="0"/>
              <a:t> δοκιμές</a:t>
            </a:r>
          </a:p>
          <a:p>
            <a:pPr algn="ctr"/>
            <a:r>
              <a:rPr lang="el-GR" dirty="0"/>
              <a:t>Όλοι οι συνδυασμοί που έχουμε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Αθροιστική πιθανότητα ο αριθμός των επιτυχιών να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μικρότερος ή ίσος του </a:t>
            </a:r>
            <a:r>
              <a:rPr lang="el-GR" sz="3600" b="1" dirty="0"/>
              <a:t>Ν</a:t>
            </a:r>
          </a:p>
        </p:txBody>
      </p:sp>
      <p:sp>
        <p:nvSpPr>
          <p:cNvPr id="4" name="3 - Επεξήγηση με παραλληλόγραμμο"/>
          <p:cNvSpPr/>
          <p:nvPr/>
        </p:nvSpPr>
        <p:spPr>
          <a:xfrm>
            <a:off x="7572396" y="3286124"/>
            <a:ext cx="1357322" cy="1000132"/>
          </a:xfrm>
          <a:prstGeom prst="wedgeRectCallout">
            <a:avLst>
              <a:gd name="adj1" fmla="val -76026"/>
              <a:gd name="adj2" fmla="val -115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</a:t>
            </a:r>
            <a:r>
              <a:rPr lang="en-GB" dirty="0"/>
              <a:t> </a:t>
            </a:r>
            <a:r>
              <a:rPr lang="el-GR" dirty="0"/>
              <a:t>προφανώς ακέραιος</a:t>
            </a:r>
            <a:endParaRPr lang="en-GB" dirty="0"/>
          </a:p>
        </p:txBody>
      </p:sp>
      <p:graphicFrame>
        <p:nvGraphicFramePr>
          <p:cNvPr id="2191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74045"/>
              </p:ext>
            </p:extLst>
          </p:nvPr>
        </p:nvGraphicFramePr>
        <p:xfrm>
          <a:off x="133012" y="1497101"/>
          <a:ext cx="9001156" cy="95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13200" imgH="507960" progId="Equation.DSMT4">
                  <p:embed/>
                </p:oleObj>
              </mc:Choice>
              <mc:Fallback>
                <p:oleObj name="Equation" r:id="rId2" imgW="4813200" imgH="507960" progId="Equation.DSMT4">
                  <p:embed/>
                  <p:pic>
                    <p:nvPicPr>
                      <p:cNvPr id="2191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12" y="1497101"/>
                        <a:ext cx="9001156" cy="9504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429F8F-AED6-2956-8DDB-B1AF55A308A4}"/>
              </a:ext>
            </a:extLst>
          </p:cNvPr>
          <p:cNvSpPr txBox="1"/>
          <p:nvPr/>
        </p:nvSpPr>
        <p:spPr>
          <a:xfrm>
            <a:off x="381000" y="3419168"/>
            <a:ext cx="4660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/>
              <a:t>Αθροιστική πιθανότητα ο αριθμός των επιτυχιών να 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μεγαλύτερος ή ίσος του </a:t>
            </a:r>
            <a:r>
              <a:rPr lang="el-GR" sz="1800" b="1" dirty="0"/>
              <a:t>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A5098B-5016-08D2-D137-84B3A3C16F4F}"/>
                  </a:ext>
                </a:extLst>
              </p:cNvPr>
              <p:cNvSpPr txBox="1"/>
              <p:nvPr/>
            </p:nvSpPr>
            <p:spPr>
              <a:xfrm>
                <a:off x="685800" y="4419600"/>
                <a:ext cx="32004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A5098B-5016-08D2-D137-84B3A3C16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19600"/>
                <a:ext cx="3200400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88127-3A9F-FC14-7AEE-E658A9C2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Γεωμετρική κατανομή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19B578E-02C5-E5D8-BA6F-4DDA26B720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Στην ακολουθία </a:t>
                </a:r>
                <a:r>
                  <a:rPr lang="en-US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Bernoulli </a:t>
                </a: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ο αριθμός των δοκιμών, έως ότου συμβεί για πρώτη φορά ένα ορισμένο ενδεχόμενο, είναι τιμή μεταβλητής (τ.μ.) με </a:t>
                </a:r>
                <a:r>
                  <a:rPr lang="el-GR" sz="1800" b="1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γεωμετρική κατανομή</a:t>
                </a: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Αν η πρώτη αυτή επιτυχία (δηλαδή, πραγματοποίηση του ορισμένου ενδεχομένου) παρουσιαστεί στην </a:t>
                </a:r>
                <a:r>
                  <a:rPr lang="en-US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l-GR" sz="1800" kern="100" baseline="300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η</a:t>
                </a: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δοκιμή, θα πρέπει προηγουμένως να είχαμε (</a:t>
                </a:r>
                <a:r>
                  <a:rPr lang="en-US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-1) αποτυχίες στη σειρά. Αν, λοιπόν, </a:t>
                </a:r>
                <a:r>
                  <a:rPr lang="en-US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 </a:t>
                </a: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είναι ο αριθμός δοκιμών </a:t>
                </a:r>
                <a:r>
                  <a:rPr lang="el-GR" sz="1800" b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μέχρι την 1</a:t>
                </a:r>
                <a:r>
                  <a:rPr lang="el-GR" sz="1800" b="1" kern="1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η</a:t>
                </a:r>
                <a:r>
                  <a:rPr lang="el-GR" sz="1800" b="1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επιτυχία</a:t>
                </a:r>
                <a:r>
                  <a:rPr lang="el-GR" sz="1800" kern="1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τότε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∗…∗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𝑝𝑞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=1,2,...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19B578E-02C5-E5D8-BA6F-4DDA26B720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53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55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26CA66-D541-2538-3E1C-7D8FC1F5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7AB06D-B2B5-32BC-C27E-8E396AD2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l-GR" sz="1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ΠΑΡΑΔΕΙΓΜΑ 1.4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 πύργος ελέγχου σε ένα αεροδρόμιο σχεδιάστηκε για τον «άνεμο των 50 ετών», δηλαδή, για μια ταχύτητα που έχει περίοδο επιστροφής ίση με 50 χρόνια.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(α)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Ποιά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η πιθανότητα ότι η ταχύτητα αυτή θα ξεπεραστεί για πρώτη φορά μέσα στον πέμπτο χρόνο μετά την κατασκευή του πύργου;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/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(β)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Ποιά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η πιθανότητα ότι ο άνεμος αυτός θα παρουσιαστεί μέσα στα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=5 χρόνια μετά την κατασκευή του πύργου;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90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20278A-7C21-5DDB-2F1B-1DEE4CC5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453F9D-5189-4319-E9D7-B020F7333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buNone/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Λύσεις: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buNone/>
            </a:pPr>
            <a:r>
              <a:rPr lang="el-GR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(α) Η πιθανότητα να παρουσιαστεί ο «άνεμος των 50 ετών» μέσα σε κάποια χρονιά θα είναι: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= 1/50 = 0.02</a:t>
            </a:r>
          </a:p>
          <a:p>
            <a:pPr marL="0" marR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indent="0" algn="just"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Συνεπώς, η πιθανότητα ότι η ταχύτητα αυτή θα ξεπεραστεί για πρώτη φορά μέσα στον πέμπτο χρόνο μετά την κατασκευή του πύργου θα είναι: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P(Τ=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* q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l-GR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(Τ=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=0.02 * (1-0.02)</a:t>
            </a:r>
            <a:r>
              <a:rPr lang="el-G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5-1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0.02*0.98</a:t>
            </a:r>
            <a:r>
              <a:rPr lang="el-G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0.018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08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2C1814-ADA3-294F-78A6-B8EC0EC8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6694CBD-FA47-4B56-0FC6-A717B9A53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marR="0" indent="0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(β) Η πιθανότητα ότι ο άνεμος αυτός θα παρουσιαστεί μέσα στα 5 χρόνια μετά την κατασκευή του πύργου θα είναι: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≤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=5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𝜋𝜌𝜔𝜏𝜊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𝜒𝜌</m:t>
                    </m:r>
                    <m:r>
                      <m:rPr>
                        <m:sty m:val="p"/>
                      </m:rP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ό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𝜈𝜊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𝛷𝜈𝜀𝜇𝜊𝜍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𝛹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𝛿𝜀</m:t>
                    </m:r>
                    <m:r>
                      <m:rPr>
                        <m:sty m:val="p"/>
                      </m:rP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ύ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𝜏𝜀𝜌𝜊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𝛹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𝜏𝜊𝜈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𝜏𝜌𝛺𝜏𝜊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𝛹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𝜏𝜊𝜈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𝜏𝛸𝜏𝛼𝜌𝜏𝜊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𝛹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𝜏𝜊𝜈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𝜋𝛸𝜇𝜋𝜏𝜊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0.0.02+0.98*0.02+0.098*0.98*0.02+0.098*0.098*0.098*0.098*0.02+0.098*0.098*0.098*0.098*0.02</a:t>
                </a:r>
              </a:p>
              <a:p>
                <a:pPr marL="0" marR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∗ 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=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.02</m:t>
                                  </m:r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∗ 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.98</m:t>
                                      </m:r>
                                    </m:e>
                                    <m:sup>
                                      <m:r>
                                        <a:rPr lang="el-GR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5−1</m:t>
                                      </m:r>
                                    </m:sup>
                                  </m:sSup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=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0.02 + 0.0196 + 0.0192 + 0.0188 + 0.0184 = </a:t>
                </a:r>
                <a:r>
                  <a:rPr lang="en-US" sz="18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0.096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Αναγνωρίζοντας την ισοδυναμία μεταξύ των ενδεχομένων (Τ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5) και «τουλάχιστον 1 φορά σε 5 χρόνια» η παραπάνω πιθανότητα μπορεί επίσης να υπολογιστεί ως: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(Τ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=5) = 1 – 0,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1 -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0.98</a:t>
                </a:r>
                <a:r>
                  <a:rPr lang="el-GR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800" b="1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0.096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>
                  <a:buNone/>
                </a:pP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(δηλαδή μπορεί να συμβεί το πρώτο χρόνο ή το δεύτερο χρόνο (το ένα δεν αποκλείει το άλλο </a:t>
                </a:r>
                <a:r>
                  <a:rPr lang="el-GR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κλπ</a:t>
                </a:r>
                <a:r>
                  <a:rPr lang="el-GR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6694CBD-FA47-4B56-0FC6-A717B9A53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94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30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945C92-75DB-6533-67D8-07266EC7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87171AD-712D-ECC9-836D-A3B9881D4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marR="0" algn="just"/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πιθανότητα για </a:t>
                </a:r>
                <a:r>
                  <a:rPr lang="el-GR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ακριβώς 1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τέτοιον άνεμο σε 5 χρόνια θα είναι: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Η πιθανότητα για </a:t>
                </a:r>
                <a:r>
                  <a:rPr lang="el-GR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ακριβώς 1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τέτοιον άνεμο σε 5 χρόνια θα είναι: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l-G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l-G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0.02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0.98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!4!</m:t>
                          </m:r>
                        </m:den>
                      </m:f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0.02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0.98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𝟎𝟗𝟐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l-G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X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l-GR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0.02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0.98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just">
                  <a:buNone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!4!</m:t>
                          </m:r>
                        </m:den>
                      </m:f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0.02</m:t>
                          </m:r>
                        </m:e>
                      </m:d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0.98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𝟎𝟗𝟐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87171AD-712D-ECC9-836D-A3B9881D4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52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Τομή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ανεξάρτητων ενδεχομένων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 bwMode="auto">
          <a:xfrm>
            <a:off x="1066800" y="1600200"/>
            <a:ext cx="693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616A-D79C-4120-AEAD-67640CCF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1B68E0B6-6CB6-1148-8496-A084DE97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C4C30DF5-A3BA-C302-79F4-E1E870432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7982"/>
            <a:ext cx="5768181" cy="576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>
            <a:extLst>
              <a:ext uri="{FF2B5EF4-FFF2-40B4-BE49-F238E27FC236}">
                <a16:creationId xmlns:a16="http://schemas.microsoft.com/office/drawing/2014/main" id="{C70340E9-E9A3-9AAD-A2B9-6843A67B8817}"/>
              </a:ext>
            </a:extLst>
          </p:cNvPr>
          <p:cNvSpPr txBox="1"/>
          <p:nvPr/>
        </p:nvSpPr>
        <p:spPr>
          <a:xfrm>
            <a:off x="1143000" y="563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Πιθανότητα εμφάνισης του γεγονότος  </a:t>
            </a:r>
            <a:r>
              <a:rPr lang="en-GB" b="1" dirty="0"/>
              <a:t>x </a:t>
            </a:r>
            <a:r>
              <a:rPr lang="el-GR" b="1" dirty="0"/>
              <a:t>φορές σε διάστημα </a:t>
            </a:r>
            <a:r>
              <a:rPr lang="en-GB" b="1" dirty="0"/>
              <a:t>t</a:t>
            </a: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C6F7D830-A903-AF58-F603-34BADD579915}"/>
              </a:ext>
            </a:extLst>
          </p:cNvPr>
          <p:cNvSpPr/>
          <p:nvPr/>
        </p:nvSpPr>
        <p:spPr>
          <a:xfrm>
            <a:off x="914400" y="3505200"/>
            <a:ext cx="70866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77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200C39-BF8B-1B56-5DD4-BEB05B86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Γεωμετρική κατανομή</a:t>
            </a:r>
            <a:r>
              <a:rPr lang="el-GR" dirty="0">
                <a:sym typeface="Wingdings" panose="05000000000000000000" pitchFamily="2" charset="2"/>
              </a:rPr>
              <a:t> περίοδος επαναφοράς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12E762-07C4-3192-125E-568B4B0CC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algn="just">
              <a:lnSpc>
                <a:spcPct val="115000"/>
              </a:lnSpc>
              <a:spcAft>
                <a:spcPts val="1000"/>
              </a:spcAft>
            </a:pPr>
            <a:r>
              <a:rPr lang="el-GR" sz="1800" b="1" u="sng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Περίοδος Επαναφοράς (ή Επιστροφής).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Σε προβλήματα που οι δοκιμές αντιστοιχούν σε χρονικά ή χωρικά διαστήματα, ο αριθμός των χρονικών (ή χωρικών) διαστημάτων μέχρι την πρώτη πραγματοποίηση του ορισμένου ενδεχομένου ονομάζεται χρόνος έως το πρώτο συμβάν ή </a:t>
            </a:r>
            <a:r>
              <a:rPr lang="el-GR" sz="18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χρόνος της πρώτης επιτυχίας.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15000"/>
              </a:lnSpc>
              <a:spcAft>
                <a:spcPts val="1000"/>
              </a:spcAft>
            </a:pP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Παρατηρούμε όμως ότι αν οι δοκιμές (ή τα διαστήματα) είναι στατιστικά ανεξάρτητες μεταξύ τους, ο χρόνος έως το πρώτο συμβάν θα πρέπει να είναι επίσης ο χρόνος μεταξύ δύο διαδοχικών συμβάντων (δηλαδή, μεταξύ δύο επιτυχιών)</a:t>
            </a:r>
            <a:r>
              <a:rPr lang="el-GR" sz="1800" kern="1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ο χρόνος μεταξύ δύο επιτυχιών στην ακολουθία </a:t>
            </a:r>
            <a:r>
              <a:rPr lang="en-US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Bernoulli 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ονομάζεται </a:t>
            </a:r>
            <a:r>
              <a:rPr lang="el-GR" sz="18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χρόνος επιστροφής ή χρόνος επαναφοράς 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και είναι ίσος με τον χρόνο έως την πρώτη επιτυχία.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15000"/>
              </a:lnSpc>
              <a:spcAft>
                <a:spcPts val="1000"/>
              </a:spcAft>
            </a:pP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Συνεπώς, σε μια ακολουθία </a:t>
            </a:r>
            <a:r>
              <a:rPr lang="en-US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Bernoulli 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ο χρόνος επιστροφής έχει γεωμετρική κατανομή. </a:t>
            </a:r>
            <a:r>
              <a:rPr lang="el-GR" sz="1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Ο </a:t>
            </a:r>
            <a:r>
              <a:rPr lang="el-GR" sz="18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μέσος χρόνος επιστροφής</a:t>
            </a:r>
            <a:r>
              <a:rPr lang="el-GR" sz="18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(που στους κύκλους των μηχανικών είναι γνωστός ως </a:t>
            </a:r>
            <a:r>
              <a:rPr lang="el-GR" sz="18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περίοδος επιστροφής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ή </a:t>
            </a:r>
            <a:r>
              <a:rPr lang="el-GR" sz="1800" b="1" u="sng" kern="1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περίοδος επαναφοράς</a:t>
            </a:r>
            <a:r>
              <a:rPr lang="el-GR" sz="18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θα είναι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68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9049CB-60C8-4836-DA03-E4AEAD52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</a:t>
            </a:r>
            <a:r>
              <a:rPr lang="en-US" dirty="0"/>
              <a:t>=1/p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D820D4-9099-BB5B-43FF-A6C2A9CA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15000"/>
              </a:lnSpc>
              <a:spcAft>
                <a:spcPts val="1000"/>
              </a:spcAft>
            </a:pPr>
            <a:r>
              <a:rPr lang="el-GR" sz="2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Συνεπώς, σε μια ακολουθία </a:t>
            </a:r>
            <a:r>
              <a:rPr lang="en-US" sz="2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Bernoulli </a:t>
            </a:r>
            <a:r>
              <a:rPr lang="el-GR" sz="2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ο χρόνος επιστροφής έχει γεωμετρική κατανομή. Ο </a:t>
            </a:r>
            <a:r>
              <a:rPr lang="el-GR" sz="20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μέσος χρόνος επιστροφής</a:t>
            </a:r>
            <a:r>
              <a:rPr lang="el-GR" sz="2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(που στους κύκλους των μηχανικών είναι γνωστός ως </a:t>
            </a:r>
            <a:r>
              <a:rPr lang="el-GR" sz="20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περίοδος επιστροφής</a:t>
            </a:r>
            <a:r>
              <a:rPr lang="el-GR" sz="2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2000" b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ή περίοδος επαναφοράς</a:t>
            </a:r>
            <a:r>
              <a:rPr lang="el-GR" sz="2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θα είναι</a:t>
            </a:r>
          </a:p>
          <a:p>
            <a:pPr marL="0" marR="0" indent="457200">
              <a:lnSpc>
                <a:spcPct val="115000"/>
              </a:lnSpc>
              <a:spcAft>
                <a:spcPts val="1000"/>
              </a:spcAft>
            </a:pPr>
            <a:endParaRPr lang="el-GR" sz="2000" kern="1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15000"/>
              </a:lnSpc>
              <a:spcAft>
                <a:spcPts val="1000"/>
              </a:spcAft>
            </a:pPr>
            <a:endParaRPr lang="el-GR" sz="20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15000"/>
              </a:lnSpc>
              <a:spcAft>
                <a:spcPts val="1000"/>
              </a:spcAft>
            </a:pPr>
            <a:endParaRPr lang="el-GR" sz="2000" kern="100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15000"/>
              </a:lnSpc>
              <a:spcAft>
                <a:spcPts val="100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115CFE-5E09-76DF-D2AD-02881E5F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76600"/>
            <a:ext cx="8460988" cy="22472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ABECCA-6A72-8737-1183-59DB001F1E22}"/>
              </a:ext>
            </a:extLst>
          </p:cNvPr>
          <p:cNvSpPr txBox="1"/>
          <p:nvPr/>
        </p:nvSpPr>
        <p:spPr>
          <a:xfrm>
            <a:off x="228600" y="5612432"/>
            <a:ext cx="8839200" cy="43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Alferdo, H., Ang, S., Tang, H., W, 1984. </a:t>
            </a:r>
            <a:r>
              <a:rPr lang="el-GR" sz="1000" i="1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Εφαρμογές πιθανοτήτων και στατιστικής στη μελέτη και προγραμματισμό τεχνικών έργων</a:t>
            </a:r>
            <a:r>
              <a:rPr lang="el-GR" sz="1000" kern="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Μετάφραση – επιμέλεια: Παναγιωτακόπουλος Δ., Καθηγητής Πολυτεχνικής Σχολής ΔΠΘ, Δημοκρίτειο Πανεπιστήμιο Θράκης, Ξάνθη 1984.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4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609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600" y="914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000" dirty="0"/>
              <a:t>Περίοδος επαναφοράς, Τ μιας δεδομένης τιμής </a:t>
            </a:r>
            <a:r>
              <a:rPr lang="en-GB" sz="2000" dirty="0"/>
              <a:t>x</a:t>
            </a:r>
            <a:r>
              <a:rPr lang="el-GR" sz="2000" dirty="0"/>
              <a:t> της τυχαίας μεταβλητής Χ είναι ο μέσος αριθμός χρονικών διαστημάτων (εν προκειμένω υδρολογικών ετών) που μεσολαβεί μεταξύ 2 διαδοχικών εμφανίσεων της τυχαίας μεταβλητής με μέγεθος μεγαλύτερο ή ίσο της δεδομένης τιμής </a:t>
            </a:r>
            <a:r>
              <a:rPr lang="en-GB" sz="2000" dirty="0"/>
              <a:t>x</a:t>
            </a:r>
            <a:r>
              <a:rPr lang="el-GR" sz="2000" dirty="0"/>
              <a:t>.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/>
              <a:t>ΠΕΡΙΟΔΟΣ ΕΠΑΝΑΦΟΡΑΣ - ΔΙΑΚΙΝΔΥΝΕΥΣΗ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81000" y="4038600"/>
            <a:ext cx="8001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/>
              <a:t>Διακινδύνευση είναι η</a:t>
            </a:r>
            <a:r>
              <a:rPr lang="en-US" sz="2000" dirty="0"/>
              <a:t> </a:t>
            </a:r>
            <a:r>
              <a:rPr lang="el-GR" sz="2000" dirty="0"/>
              <a:t>πιθανότητα </a:t>
            </a:r>
            <a:r>
              <a:rPr lang="en-US" sz="2000" i="1" dirty="0"/>
              <a:t>R</a:t>
            </a:r>
            <a:r>
              <a:rPr lang="en-US" sz="2000" dirty="0"/>
              <a:t> </a:t>
            </a:r>
            <a:r>
              <a:rPr lang="el-GR" sz="2000" dirty="0"/>
              <a:t>να πραγματοποιηθεί μέσα σε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l-GR" sz="2000" dirty="0"/>
              <a:t>έτη τιμή που αντιστοιχεί σε περίοδο επαναφοράς </a:t>
            </a:r>
            <a:r>
              <a:rPr lang="el-GR" sz="2000" i="1" dirty="0"/>
              <a:t>Τ. </a:t>
            </a:r>
          </a:p>
          <a:p>
            <a:endParaRPr lang="el-GR" sz="1500" dirty="0"/>
          </a:p>
          <a:p>
            <a:r>
              <a:rPr lang="el-GR" sz="2000" dirty="0">
                <a:solidFill>
                  <a:srgbClr val="000000"/>
                </a:solidFill>
              </a:rPr>
              <a:t>Πιθανότητα υπέρβασης σε </a:t>
            </a:r>
            <a:r>
              <a:rPr lang="el-GR" sz="2000" i="1" dirty="0">
                <a:solidFill>
                  <a:srgbClr val="000000"/>
                </a:solidFill>
              </a:rPr>
              <a:t>n</a:t>
            </a:r>
            <a:r>
              <a:rPr lang="el-GR" sz="2000" dirty="0">
                <a:solidFill>
                  <a:srgbClr val="000000"/>
                </a:solidFill>
              </a:rPr>
              <a:t> έτη </a:t>
            </a:r>
          </a:p>
          <a:p>
            <a:r>
              <a:rPr lang="el-GR" sz="2000" dirty="0">
                <a:solidFill>
                  <a:srgbClr val="000000"/>
                </a:solidFill>
              </a:rPr>
              <a:t>         (Διακινδύνευση):	</a:t>
            </a:r>
          </a:p>
          <a:p>
            <a:r>
              <a:rPr lang="el-GR" sz="2000" dirty="0">
                <a:solidFill>
                  <a:srgbClr val="000000"/>
                </a:solidFill>
              </a:rPr>
              <a:t>			</a:t>
            </a:r>
          </a:p>
          <a:p>
            <a:r>
              <a:rPr lang="el-GR" sz="2800" dirty="0"/>
              <a:t>R=1-(1-1/Τ)</a:t>
            </a:r>
            <a:r>
              <a:rPr lang="el-GR" sz="2800" baseline="30000" dirty="0"/>
              <a:t>n</a:t>
            </a:r>
            <a:endParaRPr lang="el-GR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383244" cy="43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785028" cy="43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9120379" cy="24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79706"/>
            <a:ext cx="8229600" cy="27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8D791E-ECD5-4550-0BB3-FFD05E04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Μέσος όρος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15FEB3-33F6-096B-468D-DEA8A7A6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Αυτοί που υποστήριξαν ότι ο </a:t>
            </a:r>
            <a:r>
              <a:rPr lang="en-US" dirty="0"/>
              <a:t>Daniel </a:t>
            </a:r>
            <a:r>
              <a:rPr lang="el-GR" dirty="0"/>
              <a:t>επανεμφανίζεται με ακρίβεια κάθε π.χ. 1000 χρόνια έχουν πλήρη άγνοια.</a:t>
            </a:r>
          </a:p>
          <a:p>
            <a:r>
              <a:rPr lang="el-GR" dirty="0"/>
              <a:t>Ο μέσος όρος περιλαμβάνει μικρά και μεγάλα γεγονότα</a:t>
            </a:r>
          </a:p>
          <a:p>
            <a:r>
              <a:rPr lang="el-GR" dirty="0"/>
              <a:t>Στην κανονική κατανομή η μέση τιμή ταυτίζεται με τη διάμεσο δηλαδή η πιθανότητα Π.χ. η παροχή να είναι μικρότερη ή ίση από το μέσο όρο (για την κανονική κατανομή) είναι 0,5.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6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Πιθανότητα της ένωσης δύο γεγονότων</a:t>
            </a: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21" t="53876" r="44320" b="29288"/>
          <a:stretch>
            <a:fillRect/>
          </a:stretch>
        </p:blipFill>
        <p:spPr bwMode="auto">
          <a:xfrm>
            <a:off x="35560" y="1981199"/>
            <a:ext cx="9108440" cy="290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A767E2E1-637C-3361-825A-71D0550F7192}"/>
                  </a:ext>
                </a:extLst>
              </p:cNvPr>
              <p:cNvSpPr/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P(A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A767E2E1-637C-3361-825A-71D0550F7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βάλ 2">
            <a:extLst>
              <a:ext uri="{FF2B5EF4-FFF2-40B4-BE49-F238E27FC236}">
                <a16:creationId xmlns:a16="http://schemas.microsoft.com/office/drawing/2014/main" id="{B3F973A8-9A79-4416-4983-742AD35B8F3C}"/>
              </a:ext>
            </a:extLst>
          </p:cNvPr>
          <p:cNvSpPr/>
          <p:nvPr/>
        </p:nvSpPr>
        <p:spPr>
          <a:xfrm>
            <a:off x="2311810" y="1676400"/>
            <a:ext cx="2209800" cy="17526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74F3693-9E39-1FDB-BDD2-F14731EF6E88}"/>
              </a:ext>
            </a:extLst>
          </p:cNvPr>
          <p:cNvSpPr/>
          <p:nvPr/>
        </p:nvSpPr>
        <p:spPr>
          <a:xfrm>
            <a:off x="4038600" y="1752600"/>
            <a:ext cx="2209800" cy="1752600"/>
          </a:xfrm>
          <a:custGeom>
            <a:avLst/>
            <a:gdLst>
              <a:gd name="connsiteX0" fmla="*/ 0 w 2209800"/>
              <a:gd name="connsiteY0" fmla="*/ 876300 h 1752600"/>
              <a:gd name="connsiteX1" fmla="*/ 1104900 w 2209800"/>
              <a:gd name="connsiteY1" fmla="*/ 0 h 1752600"/>
              <a:gd name="connsiteX2" fmla="*/ 2209800 w 2209800"/>
              <a:gd name="connsiteY2" fmla="*/ 876300 h 1752600"/>
              <a:gd name="connsiteX3" fmla="*/ 1104900 w 2209800"/>
              <a:gd name="connsiteY3" fmla="*/ 1752600 h 1752600"/>
              <a:gd name="connsiteX4" fmla="*/ 0 w 2209800"/>
              <a:gd name="connsiteY4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752600" extrusionOk="0">
                <a:moveTo>
                  <a:pt x="0" y="876300"/>
                </a:moveTo>
                <a:cubicBezTo>
                  <a:pt x="-44206" y="365066"/>
                  <a:pt x="393113" y="38120"/>
                  <a:pt x="1104900" y="0"/>
                </a:cubicBezTo>
                <a:cubicBezTo>
                  <a:pt x="1771956" y="11965"/>
                  <a:pt x="2162859" y="393826"/>
                  <a:pt x="2209800" y="876300"/>
                </a:cubicBezTo>
                <a:cubicBezTo>
                  <a:pt x="2197562" y="1372218"/>
                  <a:pt x="1695357" y="1861832"/>
                  <a:pt x="1104900" y="1752600"/>
                </a:cubicBezTo>
                <a:cubicBezTo>
                  <a:pt x="486697" y="1748232"/>
                  <a:pt x="21786" y="1370676"/>
                  <a:pt x="0" y="876300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896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8C488-903A-C28B-A680-2DD25639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3CE635C8-FCFC-14E5-B053-6131BDF5C489}"/>
                  </a:ext>
                </a:extLst>
              </p:cNvPr>
              <p:cNvSpPr/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P(A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3CE635C8-FCFC-14E5-B053-6131BDF5C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βάλ 2">
            <a:extLst>
              <a:ext uri="{FF2B5EF4-FFF2-40B4-BE49-F238E27FC236}">
                <a16:creationId xmlns:a16="http://schemas.microsoft.com/office/drawing/2014/main" id="{3F36E1B3-B280-5E2C-C692-A4597609323F}"/>
              </a:ext>
            </a:extLst>
          </p:cNvPr>
          <p:cNvSpPr/>
          <p:nvPr/>
        </p:nvSpPr>
        <p:spPr>
          <a:xfrm>
            <a:off x="2311810" y="1676400"/>
            <a:ext cx="2209800" cy="17526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227D34AF-D8A6-81CD-DFB6-5E907407B93B}"/>
              </a:ext>
            </a:extLst>
          </p:cNvPr>
          <p:cNvSpPr/>
          <p:nvPr/>
        </p:nvSpPr>
        <p:spPr>
          <a:xfrm>
            <a:off x="4038600" y="1752600"/>
            <a:ext cx="2209800" cy="1752600"/>
          </a:xfrm>
          <a:custGeom>
            <a:avLst/>
            <a:gdLst>
              <a:gd name="connsiteX0" fmla="*/ 0 w 2209800"/>
              <a:gd name="connsiteY0" fmla="*/ 876300 h 1752600"/>
              <a:gd name="connsiteX1" fmla="*/ 1104900 w 2209800"/>
              <a:gd name="connsiteY1" fmla="*/ 0 h 1752600"/>
              <a:gd name="connsiteX2" fmla="*/ 2209800 w 2209800"/>
              <a:gd name="connsiteY2" fmla="*/ 876300 h 1752600"/>
              <a:gd name="connsiteX3" fmla="*/ 1104900 w 2209800"/>
              <a:gd name="connsiteY3" fmla="*/ 1752600 h 1752600"/>
              <a:gd name="connsiteX4" fmla="*/ 0 w 2209800"/>
              <a:gd name="connsiteY4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752600" extrusionOk="0">
                <a:moveTo>
                  <a:pt x="0" y="876300"/>
                </a:moveTo>
                <a:cubicBezTo>
                  <a:pt x="-44206" y="365066"/>
                  <a:pt x="393113" y="38120"/>
                  <a:pt x="1104900" y="0"/>
                </a:cubicBezTo>
                <a:cubicBezTo>
                  <a:pt x="1771956" y="11965"/>
                  <a:pt x="2162859" y="393826"/>
                  <a:pt x="2209800" y="876300"/>
                </a:cubicBezTo>
                <a:cubicBezTo>
                  <a:pt x="2197562" y="1372218"/>
                  <a:pt x="1695357" y="1861832"/>
                  <a:pt x="1104900" y="1752600"/>
                </a:cubicBezTo>
                <a:cubicBezTo>
                  <a:pt x="486697" y="1748232"/>
                  <a:pt x="21786" y="1370676"/>
                  <a:pt x="0" y="876300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E4FC6334-3328-E6FF-B2DC-29E1B9E70365}"/>
                  </a:ext>
                </a:extLst>
              </p14:cNvPr>
              <p14:cNvContentPartPr/>
              <p14:nvPr/>
            </p14:nvContentPartPr>
            <p14:xfrm>
              <a:off x="2465814" y="1858908"/>
              <a:ext cx="3728880" cy="145080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E4FC6334-3328-E6FF-B2DC-29E1B9E703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174" y="1679268"/>
                <a:ext cx="3908520" cy="18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67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9ECAE-F187-30CA-7018-35A36349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95F8FB1D-4687-B99C-C4D4-894755BCD35E}"/>
                  </a:ext>
                </a:extLst>
              </p:cNvPr>
              <p:cNvSpPr/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για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ανεξάρτητα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ενδεχόμενα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95F8FB1D-4687-B99C-C4D4-894755BCD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βάλ 2">
            <a:extLst>
              <a:ext uri="{FF2B5EF4-FFF2-40B4-BE49-F238E27FC236}">
                <a16:creationId xmlns:a16="http://schemas.microsoft.com/office/drawing/2014/main" id="{549A9D32-A60C-92EA-3AF3-DE700020FADE}"/>
              </a:ext>
            </a:extLst>
          </p:cNvPr>
          <p:cNvSpPr/>
          <p:nvPr/>
        </p:nvSpPr>
        <p:spPr>
          <a:xfrm>
            <a:off x="2311810" y="1676400"/>
            <a:ext cx="2209800" cy="17526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C1C8129-1E0A-6A07-79E5-7A79CA7E2657}"/>
              </a:ext>
            </a:extLst>
          </p:cNvPr>
          <p:cNvSpPr/>
          <p:nvPr/>
        </p:nvSpPr>
        <p:spPr>
          <a:xfrm>
            <a:off x="4038600" y="1752600"/>
            <a:ext cx="2209800" cy="1752600"/>
          </a:xfrm>
          <a:custGeom>
            <a:avLst/>
            <a:gdLst>
              <a:gd name="connsiteX0" fmla="*/ 0 w 2209800"/>
              <a:gd name="connsiteY0" fmla="*/ 876300 h 1752600"/>
              <a:gd name="connsiteX1" fmla="*/ 1104900 w 2209800"/>
              <a:gd name="connsiteY1" fmla="*/ 0 h 1752600"/>
              <a:gd name="connsiteX2" fmla="*/ 2209800 w 2209800"/>
              <a:gd name="connsiteY2" fmla="*/ 876300 h 1752600"/>
              <a:gd name="connsiteX3" fmla="*/ 1104900 w 2209800"/>
              <a:gd name="connsiteY3" fmla="*/ 1752600 h 1752600"/>
              <a:gd name="connsiteX4" fmla="*/ 0 w 2209800"/>
              <a:gd name="connsiteY4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752600" extrusionOk="0">
                <a:moveTo>
                  <a:pt x="0" y="876300"/>
                </a:moveTo>
                <a:cubicBezTo>
                  <a:pt x="-44206" y="365066"/>
                  <a:pt x="393113" y="38120"/>
                  <a:pt x="1104900" y="0"/>
                </a:cubicBezTo>
                <a:cubicBezTo>
                  <a:pt x="1771956" y="11965"/>
                  <a:pt x="2162859" y="393826"/>
                  <a:pt x="2209800" y="876300"/>
                </a:cubicBezTo>
                <a:cubicBezTo>
                  <a:pt x="2197562" y="1372218"/>
                  <a:pt x="1695357" y="1861832"/>
                  <a:pt x="1104900" y="1752600"/>
                </a:cubicBezTo>
                <a:cubicBezTo>
                  <a:pt x="486697" y="1748232"/>
                  <a:pt x="21786" y="1370676"/>
                  <a:pt x="0" y="876300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6DDCCF16-3CEF-F498-6A41-3B430C086540}"/>
                  </a:ext>
                </a:extLst>
              </p14:cNvPr>
              <p14:cNvContentPartPr/>
              <p14:nvPr/>
            </p14:nvContentPartPr>
            <p14:xfrm>
              <a:off x="4107774" y="2241588"/>
              <a:ext cx="307800" cy="69228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6DDCCF16-3CEF-F498-6A41-3B430C0865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774" y="2133588"/>
                <a:ext cx="415440" cy="9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7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1DF9A-40E9-2507-BDDF-34E7F292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96728A07-4F12-887C-CA60-03BDDA420FD5}"/>
                  </a:ext>
                </a:extLst>
              </p:cNvPr>
              <p:cNvSpPr/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για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ανεξάρτητα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ενδεχόμενα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96728A07-4F12-887C-CA60-03BDDA420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14400"/>
                <a:ext cx="5867400" cy="480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βάλ 2">
            <a:extLst>
              <a:ext uri="{FF2B5EF4-FFF2-40B4-BE49-F238E27FC236}">
                <a16:creationId xmlns:a16="http://schemas.microsoft.com/office/drawing/2014/main" id="{D65C6DEC-8576-1478-7994-24E1F6451DF0}"/>
              </a:ext>
            </a:extLst>
          </p:cNvPr>
          <p:cNvSpPr/>
          <p:nvPr/>
        </p:nvSpPr>
        <p:spPr>
          <a:xfrm>
            <a:off x="2311810" y="1676400"/>
            <a:ext cx="2209800" cy="17526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73634F77-330B-49AC-F2BA-EC7D8A6C5DB8}"/>
              </a:ext>
            </a:extLst>
          </p:cNvPr>
          <p:cNvSpPr/>
          <p:nvPr/>
        </p:nvSpPr>
        <p:spPr>
          <a:xfrm>
            <a:off x="4038600" y="1752600"/>
            <a:ext cx="2209800" cy="1752600"/>
          </a:xfrm>
          <a:custGeom>
            <a:avLst/>
            <a:gdLst>
              <a:gd name="connsiteX0" fmla="*/ 0 w 2209800"/>
              <a:gd name="connsiteY0" fmla="*/ 876300 h 1752600"/>
              <a:gd name="connsiteX1" fmla="*/ 1104900 w 2209800"/>
              <a:gd name="connsiteY1" fmla="*/ 0 h 1752600"/>
              <a:gd name="connsiteX2" fmla="*/ 2209800 w 2209800"/>
              <a:gd name="connsiteY2" fmla="*/ 876300 h 1752600"/>
              <a:gd name="connsiteX3" fmla="*/ 1104900 w 2209800"/>
              <a:gd name="connsiteY3" fmla="*/ 1752600 h 1752600"/>
              <a:gd name="connsiteX4" fmla="*/ 0 w 2209800"/>
              <a:gd name="connsiteY4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752600" extrusionOk="0">
                <a:moveTo>
                  <a:pt x="0" y="876300"/>
                </a:moveTo>
                <a:cubicBezTo>
                  <a:pt x="-44206" y="365066"/>
                  <a:pt x="393113" y="38120"/>
                  <a:pt x="1104900" y="0"/>
                </a:cubicBezTo>
                <a:cubicBezTo>
                  <a:pt x="1771956" y="11965"/>
                  <a:pt x="2162859" y="393826"/>
                  <a:pt x="2209800" y="876300"/>
                </a:cubicBezTo>
                <a:cubicBezTo>
                  <a:pt x="2197562" y="1372218"/>
                  <a:pt x="1695357" y="1861832"/>
                  <a:pt x="1104900" y="1752600"/>
                </a:cubicBezTo>
                <a:cubicBezTo>
                  <a:pt x="486697" y="1748232"/>
                  <a:pt x="21786" y="1370676"/>
                  <a:pt x="0" y="876300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361704AB-9518-CAF5-D098-E835769994B5}"/>
                  </a:ext>
                </a:extLst>
              </p14:cNvPr>
              <p14:cNvContentPartPr/>
              <p14:nvPr/>
            </p14:nvContentPartPr>
            <p14:xfrm>
              <a:off x="4107774" y="2241588"/>
              <a:ext cx="307800" cy="69228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361704AB-9518-CAF5-D098-E835769994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3774" y="2133588"/>
                <a:ext cx="415440" cy="9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40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070456-A07B-35CF-27A9-9FF46379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Δεσμευμένη πιθανότητα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C34E9A-D619-8474-DC30-2F29FA37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Δεσμευμένη πιθανότητα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297923-0871-D821-E934-3FAA933C3A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Ενδιαφερόμαστε  για το ενδεχόμενο </a:t>
            </a:r>
            <a:r>
              <a:rPr lang="en-US" dirty="0"/>
              <a:t>A</a:t>
            </a:r>
            <a:r>
              <a:rPr lang="el-GR" dirty="0"/>
              <a:t> όχι στο χώρο </a:t>
            </a:r>
            <a:r>
              <a:rPr lang="en-US" dirty="0"/>
              <a:t>S (</a:t>
            </a:r>
            <a:r>
              <a:rPr lang="el-GR" dirty="0"/>
              <a:t>άσπρος κύκλος στο πλαίσιο  </a:t>
            </a:r>
            <a:r>
              <a:rPr lang="en-US" dirty="0"/>
              <a:t>S) </a:t>
            </a:r>
            <a:r>
              <a:rPr lang="el-GR" dirty="0"/>
              <a:t>αλλά στο </a:t>
            </a:r>
            <a:r>
              <a:rPr lang="el-GR" dirty="0" err="1"/>
              <a:t>δειγματοχώρο</a:t>
            </a:r>
            <a:r>
              <a:rPr lang="el-GR" dirty="0"/>
              <a:t> Β, του οποίου την πραγματοποίηση υποθέτουμε. </a:t>
            </a:r>
          </a:p>
          <a:p>
            <a:r>
              <a:rPr lang="el-GR" dirty="0" err="1"/>
              <a:t>Κανονονικοποιούμε</a:t>
            </a:r>
            <a:r>
              <a:rPr lang="el-GR" dirty="0"/>
              <a:t> την πιθανότητα Α όχι στο </a:t>
            </a:r>
            <a:r>
              <a:rPr lang="en-US" dirty="0"/>
              <a:t>S </a:t>
            </a:r>
            <a:r>
              <a:rPr lang="el-GR" dirty="0"/>
              <a:t>αλλά στο </a:t>
            </a:r>
            <a:r>
              <a:rPr lang="el-GR" dirty="0" err="1"/>
              <a:t>δειγματοχώρο</a:t>
            </a:r>
            <a:r>
              <a:rPr lang="el-GR" dirty="0"/>
              <a:t> Β</a:t>
            </a:r>
            <a:endParaRPr lang="en-US" dirty="0"/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43D9D09-6BEF-75CA-C094-6A65341B1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5889B9-5B50-3A07-D23A-D4CB64F29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custGeom>
            <a:avLst/>
            <a:gdLst>
              <a:gd name="connsiteX0" fmla="*/ 0 w 4041775"/>
              <a:gd name="connsiteY0" fmla="*/ 0 h 3951288"/>
              <a:gd name="connsiteX1" fmla="*/ 4041775 w 4041775"/>
              <a:gd name="connsiteY1" fmla="*/ 0 h 3951288"/>
              <a:gd name="connsiteX2" fmla="*/ 4041775 w 4041775"/>
              <a:gd name="connsiteY2" fmla="*/ 3951288 h 3951288"/>
              <a:gd name="connsiteX3" fmla="*/ 0 w 4041775"/>
              <a:gd name="connsiteY3" fmla="*/ 3951288 h 3951288"/>
              <a:gd name="connsiteX4" fmla="*/ 0 w 4041775"/>
              <a:gd name="connsiteY4" fmla="*/ 0 h 39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775" h="3951288" fill="none" extrusionOk="0">
                <a:moveTo>
                  <a:pt x="0" y="0"/>
                </a:moveTo>
                <a:cubicBezTo>
                  <a:pt x="831842" y="-49533"/>
                  <a:pt x="3453559" y="-14809"/>
                  <a:pt x="4041775" y="0"/>
                </a:cubicBezTo>
                <a:cubicBezTo>
                  <a:pt x="4129414" y="925748"/>
                  <a:pt x="3969096" y="2950289"/>
                  <a:pt x="4041775" y="3951288"/>
                </a:cubicBezTo>
                <a:cubicBezTo>
                  <a:pt x="3356412" y="3903057"/>
                  <a:pt x="1033768" y="4035743"/>
                  <a:pt x="0" y="3951288"/>
                </a:cubicBezTo>
                <a:cubicBezTo>
                  <a:pt x="-38581" y="2106370"/>
                  <a:pt x="63341" y="425521"/>
                  <a:pt x="0" y="0"/>
                </a:cubicBezTo>
                <a:close/>
              </a:path>
              <a:path w="4041775" h="3951288" stroke="0" extrusionOk="0">
                <a:moveTo>
                  <a:pt x="0" y="0"/>
                </a:moveTo>
                <a:cubicBezTo>
                  <a:pt x="1085999" y="118645"/>
                  <a:pt x="3216221" y="116012"/>
                  <a:pt x="4041775" y="0"/>
                </a:cubicBezTo>
                <a:cubicBezTo>
                  <a:pt x="3908893" y="937806"/>
                  <a:pt x="4126726" y="2293882"/>
                  <a:pt x="4041775" y="3951288"/>
                </a:cubicBezTo>
                <a:cubicBezTo>
                  <a:pt x="3279548" y="4085888"/>
                  <a:pt x="536856" y="3794092"/>
                  <a:pt x="0" y="3951288"/>
                </a:cubicBezTo>
                <a:cubicBezTo>
                  <a:pt x="-20187" y="2981868"/>
                  <a:pt x="-152480" y="14518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1">
                <a:shade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endParaRPr lang="el-GR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93CBD41E-7B89-8F09-5A2F-24FCEC36F2F9}"/>
              </a:ext>
            </a:extLst>
          </p:cNvPr>
          <p:cNvSpPr/>
          <p:nvPr/>
        </p:nvSpPr>
        <p:spPr>
          <a:xfrm>
            <a:off x="4953000" y="3276600"/>
            <a:ext cx="2133600" cy="152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l-GR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AF32D19-4283-2616-9AA6-8C282E7E946C}"/>
              </a:ext>
            </a:extLst>
          </p:cNvPr>
          <p:cNvSpPr/>
          <p:nvPr/>
        </p:nvSpPr>
        <p:spPr>
          <a:xfrm>
            <a:off x="6357937" y="3994151"/>
            <a:ext cx="1752600" cy="979487"/>
          </a:xfrm>
          <a:custGeom>
            <a:avLst/>
            <a:gdLst>
              <a:gd name="connsiteX0" fmla="*/ 0 w 1752600"/>
              <a:gd name="connsiteY0" fmla="*/ 489744 h 979487"/>
              <a:gd name="connsiteX1" fmla="*/ 876300 w 1752600"/>
              <a:gd name="connsiteY1" fmla="*/ 0 h 979487"/>
              <a:gd name="connsiteX2" fmla="*/ 1752600 w 1752600"/>
              <a:gd name="connsiteY2" fmla="*/ 489744 h 979487"/>
              <a:gd name="connsiteX3" fmla="*/ 876300 w 1752600"/>
              <a:gd name="connsiteY3" fmla="*/ 979488 h 979487"/>
              <a:gd name="connsiteX4" fmla="*/ 0 w 1752600"/>
              <a:gd name="connsiteY4" fmla="*/ 489744 h 97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979487" extrusionOk="0">
                <a:moveTo>
                  <a:pt x="0" y="489744"/>
                </a:moveTo>
                <a:cubicBezTo>
                  <a:pt x="-71078" y="175424"/>
                  <a:pt x="321700" y="26510"/>
                  <a:pt x="876300" y="0"/>
                </a:cubicBezTo>
                <a:cubicBezTo>
                  <a:pt x="1405840" y="9594"/>
                  <a:pt x="1701348" y="220896"/>
                  <a:pt x="1752600" y="489744"/>
                </a:cubicBezTo>
                <a:cubicBezTo>
                  <a:pt x="1701493" y="810131"/>
                  <a:pt x="1341532" y="1083041"/>
                  <a:pt x="876300" y="979488"/>
                </a:cubicBezTo>
                <a:cubicBezTo>
                  <a:pt x="343214" y="952614"/>
                  <a:pt x="72165" y="794703"/>
                  <a:pt x="0" y="489744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FB3BEF4A-DA19-2C40-518C-6CED6611BC26}"/>
              </a:ext>
            </a:extLst>
          </p:cNvPr>
          <p:cNvGrpSpPr/>
          <p:nvPr/>
        </p:nvGrpSpPr>
        <p:grpSpPr>
          <a:xfrm>
            <a:off x="6420414" y="4060668"/>
            <a:ext cx="630000" cy="531000"/>
            <a:chOff x="6420414" y="4060668"/>
            <a:chExt cx="63000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A7559553-466A-9F24-63E3-3712DA797E61}"/>
                    </a:ext>
                  </a:extLst>
                </p14:cNvPr>
                <p14:cNvContentPartPr/>
                <p14:nvPr/>
              </p14:nvContentPartPr>
              <p14:xfrm>
                <a:off x="6854574" y="4060668"/>
                <a:ext cx="151560" cy="226080"/>
              </p14:xfrm>
            </p:contentPart>
          </mc:Choice>
          <mc:Fallback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A7559553-466A-9F24-63E3-3712DA797E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36574" y="4042668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Γραφή 11">
                  <a:extLst>
                    <a:ext uri="{FF2B5EF4-FFF2-40B4-BE49-F238E27FC236}">
                      <a16:creationId xmlns:a16="http://schemas.microsoft.com/office/drawing/2014/main" id="{AD7762FD-37AE-E152-F259-2E74A0119A71}"/>
                    </a:ext>
                  </a:extLst>
                </p14:cNvPr>
                <p14:cNvContentPartPr/>
                <p14:nvPr/>
              </p14:nvContentPartPr>
              <p14:xfrm>
                <a:off x="6587454" y="4217988"/>
                <a:ext cx="292680" cy="129960"/>
              </p14:xfrm>
            </p:contentPart>
          </mc:Choice>
          <mc:Fallback>
            <p:pic>
              <p:nvPicPr>
                <p:cNvPr id="12" name="Γραφή 11">
                  <a:extLst>
                    <a:ext uri="{FF2B5EF4-FFF2-40B4-BE49-F238E27FC236}">
                      <a16:creationId xmlns:a16="http://schemas.microsoft.com/office/drawing/2014/main" id="{AD7762FD-37AE-E152-F259-2E74A0119A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69814" y="4200348"/>
                  <a:ext cx="328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Γραφή 12">
                  <a:extLst>
                    <a:ext uri="{FF2B5EF4-FFF2-40B4-BE49-F238E27FC236}">
                      <a16:creationId xmlns:a16="http://schemas.microsoft.com/office/drawing/2014/main" id="{E0B3823E-6387-D7C6-0D76-4A45F025273B}"/>
                    </a:ext>
                  </a:extLst>
                </p14:cNvPr>
                <p14:cNvContentPartPr/>
                <p14:nvPr/>
              </p14:nvContentPartPr>
              <p14:xfrm>
                <a:off x="6430134" y="4336068"/>
                <a:ext cx="410400" cy="167760"/>
              </p14:xfrm>
            </p:contentPart>
          </mc:Choice>
          <mc:Fallback>
            <p:pic>
              <p:nvPicPr>
                <p:cNvPr id="13" name="Γραφή 12">
                  <a:extLst>
                    <a:ext uri="{FF2B5EF4-FFF2-40B4-BE49-F238E27FC236}">
                      <a16:creationId xmlns:a16="http://schemas.microsoft.com/office/drawing/2014/main" id="{E0B3823E-6387-D7C6-0D76-4A45F02527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12134" y="4318068"/>
                  <a:ext cx="446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E5773F42-53F3-015A-5DBF-355ED8735786}"/>
                    </a:ext>
                  </a:extLst>
                </p14:cNvPr>
                <p14:cNvContentPartPr/>
                <p14:nvPr/>
              </p14:nvContentPartPr>
              <p14:xfrm>
                <a:off x="6420414" y="4482948"/>
                <a:ext cx="240480" cy="34200"/>
              </p14:xfrm>
            </p:contentPart>
          </mc:Choice>
          <mc:Fallback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E5773F42-53F3-015A-5DBF-355ED87357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02414" y="4464948"/>
                  <a:ext cx="276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E37F0A33-FABD-0AA1-349C-A45D4E8CE38C}"/>
                    </a:ext>
                  </a:extLst>
                </p14:cNvPr>
                <p14:cNvContentPartPr/>
                <p14:nvPr/>
              </p14:nvContentPartPr>
              <p14:xfrm>
                <a:off x="6489174" y="4581948"/>
                <a:ext cx="168840" cy="9720"/>
              </p14:xfrm>
            </p:contentPart>
          </mc:Choice>
          <mc:Fallback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E37F0A33-FABD-0AA1-349C-A45D4E8CE3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71174" y="4564308"/>
                  <a:ext cx="204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E8323E47-F296-DA29-6F15-7E74A116CD25}"/>
                    </a:ext>
                  </a:extLst>
                </p14:cNvPr>
                <p14:cNvContentPartPr/>
                <p14:nvPr/>
              </p14:nvContentPartPr>
              <p14:xfrm>
                <a:off x="7039974" y="4119708"/>
                <a:ext cx="10440" cy="56880"/>
              </p14:xfrm>
            </p:contentPart>
          </mc:Choice>
          <mc:Fallback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E8323E47-F296-DA29-6F15-7E74A116CD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21974" y="4101708"/>
                  <a:ext cx="46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8A713708-C5BF-D44C-0B5E-D597B1E52BA5}"/>
                    </a:ext>
                  </a:extLst>
                </p14:cNvPr>
                <p14:cNvContentPartPr/>
                <p14:nvPr/>
              </p14:nvContentPartPr>
              <p14:xfrm>
                <a:off x="6782214" y="4099908"/>
                <a:ext cx="21960" cy="77760"/>
              </p14:xfrm>
            </p:contentPart>
          </mc:Choice>
          <mc:Fallback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8A713708-C5BF-D44C-0B5E-D597B1E52B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64214" y="4082268"/>
                  <a:ext cx="57600" cy="1134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0" name="Αντικείμενο 19">
            <a:extLst>
              <a:ext uri="{FF2B5EF4-FFF2-40B4-BE49-F238E27FC236}">
                <a16:creationId xmlns:a16="http://schemas.microsoft.com/office/drawing/2014/main" id="{6411C3B7-F3CB-8BF4-C0C5-8ADD1EB1A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963206"/>
              </p:ext>
            </p:extLst>
          </p:nvPr>
        </p:nvGraphicFramePr>
        <p:xfrm>
          <a:off x="309563" y="5943600"/>
          <a:ext cx="3726891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90640" imgH="253800" progId="Equation.DSMT4">
                  <p:embed/>
                </p:oleObj>
              </mc:Choice>
              <mc:Fallback>
                <p:oleObj name="Equation" r:id="rId16" imgW="179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9563" y="5943600"/>
                        <a:ext cx="3726891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3595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16854</TotalTime>
  <Words>1649</Words>
  <Application>Microsoft Office PowerPoint</Application>
  <PresentationFormat>Προβολή στην οθόνη (4:3)</PresentationFormat>
  <Paragraphs>179</Paragraphs>
  <Slides>38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Times New Roman</vt:lpstr>
      <vt:lpstr>Wingdings</vt:lpstr>
      <vt:lpstr>Θέμα του Office</vt:lpstr>
      <vt:lpstr>Equation</vt:lpstr>
      <vt:lpstr>MathType 7.0 Equation</vt:lpstr>
      <vt:lpstr>Έγγραφο του Microsoft Word</vt:lpstr>
      <vt:lpstr>Ασαφή  λογική &amp; Πιθανότητες και Στατιστική ---Ένωση-τομή-δεσμευμένη πιθανότητα—διακριτές κατανομές-περίοδος επναφοράς</vt:lpstr>
      <vt:lpstr>TYΠΟΛΟΓΙΟ</vt:lpstr>
      <vt:lpstr>Τομή ανεξάρτητων ενδεχομένων</vt:lpstr>
      <vt:lpstr>Πιθανότητα της ένωσης δύο γεγονότων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Δεσμευμένη πιθανότητα</vt:lpstr>
      <vt:lpstr>Παρουσίαση του PowerPoint</vt:lpstr>
      <vt:lpstr>Παρουσίαση του PowerPoint</vt:lpstr>
      <vt:lpstr>Άσκηση με δεσμευμένη πιθανότητα</vt:lpstr>
      <vt:lpstr>αποκωδικοποίηση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Κατανομή Bernoulli</vt:lpstr>
      <vt:lpstr>Δοκιμή Bernoulli</vt:lpstr>
      <vt:lpstr>Διωνυμική κατανομή</vt:lpstr>
      <vt:lpstr>Παρουσίαση του PowerPoint</vt:lpstr>
      <vt:lpstr>Πιθανότητα (ακριβώς) x επιτυχίες</vt:lpstr>
      <vt:lpstr>Αθροιστική πιθανότητα ο αριθμός των επιτυχιών να είναι μικρότερος ή ίσος του Ν</vt:lpstr>
      <vt:lpstr>Γεωμετρική κατανομή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Γεωμετρική κατανομή περίοδος επαναφοράς</vt:lpstr>
      <vt:lpstr>mo=1/p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Μέσος όρος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Angelidis Panagiotis</dc:creator>
  <cp:lastModifiedBy>Michail Spiliotis</cp:lastModifiedBy>
  <cp:revision>50</cp:revision>
  <dcterms:created xsi:type="dcterms:W3CDTF">2018-11-07T11:11:18Z</dcterms:created>
  <dcterms:modified xsi:type="dcterms:W3CDTF">2026-03-09T18:47:08Z</dcterms:modified>
</cp:coreProperties>
</file>