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1" r:id="rId4"/>
    <p:sldId id="259" r:id="rId5"/>
    <p:sldId id="260" r:id="rId6"/>
    <p:sldId id="262" r:id="rId7"/>
    <p:sldId id="263" r:id="rId8"/>
    <p:sldId id="264" r:id="rId9"/>
    <p:sldId id="265" r:id="rId10"/>
    <p:sldId id="266" r:id="rId11"/>
    <p:sldId id="267" r:id="rId12"/>
    <p:sldId id="269" r:id="rId13"/>
    <p:sldId id="268" r:id="rId14"/>
    <p:sldId id="270" r:id="rId15"/>
    <p:sldId id="271" r:id="rId1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12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676F7DFD-D1AD-4328-B37D-04E894011892}" type="datetimeFigureOut">
              <a:rPr lang="el-GR" smtClean="0"/>
              <a:pPr/>
              <a:t>12/11/2018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5D5D10D-7A95-4B8C-B275-3B5681A60354}"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676F7DFD-D1AD-4328-B37D-04E894011892}" type="datetimeFigureOut">
              <a:rPr lang="el-GR" smtClean="0"/>
              <a:pPr/>
              <a:t>12/11/2018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5D5D10D-7A95-4B8C-B275-3B5681A60354}"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676F7DFD-D1AD-4328-B37D-04E894011892}" type="datetimeFigureOut">
              <a:rPr lang="el-GR" smtClean="0"/>
              <a:pPr/>
              <a:t>12/11/2018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5D5D10D-7A95-4B8C-B275-3B5681A60354}"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676F7DFD-D1AD-4328-B37D-04E894011892}" type="datetimeFigureOut">
              <a:rPr lang="el-GR" smtClean="0"/>
              <a:pPr/>
              <a:t>12/11/2018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5D5D10D-7A95-4B8C-B275-3B5681A60354}"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676F7DFD-D1AD-4328-B37D-04E894011892}" type="datetimeFigureOut">
              <a:rPr lang="el-GR" smtClean="0"/>
              <a:pPr/>
              <a:t>12/11/2018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5D5D10D-7A95-4B8C-B275-3B5681A60354}"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676F7DFD-D1AD-4328-B37D-04E894011892}" type="datetimeFigureOut">
              <a:rPr lang="el-GR" smtClean="0"/>
              <a:pPr/>
              <a:t>12/11/2018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85D5D10D-7A95-4B8C-B275-3B5681A60354}"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676F7DFD-D1AD-4328-B37D-04E894011892}" type="datetimeFigureOut">
              <a:rPr lang="el-GR" smtClean="0"/>
              <a:pPr/>
              <a:t>12/11/2018</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85D5D10D-7A95-4B8C-B275-3B5681A60354}"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676F7DFD-D1AD-4328-B37D-04E894011892}" type="datetimeFigureOut">
              <a:rPr lang="el-GR" smtClean="0"/>
              <a:pPr/>
              <a:t>12/11/2018</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85D5D10D-7A95-4B8C-B275-3B5681A60354}"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676F7DFD-D1AD-4328-B37D-04E894011892}" type="datetimeFigureOut">
              <a:rPr lang="el-GR" smtClean="0"/>
              <a:pPr/>
              <a:t>12/11/2018</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85D5D10D-7A95-4B8C-B275-3B5681A60354}"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676F7DFD-D1AD-4328-B37D-04E894011892}" type="datetimeFigureOut">
              <a:rPr lang="el-GR" smtClean="0"/>
              <a:pPr/>
              <a:t>12/11/2018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85D5D10D-7A95-4B8C-B275-3B5681A60354}"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676F7DFD-D1AD-4328-B37D-04E894011892}" type="datetimeFigureOut">
              <a:rPr lang="el-GR" smtClean="0"/>
              <a:pPr/>
              <a:t>12/11/2018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85D5D10D-7A95-4B8C-B275-3B5681A60354}"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6F7DFD-D1AD-4328-B37D-04E894011892}" type="datetimeFigureOut">
              <a:rPr lang="el-GR" smtClean="0"/>
              <a:pPr/>
              <a:t>12/11/2018</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D5D10D-7A95-4B8C-B275-3B5681A60354}"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sites.google.com/site/opikdomain" TargetMode="External"/><Relationship Id="rId2" Type="http://schemas.openxmlformats.org/officeDocument/2006/relationships/hyperlink" Target="https://enthemata.wordpress.com/2015/06/07/vervenioti-2/" TargetMode="External"/><Relationship Id="rId1" Type="http://schemas.openxmlformats.org/officeDocument/2006/relationships/slideLayout" Target="../slideLayouts/slideLayout2.xml"/><Relationship Id="rId4" Type="http://schemas.openxmlformats.org/officeDocument/2006/relationships/hyperlink" Target="http://www.dourgouti.gr/"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1 - Τίτλος"/>
          <p:cNvSpPr>
            <a:spLocks noGrp="1"/>
          </p:cNvSpPr>
          <p:nvPr>
            <p:ph type="ctrTitle"/>
          </p:nvPr>
        </p:nvSpPr>
        <p:spPr>
          <a:xfrm>
            <a:off x="685800" y="260350"/>
            <a:ext cx="7772400" cy="2016125"/>
          </a:xfrm>
        </p:spPr>
        <p:txBody>
          <a:bodyPr/>
          <a:lstStyle/>
          <a:p>
            <a:pPr eaLnBrk="1" hangingPunct="1"/>
            <a:r>
              <a:rPr lang="el-GR" sz="3100" dirty="0" smtClean="0"/>
              <a:t>ΠΜΣ Τμήματος Ιστορίας και Εθνολογίας ΔΠΘ</a:t>
            </a:r>
            <a:r>
              <a:rPr lang="el-GR" dirty="0" smtClean="0"/>
              <a:t/>
            </a:r>
            <a:br>
              <a:rPr lang="el-GR" dirty="0" smtClean="0"/>
            </a:br>
            <a:r>
              <a:rPr lang="el-GR" dirty="0" smtClean="0"/>
              <a:t>Τοπική Ιστορία – Διεπιστημονικές προσεγγίσεις</a:t>
            </a:r>
          </a:p>
        </p:txBody>
      </p:sp>
      <p:sp>
        <p:nvSpPr>
          <p:cNvPr id="3" name="2 - Υπότιτλος"/>
          <p:cNvSpPr>
            <a:spLocks noGrp="1"/>
          </p:cNvSpPr>
          <p:nvPr>
            <p:ph type="subTitle" idx="1"/>
          </p:nvPr>
        </p:nvSpPr>
        <p:spPr>
          <a:xfrm>
            <a:off x="1371600" y="2276475"/>
            <a:ext cx="6400800" cy="3816350"/>
          </a:xfrm>
        </p:spPr>
        <p:txBody>
          <a:bodyPr rtlCol="0">
            <a:normAutofit fontScale="85000" lnSpcReduction="20000"/>
          </a:bodyPr>
          <a:lstStyle/>
          <a:p>
            <a:pPr eaLnBrk="1" fontAlgn="auto" hangingPunct="1">
              <a:spcAft>
                <a:spcPts val="0"/>
              </a:spcAft>
              <a:buFont typeface="Arial" pitchFamily="34" charset="0"/>
              <a:buNone/>
              <a:defRPr/>
            </a:pPr>
            <a:r>
              <a:rPr lang="el-GR" b="1" dirty="0" smtClean="0">
                <a:solidFill>
                  <a:schemeClr val="tx1"/>
                </a:solidFill>
              </a:rPr>
              <a:t>Μάθημα ΥΜ01</a:t>
            </a:r>
            <a:endParaRPr lang="el-GR" dirty="0" smtClean="0">
              <a:solidFill>
                <a:schemeClr val="tx1"/>
              </a:solidFill>
            </a:endParaRPr>
          </a:p>
          <a:p>
            <a:pPr eaLnBrk="1" fontAlgn="auto" hangingPunct="1">
              <a:spcAft>
                <a:spcPts val="0"/>
              </a:spcAft>
              <a:buFont typeface="Arial" pitchFamily="34" charset="0"/>
              <a:buNone/>
              <a:defRPr/>
            </a:pPr>
            <a:r>
              <a:rPr lang="el-GR" b="1" dirty="0" smtClean="0">
                <a:solidFill>
                  <a:schemeClr val="tx1"/>
                </a:solidFill>
              </a:rPr>
              <a:t>Έννοια και περιεχόμενο της τοπικής ιστορίας – θεωρητικά και μεθοδολογικά ζητήματα</a:t>
            </a:r>
          </a:p>
          <a:p>
            <a:pPr eaLnBrk="1" fontAlgn="auto" hangingPunct="1">
              <a:spcAft>
                <a:spcPts val="0"/>
              </a:spcAft>
              <a:buFont typeface="Arial" pitchFamily="34" charset="0"/>
              <a:buNone/>
              <a:defRPr/>
            </a:pPr>
            <a:r>
              <a:rPr lang="el-GR" b="1" dirty="0" smtClean="0">
                <a:solidFill>
                  <a:schemeClr val="tx1"/>
                </a:solidFill>
              </a:rPr>
              <a:t>Συνάντηση </a:t>
            </a:r>
            <a:r>
              <a:rPr lang="en-US" b="1" dirty="0" smtClean="0">
                <a:solidFill>
                  <a:schemeClr val="tx1"/>
                </a:solidFill>
              </a:rPr>
              <a:t>6</a:t>
            </a:r>
            <a:r>
              <a:rPr lang="el-GR" b="1" baseline="30000" dirty="0" smtClean="0">
                <a:solidFill>
                  <a:schemeClr val="tx1"/>
                </a:solidFill>
              </a:rPr>
              <a:t>η</a:t>
            </a:r>
            <a:r>
              <a:rPr lang="el-GR" b="1" dirty="0" smtClean="0">
                <a:solidFill>
                  <a:schemeClr val="tx1"/>
                </a:solidFill>
              </a:rPr>
              <a:t>: </a:t>
            </a:r>
          </a:p>
          <a:p>
            <a:pPr>
              <a:defRPr/>
            </a:pPr>
            <a:r>
              <a:rPr lang="el-GR" dirty="0">
                <a:solidFill>
                  <a:schemeClr val="tx1"/>
                </a:solidFill>
              </a:rPr>
              <a:t>Από τη </a:t>
            </a:r>
            <a:r>
              <a:rPr lang="el-GR" dirty="0" err="1">
                <a:solidFill>
                  <a:schemeClr val="tx1"/>
                </a:solidFill>
              </a:rPr>
              <a:t>μακροϊστορία</a:t>
            </a:r>
            <a:r>
              <a:rPr lang="el-GR" dirty="0">
                <a:solidFill>
                  <a:schemeClr val="tx1"/>
                </a:solidFill>
              </a:rPr>
              <a:t> στη </a:t>
            </a:r>
            <a:r>
              <a:rPr lang="el-GR" dirty="0" err="1">
                <a:solidFill>
                  <a:schemeClr val="tx1"/>
                </a:solidFill>
              </a:rPr>
              <a:t>μικροϊστορία</a:t>
            </a:r>
            <a:r>
              <a:rPr lang="el-GR" dirty="0">
                <a:solidFill>
                  <a:schemeClr val="tx1"/>
                </a:solidFill>
              </a:rPr>
              <a:t> και στην προφορική ιστορία: η τοπικότητα στο επίκεντρο του ενδιαφέροντος των ιστορικών.</a:t>
            </a:r>
            <a:r>
              <a:rPr lang="el-GR" dirty="0" smtClean="0">
                <a:solidFill>
                  <a:schemeClr val="tx1"/>
                </a:solidFill>
              </a:rPr>
              <a:t>   </a:t>
            </a:r>
          </a:p>
          <a:p>
            <a:pPr eaLnBrk="1" fontAlgn="auto" hangingPunct="1">
              <a:spcAft>
                <a:spcPts val="0"/>
              </a:spcAft>
              <a:buFont typeface="Arial" pitchFamily="34" charset="0"/>
              <a:buNone/>
              <a:defRPr/>
            </a:pPr>
            <a:r>
              <a:rPr lang="el-GR" dirty="0" smtClean="0">
                <a:solidFill>
                  <a:schemeClr val="tx1"/>
                </a:solidFill>
              </a:rPr>
              <a:t>Εισηγητής Β. Δαλκαβούκης</a:t>
            </a:r>
          </a:p>
          <a:p>
            <a:pPr eaLnBrk="1" fontAlgn="auto" hangingPunct="1">
              <a:spcAft>
                <a:spcPts val="0"/>
              </a:spcAft>
              <a:buFont typeface="Arial" pitchFamily="34" charset="0"/>
              <a:buNone/>
              <a:defRPr/>
            </a:pPr>
            <a:endParaRPr lang="el-GR"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Β. Η περίπτωση </a:t>
            </a:r>
            <a:r>
              <a:rPr lang="el-GR" smtClean="0"/>
              <a:t>της «προφορικής ιστορίας»</a:t>
            </a:r>
            <a:endParaRPr lang="el-GR" dirty="0"/>
          </a:p>
        </p:txBody>
      </p:sp>
      <p:sp>
        <p:nvSpPr>
          <p:cNvPr id="3" name="2 - Θέση περιεχομένου"/>
          <p:cNvSpPr>
            <a:spLocks noGrp="1"/>
          </p:cNvSpPr>
          <p:nvPr>
            <p:ph idx="1"/>
          </p:nvPr>
        </p:nvSpPr>
        <p:spPr/>
        <p:txBody>
          <a:bodyPr>
            <a:normAutofit fontScale="70000" lnSpcReduction="20000"/>
          </a:bodyPr>
          <a:lstStyle/>
          <a:p>
            <a:pPr>
              <a:buNone/>
            </a:pPr>
            <a:r>
              <a:rPr lang="el-GR" b="1" dirty="0" smtClean="0"/>
              <a:t>Τι είναι η Προφορική Ιστορία;</a:t>
            </a:r>
          </a:p>
          <a:p>
            <a:pPr>
              <a:buNone/>
            </a:pPr>
            <a:r>
              <a:rPr lang="el-GR" dirty="0" smtClean="0"/>
              <a:t>	«Η προφορική ιστορία είναι μια ιστορία που:</a:t>
            </a:r>
          </a:p>
          <a:p>
            <a:r>
              <a:rPr lang="el-GR" dirty="0" smtClean="0"/>
              <a:t>δομείται γύρω από τους ανθρώπους.</a:t>
            </a:r>
          </a:p>
          <a:p>
            <a:r>
              <a:rPr lang="el-GR" dirty="0" smtClean="0"/>
              <a:t>ζωντανεύει την ίδια την ιστορία και διευρύνει τον ορίζοντά της.</a:t>
            </a:r>
          </a:p>
          <a:p>
            <a:r>
              <a:rPr lang="el-GR" dirty="0" smtClean="0"/>
              <a:t>φέρνει την ιστορία μέσα στην κοινότητα και τη βγάζει έξω από αυτήν.</a:t>
            </a:r>
          </a:p>
          <a:p>
            <a:r>
              <a:rPr lang="el-GR" dirty="0" smtClean="0"/>
              <a:t>προσφέρει μια αμφισβήτηση των κοινών τόπων της ιστορίας.</a:t>
            </a:r>
          </a:p>
          <a:p>
            <a:r>
              <a:rPr lang="el-GR" dirty="0" smtClean="0"/>
              <a:t>είναι ένα μέσο ριζικής μεταμόρφωσης της κοινωνικής σημασίας της ιστορίας.»</a:t>
            </a:r>
          </a:p>
          <a:p>
            <a:pPr>
              <a:buNone/>
            </a:pPr>
            <a:r>
              <a:rPr lang="el-GR" dirty="0" err="1" smtClean="0"/>
              <a:t>Paul</a:t>
            </a:r>
            <a:r>
              <a:rPr lang="el-GR" dirty="0" smtClean="0"/>
              <a:t> </a:t>
            </a:r>
            <a:r>
              <a:rPr lang="el-GR" dirty="0" err="1" smtClean="0"/>
              <a:t>Thompson</a:t>
            </a:r>
            <a:r>
              <a:rPr lang="el-GR" dirty="0" smtClean="0"/>
              <a:t>, </a:t>
            </a:r>
            <a:r>
              <a:rPr lang="el-GR" i="1" dirty="0" smtClean="0"/>
              <a:t>Φωνές από το παρελθόν - Προφορική Ιστορία</a:t>
            </a:r>
            <a:r>
              <a:rPr lang="el-GR" dirty="0" smtClean="0"/>
              <a:t>, 2002, 53.</a:t>
            </a:r>
          </a:p>
          <a:p>
            <a:pPr>
              <a:buNone/>
            </a:pPr>
            <a:r>
              <a:rPr lang="el-GR" dirty="0" smtClean="0"/>
              <a:t>(Από την  ιστοσελίδα της Ένωσης Προφορικής Ιστορίας - </a:t>
            </a:r>
            <a:r>
              <a:rPr lang="en-US" dirty="0" smtClean="0"/>
              <a:t>http://www.epi.uth.gr</a:t>
            </a:r>
            <a:r>
              <a:rPr lang="el-GR" dirty="0" smtClean="0"/>
              <a:t>)</a:t>
            </a:r>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b="1" dirty="0" smtClean="0"/>
              <a:t>Προφορική ιστορία: μνήμη και αφήγηση</a:t>
            </a:r>
            <a:endParaRPr lang="el-GR" sz="3600" b="1" dirty="0"/>
          </a:p>
        </p:txBody>
      </p:sp>
      <p:sp>
        <p:nvSpPr>
          <p:cNvPr id="3" name="2 - Θέση περιεχομένου"/>
          <p:cNvSpPr>
            <a:spLocks noGrp="1"/>
          </p:cNvSpPr>
          <p:nvPr>
            <p:ph idx="1"/>
          </p:nvPr>
        </p:nvSpPr>
        <p:spPr>
          <a:xfrm>
            <a:off x="457200" y="1196752"/>
            <a:ext cx="8229600" cy="4929411"/>
          </a:xfrm>
        </p:spPr>
        <p:txBody>
          <a:bodyPr>
            <a:normAutofit fontScale="92500" lnSpcReduction="10000"/>
          </a:bodyPr>
          <a:lstStyle/>
          <a:p>
            <a:r>
              <a:rPr lang="el-GR" dirty="0" smtClean="0"/>
              <a:t>Οι λειτουργίες της προφορικής ιστορίας πριν την Ιστοριογραφία</a:t>
            </a:r>
          </a:p>
          <a:p>
            <a:r>
              <a:rPr lang="el-GR" dirty="0" smtClean="0"/>
              <a:t>Η «σύγκλιση στο επίπεδο του αντικειμένου» ανάμεσα σε Ιστορία, Κοινωνική Ανθρωπολογία και Λαογραφία (Ε. </a:t>
            </a:r>
            <a:r>
              <a:rPr lang="el-GR" dirty="0" err="1" smtClean="0"/>
              <a:t>Παπαταξιάρχης</a:t>
            </a:r>
            <a:r>
              <a:rPr lang="el-GR" dirty="0" smtClean="0"/>
              <a:t>)</a:t>
            </a:r>
          </a:p>
          <a:p>
            <a:r>
              <a:rPr lang="el-GR" dirty="0" smtClean="0"/>
              <a:t>Συγκρότηση της μνήμης και προφορική αφήγηση: το σχήμα του </a:t>
            </a:r>
            <a:r>
              <a:rPr lang="en-US" dirty="0" smtClean="0"/>
              <a:t>E.P. Thompson (</a:t>
            </a:r>
            <a:r>
              <a:rPr lang="el-GR" dirty="0" smtClean="0"/>
              <a:t>βιωμένη και αντιληπτή εμπειρία – τα σχήματα συλλογικής ερμηνείας – η εξατομικευμένη αφήγηση)</a:t>
            </a:r>
          </a:p>
          <a:p>
            <a:r>
              <a:rPr lang="el-GR" dirty="0" smtClean="0"/>
              <a:t>Συλλογική μνήμη, κοινωνική μνήμη, ηγεμονική / κυρίαρχη μνήμη, «λαϊκή μνήμη» ή «αντί-</a:t>
            </a:r>
            <a:r>
              <a:rPr lang="el-GR" dirty="0" err="1" smtClean="0"/>
              <a:t>μνήμη</a:t>
            </a:r>
            <a:r>
              <a:rPr lang="el-GR" dirty="0" smtClean="0"/>
              <a:t>» </a:t>
            </a:r>
          </a:p>
          <a:p>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Η πολιτική διάσταση της προφορικής ιστορίας</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Ιστορία και άφωνες ομάδες (γυναίκες, παιδιά ηττημένοι, </a:t>
            </a:r>
            <a:r>
              <a:rPr lang="el-GR" dirty="0" err="1" smtClean="0"/>
              <a:t>εθνοτικές</a:t>
            </a:r>
            <a:r>
              <a:rPr lang="el-GR" dirty="0" smtClean="0"/>
              <a:t> ομάδες, μετανάστες κ.ο.κ.)</a:t>
            </a:r>
          </a:p>
          <a:p>
            <a:r>
              <a:rPr lang="el-GR" dirty="0" smtClean="0"/>
              <a:t>Η προφορική ιστορία ως «ιστορία του βιωμένου» ή «ιστορία από τα κάτω» </a:t>
            </a:r>
          </a:p>
          <a:p>
            <a:r>
              <a:rPr lang="el-GR" dirty="0" smtClean="0"/>
              <a:t>Η προφορική ιστορία και το ζητούμενο της «</a:t>
            </a:r>
            <a:r>
              <a:rPr lang="el-GR" dirty="0" err="1" smtClean="0"/>
              <a:t>επανακεντροθέτησης</a:t>
            </a:r>
            <a:r>
              <a:rPr lang="el-GR" dirty="0" smtClean="0"/>
              <a:t>» (Α. </a:t>
            </a:r>
            <a:r>
              <a:rPr lang="el-GR" dirty="0" err="1" smtClean="0"/>
              <a:t>Λιάκος</a:t>
            </a:r>
            <a:r>
              <a:rPr lang="el-GR" dirty="0" smtClean="0"/>
              <a:t>)</a:t>
            </a:r>
          </a:p>
          <a:p>
            <a:r>
              <a:rPr lang="el-GR" dirty="0" smtClean="0"/>
              <a:t>Η θεραπευτική διάσταση της προφορικής ιστορίας – Προγράμματα ΠΙ σε απόμαχους</a:t>
            </a:r>
          </a:p>
          <a:p>
            <a:r>
              <a:rPr lang="el-GR" dirty="0" smtClean="0"/>
              <a:t>Προφορική ιστορία και ιστοριογραφία: σχέσεις (στ)οργής. </a:t>
            </a:r>
          </a:p>
          <a:p>
            <a:endParaRPr lang="el-GR" dirty="0" smtClean="0"/>
          </a:p>
          <a:p>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95536" y="260648"/>
            <a:ext cx="8229600" cy="1143000"/>
          </a:xfrm>
        </p:spPr>
        <p:txBody>
          <a:bodyPr>
            <a:noAutofit/>
          </a:bodyPr>
          <a:lstStyle/>
          <a:p>
            <a:r>
              <a:rPr lang="el-GR" sz="3200" b="1" dirty="0" smtClean="0"/>
              <a:t>Προφορική αφήγηση και τοπική ιστορία: το παράδειγμα των «Ομάδων Προφορικής Ιστορίας» (ΟΠΙ)</a:t>
            </a:r>
            <a:endParaRPr lang="el-GR" sz="3200" b="1" dirty="0"/>
          </a:p>
        </p:txBody>
      </p:sp>
      <p:sp>
        <p:nvSpPr>
          <p:cNvPr id="3" name="2 - Θέση περιεχομένου"/>
          <p:cNvSpPr>
            <a:spLocks noGrp="1"/>
          </p:cNvSpPr>
          <p:nvPr>
            <p:ph idx="1"/>
          </p:nvPr>
        </p:nvSpPr>
        <p:spPr>
          <a:xfrm>
            <a:off x="457200" y="1700808"/>
            <a:ext cx="8229600" cy="4425355"/>
          </a:xfrm>
        </p:spPr>
        <p:txBody>
          <a:bodyPr>
            <a:normAutofit fontScale="55000" lnSpcReduction="20000"/>
          </a:bodyPr>
          <a:lstStyle/>
          <a:p>
            <a:pPr>
              <a:buNone/>
            </a:pPr>
            <a:r>
              <a:rPr lang="el-GR" b="1" dirty="0" smtClean="0">
                <a:hlinkClick r:id="rId2"/>
              </a:rPr>
              <a:t>Ομάδες Προφορικής Ιστορίας. Ένα «ιστορικό» κίνημα</a:t>
            </a:r>
            <a:endParaRPr lang="el-GR" b="1" dirty="0" smtClean="0"/>
          </a:p>
          <a:p>
            <a:pPr>
              <a:buNone/>
            </a:pPr>
            <a:r>
              <a:rPr lang="el-GR" b="1" dirty="0" smtClean="0"/>
              <a:t>της Τασούλας </a:t>
            </a:r>
            <a:r>
              <a:rPr lang="el-GR" b="1" dirty="0" err="1" smtClean="0"/>
              <a:t>Βερβενιώτη</a:t>
            </a:r>
            <a:endParaRPr lang="el-GR" dirty="0" smtClean="0"/>
          </a:p>
          <a:p>
            <a:r>
              <a:rPr lang="el-GR" dirty="0" smtClean="0"/>
              <a:t>Οι Ομάδες Προφορικής Ιστορίας (ΟΠΙ) της Αθήνας είναι δημιούργημα της πολυδαίδαλης κρίσης που διαπερνά την ελληνική κοινωνία. Η ΟΠΙΚ (</a:t>
            </a:r>
            <a:r>
              <a:rPr lang="en-US" dirty="0" smtClean="0">
                <a:hlinkClick r:id="rId3"/>
              </a:rPr>
              <a:t>https://sites.google.com/site/opikdomain</a:t>
            </a:r>
            <a:r>
              <a:rPr lang="el-GR" dirty="0" smtClean="0"/>
              <a:t>) πρώτη, δημιουργήθηκε στην Κυψέλη το 2011, παράλληλα με το κίνημα των πλατειών. Δύο ακόμα, η ΟΠΙΑ (Αθήνας, 2013) και η ΟΠΙΚΟ (Κολωνακίου, αρχές 2014) στον απόηχο των κοινωνικών γεγονότων αλλά και της μεγάλης ανταπόκρισης που η είχε η παρουσίαση της δουλειάς της ΟΠΙΚ, το 2012, καθώς και η δημιουργία της Ένωσης Προφορικής Ιστορίας.</a:t>
            </a:r>
          </a:p>
          <a:p>
            <a:r>
              <a:rPr lang="el-GR" dirty="0" smtClean="0"/>
              <a:t>Το γεγονός όμως που συνιστά τη διαφορά είναι ότι από το δεύτερο εξάμηνο του 2014 ιδρύθηκαν πέντε ΟΠΙ, σχεδόν ταυτόχρονα, σε διάφορα σημεία της πόλης: η ΟΠΙΔΟΥ στο </a:t>
            </a:r>
            <a:r>
              <a:rPr lang="el-GR" dirty="0" err="1" smtClean="0"/>
              <a:t>Δουργούτι</a:t>
            </a:r>
            <a:r>
              <a:rPr lang="el-GR" dirty="0" smtClean="0"/>
              <a:t> (</a:t>
            </a:r>
            <a:r>
              <a:rPr lang="en-US" dirty="0" smtClean="0">
                <a:hlinkClick r:id="rId4"/>
              </a:rPr>
              <a:t>http://www.dourgouti.gr/#!opidou/cusu</a:t>
            </a:r>
            <a:r>
              <a:rPr lang="el-GR" dirty="0" smtClean="0"/>
              <a:t>)  η ΟΠΙΓΑ στο Γαλάτσι, η ΟΠΙΝΙ στην/από την Εργατική Λέσχη Ν. Ιωνίας-Υδραγωγείο, η ΟΠΙΔΗΧ στον Δήμο Χαλανδρίου και η Ερευνητική Ομάδα για τη Μεταπολίτευση (ΕΟΜ-ΟΠΙ) στο Πολιτικό της Νομικής. Την πρωτοβουλία είχαν άνθρωποι που δεν γνωρίζονταν μεταξύ τους και ούτε είχαν κοινά κοινωνικά ή πολιτικά χαρακτηριστικά. </a:t>
            </a:r>
          </a:p>
          <a:p>
            <a:endParaRPr lang="el-GR" dirty="0" smtClean="0"/>
          </a:p>
          <a:p>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8229600" cy="692696"/>
          </a:xfrm>
        </p:spPr>
        <p:txBody>
          <a:bodyPr>
            <a:normAutofit fontScale="90000"/>
          </a:bodyPr>
          <a:lstStyle/>
          <a:p>
            <a:r>
              <a:rPr lang="el-GR" sz="2000" b="1" dirty="0" smtClean="0"/>
              <a:t>Βιβλιογραφία</a:t>
            </a:r>
            <a:br>
              <a:rPr lang="el-GR" sz="2000" b="1" dirty="0" smtClean="0"/>
            </a:br>
            <a:r>
              <a:rPr lang="el-GR" sz="2000" b="1" dirty="0" smtClean="0"/>
              <a:t>(πέρα από τα επισυναπτόμενα)</a:t>
            </a:r>
            <a:endParaRPr lang="el-GR" sz="2000" b="1" dirty="0"/>
          </a:p>
        </p:txBody>
      </p:sp>
      <p:sp>
        <p:nvSpPr>
          <p:cNvPr id="3" name="2 - Θέση περιεχομένου"/>
          <p:cNvSpPr>
            <a:spLocks noGrp="1"/>
          </p:cNvSpPr>
          <p:nvPr>
            <p:ph idx="1"/>
          </p:nvPr>
        </p:nvSpPr>
        <p:spPr>
          <a:xfrm>
            <a:off x="0" y="692696"/>
            <a:ext cx="9144000" cy="6165304"/>
          </a:xfrm>
        </p:spPr>
        <p:txBody>
          <a:bodyPr>
            <a:normAutofit fontScale="47500" lnSpcReduction="20000"/>
          </a:bodyPr>
          <a:lstStyle/>
          <a:p>
            <a:r>
              <a:rPr lang="en-US" dirty="0" smtClean="0"/>
              <a:t>Abrams, Lynn, </a:t>
            </a:r>
            <a:r>
              <a:rPr lang="en-US" i="1" dirty="0" smtClean="0"/>
              <a:t>Oral History Theory</a:t>
            </a:r>
            <a:r>
              <a:rPr lang="en-US" dirty="0" smtClean="0"/>
              <a:t>, 2010, </a:t>
            </a:r>
            <a:r>
              <a:rPr lang="en-US" dirty="0" err="1" smtClean="0"/>
              <a:t>Routledge</a:t>
            </a:r>
            <a:r>
              <a:rPr lang="en-US" dirty="0" smtClean="0"/>
              <a:t>.</a:t>
            </a:r>
          </a:p>
          <a:p>
            <a:r>
              <a:rPr lang="en-US" dirty="0" err="1" smtClean="0"/>
              <a:t>Bertaux</a:t>
            </a:r>
            <a:r>
              <a:rPr lang="en-US" dirty="0" smtClean="0"/>
              <a:t>, Daniel. (</a:t>
            </a:r>
            <a:r>
              <a:rPr lang="en-US" dirty="0" err="1" smtClean="0"/>
              <a:t>ed</a:t>
            </a:r>
            <a:r>
              <a:rPr lang="en-US" dirty="0" smtClean="0"/>
              <a:t>) </a:t>
            </a:r>
            <a:r>
              <a:rPr lang="en-US" i="1" dirty="0" smtClean="0"/>
              <a:t>Biography and Society</a:t>
            </a:r>
            <a:r>
              <a:rPr lang="en-US" dirty="0" smtClean="0"/>
              <a:t>. </a:t>
            </a:r>
            <a:r>
              <a:rPr lang="en-US" i="1" dirty="0" smtClean="0"/>
              <a:t>The Life History Approaching the Social Sciences</a:t>
            </a:r>
            <a:r>
              <a:rPr lang="en-US" dirty="0" smtClean="0"/>
              <a:t>, London: Sage, 1981.</a:t>
            </a:r>
          </a:p>
          <a:p>
            <a:r>
              <a:rPr lang="en-US" dirty="0" err="1" smtClean="0"/>
              <a:t>Portelli</a:t>
            </a:r>
            <a:r>
              <a:rPr lang="en-US" dirty="0" smtClean="0"/>
              <a:t>, Alessandro, </a:t>
            </a:r>
            <a:r>
              <a:rPr lang="en-US" i="1" dirty="0" smtClean="0"/>
              <a:t>The Death of Luigi </a:t>
            </a:r>
            <a:r>
              <a:rPr lang="en-US" i="1" dirty="0" err="1" smtClean="0"/>
              <a:t>Trastulli</a:t>
            </a:r>
            <a:r>
              <a:rPr lang="en-US" i="1" dirty="0" smtClean="0"/>
              <a:t> and Other Stories: Form and Meaning in Oral History</a:t>
            </a:r>
            <a:r>
              <a:rPr lang="en-US" dirty="0" smtClean="0"/>
              <a:t>, Albany: SUNY Press, 1991</a:t>
            </a:r>
          </a:p>
          <a:p>
            <a:r>
              <a:rPr lang="en-US" dirty="0" err="1" smtClean="0"/>
              <a:t>Portelli</a:t>
            </a:r>
            <a:r>
              <a:rPr lang="en-US" dirty="0" smtClean="0"/>
              <a:t>, Alessandro, </a:t>
            </a:r>
            <a:r>
              <a:rPr lang="en-US" i="1" dirty="0" smtClean="0"/>
              <a:t>The Battle of Valle Giulia: Oral History and the Art of Dialogue</a:t>
            </a:r>
            <a:r>
              <a:rPr lang="en-US" dirty="0" smtClean="0"/>
              <a:t>, Madison: University of Wisconsin Press, 1997.</a:t>
            </a:r>
          </a:p>
          <a:p>
            <a:r>
              <a:rPr lang="en-US" dirty="0" smtClean="0"/>
              <a:t>Perks Robert, Thomson Alistair (eds.), </a:t>
            </a:r>
            <a:r>
              <a:rPr lang="en-US" i="1" dirty="0" smtClean="0"/>
              <a:t>The Oral History Reader</a:t>
            </a:r>
            <a:r>
              <a:rPr lang="en-US" dirty="0" smtClean="0"/>
              <a:t>, London: </a:t>
            </a:r>
            <a:r>
              <a:rPr lang="en-US" dirty="0" err="1" smtClean="0"/>
              <a:t>Routledge</a:t>
            </a:r>
            <a:r>
              <a:rPr lang="en-US" dirty="0" smtClean="0"/>
              <a:t>, 1998</a:t>
            </a:r>
            <a:endParaRPr lang="el-GR" dirty="0" smtClean="0"/>
          </a:p>
          <a:p>
            <a:r>
              <a:rPr lang="en-US" dirty="0" smtClean="0"/>
              <a:t>Thompson</a:t>
            </a:r>
            <a:r>
              <a:rPr lang="el-GR" dirty="0" smtClean="0"/>
              <a:t>, </a:t>
            </a:r>
            <a:r>
              <a:rPr lang="en-US" dirty="0" smtClean="0"/>
              <a:t>Paul </a:t>
            </a:r>
            <a:r>
              <a:rPr lang="el-GR" dirty="0" smtClean="0"/>
              <a:t>,</a:t>
            </a:r>
            <a:r>
              <a:rPr lang="el-GR" i="1" dirty="0" smtClean="0"/>
              <a:t>Φωνές από το Παρελθόν. Προφορική Ιστορία</a:t>
            </a:r>
            <a:r>
              <a:rPr lang="el-GR" dirty="0" smtClean="0"/>
              <a:t>, </a:t>
            </a:r>
            <a:r>
              <a:rPr lang="el-GR" dirty="0" err="1" smtClean="0"/>
              <a:t>Πλέθρον</a:t>
            </a:r>
            <a:r>
              <a:rPr lang="el-GR" dirty="0" smtClean="0"/>
              <a:t>, Αθήνα 2002, </a:t>
            </a:r>
            <a:r>
              <a:rPr lang="el-GR" dirty="0" err="1" smtClean="0"/>
              <a:t>μτφρ</a:t>
            </a:r>
            <a:r>
              <a:rPr lang="el-GR" dirty="0" smtClean="0"/>
              <a:t>. Ρ.Β. </a:t>
            </a:r>
            <a:r>
              <a:rPr lang="el-GR" dirty="0" err="1" smtClean="0"/>
              <a:t>Μπούσχοτεν</a:t>
            </a:r>
            <a:r>
              <a:rPr lang="el-GR" dirty="0" smtClean="0"/>
              <a:t> – Δ. Ποταμιάνος, </a:t>
            </a:r>
            <a:r>
              <a:rPr lang="el-GR" dirty="0" err="1" smtClean="0"/>
              <a:t>επιμ</a:t>
            </a:r>
            <a:r>
              <a:rPr lang="el-GR" dirty="0" smtClean="0"/>
              <a:t>. Κ. </a:t>
            </a:r>
            <a:r>
              <a:rPr lang="el-GR" dirty="0" err="1" smtClean="0"/>
              <a:t>Μπάδα</a:t>
            </a:r>
            <a:r>
              <a:rPr lang="el-GR" dirty="0" smtClean="0"/>
              <a:t> - Ρ.Β. </a:t>
            </a:r>
            <a:r>
              <a:rPr lang="el-GR" dirty="0" err="1" smtClean="0"/>
              <a:t>Μπούσχοτεν</a:t>
            </a:r>
            <a:endParaRPr lang="el-GR" dirty="0" smtClean="0"/>
          </a:p>
          <a:p>
            <a:r>
              <a:rPr lang="el-GR" dirty="0" err="1" smtClean="0"/>
              <a:t>Halbwachs</a:t>
            </a:r>
            <a:r>
              <a:rPr lang="el-GR" dirty="0" smtClean="0"/>
              <a:t>, </a:t>
            </a:r>
            <a:r>
              <a:rPr lang="el-GR" dirty="0" err="1" smtClean="0"/>
              <a:t>Maurice</a:t>
            </a:r>
            <a:r>
              <a:rPr lang="el-GR" i="1" dirty="0" smtClean="0"/>
              <a:t>. Τα κοινωνικά πλαίσιο της μνήμης</a:t>
            </a:r>
            <a:r>
              <a:rPr lang="el-GR" dirty="0" smtClean="0"/>
              <a:t> (μτφ. Ε. </a:t>
            </a:r>
            <a:r>
              <a:rPr lang="el-GR" dirty="0" err="1" smtClean="0"/>
              <a:t>Ζέη</a:t>
            </a:r>
            <a:r>
              <a:rPr lang="el-GR" dirty="0" smtClean="0"/>
              <a:t>). Αθήνα: Νεφέλη 2013.</a:t>
            </a:r>
          </a:p>
          <a:p>
            <a:r>
              <a:rPr lang="el-GR" dirty="0" err="1" smtClean="0"/>
              <a:t>Θανοπούλου</a:t>
            </a:r>
            <a:r>
              <a:rPr lang="el-GR" dirty="0" smtClean="0"/>
              <a:t>, Μαρία. &amp; </a:t>
            </a:r>
            <a:r>
              <a:rPr lang="el-GR" dirty="0" err="1" smtClean="0"/>
              <a:t>Πετρονώτη</a:t>
            </a:r>
            <a:r>
              <a:rPr lang="el-GR" dirty="0" smtClean="0"/>
              <a:t>, Μαρίνα, «Βιογραφική προσέγγιση: Μια άλλη πρόταση για την κοινωνιολογική θεώρηση της ανθρώπινης εμπειρίας», </a:t>
            </a:r>
            <a:r>
              <a:rPr lang="el-GR" i="1" dirty="0" smtClean="0"/>
              <a:t>Επιθεώρηση Κοινωνικών Ερευνών</a:t>
            </a:r>
            <a:r>
              <a:rPr lang="el-GR" dirty="0" smtClean="0"/>
              <a:t>, 64: 20-42, 1987.</a:t>
            </a:r>
          </a:p>
          <a:p>
            <a:r>
              <a:rPr lang="el-GR" dirty="0" err="1" smtClean="0"/>
              <a:t>Θανοπούλου</a:t>
            </a:r>
            <a:r>
              <a:rPr lang="el-GR" dirty="0" smtClean="0"/>
              <a:t> Μαρία, </a:t>
            </a:r>
            <a:r>
              <a:rPr lang="el-GR" dirty="0" err="1" smtClean="0"/>
              <a:t>Μπουτζουβή</a:t>
            </a:r>
            <a:r>
              <a:rPr lang="el-GR" dirty="0" smtClean="0"/>
              <a:t> Αλέκα (</a:t>
            </a:r>
            <a:r>
              <a:rPr lang="el-GR" dirty="0" err="1" smtClean="0"/>
              <a:t>επιμ</a:t>
            </a:r>
            <a:r>
              <a:rPr lang="el-GR" dirty="0" smtClean="0"/>
              <a:t>.), «Όψεις της προφορικής ιστορίας στην </a:t>
            </a:r>
            <a:r>
              <a:rPr lang="el-GR" dirty="0" err="1" smtClean="0"/>
              <a:t>Ελλάδα»,</a:t>
            </a:r>
            <a:r>
              <a:rPr lang="el-GR" i="1" dirty="0" err="1" smtClean="0"/>
              <a:t>Επιθεώρηση</a:t>
            </a:r>
            <a:r>
              <a:rPr lang="el-GR" i="1" dirty="0" smtClean="0"/>
              <a:t> Κοινωνικών Ερευνών</a:t>
            </a:r>
            <a:r>
              <a:rPr lang="el-GR" dirty="0" smtClean="0"/>
              <a:t> 107 Α΄, 2002.</a:t>
            </a:r>
          </a:p>
          <a:p>
            <a:r>
              <a:rPr lang="el-GR" dirty="0" err="1" smtClean="0"/>
              <a:t>Κακάμπουρα</a:t>
            </a:r>
            <a:r>
              <a:rPr lang="el-GR" dirty="0" smtClean="0"/>
              <a:t>, </a:t>
            </a:r>
            <a:r>
              <a:rPr lang="el-GR" dirty="0" err="1" smtClean="0"/>
              <a:t>Ρεα</a:t>
            </a:r>
            <a:r>
              <a:rPr lang="el-GR" dirty="0" smtClean="0"/>
              <a:t>, </a:t>
            </a:r>
            <a:r>
              <a:rPr lang="el-GR" i="1" dirty="0" smtClean="0"/>
              <a:t>Αφηγήσεις ζωής. Η βιογραφική προσέγγιση στη σύγχρονη λαογραφική </a:t>
            </a:r>
            <a:r>
              <a:rPr lang="el-GR" i="1" dirty="0" err="1" smtClean="0"/>
              <a:t>έρευνα,</a:t>
            </a:r>
            <a:r>
              <a:rPr lang="el-GR" dirty="0" err="1" smtClean="0"/>
              <a:t>Αθήνα</a:t>
            </a:r>
            <a:r>
              <a:rPr lang="el-GR" dirty="0" smtClean="0"/>
              <a:t>: </a:t>
            </a:r>
            <a:r>
              <a:rPr lang="el-GR" dirty="0" err="1" smtClean="0"/>
              <a:t>Διάδραση</a:t>
            </a:r>
            <a:r>
              <a:rPr lang="el-GR" dirty="0" smtClean="0"/>
              <a:t>, 2011.</a:t>
            </a:r>
          </a:p>
          <a:p>
            <a:r>
              <a:rPr lang="el-GR" dirty="0" err="1" smtClean="0"/>
              <a:t>Κυριακίδου</a:t>
            </a:r>
            <a:r>
              <a:rPr lang="el-GR" dirty="0" smtClean="0"/>
              <a:t> - Νέστορος </a:t>
            </a:r>
            <a:r>
              <a:rPr lang="el-GR" dirty="0" err="1" smtClean="0"/>
              <a:t>Άλκη</a:t>
            </a:r>
            <a:r>
              <a:rPr lang="el-GR" dirty="0" smtClean="0"/>
              <a:t>, "Λαογραφία και προφορική ιστορία". Στο Λ</a:t>
            </a:r>
            <a:r>
              <a:rPr lang="el-GR" i="1" dirty="0" smtClean="0"/>
              <a:t>αογραφικά Μελετήματα τ. ΙΙ,</a:t>
            </a:r>
            <a:r>
              <a:rPr lang="el-GR" dirty="0" smtClean="0"/>
              <a:t> σ. 227-272, Αθήνα, 1993.</a:t>
            </a:r>
          </a:p>
          <a:p>
            <a:r>
              <a:rPr lang="el-GR" dirty="0" err="1" smtClean="0"/>
              <a:t>Mishler</a:t>
            </a:r>
            <a:r>
              <a:rPr lang="el-GR" dirty="0" smtClean="0"/>
              <a:t>, E</a:t>
            </a:r>
            <a:r>
              <a:rPr lang="el-GR" i="1" dirty="0" smtClean="0"/>
              <a:t>., Συνέντευξη έρευνας</a:t>
            </a:r>
            <a:r>
              <a:rPr lang="el-GR" dirty="0" smtClean="0"/>
              <a:t>. Αθήνα: Ελληνικά </a:t>
            </a:r>
            <a:r>
              <a:rPr lang="el-GR" dirty="0" err="1" smtClean="0"/>
              <a:t>Γράμματ</a:t>
            </a:r>
            <a:r>
              <a:rPr lang="el-GR" dirty="0" smtClean="0"/>
              <a:t>, 1996.</a:t>
            </a:r>
          </a:p>
          <a:p>
            <a:r>
              <a:rPr lang="el-GR" dirty="0" smtClean="0"/>
              <a:t>Πανταζής, Παύλος, </a:t>
            </a:r>
            <a:r>
              <a:rPr lang="el-GR" i="1" dirty="0" smtClean="0"/>
              <a:t>Από τα Υποκείμενα στο Υποκείμενο. Η βιογραφική προσέγγιση στην ψυχοκοινωνική έρευνα</a:t>
            </a:r>
            <a:r>
              <a:rPr lang="el-GR" dirty="0" smtClean="0"/>
              <a:t>, Αθήνα: Ελληνικά Γράμματα, 2004.</a:t>
            </a:r>
          </a:p>
          <a:p>
            <a:r>
              <a:rPr lang="el-GR" dirty="0" err="1" smtClean="0"/>
              <a:t>Πασσερίνι</a:t>
            </a:r>
            <a:r>
              <a:rPr lang="el-GR" dirty="0" smtClean="0"/>
              <a:t>, </a:t>
            </a:r>
            <a:r>
              <a:rPr lang="el-GR" dirty="0" err="1" smtClean="0"/>
              <a:t>Λουίζα</a:t>
            </a:r>
            <a:r>
              <a:rPr lang="el-GR" dirty="0" smtClean="0"/>
              <a:t>, </a:t>
            </a:r>
            <a:r>
              <a:rPr lang="el-GR" i="1" dirty="0" smtClean="0"/>
              <a:t>Σπαράγματα του 20ού αιώνα. Η Ιστορία ως βιωμένη εμπειρία</a:t>
            </a:r>
            <a:r>
              <a:rPr lang="el-GR" dirty="0" smtClean="0"/>
              <a:t>. Αθήνα: Νεφέλη1998.</a:t>
            </a:r>
          </a:p>
          <a:p>
            <a:r>
              <a:rPr lang="el-GR" dirty="0" err="1" smtClean="0"/>
              <a:t>Plummer</a:t>
            </a:r>
            <a:r>
              <a:rPr lang="el-GR" dirty="0" smtClean="0"/>
              <a:t> </a:t>
            </a:r>
            <a:r>
              <a:rPr lang="el-GR" dirty="0" err="1" smtClean="0"/>
              <a:t>Ken</a:t>
            </a:r>
            <a:r>
              <a:rPr lang="el-GR" dirty="0" smtClean="0"/>
              <a:t>, </a:t>
            </a:r>
            <a:r>
              <a:rPr lang="el-GR" i="1" dirty="0" smtClean="0"/>
              <a:t>Τεκμήρια ζωής. Εισαγωγή στα προβλήματα και τη βιβλιογραφία μιας ανθρωπιστικής μεθόδο</a:t>
            </a:r>
            <a:r>
              <a:rPr lang="el-GR" dirty="0" smtClean="0"/>
              <a:t>υ, Αθήνα: </a:t>
            </a:r>
            <a:r>
              <a:rPr lang="el-GR" dirty="0" err="1" smtClean="0"/>
              <a:t>Gutenberg</a:t>
            </a:r>
            <a:r>
              <a:rPr lang="el-GR" dirty="0" smtClean="0"/>
              <a:t>, 2000.</a:t>
            </a:r>
          </a:p>
          <a:p>
            <a:r>
              <a:rPr lang="el-GR" dirty="0" err="1" smtClean="0"/>
              <a:t>Ρεπούση</a:t>
            </a:r>
            <a:r>
              <a:rPr lang="el-GR" dirty="0" smtClean="0"/>
              <a:t>, Μαρία &amp; Χαρά </a:t>
            </a:r>
            <a:r>
              <a:rPr lang="el-GR" dirty="0" err="1" smtClean="0"/>
              <a:t>Ανδρεάδου</a:t>
            </a:r>
            <a:r>
              <a:rPr lang="el-GR" dirty="0" smtClean="0"/>
              <a:t> (</a:t>
            </a:r>
            <a:r>
              <a:rPr lang="el-GR" dirty="0" err="1" smtClean="0"/>
              <a:t>επιμ</a:t>
            </a:r>
            <a:r>
              <a:rPr lang="el-GR" dirty="0" smtClean="0"/>
              <a:t>.), </a:t>
            </a:r>
            <a:r>
              <a:rPr lang="el-GR" i="1" dirty="0" smtClean="0"/>
              <a:t>Προφορικές Ιστορίες. ένας οδηγός προφορικής ιστορίας για την Εκπαίδευση και την Κοινότητα, </a:t>
            </a:r>
            <a:r>
              <a:rPr lang="el-GR" dirty="0" smtClean="0"/>
              <a:t>Χανιά: Νομαρχιακή Αυτοδιοίκηση Χανίων &amp; Α.Π.Θ, 2010.</a:t>
            </a:r>
          </a:p>
          <a:p>
            <a:r>
              <a:rPr lang="el-GR" dirty="0" err="1" smtClean="0"/>
              <a:t>Τσιώλης</a:t>
            </a:r>
            <a:r>
              <a:rPr lang="el-GR" dirty="0" smtClean="0"/>
              <a:t>, Γιώργος, </a:t>
            </a:r>
            <a:r>
              <a:rPr lang="el-GR" i="1" dirty="0" smtClean="0"/>
              <a:t>Ιστορίες ζωής και βιογραφικές αφηγήσεις. Η βιογραφική προσέγγιση στην κοινωνιολογική ποιοτική έρευνα</a:t>
            </a:r>
            <a:r>
              <a:rPr lang="el-GR" dirty="0" smtClean="0"/>
              <a:t>. Αθήνα: Κριτική, 2006.</a:t>
            </a:r>
          </a:p>
          <a:p>
            <a:endParaRPr lang="el-GR" dirty="0" smtClean="0"/>
          </a:p>
          <a:p>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30026"/>
          </a:xfrm>
        </p:spPr>
        <p:txBody>
          <a:bodyPr>
            <a:normAutofit fontScale="90000"/>
          </a:bodyPr>
          <a:lstStyle/>
          <a:p>
            <a:endParaRPr lang="el-GR" dirty="0"/>
          </a:p>
        </p:txBody>
      </p:sp>
      <p:sp>
        <p:nvSpPr>
          <p:cNvPr id="3" name="2 - Θέση περιεχομένου"/>
          <p:cNvSpPr>
            <a:spLocks noGrp="1"/>
          </p:cNvSpPr>
          <p:nvPr>
            <p:ph idx="1"/>
          </p:nvPr>
        </p:nvSpPr>
        <p:spPr>
          <a:xfrm>
            <a:off x="0" y="476672"/>
            <a:ext cx="9144000" cy="6381328"/>
          </a:xfrm>
        </p:spPr>
        <p:txBody>
          <a:bodyPr>
            <a:noAutofit/>
          </a:bodyPr>
          <a:lstStyle/>
          <a:p>
            <a:pPr algn="just"/>
            <a:r>
              <a:rPr lang="el-GR" sz="1400" dirty="0" smtClean="0"/>
              <a:t>Βαν </a:t>
            </a:r>
            <a:r>
              <a:rPr lang="el-GR" sz="1400" dirty="0" err="1" smtClean="0"/>
              <a:t>Μπούσχοτεν</a:t>
            </a:r>
            <a:r>
              <a:rPr lang="el-GR" sz="1400" dirty="0" smtClean="0"/>
              <a:t> </a:t>
            </a:r>
            <a:r>
              <a:rPr lang="el-GR" sz="1400" dirty="0" err="1" smtClean="0"/>
              <a:t>Ρίκη</a:t>
            </a:r>
            <a:r>
              <a:rPr lang="el-GR" sz="1400" dirty="0" smtClean="0"/>
              <a:t>, </a:t>
            </a:r>
            <a:r>
              <a:rPr lang="el-GR" sz="1400" i="1" dirty="0" smtClean="0"/>
              <a:t>Ανάποδα Χρόνια. Συλλογική μνήμη και ιστορία στο </a:t>
            </a:r>
            <a:r>
              <a:rPr lang="el-GR" sz="1400" i="1" dirty="0" err="1" smtClean="0"/>
              <a:t>Ζιάκα</a:t>
            </a:r>
            <a:r>
              <a:rPr lang="el-GR" sz="1400" i="1" dirty="0" smtClean="0"/>
              <a:t> Γρεβενών (1900-1950),</a:t>
            </a:r>
            <a:r>
              <a:rPr lang="el-GR" sz="1400" dirty="0" smtClean="0"/>
              <a:t>Αθήνα: </a:t>
            </a:r>
            <a:r>
              <a:rPr lang="el-GR" sz="1400" dirty="0" err="1" smtClean="0"/>
              <a:t>Πλέθρον</a:t>
            </a:r>
            <a:r>
              <a:rPr lang="el-GR" sz="1400" dirty="0" smtClean="0"/>
              <a:t>, 1997.</a:t>
            </a:r>
          </a:p>
          <a:p>
            <a:pPr algn="just"/>
            <a:r>
              <a:rPr lang="el-GR" sz="1400" dirty="0" smtClean="0"/>
              <a:t>Βαν </a:t>
            </a:r>
            <a:r>
              <a:rPr lang="el-GR" sz="1400" dirty="0" err="1" smtClean="0"/>
              <a:t>Μπούσχοτεν</a:t>
            </a:r>
            <a:r>
              <a:rPr lang="el-GR" sz="1400" dirty="0" smtClean="0"/>
              <a:t>, Ρ., Τ. </a:t>
            </a:r>
            <a:r>
              <a:rPr lang="el-GR" sz="1400" dirty="0" err="1" smtClean="0"/>
              <a:t>Βερβενιώτη</a:t>
            </a:r>
            <a:r>
              <a:rPr lang="el-GR" sz="1400" dirty="0" smtClean="0"/>
              <a:t>, Ε. Βουτυρά, Κ. </a:t>
            </a:r>
            <a:r>
              <a:rPr lang="el-GR" sz="1400" dirty="0" err="1" smtClean="0"/>
              <a:t>Μπάδα</a:t>
            </a:r>
            <a:r>
              <a:rPr lang="el-GR" sz="1400" dirty="0" smtClean="0"/>
              <a:t> (επιμέλεια), </a:t>
            </a:r>
            <a:r>
              <a:rPr lang="el-GR" sz="1400" i="1" dirty="0" smtClean="0"/>
              <a:t>Μνήμες και λήθη του ελληνικού εμφύλιου πολέμου</a:t>
            </a:r>
            <a:r>
              <a:rPr lang="el-GR" sz="1400" dirty="0" smtClean="0"/>
              <a:t>, Θεσσαλονίκη: Επίκεντρο, 2008.</a:t>
            </a:r>
          </a:p>
          <a:p>
            <a:pPr algn="just"/>
            <a:r>
              <a:rPr lang="el-GR" sz="1400" dirty="0" err="1" smtClean="0"/>
              <a:t>Ζαϊμάκης</a:t>
            </a:r>
            <a:r>
              <a:rPr lang="el-GR" sz="1400" dirty="0" smtClean="0"/>
              <a:t>, Γιάννης, </a:t>
            </a:r>
            <a:r>
              <a:rPr lang="el-GR" sz="1400" i="1" dirty="0" smtClean="0"/>
              <a:t>Καταγώγια ακμάζοντα: : Παρέκκλιση και πολιτισμική δημιουργία στον Λάκκο Ηρακλείου (1900-1940)</a:t>
            </a:r>
            <a:r>
              <a:rPr lang="el-GR" sz="1400" dirty="0" smtClean="0"/>
              <a:t>, Αθήνα: </a:t>
            </a:r>
            <a:r>
              <a:rPr lang="el-GR" sz="1400" dirty="0" err="1" smtClean="0"/>
              <a:t>Πλέθρον</a:t>
            </a:r>
            <a:r>
              <a:rPr lang="el-GR" sz="1400" dirty="0" smtClean="0"/>
              <a:t>, 1999.</a:t>
            </a:r>
          </a:p>
          <a:p>
            <a:pPr algn="just"/>
            <a:r>
              <a:rPr lang="el-GR" sz="1400" dirty="0" err="1" smtClean="0"/>
              <a:t>Θανοπούλου</a:t>
            </a:r>
            <a:r>
              <a:rPr lang="el-GR" sz="1400" dirty="0" smtClean="0"/>
              <a:t> Μαρία</a:t>
            </a:r>
            <a:r>
              <a:rPr lang="el-GR" sz="1400" i="1" dirty="0" smtClean="0"/>
              <a:t>, Η προφορική μνήμη του πολέμου. Διερεύνηση της συλλογικής μνήμης του Β’ Παγκοσμίου Πολέμου στους επιζώντες ενός χωριού της Λευκάδας</a:t>
            </a:r>
            <a:r>
              <a:rPr lang="el-GR" sz="1400" dirty="0" smtClean="0"/>
              <a:t>, Αθήνα: ΕΚΚΕ, 2000.</a:t>
            </a:r>
          </a:p>
          <a:p>
            <a:pPr algn="just"/>
            <a:r>
              <a:rPr lang="el-GR" sz="1400" dirty="0" smtClean="0"/>
              <a:t>Λαμπροπούλου, Δήμητρα.. </a:t>
            </a:r>
            <a:r>
              <a:rPr lang="el-GR" sz="1400" i="1" dirty="0" smtClean="0"/>
              <a:t>Οικοδόμοι. Οι άνθρωποι που έχτισαν την Ελλάδα: 1950-1967.</a:t>
            </a:r>
            <a:r>
              <a:rPr lang="el-GR" sz="1400" dirty="0" smtClean="0"/>
              <a:t> Αθήνα: </a:t>
            </a:r>
            <a:r>
              <a:rPr lang="el-GR" sz="1400" dirty="0" err="1" smtClean="0"/>
              <a:t>Βιβλιόραμα</a:t>
            </a:r>
            <a:r>
              <a:rPr lang="el-GR" sz="1400" dirty="0" smtClean="0"/>
              <a:t>, 2009.</a:t>
            </a:r>
          </a:p>
          <a:p>
            <a:pPr algn="just"/>
            <a:r>
              <a:rPr lang="el-GR" sz="1400" dirty="0" err="1" smtClean="0"/>
              <a:t>Μπάδα</a:t>
            </a:r>
            <a:r>
              <a:rPr lang="el-GR" sz="1400" dirty="0" smtClean="0"/>
              <a:t>, Κωνσταντίνα (</a:t>
            </a:r>
            <a:r>
              <a:rPr lang="el-GR" sz="1400" dirty="0" err="1" smtClean="0"/>
              <a:t>επιμ</a:t>
            </a:r>
            <a:r>
              <a:rPr lang="el-GR" sz="1400" dirty="0" smtClean="0"/>
              <a:t>.), </a:t>
            </a:r>
            <a:r>
              <a:rPr lang="el-GR" sz="1400" i="1" dirty="0" smtClean="0"/>
              <a:t>Η μνήμη του τόπου και του τοπίου. Το Αγρίνιο και η αγροτική του περιφέρεια μέχρι το 1960</a:t>
            </a:r>
            <a:r>
              <a:rPr lang="el-GR" sz="1400" dirty="0" smtClean="0"/>
              <a:t>, Αθήνα: Μεταίχμιο, 2003.</a:t>
            </a:r>
          </a:p>
          <a:p>
            <a:pPr algn="just"/>
            <a:r>
              <a:rPr lang="el-GR" sz="1400" dirty="0" err="1" smtClean="0"/>
              <a:t>Μπουτζουβή</a:t>
            </a:r>
            <a:r>
              <a:rPr lang="el-GR" sz="1400" dirty="0" smtClean="0"/>
              <a:t> Αλέκα (</a:t>
            </a:r>
            <a:r>
              <a:rPr lang="el-GR" sz="1400" dirty="0" err="1" smtClean="0"/>
              <a:t>επιμ</a:t>
            </a:r>
            <a:r>
              <a:rPr lang="el-GR" sz="1400" dirty="0" smtClean="0"/>
              <a:t>.), </a:t>
            </a:r>
            <a:r>
              <a:rPr lang="el-GR" sz="1400" i="1" dirty="0" smtClean="0"/>
              <a:t>Σκόπελος. Η ιστορικότητα της καθημερινής ζωής. Οι χειροτέχνες αφηγούνται..</a:t>
            </a:r>
            <a:r>
              <a:rPr lang="el-GR" sz="1400" dirty="0" smtClean="0"/>
              <a:t>, Αθήνα: Κατάρτι, 1999.</a:t>
            </a:r>
          </a:p>
          <a:p>
            <a:pPr algn="just"/>
            <a:r>
              <a:rPr lang="el-GR" sz="1400" dirty="0" err="1" smtClean="0"/>
              <a:t>Papanikolas</a:t>
            </a:r>
            <a:r>
              <a:rPr lang="el-GR" sz="1400" dirty="0" smtClean="0"/>
              <a:t> </a:t>
            </a:r>
            <a:r>
              <a:rPr lang="el-GR" sz="1400" dirty="0" err="1" smtClean="0"/>
              <a:t>Zeese</a:t>
            </a:r>
            <a:r>
              <a:rPr lang="el-GR" sz="1400" dirty="0" smtClean="0"/>
              <a:t>, </a:t>
            </a:r>
            <a:r>
              <a:rPr lang="el-GR" sz="1400" dirty="0" err="1" smtClean="0"/>
              <a:t>Αμοιρολόιτος</a:t>
            </a:r>
            <a:r>
              <a:rPr lang="el-GR" sz="1400" dirty="0" smtClean="0"/>
              <a:t>. Ο Λούις </a:t>
            </a:r>
            <a:r>
              <a:rPr lang="el-GR" sz="1400" dirty="0" err="1" smtClean="0"/>
              <a:t>Τίκας</a:t>
            </a:r>
            <a:r>
              <a:rPr lang="el-GR" sz="1400" dirty="0" smtClean="0"/>
              <a:t> και η σφαγή στο </a:t>
            </a:r>
            <a:r>
              <a:rPr lang="el-GR" sz="1400" dirty="0" err="1" smtClean="0"/>
              <a:t>Λάντλοου</a:t>
            </a:r>
            <a:r>
              <a:rPr lang="el-GR" sz="1400" dirty="0" smtClean="0"/>
              <a:t>, Αθήνα: Κατάρτι, 2002.</a:t>
            </a:r>
          </a:p>
          <a:p>
            <a:pPr algn="just"/>
            <a:r>
              <a:rPr lang="el-GR" sz="1400" dirty="0" err="1" smtClean="0"/>
              <a:t>Thomson</a:t>
            </a:r>
            <a:r>
              <a:rPr lang="el-GR" sz="1400" dirty="0" smtClean="0"/>
              <a:t> </a:t>
            </a:r>
            <a:r>
              <a:rPr lang="el-GR" sz="1400" dirty="0" err="1" smtClean="0"/>
              <a:t>Alistair</a:t>
            </a:r>
            <a:r>
              <a:rPr lang="el-GR" sz="1400" dirty="0" smtClean="0"/>
              <a:t>, </a:t>
            </a:r>
            <a:r>
              <a:rPr lang="el-GR" sz="1400" i="1" dirty="0" smtClean="0"/>
              <a:t>Αναμνήσεις </a:t>
            </a:r>
            <a:r>
              <a:rPr lang="el-GR" sz="1400" i="1" dirty="0" err="1" smtClean="0"/>
              <a:t>Ανζακιτών</a:t>
            </a:r>
            <a:r>
              <a:rPr lang="el-GR" sz="1400" i="1" dirty="0" smtClean="0"/>
              <a:t>. Ζώντας με το θρύλο</a:t>
            </a:r>
            <a:r>
              <a:rPr lang="el-GR" sz="1400" dirty="0" smtClean="0"/>
              <a:t>, , 2003.</a:t>
            </a:r>
          </a:p>
          <a:p>
            <a:pPr algn="just"/>
            <a:r>
              <a:rPr lang="el-GR" sz="1400" dirty="0" err="1" smtClean="0"/>
              <a:t>Vilanova</a:t>
            </a:r>
            <a:r>
              <a:rPr lang="el-GR" sz="1400" dirty="0" smtClean="0"/>
              <a:t> </a:t>
            </a:r>
            <a:r>
              <a:rPr lang="el-GR" sz="1400" dirty="0" err="1" smtClean="0"/>
              <a:t>Mercedes</a:t>
            </a:r>
            <a:r>
              <a:rPr lang="el-GR" sz="1400" dirty="0" smtClean="0"/>
              <a:t>, </a:t>
            </a:r>
            <a:r>
              <a:rPr lang="el-GR" sz="1400" i="1" dirty="0" smtClean="0"/>
              <a:t>Οι αόρατες πλειοψηφίες. Εργατική εκμετάλλευση, επανάσταση και καταστολή</a:t>
            </a:r>
            <a:r>
              <a:rPr lang="el-GR" sz="1400" dirty="0" smtClean="0"/>
              <a:t>, Αθήνα: Κατάρτι, 2000.</a:t>
            </a:r>
          </a:p>
          <a:p>
            <a:pPr algn="just"/>
            <a:r>
              <a:rPr lang="el-GR" sz="1400" dirty="0" err="1" smtClean="0"/>
              <a:t>Βερβενιώτη</a:t>
            </a:r>
            <a:r>
              <a:rPr lang="el-GR" sz="1400" dirty="0" smtClean="0"/>
              <a:t>, Τασούλα, </a:t>
            </a:r>
            <a:r>
              <a:rPr lang="el-GR" sz="1400" i="1" dirty="0" smtClean="0"/>
              <a:t>Διπλό βιβλίο-Η αφήγηση της Σταματίας </a:t>
            </a:r>
            <a:r>
              <a:rPr lang="el-GR" sz="1400" i="1" dirty="0" err="1" smtClean="0"/>
              <a:t>Μπαρμπάτση:Η</a:t>
            </a:r>
            <a:r>
              <a:rPr lang="el-GR" sz="1400" i="1" dirty="0" smtClean="0"/>
              <a:t> ιστορική ανάγνωση</a:t>
            </a:r>
            <a:r>
              <a:rPr lang="el-GR" sz="1400" dirty="0" smtClean="0"/>
              <a:t>. Αθήνα: Βιβλιόραμα,2003.</a:t>
            </a:r>
          </a:p>
          <a:p>
            <a:pPr algn="just"/>
            <a:r>
              <a:rPr lang="el-GR" sz="1400" dirty="0" err="1" smtClean="0"/>
              <a:t>Χαντζαρούλα</a:t>
            </a:r>
            <a:r>
              <a:rPr lang="el-GR" sz="1400" dirty="0" smtClean="0"/>
              <a:t>, Ποθητή. 2012. </a:t>
            </a:r>
            <a:r>
              <a:rPr lang="el-GR" sz="1400" i="1" dirty="0" smtClean="0"/>
              <a:t>Σμιλεύοντας την υποταγή. Οι έμμισθες οικιακές εργάτριες στην Ελλάδα το πρώτο μισό του εικοστού αιώνα.</a:t>
            </a:r>
            <a:r>
              <a:rPr lang="el-GR" sz="1400" dirty="0" smtClean="0"/>
              <a:t> Αθήνα: </a:t>
            </a:r>
            <a:r>
              <a:rPr lang="el-GR" sz="1400" dirty="0" err="1" smtClean="0"/>
              <a:t>Παπαζήσης</a:t>
            </a:r>
            <a:endParaRPr lang="el-GR" sz="1400" dirty="0" smtClean="0"/>
          </a:p>
          <a:p>
            <a:pPr algn="just"/>
            <a:r>
              <a:rPr lang="el-GR" sz="1400" dirty="0" err="1" smtClean="0"/>
              <a:t>Αμπατζοπούλου</a:t>
            </a:r>
            <a:r>
              <a:rPr lang="el-GR" sz="1400" dirty="0" smtClean="0"/>
              <a:t> Φ., </a:t>
            </a:r>
            <a:r>
              <a:rPr lang="el-GR" sz="1400" i="1" dirty="0" smtClean="0"/>
              <a:t>Το ολοκαύτωμα στις μαρτυρίες των ελλήνων Εβραίων</a:t>
            </a:r>
            <a:r>
              <a:rPr lang="el-GR" sz="1400" dirty="0" smtClean="0"/>
              <a:t>, Θεσσαλονίκη: Παρατηρητής, 1993.</a:t>
            </a:r>
          </a:p>
          <a:p>
            <a:pPr algn="just"/>
            <a:r>
              <a:rPr lang="el-GR" sz="1400" dirty="0" smtClean="0"/>
              <a:t>Βαν </a:t>
            </a:r>
            <a:r>
              <a:rPr lang="el-GR" sz="1400" dirty="0" err="1" smtClean="0"/>
              <a:t>Μπούσχοτεν</a:t>
            </a:r>
            <a:r>
              <a:rPr lang="el-GR" sz="1400" dirty="0" smtClean="0"/>
              <a:t>, </a:t>
            </a:r>
            <a:r>
              <a:rPr lang="el-GR" sz="1400" dirty="0" err="1" smtClean="0"/>
              <a:t>Ρίκη</a:t>
            </a:r>
            <a:r>
              <a:rPr lang="el-GR" sz="1400" dirty="0" smtClean="0"/>
              <a:t>, </a:t>
            </a:r>
            <a:r>
              <a:rPr lang="el-GR" sz="1400" i="1" dirty="0" err="1" smtClean="0"/>
              <a:t>Περασάμε</a:t>
            </a:r>
            <a:r>
              <a:rPr lang="el-GR" sz="1400" i="1" dirty="0" smtClean="0"/>
              <a:t> πολλές μπόρες κορίτσι μου…,</a:t>
            </a:r>
            <a:r>
              <a:rPr lang="el-GR" sz="1400" dirty="0" smtClean="0"/>
              <a:t> Αθήνα:, </a:t>
            </a:r>
            <a:r>
              <a:rPr lang="el-GR" sz="1400" dirty="0" err="1" smtClean="0"/>
              <a:t>Πλέθρον</a:t>
            </a:r>
            <a:r>
              <a:rPr lang="el-GR" sz="1400" dirty="0" smtClean="0"/>
              <a:t>, 1998.</a:t>
            </a:r>
          </a:p>
          <a:p>
            <a:pPr algn="just"/>
            <a:r>
              <a:rPr lang="el-GR" sz="1400" dirty="0" err="1" smtClean="0"/>
              <a:t>Mater</a:t>
            </a:r>
            <a:r>
              <a:rPr lang="el-GR" sz="1400" dirty="0" smtClean="0"/>
              <a:t> </a:t>
            </a:r>
            <a:r>
              <a:rPr lang="el-GR" sz="1400" dirty="0" err="1" smtClean="0"/>
              <a:t>Nadire</a:t>
            </a:r>
            <a:r>
              <a:rPr lang="el-GR" sz="1400" dirty="0" smtClean="0"/>
              <a:t>, </a:t>
            </a:r>
            <a:r>
              <a:rPr lang="el-GR" sz="1400" i="1" dirty="0" smtClean="0"/>
              <a:t>Το βιβλίο του </a:t>
            </a:r>
            <a:r>
              <a:rPr lang="el-GR" sz="1400" i="1" dirty="0" err="1" smtClean="0"/>
              <a:t>Μεχμέτ</a:t>
            </a:r>
            <a:r>
              <a:rPr lang="el-GR" sz="1400" i="1" dirty="0" smtClean="0"/>
              <a:t>. Οι στρατιώτες που πολέμησαν στη νοτιοανατολική Τουρκία αφηγούνται</a:t>
            </a:r>
            <a:r>
              <a:rPr lang="el-GR" sz="1400" dirty="0" smtClean="0"/>
              <a:t>, Αθήνα: Κατάρτι, 2004.</a:t>
            </a:r>
          </a:p>
          <a:p>
            <a:pPr algn="just"/>
            <a:r>
              <a:rPr lang="el-GR" sz="1400" dirty="0" err="1" smtClean="0"/>
              <a:t>Νιτσιάκος</a:t>
            </a:r>
            <a:r>
              <a:rPr lang="el-GR" sz="1400" dirty="0" smtClean="0"/>
              <a:t>, Βασίλης. </a:t>
            </a:r>
            <a:r>
              <a:rPr lang="el-GR" sz="1400" i="1" dirty="0" smtClean="0"/>
              <a:t>Μαρτυρίες Αλβανών μεταναστών</a:t>
            </a:r>
            <a:r>
              <a:rPr lang="el-GR" sz="1400" dirty="0" smtClean="0"/>
              <a:t>, Αθήνα: Οδυσσέας, 2003.</a:t>
            </a:r>
          </a:p>
          <a:p>
            <a:pPr algn="just"/>
            <a:endParaRPr lang="el-GR" sz="1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8229600" cy="764704"/>
          </a:xfrm>
        </p:spPr>
        <p:txBody>
          <a:bodyPr>
            <a:normAutofit/>
          </a:bodyPr>
          <a:lstStyle/>
          <a:p>
            <a:r>
              <a:rPr lang="el-GR" sz="3200" dirty="0" smtClean="0"/>
              <a:t>Α. Τι είναι η «</a:t>
            </a:r>
            <a:r>
              <a:rPr lang="el-GR" sz="3200" dirty="0" err="1" smtClean="0"/>
              <a:t>μικροϊστορία</a:t>
            </a:r>
            <a:r>
              <a:rPr lang="el-GR" sz="3200" dirty="0" smtClean="0"/>
              <a:t>»;</a:t>
            </a:r>
            <a:endParaRPr lang="el-GR" sz="3200" dirty="0"/>
          </a:p>
        </p:txBody>
      </p:sp>
      <p:sp>
        <p:nvSpPr>
          <p:cNvPr id="3" name="2 - Θέση περιεχομένου"/>
          <p:cNvSpPr>
            <a:spLocks noGrp="1"/>
          </p:cNvSpPr>
          <p:nvPr>
            <p:ph idx="1"/>
          </p:nvPr>
        </p:nvSpPr>
        <p:spPr>
          <a:xfrm>
            <a:off x="251520" y="692696"/>
            <a:ext cx="8892480" cy="6165304"/>
          </a:xfrm>
        </p:spPr>
        <p:txBody>
          <a:bodyPr>
            <a:normAutofit fontScale="62500" lnSpcReduction="20000"/>
          </a:bodyPr>
          <a:lstStyle/>
          <a:p>
            <a:pPr>
              <a:buNone/>
            </a:pPr>
            <a:r>
              <a:rPr lang="el-GR" dirty="0" smtClean="0"/>
              <a:t>	Θα </a:t>
            </a:r>
            <a:r>
              <a:rPr lang="el-GR" dirty="0"/>
              <a:t>μπορούσαμε να θεωρήσουμε την </a:t>
            </a:r>
            <a:r>
              <a:rPr lang="el-GR" dirty="0" err="1"/>
              <a:t>μικροϊστορία</a:t>
            </a:r>
            <a:r>
              <a:rPr lang="el-GR" dirty="0"/>
              <a:t> </a:t>
            </a:r>
            <a:r>
              <a:rPr lang="el-GR" b="1" dirty="0"/>
              <a:t>ως μια κίνηση ιστορικών που εμφανίστηκε στην Ιταλία στις αρχές της δεκαετίας του 1970 κι έφτασε στην μεγαλύτερη ανάπτυξή της στα μέσα της δεκαετίας του 1980 </a:t>
            </a:r>
            <a:r>
              <a:rPr lang="el-GR" dirty="0"/>
              <a:t>για να γίνει ευρύτερα γνωστή, μέσω της ερευνητικής παραγωγής ενός εκ των πρωταγωνιστών της, του </a:t>
            </a:r>
            <a:r>
              <a:rPr lang="el-GR" b="1" dirty="0" err="1"/>
              <a:t>Carlo</a:t>
            </a:r>
            <a:r>
              <a:rPr lang="el-GR" b="1" dirty="0"/>
              <a:t> </a:t>
            </a:r>
            <a:r>
              <a:rPr lang="el-GR" b="1" dirty="0" err="1"/>
              <a:t>Ginzburg</a:t>
            </a:r>
            <a:r>
              <a:rPr lang="el-GR" dirty="0"/>
              <a:t>, περί τις αρχές της δεκαετίας του 1990. Πρόκειται περισσότερο για μια ετικέτα μιας θεωρητικής, μεθοδολογικής και πρακτικής προσπάθειας μιας ομάδας ιστορικών, οι οποίοι δρούσαν εκείνη την περίοδο στα πανεπιστήμια του Τορίνο, της Γένοβας και της Μπολόνια, ως διδάσκοντες ή ως ερευνητές, παρά για μια συγκροτημένη σχολή ή ρεύμα. </a:t>
            </a:r>
            <a:r>
              <a:rPr lang="el-GR" b="1" dirty="0"/>
              <a:t>Ως  επίκεντρο και όχι ως θεωρητικό όργανο θα πρέπει να θεωρηθεί και το περιοδικό «</a:t>
            </a:r>
            <a:r>
              <a:rPr lang="el-GR" b="1" dirty="0" err="1"/>
              <a:t>Quaderni</a:t>
            </a:r>
            <a:r>
              <a:rPr lang="el-GR" b="1" dirty="0"/>
              <a:t> </a:t>
            </a:r>
            <a:r>
              <a:rPr lang="el-GR" b="1" dirty="0" err="1"/>
              <a:t>Storici</a:t>
            </a:r>
            <a:r>
              <a:rPr lang="el-GR" b="1" dirty="0"/>
              <a:t>», </a:t>
            </a:r>
            <a:r>
              <a:rPr lang="el-GR" dirty="0"/>
              <a:t>το οποίο ιδρύθηκε το 1966 από μια άλλη ομάδα ιστορικών, οι οποίοι δεν εκφράζονταν ούτε από τα παλαιά και παραδοσιακά επιστημονικά περιοδικά ιστορίας, αλλά ούτε και από το ημιεπίσημο περιοδικό ιστορίας του ΚΚΙ, το «</a:t>
            </a:r>
            <a:r>
              <a:rPr lang="el-GR" dirty="0" err="1"/>
              <a:t>Studi</a:t>
            </a:r>
            <a:r>
              <a:rPr lang="el-GR" dirty="0"/>
              <a:t> </a:t>
            </a:r>
            <a:r>
              <a:rPr lang="el-GR" dirty="0" err="1"/>
              <a:t>storici</a:t>
            </a:r>
            <a:r>
              <a:rPr lang="el-GR" dirty="0"/>
              <a:t>», διαφωνία βέβαια που δεν οφειλόταν μόνο σε </a:t>
            </a:r>
            <a:r>
              <a:rPr lang="el-GR" dirty="0" err="1"/>
              <a:t>ενδοεπιστημονικούς</a:t>
            </a:r>
            <a:r>
              <a:rPr lang="el-GR" dirty="0"/>
              <a:t> λόγους, αλλά και  στη διαφορετική στάση απέναντι στα     γεγονότα του </a:t>
            </a:r>
            <a:r>
              <a:rPr lang="el-GR" dirty="0" smtClean="0"/>
              <a:t>1956. </a:t>
            </a:r>
            <a:r>
              <a:rPr lang="el-GR" b="1" dirty="0" smtClean="0"/>
              <a:t>Η </a:t>
            </a:r>
            <a:r>
              <a:rPr lang="el-GR" b="1" dirty="0"/>
              <a:t>πρώτη γενιά των </a:t>
            </a:r>
            <a:r>
              <a:rPr lang="el-GR" b="1" dirty="0" err="1"/>
              <a:t>μικροϊστορικών</a:t>
            </a:r>
            <a:r>
              <a:rPr lang="el-GR" b="1" dirty="0"/>
              <a:t>, αποτελείτο στην πραγματικότητα μόλις από τέσσερις ανθρώπους, τους </a:t>
            </a:r>
            <a:r>
              <a:rPr lang="el-GR" b="1" dirty="0" err="1"/>
              <a:t>Edoardo</a:t>
            </a:r>
            <a:r>
              <a:rPr lang="el-GR" b="1" dirty="0"/>
              <a:t> </a:t>
            </a:r>
            <a:r>
              <a:rPr lang="el-GR" b="1" dirty="0" err="1"/>
              <a:t>Grendi</a:t>
            </a:r>
            <a:r>
              <a:rPr lang="el-GR" b="1" dirty="0"/>
              <a:t>, </a:t>
            </a:r>
            <a:r>
              <a:rPr lang="el-GR" b="1" dirty="0" err="1"/>
              <a:t>Carlo</a:t>
            </a:r>
            <a:r>
              <a:rPr lang="el-GR" b="1" dirty="0"/>
              <a:t> </a:t>
            </a:r>
            <a:r>
              <a:rPr lang="el-GR" b="1" dirty="0" err="1"/>
              <a:t>Ginzburg</a:t>
            </a:r>
            <a:r>
              <a:rPr lang="el-GR" b="1" dirty="0"/>
              <a:t>, </a:t>
            </a:r>
            <a:r>
              <a:rPr lang="el-GR" b="1" dirty="0" err="1"/>
              <a:t>Carlo</a:t>
            </a:r>
            <a:r>
              <a:rPr lang="el-GR" b="1" dirty="0"/>
              <a:t> </a:t>
            </a:r>
            <a:r>
              <a:rPr lang="el-GR" b="1" dirty="0" err="1"/>
              <a:t>Poni</a:t>
            </a:r>
            <a:r>
              <a:rPr lang="el-GR" b="1" dirty="0"/>
              <a:t>, </a:t>
            </a:r>
            <a:r>
              <a:rPr lang="el-GR" b="1" dirty="0" err="1"/>
              <a:t>Giovanni</a:t>
            </a:r>
            <a:r>
              <a:rPr lang="el-GR" b="1" dirty="0"/>
              <a:t> </a:t>
            </a:r>
            <a:r>
              <a:rPr lang="el-GR" b="1" dirty="0" err="1"/>
              <a:t>Levi</a:t>
            </a:r>
            <a:r>
              <a:rPr lang="el-GR" b="1" dirty="0"/>
              <a:t> </a:t>
            </a:r>
            <a:r>
              <a:rPr lang="el-GR" dirty="0"/>
              <a:t>οι οποίοι </a:t>
            </a:r>
            <a:r>
              <a:rPr lang="el-GR" dirty="0" err="1"/>
              <a:t>διηύθηναν</a:t>
            </a:r>
            <a:r>
              <a:rPr lang="el-GR" dirty="0"/>
              <a:t> το περιοδικό από το 1976 ως το 1983 ενώ αποχώρησαν από την διοικούσα επιτροπή στα τέλη της δεκαετίας του 1980. Την ίδια περίπου εποχή </a:t>
            </a:r>
            <a:r>
              <a:rPr lang="el-GR" b="1" dirty="0"/>
              <a:t>από τις εκδόσεις </a:t>
            </a:r>
            <a:r>
              <a:rPr lang="el-GR" b="1" dirty="0" err="1"/>
              <a:t>Einaudi</a:t>
            </a:r>
            <a:r>
              <a:rPr lang="el-GR" b="1" dirty="0"/>
              <a:t> έβγαινε η σειρά </a:t>
            </a:r>
            <a:r>
              <a:rPr lang="el-GR" b="1" dirty="0" err="1"/>
              <a:t>Microstorie</a:t>
            </a:r>
            <a:r>
              <a:rPr lang="el-GR" dirty="0"/>
              <a:t>, με υπεύθυνους την </a:t>
            </a:r>
            <a:r>
              <a:rPr lang="el-GR" dirty="0" err="1"/>
              <a:t>Simona</a:t>
            </a:r>
            <a:r>
              <a:rPr lang="el-GR" dirty="0"/>
              <a:t> </a:t>
            </a:r>
            <a:r>
              <a:rPr lang="el-GR" dirty="0" err="1"/>
              <a:t>Cerutti</a:t>
            </a:r>
            <a:r>
              <a:rPr lang="el-GR" dirty="0"/>
              <a:t>,  τον </a:t>
            </a:r>
            <a:r>
              <a:rPr lang="el-GR" dirty="0" err="1"/>
              <a:t>Carlo</a:t>
            </a:r>
            <a:r>
              <a:rPr lang="el-GR" dirty="0"/>
              <a:t> </a:t>
            </a:r>
            <a:r>
              <a:rPr lang="el-GR" dirty="0" err="1"/>
              <a:t>Ginzburg</a:t>
            </a:r>
            <a:r>
              <a:rPr lang="el-GR" dirty="0"/>
              <a:t> και τον </a:t>
            </a:r>
            <a:r>
              <a:rPr lang="el-GR" dirty="0" err="1"/>
              <a:t>Giovanni</a:t>
            </a:r>
            <a:r>
              <a:rPr lang="el-GR" dirty="0"/>
              <a:t> </a:t>
            </a:r>
            <a:r>
              <a:rPr lang="el-GR" dirty="0" err="1"/>
              <a:t>Levi</a:t>
            </a:r>
            <a:r>
              <a:rPr lang="el-GR" dirty="0"/>
              <a:t>.</a:t>
            </a:r>
          </a:p>
          <a:p>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8229600" cy="980728"/>
          </a:xfrm>
        </p:spPr>
        <p:txBody>
          <a:bodyPr>
            <a:normAutofit/>
          </a:bodyPr>
          <a:lstStyle/>
          <a:p>
            <a:r>
              <a:rPr lang="el-GR" sz="3200" b="1" dirty="0" smtClean="0"/>
              <a:t>Το «</a:t>
            </a:r>
            <a:r>
              <a:rPr lang="el-GR" sz="3200" b="1" dirty="0" err="1" smtClean="0"/>
              <a:t>μακροϊστορικό</a:t>
            </a:r>
            <a:r>
              <a:rPr lang="el-GR" sz="3200" b="1" dirty="0" smtClean="0"/>
              <a:t>» παράδειγμα των </a:t>
            </a:r>
            <a:r>
              <a:rPr lang="en-US" sz="3200" b="1" dirty="0" err="1" smtClean="0"/>
              <a:t>Annales</a:t>
            </a:r>
            <a:endParaRPr lang="el-GR" sz="3200" b="1" dirty="0"/>
          </a:p>
        </p:txBody>
      </p:sp>
      <p:sp>
        <p:nvSpPr>
          <p:cNvPr id="3" name="2 - Θέση περιεχομένου"/>
          <p:cNvSpPr>
            <a:spLocks noGrp="1"/>
          </p:cNvSpPr>
          <p:nvPr>
            <p:ph idx="1"/>
          </p:nvPr>
        </p:nvSpPr>
        <p:spPr>
          <a:xfrm>
            <a:off x="0" y="836712"/>
            <a:ext cx="9144000" cy="6021288"/>
          </a:xfrm>
        </p:spPr>
        <p:txBody>
          <a:bodyPr>
            <a:noAutofit/>
          </a:bodyPr>
          <a:lstStyle/>
          <a:p>
            <a:pPr fontAlgn="base"/>
            <a:r>
              <a:rPr lang="el-GR" sz="2000" dirty="0"/>
              <a:t>Κύρια χαρακτηριστικά </a:t>
            </a:r>
            <a:r>
              <a:rPr lang="el-GR" sz="2000" dirty="0" smtClean="0"/>
              <a:t>ήταν </a:t>
            </a:r>
            <a:r>
              <a:rPr lang="el-GR" sz="2000" dirty="0"/>
              <a:t>και είναι η πρωτοκαθεδρία της έρευνας όσο το δυνατόν </a:t>
            </a:r>
            <a:r>
              <a:rPr lang="el-GR" sz="2000" b="1" dirty="0"/>
              <a:t>μεγαλύτερων συσσωματώσεων</a:t>
            </a:r>
            <a:r>
              <a:rPr lang="el-GR" sz="2000" dirty="0"/>
              <a:t>, η επιμονή στην </a:t>
            </a:r>
            <a:r>
              <a:rPr lang="el-GR" sz="2000" b="1" dirty="0"/>
              <a:t>ποσοτικοποίηση</a:t>
            </a:r>
            <a:r>
              <a:rPr lang="el-GR" sz="2000" dirty="0"/>
              <a:t> κατά την ανάλυση των κοινωνικών φαινομένων, η επιλογή της διερεύνησης μιας επαρκώς </a:t>
            </a:r>
            <a:r>
              <a:rPr lang="el-GR" sz="2000" b="1" dirty="0"/>
              <a:t>μακράς χρονικής περιόδου</a:t>
            </a:r>
            <a:r>
              <a:rPr lang="el-GR" sz="2000" dirty="0"/>
              <a:t>, ώστε να είναι δυνατή η παρατήρηση συνολικών μεταβολών – και, ως συνέπεια του τελευταίου, </a:t>
            </a:r>
            <a:r>
              <a:rPr lang="el-GR" sz="2000" b="1" dirty="0"/>
              <a:t>η ανάλυση διαφοροποιημένων </a:t>
            </a:r>
            <a:r>
              <a:rPr lang="el-GR" sz="2000" b="1" dirty="0" err="1"/>
              <a:t>χρονικοτήτων</a:t>
            </a:r>
            <a:r>
              <a:rPr lang="el-GR" sz="2000" dirty="0"/>
              <a:t>.</a:t>
            </a:r>
          </a:p>
          <a:p>
            <a:pPr fontAlgn="base"/>
            <a:r>
              <a:rPr lang="el-GR" sz="2000" dirty="0"/>
              <a:t>Από αυτές τις εναρκτήριες αξιώσεις προέκυψαν κάποιες συνέπειες που σημάδεψαν βαθιά τις διαδικασίες που χρησιμοποιήθηκαν. Η επιλογή των σειρών και του αριθμού επέβαλε όχι μόνο την </a:t>
            </a:r>
            <a:r>
              <a:rPr lang="el-GR" sz="2000" b="1" dirty="0"/>
              <a:t>ανακάλυψη των κατάλληλων μαρτυριών </a:t>
            </a:r>
            <a:r>
              <a:rPr lang="el-GR" sz="2000" dirty="0"/>
              <a:t>(ή την επεξεργασία με διαφορετικές μεθόδους των ήδη υπαρχουσών), αλλά και τον </a:t>
            </a:r>
            <a:r>
              <a:rPr lang="el-GR" sz="2000" b="1" dirty="0"/>
              <a:t>καθορισμό δεικτών που να χρησιμεύουν στην αφαίρεση από την αρχειακή μαρτυρία ενός περιορισμένου αριθμού ιδιοτήτων, κάποιων συγκεκριμένων τμημάτων/πτυχών, με σκοπό τη μελέτη των μεταβολών τους εντός μιας χρονικής περιόδου</a:t>
            </a:r>
            <a:r>
              <a:rPr lang="el-GR" sz="2000" dirty="0"/>
              <a:t>: αρχικά, τιμές και εισοδήματα, στη συνέχεια επίπεδα πλούτου, ταξινομήσεις με βάση το επάγγελμα, γεννήσεις, γάμοι, θάνατοι, τίτλοι βιβλίων ή είδη εκδόσεων, λατρευτικές χειρονομίες κλπ. Είχε γίνει πλέον δυνατή η μελέτη της συγκεκριμένης εξέλιξης των παραπάνω δεικτών. Κυρίως, όμως, η χρησιμοποίησή τους για την </a:t>
            </a:r>
            <a:r>
              <a:rPr lang="el-GR" sz="2000" b="1" dirty="0"/>
              <a:t>κατασκευή λιγότερο ή περισσότερο περίπλοκων μοντέλων</a:t>
            </a:r>
            <a:r>
              <a:rPr lang="el-GR" sz="2000" dirty="0"/>
              <a:t>.</a:t>
            </a:r>
          </a:p>
          <a:p>
            <a:r>
              <a:rPr lang="el-GR" sz="2000" dirty="0"/>
              <a:t>Αυτές οι διαδικασίες εντάσσονταν συνολικά σε μια </a:t>
            </a:r>
            <a:r>
              <a:rPr lang="el-GR" sz="2000" b="1" dirty="0" err="1"/>
              <a:t>μακροϊστορική</a:t>
            </a:r>
            <a:r>
              <a:rPr lang="el-GR" sz="2000" b="1" dirty="0"/>
              <a:t> προοπτική</a:t>
            </a:r>
            <a:r>
              <a:rPr lang="el-GR" sz="2000" dirty="0"/>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0" y="0"/>
            <a:ext cx="9144000" cy="908720"/>
          </a:xfrm>
        </p:spPr>
        <p:txBody>
          <a:bodyPr>
            <a:normAutofit/>
          </a:bodyPr>
          <a:lstStyle/>
          <a:p>
            <a:r>
              <a:rPr lang="el-GR" sz="2800" b="1" dirty="0" smtClean="0"/>
              <a:t>Το διακύβευμα της «</a:t>
            </a:r>
            <a:r>
              <a:rPr lang="el-GR" sz="2800" b="1" dirty="0" err="1" smtClean="0"/>
              <a:t>μικροϊστορίας</a:t>
            </a:r>
            <a:r>
              <a:rPr lang="el-GR" sz="2800" b="1" dirty="0" smtClean="0"/>
              <a:t>»: ένα νέο Παράδειγμα;</a:t>
            </a:r>
            <a:endParaRPr lang="el-GR" sz="2800" b="1" dirty="0"/>
          </a:p>
        </p:txBody>
      </p:sp>
      <p:sp>
        <p:nvSpPr>
          <p:cNvPr id="3" name="2 - Θέση περιεχομένου"/>
          <p:cNvSpPr>
            <a:spLocks noGrp="1"/>
          </p:cNvSpPr>
          <p:nvPr>
            <p:ph idx="1"/>
          </p:nvPr>
        </p:nvSpPr>
        <p:spPr/>
        <p:txBody>
          <a:bodyPr>
            <a:normAutofit fontScale="92500" lnSpcReduction="20000"/>
          </a:bodyPr>
          <a:lstStyle/>
          <a:p>
            <a:pPr>
              <a:buNone/>
            </a:pPr>
            <a:r>
              <a:rPr lang="en-US" b="1" i="1" dirty="0" smtClean="0"/>
              <a:t>1) </a:t>
            </a:r>
            <a:r>
              <a:rPr lang="el-GR" b="1" i="1" dirty="0" smtClean="0"/>
              <a:t>όλα </a:t>
            </a:r>
            <a:r>
              <a:rPr lang="el-GR" b="1" i="1" dirty="0"/>
              <a:t>τα στάδια που καθοδηγούν την έρευνα είναι κατασκευασμένα κι όχι δεδομένα</a:t>
            </a:r>
            <a:r>
              <a:rPr lang="el-GR" i="1" dirty="0"/>
              <a:t>. Όλα: </a:t>
            </a:r>
            <a:endParaRPr lang="en-US" i="1" dirty="0" smtClean="0"/>
          </a:p>
          <a:p>
            <a:r>
              <a:rPr lang="el-GR" i="1" dirty="0" smtClean="0"/>
              <a:t>η </a:t>
            </a:r>
            <a:r>
              <a:rPr lang="el-GR" i="1" dirty="0"/>
              <a:t>ταυτοποίηση του αντικειμένου και της σημαντικότητάς του, </a:t>
            </a:r>
            <a:endParaRPr lang="en-US" i="1" dirty="0" smtClean="0"/>
          </a:p>
          <a:p>
            <a:r>
              <a:rPr lang="el-GR" i="1" dirty="0" smtClean="0"/>
              <a:t>η </a:t>
            </a:r>
            <a:r>
              <a:rPr lang="el-GR" i="1" dirty="0"/>
              <a:t>επεξεργασία των κατηγοριών με βάση τις οποίες αναλύεται, </a:t>
            </a:r>
            <a:endParaRPr lang="en-US" i="1" dirty="0" smtClean="0"/>
          </a:p>
          <a:p>
            <a:r>
              <a:rPr lang="el-GR" i="1" dirty="0" smtClean="0"/>
              <a:t>τα </a:t>
            </a:r>
            <a:r>
              <a:rPr lang="el-GR" i="1" dirty="0"/>
              <a:t>κριτήρια επαλήθευσης, </a:t>
            </a:r>
            <a:endParaRPr lang="en-US" i="1" dirty="0" smtClean="0"/>
          </a:p>
          <a:p>
            <a:r>
              <a:rPr lang="el-GR" i="1" dirty="0" smtClean="0"/>
              <a:t>οι </a:t>
            </a:r>
            <a:r>
              <a:rPr lang="el-GR" i="1" dirty="0"/>
              <a:t>υφολογικοί και αφηγηματικοί τρόποι μέσω των οποίων τα αποτελέσματα μεταδίδονται στον αναγνώστη</a:t>
            </a:r>
            <a:r>
              <a:rPr lang="el-GR" dirty="0"/>
              <a:t>. </a:t>
            </a:r>
            <a:r>
              <a:rPr lang="en-US" dirty="0" smtClean="0"/>
              <a:t>(</a:t>
            </a:r>
            <a:r>
              <a:rPr lang="el-GR" dirty="0" smtClean="0"/>
              <a:t>Πέτρος-Ιωσήφ </a:t>
            </a:r>
            <a:r>
              <a:rPr lang="el-GR" dirty="0" err="1" smtClean="0"/>
              <a:t>Στανγκανέλλης</a:t>
            </a:r>
            <a:r>
              <a:rPr lang="el-GR" dirty="0" smtClean="0"/>
              <a:t>) </a:t>
            </a: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8229600" cy="620688"/>
          </a:xfrm>
        </p:spPr>
        <p:txBody>
          <a:bodyPr>
            <a:noAutofit/>
          </a:bodyPr>
          <a:lstStyle/>
          <a:p>
            <a:r>
              <a:rPr lang="el-GR" sz="2400" b="1" dirty="0" smtClean="0"/>
              <a:t/>
            </a:r>
            <a:br>
              <a:rPr lang="el-GR" sz="2400" b="1" dirty="0" smtClean="0"/>
            </a:br>
            <a:r>
              <a:rPr lang="en-US" sz="2400" b="1" dirty="0" smtClean="0"/>
              <a:t>2) </a:t>
            </a:r>
            <a:r>
              <a:rPr lang="el-GR" sz="2400" b="1" dirty="0" smtClean="0"/>
              <a:t>Η αλλαγή κλίμακας</a:t>
            </a:r>
            <a:r>
              <a:rPr lang="el-GR" sz="2400" dirty="0" smtClean="0"/>
              <a:t>:</a:t>
            </a:r>
            <a:br>
              <a:rPr lang="el-GR" sz="2400" dirty="0" smtClean="0"/>
            </a:br>
            <a:endParaRPr lang="el-GR" sz="2400" dirty="0"/>
          </a:p>
        </p:txBody>
      </p:sp>
      <p:sp>
        <p:nvSpPr>
          <p:cNvPr id="3" name="2 - Θέση περιεχομένου"/>
          <p:cNvSpPr>
            <a:spLocks noGrp="1"/>
          </p:cNvSpPr>
          <p:nvPr>
            <p:ph idx="1"/>
          </p:nvPr>
        </p:nvSpPr>
        <p:spPr>
          <a:xfrm>
            <a:off x="0" y="620688"/>
            <a:ext cx="9144000" cy="6048672"/>
          </a:xfrm>
        </p:spPr>
        <p:txBody>
          <a:bodyPr>
            <a:normAutofit fontScale="70000" lnSpcReduction="20000"/>
          </a:bodyPr>
          <a:lstStyle/>
          <a:p>
            <a:pPr>
              <a:buNone/>
            </a:pPr>
            <a:r>
              <a:rPr lang="el-GR" dirty="0"/>
              <a:t>	</a:t>
            </a:r>
            <a:r>
              <a:rPr lang="el-GR" sz="3400" dirty="0" smtClean="0"/>
              <a:t>Το </a:t>
            </a:r>
            <a:r>
              <a:rPr lang="el-GR" sz="3400" dirty="0"/>
              <a:t>1966 ο </a:t>
            </a:r>
            <a:r>
              <a:rPr lang="el-GR" sz="3400" dirty="0" err="1"/>
              <a:t>Μικελάντζελο</a:t>
            </a:r>
            <a:r>
              <a:rPr lang="el-GR" sz="3400" dirty="0"/>
              <a:t> Αντονιόνι σκηνοθέτησε μια ταινία με τον χαρακτηριστικό τίτλο </a:t>
            </a:r>
            <a:r>
              <a:rPr lang="el-GR" sz="3400" i="1" dirty="0" err="1"/>
              <a:t>Blow</a:t>
            </a:r>
            <a:r>
              <a:rPr lang="el-GR" sz="3400" i="1" dirty="0"/>
              <a:t> </a:t>
            </a:r>
            <a:r>
              <a:rPr lang="el-GR" sz="3400" i="1" dirty="0" err="1"/>
              <a:t>up</a:t>
            </a:r>
            <a:r>
              <a:rPr lang="el-GR" sz="3400" dirty="0"/>
              <a:t>. Σε αυτή την ταινία, αφηγείται την ιστορία ενός λονδρέζου φωτογράφου ο οποίος φωτογραφίζει μια σκηνή της οποίας είναι μάρτυρας. Όταν εμφανίζει τις φωτογραφίες, η σκηνή τού φαίνεται ακατανόητη, υπάρχουν κάποιες λεπτομέρειες τις οποίες δεν μπορεί να εντάξει σε ένα εξηγητικό σχήμα. Από περιέργεια τις μεγεθύνει - αυτό σημαίνει ο τίτλος), μέχρι του σημείου μια λεπτομέρεια, που προηγουμένως δεν φαινόταν εξαιτίας του απειροελάχιστου μεγέθους της, να τον οδηγήσει σε ένα πεδίο ανάγνωσης διαφορετικό από τα προηγούμενα, τα οποία είχαν να κάνουν με την ανάγνωση των φωτογραφιών ως συνόλου. Η αλλαγή της κλίμακας του επέτρεψε να περάσει από μια ιστορία σε μια άλλη (ή και σε πολλές άλλες). Κάτι παρόμοιο συμβαίνει και με τη </a:t>
            </a:r>
            <a:r>
              <a:rPr lang="el-GR" sz="3400" dirty="0" err="1"/>
              <a:t>μικροϊστορία</a:t>
            </a:r>
            <a:r>
              <a:rPr lang="el-GR" sz="3400" dirty="0"/>
              <a:t>. </a:t>
            </a:r>
            <a:r>
              <a:rPr lang="el-GR" sz="3400" b="1" dirty="0"/>
              <a:t>Κάποια πράγματα μπορούν να παρατηρηθούν και να εξηγηθούν μόνο στο </a:t>
            </a:r>
            <a:r>
              <a:rPr lang="el-GR" sz="3400" b="1" dirty="0" err="1"/>
              <a:t>μικροεπίπεδο</a:t>
            </a:r>
            <a:r>
              <a:rPr lang="el-GR" sz="3400" b="1" dirty="0"/>
              <a:t>.</a:t>
            </a:r>
            <a:r>
              <a:rPr lang="el-GR" sz="3400" dirty="0"/>
              <a:t> Η επιλογή της κλίμακας είναι συνάρτηση του ενδιαφέροντος, του αντικειμένου παρατήρησης και του τρόπου κατασκευής του</a:t>
            </a:r>
            <a:r>
              <a:rPr lang="el-GR" sz="3400" b="1" dirty="0"/>
              <a:t>. Αλλάζω κλίμακα σημαίνει κατασκευάζω ένα αντικείμενο εντός της, και συγκροτώ ένα κατάλληλο εννοιολογικό πλαίσιο για να το παρατηρήσω</a:t>
            </a:r>
            <a:r>
              <a:rPr lang="el-GR" sz="3400" dirty="0"/>
              <a:t>.</a:t>
            </a:r>
          </a:p>
          <a:p>
            <a:pPr>
              <a:buNone/>
            </a:pP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994122"/>
          </a:xfrm>
        </p:spPr>
        <p:txBody>
          <a:bodyPr>
            <a:normAutofit/>
          </a:bodyPr>
          <a:lstStyle/>
          <a:p>
            <a:r>
              <a:rPr lang="el-GR" sz="2800" b="1" dirty="0" smtClean="0"/>
              <a:t>3) Από το συλλογικό στο ατομικό</a:t>
            </a:r>
            <a:endParaRPr lang="el-GR" sz="2800" b="1" dirty="0"/>
          </a:p>
        </p:txBody>
      </p:sp>
      <p:sp>
        <p:nvSpPr>
          <p:cNvPr id="3" name="2 - Θέση περιεχομένου"/>
          <p:cNvSpPr>
            <a:spLocks noGrp="1"/>
          </p:cNvSpPr>
          <p:nvPr>
            <p:ph idx="1"/>
          </p:nvPr>
        </p:nvSpPr>
        <p:spPr>
          <a:xfrm>
            <a:off x="457200" y="1124744"/>
            <a:ext cx="8229600" cy="5184576"/>
          </a:xfrm>
        </p:spPr>
        <p:txBody>
          <a:bodyPr>
            <a:normAutofit fontScale="77500" lnSpcReduction="20000"/>
          </a:bodyPr>
          <a:lstStyle/>
          <a:p>
            <a:pPr fontAlgn="base"/>
            <a:r>
              <a:rPr lang="el-GR" dirty="0"/>
              <a:t>Αυτό που απασχολεί τους </a:t>
            </a:r>
            <a:r>
              <a:rPr lang="el-GR" dirty="0" err="1"/>
              <a:t>μικροϊστορικούς</a:t>
            </a:r>
            <a:r>
              <a:rPr lang="el-GR" dirty="0"/>
              <a:t> είναι η ανάπτυξη μιας ερευνητικής στρατηγικής που να μη βασίζεται πια, κατά κύριο λόγο, στην μέτρηση ιδιοτήτων αφηρημένων από την ιστορική πραγματικότητα αλλά, αντίθετα, </a:t>
            </a:r>
            <a:r>
              <a:rPr lang="el-GR" b="1" dirty="0"/>
              <a:t>να προχωρά έχοντας ως κανόνα την ενσωμάτωση και τη μεταξύ τους διάρθρωση, του μεγαλύτερου δυνατού αριθμού αυτών των ιδιοτήτων.</a:t>
            </a:r>
          </a:p>
          <a:p>
            <a:r>
              <a:rPr lang="el-GR" dirty="0"/>
              <a:t>Το </a:t>
            </a:r>
            <a:r>
              <a:rPr lang="el-GR" dirty="0" err="1"/>
              <a:t>μικροϊστορικό</a:t>
            </a:r>
            <a:r>
              <a:rPr lang="el-GR" dirty="0"/>
              <a:t> διάβημα αποσκοπεί στον εμπλουτισμό της κοινωνικής ανάλυσης με περισσότερες, πιο σύνθετες και πιο ευέλικτες μεταβλητές. Πρόκειται για την προσπάθεια κατασκευής </a:t>
            </a:r>
            <a:r>
              <a:rPr lang="el-GR" b="1" dirty="0"/>
              <a:t>«</a:t>
            </a:r>
            <a:r>
              <a:rPr lang="el-GR" b="1" i="1" dirty="0"/>
              <a:t>ενός παραδείγματος που να αποβλέπει στη γνώση του ατομικού, αλλά και που, παράλληλα, δεν θα εγκαταλείπει την προσπάθεια φορμαλιστικής περιγραφής και επιστημονικής γνώσης ακόμα και του ατομικού</a:t>
            </a:r>
            <a:r>
              <a:rPr lang="el-GR" b="1" dirty="0"/>
              <a:t>»</a:t>
            </a:r>
            <a:r>
              <a:rPr lang="el-GR" dirty="0"/>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2800" b="1" dirty="0" smtClean="0"/>
              <a:t>4) Η ηγεμονική κουλτούρα και η κουλτούρα  των «υπάλληλων τάξεων»: από την κοινωνική στην πολιτισμική ιστορία</a:t>
            </a:r>
            <a:endParaRPr lang="el-GR" sz="2800" b="1" dirty="0"/>
          </a:p>
        </p:txBody>
      </p:sp>
      <p:sp>
        <p:nvSpPr>
          <p:cNvPr id="3" name="2 - Θέση περιεχομένου"/>
          <p:cNvSpPr>
            <a:spLocks noGrp="1"/>
          </p:cNvSpPr>
          <p:nvPr>
            <p:ph idx="1"/>
          </p:nvPr>
        </p:nvSpPr>
        <p:spPr>
          <a:xfrm>
            <a:off x="457200" y="1484784"/>
            <a:ext cx="8507288" cy="5112568"/>
          </a:xfrm>
        </p:spPr>
        <p:txBody>
          <a:bodyPr>
            <a:normAutofit fontScale="77500" lnSpcReduction="20000"/>
          </a:bodyPr>
          <a:lstStyle/>
          <a:p>
            <a:pPr fontAlgn="base"/>
            <a:r>
              <a:rPr lang="el-GR" dirty="0"/>
              <a:t>Η σχέση μεταξύ της κουλτούρας των υπάλληλων τάξεων και της κουλτούρας των ηγεμονικών τάξεων είναι διαλεκτική.  Πρόκειται μεν για πολιτισμική διχοτομία (που ανάγεται, στα πρώτα του έργα, σε τελική ανάλυση, στην ταξική ανισότητα) αλλά και για μια αμφίδρομη επικοινωνία και αλληλεπίδραση.</a:t>
            </a:r>
          </a:p>
          <a:p>
            <a:r>
              <a:rPr lang="el-GR" dirty="0" smtClean="0"/>
              <a:t>η </a:t>
            </a:r>
            <a:r>
              <a:rPr lang="el-GR" dirty="0"/>
              <a:t>άρση, από τη μεριά του </a:t>
            </a:r>
            <a:r>
              <a:rPr lang="el-GR" dirty="0" err="1"/>
              <a:t>Γκίντζμπουργκ</a:t>
            </a:r>
            <a:r>
              <a:rPr lang="el-GR" dirty="0"/>
              <a:t>, του δίπολου ορθολογικό-ανορθολογικό. Θεωρεί, δηλαδή, ότι είναι δυνατή μια ορθολογική ανακατασκευή ανορθολογικών φαινομένων (όπως, λ.χ. η μαγεία κατά τους νεωτερικούς χρόνους), στόχος της οποίας δε θα είναι ο </a:t>
            </a:r>
            <a:r>
              <a:rPr lang="el-GR" dirty="0" err="1"/>
              <a:t>εξορθολογισμός</a:t>
            </a:r>
            <a:r>
              <a:rPr lang="el-GR" dirty="0"/>
              <a:t> τους αλλά η εύρεση της λογικής των δρώντων υποκειμένων, (μέσω της εύρεσης του νοήματος που αποδίδουν αυτά στις σκέψεις και τις πράξεις τους), η οποία αποτελεί στοιχείο της κουλτούρας τους</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8229600" cy="980728"/>
          </a:xfrm>
        </p:spPr>
        <p:txBody>
          <a:bodyPr>
            <a:normAutofit/>
          </a:bodyPr>
          <a:lstStyle/>
          <a:p>
            <a:r>
              <a:rPr lang="el-GR" sz="2800" b="1" dirty="0" smtClean="0"/>
              <a:t>5) Η προβληματοποίηση της ιστορικής αφήγησης</a:t>
            </a:r>
            <a:endParaRPr lang="el-GR" sz="2800" b="1" dirty="0"/>
          </a:p>
        </p:txBody>
      </p:sp>
      <p:sp>
        <p:nvSpPr>
          <p:cNvPr id="3" name="2 - Θέση περιεχομένου"/>
          <p:cNvSpPr>
            <a:spLocks noGrp="1"/>
          </p:cNvSpPr>
          <p:nvPr>
            <p:ph idx="1"/>
          </p:nvPr>
        </p:nvSpPr>
        <p:spPr>
          <a:xfrm>
            <a:off x="0" y="908720"/>
            <a:ext cx="9144000" cy="5949280"/>
          </a:xfrm>
        </p:spPr>
        <p:txBody>
          <a:bodyPr>
            <a:normAutofit fontScale="55000" lnSpcReduction="20000"/>
          </a:bodyPr>
          <a:lstStyle/>
          <a:p>
            <a:r>
              <a:rPr lang="el-GR" dirty="0"/>
              <a:t>Με μια συγκεκριμένη  λογοτεχνική στάση, με την τεχνική του «</a:t>
            </a:r>
            <a:r>
              <a:rPr lang="el-GR" dirty="0" err="1"/>
              <a:t>παντεπόπτη</a:t>
            </a:r>
            <a:r>
              <a:rPr lang="el-GR" dirty="0"/>
              <a:t>, θεού αφηγητή» (τόσο κοινή στον κυρίαρχο ιστοριογραφικό λόγο)  ο </a:t>
            </a:r>
            <a:r>
              <a:rPr lang="el-GR" dirty="0" err="1"/>
              <a:t>Γκίντζμπουργκ</a:t>
            </a:r>
            <a:r>
              <a:rPr lang="el-GR" dirty="0"/>
              <a:t> διαχωρίζει τη θέση του. Όχι όμως και με τον </a:t>
            </a:r>
            <a:r>
              <a:rPr lang="el-GR" dirty="0" err="1"/>
              <a:t>Προυστ</a:t>
            </a:r>
            <a:r>
              <a:rPr lang="el-GR" dirty="0"/>
              <a:t>, την Βιρτζίνια </a:t>
            </a:r>
            <a:r>
              <a:rPr lang="el-GR" dirty="0" err="1"/>
              <a:t>Γουλφ</a:t>
            </a:r>
            <a:r>
              <a:rPr lang="el-GR" dirty="0"/>
              <a:t> ή τον Ρόμπερτ </a:t>
            </a:r>
            <a:r>
              <a:rPr lang="el-GR" dirty="0" err="1"/>
              <a:t>Μούζιλ</a:t>
            </a:r>
            <a:r>
              <a:rPr lang="el-GR" dirty="0"/>
              <a:t>. Όπως μας λέει «θέλησα να ανακατασκευάσω τον διανοητικό, ηθικό και φανταστικό κόσμο του μυλωνά </a:t>
            </a:r>
            <a:r>
              <a:rPr lang="el-GR" dirty="0" err="1"/>
              <a:t>Μενόκιο</a:t>
            </a:r>
            <a:r>
              <a:rPr lang="el-GR" dirty="0"/>
              <a:t>. […] αυτό το σχέδιο μπορούσε να μεταφραστεί σε μια αφήγηση που να μετατρέπει τα κενά των μαρτυριών σε μια λεία επιφάνεια. Θα μπορούσε αλλά δεν θα έπρεπε για λόγους </a:t>
            </a:r>
            <a:r>
              <a:rPr lang="el-GR" dirty="0" err="1"/>
              <a:t>γνωσιακούς</a:t>
            </a:r>
            <a:r>
              <a:rPr lang="el-GR" dirty="0"/>
              <a:t>, ηθικούς και αισθητικούς. Τα εμπόδια που αντιμετώπιζα στην έρευνα ήταν συστατικά στοιχεία των μαρτυριών, και άρα έπρεπε να αποτελέσουν τμήμα της αφήγησης, όπως άλλωστε και οι δισταγμοί και οι σιωπές του πρωταγωνιστή απέναντι στις ερωτήσεις των διωκτών του – ή και τις δικές μου. Με αυτό τον τρόπο, οι υποθέσεις, οι αμφιβολίες, οι αβεβαιότητες γίνονταν μέρος της αφήγησης. </a:t>
            </a:r>
            <a:r>
              <a:rPr lang="el-GR" b="1" dirty="0"/>
              <a:t>Η έρευνα της αλήθειας γινόταν τμήμα της έκθεσης της (αναγκαστικά αποσπασματικής) αλήθειας. Το αποτέλεσμα θα μπορούσε ακόμα να ονομαστεί αφηγηματική ιστορία; Για έναν αναγνώστη εξοικειωμένο έστω και λίγο με τα μυθιστορήματα του 19</a:t>
            </a:r>
            <a:r>
              <a:rPr lang="el-GR" b="1" baseline="30000" dirty="0"/>
              <a:t>ου</a:t>
            </a:r>
            <a:r>
              <a:rPr lang="el-GR" b="1" dirty="0"/>
              <a:t> αιώνα η απάντηση είναι προφανής</a:t>
            </a:r>
            <a:r>
              <a:rPr lang="el-GR" b="1" dirty="0" smtClean="0"/>
              <a:t>»</a:t>
            </a:r>
          </a:p>
          <a:p>
            <a:r>
              <a:rPr lang="el-GR" dirty="0"/>
              <a:t>Εκθέτοντας την ιστορία, τόσο ως ιστορική έρευνα όσο και ως αντικείμενο, ως μια διαδικασία, ως κάτι το ανοιχτό, εκθέτοντας τόσο τα εμπόδια που συνάντησε τόσο ο ιστορικός στην έρευνά του, όσο και το ίδιο το ιστορικό υποκείμενο</a:t>
            </a:r>
            <a:r>
              <a:rPr lang="el-GR" b="1" dirty="0"/>
              <a:t>, ο </a:t>
            </a:r>
            <a:r>
              <a:rPr lang="el-GR" b="1" dirty="0" err="1"/>
              <a:t>μικροϊστορικός</a:t>
            </a:r>
            <a:r>
              <a:rPr lang="el-GR" b="1" dirty="0"/>
              <a:t> συνδέει την έρευνα, την παρουσίαση με τον ίδιο τον αναγνώστη, τον καλεί να σκεφτεί ο ίδιος, να προβληματιστεί γιατί τα πράγματα έγιναν έτσι ενώ θα μπορούσαν ή δεν θα μπορούσαν να γίνουν αλλιώς: του προσφέρει ερωτήματα </a:t>
            </a:r>
            <a:r>
              <a:rPr lang="el-GR" dirty="0"/>
              <a:t>εκθέτοντας ερωτήματα, παρουσιάζοντας το ίδιο το αντικείμενο της έρευνάς του αλλά και το ίδιο το ιστορικό υποκείμενο ως προβληματικό αντικείμενο</a:t>
            </a:r>
            <a:endParaRPr lang="el-GR"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8229600" cy="836712"/>
          </a:xfrm>
        </p:spPr>
        <p:txBody>
          <a:bodyPr>
            <a:normAutofit/>
          </a:bodyPr>
          <a:lstStyle/>
          <a:p>
            <a:r>
              <a:rPr lang="el-GR" sz="3200" b="1" dirty="0" smtClean="0"/>
              <a:t>Ένα παράδειγμα για το νέο «Παράδειγμα»</a:t>
            </a:r>
            <a:endParaRPr lang="el-GR" sz="3200" b="1" dirty="0"/>
          </a:p>
        </p:txBody>
      </p:sp>
      <p:sp>
        <p:nvSpPr>
          <p:cNvPr id="3" name="2 - Θέση περιεχομένου"/>
          <p:cNvSpPr>
            <a:spLocks noGrp="1"/>
          </p:cNvSpPr>
          <p:nvPr>
            <p:ph idx="1"/>
          </p:nvPr>
        </p:nvSpPr>
        <p:spPr>
          <a:xfrm>
            <a:off x="0" y="764704"/>
            <a:ext cx="9144000" cy="6093296"/>
          </a:xfrm>
        </p:spPr>
        <p:txBody>
          <a:bodyPr>
            <a:normAutofit fontScale="62500" lnSpcReduction="20000"/>
          </a:bodyPr>
          <a:lstStyle/>
          <a:p>
            <a:pPr fontAlgn="base"/>
            <a:r>
              <a:rPr lang="el-GR" dirty="0"/>
              <a:t>στο </a:t>
            </a:r>
            <a:r>
              <a:rPr lang="el-GR" i="1" dirty="0"/>
              <a:t>Τυρί και τα σκουλήκια</a:t>
            </a:r>
            <a:r>
              <a:rPr lang="el-GR" dirty="0"/>
              <a:t>, έργο στο οποίο εκτίθεται η περίπτωση της δίκης ενός αιρετικού μυλωνά από το </a:t>
            </a:r>
            <a:r>
              <a:rPr lang="el-GR" dirty="0" err="1"/>
              <a:t>Φριούλι</a:t>
            </a:r>
            <a:r>
              <a:rPr lang="el-GR" dirty="0"/>
              <a:t>, παρουσιάζει ως εξής το εγχείρημά του και την στρατηγική του, στους αναγνώστες: «Ήθελα να καταλάβω τι ήταν στην πραγματικότητα η μαγεία για τους πρωταγωνιστές της, τους μάγους και τις μάγισσες. Μα το υλικό που είχα στη διάθεσή μου (οι δίκες και, κατά μείζονα λόγο τα εγχειρίδια δαιμονολογίας) έμοιαζε να αποτελεί ένα παραβάν τέτοιας υφής, που να ακυρώνει ανεπανόρθωτα την προσπάθεια να </a:t>
            </a:r>
            <a:r>
              <a:rPr lang="el-GR" dirty="0" err="1"/>
              <a:t>γνωσθεί</a:t>
            </a:r>
            <a:r>
              <a:rPr lang="el-GR" dirty="0"/>
              <a:t> η λαϊκή μαγεία. Όπου κι αν στρεφόμουν έπεφτα πάνω στα λόγιας προέλευσης μοτίβα της ιεροεξεταστικής μαγείας. Μονάχα η ανακάλυψη ενός ρεύματος δοξασιών που ήταν ως τότε στην αφάνεια …άνοιξαν μια σχισμή στο παραβάν. </a:t>
            </a:r>
            <a:r>
              <a:rPr lang="el-GR" b="1" dirty="0"/>
              <a:t>Μέσα από την αναντιστοιχία των ερωτημάτων των δικαστών και των απαντήσεων των κατηγορουμένων – αντιστοιχία που δεν ήταν δυνατόν να αποδοθεί ούτε στις ανακρίσεις, οι οποίες στόχευαν στην παραγωγή υποβολιμαίων απαντήσεων, ούτε στα βασανιστήρια – ξεπρόβαλε ένα βαθύ στρώμα λαϊκών δοξασιών, που στην ουσία τους ήταν </a:t>
            </a:r>
            <a:r>
              <a:rPr lang="el-GR" b="1" dirty="0" smtClean="0"/>
              <a:t>αυτόνομες.</a:t>
            </a:r>
            <a:endParaRPr lang="el-GR" dirty="0"/>
          </a:p>
          <a:p>
            <a:r>
              <a:rPr lang="el-GR" dirty="0"/>
              <a:t>Τα σημεία όπου ο λόγος του ιεροεξεταστή («ηγεμονική κουλτούρα»), οι ιδέες των «αιρετικών και άλλων συγγραμμάτων» τα οποία ο </a:t>
            </a:r>
            <a:r>
              <a:rPr lang="el-GR" dirty="0" err="1"/>
              <a:t>μικροϊστορικός</a:t>
            </a:r>
            <a:r>
              <a:rPr lang="el-GR" dirty="0"/>
              <a:t> έχει εντοπίσει ως αναγνωσμένα από τον μυλωνά («γραπτή, ανώτερη και/ή ανατρεπτική κουλτούρα») και ο λόγος του μυλωνά συγκρούονται, δεν ταιριάζουν, αφήνουν ρωγμές που προκαλούν ασυνεννοησία μεταξύ ιεροεξεταστή και μυλωνά, θεωρούνται από τον </a:t>
            </a:r>
            <a:r>
              <a:rPr lang="el-GR" dirty="0" err="1"/>
              <a:t>μικροϊστορικό</a:t>
            </a:r>
            <a:r>
              <a:rPr lang="el-GR" dirty="0"/>
              <a:t> ως σημάδια, τμήματα της  «κουλτούρας της υπάλληλης τάξης» στην οποία ανήκει ο μυλωνάς.</a:t>
            </a: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190</TotalTime>
  <Words>707</Words>
  <Application>Microsoft Office PowerPoint</Application>
  <PresentationFormat>Προβολή στην οθόνη (4:3)</PresentationFormat>
  <Paragraphs>92</Paragraphs>
  <Slides>15</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15</vt:i4>
      </vt:variant>
    </vt:vector>
  </HeadingPairs>
  <TitlesOfParts>
    <vt:vector size="16" baseType="lpstr">
      <vt:lpstr>Θέμα του Office</vt:lpstr>
      <vt:lpstr>ΠΜΣ Τμήματος Ιστορίας και Εθνολογίας ΔΠΘ Τοπική Ιστορία – Διεπιστημονικές προσεγγίσεις</vt:lpstr>
      <vt:lpstr>Α. Τι είναι η «μικροϊστορία»;</vt:lpstr>
      <vt:lpstr>Το «μακροϊστορικό» παράδειγμα των Annales</vt:lpstr>
      <vt:lpstr>Το διακύβευμα της «μικροϊστορίας»: ένα νέο Παράδειγμα;</vt:lpstr>
      <vt:lpstr> 2) Η αλλαγή κλίμακας: </vt:lpstr>
      <vt:lpstr>3) Από το συλλογικό στο ατομικό</vt:lpstr>
      <vt:lpstr>4) Η ηγεμονική κουλτούρα και η κουλτούρα  των «υπάλληλων τάξεων»: από την κοινωνική στην πολιτισμική ιστορία</vt:lpstr>
      <vt:lpstr>5) Η προβληματοποίηση της ιστορικής αφήγησης</vt:lpstr>
      <vt:lpstr>Ένα παράδειγμα για το νέο «Παράδειγμα»</vt:lpstr>
      <vt:lpstr>Β. Η περίπτωση της «προφορικής ιστορίας»</vt:lpstr>
      <vt:lpstr>Προφορική ιστορία: μνήμη και αφήγηση</vt:lpstr>
      <vt:lpstr>Η πολιτική διάσταση της προφορικής ιστορίας</vt:lpstr>
      <vt:lpstr>Προφορική αφήγηση και τοπική ιστορία: το παράδειγμα των «Ομάδων Προφορικής Ιστορίας» (ΟΠΙ)</vt:lpstr>
      <vt:lpstr>Βιβλιογραφία (πέρα από τα επισυναπτόμενα)</vt:lpstr>
      <vt:lpstr>Διαφάνεια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ΠΜΣ Τμήματος Ιστορίας και Εθνολογίας ΔΠΘ Τοπική Ιστορία – Διεπιστημονικές προσεγγίσεις</dc:title>
  <dc:creator>basilis</dc:creator>
  <cp:lastModifiedBy>user</cp:lastModifiedBy>
  <cp:revision>21</cp:revision>
  <dcterms:created xsi:type="dcterms:W3CDTF">2015-11-09T22:00:04Z</dcterms:created>
  <dcterms:modified xsi:type="dcterms:W3CDTF">2018-11-12T10:49:15Z</dcterms:modified>
</cp:coreProperties>
</file>