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0" r:id="rId4"/>
    <p:sldId id="271" r:id="rId5"/>
    <p:sldId id="273" r:id="rId6"/>
    <p:sldId id="274" r:id="rId7"/>
    <p:sldId id="272" r:id="rId8"/>
    <p:sldId id="27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FC87F6-C3AE-4479-9F77-15331E02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8B28730-CFE6-45EC-92CF-9B21B8324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6A6876-1588-4BCD-A764-E2AFCCE99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4DFD1D2-2BEB-47C3-A9BB-3E517E8AA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3CAF480-40CD-4E25-98EE-8FC5E0FA7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525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B8C88B5-C3C9-412E-9110-CD47BBA61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18D7CEF-039C-4FB8-BC9B-FB767681B1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363F6BC-AFE0-4EFE-A289-A89029C5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3DFD4B3-9549-4B77-8E4B-B7EB14129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32EA5AC-D793-4AB6-AD16-6F4A896F7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101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581AABF4-2338-4549-98A3-D439F20A3B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873D3F2-13E6-4016-8E87-CBED75749C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E1EA69F-E1D0-4739-A17F-FA388B72A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78F5585-4014-4176-B9E3-211E78D4E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7EE3DBB-D471-41A4-BA36-9DCC4B449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290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01AF00-DFDC-4171-BB04-2AECB4846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FD1CD1D-A1DD-4A50-8717-51DC7B23B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21D72-5188-4B02-B091-86B6DB8A9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1100A87-FD1F-4FC3-90C2-1C2B56723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0977DE-13D5-40DC-8009-49BB8EB2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5273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9B19372-73FF-4374-A972-102A30855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8DA4851-C473-4F83-BFA2-3280F6D95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FFBCC69-F4C0-49C9-B728-5A84C8ABF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B6370A1-9342-49E3-AC00-F8D279A75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7757646-5D30-48B2-8E42-832847541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57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BA3135-9112-463A-9E50-269AEFD33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EE1BC7-8E8E-4005-B6AD-0E6E916273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1C4CDF9-120B-4438-9EA7-02565592C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92AE6A7-9638-417D-879B-36B696626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FCC1F09-FC19-4946-9621-1F3B401C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490ED8B-72B9-49BC-B085-FBF8AAFC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418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E5C84D-878F-4DF4-871A-765BED6A4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0CF115E-BB0F-430E-81F9-04741A226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50574A65-84EC-4186-8D24-097A581E4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99F0C642-EA3B-4545-AB86-D751DF4456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4BD49EA-DCBA-48FE-9458-187D52D04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233697EE-B1AE-447C-9171-645735A80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B372FC70-E99A-416F-91F5-7924E3F8C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CB63332-B532-4454-BB71-ED1A8CDF4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948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BF5FF7-2218-4D11-A8A3-C65222CB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DAC0DA18-E3A7-472B-B480-B9744E0F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0E17AAC-92CA-412B-90F4-6E7C9BD28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799E738-0FEB-4AA4-B0FC-0FAAD7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5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A5D4739-1661-4BAF-81AD-E2BCAB6F4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21A602D-9CEE-454F-89BA-7ACDDB773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498A327D-3280-49CF-AB1B-C588776BA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9017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AEE084-CC57-43D4-94A5-BB20ECCC6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0FA628D-DDFF-49E9-9D2F-2EDB55222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3DC6286-59F1-43F2-83CC-721C86DC4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2F2EF5F-24D2-476C-AA3D-7E5155D41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A6A14F5-09F6-4B65-A765-3FE9A8D1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677CD9-DE96-45B0-8D7D-65AA4C3D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3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6E773F-8FE2-4226-A704-A162F1FF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8DBEE605-7E66-40DB-9D1F-BC01E76C40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DB718B1-3D93-4DAB-B1F8-55CBC0600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185B5E0-3BCB-4DE6-B703-5EBA315C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377F435-C2B3-4331-B2C6-AFD6AE529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CF3143B-5121-4462-A338-68F38548D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51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C4E7881-5F38-425A-9554-6A1F57188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6DA2C59-190D-4A1D-81D0-F3CE549B2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0860BA6-82AD-4BBF-9CE0-5CB576EA72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60B5D-CBC3-4DA0-8BB3-1266452A9E2A}" type="datetimeFigureOut">
              <a:rPr lang="el-GR" smtClean="0"/>
              <a:t>29/5/2020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78AAFCB-903D-455E-9646-9EE045DFEF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F4F932-E1D0-4040-B9A8-1AAD9E17B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74288-F9D9-42D3-8EA1-88E7A131AEC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092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707FE41-866B-4865-BABE-4B4606CA629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altLang="el-GR" sz="3600" dirty="0"/>
              <a:t>ΣΥΝΤΑΓΜΑΤΙΚΟΙ ΘΕΣΜΟΙ-</a:t>
            </a:r>
            <a:br>
              <a:rPr lang="el-GR" altLang="el-GR" sz="3600" dirty="0"/>
            </a:br>
            <a:r>
              <a:rPr lang="el-GR" altLang="el-GR" sz="3600" dirty="0"/>
              <a:t> (ΕΙΣΑΓΩΓΗ ΣΤΟ) ΣΥΝΤΑΓΜΑΤΙΚΟ ΔΙΚΑΙΟ</a:t>
            </a:r>
            <a:endParaRPr lang="el-GR" sz="36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343C459-05BF-4EE6-8A99-CC59F9FA4A78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marL="0" indent="0" algn="ctr">
              <a:buNone/>
            </a:pPr>
            <a:r>
              <a:rPr lang="el-GR" altLang="el-GR" dirty="0">
                <a:solidFill>
                  <a:srgbClr val="898989"/>
                </a:solidFill>
              </a:rPr>
              <a:t>Παρουσίαση 7</a:t>
            </a:r>
            <a:r>
              <a:rPr lang="el-GR" altLang="el-GR" baseline="30000" dirty="0">
                <a:solidFill>
                  <a:srgbClr val="898989"/>
                </a:solidFill>
              </a:rPr>
              <a:t>η</a:t>
            </a:r>
            <a:r>
              <a:rPr lang="el-GR" altLang="el-GR" dirty="0">
                <a:solidFill>
                  <a:srgbClr val="898989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- Τίτλος">
            <a:extLst>
              <a:ext uri="{FF2B5EF4-FFF2-40B4-BE49-F238E27FC236}">
                <a16:creationId xmlns:a16="http://schemas.microsoft.com/office/drawing/2014/main" id="{A3D84B8B-9E46-4C86-BD33-070711BE721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l-GR" altLang="el-GR" sz="4000"/>
              <a:t>Το Εκλογικό Σώμα</a:t>
            </a:r>
          </a:p>
        </p:txBody>
      </p:sp>
      <p:sp>
        <p:nvSpPr>
          <p:cNvPr id="3075" name="2 - Θέση περιεχομένου">
            <a:extLst>
              <a:ext uri="{FF2B5EF4-FFF2-40B4-BE49-F238E27FC236}">
                <a16:creationId xmlns:a16="http://schemas.microsoft.com/office/drawing/2014/main" id="{E3959643-605F-4360-8221-F0823E4C0276}"/>
              </a:ext>
            </a:extLst>
          </p:cNvPr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el-GR" altLang="el-GR" dirty="0"/>
              <a:t>Το εκλογικό σώμα = ο λαός με την στενή έννοια: όχι μόνον όσοι έχουν την ελληνική ιθαγένεια, αλλά και το δικαίωμα της ψήφου.</a:t>
            </a:r>
          </a:p>
          <a:p>
            <a:pPr algn="just" eaLnBrk="1" hangingPunct="1">
              <a:lnSpc>
                <a:spcPct val="150000"/>
              </a:lnSpc>
            </a:pPr>
            <a:r>
              <a:rPr lang="el-GR" altLang="el-GR" dirty="0"/>
              <a:t>Προσόντα του εκλογέα:	  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l-GR" altLang="el-GR" dirty="0"/>
              <a:t>   η ελληνική ιθαγένεια και η ενηλικίωση</a:t>
            </a:r>
          </a:p>
          <a:p>
            <a:pPr algn="just" eaLnBrk="1" hangingPunct="1">
              <a:buFontTx/>
              <a:buNone/>
            </a:pPr>
            <a:r>
              <a:rPr lang="el-GR" altLang="el-GR" dirty="0"/>
              <a:t>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4F53D6E-51AE-4967-B4BE-B853277D6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1B62DD6-AAA1-423C-8C22-417A5D1A6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l-GR" dirty="0"/>
              <a:t>Περιορισμοί του εκλογικού δικαιώματος: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altLang="el-GR" dirty="0"/>
              <a:t>   Λόγω μη συμπληρώσεως κατωτάτου ηλικιακού ορίου &amp; λόγω δικαιοπρακτικής ανικανότητας ή αμετάκλητης ποινικής καταδίκης.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endParaRPr lang="el-GR" alt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1A83652-52B7-4FCF-BBE8-CEC21AF28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748E35B-F4FD-45F3-AF19-B4E3B716F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l-GR" altLang="el-GR" dirty="0"/>
              <a:t>Άρθρο 51 παρ.4 περ. β΄-</a:t>
            </a:r>
            <a:r>
              <a:rPr lang="el-GR" altLang="el-GR" dirty="0" err="1"/>
              <a:t>γ΄Σ</a:t>
            </a:r>
            <a:r>
              <a:rPr lang="el-GR" altLang="el-GR" dirty="0"/>
              <a:t>: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l-GR" altLang="el-GR" dirty="0"/>
              <a:t>   Δυνατότητα άσκησης εκλογικού δικαιώματος και από εκλογείς που βρίσκονται έξω από την Επικράτεια: Απαιτείται νόμος με πλειοψηφία των 2/3 του όλου αριθμού των βουλευτών.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altLang="el-GR" dirty="0"/>
              <a:t>  - Ο νόμος αυτός θεσπίσθηκε το 2019.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50817E7-EA6F-4118-86B8-0A930509B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A9D9FF2-EAA2-4B8C-B247-806D62101C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l-GR" altLang="el-GR" dirty="0"/>
              <a:t> - Μέλη του εκλογικού σώματος για εκλογές Ο.Τ.Α. και εκλογές για το Ευρωπαϊκό Κοινοβούλιο: οι πολίτες των κρατών-μελών της Ε.Ε. που κατοικούν στην Ελλάδα.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l-GR" altLang="el-GR" dirty="0"/>
              <a:t>  - Σημαντική βασική προϋπόθεση γενικής ισχύος: η προηγούμενη εγγραφή στους εκλογικούς καταλόγους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EE694AC-DD2D-41FD-A623-C7C17EAA71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2693D76-15D1-4FDF-BFD2-2BF89722A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</a:pPr>
            <a:r>
              <a:rPr lang="el-GR" altLang="el-GR" sz="2400" b="1" dirty="0"/>
              <a:t>Θετικά προσόντα εκλογέα: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altLang="el-GR" sz="2400" dirty="0"/>
              <a:t> - η ιθαγένεια και η  ενηλικίωση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altLang="el-GR" sz="2400" dirty="0"/>
              <a:t>  </a:t>
            </a:r>
            <a:r>
              <a:rPr lang="el-GR" altLang="el-GR" sz="2400" b="1" dirty="0"/>
              <a:t>Κωλύματα: 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l-GR" altLang="el-GR" sz="2400" dirty="0"/>
              <a:t>  α) Οι </a:t>
            </a:r>
            <a:r>
              <a:rPr lang="el-GR" altLang="el-GR" sz="2400" dirty="0" err="1"/>
              <a:t>τελούντες</a:t>
            </a:r>
            <a:r>
              <a:rPr lang="el-GR" altLang="el-GR" sz="2400" dirty="0"/>
              <a:t> υπό δικαστική ή νόμιμη απαγόρευση – όσοι αδυνατούν να φροντίζουν τον εαυτό τους λόγω σωματικής ή πνευματικής ασθένειας-αναπηρίας ή εξαρτήσεων και έχουν τεθεί σε στερητική δικαστική συμπαράσταση.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el-GR" altLang="el-GR" sz="2400" dirty="0"/>
              <a:t>  β) οι αμετακλήτως καταδικασθέντες λόγω ποινικού αδικήματος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el-GR" altLang="el-GR" sz="24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3C5CDF4-9549-4075-9143-46D88D204E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49EECA-0C78-4210-A0D4-604B651908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Αρμοδιότητες του εκλογικού σώματος</a:t>
            </a:r>
          </a:p>
          <a:p>
            <a:pPr eaLnBrk="1" hangingPunct="1">
              <a:buFontTx/>
              <a:buNone/>
            </a:pPr>
            <a:r>
              <a:rPr lang="el-GR" altLang="el-GR"/>
              <a:t> - Ανάδειξη της Βουλής</a:t>
            </a:r>
          </a:p>
          <a:p>
            <a:pPr eaLnBrk="1" hangingPunct="1">
              <a:buFontTx/>
              <a:buNone/>
            </a:pPr>
            <a:r>
              <a:rPr lang="el-GR" altLang="el-GR"/>
              <a:t> - Δημοψήφισμα</a:t>
            </a:r>
          </a:p>
          <a:p>
            <a:pPr eaLnBrk="1" hangingPunct="1">
              <a:buFontTx/>
              <a:buNone/>
            </a:pPr>
            <a:r>
              <a:rPr lang="el-GR" altLang="el-GR"/>
              <a:t> - Εκλογή αρχών ΟΤΑ</a:t>
            </a:r>
          </a:p>
          <a:p>
            <a:pPr eaLnBrk="1" hangingPunct="1">
              <a:buFontTx/>
              <a:buNone/>
            </a:pPr>
            <a:r>
              <a:rPr lang="el-GR" altLang="el-GR"/>
              <a:t> - Εκλογή αντιπροσώπων στο Ευρωπαϊκό Κοινοβούλιο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F865E5-F4E4-4FF3-9C98-3820693DB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altLang="el-GR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36BD4B8-BBA1-410C-8382-FAC0749848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Οι συνταγματικές εκλογικές αρχές</a:t>
            </a:r>
          </a:p>
          <a:p>
            <a:pPr eaLnBrk="1" hangingPunct="1">
              <a:buFontTx/>
              <a:buNone/>
            </a:pPr>
            <a:r>
              <a:rPr lang="el-GR" altLang="el-GR"/>
              <a:t>  (αρχές που διέπουν την ψήφο και την ψηφοφορία):</a:t>
            </a:r>
          </a:p>
          <a:p>
            <a:pPr eaLnBrk="1" hangingPunct="1">
              <a:buFontTx/>
              <a:buNone/>
            </a:pPr>
            <a:r>
              <a:rPr lang="el-GR" altLang="el-GR"/>
              <a:t>  - Η αρχή της καθολικότητας</a:t>
            </a:r>
          </a:p>
          <a:p>
            <a:pPr eaLnBrk="1" hangingPunct="1">
              <a:buFontTx/>
              <a:buNone/>
            </a:pPr>
            <a:r>
              <a:rPr lang="el-GR" altLang="el-GR"/>
              <a:t>  - της άμεσης ψηφοφορίας</a:t>
            </a:r>
          </a:p>
          <a:p>
            <a:pPr eaLnBrk="1" hangingPunct="1">
              <a:buFontTx/>
              <a:buNone/>
            </a:pPr>
            <a:r>
              <a:rPr lang="el-GR" altLang="el-GR"/>
              <a:t>  - της μυστικότητας της ψήφου</a:t>
            </a:r>
          </a:p>
          <a:p>
            <a:pPr eaLnBrk="1" hangingPunct="1">
              <a:buFontTx/>
              <a:buNone/>
            </a:pPr>
            <a:r>
              <a:rPr lang="el-GR" altLang="el-GR"/>
              <a:t>  - της ισότητας της ψήφου</a:t>
            </a:r>
          </a:p>
          <a:p>
            <a:pPr eaLnBrk="1" hangingPunct="1">
              <a:buFontTx/>
              <a:buNone/>
            </a:pPr>
            <a:r>
              <a:rPr lang="el-GR" altLang="el-GR"/>
              <a:t>  - της ταυτόχρονης διεξαγωγής της ψηφοφορίας</a:t>
            </a:r>
          </a:p>
          <a:p>
            <a:pPr eaLnBrk="1" hangingPunct="1"/>
            <a:endParaRPr lang="el-GR" alt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301</Words>
  <Application>Microsoft Office PowerPoint</Application>
  <PresentationFormat>Ευρεία οθόνη</PresentationFormat>
  <Paragraphs>32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Θέμα του Office</vt:lpstr>
      <vt:lpstr>ΣΥΝΤΑΓΜΑΤΙΚΟΙ ΘΕΣΜΟΙ-  (ΕΙΣΑΓΩΓΗ ΣΤΟ) ΣΥΝΤΑΓΜΑΤΙΚΟ ΔΙΚΑΙΟ</vt:lpstr>
      <vt:lpstr>Το Εκλογικό Σώμα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Chris_Morf</dc:creator>
  <cp:lastModifiedBy>Chris_Morf</cp:lastModifiedBy>
  <cp:revision>2</cp:revision>
  <dcterms:created xsi:type="dcterms:W3CDTF">2020-05-29T06:39:08Z</dcterms:created>
  <dcterms:modified xsi:type="dcterms:W3CDTF">2020-05-29T06:43:20Z</dcterms:modified>
</cp:coreProperties>
</file>