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9" r:id="rId8"/>
    <p:sldId id="270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21"/>
    <p:restoredTop sz="96405"/>
  </p:normalViewPr>
  <p:slideViewPr>
    <p:cSldViewPr snapToGrid="0" snapToObjects="1">
      <p:cViewPr varScale="1">
        <p:scale>
          <a:sx n="52" d="100"/>
          <a:sy n="52" d="100"/>
        </p:scale>
        <p:origin x="216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Υπότιτλος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/>
              <a:t>Στυλ κύριου υπότιτλου</a:t>
            </a:r>
            <a:endParaRPr kumimoji="0" lang="en-US"/>
          </a:p>
        </p:txBody>
      </p:sp>
      <p:sp>
        <p:nvSpPr>
          <p:cNvPr id="28" name="Τίτλος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cxnSp>
        <p:nvCxnSpPr>
          <p:cNvPr id="8" name="Ευθεία γραμμή σύνδεσης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Έλλειψη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Θέση ημερομηνίας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2/5/22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16" name="Θέση αριθμού διαφάνειας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17" name="Θέση υποσέλιδου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684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l-GR"/>
              <a:t>Κάντε κλικ στο εικονίδιο για να προσθέσετε μια εικόνα</a:t>
            </a:r>
            <a:endParaRPr kumimoji="0"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8" name="Θέση ημερομηνίας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2/5/22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10" name="Θέση υποσέλιδου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92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2/5/22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23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2/5/22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5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Θέση περιεχομένου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4" name="Θέση ημερομηνίας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2/5/22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15" name="Θέση αριθμού διαφάνειας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16" name="Θέση υποσέλιδου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  <p:sp>
        <p:nvSpPr>
          <p:cNvPr id="17" name="Τίτλο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38018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2/5/22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5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2/5/22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cxnSp>
        <p:nvCxnSpPr>
          <p:cNvPr id="7" name="Ευθεία γραμμή σύνδεσης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088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2/5/22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11" name="Θέση περιεχομένου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3" name="Θέση περιεχομένου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09360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2/5/22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32" name="Θέση περιεχομένου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34" name="Θέση περιεχομένου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12" name="Θέση κειμένου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cxnSp>
        <p:nvCxnSpPr>
          <p:cNvPr id="10" name="Ευθεία γραμμή σύνδεσης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εία γραμμή σύνδεσης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535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2/5/22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40351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2/5/22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5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Θέση περιεχομένου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31" name="Τίτλος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8" name="Θέση ημερομηνίας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2/5/22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10" name="Θέση υποσέλιδου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l-GR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0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Θέση κειμένου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/>
              <a:t>Στυλ υποδείγματος κειμένου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24" name="Θέση ημερομηνίας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7115B93-C2EA-4FD8-BF74-EAD09B8A70E1}" type="datetimeFigureOut">
              <a:rPr lang="el-GR" smtClean="0">
                <a:solidFill>
                  <a:srgbClr val="E3DED1"/>
                </a:solidFill>
              </a:rPr>
              <a:pPr/>
              <a:t>2/5/22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10" name="Θέση υποσέλιδου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l-GR">
              <a:solidFill>
                <a:srgbClr val="E3DED1"/>
              </a:solidFill>
            </a:endParaRPr>
          </a:p>
        </p:txBody>
      </p:sp>
      <p:sp>
        <p:nvSpPr>
          <p:cNvPr id="22" name="Θέση αριθμού διαφάνειας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8F40226-88FF-4C8F-94F3-74A978C2E081}" type="slidenum">
              <a:rPr lang="el-GR" smtClean="0">
                <a:solidFill>
                  <a:srgbClr val="E3DED1"/>
                </a:solidFill>
              </a:rPr>
              <a:pPr/>
              <a:t>‹#›</a:t>
            </a:fld>
            <a:endParaRPr lang="el-GR">
              <a:solidFill>
                <a:srgbClr val="E3DED1"/>
              </a:solidFill>
            </a:endParaRPr>
          </a:p>
        </p:txBody>
      </p:sp>
      <p:sp>
        <p:nvSpPr>
          <p:cNvPr id="5" name="Θέση τίτλου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98655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Γεωργία </a:t>
            </a:r>
            <a:r>
              <a:rPr lang="el-GR" dirty="0" err="1"/>
              <a:t>Σαρικούδη</a:t>
            </a:r>
            <a:endParaRPr lang="el-GR" dirty="0"/>
          </a:p>
          <a:p>
            <a:r>
              <a:rPr lang="en-US" dirty="0"/>
              <a:t>gsarikoudi@yahoo.gr</a:t>
            </a:r>
            <a:endParaRPr lang="el-GR" dirty="0"/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Ανθρωπολογία της Κοινωνικής Μνήμης</a:t>
            </a:r>
          </a:p>
        </p:txBody>
      </p:sp>
    </p:spTree>
    <p:extLst>
      <p:ext uri="{BB962C8B-B14F-4D97-AF65-F5344CB8AC3E}">
        <p14:creationId xmlns:p14="http://schemas.microsoft.com/office/powerpoint/2010/main" val="2828302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F6056F2D-4714-704D-95F5-B1F33FEAC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Το έργο του  αντιπροσωπευτικό της κατηγορίας- λογοτεχνία της μαρτυρίας</a:t>
            </a:r>
          </a:p>
          <a:p>
            <a:r>
              <a:rPr lang="el-GR" dirty="0"/>
              <a:t>Αφηγείται τις τραυματικές εμπειρίες του στρατοπέδου και προσπαθεί με βάση αυτές να </a:t>
            </a:r>
            <a:r>
              <a:rPr lang="el-GR" dirty="0" err="1"/>
              <a:t>αναστοχαστεί</a:t>
            </a:r>
            <a:r>
              <a:rPr lang="el-GR" dirty="0"/>
              <a:t> και να αφυπνίσει τον αναγνώστη για να αποτραπούν παρόμοια γεγονότα στο μέλλον</a:t>
            </a:r>
            <a:r>
              <a:rPr lang="en-US" dirty="0"/>
              <a:t>. </a:t>
            </a:r>
            <a:r>
              <a:rPr lang="el-GR" dirty="0"/>
              <a:t>Δεν είναι απλά δηλαδή μια καταγραφή των όσων πέρασε, αλλά μια καταγραφή με διδακτικό περιεχόμενο</a:t>
            </a:r>
          </a:p>
          <a:p>
            <a:r>
              <a:rPr lang="el-GR" dirty="0"/>
              <a:t>Η μνήμη του –παραδειγματική μνήμη</a:t>
            </a:r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61DAED05-BA9E-3544-8123-A0EF59D1E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7049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9926676C-7260-5043-B5B2-CAA72103F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Οι μαρτυρίες τονίζουν την ανάγκη να θυμόμαστε το Ολοκαύτωμα ώστε να μάθουμε από αυτό- «</a:t>
            </a:r>
            <a:r>
              <a:rPr lang="el-GR" dirty="0" err="1"/>
              <a:t>αποιδιωτικοποίηση</a:t>
            </a:r>
            <a:r>
              <a:rPr lang="el-GR" dirty="0"/>
              <a:t>» της εμπειρίας</a:t>
            </a:r>
          </a:p>
          <a:p>
            <a:r>
              <a:rPr lang="el-GR" dirty="0"/>
              <a:t>Η μνήμη γίνεται αφετηρία για μελλοντικούς </a:t>
            </a:r>
            <a:r>
              <a:rPr lang="el-GR" dirty="0" err="1"/>
              <a:t>αναστοχασμούς</a:t>
            </a:r>
            <a:r>
              <a:rPr lang="el-GR" dirty="0"/>
              <a:t> και </a:t>
            </a:r>
            <a:r>
              <a:rPr lang="el-GR" dirty="0" err="1"/>
              <a:t>ανασημασιοδοτήσεις</a:t>
            </a:r>
            <a:endParaRPr lang="el-GR" dirty="0"/>
          </a:p>
          <a:p>
            <a:r>
              <a:rPr lang="el-GR" dirty="0"/>
              <a:t>Οι επιζώντες δυσκολεύονται να περιγράψουν, να ομολογήσουν το αδιανόητο</a:t>
            </a:r>
          </a:p>
          <a:p>
            <a:r>
              <a:rPr lang="el-GR" dirty="0"/>
              <a:t>Το σημαντικό στο έργο του </a:t>
            </a:r>
            <a:r>
              <a:rPr lang="en-US" dirty="0"/>
              <a:t>Levi </a:t>
            </a:r>
            <a:r>
              <a:rPr lang="el-GR" dirty="0"/>
              <a:t>είναι πως δεν κατηγορεί, δεν υβρίζει, αλλά </a:t>
            </a:r>
            <a:r>
              <a:rPr lang="el-GR" dirty="0" err="1"/>
              <a:t>αναστοχάζεται</a:t>
            </a:r>
            <a:r>
              <a:rPr lang="el-GR" dirty="0"/>
              <a:t> σε ατομικό και συλλογικό επίπεδο </a:t>
            </a:r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8AB81724-21E2-7542-8C2A-44AB5C523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«Δύσκολες» μνήμες</a:t>
            </a:r>
          </a:p>
        </p:txBody>
      </p:sp>
    </p:spTree>
    <p:extLst>
      <p:ext uri="{BB962C8B-B14F-4D97-AF65-F5344CB8AC3E}">
        <p14:creationId xmlns:p14="http://schemas.microsoft.com/office/powerpoint/2010/main" val="1514208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74607861-5EF4-DD4D-962F-DA008D417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Κάνει λόγο για την απώλεια της μνήμης, της λογικής και των συναισθημάτων</a:t>
            </a:r>
          </a:p>
          <a:p>
            <a:r>
              <a:rPr lang="el-GR" dirty="0"/>
              <a:t>Το να ξεχνάς είναι το απόλυτο κακό, ο «πάτος», ο πνευματικό θάνατος σε ατομικό και συλλογικό επίπεδο</a:t>
            </a:r>
          </a:p>
          <a:p>
            <a:r>
              <a:rPr lang="el-GR" dirty="0"/>
              <a:t>Στέρηση κοινωνικότητας- απογυμνωμένη ζωή</a:t>
            </a:r>
          </a:p>
          <a:p>
            <a:r>
              <a:rPr lang="el-GR" dirty="0"/>
              <a:t>Η αφήγηση των εμπειριών στο στρατόπεδο ως ένα τελετουργικό αποχωρισμού από την προηγούμενη ζωή και βίαιη ενσωμάτωση- πλήρη ισοπέδωση κάθε ατομικότητας-συλλογικότητας</a:t>
            </a:r>
          </a:p>
          <a:p>
            <a:r>
              <a:rPr lang="el-GR" dirty="0"/>
              <a:t>Λογική του παραλόγου και του εξευτελισμού</a:t>
            </a:r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06F59427-313C-8D4F-81A6-1632685C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«Εάν αυτός είναι ο Άνθρωπος»</a:t>
            </a:r>
          </a:p>
        </p:txBody>
      </p:sp>
    </p:spTree>
    <p:extLst>
      <p:ext uri="{BB962C8B-B14F-4D97-AF65-F5344CB8AC3E}">
        <p14:creationId xmlns:p14="http://schemas.microsoft.com/office/powerpoint/2010/main" val="4130007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F6A30CB2-0463-2543-BACE-F34BDE1F8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Γράφω γιατί θυμάμαι ή γράφω για να θυμηθώ;</a:t>
            </a:r>
          </a:p>
          <a:p>
            <a:r>
              <a:rPr lang="el-GR" dirty="0"/>
              <a:t>Η καταγραφή της μνήμης μέσα στο στρατόπεδο- πράξη αντίστασης</a:t>
            </a:r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EDEC6D43-D35E-C442-A705-FCEAC224C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Καταγραφή μνήμης</a:t>
            </a:r>
          </a:p>
        </p:txBody>
      </p:sp>
    </p:spTree>
    <p:extLst>
      <p:ext uri="{BB962C8B-B14F-4D97-AF65-F5344CB8AC3E}">
        <p14:creationId xmlns:p14="http://schemas.microsoft.com/office/powerpoint/2010/main" val="150088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17511B96-F4B2-F64B-AFD6-EB6590C46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 Τ</a:t>
            </a:r>
            <a:r>
              <a:rPr lang="en-US" dirty="0" err="1"/>
              <a:t>zvetan</a:t>
            </a:r>
            <a:r>
              <a:rPr lang="en-US" dirty="0"/>
              <a:t> Todorov- </a:t>
            </a:r>
            <a:r>
              <a:rPr lang="el-GR" dirty="0" err="1"/>
              <a:t>δύο</a:t>
            </a:r>
            <a:r>
              <a:rPr lang="el-GR" dirty="0"/>
              <a:t> </a:t>
            </a:r>
            <a:r>
              <a:rPr lang="el-GR" dirty="0" err="1"/>
              <a:t>τύποι</a:t>
            </a:r>
            <a:r>
              <a:rPr lang="el-GR" dirty="0"/>
              <a:t> </a:t>
            </a:r>
            <a:r>
              <a:rPr lang="el-GR" dirty="0" err="1"/>
              <a:t>μνήμης</a:t>
            </a:r>
            <a:r>
              <a:rPr lang="el-GR" dirty="0"/>
              <a:t>: η </a:t>
            </a:r>
            <a:r>
              <a:rPr lang="el-GR" dirty="0" err="1"/>
              <a:t>παραδειγματικη</a:t>
            </a:r>
            <a:r>
              <a:rPr lang="el-GR" dirty="0"/>
              <a:t>́ και η </a:t>
            </a:r>
            <a:r>
              <a:rPr lang="el-GR" dirty="0" err="1"/>
              <a:t>κυριολεκτικη</a:t>
            </a:r>
            <a:r>
              <a:rPr lang="el-GR" dirty="0"/>
              <a:t>́ </a:t>
            </a:r>
            <a:r>
              <a:rPr lang="el-GR" dirty="0" err="1"/>
              <a:t>μνήμη</a:t>
            </a:r>
            <a:r>
              <a:rPr lang="el-GR" dirty="0"/>
              <a:t>. </a:t>
            </a:r>
          </a:p>
          <a:p>
            <a:r>
              <a:rPr lang="el-GR" dirty="0" err="1"/>
              <a:t>Κυριολεκτικη</a:t>
            </a:r>
            <a:r>
              <a:rPr lang="el-GR" dirty="0"/>
              <a:t>́ </a:t>
            </a:r>
            <a:r>
              <a:rPr lang="el-GR" dirty="0" err="1"/>
              <a:t>ειναι</a:t>
            </a:r>
            <a:r>
              <a:rPr lang="el-GR" dirty="0"/>
              <a:t> η </a:t>
            </a:r>
            <a:r>
              <a:rPr lang="el-GR" dirty="0" err="1"/>
              <a:t>μνήμη</a:t>
            </a:r>
            <a:r>
              <a:rPr lang="el-GR" dirty="0"/>
              <a:t> που δεν </a:t>
            </a:r>
            <a:r>
              <a:rPr lang="el-GR" dirty="0" err="1"/>
              <a:t>μπορει</a:t>
            </a:r>
            <a:r>
              <a:rPr lang="el-GR" dirty="0"/>
              <a:t>́ και δε </a:t>
            </a:r>
            <a:r>
              <a:rPr lang="el-GR" dirty="0" err="1"/>
              <a:t>θέλει</a:t>
            </a:r>
            <a:r>
              <a:rPr lang="el-GR" dirty="0"/>
              <a:t> να </a:t>
            </a:r>
            <a:r>
              <a:rPr lang="el-GR" dirty="0" err="1"/>
              <a:t>ξεκολλήσει</a:t>
            </a:r>
            <a:r>
              <a:rPr lang="el-GR" dirty="0"/>
              <a:t> </a:t>
            </a:r>
            <a:r>
              <a:rPr lang="el-GR" dirty="0" err="1"/>
              <a:t>απο</a:t>
            </a:r>
            <a:r>
              <a:rPr lang="el-GR" dirty="0"/>
              <a:t>́ το </a:t>
            </a:r>
            <a:r>
              <a:rPr lang="el-GR" dirty="0" err="1"/>
              <a:t>τραυματικο</a:t>
            </a:r>
            <a:r>
              <a:rPr lang="el-GR" dirty="0"/>
              <a:t>́ </a:t>
            </a:r>
            <a:r>
              <a:rPr lang="el-GR" dirty="0" err="1"/>
              <a:t>γεγονός</a:t>
            </a:r>
            <a:r>
              <a:rPr lang="el-GR" dirty="0"/>
              <a:t>- επικίνδυνη μνήμη</a:t>
            </a:r>
          </a:p>
          <a:p>
            <a:r>
              <a:rPr lang="el-GR" dirty="0"/>
              <a:t>Η παραδειγματική μνήμη ξεκινάει από το τραυματικό γεγονός και το αναγάγει σε παράδειγμα που διδάσκει για να αποφύγουμε παρόμοια γεγονότα- απελευθερωτική μνήμη</a:t>
            </a:r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215111CD-F0A1-A345-87E1-8D128ECB9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Τραυματική μνήμη</a:t>
            </a:r>
          </a:p>
        </p:txBody>
      </p:sp>
    </p:spTree>
    <p:extLst>
      <p:ext uri="{BB962C8B-B14F-4D97-AF65-F5344CB8AC3E}">
        <p14:creationId xmlns:p14="http://schemas.microsoft.com/office/powerpoint/2010/main" val="1946111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541DDEFA-1385-934A-9D08-634BF645F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Το χαρακτηριστικό </a:t>
            </a:r>
            <a:r>
              <a:rPr lang="el-GR" dirty="0" err="1"/>
              <a:t>γνώρισμα</a:t>
            </a:r>
            <a:r>
              <a:rPr lang="el-GR" dirty="0"/>
              <a:t> του τραύματος είναι η </a:t>
            </a:r>
            <a:r>
              <a:rPr lang="el-GR" dirty="0" err="1"/>
              <a:t>αδυναμία</a:t>
            </a:r>
            <a:r>
              <a:rPr lang="el-GR" dirty="0"/>
              <a:t> του ανθρώπου να το </a:t>
            </a:r>
            <a:r>
              <a:rPr lang="el-GR" dirty="0" err="1"/>
              <a:t>υπομένει</a:t>
            </a:r>
            <a:r>
              <a:rPr lang="el-GR" dirty="0"/>
              <a:t>, να το εξηγήσει και να το </a:t>
            </a:r>
            <a:r>
              <a:rPr lang="el-GR" dirty="0" err="1"/>
              <a:t>αποφορτίσει</a:t>
            </a:r>
            <a:r>
              <a:rPr lang="el-GR" dirty="0"/>
              <a:t> εντάσσοντας το στην </a:t>
            </a:r>
            <a:r>
              <a:rPr lang="el-GR" dirty="0" err="1"/>
              <a:t>ιστορία</a:t>
            </a:r>
            <a:r>
              <a:rPr lang="el-GR" dirty="0"/>
              <a:t> της </a:t>
            </a:r>
            <a:r>
              <a:rPr lang="el-GR" dirty="0" err="1"/>
              <a:t>ζωής</a:t>
            </a:r>
            <a:r>
              <a:rPr lang="el-GR" dirty="0"/>
              <a:t> του </a:t>
            </a:r>
          </a:p>
          <a:p>
            <a:r>
              <a:rPr lang="el-GR" dirty="0"/>
              <a:t>Το </a:t>
            </a:r>
            <a:r>
              <a:rPr lang="el-GR" dirty="0" err="1"/>
              <a:t>τραύμα</a:t>
            </a:r>
            <a:r>
              <a:rPr lang="el-GR" dirty="0"/>
              <a:t> </a:t>
            </a:r>
            <a:r>
              <a:rPr lang="el-GR" dirty="0" err="1"/>
              <a:t>αποτελει</a:t>
            </a:r>
            <a:r>
              <a:rPr lang="el-GR" dirty="0"/>
              <a:t>́ </a:t>
            </a:r>
            <a:r>
              <a:rPr lang="el-GR" dirty="0" err="1"/>
              <a:t>μία</a:t>
            </a:r>
            <a:r>
              <a:rPr lang="el-GR" dirty="0"/>
              <a:t> </a:t>
            </a:r>
            <a:r>
              <a:rPr lang="el-GR" dirty="0" err="1"/>
              <a:t>εμπειρία</a:t>
            </a:r>
            <a:r>
              <a:rPr lang="el-GR" dirty="0"/>
              <a:t> τρομακτική που </a:t>
            </a:r>
            <a:r>
              <a:rPr lang="el-GR" dirty="0" err="1"/>
              <a:t>παραλύει</a:t>
            </a:r>
            <a:r>
              <a:rPr lang="el-GR" dirty="0"/>
              <a:t> τους </a:t>
            </a:r>
            <a:r>
              <a:rPr lang="el-GR" dirty="0" err="1"/>
              <a:t>μηχανισμούς</a:t>
            </a:r>
            <a:r>
              <a:rPr lang="el-GR" dirty="0"/>
              <a:t> </a:t>
            </a:r>
            <a:r>
              <a:rPr lang="el-GR" dirty="0" err="1"/>
              <a:t>αντίληψης</a:t>
            </a:r>
            <a:r>
              <a:rPr lang="el-GR" dirty="0"/>
              <a:t> και </a:t>
            </a:r>
            <a:r>
              <a:rPr lang="el-GR" dirty="0" err="1"/>
              <a:t>αντίδρασης</a:t>
            </a:r>
            <a:r>
              <a:rPr lang="el-GR" dirty="0"/>
              <a:t> που </a:t>
            </a:r>
            <a:r>
              <a:rPr lang="el-GR" dirty="0" err="1"/>
              <a:t>διαθέτουμε</a:t>
            </a:r>
            <a:r>
              <a:rPr lang="el-GR" dirty="0"/>
              <a:t>. </a:t>
            </a:r>
            <a:r>
              <a:rPr lang="el-GR" dirty="0" err="1"/>
              <a:t>Ετσι</a:t>
            </a:r>
            <a:r>
              <a:rPr lang="el-GR" dirty="0"/>
              <a:t> το συναισθηματικό φορτίο μένει προσκολλημένο στη μνήμη και εμποδίζει την συνειδητή επεξεργασία.</a:t>
            </a:r>
          </a:p>
          <a:p>
            <a:r>
              <a:rPr lang="el-GR" dirty="0"/>
              <a:t>Όταν αναφερόμαστε στο τραύμα δεν μιλάμε μόνο για ένα γεγονός που συνέβη κάποτε, αλλά για μια δυναμική διαδικασία</a:t>
            </a:r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42B1BC84-C798-9640-88BB-EED2F482E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είναι τραύμα</a:t>
            </a:r>
          </a:p>
        </p:txBody>
      </p:sp>
    </p:spTree>
    <p:extLst>
      <p:ext uri="{BB962C8B-B14F-4D97-AF65-F5344CB8AC3E}">
        <p14:creationId xmlns:p14="http://schemas.microsoft.com/office/powerpoint/2010/main" val="3593008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8A9A0282-5AD0-0247-9D32-2C6B851C2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μελέτη του τραύματος βοηθάει τον ερευνητή να καταλάβει κάποια από τα χαρακτηριστικά της μνήμης. </a:t>
            </a:r>
          </a:p>
          <a:p>
            <a:r>
              <a:rPr lang="el-GR" dirty="0"/>
              <a:t>Αντιλαμβάνεται το </a:t>
            </a:r>
            <a:r>
              <a:rPr lang="el-GR" dirty="0" err="1"/>
              <a:t>ασυνείδητο</a:t>
            </a:r>
            <a:r>
              <a:rPr lang="el-GR" dirty="0"/>
              <a:t>, τι </a:t>
            </a:r>
            <a:r>
              <a:rPr lang="el-GR" dirty="0" err="1"/>
              <a:t>θυμόμαστε</a:t>
            </a:r>
            <a:r>
              <a:rPr lang="el-GR" dirty="0"/>
              <a:t>, τι </a:t>
            </a:r>
            <a:r>
              <a:rPr lang="el-GR" dirty="0" err="1"/>
              <a:t>ξεχνάμε</a:t>
            </a:r>
            <a:r>
              <a:rPr lang="el-GR" dirty="0"/>
              <a:t>, </a:t>
            </a:r>
            <a:r>
              <a:rPr lang="el-GR" dirty="0" err="1"/>
              <a:t>πώς</a:t>
            </a:r>
            <a:r>
              <a:rPr lang="el-GR" dirty="0"/>
              <a:t> </a:t>
            </a:r>
            <a:r>
              <a:rPr lang="el-GR" dirty="0" err="1"/>
              <a:t>αυτα</a:t>
            </a:r>
            <a:r>
              <a:rPr lang="el-GR" dirty="0"/>
              <a:t>́ </a:t>
            </a:r>
            <a:r>
              <a:rPr lang="el-GR" dirty="0" err="1"/>
              <a:t>συνδέονται</a:t>
            </a:r>
            <a:r>
              <a:rPr lang="el-GR" dirty="0"/>
              <a:t> με τις </a:t>
            </a:r>
            <a:r>
              <a:rPr lang="el-GR" dirty="0" err="1"/>
              <a:t>εμπειρίες</a:t>
            </a:r>
            <a:r>
              <a:rPr lang="el-GR" dirty="0"/>
              <a:t> μας και τα </a:t>
            </a:r>
            <a:r>
              <a:rPr lang="el-GR" dirty="0" err="1"/>
              <a:t>έντονα</a:t>
            </a:r>
            <a:r>
              <a:rPr lang="el-GR" dirty="0"/>
              <a:t> </a:t>
            </a:r>
            <a:r>
              <a:rPr lang="el-GR" dirty="0" err="1"/>
              <a:t>συναισθήματα</a:t>
            </a:r>
            <a:endParaRPr lang="el-GR" dirty="0"/>
          </a:p>
          <a:p>
            <a:r>
              <a:rPr lang="el-GR" dirty="0"/>
              <a:t>Η επεξεργασία της τραυματικής μνήμης και του </a:t>
            </a:r>
            <a:r>
              <a:rPr lang="el-GR" dirty="0" err="1"/>
              <a:t>παρελθόντος</a:t>
            </a:r>
            <a:r>
              <a:rPr lang="el-GR" dirty="0"/>
              <a:t> </a:t>
            </a:r>
            <a:r>
              <a:rPr lang="el-GR" dirty="0" err="1"/>
              <a:t>αποτελούν</a:t>
            </a:r>
            <a:r>
              <a:rPr lang="el-GR" dirty="0"/>
              <a:t> βασικά </a:t>
            </a:r>
            <a:r>
              <a:rPr lang="el-GR" dirty="0" err="1"/>
              <a:t>στοιχεία</a:t>
            </a:r>
            <a:r>
              <a:rPr lang="el-GR" dirty="0"/>
              <a:t> για την </a:t>
            </a:r>
            <a:r>
              <a:rPr lang="el-GR" dirty="0" err="1"/>
              <a:t>εξέταση</a:t>
            </a:r>
            <a:r>
              <a:rPr lang="el-GR" dirty="0"/>
              <a:t> </a:t>
            </a:r>
            <a:r>
              <a:rPr lang="el-GR" dirty="0" err="1"/>
              <a:t>ιστορικών</a:t>
            </a:r>
            <a:r>
              <a:rPr lang="el-GR" dirty="0"/>
              <a:t> </a:t>
            </a:r>
            <a:r>
              <a:rPr lang="el-GR" dirty="0" err="1"/>
              <a:t>γεγονότων</a:t>
            </a:r>
            <a:r>
              <a:rPr lang="el-GR" dirty="0"/>
              <a:t> </a:t>
            </a:r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E1BC0E01-DE55-374F-8A3A-0CF8212E7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1771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5A563B35-B28D-C042-9B0F-D02EBF18F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Αμέσως μετά τον Β΄ ΠΠ οι </a:t>
            </a:r>
            <a:r>
              <a:rPr lang="en-US" dirty="0"/>
              <a:t>David </a:t>
            </a:r>
            <a:r>
              <a:rPr lang="en-US" dirty="0" err="1"/>
              <a:t>Boder</a:t>
            </a:r>
            <a:r>
              <a:rPr lang="en-US" dirty="0"/>
              <a:t> Miriam </a:t>
            </a:r>
            <a:r>
              <a:rPr lang="en-US" dirty="0" err="1"/>
              <a:t>Novitch</a:t>
            </a:r>
            <a:r>
              <a:rPr lang="en-US" dirty="0"/>
              <a:t> </a:t>
            </a:r>
            <a:r>
              <a:rPr lang="el-GR" dirty="0"/>
              <a:t>μαρτυρίες Εβραίων</a:t>
            </a:r>
          </a:p>
          <a:p>
            <a:r>
              <a:rPr lang="el-GR" dirty="0" err="1"/>
              <a:t>επικεντρώνονται</a:t>
            </a:r>
            <a:r>
              <a:rPr lang="el-GR" dirty="0"/>
              <a:t> στην </a:t>
            </a:r>
            <a:r>
              <a:rPr lang="el-GR" dirty="0" err="1"/>
              <a:t>εμπειρία</a:t>
            </a:r>
            <a:r>
              <a:rPr lang="el-GR" dirty="0"/>
              <a:t> του </a:t>
            </a:r>
            <a:r>
              <a:rPr lang="el-GR" dirty="0" err="1"/>
              <a:t>Ολοκαυτώματος</a:t>
            </a:r>
            <a:r>
              <a:rPr lang="el-GR" dirty="0"/>
              <a:t>, </a:t>
            </a:r>
            <a:r>
              <a:rPr lang="el-GR" dirty="0" err="1"/>
              <a:t>καθώς</a:t>
            </a:r>
            <a:r>
              <a:rPr lang="el-GR" dirty="0"/>
              <a:t> </a:t>
            </a:r>
            <a:r>
              <a:rPr lang="el-GR" dirty="0" err="1"/>
              <a:t>αμέσως</a:t>
            </a:r>
            <a:r>
              <a:rPr lang="el-GR" dirty="0"/>
              <a:t> </a:t>
            </a:r>
            <a:r>
              <a:rPr lang="el-GR" dirty="0" err="1"/>
              <a:t>μετα</a:t>
            </a:r>
            <a:r>
              <a:rPr lang="el-GR" dirty="0"/>
              <a:t>́ τον </a:t>
            </a:r>
            <a:r>
              <a:rPr lang="el-GR" dirty="0" err="1"/>
              <a:t>πόλεμο</a:t>
            </a:r>
            <a:r>
              <a:rPr lang="el-GR" dirty="0"/>
              <a:t> δεν </a:t>
            </a:r>
            <a:r>
              <a:rPr lang="el-GR" dirty="0" err="1"/>
              <a:t>υπήρχε</a:t>
            </a:r>
            <a:r>
              <a:rPr lang="el-GR" dirty="0"/>
              <a:t> μια </a:t>
            </a:r>
            <a:r>
              <a:rPr lang="el-GR" dirty="0" err="1"/>
              <a:t>καθαρη</a:t>
            </a:r>
            <a:r>
              <a:rPr lang="el-GR" dirty="0"/>
              <a:t>́ </a:t>
            </a:r>
            <a:r>
              <a:rPr lang="el-GR" dirty="0" err="1"/>
              <a:t>έννοια</a:t>
            </a:r>
            <a:r>
              <a:rPr lang="el-GR" dirty="0"/>
              <a:t> του </a:t>
            </a:r>
            <a:r>
              <a:rPr lang="el-GR" dirty="0" err="1"/>
              <a:t>γεγονότος</a:t>
            </a:r>
            <a:r>
              <a:rPr lang="el-GR" dirty="0"/>
              <a:t> που </a:t>
            </a:r>
            <a:r>
              <a:rPr lang="el-GR" dirty="0" err="1"/>
              <a:t>εντασσόταν</a:t>
            </a:r>
            <a:r>
              <a:rPr lang="el-GR" dirty="0"/>
              <a:t> στην </a:t>
            </a:r>
            <a:r>
              <a:rPr lang="el-GR" dirty="0" err="1"/>
              <a:t>Shoah</a:t>
            </a:r>
            <a:r>
              <a:rPr lang="el-GR" dirty="0"/>
              <a:t> και οι </a:t>
            </a:r>
            <a:r>
              <a:rPr lang="el-GR" dirty="0" err="1"/>
              <a:t>επιζώντες</a:t>
            </a:r>
            <a:r>
              <a:rPr lang="el-GR" dirty="0"/>
              <a:t> </a:t>
            </a:r>
            <a:r>
              <a:rPr lang="el-GR" dirty="0" err="1"/>
              <a:t>αφηγούνταν</a:t>
            </a:r>
            <a:r>
              <a:rPr lang="el-GR" dirty="0"/>
              <a:t> την </a:t>
            </a:r>
            <a:r>
              <a:rPr lang="el-GR" dirty="0" err="1"/>
              <a:t>εμπειρία</a:t>
            </a:r>
            <a:r>
              <a:rPr lang="el-GR" dirty="0"/>
              <a:t> τους σε </a:t>
            </a:r>
            <a:r>
              <a:rPr lang="el-GR" dirty="0" err="1"/>
              <a:t>ένα</a:t>
            </a:r>
            <a:r>
              <a:rPr lang="el-GR" dirty="0"/>
              <a:t> </a:t>
            </a:r>
            <a:r>
              <a:rPr lang="el-GR" dirty="0" err="1"/>
              <a:t>εχθρικο</a:t>
            </a:r>
            <a:r>
              <a:rPr lang="el-GR" dirty="0"/>
              <a:t>́ </a:t>
            </a:r>
            <a:r>
              <a:rPr lang="el-GR" dirty="0" err="1"/>
              <a:t>περιβάλλον</a:t>
            </a:r>
            <a:r>
              <a:rPr lang="el-GR" dirty="0"/>
              <a:t>. </a:t>
            </a:r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95CD4325-ABA4-2D42-944A-8BF072F5F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Τραυματική μνήμη και Ολοκαύτωμα</a:t>
            </a:r>
          </a:p>
        </p:txBody>
      </p:sp>
    </p:spTree>
    <p:extLst>
      <p:ext uri="{BB962C8B-B14F-4D97-AF65-F5344CB8AC3E}">
        <p14:creationId xmlns:p14="http://schemas.microsoft.com/office/powerpoint/2010/main" val="2224664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4F589ECC-B45E-2F41-9BE4-DAF907943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406"/>
          <a:stretch/>
        </p:blipFill>
        <p:spPr>
          <a:xfrm>
            <a:off x="5728808" y="1274324"/>
            <a:ext cx="6807575" cy="4970834"/>
          </a:xfr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65538AEA-A455-294F-B43D-F4C0DAA45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A3D37CD-BED2-2B4A-9D89-B176BB717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17" y="152400"/>
            <a:ext cx="578214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18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08BFF4B-8B58-4D45-923D-58DDADCCF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071" t="1986" r="1" b="14823"/>
          <a:stretch/>
        </p:blipFill>
        <p:spPr>
          <a:xfrm>
            <a:off x="301558" y="152400"/>
            <a:ext cx="6212731" cy="3803516"/>
          </a:xfr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8720BFA1-96A0-9949-AE30-F6A48FED4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CCF64A9F-C7EA-3242-866F-D8EAA56DD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577" y="2824264"/>
            <a:ext cx="6354865" cy="388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02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841B59CB-2D60-AF43-8FF9-48D1CDB53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805" t="1" r="19902" b="7376"/>
          <a:stretch/>
        </p:blipFill>
        <p:spPr>
          <a:xfrm>
            <a:off x="1896894" y="505194"/>
            <a:ext cx="6595355" cy="5847611"/>
          </a:xfr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0154F610-1E6D-9D4D-A720-67952987B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6424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F1FC3DCF-AB15-1A43-86DE-5055317F0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Εκτοπ</a:t>
            </a:r>
            <a:r>
              <a:rPr lang="en-US" dirty="0" err="1"/>
              <a:t>ί</a:t>
            </a:r>
            <a:r>
              <a:rPr lang="el-GR" dirty="0" err="1"/>
              <a:t>στηκε</a:t>
            </a:r>
            <a:r>
              <a:rPr lang="el-GR" dirty="0"/>
              <a:t> στο </a:t>
            </a:r>
            <a:r>
              <a:rPr lang="el-GR" dirty="0" err="1"/>
              <a:t>Άουζβιτς</a:t>
            </a:r>
            <a:r>
              <a:rPr lang="el-GR" dirty="0"/>
              <a:t> </a:t>
            </a:r>
            <a:endParaRPr lang="en-US" dirty="0"/>
          </a:p>
          <a:p>
            <a:r>
              <a:rPr lang="el-GR" dirty="0" err="1"/>
              <a:t>εξέδωσε</a:t>
            </a:r>
            <a:r>
              <a:rPr lang="el-GR" dirty="0"/>
              <a:t> </a:t>
            </a:r>
            <a:r>
              <a:rPr lang="el-GR" dirty="0" err="1"/>
              <a:t>βιβλία</a:t>
            </a:r>
            <a:r>
              <a:rPr lang="el-GR" dirty="0"/>
              <a:t> κυρίως αυτοβιογραφικά που συζητούν την ανθρώπινη ύπαρξη σε συνθήκες εξαίρεσης, τη διάσταση της μνήμης</a:t>
            </a:r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0220ADB6-20DE-5E47-99F4-1B8515957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Primo Levi (1919- 1987)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80163D8-1300-884F-95BB-C3515E7AD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5349" y="2949508"/>
            <a:ext cx="2286000" cy="339090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ED14B4CA-601F-404B-89F3-B51519A27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332" y="2987608"/>
            <a:ext cx="2286000" cy="335280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51C6D7E-AF2F-274D-86F5-F1146A6A6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688" y="2987608"/>
            <a:ext cx="2286000" cy="3492500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F78667BB-8EC5-1742-AB07-A4DC5201EF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0" t="8384" r="-1" b="13889"/>
          <a:stretch/>
        </p:blipFill>
        <p:spPr>
          <a:xfrm>
            <a:off x="609600" y="2949508"/>
            <a:ext cx="2485286" cy="380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586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Χαρτί">
  <a:themeElements>
    <a:clrScheme name="Άποψη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Χαρτί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Χαρτί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5502</TotalTime>
  <Words>491</Words>
  <Application>Microsoft Macintosh PowerPoint</Application>
  <PresentationFormat>Ευρεία οθόνη</PresentationFormat>
  <Paragraphs>37</Paragraphs>
  <Slides>13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6" baseType="lpstr">
      <vt:lpstr>Constantia</vt:lpstr>
      <vt:lpstr>Wingdings 2</vt:lpstr>
      <vt:lpstr>Χαρτί</vt:lpstr>
      <vt:lpstr>Ανθρωπολογία της Κοινωνικής Μνήμης</vt:lpstr>
      <vt:lpstr>Τραυματική μνήμη</vt:lpstr>
      <vt:lpstr>Τι είναι τραύμα</vt:lpstr>
      <vt:lpstr>Παρουσίαση του PowerPoint</vt:lpstr>
      <vt:lpstr>Τραυματική μνήμη και Ολοκαύτωμα</vt:lpstr>
      <vt:lpstr>Παρουσίαση του PowerPoint</vt:lpstr>
      <vt:lpstr>Παρουσίαση του PowerPoint</vt:lpstr>
      <vt:lpstr>Παρουσίαση του PowerPoint</vt:lpstr>
      <vt:lpstr>Primo Levi (1919- 1987)</vt:lpstr>
      <vt:lpstr>Παρουσίαση του PowerPoint</vt:lpstr>
      <vt:lpstr>«Δύσκολες» μνήμες</vt:lpstr>
      <vt:lpstr>«Εάν αυτός είναι ο Άνθρωπος»</vt:lpstr>
      <vt:lpstr>Καταγραφή μνήμης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Ανθρωπολογία της Κοινωνικής Μνήμης</dc:title>
  <dc:creator>Geo</dc:creator>
  <cp:lastModifiedBy>Geo</cp:lastModifiedBy>
  <cp:revision>4</cp:revision>
  <dcterms:created xsi:type="dcterms:W3CDTF">2022-04-26T17:05:12Z</dcterms:created>
  <dcterms:modified xsi:type="dcterms:W3CDTF">2022-05-05T13:09:30Z</dcterms:modified>
</cp:coreProperties>
</file>