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1"/>
  </p:notesMasterIdLst>
  <p:handoutMasterIdLst>
    <p:handoutMasterId r:id="rId92"/>
  </p:handoutMasterIdLst>
  <p:sldIdLst>
    <p:sldId id="281" r:id="rId2"/>
    <p:sldId id="257" r:id="rId3"/>
    <p:sldId id="313" r:id="rId4"/>
    <p:sldId id="426" r:id="rId5"/>
    <p:sldId id="320" r:id="rId6"/>
    <p:sldId id="408" r:id="rId7"/>
    <p:sldId id="409" r:id="rId8"/>
    <p:sldId id="410" r:id="rId9"/>
    <p:sldId id="258" r:id="rId10"/>
    <p:sldId id="338" r:id="rId11"/>
    <p:sldId id="259" r:id="rId12"/>
    <p:sldId id="261" r:id="rId13"/>
    <p:sldId id="263" r:id="rId14"/>
    <p:sldId id="260" r:id="rId15"/>
    <p:sldId id="265" r:id="rId16"/>
    <p:sldId id="425" r:id="rId17"/>
    <p:sldId id="424" r:id="rId18"/>
    <p:sldId id="324" r:id="rId19"/>
    <p:sldId id="267" r:id="rId20"/>
    <p:sldId id="268" r:id="rId21"/>
    <p:sldId id="269" r:id="rId22"/>
    <p:sldId id="270" r:id="rId23"/>
    <p:sldId id="271" r:id="rId24"/>
    <p:sldId id="272" r:id="rId25"/>
    <p:sldId id="273" r:id="rId26"/>
    <p:sldId id="274" r:id="rId27"/>
    <p:sldId id="275" r:id="rId28"/>
    <p:sldId id="276" r:id="rId29"/>
    <p:sldId id="277" r:id="rId30"/>
    <p:sldId id="282" r:id="rId31"/>
    <p:sldId id="411" r:id="rId32"/>
    <p:sldId id="283" r:id="rId33"/>
    <p:sldId id="327" r:id="rId34"/>
    <p:sldId id="328" r:id="rId35"/>
    <p:sldId id="325" r:id="rId36"/>
    <p:sldId id="323" r:id="rId37"/>
    <p:sldId id="329" r:id="rId38"/>
    <p:sldId id="330" r:id="rId39"/>
    <p:sldId id="331" r:id="rId40"/>
    <p:sldId id="332" r:id="rId41"/>
    <p:sldId id="322" r:id="rId42"/>
    <p:sldId id="284" r:id="rId43"/>
    <p:sldId id="321" r:id="rId44"/>
    <p:sldId id="318" r:id="rId45"/>
    <p:sldId id="333" r:id="rId46"/>
    <p:sldId id="334" r:id="rId47"/>
    <p:sldId id="374" r:id="rId48"/>
    <p:sldId id="375" r:id="rId49"/>
    <p:sldId id="412" r:id="rId50"/>
    <p:sldId id="416" r:id="rId51"/>
    <p:sldId id="279" r:id="rId52"/>
    <p:sldId id="280" r:id="rId53"/>
    <p:sldId id="362" r:id="rId54"/>
    <p:sldId id="347" r:id="rId55"/>
    <p:sldId id="286" r:id="rId56"/>
    <p:sldId id="420" r:id="rId57"/>
    <p:sldId id="421" r:id="rId58"/>
    <p:sldId id="379" r:id="rId59"/>
    <p:sldId id="417" r:id="rId60"/>
    <p:sldId id="349" r:id="rId61"/>
    <p:sldId id="288" r:id="rId62"/>
    <p:sldId id="289" r:id="rId63"/>
    <p:sldId id="343" r:id="rId64"/>
    <p:sldId id="292" r:id="rId65"/>
    <p:sldId id="293" r:id="rId66"/>
    <p:sldId id="294" r:id="rId67"/>
    <p:sldId id="295" r:id="rId68"/>
    <p:sldId id="422" r:id="rId69"/>
    <p:sldId id="419" r:id="rId70"/>
    <p:sldId id="296" r:id="rId71"/>
    <p:sldId id="297" r:id="rId72"/>
    <p:sldId id="298" r:id="rId73"/>
    <p:sldId id="414" r:id="rId74"/>
    <p:sldId id="299" r:id="rId75"/>
    <p:sldId id="415" r:id="rId76"/>
    <p:sldId id="300" r:id="rId77"/>
    <p:sldId id="301" r:id="rId78"/>
    <p:sldId id="302" r:id="rId79"/>
    <p:sldId id="303" r:id="rId80"/>
    <p:sldId id="423" r:id="rId81"/>
    <p:sldId id="413" r:id="rId82"/>
    <p:sldId id="305" r:id="rId83"/>
    <p:sldId id="306" r:id="rId84"/>
    <p:sldId id="307" r:id="rId85"/>
    <p:sldId id="308" r:id="rId86"/>
    <p:sldId id="309" r:id="rId87"/>
    <p:sldId id="310" r:id="rId88"/>
    <p:sldId id="311" r:id="rId89"/>
    <p:sldId id="312" r:id="rId90"/>
  </p:sldIdLst>
  <p:sldSz cx="9144000" cy="6858000" type="screen4x3"/>
  <p:notesSz cx="6858000" cy="9144000"/>
  <p:defaultTextStyle>
    <a:defPPr>
      <a:defRPr lang="el-GR"/>
    </a:defPPr>
    <a:lvl1pPr algn="l" rtl="0" fontAlgn="base">
      <a:spcBef>
        <a:spcPct val="0"/>
      </a:spcBef>
      <a:spcAft>
        <a:spcPct val="0"/>
      </a:spcAft>
      <a:defRPr sz="2000" kern="1200">
        <a:solidFill>
          <a:schemeClr val="tx1"/>
        </a:solidFill>
        <a:latin typeface="Comic Sans MS" pitchFamily="66" charset="0"/>
        <a:ea typeface="+mn-ea"/>
        <a:cs typeface="+mn-cs"/>
      </a:defRPr>
    </a:lvl1pPr>
    <a:lvl2pPr marL="457200" algn="l" rtl="0" fontAlgn="base">
      <a:spcBef>
        <a:spcPct val="0"/>
      </a:spcBef>
      <a:spcAft>
        <a:spcPct val="0"/>
      </a:spcAft>
      <a:defRPr sz="2000" kern="1200">
        <a:solidFill>
          <a:schemeClr val="tx1"/>
        </a:solidFill>
        <a:latin typeface="Comic Sans MS" pitchFamily="66" charset="0"/>
        <a:ea typeface="+mn-ea"/>
        <a:cs typeface="+mn-cs"/>
      </a:defRPr>
    </a:lvl2pPr>
    <a:lvl3pPr marL="914400" algn="l" rtl="0" fontAlgn="base">
      <a:spcBef>
        <a:spcPct val="0"/>
      </a:spcBef>
      <a:spcAft>
        <a:spcPct val="0"/>
      </a:spcAft>
      <a:defRPr sz="2000" kern="1200">
        <a:solidFill>
          <a:schemeClr val="tx1"/>
        </a:solidFill>
        <a:latin typeface="Comic Sans MS" pitchFamily="66" charset="0"/>
        <a:ea typeface="+mn-ea"/>
        <a:cs typeface="+mn-cs"/>
      </a:defRPr>
    </a:lvl3pPr>
    <a:lvl4pPr marL="1371600" algn="l" rtl="0" fontAlgn="base">
      <a:spcBef>
        <a:spcPct val="0"/>
      </a:spcBef>
      <a:spcAft>
        <a:spcPct val="0"/>
      </a:spcAft>
      <a:defRPr sz="2000" kern="1200">
        <a:solidFill>
          <a:schemeClr val="tx1"/>
        </a:solidFill>
        <a:latin typeface="Comic Sans MS" pitchFamily="66" charset="0"/>
        <a:ea typeface="+mn-ea"/>
        <a:cs typeface="+mn-cs"/>
      </a:defRPr>
    </a:lvl4pPr>
    <a:lvl5pPr marL="1828800" algn="l" rtl="0" fontAlgn="base">
      <a:spcBef>
        <a:spcPct val="0"/>
      </a:spcBef>
      <a:spcAft>
        <a:spcPct val="0"/>
      </a:spcAft>
      <a:defRPr sz="2000" kern="1200">
        <a:solidFill>
          <a:schemeClr val="tx1"/>
        </a:solidFill>
        <a:latin typeface="Comic Sans MS" pitchFamily="66" charset="0"/>
        <a:ea typeface="+mn-ea"/>
        <a:cs typeface="+mn-cs"/>
      </a:defRPr>
    </a:lvl5pPr>
    <a:lvl6pPr marL="2286000" algn="l" defTabSz="914400" rtl="0" eaLnBrk="1" latinLnBrk="0" hangingPunct="1">
      <a:defRPr sz="2000" kern="1200">
        <a:solidFill>
          <a:schemeClr val="tx1"/>
        </a:solidFill>
        <a:latin typeface="Comic Sans MS" pitchFamily="66" charset="0"/>
        <a:ea typeface="+mn-ea"/>
        <a:cs typeface="+mn-cs"/>
      </a:defRPr>
    </a:lvl6pPr>
    <a:lvl7pPr marL="2743200" algn="l" defTabSz="914400" rtl="0" eaLnBrk="1" latinLnBrk="0" hangingPunct="1">
      <a:defRPr sz="2000" kern="1200">
        <a:solidFill>
          <a:schemeClr val="tx1"/>
        </a:solidFill>
        <a:latin typeface="Comic Sans MS" pitchFamily="66" charset="0"/>
        <a:ea typeface="+mn-ea"/>
        <a:cs typeface="+mn-cs"/>
      </a:defRPr>
    </a:lvl7pPr>
    <a:lvl8pPr marL="3200400" algn="l" defTabSz="914400" rtl="0" eaLnBrk="1" latinLnBrk="0" hangingPunct="1">
      <a:defRPr sz="2000" kern="1200">
        <a:solidFill>
          <a:schemeClr val="tx1"/>
        </a:solidFill>
        <a:latin typeface="Comic Sans MS" pitchFamily="66" charset="0"/>
        <a:ea typeface="+mn-ea"/>
        <a:cs typeface="+mn-cs"/>
      </a:defRPr>
    </a:lvl8pPr>
    <a:lvl9pPr marL="3657600" algn="l" defTabSz="914400" rtl="0" eaLnBrk="1" latinLnBrk="0" hangingPunct="1">
      <a:defRPr sz="2000" kern="1200">
        <a:solidFill>
          <a:schemeClr val="tx1"/>
        </a:solidFill>
        <a:latin typeface="Comic Sans MS"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a:srgbClr val="CC0000"/>
    <a:srgbClr val="008080"/>
    <a:srgbClr val="0000FF"/>
    <a:srgbClr val="66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5895" autoAdjust="0"/>
  </p:normalViewPr>
  <p:slideViewPr>
    <p:cSldViewPr>
      <p:cViewPr varScale="1">
        <p:scale>
          <a:sx n="115" d="100"/>
          <a:sy n="115" d="100"/>
        </p:scale>
        <p:origin x="1090" y="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theme" Target="theme/theme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notesMaster" Target="notesMasters/notesMaster1.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handoutMaster" Target="handoutMasters/handoutMaster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92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Times New Roman" pitchFamily="18" charset="0"/>
              </a:defRPr>
            </a:lvl1pPr>
          </a:lstStyle>
          <a:p>
            <a:pPr>
              <a:defRPr/>
            </a:pPr>
            <a:endParaRPr lang="en-US"/>
          </a:p>
        </p:txBody>
      </p:sp>
      <p:sp>
        <p:nvSpPr>
          <p:cNvPr id="17920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Times New Roman" pitchFamily="18" charset="0"/>
              </a:defRPr>
            </a:lvl1pPr>
          </a:lstStyle>
          <a:p>
            <a:pPr>
              <a:defRPr/>
            </a:pPr>
            <a:endParaRPr lang="en-US"/>
          </a:p>
        </p:txBody>
      </p:sp>
      <p:sp>
        <p:nvSpPr>
          <p:cNvPr id="17920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Times New Roman" pitchFamily="18" charset="0"/>
              </a:defRPr>
            </a:lvl1pPr>
          </a:lstStyle>
          <a:p>
            <a:pPr>
              <a:defRPr/>
            </a:pPr>
            <a:endParaRPr lang="en-US"/>
          </a:p>
        </p:txBody>
      </p:sp>
      <p:sp>
        <p:nvSpPr>
          <p:cNvPr id="17920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Times New Roman" pitchFamily="18" charset="0"/>
              </a:defRPr>
            </a:lvl1pPr>
          </a:lstStyle>
          <a:p>
            <a:pPr>
              <a:defRPr/>
            </a:pPr>
            <a:fld id="{FBC4C48A-5135-4C73-B834-AB03893AA346}" type="slidenum">
              <a:rPr lang="en-US"/>
              <a:pPr>
                <a:defRPr/>
              </a:pPr>
              <a:t>‹#›</a:t>
            </a:fld>
            <a:endParaRPr lang="en-US"/>
          </a:p>
        </p:txBody>
      </p:sp>
    </p:spTree>
    <p:extLst>
      <p:ext uri="{BB962C8B-B14F-4D97-AF65-F5344CB8AC3E}">
        <p14:creationId xmlns:p14="http://schemas.microsoft.com/office/powerpoint/2010/main" val="5868703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Times New Roman" pitchFamily="18" charset="0"/>
              </a:defRPr>
            </a:lvl1pPr>
          </a:lstStyle>
          <a:p>
            <a:pPr>
              <a:defRPr/>
            </a:pPr>
            <a:endParaRPr lang="el-GR"/>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Times New Roman" pitchFamily="18" charset="0"/>
              </a:defRPr>
            </a:lvl1pPr>
          </a:lstStyle>
          <a:p>
            <a:pPr>
              <a:defRPr/>
            </a:pPr>
            <a:endParaRPr lang="el-GR"/>
          </a:p>
        </p:txBody>
      </p:sp>
      <p:sp>
        <p:nvSpPr>
          <p:cNvPr id="983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smtClean="0"/>
              <a:t>Κάντε κλικ για να επεξεργαστείτε τα στυλ κειμένου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Times New Roman" pitchFamily="18" charset="0"/>
              </a:defRPr>
            </a:lvl1pPr>
          </a:lstStyle>
          <a:p>
            <a:pPr>
              <a:defRPr/>
            </a:pPr>
            <a:endParaRPr lang="el-GR"/>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Times New Roman" pitchFamily="18" charset="0"/>
              </a:defRPr>
            </a:lvl1pPr>
          </a:lstStyle>
          <a:p>
            <a:pPr>
              <a:defRPr/>
            </a:pPr>
            <a:fld id="{8AA3D286-68BB-4CBD-A153-342A9932075F}" type="slidenum">
              <a:rPr lang="el-GR"/>
              <a:pPr>
                <a:defRPr/>
              </a:pPr>
              <a:t>‹#›</a:t>
            </a:fld>
            <a:endParaRPr lang="el-GR"/>
          </a:p>
        </p:txBody>
      </p:sp>
    </p:spTree>
    <p:extLst>
      <p:ext uri="{BB962C8B-B14F-4D97-AF65-F5344CB8AC3E}">
        <p14:creationId xmlns:p14="http://schemas.microsoft.com/office/powerpoint/2010/main" val="17752968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65DF604F-E889-47BB-9396-27915F4A3613}" type="slidenum">
              <a:rPr lang="el-GR" altLang="el-GR" sz="1200">
                <a:latin typeface="Times New Roman" pitchFamily="18" charset="0"/>
              </a:rPr>
              <a:pPr eaLnBrk="1" hangingPunct="1"/>
              <a:t>33</a:t>
            </a:fld>
            <a:endParaRPr lang="el-GR" altLang="el-GR" sz="1200">
              <a:latin typeface="Times New Roman" pitchFamily="18" charset="0"/>
            </a:endParaRPr>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p>
        </p:txBody>
      </p:sp>
    </p:spTree>
    <p:extLst>
      <p:ext uri="{BB962C8B-B14F-4D97-AF65-F5344CB8AC3E}">
        <p14:creationId xmlns:p14="http://schemas.microsoft.com/office/powerpoint/2010/main" val="26986265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12722AC4-CC38-45B2-B37B-150C39B93FFB}" type="slidenum">
              <a:rPr lang="el-GR" altLang="el-GR" sz="1200">
                <a:latin typeface="Times New Roman" pitchFamily="18" charset="0"/>
              </a:rPr>
              <a:pPr eaLnBrk="1" hangingPunct="1"/>
              <a:t>59</a:t>
            </a:fld>
            <a:endParaRPr lang="el-GR" altLang="el-GR" sz="1200">
              <a:latin typeface="Times New Roman" pitchFamily="18" charset="0"/>
            </a:endParaRPr>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p>
        </p:txBody>
      </p:sp>
    </p:spTree>
    <p:extLst>
      <p:ext uri="{BB962C8B-B14F-4D97-AF65-F5344CB8AC3E}">
        <p14:creationId xmlns:p14="http://schemas.microsoft.com/office/powerpoint/2010/main" val="33955543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80538A3B-A110-4D0B-A38D-D2E21CFA1DA3}" type="slidenum">
              <a:rPr lang="el-GR" altLang="el-GR" sz="1200">
                <a:latin typeface="Times New Roman" pitchFamily="18" charset="0"/>
              </a:rPr>
              <a:pPr eaLnBrk="1" hangingPunct="1"/>
              <a:t>34</a:t>
            </a:fld>
            <a:endParaRPr lang="el-GR" altLang="el-GR" sz="1200">
              <a:latin typeface="Times New Roman" pitchFamily="18" charset="0"/>
            </a:endParaRPr>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p>
        </p:txBody>
      </p:sp>
    </p:spTree>
    <p:extLst>
      <p:ext uri="{BB962C8B-B14F-4D97-AF65-F5344CB8AC3E}">
        <p14:creationId xmlns:p14="http://schemas.microsoft.com/office/powerpoint/2010/main" val="21793300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BAC3D6ED-7547-4715-9D0D-EDE962ED24D4}" type="slidenum">
              <a:rPr lang="el-GR" altLang="el-GR" sz="1200">
                <a:latin typeface="Times New Roman" pitchFamily="18" charset="0"/>
              </a:rPr>
              <a:pPr eaLnBrk="1" hangingPunct="1"/>
              <a:t>35</a:t>
            </a:fld>
            <a:endParaRPr lang="el-GR" altLang="el-GR" sz="1200">
              <a:latin typeface="Times New Roman" pitchFamily="18" charset="0"/>
            </a:endParaRPr>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p>
        </p:txBody>
      </p:sp>
    </p:spTree>
    <p:extLst>
      <p:ext uri="{BB962C8B-B14F-4D97-AF65-F5344CB8AC3E}">
        <p14:creationId xmlns:p14="http://schemas.microsoft.com/office/powerpoint/2010/main" val="1789034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3596BFA4-8361-495B-9F34-FB24B797D607}" type="slidenum">
              <a:rPr lang="el-GR" altLang="el-GR" sz="1200">
                <a:latin typeface="Times New Roman" pitchFamily="18" charset="0"/>
              </a:rPr>
              <a:pPr eaLnBrk="1" hangingPunct="1"/>
              <a:t>37</a:t>
            </a:fld>
            <a:endParaRPr lang="el-GR" altLang="el-GR" sz="1200">
              <a:latin typeface="Times New Roman" pitchFamily="18" charset="0"/>
            </a:endParaRPr>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p>
        </p:txBody>
      </p:sp>
    </p:spTree>
    <p:extLst>
      <p:ext uri="{BB962C8B-B14F-4D97-AF65-F5344CB8AC3E}">
        <p14:creationId xmlns:p14="http://schemas.microsoft.com/office/powerpoint/2010/main" val="13834133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00CEFBF4-F728-453E-B120-36DDF210BD13}" type="slidenum">
              <a:rPr lang="el-GR" altLang="el-GR" sz="1200">
                <a:latin typeface="Times New Roman" pitchFamily="18" charset="0"/>
              </a:rPr>
              <a:pPr eaLnBrk="1" hangingPunct="1"/>
              <a:t>38</a:t>
            </a:fld>
            <a:endParaRPr lang="el-GR" altLang="el-GR" sz="1200">
              <a:latin typeface="Times New Roman" pitchFamily="18" charset="0"/>
            </a:endParaRPr>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p>
        </p:txBody>
      </p:sp>
    </p:spTree>
    <p:extLst>
      <p:ext uri="{BB962C8B-B14F-4D97-AF65-F5344CB8AC3E}">
        <p14:creationId xmlns:p14="http://schemas.microsoft.com/office/powerpoint/2010/main" val="14152688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E44F6965-AC70-4EDF-8B1E-51994CB1B5A3}" type="slidenum">
              <a:rPr lang="el-GR" altLang="el-GR" sz="1200">
                <a:latin typeface="Times New Roman" pitchFamily="18" charset="0"/>
              </a:rPr>
              <a:pPr eaLnBrk="1" hangingPunct="1"/>
              <a:t>39</a:t>
            </a:fld>
            <a:endParaRPr lang="el-GR" altLang="el-GR" sz="1200">
              <a:latin typeface="Times New Roman" pitchFamily="18"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p>
        </p:txBody>
      </p:sp>
    </p:spTree>
    <p:extLst>
      <p:ext uri="{BB962C8B-B14F-4D97-AF65-F5344CB8AC3E}">
        <p14:creationId xmlns:p14="http://schemas.microsoft.com/office/powerpoint/2010/main" val="12054851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13E8A1BA-4BCC-4C62-AAB3-C17618C91B9D}" type="slidenum">
              <a:rPr lang="el-GR" altLang="el-GR" sz="1200">
                <a:latin typeface="Times New Roman" pitchFamily="18" charset="0"/>
              </a:rPr>
              <a:pPr eaLnBrk="1" hangingPunct="1"/>
              <a:t>40</a:t>
            </a:fld>
            <a:endParaRPr lang="el-GR" altLang="el-GR" sz="1200">
              <a:latin typeface="Times New Roman" pitchFamily="18" charset="0"/>
            </a:endParaRPr>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p>
        </p:txBody>
      </p:sp>
    </p:spTree>
    <p:extLst>
      <p:ext uri="{BB962C8B-B14F-4D97-AF65-F5344CB8AC3E}">
        <p14:creationId xmlns:p14="http://schemas.microsoft.com/office/powerpoint/2010/main" val="9152545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7185BFA6-F693-4136-B297-D65616A52B42}" type="slidenum">
              <a:rPr lang="el-GR" altLang="el-GR" sz="1200">
                <a:latin typeface="Times New Roman" pitchFamily="18" charset="0"/>
              </a:rPr>
              <a:pPr eaLnBrk="1" hangingPunct="1"/>
              <a:t>45</a:t>
            </a:fld>
            <a:endParaRPr lang="el-GR" altLang="el-GR" sz="1200">
              <a:latin typeface="Times New Roman" pitchFamily="18" charset="0"/>
            </a:endParaRPr>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p>
        </p:txBody>
      </p:sp>
    </p:spTree>
    <p:extLst>
      <p:ext uri="{BB962C8B-B14F-4D97-AF65-F5344CB8AC3E}">
        <p14:creationId xmlns:p14="http://schemas.microsoft.com/office/powerpoint/2010/main" val="35070756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3FA1A88B-399F-4B3A-9637-26E8624BD9D1}" type="slidenum">
              <a:rPr lang="el-GR" altLang="el-GR" sz="1200">
                <a:latin typeface="Times New Roman" pitchFamily="18" charset="0"/>
              </a:rPr>
              <a:pPr eaLnBrk="1" hangingPunct="1"/>
              <a:t>46</a:t>
            </a:fld>
            <a:endParaRPr lang="el-GR" altLang="el-GR" sz="1200">
              <a:latin typeface="Times New Roman" pitchFamily="18" charset="0"/>
            </a:endParaRPr>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p>
        </p:txBody>
      </p:sp>
    </p:spTree>
    <p:extLst>
      <p:ext uri="{BB962C8B-B14F-4D97-AF65-F5344CB8AC3E}">
        <p14:creationId xmlns:p14="http://schemas.microsoft.com/office/powerpoint/2010/main" val="30603186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smtClean="0"/>
              <a:t>Κάντε κλικ για να επεξεργαστείτε τον υπότιτλο του υποδείγματος</a:t>
            </a:r>
            <a:endParaRPr lang="el-GR"/>
          </a:p>
        </p:txBody>
      </p:sp>
      <p:sp>
        <p:nvSpPr>
          <p:cNvPr id="4" name="Rectangle 5"/>
          <p:cNvSpPr>
            <a:spLocks noGrp="1" noChangeArrowheads="1"/>
          </p:cNvSpPr>
          <p:nvPr>
            <p:ph type="ftr" sz="quarter" idx="10"/>
          </p:nvPr>
        </p:nvSpPr>
        <p:spPr>
          <a:ln/>
        </p:spPr>
        <p:txBody>
          <a:bodyPr/>
          <a:lstStyle>
            <a:lvl1pPr>
              <a:defRPr/>
            </a:lvl1pPr>
          </a:lstStyle>
          <a:p>
            <a:pPr>
              <a:defRPr/>
            </a:pPr>
            <a:r>
              <a:rPr lang="el-GR" dirty="0" smtClean="0"/>
              <a:t>ΔΠΘ-ΤΜΗΜΑ ΜΠΔ: ΑΝΤΙΚΕΙΜΕΝΟΣΤΡΑΦΗΣ ΠΡΟΓΡΑΜΜΑΤΙΣΜΟΣ</a:t>
            </a:r>
            <a:r>
              <a:rPr lang="en-US" dirty="0" smtClean="0"/>
              <a:t> /06</a:t>
            </a:r>
            <a:endParaRPr lang="el-GR" dirty="0"/>
          </a:p>
        </p:txBody>
      </p:sp>
      <p:sp>
        <p:nvSpPr>
          <p:cNvPr id="5" name="Rectangle 6"/>
          <p:cNvSpPr>
            <a:spLocks noGrp="1" noChangeArrowheads="1"/>
          </p:cNvSpPr>
          <p:nvPr>
            <p:ph type="sldNum" sz="quarter" idx="11"/>
          </p:nvPr>
        </p:nvSpPr>
        <p:spPr>
          <a:ln/>
        </p:spPr>
        <p:txBody>
          <a:bodyPr/>
          <a:lstStyle>
            <a:lvl1pPr>
              <a:defRPr/>
            </a:lvl1pPr>
          </a:lstStyle>
          <a:p>
            <a:pPr>
              <a:defRPr/>
            </a:pPr>
            <a:fld id="{8B792EE8-C9EB-4313-BBDA-A08878F81A45}" type="slidenum">
              <a:rPr lang="el-GR"/>
              <a:pPr>
                <a:defRPr/>
              </a:pPr>
              <a:t>‹#›</a:t>
            </a:fld>
            <a:endParaRPr lang="el-GR"/>
          </a:p>
        </p:txBody>
      </p:sp>
    </p:spTree>
    <p:extLst>
      <p:ext uri="{BB962C8B-B14F-4D97-AF65-F5344CB8AC3E}">
        <p14:creationId xmlns:p14="http://schemas.microsoft.com/office/powerpoint/2010/main" val="2031052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υποσέλιδου"/>
          <p:cNvSpPr>
            <a:spLocks noGrp="1"/>
          </p:cNvSpPr>
          <p:nvPr>
            <p:ph type="ftr" sz="quarter" idx="10"/>
          </p:nvPr>
        </p:nvSpPr>
        <p:spPr/>
        <p:txBody>
          <a:bodyPr/>
          <a:lstStyle>
            <a:lvl1pPr>
              <a:defRPr smtClean="0"/>
            </a:lvl1pPr>
          </a:lstStyle>
          <a:p>
            <a:pPr>
              <a:defRPr/>
            </a:pPr>
            <a:r>
              <a:rPr lang="el-GR"/>
              <a:t>ΔΠΘ-ΤΜΗΜΑ ΜΠΔ: ΑΝΤΙΚΕΙΜΕΝΟΣΤΡΑΦΗΣ ΠΡΟΓΡΑΜΜΑΤΙΣΜΟΣ</a:t>
            </a:r>
            <a:r>
              <a:rPr lang="en-US"/>
              <a:t> /06</a:t>
            </a:r>
            <a:endParaRPr lang="el-GR"/>
          </a:p>
        </p:txBody>
      </p:sp>
      <p:sp>
        <p:nvSpPr>
          <p:cNvPr id="5" name="4 - Θέση αριθμού διαφάνειας"/>
          <p:cNvSpPr>
            <a:spLocks noGrp="1"/>
          </p:cNvSpPr>
          <p:nvPr>
            <p:ph type="sldNum" sz="quarter" idx="11"/>
          </p:nvPr>
        </p:nvSpPr>
        <p:spPr/>
        <p:txBody>
          <a:bodyPr/>
          <a:lstStyle>
            <a:lvl1pPr>
              <a:defRPr smtClean="0"/>
            </a:lvl1pPr>
          </a:lstStyle>
          <a:p>
            <a:pPr>
              <a:defRPr/>
            </a:pPr>
            <a:fld id="{43EB8050-D46D-4E2D-883E-86737D9C880F}" type="slidenum">
              <a:rPr lang="el-GR"/>
              <a:pPr>
                <a:defRPr/>
              </a:pPr>
              <a:t>‹#›</a:t>
            </a:fld>
            <a:endParaRPr lang="el-GR"/>
          </a:p>
        </p:txBody>
      </p:sp>
    </p:spTree>
    <p:extLst>
      <p:ext uri="{BB962C8B-B14F-4D97-AF65-F5344CB8AC3E}">
        <p14:creationId xmlns:p14="http://schemas.microsoft.com/office/powerpoint/2010/main" val="2976870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05600" y="304800"/>
            <a:ext cx="2133600" cy="5791200"/>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304800" y="304800"/>
            <a:ext cx="6248400" cy="5791200"/>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υποσέλιδου"/>
          <p:cNvSpPr>
            <a:spLocks noGrp="1"/>
          </p:cNvSpPr>
          <p:nvPr>
            <p:ph type="ftr" sz="quarter" idx="10"/>
          </p:nvPr>
        </p:nvSpPr>
        <p:spPr/>
        <p:txBody>
          <a:bodyPr/>
          <a:lstStyle>
            <a:lvl1pPr>
              <a:defRPr smtClean="0"/>
            </a:lvl1pPr>
          </a:lstStyle>
          <a:p>
            <a:pPr>
              <a:defRPr/>
            </a:pPr>
            <a:r>
              <a:rPr lang="el-GR"/>
              <a:t>ΔΠΘ-ΤΜΗΜΑ ΜΠΔ: ΑΝΤΙΚΕΙΜΕΝΟΣΤΡΑΦΗΣ ΠΡΟΓΡΑΜΜΑΤΙΣΜΟΣ</a:t>
            </a:r>
            <a:r>
              <a:rPr lang="en-US"/>
              <a:t> /06</a:t>
            </a:r>
            <a:endParaRPr lang="el-GR"/>
          </a:p>
        </p:txBody>
      </p:sp>
      <p:sp>
        <p:nvSpPr>
          <p:cNvPr id="5" name="4 - Θέση αριθμού διαφάνειας"/>
          <p:cNvSpPr>
            <a:spLocks noGrp="1"/>
          </p:cNvSpPr>
          <p:nvPr>
            <p:ph type="sldNum" sz="quarter" idx="11"/>
          </p:nvPr>
        </p:nvSpPr>
        <p:spPr/>
        <p:txBody>
          <a:bodyPr/>
          <a:lstStyle>
            <a:lvl1pPr>
              <a:defRPr smtClean="0"/>
            </a:lvl1pPr>
          </a:lstStyle>
          <a:p>
            <a:pPr>
              <a:defRPr/>
            </a:pPr>
            <a:fld id="{A9DA703C-20C0-4852-AD06-D87C6026445C}" type="slidenum">
              <a:rPr lang="el-GR"/>
              <a:pPr>
                <a:defRPr/>
              </a:pPr>
              <a:t>‹#›</a:t>
            </a:fld>
            <a:endParaRPr lang="el-GR"/>
          </a:p>
        </p:txBody>
      </p:sp>
    </p:spTree>
    <p:extLst>
      <p:ext uri="{BB962C8B-B14F-4D97-AF65-F5344CB8AC3E}">
        <p14:creationId xmlns:p14="http://schemas.microsoft.com/office/powerpoint/2010/main" val="41240699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Τίτλος, Κείμενο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304800" y="304800"/>
            <a:ext cx="8458200" cy="762000"/>
          </a:xfrm>
        </p:spPr>
        <p:txBody>
          <a:bodyPr/>
          <a:lstStyle/>
          <a:p>
            <a:r>
              <a:rPr lang="el-GR" smtClean="0"/>
              <a:t>Kλικ για επεξεργασία του τίτλου</a:t>
            </a:r>
            <a:endParaRPr lang="el-GR"/>
          </a:p>
        </p:txBody>
      </p:sp>
      <p:sp>
        <p:nvSpPr>
          <p:cNvPr id="3" name="2 - Θέση κειμένου"/>
          <p:cNvSpPr>
            <a:spLocks noGrp="1"/>
          </p:cNvSpPr>
          <p:nvPr>
            <p:ph type="body" sz="half" idx="1"/>
          </p:nvPr>
        </p:nvSpPr>
        <p:spPr>
          <a:xfrm>
            <a:off x="304800" y="1371600"/>
            <a:ext cx="4191000" cy="47244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371600"/>
            <a:ext cx="4191000" cy="47244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υποσέλιδου"/>
          <p:cNvSpPr>
            <a:spLocks noGrp="1"/>
          </p:cNvSpPr>
          <p:nvPr>
            <p:ph type="ftr" sz="quarter" idx="10"/>
          </p:nvPr>
        </p:nvSpPr>
        <p:spPr/>
        <p:txBody>
          <a:bodyPr/>
          <a:lstStyle>
            <a:lvl1pPr>
              <a:defRPr smtClean="0"/>
            </a:lvl1pPr>
          </a:lstStyle>
          <a:p>
            <a:pPr>
              <a:defRPr/>
            </a:pPr>
            <a:r>
              <a:rPr lang="el-GR"/>
              <a:t>ΔΠΘ-ΤΜΗΜΑ ΜΠΔ: ΑΝΤΙΚΕΙΜΕΝΟΣΤΡΑΦΗΣ ΠΡΟΓΡΑΜΜΑΤΙΣΜΟΣ</a:t>
            </a:r>
            <a:r>
              <a:rPr lang="en-US"/>
              <a:t> /06</a:t>
            </a:r>
            <a:endParaRPr lang="el-GR"/>
          </a:p>
        </p:txBody>
      </p:sp>
      <p:sp>
        <p:nvSpPr>
          <p:cNvPr id="6" name="5 - Θέση αριθμού διαφάνειας"/>
          <p:cNvSpPr>
            <a:spLocks noGrp="1"/>
          </p:cNvSpPr>
          <p:nvPr>
            <p:ph type="sldNum" sz="quarter" idx="11"/>
          </p:nvPr>
        </p:nvSpPr>
        <p:spPr/>
        <p:txBody>
          <a:bodyPr/>
          <a:lstStyle>
            <a:lvl1pPr>
              <a:defRPr smtClean="0"/>
            </a:lvl1pPr>
          </a:lstStyle>
          <a:p>
            <a:pPr>
              <a:defRPr/>
            </a:pPr>
            <a:fld id="{1F6A2152-95E2-4534-8AD5-334BA7E07653}" type="slidenum">
              <a:rPr lang="el-GR"/>
              <a:pPr>
                <a:defRPr/>
              </a:pPr>
              <a:t>‹#›</a:t>
            </a:fld>
            <a:endParaRPr lang="el-GR"/>
          </a:p>
        </p:txBody>
      </p:sp>
    </p:spTree>
    <p:extLst>
      <p:ext uri="{BB962C8B-B14F-4D97-AF65-F5344CB8AC3E}">
        <p14:creationId xmlns:p14="http://schemas.microsoft.com/office/powerpoint/2010/main" val="6255485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Τίτλος και Πίνακ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304800" y="304800"/>
            <a:ext cx="8458200" cy="762000"/>
          </a:xfrm>
        </p:spPr>
        <p:txBody>
          <a:bodyPr/>
          <a:lstStyle/>
          <a:p>
            <a:r>
              <a:rPr lang="el-GR" smtClean="0"/>
              <a:t>Kλικ για επεξεργασία του τίτλου</a:t>
            </a:r>
            <a:endParaRPr lang="el-GR"/>
          </a:p>
        </p:txBody>
      </p:sp>
      <p:sp>
        <p:nvSpPr>
          <p:cNvPr id="3" name="2 - Θέση πίνακα"/>
          <p:cNvSpPr>
            <a:spLocks noGrp="1"/>
          </p:cNvSpPr>
          <p:nvPr>
            <p:ph type="tbl" idx="1"/>
          </p:nvPr>
        </p:nvSpPr>
        <p:spPr>
          <a:xfrm>
            <a:off x="304800" y="1371600"/>
            <a:ext cx="8534400" cy="4724400"/>
          </a:xfrm>
        </p:spPr>
        <p:txBody>
          <a:bodyPr/>
          <a:lstStyle/>
          <a:p>
            <a:pPr lvl="0"/>
            <a:endParaRPr lang="el-GR" noProof="0" smtClean="0"/>
          </a:p>
        </p:txBody>
      </p:sp>
      <p:sp>
        <p:nvSpPr>
          <p:cNvPr id="4" name="3 - Θέση υποσέλιδου"/>
          <p:cNvSpPr>
            <a:spLocks noGrp="1"/>
          </p:cNvSpPr>
          <p:nvPr>
            <p:ph type="ftr" sz="quarter" idx="10"/>
          </p:nvPr>
        </p:nvSpPr>
        <p:spPr/>
        <p:txBody>
          <a:bodyPr/>
          <a:lstStyle>
            <a:lvl1pPr>
              <a:defRPr smtClean="0"/>
            </a:lvl1pPr>
          </a:lstStyle>
          <a:p>
            <a:pPr>
              <a:defRPr/>
            </a:pPr>
            <a:r>
              <a:rPr lang="el-GR"/>
              <a:t>ΔΠΘ-ΤΜΗΜΑ ΜΠΔ: ΑΝΤΙΚΕΙΜΕΝΟΣΤΡΑΦΗΣ ΠΡΟΓΡΑΜΜΑΤΙΣΜΟΣ</a:t>
            </a:r>
            <a:r>
              <a:rPr lang="en-US"/>
              <a:t> /06</a:t>
            </a:r>
            <a:endParaRPr lang="el-GR"/>
          </a:p>
        </p:txBody>
      </p:sp>
      <p:sp>
        <p:nvSpPr>
          <p:cNvPr id="5" name="4 - Θέση αριθμού διαφάνειας"/>
          <p:cNvSpPr>
            <a:spLocks noGrp="1"/>
          </p:cNvSpPr>
          <p:nvPr>
            <p:ph type="sldNum" sz="quarter" idx="11"/>
          </p:nvPr>
        </p:nvSpPr>
        <p:spPr/>
        <p:txBody>
          <a:bodyPr/>
          <a:lstStyle>
            <a:lvl1pPr>
              <a:defRPr smtClean="0"/>
            </a:lvl1pPr>
          </a:lstStyle>
          <a:p>
            <a:pPr>
              <a:defRPr/>
            </a:pPr>
            <a:fld id="{DA920E1F-B3CE-47F4-BDE2-5FE479BA2ED8}" type="slidenum">
              <a:rPr lang="el-GR"/>
              <a:pPr>
                <a:defRPr/>
              </a:pPr>
              <a:t>‹#›</a:t>
            </a:fld>
            <a:endParaRPr lang="el-GR"/>
          </a:p>
        </p:txBody>
      </p:sp>
    </p:spTree>
    <p:extLst>
      <p:ext uri="{BB962C8B-B14F-4D97-AF65-F5344CB8AC3E}">
        <p14:creationId xmlns:p14="http://schemas.microsoft.com/office/powerpoint/2010/main" val="248235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5"/>
          <p:cNvSpPr>
            <a:spLocks noGrp="1" noChangeArrowheads="1"/>
          </p:cNvSpPr>
          <p:nvPr>
            <p:ph type="ftr" sz="quarter" idx="10"/>
          </p:nvPr>
        </p:nvSpPr>
        <p:spPr>
          <a:ln/>
        </p:spPr>
        <p:txBody>
          <a:bodyPr/>
          <a:lstStyle>
            <a:lvl1pPr>
              <a:defRPr/>
            </a:lvl1pPr>
          </a:lstStyle>
          <a:p>
            <a:pPr>
              <a:defRPr/>
            </a:pPr>
            <a:r>
              <a:rPr lang="el-GR" dirty="0" smtClean="0"/>
              <a:t>ΔΠΘ-ΤΜΗΜΑ ΜΠΔ: ΑΝΤΙΚΕΙΜΕΝΟΣΤΡΑΦΗΣ ΠΡΟΓΡΑΜΜΑΤΙΣΜΟΣ</a:t>
            </a:r>
            <a:r>
              <a:rPr lang="en-US" dirty="0" smtClean="0"/>
              <a:t> /06</a:t>
            </a:r>
            <a:endParaRPr lang="el-GR" dirty="0"/>
          </a:p>
        </p:txBody>
      </p:sp>
      <p:sp>
        <p:nvSpPr>
          <p:cNvPr id="5" name="Rectangle 6"/>
          <p:cNvSpPr>
            <a:spLocks noGrp="1" noChangeArrowheads="1"/>
          </p:cNvSpPr>
          <p:nvPr>
            <p:ph type="sldNum" sz="quarter" idx="11"/>
          </p:nvPr>
        </p:nvSpPr>
        <p:spPr>
          <a:ln/>
        </p:spPr>
        <p:txBody>
          <a:bodyPr/>
          <a:lstStyle>
            <a:lvl1pPr>
              <a:defRPr/>
            </a:lvl1pPr>
          </a:lstStyle>
          <a:p>
            <a:pPr>
              <a:defRPr/>
            </a:pPr>
            <a:fld id="{BE49A98E-0B2F-4422-BB6B-E1F740A2FE20}" type="slidenum">
              <a:rPr lang="el-GR"/>
              <a:pPr>
                <a:defRPr/>
              </a:pPr>
              <a:t>‹#›</a:t>
            </a:fld>
            <a:endParaRPr lang="el-GR"/>
          </a:p>
        </p:txBody>
      </p:sp>
    </p:spTree>
    <p:extLst>
      <p:ext uri="{BB962C8B-B14F-4D97-AF65-F5344CB8AC3E}">
        <p14:creationId xmlns:p14="http://schemas.microsoft.com/office/powerpoint/2010/main" val="2094461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Rectangle 5"/>
          <p:cNvSpPr>
            <a:spLocks noGrp="1" noChangeArrowheads="1"/>
          </p:cNvSpPr>
          <p:nvPr>
            <p:ph type="ftr" sz="quarter" idx="10"/>
          </p:nvPr>
        </p:nvSpPr>
        <p:spPr>
          <a:ln/>
        </p:spPr>
        <p:txBody>
          <a:bodyPr/>
          <a:lstStyle>
            <a:lvl1pPr>
              <a:defRPr/>
            </a:lvl1pPr>
          </a:lstStyle>
          <a:p>
            <a:pPr>
              <a:defRPr/>
            </a:pPr>
            <a:r>
              <a:rPr lang="el-GR" dirty="0" smtClean="0"/>
              <a:t>ΔΠΘ-ΤΜΗΜΑ ΜΠΔ: ΑΝΤΙΚΕΙΜΕΝΟΣΤΡΑΦΗΣ ΠΡΟΓΡΑΜΜΑΤΙΣΜΟΣ</a:t>
            </a:r>
            <a:r>
              <a:rPr lang="en-US" dirty="0" smtClean="0"/>
              <a:t> /06</a:t>
            </a:r>
            <a:endParaRPr lang="el-GR" dirty="0"/>
          </a:p>
        </p:txBody>
      </p:sp>
      <p:sp>
        <p:nvSpPr>
          <p:cNvPr id="5" name="Rectangle 6"/>
          <p:cNvSpPr>
            <a:spLocks noGrp="1" noChangeArrowheads="1"/>
          </p:cNvSpPr>
          <p:nvPr>
            <p:ph type="sldNum" sz="quarter" idx="11"/>
          </p:nvPr>
        </p:nvSpPr>
        <p:spPr>
          <a:ln/>
        </p:spPr>
        <p:txBody>
          <a:bodyPr/>
          <a:lstStyle>
            <a:lvl1pPr>
              <a:defRPr/>
            </a:lvl1pPr>
          </a:lstStyle>
          <a:p>
            <a:pPr>
              <a:defRPr/>
            </a:pPr>
            <a:fld id="{43CAD663-B187-432A-B886-D549E2C481B7}" type="slidenum">
              <a:rPr lang="el-GR"/>
              <a:pPr>
                <a:defRPr/>
              </a:pPr>
              <a:t>‹#›</a:t>
            </a:fld>
            <a:endParaRPr lang="el-GR"/>
          </a:p>
        </p:txBody>
      </p:sp>
    </p:spTree>
    <p:extLst>
      <p:ext uri="{BB962C8B-B14F-4D97-AF65-F5344CB8AC3E}">
        <p14:creationId xmlns:p14="http://schemas.microsoft.com/office/powerpoint/2010/main" val="4160421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304800" y="1371600"/>
            <a:ext cx="4191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371600"/>
            <a:ext cx="4191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5"/>
          <p:cNvSpPr>
            <a:spLocks noGrp="1" noChangeArrowheads="1"/>
          </p:cNvSpPr>
          <p:nvPr>
            <p:ph type="ftr" sz="quarter" idx="10"/>
          </p:nvPr>
        </p:nvSpPr>
        <p:spPr>
          <a:ln/>
        </p:spPr>
        <p:txBody>
          <a:bodyPr/>
          <a:lstStyle>
            <a:lvl1pPr>
              <a:defRPr/>
            </a:lvl1pPr>
          </a:lstStyle>
          <a:p>
            <a:pPr>
              <a:defRPr/>
            </a:pPr>
            <a:r>
              <a:rPr lang="el-GR" dirty="0" smtClean="0"/>
              <a:t>ΔΠΘ-ΤΜΗΜΑ ΜΠΔ: ΑΝΤΙΚΕΙΜΕΝΟΣΤΡΑΦΗΣ ΠΡΟΓΡΑΜΜΑΤΙΣΜΟΣ</a:t>
            </a:r>
            <a:r>
              <a:rPr lang="en-US" dirty="0" smtClean="0"/>
              <a:t> /06</a:t>
            </a:r>
            <a:endParaRPr lang="el-GR" dirty="0"/>
          </a:p>
        </p:txBody>
      </p:sp>
      <p:sp>
        <p:nvSpPr>
          <p:cNvPr id="6" name="Rectangle 6"/>
          <p:cNvSpPr>
            <a:spLocks noGrp="1" noChangeArrowheads="1"/>
          </p:cNvSpPr>
          <p:nvPr>
            <p:ph type="sldNum" sz="quarter" idx="11"/>
          </p:nvPr>
        </p:nvSpPr>
        <p:spPr>
          <a:ln/>
        </p:spPr>
        <p:txBody>
          <a:bodyPr/>
          <a:lstStyle>
            <a:lvl1pPr>
              <a:defRPr/>
            </a:lvl1pPr>
          </a:lstStyle>
          <a:p>
            <a:pPr>
              <a:defRPr/>
            </a:pPr>
            <a:fld id="{9BE75ABA-EFB0-4EBB-8EE1-246C5DEDFDCA}" type="slidenum">
              <a:rPr lang="el-GR"/>
              <a:pPr>
                <a:defRPr/>
              </a:pPr>
              <a:t>‹#›</a:t>
            </a:fld>
            <a:endParaRPr lang="el-GR"/>
          </a:p>
        </p:txBody>
      </p:sp>
    </p:spTree>
    <p:extLst>
      <p:ext uri="{BB962C8B-B14F-4D97-AF65-F5344CB8AC3E}">
        <p14:creationId xmlns:p14="http://schemas.microsoft.com/office/powerpoint/2010/main" val="2516584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υποσέλιδου"/>
          <p:cNvSpPr>
            <a:spLocks noGrp="1"/>
          </p:cNvSpPr>
          <p:nvPr>
            <p:ph type="ftr" sz="quarter" idx="10"/>
          </p:nvPr>
        </p:nvSpPr>
        <p:spPr/>
        <p:txBody>
          <a:bodyPr/>
          <a:lstStyle>
            <a:lvl1pPr>
              <a:defRPr smtClean="0"/>
            </a:lvl1pPr>
          </a:lstStyle>
          <a:p>
            <a:pPr>
              <a:defRPr/>
            </a:pPr>
            <a:r>
              <a:rPr lang="el-GR"/>
              <a:t>ΔΠΘ-ΤΜΗΜΑ ΜΠΔ: ΑΝΤΙΚΕΙΜΕΝΟΣΤΡΑΦΗΣ ΠΡΟΓΡΑΜΜΑΤΙΣΜΟΣ</a:t>
            </a:r>
            <a:r>
              <a:rPr lang="en-US"/>
              <a:t> /06</a:t>
            </a:r>
            <a:endParaRPr lang="el-GR"/>
          </a:p>
        </p:txBody>
      </p:sp>
      <p:sp>
        <p:nvSpPr>
          <p:cNvPr id="8" name="7 - Θέση αριθμού διαφάνειας"/>
          <p:cNvSpPr>
            <a:spLocks noGrp="1"/>
          </p:cNvSpPr>
          <p:nvPr>
            <p:ph type="sldNum" sz="quarter" idx="11"/>
          </p:nvPr>
        </p:nvSpPr>
        <p:spPr/>
        <p:txBody>
          <a:bodyPr/>
          <a:lstStyle>
            <a:lvl1pPr>
              <a:defRPr smtClean="0"/>
            </a:lvl1pPr>
          </a:lstStyle>
          <a:p>
            <a:pPr>
              <a:defRPr/>
            </a:pPr>
            <a:fld id="{A0B7D43C-7A39-4B47-9B69-2E0BE90AF700}" type="slidenum">
              <a:rPr lang="el-GR"/>
              <a:pPr>
                <a:defRPr/>
              </a:pPr>
              <a:t>‹#›</a:t>
            </a:fld>
            <a:endParaRPr lang="el-GR"/>
          </a:p>
        </p:txBody>
      </p:sp>
    </p:spTree>
    <p:extLst>
      <p:ext uri="{BB962C8B-B14F-4D97-AF65-F5344CB8AC3E}">
        <p14:creationId xmlns:p14="http://schemas.microsoft.com/office/powerpoint/2010/main" val="3885347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υποσέλιδου"/>
          <p:cNvSpPr>
            <a:spLocks noGrp="1"/>
          </p:cNvSpPr>
          <p:nvPr>
            <p:ph type="ftr" sz="quarter" idx="10"/>
          </p:nvPr>
        </p:nvSpPr>
        <p:spPr/>
        <p:txBody>
          <a:bodyPr/>
          <a:lstStyle>
            <a:lvl1pPr>
              <a:defRPr smtClean="0"/>
            </a:lvl1pPr>
          </a:lstStyle>
          <a:p>
            <a:pPr>
              <a:defRPr/>
            </a:pPr>
            <a:r>
              <a:rPr lang="el-GR"/>
              <a:t>ΔΠΘ-ΤΜΗΜΑ ΜΠΔ: ΑΝΤΙΚΕΙΜΕΝΟΣΤΡΑΦΗΣ ΠΡΟΓΡΑΜΜΑΤΙΣΜΟΣ</a:t>
            </a:r>
            <a:r>
              <a:rPr lang="en-US"/>
              <a:t> /06</a:t>
            </a:r>
            <a:endParaRPr lang="el-GR"/>
          </a:p>
        </p:txBody>
      </p:sp>
      <p:sp>
        <p:nvSpPr>
          <p:cNvPr id="4" name="3 - Θέση αριθμού διαφάνειας"/>
          <p:cNvSpPr>
            <a:spLocks noGrp="1"/>
          </p:cNvSpPr>
          <p:nvPr>
            <p:ph type="sldNum" sz="quarter" idx="11"/>
          </p:nvPr>
        </p:nvSpPr>
        <p:spPr/>
        <p:txBody>
          <a:bodyPr/>
          <a:lstStyle>
            <a:lvl1pPr>
              <a:defRPr smtClean="0"/>
            </a:lvl1pPr>
          </a:lstStyle>
          <a:p>
            <a:pPr>
              <a:defRPr/>
            </a:pPr>
            <a:fld id="{802D3D7E-76DA-4C11-9DE6-52B8BA2AE209}" type="slidenum">
              <a:rPr lang="el-GR"/>
              <a:pPr>
                <a:defRPr/>
              </a:pPr>
              <a:t>‹#›</a:t>
            </a:fld>
            <a:endParaRPr lang="el-GR"/>
          </a:p>
        </p:txBody>
      </p:sp>
    </p:spTree>
    <p:extLst>
      <p:ext uri="{BB962C8B-B14F-4D97-AF65-F5344CB8AC3E}">
        <p14:creationId xmlns:p14="http://schemas.microsoft.com/office/powerpoint/2010/main" val="1627537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υποσέλιδου"/>
          <p:cNvSpPr>
            <a:spLocks noGrp="1"/>
          </p:cNvSpPr>
          <p:nvPr>
            <p:ph type="ftr" sz="quarter" idx="10"/>
          </p:nvPr>
        </p:nvSpPr>
        <p:spPr/>
        <p:txBody>
          <a:bodyPr/>
          <a:lstStyle>
            <a:lvl1pPr>
              <a:defRPr smtClean="0"/>
            </a:lvl1pPr>
          </a:lstStyle>
          <a:p>
            <a:pPr>
              <a:defRPr/>
            </a:pPr>
            <a:r>
              <a:rPr lang="el-GR"/>
              <a:t>ΔΠΘ-ΤΜΗΜΑ ΜΠΔ: ΑΝΤΙΚΕΙΜΕΝΟΣΤΡΑΦΗΣ ΠΡΟΓΡΑΜΜΑΤΙΣΜΟΣ</a:t>
            </a:r>
            <a:r>
              <a:rPr lang="en-US"/>
              <a:t> /06</a:t>
            </a:r>
            <a:endParaRPr lang="el-GR"/>
          </a:p>
        </p:txBody>
      </p:sp>
      <p:sp>
        <p:nvSpPr>
          <p:cNvPr id="3" name="2 - Θέση αριθμού διαφάνειας"/>
          <p:cNvSpPr>
            <a:spLocks noGrp="1"/>
          </p:cNvSpPr>
          <p:nvPr>
            <p:ph type="sldNum" sz="quarter" idx="11"/>
          </p:nvPr>
        </p:nvSpPr>
        <p:spPr/>
        <p:txBody>
          <a:bodyPr/>
          <a:lstStyle>
            <a:lvl1pPr>
              <a:defRPr smtClean="0"/>
            </a:lvl1pPr>
          </a:lstStyle>
          <a:p>
            <a:pPr>
              <a:defRPr/>
            </a:pPr>
            <a:fld id="{EF834AB4-162C-44F3-BE66-4D95323C43EF}" type="slidenum">
              <a:rPr lang="el-GR"/>
              <a:pPr>
                <a:defRPr/>
              </a:pPr>
              <a:t>‹#›</a:t>
            </a:fld>
            <a:endParaRPr lang="el-GR"/>
          </a:p>
        </p:txBody>
      </p:sp>
    </p:spTree>
    <p:extLst>
      <p:ext uri="{BB962C8B-B14F-4D97-AF65-F5344CB8AC3E}">
        <p14:creationId xmlns:p14="http://schemas.microsoft.com/office/powerpoint/2010/main" val="1221892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5"/>
          <p:cNvSpPr>
            <a:spLocks noGrp="1" noChangeArrowheads="1"/>
          </p:cNvSpPr>
          <p:nvPr>
            <p:ph type="ftr" sz="quarter" idx="10"/>
          </p:nvPr>
        </p:nvSpPr>
        <p:spPr>
          <a:ln/>
        </p:spPr>
        <p:txBody>
          <a:bodyPr/>
          <a:lstStyle>
            <a:lvl1pPr>
              <a:defRPr/>
            </a:lvl1pPr>
          </a:lstStyle>
          <a:p>
            <a:pPr>
              <a:defRPr/>
            </a:pPr>
            <a:r>
              <a:rPr lang="el-GR" dirty="0" smtClean="0"/>
              <a:t>ΔΠΘ-ΤΜΗΜΑ ΜΠΔ: ΑΝΤΙΚΕΙΜΕΝΟΣΤΡΑΦΗΣ ΠΡΟΓΡΑΜΜΑΤΙΣΜΟΣ</a:t>
            </a:r>
            <a:r>
              <a:rPr lang="en-US" dirty="0" smtClean="0"/>
              <a:t> /06</a:t>
            </a:r>
            <a:endParaRPr lang="el-GR" dirty="0"/>
          </a:p>
        </p:txBody>
      </p:sp>
      <p:sp>
        <p:nvSpPr>
          <p:cNvPr id="6" name="Rectangle 6"/>
          <p:cNvSpPr>
            <a:spLocks noGrp="1" noChangeArrowheads="1"/>
          </p:cNvSpPr>
          <p:nvPr>
            <p:ph type="sldNum" sz="quarter" idx="11"/>
          </p:nvPr>
        </p:nvSpPr>
        <p:spPr>
          <a:ln/>
        </p:spPr>
        <p:txBody>
          <a:bodyPr/>
          <a:lstStyle>
            <a:lvl1pPr>
              <a:defRPr/>
            </a:lvl1pPr>
          </a:lstStyle>
          <a:p>
            <a:pPr>
              <a:defRPr/>
            </a:pPr>
            <a:fld id="{C8445A20-FA0C-43BC-9DA6-F3D8DD892652}" type="slidenum">
              <a:rPr lang="el-GR"/>
              <a:pPr>
                <a:defRPr/>
              </a:pPr>
              <a:t>‹#›</a:t>
            </a:fld>
            <a:endParaRPr lang="el-GR"/>
          </a:p>
        </p:txBody>
      </p:sp>
    </p:spTree>
    <p:extLst>
      <p:ext uri="{BB962C8B-B14F-4D97-AF65-F5344CB8AC3E}">
        <p14:creationId xmlns:p14="http://schemas.microsoft.com/office/powerpoint/2010/main" val="3918617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υποσέλιδου"/>
          <p:cNvSpPr>
            <a:spLocks noGrp="1"/>
          </p:cNvSpPr>
          <p:nvPr>
            <p:ph type="ftr" sz="quarter" idx="10"/>
          </p:nvPr>
        </p:nvSpPr>
        <p:spPr/>
        <p:txBody>
          <a:bodyPr/>
          <a:lstStyle>
            <a:lvl1pPr>
              <a:defRPr smtClean="0"/>
            </a:lvl1pPr>
          </a:lstStyle>
          <a:p>
            <a:pPr>
              <a:defRPr/>
            </a:pPr>
            <a:r>
              <a:rPr lang="el-GR"/>
              <a:t>ΔΠΘ-ΤΜΗΜΑ ΜΠΔ: ΑΝΤΙΚΕΙΜΕΝΟΣΤΡΑΦΗΣ ΠΡΟΓΡΑΜΜΑΤΙΣΜΟΣ</a:t>
            </a:r>
            <a:r>
              <a:rPr lang="en-US"/>
              <a:t> /06</a:t>
            </a:r>
            <a:endParaRPr lang="el-GR"/>
          </a:p>
        </p:txBody>
      </p:sp>
      <p:sp>
        <p:nvSpPr>
          <p:cNvPr id="6" name="5 - Θέση αριθμού διαφάνειας"/>
          <p:cNvSpPr>
            <a:spLocks noGrp="1"/>
          </p:cNvSpPr>
          <p:nvPr>
            <p:ph type="sldNum" sz="quarter" idx="11"/>
          </p:nvPr>
        </p:nvSpPr>
        <p:spPr/>
        <p:txBody>
          <a:bodyPr/>
          <a:lstStyle>
            <a:lvl1pPr>
              <a:defRPr smtClean="0"/>
            </a:lvl1pPr>
          </a:lstStyle>
          <a:p>
            <a:pPr>
              <a:defRPr/>
            </a:pPr>
            <a:fld id="{12C7F22F-3282-49CA-9368-34233356A5FE}" type="slidenum">
              <a:rPr lang="el-GR"/>
              <a:pPr>
                <a:defRPr/>
              </a:pPr>
              <a:t>‹#›</a:t>
            </a:fld>
            <a:endParaRPr lang="el-GR"/>
          </a:p>
        </p:txBody>
      </p:sp>
    </p:spTree>
    <p:extLst>
      <p:ext uri="{BB962C8B-B14F-4D97-AF65-F5344CB8AC3E}">
        <p14:creationId xmlns:p14="http://schemas.microsoft.com/office/powerpoint/2010/main" val="1516000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304800"/>
            <a:ext cx="8458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Κάντε κλικ για να επεξεργαστείτε τον τίτλο</a:t>
            </a:r>
          </a:p>
        </p:txBody>
      </p:sp>
      <p:sp>
        <p:nvSpPr>
          <p:cNvPr id="2051" name="Rectangle 3"/>
          <p:cNvSpPr>
            <a:spLocks noGrp="1" noChangeArrowheads="1"/>
          </p:cNvSpPr>
          <p:nvPr>
            <p:ph type="body" idx="1"/>
          </p:nvPr>
        </p:nvSpPr>
        <p:spPr bwMode="auto">
          <a:xfrm>
            <a:off x="304800" y="1371600"/>
            <a:ext cx="85344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Κάντε κλικ για να επεξεργαστείτε τα στυλ κειμένου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1029" name="Rectangle 5"/>
          <p:cNvSpPr>
            <a:spLocks noGrp="1" noChangeArrowheads="1"/>
          </p:cNvSpPr>
          <p:nvPr>
            <p:ph type="ftr" sz="quarter" idx="3"/>
          </p:nvPr>
        </p:nvSpPr>
        <p:spPr bwMode="auto">
          <a:xfrm>
            <a:off x="304800" y="6248400"/>
            <a:ext cx="7086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1" dirty="0" smtClean="0">
                <a:solidFill>
                  <a:srgbClr val="008080"/>
                </a:solidFill>
              </a:defRPr>
            </a:lvl1pPr>
          </a:lstStyle>
          <a:p>
            <a:pPr>
              <a:defRPr/>
            </a:pPr>
            <a:r>
              <a:rPr lang="el-GR" dirty="0" smtClean="0"/>
              <a:t>ΔΠΘ-ΤΜΗΜΑ ΜΠΔ: ΑΝΤΙΚΕΙΜΕΝΟΣΤΡΑΦΗΣ ΠΡΟΓΡΑΜΜΑΤΙΣΜΟΣ</a:t>
            </a:r>
            <a:r>
              <a:rPr lang="en-US" dirty="0" smtClean="0"/>
              <a:t> /06</a:t>
            </a:r>
            <a:endParaRPr lang="el-GR" dirty="0"/>
          </a:p>
        </p:txBody>
      </p:sp>
      <p:sp>
        <p:nvSpPr>
          <p:cNvPr id="1030" name="Rectangle 6"/>
          <p:cNvSpPr>
            <a:spLocks noGrp="1" noChangeArrowheads="1"/>
          </p:cNvSpPr>
          <p:nvPr>
            <p:ph type="sldNum" sz="quarter" idx="4"/>
          </p:nvPr>
        </p:nvSpPr>
        <p:spPr bwMode="auto">
          <a:xfrm>
            <a:off x="7620000" y="6248400"/>
            <a:ext cx="1143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1" smtClean="0">
                <a:solidFill>
                  <a:srgbClr val="008080"/>
                </a:solidFill>
              </a:defRPr>
            </a:lvl1pPr>
          </a:lstStyle>
          <a:p>
            <a:pPr>
              <a:defRPr/>
            </a:pPr>
            <a:fld id="{5B154390-F15B-486B-A2B1-DA8E31593081}"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5" r:id="rId5"/>
    <p:sldLayoutId id="2147483676" r:id="rId6"/>
    <p:sldLayoutId id="2147483677" r:id="rId7"/>
    <p:sldLayoutId id="2147483674" r:id="rId8"/>
    <p:sldLayoutId id="2147483678" r:id="rId9"/>
    <p:sldLayoutId id="2147483679" r:id="rId10"/>
    <p:sldLayoutId id="2147483680" r:id="rId11"/>
    <p:sldLayoutId id="2147483681" r:id="rId12"/>
    <p:sldLayoutId id="2147483682" r:id="rId13"/>
  </p:sldLayoutIdLst>
  <p:hf hdr="0" dt="0"/>
  <p:txStyles>
    <p:titleStyle>
      <a:lvl1pPr algn="ctr" rtl="0" eaLnBrk="0" fontAlgn="base" hangingPunct="0">
        <a:spcBef>
          <a:spcPct val="0"/>
        </a:spcBef>
        <a:spcAft>
          <a:spcPct val="0"/>
        </a:spcAft>
        <a:defRPr sz="3200">
          <a:solidFill>
            <a:srgbClr val="008080"/>
          </a:solidFill>
          <a:latin typeface="+mj-lt"/>
          <a:ea typeface="+mj-ea"/>
          <a:cs typeface="+mj-cs"/>
        </a:defRPr>
      </a:lvl1pPr>
      <a:lvl2pPr algn="ctr" rtl="0" eaLnBrk="0" fontAlgn="base" hangingPunct="0">
        <a:spcBef>
          <a:spcPct val="0"/>
        </a:spcBef>
        <a:spcAft>
          <a:spcPct val="0"/>
        </a:spcAft>
        <a:defRPr sz="3200">
          <a:solidFill>
            <a:srgbClr val="008080"/>
          </a:solidFill>
          <a:latin typeface="Comic Sans MS" pitchFamily="66" charset="0"/>
        </a:defRPr>
      </a:lvl2pPr>
      <a:lvl3pPr algn="ctr" rtl="0" eaLnBrk="0" fontAlgn="base" hangingPunct="0">
        <a:spcBef>
          <a:spcPct val="0"/>
        </a:spcBef>
        <a:spcAft>
          <a:spcPct val="0"/>
        </a:spcAft>
        <a:defRPr sz="3200">
          <a:solidFill>
            <a:srgbClr val="008080"/>
          </a:solidFill>
          <a:latin typeface="Comic Sans MS" pitchFamily="66" charset="0"/>
        </a:defRPr>
      </a:lvl3pPr>
      <a:lvl4pPr algn="ctr" rtl="0" eaLnBrk="0" fontAlgn="base" hangingPunct="0">
        <a:spcBef>
          <a:spcPct val="0"/>
        </a:spcBef>
        <a:spcAft>
          <a:spcPct val="0"/>
        </a:spcAft>
        <a:defRPr sz="3200">
          <a:solidFill>
            <a:srgbClr val="008080"/>
          </a:solidFill>
          <a:latin typeface="Comic Sans MS" pitchFamily="66" charset="0"/>
        </a:defRPr>
      </a:lvl4pPr>
      <a:lvl5pPr algn="ctr" rtl="0" eaLnBrk="0" fontAlgn="base" hangingPunct="0">
        <a:spcBef>
          <a:spcPct val="0"/>
        </a:spcBef>
        <a:spcAft>
          <a:spcPct val="0"/>
        </a:spcAft>
        <a:defRPr sz="3200">
          <a:solidFill>
            <a:srgbClr val="008080"/>
          </a:solidFill>
          <a:latin typeface="Comic Sans MS" pitchFamily="66" charset="0"/>
        </a:defRPr>
      </a:lvl5pPr>
      <a:lvl6pPr marL="457200" algn="ctr" rtl="0" fontAlgn="base">
        <a:spcBef>
          <a:spcPct val="0"/>
        </a:spcBef>
        <a:spcAft>
          <a:spcPct val="0"/>
        </a:spcAft>
        <a:defRPr sz="3200">
          <a:solidFill>
            <a:srgbClr val="008080"/>
          </a:solidFill>
          <a:latin typeface="Comic Sans MS" pitchFamily="66" charset="0"/>
        </a:defRPr>
      </a:lvl6pPr>
      <a:lvl7pPr marL="914400" algn="ctr" rtl="0" fontAlgn="base">
        <a:spcBef>
          <a:spcPct val="0"/>
        </a:spcBef>
        <a:spcAft>
          <a:spcPct val="0"/>
        </a:spcAft>
        <a:defRPr sz="3200">
          <a:solidFill>
            <a:srgbClr val="008080"/>
          </a:solidFill>
          <a:latin typeface="Comic Sans MS" pitchFamily="66" charset="0"/>
        </a:defRPr>
      </a:lvl7pPr>
      <a:lvl8pPr marL="1371600" algn="ctr" rtl="0" fontAlgn="base">
        <a:spcBef>
          <a:spcPct val="0"/>
        </a:spcBef>
        <a:spcAft>
          <a:spcPct val="0"/>
        </a:spcAft>
        <a:defRPr sz="3200">
          <a:solidFill>
            <a:srgbClr val="008080"/>
          </a:solidFill>
          <a:latin typeface="Comic Sans MS" pitchFamily="66" charset="0"/>
        </a:defRPr>
      </a:lvl8pPr>
      <a:lvl9pPr marL="1828800" algn="ctr" rtl="0" fontAlgn="base">
        <a:spcBef>
          <a:spcPct val="0"/>
        </a:spcBef>
        <a:spcAft>
          <a:spcPct val="0"/>
        </a:spcAft>
        <a:defRPr sz="3200">
          <a:solidFill>
            <a:srgbClr val="008080"/>
          </a:solidFill>
          <a:latin typeface="Comic Sans MS" pitchFamily="66"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5.emf"/></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dirty="0">
                <a:solidFill>
                  <a:srgbClr val="008080"/>
                </a:solidFill>
              </a:rPr>
              <a:t>ΔΠΘ-ΤΜΗΜΑ ΜΠΔ: ΑΝΤΙΚΕΙΜΕΝΟΣΤΡΑΦΗΣ ΠΡΟΓΡΑΜΜΑΤΙΣΜΟΣ</a:t>
            </a:r>
            <a:r>
              <a:rPr lang="en-US" altLang="el-GR" sz="1200" dirty="0">
                <a:solidFill>
                  <a:srgbClr val="008080"/>
                </a:solidFill>
              </a:rPr>
              <a:t> /</a:t>
            </a:r>
            <a:r>
              <a:rPr lang="en-US" altLang="el-GR" sz="1200" dirty="0" smtClean="0">
                <a:solidFill>
                  <a:srgbClr val="008080"/>
                </a:solidFill>
              </a:rPr>
              <a:t>06</a:t>
            </a:r>
            <a:endParaRPr lang="el-GR" altLang="el-GR" sz="1200" dirty="0">
              <a:solidFill>
                <a:srgbClr val="008080"/>
              </a:solidFill>
            </a:endParaRPr>
          </a:p>
        </p:txBody>
      </p:sp>
      <p:sp>
        <p:nvSpPr>
          <p:cNvPr id="11267"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2316EFE6-E3E9-40DF-9488-A92CBE82092E}" type="slidenum">
              <a:rPr lang="el-GR" altLang="el-GR" sz="1400">
                <a:solidFill>
                  <a:srgbClr val="008080"/>
                </a:solidFill>
              </a:rPr>
              <a:pPr eaLnBrk="1" hangingPunct="1"/>
              <a:t>1</a:t>
            </a:fld>
            <a:endParaRPr lang="el-GR" altLang="el-GR" sz="1400">
              <a:solidFill>
                <a:srgbClr val="008080"/>
              </a:solidFill>
            </a:endParaRPr>
          </a:p>
        </p:txBody>
      </p:sp>
      <p:sp>
        <p:nvSpPr>
          <p:cNvPr id="11268" name="Rectangle 4"/>
          <p:cNvSpPr>
            <a:spLocks noGrp="1" noChangeArrowheads="1"/>
          </p:cNvSpPr>
          <p:nvPr>
            <p:ph type="ctrTitle"/>
          </p:nvPr>
        </p:nvSpPr>
        <p:spPr>
          <a:xfrm>
            <a:off x="611560" y="836712"/>
            <a:ext cx="7772400" cy="1470025"/>
          </a:xfrm>
          <a:noFill/>
          <a:ln w="25400">
            <a:solidFill>
              <a:srgbClr val="008080"/>
            </a:solidFill>
            <a:miter lim="800000"/>
            <a:headEnd/>
            <a:tailEnd/>
          </a:ln>
        </p:spPr>
        <p:txBody>
          <a:bodyPr/>
          <a:lstStyle/>
          <a:p>
            <a:pPr eaLnBrk="1" hangingPunct="1"/>
            <a:r>
              <a:rPr lang="en-US" altLang="el-GR" sz="5400" b="1" dirty="0" smtClean="0"/>
              <a:t>Streams &amp; Files</a:t>
            </a:r>
          </a:p>
        </p:txBody>
      </p:sp>
      <p:sp>
        <p:nvSpPr>
          <p:cNvPr id="11269" name="Rectangle 5"/>
          <p:cNvSpPr>
            <a:spLocks noGrp="1" noChangeArrowheads="1"/>
          </p:cNvSpPr>
          <p:nvPr>
            <p:ph type="subTitle" idx="1"/>
          </p:nvPr>
        </p:nvSpPr>
        <p:spPr>
          <a:xfrm>
            <a:off x="1331640" y="2564904"/>
            <a:ext cx="6400800" cy="2641600"/>
          </a:xfrm>
        </p:spPr>
        <p:txBody>
          <a:bodyPr/>
          <a:lstStyle/>
          <a:p>
            <a:pPr eaLnBrk="1" hangingPunct="1">
              <a:lnSpc>
                <a:spcPct val="140000"/>
              </a:lnSpc>
            </a:pPr>
            <a:r>
              <a:rPr lang="el-GR" altLang="el-GR" sz="3200" dirty="0" smtClean="0">
                <a:solidFill>
                  <a:schemeClr val="accent2"/>
                </a:solidFill>
              </a:rPr>
              <a:t>Σειριακά αρχεία</a:t>
            </a:r>
            <a:r>
              <a:rPr lang="el-GR" altLang="el-GR" sz="3200" dirty="0" smtClean="0"/>
              <a:t> </a:t>
            </a:r>
          </a:p>
          <a:p>
            <a:pPr eaLnBrk="1" hangingPunct="1">
              <a:lnSpc>
                <a:spcPct val="140000"/>
              </a:lnSpc>
            </a:pPr>
            <a:r>
              <a:rPr lang="el-GR" altLang="el-GR" sz="3200" dirty="0" smtClean="0">
                <a:solidFill>
                  <a:srgbClr val="CC0000"/>
                </a:solidFill>
              </a:rPr>
              <a:t>Αρχεία άμεσης προσπέλασης</a:t>
            </a:r>
          </a:p>
          <a:p>
            <a:pPr eaLnBrk="1" hangingPunct="1">
              <a:lnSpc>
                <a:spcPct val="140000"/>
              </a:lnSpc>
            </a:pPr>
            <a:r>
              <a:rPr lang="el-GR" altLang="el-GR" sz="3200" b="1" dirty="0" smtClean="0"/>
              <a:t>Αρχεία με </a:t>
            </a:r>
            <a:r>
              <a:rPr lang="en-US" altLang="el-GR" sz="3200" b="1" dirty="0" smtClean="0"/>
              <a:t>objects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dirty="0">
                <a:solidFill>
                  <a:srgbClr val="008080"/>
                </a:solidFill>
              </a:rPr>
              <a:t>ΔΠΘ-ΤΜΗΜΑ ΜΠΔ: ΑΝΤΙΚΕΙΜΕΝΟΣΤΡΑΦΗΣ ΠΡΟΓΡΑΜΜΑΤΙΣΜΟΣ</a:t>
            </a:r>
            <a:r>
              <a:rPr lang="en-US" altLang="el-GR" sz="1200" dirty="0">
                <a:solidFill>
                  <a:srgbClr val="008080"/>
                </a:solidFill>
              </a:rPr>
              <a:t> /</a:t>
            </a:r>
            <a:r>
              <a:rPr lang="en-US" altLang="el-GR" sz="1200" dirty="0" smtClean="0">
                <a:solidFill>
                  <a:srgbClr val="008080"/>
                </a:solidFill>
              </a:rPr>
              <a:t>06</a:t>
            </a:r>
            <a:endParaRPr lang="el-GR" altLang="el-GR" sz="1200" dirty="0">
              <a:solidFill>
                <a:srgbClr val="008080"/>
              </a:solidFill>
            </a:endParaRPr>
          </a:p>
        </p:txBody>
      </p:sp>
      <p:sp>
        <p:nvSpPr>
          <p:cNvPr id="19459"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2CA28A17-D5E1-40A7-8083-4E8C5D1C8481}" type="slidenum">
              <a:rPr lang="el-GR" altLang="el-GR" sz="1400">
                <a:solidFill>
                  <a:srgbClr val="008080"/>
                </a:solidFill>
              </a:rPr>
              <a:pPr eaLnBrk="1" hangingPunct="1"/>
              <a:t>10</a:t>
            </a:fld>
            <a:endParaRPr lang="el-GR" altLang="el-GR" sz="1400">
              <a:solidFill>
                <a:srgbClr val="008080"/>
              </a:solidFill>
            </a:endParaRPr>
          </a:p>
        </p:txBody>
      </p:sp>
      <p:sp>
        <p:nvSpPr>
          <p:cNvPr id="19460" name="Rectangle 2"/>
          <p:cNvSpPr>
            <a:spLocks noGrp="1" noChangeArrowheads="1"/>
          </p:cNvSpPr>
          <p:nvPr>
            <p:ph type="title"/>
          </p:nvPr>
        </p:nvSpPr>
        <p:spPr/>
        <p:txBody>
          <a:bodyPr/>
          <a:lstStyle/>
          <a:p>
            <a:pPr eaLnBrk="1" hangingPunct="1"/>
            <a:r>
              <a:rPr lang="en-US" altLang="el-GR" b="1" smtClean="0"/>
              <a:t>C++ Files </a:t>
            </a:r>
            <a:r>
              <a:rPr lang="el-GR" altLang="el-GR" b="1" smtClean="0"/>
              <a:t>και</a:t>
            </a:r>
            <a:r>
              <a:rPr lang="en-US" altLang="el-GR" b="1" smtClean="0"/>
              <a:t> Streams</a:t>
            </a:r>
            <a:endParaRPr lang="en-US" altLang="el-GR" smtClean="0"/>
          </a:p>
        </p:txBody>
      </p:sp>
      <p:sp>
        <p:nvSpPr>
          <p:cNvPr id="107523" name="Rectangle 3"/>
          <p:cNvSpPr>
            <a:spLocks noGrp="1" noChangeArrowheads="1"/>
          </p:cNvSpPr>
          <p:nvPr>
            <p:ph type="body" idx="1"/>
          </p:nvPr>
        </p:nvSpPr>
        <p:spPr>
          <a:xfrm>
            <a:off x="468313" y="1341438"/>
            <a:ext cx="8218487" cy="4572000"/>
          </a:xfrm>
        </p:spPr>
        <p:txBody>
          <a:bodyPr/>
          <a:lstStyle/>
          <a:p>
            <a:pPr eaLnBrk="1" hangingPunct="1"/>
            <a:r>
              <a:rPr lang="el-GR" altLang="el-GR" sz="2400" dirty="0" smtClean="0"/>
              <a:t>Η </a:t>
            </a:r>
            <a:r>
              <a:rPr lang="en-US" altLang="el-GR" sz="2400" dirty="0" smtClean="0"/>
              <a:t>C++ </a:t>
            </a:r>
            <a:r>
              <a:rPr lang="el-GR" altLang="el-GR" sz="2400" dirty="0" smtClean="0"/>
              <a:t>θεωρεί κάθε αρχείο ως μια ακολουθία από </a:t>
            </a:r>
            <a:r>
              <a:rPr lang="en-US" altLang="el-GR" sz="2400" dirty="0" smtClean="0"/>
              <a:t>bytes.</a:t>
            </a:r>
          </a:p>
          <a:p>
            <a:pPr eaLnBrk="1" hangingPunct="1"/>
            <a:r>
              <a:rPr lang="el-GR" altLang="el-GR" sz="2400" b="1" dirty="0" smtClean="0">
                <a:solidFill>
                  <a:schemeClr val="accent5">
                    <a:lumMod val="75000"/>
                  </a:schemeClr>
                </a:solidFill>
              </a:rPr>
              <a:t>Κάθε αρχείο τελειώνει με έναν ειδικό χαρακτήρα τέλους αρχείου (</a:t>
            </a:r>
            <a:r>
              <a:rPr lang="en-US" altLang="el-GR" sz="2400" b="1" i="1" dirty="0" smtClean="0">
                <a:solidFill>
                  <a:schemeClr val="accent5">
                    <a:lumMod val="75000"/>
                  </a:schemeClr>
                </a:solidFill>
              </a:rPr>
              <a:t>end-of-file</a:t>
            </a:r>
            <a:r>
              <a:rPr lang="en-US" altLang="el-GR" sz="2400" b="1" dirty="0" smtClean="0">
                <a:solidFill>
                  <a:schemeClr val="accent5">
                    <a:lumMod val="75000"/>
                  </a:schemeClr>
                </a:solidFill>
              </a:rPr>
              <a:t> marker</a:t>
            </a:r>
            <a:r>
              <a:rPr lang="el-GR" altLang="el-GR" sz="2400" b="1" dirty="0" smtClean="0">
                <a:solidFill>
                  <a:schemeClr val="accent5">
                    <a:lumMod val="75000"/>
                  </a:schemeClr>
                </a:solidFill>
              </a:rPr>
              <a:t>)</a:t>
            </a:r>
            <a:r>
              <a:rPr lang="en-US" altLang="el-GR" sz="2400" b="1" dirty="0" smtClean="0">
                <a:solidFill>
                  <a:schemeClr val="accent5">
                    <a:lumMod val="75000"/>
                  </a:schemeClr>
                </a:solidFill>
              </a:rPr>
              <a:t>.</a:t>
            </a:r>
          </a:p>
          <a:p>
            <a:pPr eaLnBrk="1" hangingPunct="1"/>
            <a:r>
              <a:rPr lang="el-GR" altLang="el-GR" sz="2400" dirty="0" smtClean="0"/>
              <a:t>Όταν ένα αρχείο ανοίγει (</a:t>
            </a:r>
            <a:r>
              <a:rPr lang="en-US" altLang="el-GR" sz="2400" dirty="0" smtClean="0"/>
              <a:t>file is</a:t>
            </a:r>
            <a:r>
              <a:rPr lang="en-US" altLang="el-GR" sz="2400" b="1" dirty="0" smtClean="0"/>
              <a:t> </a:t>
            </a:r>
            <a:r>
              <a:rPr lang="en-US" altLang="el-GR" sz="2400" b="1" i="1" dirty="0" smtClean="0"/>
              <a:t>opened</a:t>
            </a:r>
            <a:r>
              <a:rPr lang="el-GR" altLang="el-GR" sz="2400" b="1" i="1" dirty="0" smtClean="0"/>
              <a:t> </a:t>
            </a:r>
            <a:r>
              <a:rPr lang="el-GR" altLang="el-GR" sz="2400" dirty="0" smtClean="0"/>
              <a:t>)</a:t>
            </a:r>
            <a:r>
              <a:rPr lang="en-US" altLang="el-GR" sz="2400" dirty="0" smtClean="0"/>
              <a:t>, </a:t>
            </a:r>
            <a:r>
              <a:rPr lang="el-GR" altLang="el-GR" sz="2400" dirty="0" smtClean="0"/>
              <a:t>δημιουργείται ένα αντικείμενο και ένα </a:t>
            </a:r>
            <a:r>
              <a:rPr lang="en-US" altLang="el-GR" sz="2400" dirty="0" smtClean="0"/>
              <a:t>stream </a:t>
            </a:r>
            <a:r>
              <a:rPr lang="el-GR" altLang="el-GR" sz="2400" dirty="0" smtClean="0"/>
              <a:t>συσχετίζεται με το αντικείμενο αυτό.</a:t>
            </a:r>
            <a:endParaRPr lang="en-US" altLang="el-GR" sz="2400" dirty="0" smtClean="0"/>
          </a:p>
          <a:p>
            <a:pPr eaLnBrk="1" hangingPunct="1"/>
            <a:r>
              <a:rPr lang="el-GR" altLang="el-GR" sz="2400" dirty="0" smtClean="0"/>
              <a:t>Η διαχείριση αρχείων στη </a:t>
            </a:r>
            <a:r>
              <a:rPr lang="en-US" altLang="el-GR" sz="2400" dirty="0" smtClean="0"/>
              <a:t>C++ </a:t>
            </a:r>
            <a:r>
              <a:rPr lang="el-GR" altLang="el-GR" sz="2400" dirty="0" smtClean="0"/>
              <a:t>επιβάλλει τη χρήση των </a:t>
            </a:r>
            <a:r>
              <a:rPr lang="en-US" altLang="el-GR" sz="2400" dirty="0" smtClean="0"/>
              <a:t>header files </a:t>
            </a:r>
            <a:r>
              <a:rPr lang="en-US" altLang="el-GR" sz="2400" b="1" dirty="0" smtClean="0"/>
              <a:t>&lt;</a:t>
            </a:r>
            <a:r>
              <a:rPr lang="en-US" altLang="el-GR" sz="2400" b="1" dirty="0" err="1" smtClean="0">
                <a:solidFill>
                  <a:srgbClr val="3333CC"/>
                </a:solidFill>
              </a:rPr>
              <a:t>iostream.h</a:t>
            </a:r>
            <a:r>
              <a:rPr lang="en-US" altLang="el-GR" sz="2400" b="1" dirty="0" smtClean="0"/>
              <a:t>&gt;</a:t>
            </a:r>
            <a:r>
              <a:rPr lang="en-US" altLang="el-GR" sz="2400" dirty="0" smtClean="0"/>
              <a:t> </a:t>
            </a:r>
            <a:r>
              <a:rPr lang="el-GR" altLang="el-GR" sz="2400" dirty="0" smtClean="0"/>
              <a:t>και</a:t>
            </a:r>
            <a:r>
              <a:rPr lang="en-US" altLang="el-GR" sz="2400" dirty="0" smtClean="0"/>
              <a:t> </a:t>
            </a:r>
            <a:r>
              <a:rPr lang="en-US" altLang="el-GR" sz="2400" b="1" dirty="0" smtClean="0"/>
              <a:t>&lt;</a:t>
            </a:r>
            <a:r>
              <a:rPr lang="en-US" altLang="el-GR" sz="2400" b="1" dirty="0" err="1" smtClean="0">
                <a:solidFill>
                  <a:srgbClr val="3333CC"/>
                </a:solidFill>
              </a:rPr>
              <a:t>fstream.h</a:t>
            </a:r>
            <a:r>
              <a:rPr lang="en-US" altLang="el-GR" sz="2400" dirty="0" smtClean="0"/>
              <a:t>&gt;.</a:t>
            </a:r>
          </a:p>
          <a:p>
            <a:pPr eaLnBrk="1" hangingPunct="1"/>
            <a:r>
              <a:rPr lang="el-GR" altLang="el-GR" sz="2400" dirty="0" smtClean="0"/>
              <a:t>Η κλάση </a:t>
            </a:r>
            <a:r>
              <a:rPr lang="en-US" altLang="el-GR" sz="2400" dirty="0" smtClean="0"/>
              <a:t>&lt;</a:t>
            </a:r>
            <a:r>
              <a:rPr lang="en-US" altLang="el-GR" sz="2400" dirty="0" err="1" smtClean="0"/>
              <a:t>fstream</a:t>
            </a:r>
            <a:r>
              <a:rPr lang="en-US" altLang="el-GR" sz="2400" dirty="0" smtClean="0"/>
              <a:t>&gt; </a:t>
            </a:r>
            <a:r>
              <a:rPr lang="el-GR" altLang="el-GR" sz="2400" dirty="0" smtClean="0"/>
              <a:t>συμπεριλαμβάνει τις κλάσεις </a:t>
            </a:r>
            <a:r>
              <a:rPr lang="en-US" altLang="el-GR" sz="2400" dirty="0" smtClean="0"/>
              <a:t> &lt;</a:t>
            </a:r>
            <a:r>
              <a:rPr lang="en-US" altLang="el-GR" sz="2400" dirty="0" err="1" smtClean="0"/>
              <a:t>ifstream</a:t>
            </a:r>
            <a:r>
              <a:rPr lang="en-US" altLang="el-GR" sz="2400" dirty="0" smtClean="0"/>
              <a:t>&gt; </a:t>
            </a:r>
            <a:r>
              <a:rPr lang="el-GR" altLang="el-GR" sz="2400" dirty="0" smtClean="0"/>
              <a:t>και </a:t>
            </a:r>
            <a:r>
              <a:rPr lang="en-US" altLang="el-GR" sz="2400" dirty="0" smtClean="0"/>
              <a:t>&lt;</a:t>
            </a:r>
            <a:r>
              <a:rPr lang="en-US" altLang="el-GR" sz="2400" dirty="0" err="1" smtClean="0"/>
              <a:t>ofstream</a:t>
            </a:r>
            <a:r>
              <a:rPr lang="en-US" altLang="el-GR" sz="2400" dirty="0" smtClean="0"/>
              <a:t>&gt; </a:t>
            </a: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7523">
                                            <p:txEl>
                                              <p:pRg st="0" end="0"/>
                                            </p:txEl>
                                          </p:spTgt>
                                        </p:tgtEl>
                                        <p:attrNameLst>
                                          <p:attrName>style.visibility</p:attrName>
                                        </p:attrNameLst>
                                      </p:cBhvr>
                                      <p:to>
                                        <p:strVal val="visible"/>
                                      </p:to>
                                    </p:set>
                                    <p:anim calcmode="lin" valueType="num">
                                      <p:cBhvr additive="base">
                                        <p:cTn id="7" dur="500" fill="hold"/>
                                        <p:tgtEl>
                                          <p:spTgt spid="1075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75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7523">
                                            <p:txEl>
                                              <p:pRg st="1" end="1"/>
                                            </p:txEl>
                                          </p:spTgt>
                                        </p:tgtEl>
                                        <p:attrNameLst>
                                          <p:attrName>style.visibility</p:attrName>
                                        </p:attrNameLst>
                                      </p:cBhvr>
                                      <p:to>
                                        <p:strVal val="visible"/>
                                      </p:to>
                                    </p:set>
                                    <p:anim calcmode="lin" valueType="num">
                                      <p:cBhvr additive="base">
                                        <p:cTn id="13" dur="500" fill="hold"/>
                                        <p:tgtEl>
                                          <p:spTgt spid="10752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0752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7523">
                                            <p:txEl>
                                              <p:pRg st="2" end="2"/>
                                            </p:txEl>
                                          </p:spTgt>
                                        </p:tgtEl>
                                        <p:attrNameLst>
                                          <p:attrName>style.visibility</p:attrName>
                                        </p:attrNameLst>
                                      </p:cBhvr>
                                      <p:to>
                                        <p:strVal val="visible"/>
                                      </p:to>
                                    </p:set>
                                    <p:anim calcmode="lin" valueType="num">
                                      <p:cBhvr additive="base">
                                        <p:cTn id="19" dur="500" fill="hold"/>
                                        <p:tgtEl>
                                          <p:spTgt spid="10752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075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7523">
                                            <p:txEl>
                                              <p:pRg st="3" end="3"/>
                                            </p:txEl>
                                          </p:spTgt>
                                        </p:tgtEl>
                                        <p:attrNameLst>
                                          <p:attrName>style.visibility</p:attrName>
                                        </p:attrNameLst>
                                      </p:cBhvr>
                                      <p:to>
                                        <p:strVal val="visible"/>
                                      </p:to>
                                    </p:set>
                                    <p:anim calcmode="lin" valueType="num">
                                      <p:cBhvr additive="base">
                                        <p:cTn id="25" dur="500" fill="hold"/>
                                        <p:tgtEl>
                                          <p:spTgt spid="10752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0752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7523">
                                            <p:txEl>
                                              <p:pRg st="4" end="4"/>
                                            </p:txEl>
                                          </p:spTgt>
                                        </p:tgtEl>
                                        <p:attrNameLst>
                                          <p:attrName>style.visibility</p:attrName>
                                        </p:attrNameLst>
                                      </p:cBhvr>
                                      <p:to>
                                        <p:strVal val="visible"/>
                                      </p:to>
                                    </p:set>
                                    <p:anim calcmode="lin" valueType="num">
                                      <p:cBhvr additive="base">
                                        <p:cTn id="31" dur="500" fill="hold"/>
                                        <p:tgtEl>
                                          <p:spTgt spid="10752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0752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3"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20483"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1076C781-CA08-410D-A416-FB8840C9C30F}" type="slidenum">
              <a:rPr lang="el-GR" altLang="el-GR" sz="1400">
                <a:solidFill>
                  <a:srgbClr val="008080"/>
                </a:solidFill>
              </a:rPr>
              <a:pPr eaLnBrk="1" hangingPunct="1"/>
              <a:t>11</a:t>
            </a:fld>
            <a:endParaRPr lang="el-GR" altLang="el-GR" sz="1400">
              <a:solidFill>
                <a:srgbClr val="008080"/>
              </a:solidFill>
            </a:endParaRPr>
          </a:p>
        </p:txBody>
      </p:sp>
      <p:sp>
        <p:nvSpPr>
          <p:cNvPr id="20484" name="Rectangle 2"/>
          <p:cNvSpPr>
            <a:spLocks noGrp="1" noChangeArrowheads="1"/>
          </p:cNvSpPr>
          <p:nvPr>
            <p:ph type="title"/>
          </p:nvPr>
        </p:nvSpPr>
        <p:spPr/>
        <p:txBody>
          <a:bodyPr/>
          <a:lstStyle/>
          <a:p>
            <a:pPr eaLnBrk="1" hangingPunct="1"/>
            <a:r>
              <a:rPr lang="en-US" altLang="el-GR" smtClean="0"/>
              <a:t>Header files </a:t>
            </a:r>
            <a:r>
              <a:rPr lang="el-GR" altLang="el-GR" smtClean="0"/>
              <a:t>της </a:t>
            </a:r>
            <a:r>
              <a:rPr lang="en-US" altLang="el-GR" smtClean="0"/>
              <a:t>iostream</a:t>
            </a:r>
          </a:p>
        </p:txBody>
      </p:sp>
      <p:sp>
        <p:nvSpPr>
          <p:cNvPr id="20485" name="Rectangle 3"/>
          <p:cNvSpPr>
            <a:spLocks noGrp="1" noChangeArrowheads="1"/>
          </p:cNvSpPr>
          <p:nvPr>
            <p:ph type="body" idx="1"/>
          </p:nvPr>
        </p:nvSpPr>
        <p:spPr/>
        <p:txBody>
          <a:bodyPr/>
          <a:lstStyle/>
          <a:p>
            <a:pPr eaLnBrk="1" hangingPunct="1"/>
            <a:r>
              <a:rPr lang="el-GR" altLang="el-GR" dirty="0" smtClean="0"/>
              <a:t>Η βιβλιοθήκη </a:t>
            </a:r>
            <a:r>
              <a:rPr lang="en-US" altLang="el-GR" dirty="0" err="1" smtClean="0"/>
              <a:t>iostream</a:t>
            </a:r>
            <a:r>
              <a:rPr lang="en-US" altLang="el-GR" dirty="0" smtClean="0"/>
              <a:t> </a:t>
            </a:r>
            <a:r>
              <a:rPr lang="el-GR" altLang="el-GR" dirty="0" smtClean="0"/>
              <a:t>περιλαμβάνει τις περισσότερες διαδικασίες Ι/Ο.</a:t>
            </a:r>
          </a:p>
          <a:p>
            <a:pPr eaLnBrk="1" hangingPunct="1"/>
            <a:r>
              <a:rPr lang="el-GR" altLang="el-GR" dirty="0" smtClean="0">
                <a:solidFill>
                  <a:srgbClr val="3333CC"/>
                </a:solidFill>
              </a:rPr>
              <a:t>Το αρχείο &lt;</a:t>
            </a:r>
            <a:r>
              <a:rPr lang="en-US" altLang="el-GR" dirty="0" err="1" smtClean="0">
                <a:solidFill>
                  <a:srgbClr val="3333CC"/>
                </a:solidFill>
              </a:rPr>
              <a:t>iostream</a:t>
            </a:r>
            <a:r>
              <a:rPr lang="en-US" altLang="el-GR" dirty="0" smtClean="0">
                <a:solidFill>
                  <a:srgbClr val="3333CC"/>
                </a:solidFill>
              </a:rPr>
              <a:t>&gt; </a:t>
            </a:r>
            <a:r>
              <a:rPr lang="el-GR" altLang="el-GR" dirty="0" smtClean="0">
                <a:solidFill>
                  <a:srgbClr val="3333CC"/>
                </a:solidFill>
              </a:rPr>
              <a:t>ορίζει τα αντικείμενα </a:t>
            </a:r>
            <a:r>
              <a:rPr lang="en-US" altLang="el-GR" dirty="0" err="1" smtClean="0">
                <a:solidFill>
                  <a:srgbClr val="3333CC"/>
                </a:solidFill>
              </a:rPr>
              <a:t>cin</a:t>
            </a:r>
            <a:r>
              <a:rPr lang="en-US" altLang="el-GR" dirty="0" smtClean="0">
                <a:solidFill>
                  <a:srgbClr val="3333CC"/>
                </a:solidFill>
              </a:rPr>
              <a:t>, </a:t>
            </a:r>
            <a:r>
              <a:rPr lang="en-US" altLang="el-GR" dirty="0" err="1" smtClean="0">
                <a:solidFill>
                  <a:srgbClr val="3333CC"/>
                </a:solidFill>
              </a:rPr>
              <a:t>cout</a:t>
            </a:r>
            <a:r>
              <a:rPr lang="en-US" altLang="el-GR" dirty="0" smtClean="0">
                <a:solidFill>
                  <a:srgbClr val="3333CC"/>
                </a:solidFill>
              </a:rPr>
              <a:t>, </a:t>
            </a:r>
            <a:r>
              <a:rPr lang="en-US" altLang="el-GR" dirty="0" err="1" smtClean="0">
                <a:solidFill>
                  <a:srgbClr val="3333CC"/>
                </a:solidFill>
              </a:rPr>
              <a:t>cerr</a:t>
            </a:r>
            <a:r>
              <a:rPr lang="en-US" altLang="el-GR" dirty="0" smtClean="0">
                <a:solidFill>
                  <a:srgbClr val="3333CC"/>
                </a:solidFill>
              </a:rPr>
              <a:t>, clog.</a:t>
            </a:r>
          </a:p>
          <a:p>
            <a:pPr eaLnBrk="1" hangingPunct="1"/>
            <a:r>
              <a:rPr lang="el-GR" altLang="el-GR" dirty="0" smtClean="0"/>
              <a:t>Το αρχείο </a:t>
            </a:r>
            <a:r>
              <a:rPr lang="en-US" altLang="el-GR" dirty="0" smtClean="0"/>
              <a:t>&lt;</a:t>
            </a:r>
            <a:r>
              <a:rPr lang="en-US" altLang="el-GR" dirty="0" err="1" smtClean="0"/>
              <a:t>iomanip</a:t>
            </a:r>
            <a:r>
              <a:rPr lang="en-US" altLang="el-GR" dirty="0" smtClean="0"/>
              <a:t>&gt; </a:t>
            </a:r>
            <a:r>
              <a:rPr lang="el-GR" altLang="el-GR" dirty="0" smtClean="0"/>
              <a:t>ορίζει τελεστές για τη μορφοποίηση των </a:t>
            </a:r>
            <a:r>
              <a:rPr lang="en-US" altLang="el-GR" dirty="0" smtClean="0"/>
              <a:t>streams.</a:t>
            </a:r>
          </a:p>
          <a:p>
            <a:pPr eaLnBrk="1" hangingPunct="1"/>
            <a:r>
              <a:rPr lang="el-GR" altLang="el-GR" dirty="0" smtClean="0">
                <a:solidFill>
                  <a:srgbClr val="CC0000"/>
                </a:solidFill>
              </a:rPr>
              <a:t>Το αρχείο </a:t>
            </a:r>
            <a:r>
              <a:rPr lang="en-US" altLang="el-GR" dirty="0" smtClean="0">
                <a:solidFill>
                  <a:srgbClr val="CC0000"/>
                </a:solidFill>
              </a:rPr>
              <a:t>&lt;</a:t>
            </a:r>
            <a:r>
              <a:rPr lang="en-US" altLang="el-GR" dirty="0" err="1" smtClean="0">
                <a:solidFill>
                  <a:srgbClr val="CC0000"/>
                </a:solidFill>
              </a:rPr>
              <a:t>fstream</a:t>
            </a:r>
            <a:r>
              <a:rPr lang="en-US" altLang="el-GR" dirty="0" smtClean="0">
                <a:solidFill>
                  <a:srgbClr val="CC0000"/>
                </a:solidFill>
              </a:rPr>
              <a:t>&gt; </a:t>
            </a:r>
            <a:r>
              <a:rPr lang="el-GR" altLang="el-GR" dirty="0" smtClean="0">
                <a:solidFill>
                  <a:srgbClr val="CC0000"/>
                </a:solidFill>
              </a:rPr>
              <a:t>ορίζει διαδικασίες επεξεργασίας αρχείων.</a:t>
            </a:r>
            <a:endParaRPr lang="en-US" altLang="el-GR" dirty="0" smtClean="0">
              <a:solidFill>
                <a:srgbClr val="CC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21507"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57482CF5-E783-4B56-8793-4A040F1C2332}" type="slidenum">
              <a:rPr lang="el-GR" altLang="el-GR" sz="1400">
                <a:solidFill>
                  <a:srgbClr val="008080"/>
                </a:solidFill>
              </a:rPr>
              <a:pPr eaLnBrk="1" hangingPunct="1"/>
              <a:t>12</a:t>
            </a:fld>
            <a:endParaRPr lang="el-GR" altLang="el-GR" sz="1400">
              <a:solidFill>
                <a:srgbClr val="008080"/>
              </a:solidFill>
            </a:endParaRPr>
          </a:p>
        </p:txBody>
      </p:sp>
      <p:sp>
        <p:nvSpPr>
          <p:cNvPr id="21508" name="Rectangle 2"/>
          <p:cNvSpPr>
            <a:spLocks noGrp="1" noChangeArrowheads="1"/>
          </p:cNvSpPr>
          <p:nvPr>
            <p:ph type="title"/>
          </p:nvPr>
        </p:nvSpPr>
        <p:spPr/>
        <p:txBody>
          <a:bodyPr/>
          <a:lstStyle/>
          <a:p>
            <a:pPr eaLnBrk="1" hangingPunct="1"/>
            <a:r>
              <a:rPr lang="el-GR" altLang="el-GR" smtClean="0"/>
              <a:t>Ιεραρχία των </a:t>
            </a:r>
            <a:r>
              <a:rPr lang="en-US" altLang="el-GR" smtClean="0"/>
              <a:t>streams</a:t>
            </a:r>
            <a:endParaRPr lang="en-GB" altLang="el-GR" smtClean="0"/>
          </a:p>
        </p:txBody>
      </p:sp>
      <p:sp>
        <p:nvSpPr>
          <p:cNvPr id="21509" name="Rectangle 3"/>
          <p:cNvSpPr>
            <a:spLocks noGrp="1" noChangeArrowheads="1"/>
          </p:cNvSpPr>
          <p:nvPr>
            <p:ph type="body" idx="1"/>
          </p:nvPr>
        </p:nvSpPr>
        <p:spPr/>
        <p:txBody>
          <a:bodyPr/>
          <a:lstStyle/>
          <a:p>
            <a:pPr eaLnBrk="1" hangingPunct="1">
              <a:lnSpc>
                <a:spcPct val="90000"/>
              </a:lnSpc>
            </a:pPr>
            <a:r>
              <a:rPr lang="el-GR" altLang="el-GR" sz="2200" smtClean="0"/>
              <a:t>Η ιεραρχία των </a:t>
            </a:r>
            <a:r>
              <a:rPr lang="en-US" altLang="el-GR" sz="2200" smtClean="0"/>
              <a:t>stream classes </a:t>
            </a:r>
            <a:r>
              <a:rPr lang="el-GR" altLang="el-GR" sz="2200" smtClean="0"/>
              <a:t>είναι πολύπλοκη.</a:t>
            </a:r>
            <a:endParaRPr lang="en-US" altLang="el-GR" sz="2200" smtClean="0"/>
          </a:p>
          <a:p>
            <a:pPr eaLnBrk="1" hangingPunct="1">
              <a:lnSpc>
                <a:spcPct val="90000"/>
              </a:lnSpc>
            </a:pPr>
            <a:r>
              <a:rPr lang="el-GR" altLang="el-GR" sz="2200" smtClean="0"/>
              <a:t>Ο τελεστής &gt;&gt; είναι μέλος</a:t>
            </a:r>
            <a:r>
              <a:rPr lang="en-US" altLang="el-GR" sz="2200" smtClean="0"/>
              <a:t> </a:t>
            </a:r>
            <a:r>
              <a:rPr lang="el-GR" altLang="el-GR" sz="2200" smtClean="0"/>
              <a:t>της κλάσης </a:t>
            </a:r>
            <a:r>
              <a:rPr lang="en-US" altLang="el-GR" sz="2200" smtClean="0"/>
              <a:t>istream, </a:t>
            </a:r>
            <a:r>
              <a:rPr lang="el-GR" altLang="el-GR" sz="2200" smtClean="0"/>
              <a:t>ενώ ο τελεστής &lt;&lt; μέλος</a:t>
            </a:r>
            <a:r>
              <a:rPr lang="en-US" altLang="el-GR" sz="2200" smtClean="0"/>
              <a:t> </a:t>
            </a:r>
            <a:r>
              <a:rPr lang="el-GR" altLang="el-GR" sz="2200" smtClean="0"/>
              <a:t>της </a:t>
            </a:r>
            <a:r>
              <a:rPr lang="en-US" altLang="el-GR" sz="2200" smtClean="0"/>
              <a:t>ostream. </a:t>
            </a:r>
            <a:r>
              <a:rPr lang="el-GR" altLang="el-GR" sz="2200" smtClean="0"/>
              <a:t>Οι δύο αυτές κλάσεις παράγονται από την </a:t>
            </a:r>
            <a:r>
              <a:rPr lang="en-US" altLang="el-GR" sz="2200" smtClean="0"/>
              <a:t>ios.</a:t>
            </a:r>
          </a:p>
          <a:p>
            <a:pPr eaLnBrk="1" hangingPunct="1">
              <a:lnSpc>
                <a:spcPct val="90000"/>
              </a:lnSpc>
            </a:pPr>
            <a:r>
              <a:rPr lang="el-GR" altLang="el-GR" sz="2200" smtClean="0"/>
              <a:t>Η </a:t>
            </a:r>
            <a:r>
              <a:rPr lang="en-US" altLang="el-GR" sz="2200" smtClean="0"/>
              <a:t>cout </a:t>
            </a:r>
            <a:r>
              <a:rPr lang="el-GR" altLang="el-GR" sz="2200" smtClean="0"/>
              <a:t>που αντιπροσωπεύει το </a:t>
            </a:r>
            <a:r>
              <a:rPr lang="en-US" altLang="el-GR" sz="2200" smtClean="0"/>
              <a:t>standard output stream </a:t>
            </a:r>
            <a:r>
              <a:rPr lang="el-GR" altLang="el-GR" sz="2200" smtClean="0"/>
              <a:t>(είναι συνήθως η οθόνη) είναι ένα </a:t>
            </a:r>
            <a:r>
              <a:rPr lang="en-US" altLang="el-GR" sz="2200" smtClean="0"/>
              <a:t>object </a:t>
            </a:r>
            <a:r>
              <a:rPr lang="el-GR" altLang="el-GR" sz="2200" smtClean="0"/>
              <a:t>της κλάσης </a:t>
            </a:r>
            <a:r>
              <a:rPr lang="en-GB" altLang="el-GR" sz="2200" smtClean="0"/>
              <a:t>ostream_withassign </a:t>
            </a:r>
            <a:r>
              <a:rPr lang="el-GR" altLang="el-GR" sz="2200" smtClean="0"/>
              <a:t>που είναι με τη σειρά της απορρέουσα κλάση της </a:t>
            </a:r>
            <a:r>
              <a:rPr lang="en-US" altLang="el-GR" sz="2200" smtClean="0"/>
              <a:t>ostream.</a:t>
            </a:r>
          </a:p>
          <a:p>
            <a:pPr eaLnBrk="1" hangingPunct="1">
              <a:lnSpc>
                <a:spcPct val="90000"/>
              </a:lnSpc>
            </a:pPr>
            <a:r>
              <a:rPr lang="el-GR" altLang="el-GR" sz="2200" smtClean="0"/>
              <a:t>Παρόμοια η </a:t>
            </a:r>
            <a:r>
              <a:rPr lang="en-US" altLang="el-GR" sz="2200" smtClean="0"/>
              <a:t>cin </a:t>
            </a:r>
            <a:r>
              <a:rPr lang="el-GR" altLang="el-GR" sz="2200" smtClean="0"/>
              <a:t>είναι ένα </a:t>
            </a:r>
            <a:r>
              <a:rPr lang="en-US" altLang="el-GR" sz="2200" smtClean="0"/>
              <a:t>object </a:t>
            </a:r>
            <a:r>
              <a:rPr lang="el-GR" altLang="el-GR" sz="2200" smtClean="0"/>
              <a:t>της </a:t>
            </a:r>
            <a:r>
              <a:rPr lang="en-US" altLang="el-GR" sz="2200" smtClean="0"/>
              <a:t>i</a:t>
            </a:r>
            <a:r>
              <a:rPr lang="en-GB" altLang="el-GR" sz="2200" smtClean="0"/>
              <a:t>stream_withassign</a:t>
            </a:r>
            <a:r>
              <a:rPr lang="en-US" altLang="el-GR" sz="2200" smtClean="0"/>
              <a:t>, </a:t>
            </a:r>
            <a:r>
              <a:rPr lang="el-GR" altLang="el-GR" sz="2200" smtClean="0"/>
              <a:t>που είναι με τη σειρά της απορρέουσα κλάση της </a:t>
            </a:r>
            <a:r>
              <a:rPr lang="en-US" altLang="el-GR" sz="2200" smtClean="0"/>
              <a:t>istream.</a:t>
            </a:r>
            <a:endParaRPr lang="en-GB" altLang="el-GR" sz="2200" smtClean="0"/>
          </a:p>
          <a:p>
            <a:pPr eaLnBrk="1" hangingPunct="1">
              <a:lnSpc>
                <a:spcPct val="90000"/>
              </a:lnSpc>
            </a:pPr>
            <a:r>
              <a:rPr lang="el-GR" altLang="el-GR" sz="2200" smtClean="0"/>
              <a:t>Οι κλάσεις που χρησιμοποιούνται για </a:t>
            </a:r>
            <a:r>
              <a:rPr lang="en-US" altLang="el-GR" sz="2200" smtClean="0"/>
              <a:t>input-output </a:t>
            </a:r>
            <a:r>
              <a:rPr lang="el-GR" altLang="el-GR" sz="2200" smtClean="0"/>
              <a:t>στην οθόνη και το πληκτρολόγιο ορίζονται στο </a:t>
            </a:r>
            <a:r>
              <a:rPr lang="en-US" altLang="el-GR" sz="2200" smtClean="0"/>
              <a:t>header file iostream.</a:t>
            </a:r>
            <a:endParaRPr lang="en-GB" altLang="el-GR" sz="2200" smtClean="0"/>
          </a:p>
          <a:p>
            <a:pPr eaLnBrk="1" hangingPunct="1">
              <a:lnSpc>
                <a:spcPct val="90000"/>
              </a:lnSpc>
            </a:pPr>
            <a:r>
              <a:rPr lang="el-GR" altLang="el-GR" sz="2200" smtClean="0">
                <a:solidFill>
                  <a:srgbClr val="CC0000"/>
                </a:solidFill>
              </a:rPr>
              <a:t>Οι κλάσεις που χρησιμοποιούνται σε διαδικασίες </a:t>
            </a:r>
            <a:r>
              <a:rPr lang="en-US" altLang="el-GR" sz="2200" smtClean="0">
                <a:solidFill>
                  <a:srgbClr val="CC0000"/>
                </a:solidFill>
              </a:rPr>
              <a:t>I/O </a:t>
            </a:r>
            <a:r>
              <a:rPr lang="el-GR" altLang="el-GR" sz="2200" smtClean="0">
                <a:solidFill>
                  <a:srgbClr val="CC0000"/>
                </a:solidFill>
              </a:rPr>
              <a:t>σε</a:t>
            </a:r>
            <a:r>
              <a:rPr lang="en-US" altLang="el-GR" sz="2200" smtClean="0">
                <a:solidFill>
                  <a:srgbClr val="CC0000"/>
                </a:solidFill>
              </a:rPr>
              <a:t> disk files </a:t>
            </a:r>
            <a:r>
              <a:rPr lang="el-GR" altLang="el-GR" sz="2200" smtClean="0">
                <a:solidFill>
                  <a:srgbClr val="CC0000"/>
                </a:solidFill>
              </a:rPr>
              <a:t>δηλώνονται στο αρχείο επικεφαλίδων </a:t>
            </a:r>
            <a:r>
              <a:rPr lang="en-US" altLang="el-GR" sz="2200" smtClean="0">
                <a:solidFill>
                  <a:srgbClr val="CC0000"/>
                </a:solidFill>
              </a:rPr>
              <a:t>fstream.</a:t>
            </a:r>
            <a:endParaRPr lang="el-GR" altLang="el-GR" sz="2200" smtClean="0">
              <a:solidFill>
                <a:srgbClr val="CC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dirty="0">
                <a:solidFill>
                  <a:srgbClr val="008080"/>
                </a:solidFill>
              </a:rPr>
              <a:t>ΔΠΘ-ΤΜΗΜΑ ΜΠΔ: ΑΝΤΙΚΕΙΜΕΝΟΣΤΡΑΦΗΣ ΠΡΟΓΡΑΜΜΑΤΙΣΜΟΣ</a:t>
            </a:r>
            <a:r>
              <a:rPr lang="en-US" altLang="el-GR" sz="1200" dirty="0">
                <a:solidFill>
                  <a:srgbClr val="008080"/>
                </a:solidFill>
              </a:rPr>
              <a:t> /</a:t>
            </a:r>
            <a:r>
              <a:rPr lang="en-US" altLang="el-GR" sz="1200" dirty="0" smtClean="0">
                <a:solidFill>
                  <a:srgbClr val="008080"/>
                </a:solidFill>
              </a:rPr>
              <a:t>06</a:t>
            </a:r>
            <a:endParaRPr lang="el-GR" altLang="el-GR" sz="1200" dirty="0">
              <a:solidFill>
                <a:srgbClr val="008080"/>
              </a:solidFill>
            </a:endParaRPr>
          </a:p>
        </p:txBody>
      </p:sp>
      <p:sp>
        <p:nvSpPr>
          <p:cNvPr id="22531"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FDFE5A2E-965E-44F7-8356-84860E75309C}" type="slidenum">
              <a:rPr lang="el-GR" altLang="el-GR" sz="1400">
                <a:solidFill>
                  <a:srgbClr val="008080"/>
                </a:solidFill>
              </a:rPr>
              <a:pPr eaLnBrk="1" hangingPunct="1"/>
              <a:t>13</a:t>
            </a:fld>
            <a:endParaRPr lang="el-GR" altLang="el-GR" sz="1400">
              <a:solidFill>
                <a:srgbClr val="008080"/>
              </a:solidFill>
            </a:endParaRPr>
          </a:p>
        </p:txBody>
      </p:sp>
      <p:sp>
        <p:nvSpPr>
          <p:cNvPr id="22532" name="Rectangle 2"/>
          <p:cNvSpPr>
            <a:spLocks noGrp="1" noChangeArrowheads="1"/>
          </p:cNvSpPr>
          <p:nvPr>
            <p:ph type="title"/>
          </p:nvPr>
        </p:nvSpPr>
        <p:spPr/>
        <p:txBody>
          <a:bodyPr/>
          <a:lstStyle/>
          <a:p>
            <a:pPr eaLnBrk="1" hangingPunct="1"/>
            <a:r>
              <a:rPr lang="el-GR" altLang="el-GR" sz="3100" smtClean="0"/>
              <a:t>Η κλάση </a:t>
            </a:r>
            <a:r>
              <a:rPr lang="en-US" altLang="el-GR" sz="3100" smtClean="0"/>
              <a:t>ios</a:t>
            </a:r>
            <a:endParaRPr lang="el-GR" altLang="el-GR" sz="3100" smtClean="0"/>
          </a:p>
        </p:txBody>
      </p:sp>
      <p:sp>
        <p:nvSpPr>
          <p:cNvPr id="22533" name="Rectangle 3"/>
          <p:cNvSpPr>
            <a:spLocks noGrp="1" noChangeArrowheads="1"/>
          </p:cNvSpPr>
          <p:nvPr>
            <p:ph type="body" idx="1"/>
          </p:nvPr>
        </p:nvSpPr>
        <p:spPr/>
        <p:txBody>
          <a:bodyPr/>
          <a:lstStyle/>
          <a:p>
            <a:pPr eaLnBrk="1" hangingPunct="1">
              <a:lnSpc>
                <a:spcPct val="110000"/>
              </a:lnSpc>
            </a:pPr>
            <a:r>
              <a:rPr lang="el-GR" altLang="el-GR" sz="2400" smtClean="0"/>
              <a:t>Η κλάση </a:t>
            </a:r>
            <a:r>
              <a:rPr lang="en-US" altLang="el-GR" sz="2400" smtClean="0"/>
              <a:t>ios </a:t>
            </a:r>
            <a:r>
              <a:rPr lang="el-GR" altLang="el-GR" sz="2400" smtClean="0"/>
              <a:t>είναι η βασική κλάση στην ιεραρχία των </a:t>
            </a:r>
            <a:r>
              <a:rPr lang="en-US" altLang="el-GR" sz="2400" smtClean="0"/>
              <a:t>iostreams. </a:t>
            </a:r>
          </a:p>
          <a:p>
            <a:pPr eaLnBrk="1" hangingPunct="1">
              <a:lnSpc>
                <a:spcPct val="110000"/>
              </a:lnSpc>
            </a:pPr>
            <a:r>
              <a:rPr lang="el-GR" altLang="el-GR" sz="2400" smtClean="0"/>
              <a:t>Περιλαμβάνει πολλές σταθερές</a:t>
            </a:r>
            <a:r>
              <a:rPr lang="en-US" altLang="el-GR" sz="2400" smtClean="0"/>
              <a:t> </a:t>
            </a:r>
            <a:r>
              <a:rPr lang="el-GR" altLang="el-GR" sz="2400" smtClean="0"/>
              <a:t>καθώς και </a:t>
            </a:r>
            <a:r>
              <a:rPr lang="en-US" altLang="el-GR" sz="2400" smtClean="0"/>
              <a:t>member functions </a:t>
            </a:r>
            <a:r>
              <a:rPr lang="el-GR" altLang="el-GR" sz="2400" smtClean="0"/>
              <a:t>που είναι κοινές σε διαδικασίες </a:t>
            </a:r>
            <a:r>
              <a:rPr lang="en-US" altLang="el-GR" sz="2400" smtClean="0"/>
              <a:t>input – output.</a:t>
            </a:r>
          </a:p>
          <a:p>
            <a:pPr eaLnBrk="1" hangingPunct="1">
              <a:lnSpc>
                <a:spcPct val="110000"/>
              </a:lnSpc>
            </a:pPr>
            <a:r>
              <a:rPr lang="en-US" altLang="el-GR" sz="2400" smtClean="0"/>
              <a:t> </a:t>
            </a:r>
            <a:r>
              <a:rPr lang="el-GR" altLang="el-GR" sz="2400" smtClean="0"/>
              <a:t>Επίσης περιλαμβάνει έναν </a:t>
            </a:r>
            <a:r>
              <a:rPr lang="en-US" altLang="el-GR" sz="2400" smtClean="0"/>
              <a:t>pointer </a:t>
            </a:r>
            <a:r>
              <a:rPr lang="el-GR" altLang="el-GR" sz="2400" smtClean="0"/>
              <a:t>στην κλάση </a:t>
            </a:r>
            <a:r>
              <a:rPr lang="en-US" altLang="el-GR" sz="2400" smtClean="0"/>
              <a:t>streambuf </a:t>
            </a:r>
            <a:r>
              <a:rPr lang="el-GR" altLang="el-GR" sz="2400" smtClean="0"/>
              <a:t>η οποία περιέχει τον πραγματικό ενταμιευτή μνήμης (</a:t>
            </a:r>
            <a:r>
              <a:rPr lang="en-US" altLang="el-GR" sz="2400" smtClean="0"/>
              <a:t>memory buffer</a:t>
            </a:r>
            <a:r>
              <a:rPr lang="el-GR" altLang="el-GR" sz="2400" smtClean="0"/>
              <a:t>)</a:t>
            </a:r>
            <a:r>
              <a:rPr lang="en-US" altLang="el-GR" sz="2400" smtClean="0"/>
              <a:t> </a:t>
            </a:r>
            <a:r>
              <a:rPr lang="el-GR" altLang="el-GR" sz="2400" smtClean="0"/>
              <a:t>στον οποίο τα δεδομένα γράφονται ή διαβάζονται σε </a:t>
            </a:r>
            <a:r>
              <a:rPr lang="en-US" altLang="el-GR" sz="2400" smtClean="0"/>
              <a:t>low-level </a:t>
            </a:r>
            <a:r>
              <a:rPr lang="el-GR" altLang="el-GR" sz="2400" smtClean="0"/>
              <a:t>ρουτίνες χειρισμού δεδομένων. Η κλάση αυτή αναφέρεται αυτόματα από άλλες κλάσεις.</a:t>
            </a:r>
            <a:endParaRPr lang="en-GB" altLang="el-GR" sz="24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dirty="0">
                <a:solidFill>
                  <a:srgbClr val="008080"/>
                </a:solidFill>
              </a:rPr>
              <a:t>ΔΠΘ-ΤΜΗΜΑ ΜΠΔ: ΑΝΤΙΚΕΙΜΕΝΟΣΤΡΑΦΗΣ ΠΡΟΓΡΑΜΜΑΤΙΣΜΟΣ</a:t>
            </a:r>
            <a:r>
              <a:rPr lang="en-US" altLang="el-GR" sz="1200" dirty="0">
                <a:solidFill>
                  <a:srgbClr val="008080"/>
                </a:solidFill>
              </a:rPr>
              <a:t> /</a:t>
            </a:r>
            <a:r>
              <a:rPr lang="en-US" altLang="el-GR" sz="1200" dirty="0" smtClean="0">
                <a:solidFill>
                  <a:srgbClr val="008080"/>
                </a:solidFill>
              </a:rPr>
              <a:t>06</a:t>
            </a:r>
            <a:endParaRPr lang="el-GR" altLang="el-GR" sz="1200" dirty="0">
              <a:solidFill>
                <a:srgbClr val="008080"/>
              </a:solidFill>
            </a:endParaRPr>
          </a:p>
        </p:txBody>
      </p:sp>
      <p:sp>
        <p:nvSpPr>
          <p:cNvPr id="23555"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41AE7569-EE53-4E04-A8FB-6E644B6386F2}" type="slidenum">
              <a:rPr lang="el-GR" altLang="el-GR" sz="1400">
                <a:solidFill>
                  <a:srgbClr val="008080"/>
                </a:solidFill>
              </a:rPr>
              <a:pPr eaLnBrk="1" hangingPunct="1"/>
              <a:t>14</a:t>
            </a:fld>
            <a:endParaRPr lang="el-GR" altLang="el-GR" sz="1400">
              <a:solidFill>
                <a:srgbClr val="008080"/>
              </a:solidFill>
            </a:endParaRPr>
          </a:p>
        </p:txBody>
      </p:sp>
      <p:sp>
        <p:nvSpPr>
          <p:cNvPr id="23556" name="Rectangle 2"/>
          <p:cNvSpPr>
            <a:spLocks noGrp="1" noChangeArrowheads="1"/>
          </p:cNvSpPr>
          <p:nvPr>
            <p:ph type="title"/>
          </p:nvPr>
        </p:nvSpPr>
        <p:spPr/>
        <p:txBody>
          <a:bodyPr/>
          <a:lstStyle/>
          <a:p>
            <a:pPr eaLnBrk="1" hangingPunct="1"/>
            <a:endParaRPr lang="en-US" altLang="el-GR" smtClean="0"/>
          </a:p>
        </p:txBody>
      </p:sp>
      <p:sp>
        <p:nvSpPr>
          <p:cNvPr id="23557" name="Rectangle 3"/>
          <p:cNvSpPr>
            <a:spLocks noGrp="1" noChangeArrowheads="1"/>
          </p:cNvSpPr>
          <p:nvPr>
            <p:ph type="body" idx="1"/>
          </p:nvPr>
        </p:nvSpPr>
        <p:spPr/>
        <p:txBody>
          <a:bodyPr/>
          <a:lstStyle/>
          <a:p>
            <a:pPr eaLnBrk="1" hangingPunct="1"/>
            <a:r>
              <a:rPr lang="el-GR" altLang="el-GR" smtClean="0">
                <a:solidFill>
                  <a:srgbClr val="008080"/>
                </a:solidFill>
              </a:rPr>
              <a:t>Οι κλάσεις </a:t>
            </a:r>
            <a:r>
              <a:rPr lang="en-US" altLang="el-GR" smtClean="0">
                <a:solidFill>
                  <a:srgbClr val="008080"/>
                </a:solidFill>
              </a:rPr>
              <a:t>istream </a:t>
            </a:r>
            <a:r>
              <a:rPr lang="el-GR" altLang="el-GR" smtClean="0">
                <a:solidFill>
                  <a:srgbClr val="008080"/>
                </a:solidFill>
              </a:rPr>
              <a:t>και </a:t>
            </a:r>
            <a:r>
              <a:rPr lang="en-US" altLang="el-GR" smtClean="0">
                <a:solidFill>
                  <a:srgbClr val="008080"/>
                </a:solidFill>
              </a:rPr>
              <a:t>ostream </a:t>
            </a:r>
            <a:r>
              <a:rPr lang="el-GR" altLang="el-GR" smtClean="0">
                <a:solidFill>
                  <a:srgbClr val="008080"/>
                </a:solidFill>
              </a:rPr>
              <a:t>είναι απορρέουσες από την </a:t>
            </a:r>
            <a:r>
              <a:rPr lang="en-US" altLang="el-GR" smtClean="0">
                <a:solidFill>
                  <a:srgbClr val="008080"/>
                </a:solidFill>
              </a:rPr>
              <a:t>ios </a:t>
            </a:r>
            <a:r>
              <a:rPr lang="el-GR" altLang="el-GR" smtClean="0">
                <a:solidFill>
                  <a:srgbClr val="008080"/>
                </a:solidFill>
              </a:rPr>
              <a:t>και είναι αφιερωμένες σε διαδικασίες </a:t>
            </a:r>
            <a:r>
              <a:rPr lang="en-US" altLang="el-GR" smtClean="0">
                <a:solidFill>
                  <a:srgbClr val="008080"/>
                </a:solidFill>
              </a:rPr>
              <a:t>input </a:t>
            </a:r>
            <a:r>
              <a:rPr lang="el-GR" altLang="el-GR" smtClean="0">
                <a:solidFill>
                  <a:srgbClr val="008080"/>
                </a:solidFill>
              </a:rPr>
              <a:t>και </a:t>
            </a:r>
            <a:r>
              <a:rPr lang="en-US" altLang="el-GR" smtClean="0">
                <a:solidFill>
                  <a:srgbClr val="008080"/>
                </a:solidFill>
              </a:rPr>
              <a:t>output </a:t>
            </a:r>
            <a:r>
              <a:rPr lang="el-GR" altLang="el-GR" smtClean="0">
                <a:solidFill>
                  <a:srgbClr val="008080"/>
                </a:solidFill>
              </a:rPr>
              <a:t>αντίστοιχα. </a:t>
            </a:r>
          </a:p>
          <a:p>
            <a:pPr eaLnBrk="1" hangingPunct="1"/>
            <a:r>
              <a:rPr lang="el-GR" altLang="el-GR" smtClean="0">
                <a:solidFill>
                  <a:srgbClr val="CC0000"/>
                </a:solidFill>
              </a:rPr>
              <a:t>Η κλάση </a:t>
            </a:r>
            <a:r>
              <a:rPr lang="en-US" altLang="el-GR" smtClean="0">
                <a:solidFill>
                  <a:srgbClr val="CC0000"/>
                </a:solidFill>
              </a:rPr>
              <a:t>istream </a:t>
            </a:r>
            <a:r>
              <a:rPr lang="el-GR" altLang="el-GR" smtClean="0">
                <a:solidFill>
                  <a:srgbClr val="CC0000"/>
                </a:solidFill>
              </a:rPr>
              <a:t>περιλαμβάνει </a:t>
            </a:r>
            <a:r>
              <a:rPr lang="en-US" altLang="el-GR" smtClean="0">
                <a:solidFill>
                  <a:srgbClr val="CC0000"/>
                </a:solidFill>
              </a:rPr>
              <a:t>member functions </a:t>
            </a:r>
            <a:r>
              <a:rPr lang="el-GR" altLang="el-GR" smtClean="0">
                <a:solidFill>
                  <a:srgbClr val="CC0000"/>
                </a:solidFill>
              </a:rPr>
              <a:t>όπως </a:t>
            </a:r>
            <a:r>
              <a:rPr lang="en-GB" altLang="el-GR" smtClean="0">
                <a:solidFill>
                  <a:srgbClr val="CC0000"/>
                </a:solidFill>
              </a:rPr>
              <a:t>get(), getline(), read(), </a:t>
            </a:r>
            <a:r>
              <a:rPr lang="el-GR" altLang="el-GR" smtClean="0">
                <a:solidFill>
                  <a:srgbClr val="CC0000"/>
                </a:solidFill>
              </a:rPr>
              <a:t>και τον τελεστή</a:t>
            </a:r>
            <a:r>
              <a:rPr lang="en-GB" altLang="el-GR" smtClean="0">
                <a:solidFill>
                  <a:srgbClr val="CC0000"/>
                </a:solidFill>
              </a:rPr>
              <a:t> (&gt;&gt;)</a:t>
            </a:r>
            <a:r>
              <a:rPr lang="el-GR" altLang="el-GR" smtClean="0">
                <a:solidFill>
                  <a:srgbClr val="CC0000"/>
                </a:solidFill>
              </a:rPr>
              <a:t>.</a:t>
            </a:r>
          </a:p>
          <a:p>
            <a:pPr eaLnBrk="1" hangingPunct="1"/>
            <a:r>
              <a:rPr lang="el-GR" altLang="el-GR" smtClean="0">
                <a:solidFill>
                  <a:srgbClr val="0000FF"/>
                </a:solidFill>
              </a:rPr>
              <a:t>Η κλάση </a:t>
            </a:r>
            <a:r>
              <a:rPr lang="en-US" altLang="el-GR" smtClean="0">
                <a:solidFill>
                  <a:srgbClr val="0000FF"/>
                </a:solidFill>
              </a:rPr>
              <a:t>ostream </a:t>
            </a:r>
            <a:r>
              <a:rPr lang="el-GR" altLang="el-GR" smtClean="0">
                <a:solidFill>
                  <a:srgbClr val="0000FF"/>
                </a:solidFill>
              </a:rPr>
              <a:t>περιλαμβάνει </a:t>
            </a:r>
            <a:r>
              <a:rPr lang="en-US" altLang="el-GR" smtClean="0">
                <a:solidFill>
                  <a:srgbClr val="0000FF"/>
                </a:solidFill>
              </a:rPr>
              <a:t>member functions </a:t>
            </a:r>
            <a:r>
              <a:rPr lang="el-GR" altLang="el-GR" smtClean="0">
                <a:solidFill>
                  <a:srgbClr val="0000FF"/>
                </a:solidFill>
              </a:rPr>
              <a:t>όπως </a:t>
            </a:r>
            <a:r>
              <a:rPr lang="en-GB" altLang="el-GR" smtClean="0">
                <a:solidFill>
                  <a:srgbClr val="0000FF"/>
                </a:solidFill>
              </a:rPr>
              <a:t>put()</a:t>
            </a:r>
            <a:r>
              <a:rPr lang="el-GR" altLang="el-GR" smtClean="0">
                <a:solidFill>
                  <a:srgbClr val="0000FF"/>
                </a:solidFill>
              </a:rPr>
              <a:t>,</a:t>
            </a:r>
            <a:r>
              <a:rPr lang="en-GB" altLang="el-GR" smtClean="0">
                <a:solidFill>
                  <a:srgbClr val="0000FF"/>
                </a:solidFill>
              </a:rPr>
              <a:t>write() </a:t>
            </a:r>
            <a:r>
              <a:rPr lang="el-GR" altLang="el-GR" smtClean="0">
                <a:solidFill>
                  <a:srgbClr val="0000FF"/>
                </a:solidFill>
              </a:rPr>
              <a:t>και τον τελεστή</a:t>
            </a:r>
            <a:r>
              <a:rPr lang="en-GB" altLang="el-GR" smtClean="0">
                <a:solidFill>
                  <a:srgbClr val="0000FF"/>
                </a:solidFill>
              </a:rPr>
              <a:t> (&lt;&lt;)</a:t>
            </a:r>
            <a:r>
              <a:rPr lang="el-GR" altLang="el-GR" smtClean="0">
                <a:solidFill>
                  <a:srgbClr val="0000FF"/>
                </a:solidFill>
              </a:rPr>
              <a:t>.</a:t>
            </a:r>
          </a:p>
          <a:p>
            <a:pPr eaLnBrk="1" hangingPunct="1"/>
            <a:endParaRPr lang="en-US" altLang="el-GR"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dirty="0">
                <a:solidFill>
                  <a:srgbClr val="008080"/>
                </a:solidFill>
              </a:rPr>
              <a:t>ΔΠΘ-ΤΜΗΜΑ ΜΠΔ: ΑΝΤΙΚΕΙΜΕΝΟΣΤΡΑΦΗΣ ΠΡΟΓΡΑΜΜΑΤΙΣΜΟΣ</a:t>
            </a:r>
            <a:r>
              <a:rPr lang="en-US" altLang="el-GR" sz="1200" dirty="0">
                <a:solidFill>
                  <a:srgbClr val="008080"/>
                </a:solidFill>
              </a:rPr>
              <a:t> /</a:t>
            </a:r>
            <a:r>
              <a:rPr lang="en-US" altLang="el-GR" sz="1200" dirty="0" smtClean="0">
                <a:solidFill>
                  <a:srgbClr val="008080"/>
                </a:solidFill>
              </a:rPr>
              <a:t>06</a:t>
            </a:r>
            <a:endParaRPr lang="el-GR" altLang="el-GR" sz="1200" dirty="0">
              <a:solidFill>
                <a:srgbClr val="008080"/>
              </a:solidFill>
            </a:endParaRPr>
          </a:p>
        </p:txBody>
      </p:sp>
      <p:sp>
        <p:nvSpPr>
          <p:cNvPr id="24579"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ECE6D3AA-EDBE-4408-9B32-33567596D44A}" type="slidenum">
              <a:rPr lang="el-GR" altLang="el-GR" sz="1400">
                <a:solidFill>
                  <a:srgbClr val="008080"/>
                </a:solidFill>
              </a:rPr>
              <a:pPr eaLnBrk="1" hangingPunct="1"/>
              <a:t>15</a:t>
            </a:fld>
            <a:endParaRPr lang="el-GR" altLang="el-GR" sz="1400">
              <a:solidFill>
                <a:srgbClr val="008080"/>
              </a:solidFill>
            </a:endParaRPr>
          </a:p>
        </p:txBody>
      </p:sp>
      <p:sp>
        <p:nvSpPr>
          <p:cNvPr id="24580" name="Rectangle 2"/>
          <p:cNvSpPr>
            <a:spLocks noGrp="1" noChangeArrowheads="1"/>
          </p:cNvSpPr>
          <p:nvPr>
            <p:ph type="title"/>
          </p:nvPr>
        </p:nvSpPr>
        <p:spPr/>
        <p:txBody>
          <a:bodyPr/>
          <a:lstStyle/>
          <a:p>
            <a:pPr eaLnBrk="1" hangingPunct="1"/>
            <a:endParaRPr lang="en-US" altLang="el-GR" smtClean="0"/>
          </a:p>
        </p:txBody>
      </p:sp>
      <p:sp>
        <p:nvSpPr>
          <p:cNvPr id="24581" name="Rectangle 3"/>
          <p:cNvSpPr>
            <a:spLocks noGrp="1" noChangeArrowheads="1"/>
          </p:cNvSpPr>
          <p:nvPr>
            <p:ph type="body" idx="1"/>
          </p:nvPr>
        </p:nvSpPr>
        <p:spPr/>
        <p:txBody>
          <a:bodyPr/>
          <a:lstStyle/>
          <a:p>
            <a:pPr eaLnBrk="1" hangingPunct="1"/>
            <a:r>
              <a:rPr lang="el-GR" altLang="el-GR" sz="2400" smtClean="0"/>
              <a:t>Η κλάση </a:t>
            </a:r>
            <a:r>
              <a:rPr lang="en-US" altLang="el-GR" sz="2400" smtClean="0"/>
              <a:t>iostream </a:t>
            </a:r>
            <a:r>
              <a:rPr lang="el-GR" altLang="el-GR" sz="2400" smtClean="0"/>
              <a:t>απορρέει και από τις δύο κλάσεις </a:t>
            </a:r>
            <a:r>
              <a:rPr lang="en-US" altLang="el-GR" sz="2400" smtClean="0"/>
              <a:t>istream </a:t>
            </a:r>
            <a:r>
              <a:rPr lang="el-GR" altLang="el-GR" sz="2400" smtClean="0"/>
              <a:t>και </a:t>
            </a:r>
            <a:r>
              <a:rPr lang="en-US" altLang="el-GR" sz="2400" smtClean="0"/>
              <a:t>ostream </a:t>
            </a:r>
            <a:r>
              <a:rPr lang="el-GR" altLang="el-GR" sz="2400" smtClean="0"/>
              <a:t>με πολλαπλή κληρονομικότητα (</a:t>
            </a:r>
            <a:r>
              <a:rPr lang="en-GB" altLang="el-GR" sz="2400" smtClean="0"/>
              <a:t>multiple inheritance</a:t>
            </a:r>
            <a:r>
              <a:rPr lang="el-GR" altLang="el-GR" sz="2400" smtClean="0"/>
              <a:t>).</a:t>
            </a:r>
          </a:p>
          <a:p>
            <a:pPr eaLnBrk="1" hangingPunct="1"/>
            <a:r>
              <a:rPr lang="el-GR" altLang="el-GR" sz="2400" smtClean="0"/>
              <a:t>Οι κλάσεις που είναι απορρέουσες της </a:t>
            </a:r>
            <a:r>
              <a:rPr lang="en-US" altLang="el-GR" sz="2400" smtClean="0"/>
              <a:t>iostream</a:t>
            </a:r>
            <a:r>
              <a:rPr lang="el-GR" altLang="el-GR" sz="2400" smtClean="0"/>
              <a:t> μπορούν να χρησιμοποιηθούν με συσκευές όπως τα </a:t>
            </a:r>
            <a:r>
              <a:rPr lang="en-US" altLang="el-GR" sz="2400" smtClean="0"/>
              <a:t>disk files </a:t>
            </a:r>
            <a:r>
              <a:rPr lang="el-GR" altLang="el-GR" sz="2400" smtClean="0"/>
              <a:t>για </a:t>
            </a:r>
            <a:r>
              <a:rPr lang="en-US" altLang="el-GR" sz="2400" smtClean="0"/>
              <a:t>input </a:t>
            </a:r>
            <a:r>
              <a:rPr lang="el-GR" altLang="el-GR" sz="2400" smtClean="0"/>
              <a:t>και </a:t>
            </a:r>
            <a:r>
              <a:rPr lang="en-US" altLang="el-GR" sz="2400" smtClean="0"/>
              <a:t>output </a:t>
            </a:r>
            <a:r>
              <a:rPr lang="el-GR" altLang="el-GR" sz="2400" smtClean="0"/>
              <a:t>ταυτόχρονα.</a:t>
            </a:r>
          </a:p>
          <a:p>
            <a:pPr eaLnBrk="1" hangingPunct="1"/>
            <a:r>
              <a:rPr lang="el-GR" altLang="el-GR" sz="2400" smtClean="0"/>
              <a:t>Τρεις κλάσεις οι </a:t>
            </a:r>
            <a:r>
              <a:rPr lang="en-GB" altLang="el-GR" sz="2400" smtClean="0"/>
              <a:t>istream_withassign, ostream_withassign, </a:t>
            </a:r>
            <a:r>
              <a:rPr lang="el-GR" altLang="el-GR" sz="2400" smtClean="0"/>
              <a:t>και</a:t>
            </a:r>
            <a:r>
              <a:rPr lang="en-GB" altLang="el-GR" sz="2400" smtClean="0"/>
              <a:t> iostream_withassign</a:t>
            </a:r>
            <a:r>
              <a:rPr lang="el-GR" altLang="el-GR" sz="2400" smtClean="0"/>
              <a:t> είναι απορρέουσες από τις κλάσεις </a:t>
            </a:r>
            <a:r>
              <a:rPr lang="en-GB" altLang="el-GR" sz="2400" smtClean="0"/>
              <a:t>istream, ostream, </a:t>
            </a:r>
            <a:r>
              <a:rPr lang="el-GR" altLang="el-GR" sz="2400" smtClean="0"/>
              <a:t>και</a:t>
            </a:r>
            <a:r>
              <a:rPr lang="en-GB" altLang="el-GR" sz="2400" smtClean="0"/>
              <a:t> iostream</a:t>
            </a:r>
            <a:r>
              <a:rPr lang="el-GR" altLang="el-GR" sz="2400" smtClean="0"/>
              <a:t> αντίστοιχα. Προσθέτουν τελεστές αντιστοίχισης στις κλάσεις αυτές ώστε οι </a:t>
            </a:r>
            <a:r>
              <a:rPr lang="en-US" altLang="el-GR" sz="2400" smtClean="0"/>
              <a:t>cin, cout </a:t>
            </a:r>
            <a:r>
              <a:rPr lang="el-GR" altLang="el-GR" sz="2400" smtClean="0"/>
              <a:t>κλπ να μπορούν να αντιστοιχηθούν και σε άλλα </a:t>
            </a:r>
            <a:r>
              <a:rPr lang="en-US" altLang="el-GR" sz="2400" smtClean="0"/>
              <a:t>streams.</a:t>
            </a:r>
            <a:endParaRPr lang="en-GB" altLang="el-GR" sz="240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ltLang="el-GR" dirty="0"/>
              <a:t>Διάγραμμα κλάσεων για </a:t>
            </a:r>
            <a:r>
              <a:rPr lang="en-US" altLang="el-GR" dirty="0"/>
              <a:t>streams</a:t>
            </a:r>
            <a:endParaRPr lang="el-GR" dirty="0"/>
          </a:p>
        </p:txBody>
      </p:sp>
      <p:sp>
        <p:nvSpPr>
          <p:cNvPr id="4" name="Footer Placeholder 3"/>
          <p:cNvSpPr>
            <a:spLocks noGrp="1"/>
          </p:cNvSpPr>
          <p:nvPr>
            <p:ph type="ftr" sz="quarter" idx="10"/>
          </p:nvPr>
        </p:nvSpPr>
        <p:spPr/>
        <p:txBody>
          <a:bodyPr/>
          <a:lstStyle/>
          <a:p>
            <a:pPr>
              <a:defRPr/>
            </a:pPr>
            <a:r>
              <a:rPr lang="el-GR" smtClean="0"/>
              <a:t>ΔΠΘ-ΤΜΗΜΑ ΜΠΔ: ΑΝΤΙΚΕΙΜΕΝΟΣΤΡΑΦΗΣ ΠΡΟΓΡΑΜΜΑΤΙΣΜΟΣ</a:t>
            </a:r>
            <a:r>
              <a:rPr lang="en-US" smtClean="0"/>
              <a:t> /06</a:t>
            </a:r>
            <a:endParaRPr lang="el-GR" dirty="0"/>
          </a:p>
        </p:txBody>
      </p:sp>
      <p:sp>
        <p:nvSpPr>
          <p:cNvPr id="5" name="Slide Number Placeholder 4"/>
          <p:cNvSpPr>
            <a:spLocks noGrp="1"/>
          </p:cNvSpPr>
          <p:nvPr>
            <p:ph type="sldNum" sz="quarter" idx="11"/>
          </p:nvPr>
        </p:nvSpPr>
        <p:spPr/>
        <p:txBody>
          <a:bodyPr/>
          <a:lstStyle/>
          <a:p>
            <a:pPr>
              <a:defRPr/>
            </a:pPr>
            <a:fld id="{BE49A98E-0B2F-4422-BB6B-E1F740A2FE20}" type="slidenum">
              <a:rPr lang="el-GR" smtClean="0"/>
              <a:pPr>
                <a:defRPr/>
              </a:pPr>
              <a:t>16</a:t>
            </a:fld>
            <a:endParaRPr lang="el-GR"/>
          </a:p>
        </p:txBody>
      </p:sp>
      <p:pic>
        <p:nvPicPr>
          <p:cNvPr id="4098" name="Picture 2" descr="http://mogi.bme.hu/TAMOP/c++programozas(angol)/images/image_III_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484784"/>
            <a:ext cx="6721306" cy="41764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94869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4" name="Footer Placeholder 3"/>
          <p:cNvSpPr>
            <a:spLocks noGrp="1"/>
          </p:cNvSpPr>
          <p:nvPr>
            <p:ph type="ftr" sz="quarter" idx="10"/>
          </p:nvPr>
        </p:nvSpPr>
        <p:spPr/>
        <p:txBody>
          <a:bodyPr/>
          <a:lstStyle/>
          <a:p>
            <a:pPr>
              <a:defRPr/>
            </a:pPr>
            <a:r>
              <a:rPr lang="el-GR" smtClean="0"/>
              <a:t>ΔΠΘ-ΤΜΗΜΑ ΜΠΔ: ΑΝΤΙΚΕΙΜΕΝΟΣΤΡΑΦΗΣ ΠΡΟΓΡΑΜΜΑΤΙΣΜΟΣ</a:t>
            </a:r>
            <a:r>
              <a:rPr lang="en-US" smtClean="0"/>
              <a:t> /06</a:t>
            </a:r>
            <a:endParaRPr lang="el-GR" dirty="0"/>
          </a:p>
        </p:txBody>
      </p:sp>
      <p:sp>
        <p:nvSpPr>
          <p:cNvPr id="5" name="Slide Number Placeholder 4"/>
          <p:cNvSpPr>
            <a:spLocks noGrp="1"/>
          </p:cNvSpPr>
          <p:nvPr>
            <p:ph type="sldNum" sz="quarter" idx="11"/>
          </p:nvPr>
        </p:nvSpPr>
        <p:spPr/>
        <p:txBody>
          <a:bodyPr/>
          <a:lstStyle/>
          <a:p>
            <a:pPr>
              <a:defRPr/>
            </a:pPr>
            <a:fld id="{BE49A98E-0B2F-4422-BB6B-E1F740A2FE20}" type="slidenum">
              <a:rPr lang="el-GR" smtClean="0"/>
              <a:pPr>
                <a:defRPr/>
              </a:pPr>
              <a:t>17</a:t>
            </a:fld>
            <a:endParaRPr lang="el-GR"/>
          </a:p>
        </p:txBody>
      </p:sp>
      <p:pic>
        <p:nvPicPr>
          <p:cNvPr id="3074" name="Picture 2" descr="http://cs.stmarys.ca/~porter/csc/ref/MoreIOClasse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934" y="1772816"/>
            <a:ext cx="7862246" cy="3816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93488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dirty="0">
                <a:solidFill>
                  <a:srgbClr val="008080"/>
                </a:solidFill>
              </a:rPr>
              <a:t>ΔΠΘ-ΤΜΗΜΑ ΜΠΔ: ΑΝΤΙΚΕΙΜΕΝΟΣΤΡΑΦΗΣ ΠΡΟΓΡΑΜΜΑΤΙΣΜΟΣ</a:t>
            </a:r>
            <a:r>
              <a:rPr lang="en-US" altLang="el-GR" sz="1200" dirty="0">
                <a:solidFill>
                  <a:srgbClr val="008080"/>
                </a:solidFill>
              </a:rPr>
              <a:t> /</a:t>
            </a:r>
            <a:r>
              <a:rPr lang="en-US" altLang="el-GR" sz="1200" dirty="0" smtClean="0">
                <a:solidFill>
                  <a:srgbClr val="008080"/>
                </a:solidFill>
              </a:rPr>
              <a:t>06</a:t>
            </a:r>
            <a:endParaRPr lang="el-GR" altLang="el-GR" sz="1200" dirty="0">
              <a:solidFill>
                <a:srgbClr val="008080"/>
              </a:solidFill>
            </a:endParaRPr>
          </a:p>
        </p:txBody>
      </p:sp>
      <p:sp>
        <p:nvSpPr>
          <p:cNvPr id="25603"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83D0FA57-6EC2-4C17-BD5D-5A8F24007079}" type="slidenum">
              <a:rPr lang="el-GR" altLang="el-GR" sz="1400">
                <a:solidFill>
                  <a:srgbClr val="008080"/>
                </a:solidFill>
              </a:rPr>
              <a:pPr eaLnBrk="1" hangingPunct="1"/>
              <a:t>18</a:t>
            </a:fld>
            <a:endParaRPr lang="el-GR" altLang="el-GR" sz="1400">
              <a:solidFill>
                <a:srgbClr val="008080"/>
              </a:solidFill>
            </a:endParaRPr>
          </a:p>
        </p:txBody>
      </p:sp>
      <p:sp>
        <p:nvSpPr>
          <p:cNvPr id="25604" name="Rectangle 5"/>
          <p:cNvSpPr>
            <a:spLocks noGrp="1" noChangeArrowheads="1"/>
          </p:cNvSpPr>
          <p:nvPr>
            <p:ph type="title"/>
          </p:nvPr>
        </p:nvSpPr>
        <p:spPr/>
        <p:txBody>
          <a:bodyPr/>
          <a:lstStyle/>
          <a:p>
            <a:pPr eaLnBrk="1" hangingPunct="1"/>
            <a:endParaRPr lang="en-US" altLang="el-GR" dirty="0" smtClean="0"/>
          </a:p>
        </p:txBody>
      </p:sp>
      <p:pic>
        <p:nvPicPr>
          <p:cNvPr id="2050" name="Picture 2" descr="http://www.cs.sjsu.edu/~pearce/modules/lectures/oop/streams/streams_files/image00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124744"/>
            <a:ext cx="7128792" cy="517812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26627"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4B7A554C-0CCF-47BB-AB3F-95A257ED8EAE}" type="slidenum">
              <a:rPr lang="el-GR" altLang="el-GR" sz="1400">
                <a:solidFill>
                  <a:srgbClr val="008080"/>
                </a:solidFill>
              </a:rPr>
              <a:pPr eaLnBrk="1" hangingPunct="1"/>
              <a:t>19</a:t>
            </a:fld>
            <a:endParaRPr lang="el-GR" altLang="el-GR" sz="1400">
              <a:solidFill>
                <a:srgbClr val="008080"/>
              </a:solidFill>
            </a:endParaRPr>
          </a:p>
        </p:txBody>
      </p:sp>
      <p:sp>
        <p:nvSpPr>
          <p:cNvPr id="26628" name="Rectangle 2"/>
          <p:cNvSpPr>
            <a:spLocks noGrp="1" noChangeArrowheads="1"/>
          </p:cNvSpPr>
          <p:nvPr>
            <p:ph type="title"/>
          </p:nvPr>
        </p:nvSpPr>
        <p:spPr/>
        <p:txBody>
          <a:bodyPr/>
          <a:lstStyle/>
          <a:p>
            <a:pPr eaLnBrk="1" hangingPunct="1"/>
            <a:r>
              <a:rPr lang="el-GR" altLang="el-GR" sz="3600" b="1" smtClean="0"/>
              <a:t>Η κλάση </a:t>
            </a:r>
            <a:r>
              <a:rPr lang="en-US" altLang="el-GR" sz="3600" b="1" smtClean="0"/>
              <a:t>ios</a:t>
            </a:r>
            <a:endParaRPr lang="en-GB" altLang="el-GR" sz="3600" b="1" smtClean="0"/>
          </a:p>
        </p:txBody>
      </p:sp>
      <p:sp>
        <p:nvSpPr>
          <p:cNvPr id="26629" name="Rectangle 3"/>
          <p:cNvSpPr>
            <a:spLocks noGrp="1" noChangeArrowheads="1"/>
          </p:cNvSpPr>
          <p:nvPr>
            <p:ph type="body" idx="1"/>
          </p:nvPr>
        </p:nvSpPr>
        <p:spPr/>
        <p:txBody>
          <a:bodyPr/>
          <a:lstStyle/>
          <a:p>
            <a:pPr eaLnBrk="1" hangingPunct="1"/>
            <a:r>
              <a:rPr lang="el-GR" altLang="el-GR" sz="2400" smtClean="0"/>
              <a:t>Η κλάση </a:t>
            </a:r>
            <a:r>
              <a:rPr lang="en-US" altLang="el-GR" sz="2400" smtClean="0"/>
              <a:t>ios </a:t>
            </a:r>
            <a:r>
              <a:rPr lang="el-GR" altLang="el-GR" sz="2400" smtClean="0"/>
              <a:t>είναι ο πρόγονος όλων των κλάσεων που αφορούν </a:t>
            </a:r>
            <a:r>
              <a:rPr lang="en-US" altLang="el-GR" sz="2400" smtClean="0"/>
              <a:t>streams </a:t>
            </a:r>
            <a:r>
              <a:rPr lang="el-GR" altLang="el-GR" sz="2400" smtClean="0"/>
              <a:t>και περιλαμβάνει την πλειονότητα των χαρακτηριστικών που απαιτούνται για τη διαχείριση των </a:t>
            </a:r>
            <a:r>
              <a:rPr lang="en-US" altLang="el-GR" sz="2400" smtClean="0"/>
              <a:t>streams </a:t>
            </a:r>
            <a:r>
              <a:rPr lang="el-GR" altLang="el-GR" sz="2400" smtClean="0"/>
              <a:t>στην </a:t>
            </a:r>
            <a:r>
              <a:rPr lang="en-US" altLang="el-GR" sz="2400" smtClean="0"/>
              <a:t>C++.</a:t>
            </a:r>
          </a:p>
          <a:p>
            <a:pPr eaLnBrk="1" hangingPunct="1"/>
            <a:r>
              <a:rPr lang="el-GR" altLang="el-GR" sz="2400" smtClean="0"/>
              <a:t>Οι τρεις βασικότερες κατηγορίες χαρακτηριστικών είναι :</a:t>
            </a:r>
          </a:p>
          <a:p>
            <a:pPr lvl="1" eaLnBrk="1" hangingPunct="1"/>
            <a:r>
              <a:rPr lang="en-GB" altLang="el-GR" b="1" smtClean="0">
                <a:solidFill>
                  <a:srgbClr val="008080"/>
                </a:solidFill>
              </a:rPr>
              <a:t>formatting flags</a:t>
            </a:r>
            <a:endParaRPr lang="el-GR" altLang="el-GR" b="1" smtClean="0">
              <a:solidFill>
                <a:srgbClr val="008080"/>
              </a:solidFill>
            </a:endParaRPr>
          </a:p>
          <a:p>
            <a:pPr lvl="1" eaLnBrk="1" hangingPunct="1"/>
            <a:r>
              <a:rPr lang="en-GB" altLang="el-GR" b="1" smtClean="0">
                <a:solidFill>
                  <a:srgbClr val="CC0000"/>
                </a:solidFill>
              </a:rPr>
              <a:t>error-status bits</a:t>
            </a:r>
            <a:endParaRPr lang="el-GR" altLang="el-GR" b="1" smtClean="0">
              <a:solidFill>
                <a:srgbClr val="CC0000"/>
              </a:solidFill>
            </a:endParaRPr>
          </a:p>
          <a:p>
            <a:pPr lvl="1" eaLnBrk="1" hangingPunct="1"/>
            <a:r>
              <a:rPr lang="en-GB" altLang="el-GR" b="1" smtClean="0">
                <a:solidFill>
                  <a:srgbClr val="6666FF"/>
                </a:solidFill>
              </a:rPr>
              <a:t>file operation mode</a:t>
            </a:r>
            <a:r>
              <a:rPr lang="en-US" altLang="el-GR" b="1" smtClean="0">
                <a:solidFill>
                  <a:srgbClr val="6666FF"/>
                </a:solidFill>
              </a:rPr>
              <a:t>s</a:t>
            </a:r>
            <a:endParaRPr lang="en-GB" altLang="el-GR" b="1" smtClean="0">
              <a:solidFill>
                <a:srgbClr val="6666FF"/>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dirty="0">
                <a:solidFill>
                  <a:srgbClr val="008080"/>
                </a:solidFill>
              </a:rPr>
              <a:t>ΔΠΘ-ΤΜΗΜΑ ΜΠΔ: ΑΝΤΙΚΕΙΜΕΝΟΣΤΡΑΦΗΣ ΠΡΟΓΡΑΜΜΑΤΙΣΜΟΣ</a:t>
            </a:r>
            <a:r>
              <a:rPr lang="en-US" altLang="el-GR" sz="1200" dirty="0">
                <a:solidFill>
                  <a:srgbClr val="008080"/>
                </a:solidFill>
              </a:rPr>
              <a:t> /</a:t>
            </a:r>
            <a:r>
              <a:rPr lang="en-US" altLang="el-GR" sz="1200" dirty="0" smtClean="0">
                <a:solidFill>
                  <a:srgbClr val="008080"/>
                </a:solidFill>
              </a:rPr>
              <a:t>06</a:t>
            </a:r>
            <a:endParaRPr lang="el-GR" altLang="el-GR" sz="1200" dirty="0">
              <a:solidFill>
                <a:srgbClr val="008080"/>
              </a:solidFill>
            </a:endParaRPr>
          </a:p>
        </p:txBody>
      </p:sp>
      <p:sp>
        <p:nvSpPr>
          <p:cNvPr id="12291"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907D6867-58B1-4260-8538-656EF1A94F97}" type="slidenum">
              <a:rPr lang="el-GR" altLang="el-GR" sz="1400">
                <a:solidFill>
                  <a:srgbClr val="008080"/>
                </a:solidFill>
              </a:rPr>
              <a:pPr eaLnBrk="1" hangingPunct="1"/>
              <a:t>2</a:t>
            </a:fld>
            <a:endParaRPr lang="el-GR" altLang="el-GR" sz="1400">
              <a:solidFill>
                <a:srgbClr val="008080"/>
              </a:solidFill>
            </a:endParaRPr>
          </a:p>
        </p:txBody>
      </p:sp>
      <p:sp>
        <p:nvSpPr>
          <p:cNvPr id="12292" name="Rectangle 2"/>
          <p:cNvSpPr>
            <a:spLocks noGrp="1" noChangeArrowheads="1"/>
          </p:cNvSpPr>
          <p:nvPr>
            <p:ph type="title"/>
          </p:nvPr>
        </p:nvSpPr>
        <p:spPr/>
        <p:txBody>
          <a:bodyPr/>
          <a:lstStyle/>
          <a:p>
            <a:pPr eaLnBrk="1" hangingPunct="1"/>
            <a:r>
              <a:rPr lang="en-US" altLang="el-GR" smtClean="0"/>
              <a:t>Streams &amp; Files</a:t>
            </a:r>
          </a:p>
        </p:txBody>
      </p:sp>
      <p:sp>
        <p:nvSpPr>
          <p:cNvPr id="12293" name="Rectangle 3"/>
          <p:cNvSpPr>
            <a:spLocks noGrp="1" noChangeArrowheads="1"/>
          </p:cNvSpPr>
          <p:nvPr>
            <p:ph type="body" idx="1"/>
          </p:nvPr>
        </p:nvSpPr>
        <p:spPr>
          <a:xfrm>
            <a:off x="304800" y="1125538"/>
            <a:ext cx="8534400" cy="4970462"/>
          </a:xfrm>
        </p:spPr>
        <p:txBody>
          <a:bodyPr/>
          <a:lstStyle/>
          <a:p>
            <a:pPr eaLnBrk="1" hangingPunct="1"/>
            <a:r>
              <a:rPr lang="el-GR" altLang="el-GR" sz="2400" dirty="0" smtClean="0"/>
              <a:t>Ένα </a:t>
            </a:r>
            <a:r>
              <a:rPr lang="en-US" altLang="el-GR" sz="2400" dirty="0" smtClean="0"/>
              <a:t> stream </a:t>
            </a:r>
            <a:r>
              <a:rPr lang="el-GR" altLang="el-GR" sz="2400" dirty="0" smtClean="0"/>
              <a:t>είναι ένα γενικό όνομα που δίνεται σε μια ροή δεδομένων. Ένα </a:t>
            </a:r>
            <a:r>
              <a:rPr lang="en-US" altLang="el-GR" sz="2400" dirty="0" smtClean="0"/>
              <a:t>stream </a:t>
            </a:r>
            <a:r>
              <a:rPr lang="el-GR" altLang="el-GR" sz="2400" dirty="0" smtClean="0"/>
              <a:t>είναι μια ακολουθία χαρακτήρων (</a:t>
            </a:r>
            <a:r>
              <a:rPr lang="en-US" altLang="el-GR" sz="2400" dirty="0" smtClean="0"/>
              <a:t>bytes)</a:t>
            </a:r>
            <a:r>
              <a:rPr lang="el-GR" altLang="el-GR" sz="2400" dirty="0" smtClean="0"/>
              <a:t> και μπορεί να βρεθεί σε κατάσταση </a:t>
            </a:r>
            <a:r>
              <a:rPr lang="en-US" altLang="el-GR" sz="2400" b="1" dirty="0" smtClean="0">
                <a:solidFill>
                  <a:srgbClr val="0000FF"/>
                </a:solidFill>
              </a:rPr>
              <a:t>I</a:t>
            </a:r>
            <a:r>
              <a:rPr lang="en-US" altLang="el-GR" sz="2400" dirty="0" smtClean="0">
                <a:solidFill>
                  <a:srgbClr val="0000FF"/>
                </a:solidFill>
              </a:rPr>
              <a:t>nput</a:t>
            </a:r>
            <a:r>
              <a:rPr lang="en-US" altLang="el-GR" sz="2400" dirty="0" smtClean="0"/>
              <a:t> / </a:t>
            </a:r>
            <a:r>
              <a:rPr lang="en-US" altLang="el-GR" sz="2400" b="1" dirty="0" smtClean="0">
                <a:solidFill>
                  <a:srgbClr val="FF0000"/>
                </a:solidFill>
              </a:rPr>
              <a:t>O</a:t>
            </a:r>
            <a:r>
              <a:rPr lang="en-US" altLang="el-GR" sz="2400" dirty="0" smtClean="0">
                <a:solidFill>
                  <a:srgbClr val="FF0000"/>
                </a:solidFill>
              </a:rPr>
              <a:t>utput </a:t>
            </a:r>
            <a:r>
              <a:rPr lang="en-US" altLang="el-GR" sz="2400" dirty="0" smtClean="0"/>
              <a:t>(</a:t>
            </a:r>
            <a:r>
              <a:rPr lang="el-GR" altLang="el-GR" sz="2400" dirty="0" smtClean="0"/>
              <a:t>θα αναφέρονται στη συνέχεια ως </a:t>
            </a:r>
            <a:r>
              <a:rPr lang="el-GR" altLang="el-GR" sz="2400" b="1" dirty="0" smtClean="0"/>
              <a:t>Ι/Ο</a:t>
            </a:r>
            <a:r>
              <a:rPr lang="el-GR" altLang="el-GR" sz="2400" dirty="0" smtClean="0"/>
              <a:t>)</a:t>
            </a:r>
            <a:r>
              <a:rPr lang="en-US" altLang="el-GR" sz="2400" dirty="0" smtClean="0"/>
              <a:t>.</a:t>
            </a:r>
          </a:p>
          <a:p>
            <a:pPr eaLnBrk="1" hangingPunct="1"/>
            <a:r>
              <a:rPr lang="el-GR" altLang="el-GR" sz="2400" dirty="0" smtClean="0">
                <a:solidFill>
                  <a:srgbClr val="0000FF"/>
                </a:solidFill>
              </a:rPr>
              <a:t>Σε διαδικασίες </a:t>
            </a:r>
            <a:r>
              <a:rPr lang="en-US" altLang="el-GR" sz="2400" dirty="0" smtClean="0">
                <a:solidFill>
                  <a:srgbClr val="0000FF"/>
                </a:solidFill>
              </a:rPr>
              <a:t>input </a:t>
            </a:r>
            <a:r>
              <a:rPr lang="el-GR" altLang="el-GR" sz="2400" dirty="0" smtClean="0">
                <a:solidFill>
                  <a:srgbClr val="0000FF"/>
                </a:solidFill>
              </a:rPr>
              <a:t>τα </a:t>
            </a:r>
            <a:r>
              <a:rPr lang="en-US" altLang="el-GR" sz="2400" dirty="0" smtClean="0">
                <a:solidFill>
                  <a:srgbClr val="0000FF"/>
                </a:solidFill>
              </a:rPr>
              <a:t>bytes </a:t>
            </a:r>
            <a:r>
              <a:rPr lang="el-GR" altLang="el-GR" sz="2400" dirty="0" smtClean="0">
                <a:solidFill>
                  <a:srgbClr val="0000FF"/>
                </a:solidFill>
              </a:rPr>
              <a:t>ρέουν από μια συσκευή (πληκτρολόγιο, δισκέτα, σύνδεση δικτύου) προς την κεντρική μνήμη του Η/Υ.</a:t>
            </a:r>
          </a:p>
          <a:p>
            <a:pPr eaLnBrk="1" hangingPunct="1"/>
            <a:r>
              <a:rPr lang="el-GR" altLang="el-GR" sz="2400" dirty="0" smtClean="0">
                <a:solidFill>
                  <a:srgbClr val="FF0000"/>
                </a:solidFill>
              </a:rPr>
              <a:t>Σε διαδικασίες </a:t>
            </a:r>
            <a:r>
              <a:rPr lang="en-US" altLang="el-GR" sz="2400" dirty="0" smtClean="0">
                <a:solidFill>
                  <a:srgbClr val="FF0000"/>
                </a:solidFill>
              </a:rPr>
              <a:t>output </a:t>
            </a:r>
            <a:r>
              <a:rPr lang="el-GR" altLang="el-GR" sz="2400" dirty="0" smtClean="0">
                <a:solidFill>
                  <a:srgbClr val="FF0000"/>
                </a:solidFill>
              </a:rPr>
              <a:t>τα </a:t>
            </a:r>
            <a:r>
              <a:rPr lang="en-US" altLang="el-GR" sz="2400" dirty="0" smtClean="0">
                <a:solidFill>
                  <a:srgbClr val="FF0000"/>
                </a:solidFill>
              </a:rPr>
              <a:t>bytes </a:t>
            </a:r>
            <a:r>
              <a:rPr lang="el-GR" altLang="el-GR" sz="2400" dirty="0" smtClean="0">
                <a:solidFill>
                  <a:srgbClr val="FF0000"/>
                </a:solidFill>
              </a:rPr>
              <a:t>ρέουν από την κεντρική μνήμη προς μια συσκευή (πληκτρολόγιο, δισκέτα, σύνδεση δικτύου)</a:t>
            </a:r>
            <a:endParaRPr lang="en-US" altLang="el-GR" sz="2400" dirty="0" smtClean="0">
              <a:solidFill>
                <a:srgbClr val="FF0000"/>
              </a:solidFill>
            </a:endParaRPr>
          </a:p>
        </p:txBody>
      </p:sp>
      <p:grpSp>
        <p:nvGrpSpPr>
          <p:cNvPr id="12294" name="Group 8"/>
          <p:cNvGrpSpPr>
            <a:grpSpLocks/>
          </p:cNvGrpSpPr>
          <p:nvPr/>
        </p:nvGrpSpPr>
        <p:grpSpPr bwMode="auto">
          <a:xfrm>
            <a:off x="2229644" y="4875212"/>
            <a:ext cx="4608512" cy="1296988"/>
            <a:chOff x="1202" y="2976"/>
            <a:chExt cx="2903" cy="817"/>
          </a:xfrm>
        </p:grpSpPr>
        <p:sp>
          <p:nvSpPr>
            <p:cNvPr id="12295" name="Rectangle 5"/>
            <p:cNvSpPr>
              <a:spLocks noChangeArrowheads="1"/>
            </p:cNvSpPr>
            <p:nvPr/>
          </p:nvSpPr>
          <p:spPr bwMode="auto">
            <a:xfrm>
              <a:off x="1202" y="2976"/>
              <a:ext cx="1100" cy="817"/>
            </a:xfrm>
            <a:prstGeom prst="rect">
              <a:avLst/>
            </a:prstGeom>
            <a:solidFill>
              <a:srgbClr val="00CCFF">
                <a:alpha val="43000"/>
              </a:srgbClr>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00CCFF"/>
              </a:extrusionClr>
            </a:sp3d>
          </p:spPr>
          <p:txBody>
            <a:bodyPr wrap="none" anchor="ctr">
              <a:flatTx/>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algn="ctr"/>
              <a:r>
                <a:rPr lang="el-GR" altLang="el-GR" sz="2400" b="1"/>
                <a:t>πρόγραμμα</a:t>
              </a:r>
              <a:endParaRPr lang="en-US" altLang="el-GR" sz="2400" b="1"/>
            </a:p>
          </p:txBody>
        </p:sp>
        <p:sp>
          <p:nvSpPr>
            <p:cNvPr id="12296" name="AutoShape 6"/>
            <p:cNvSpPr>
              <a:spLocks noChangeArrowheads="1"/>
            </p:cNvSpPr>
            <p:nvPr/>
          </p:nvSpPr>
          <p:spPr bwMode="auto">
            <a:xfrm>
              <a:off x="2302" y="3120"/>
              <a:ext cx="839" cy="529"/>
            </a:xfrm>
            <a:prstGeom prst="leftRightArrow">
              <a:avLst>
                <a:gd name="adj1" fmla="val 50000"/>
                <a:gd name="adj2" fmla="val 31720"/>
              </a:avLst>
            </a:prstGeom>
            <a:solidFill>
              <a:srgbClr val="FFFF00">
                <a:alpha val="97000"/>
              </a:srgbClr>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FFFF00"/>
              </a:extrusionClr>
            </a:sp3d>
          </p:spPr>
          <p:txBody>
            <a:bodyPr wrap="none" anchor="ctr">
              <a:flatTx/>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algn="ctr"/>
              <a:r>
                <a:rPr lang="en-US" altLang="el-GR" sz="2400" b="1" dirty="0"/>
                <a:t>stream</a:t>
              </a:r>
            </a:p>
          </p:txBody>
        </p:sp>
        <p:sp>
          <p:nvSpPr>
            <p:cNvPr id="12297" name="Rectangle 7"/>
            <p:cNvSpPr>
              <a:spLocks noChangeArrowheads="1"/>
            </p:cNvSpPr>
            <p:nvPr/>
          </p:nvSpPr>
          <p:spPr bwMode="auto">
            <a:xfrm>
              <a:off x="3141" y="2976"/>
              <a:ext cx="964" cy="817"/>
            </a:xfrm>
            <a:prstGeom prst="rect">
              <a:avLst/>
            </a:prstGeom>
            <a:solidFill>
              <a:schemeClr val="accent1">
                <a:lumMod val="20000"/>
                <a:lumOff val="80000"/>
                <a:alpha val="46000"/>
              </a:schemeClr>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99CC00"/>
              </a:extrusionClr>
            </a:sp3d>
          </p:spPr>
          <p:txBody>
            <a:bodyPr wrap="none" anchor="ctr">
              <a:flatTx/>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algn="ctr"/>
              <a:r>
                <a:rPr lang="el-GR" altLang="el-GR" sz="2400" b="1" dirty="0"/>
                <a:t>φυσική</a:t>
              </a:r>
              <a:endParaRPr lang="en-US" altLang="el-GR" sz="2400" b="1" dirty="0"/>
            </a:p>
            <a:p>
              <a:pPr algn="ctr"/>
              <a:r>
                <a:rPr lang="el-GR" altLang="el-GR" sz="2400" b="1" dirty="0"/>
                <a:t>συσκευή</a:t>
              </a:r>
              <a:endParaRPr lang="en-US" altLang="el-GR" sz="2400" b="1" dirty="0"/>
            </a:p>
          </p:txBody>
        </p:sp>
      </p:gr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27651"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CBC6B726-880B-4728-9A1B-17C8A62C7EAB}" type="slidenum">
              <a:rPr lang="el-GR" altLang="el-GR" sz="1400">
                <a:solidFill>
                  <a:srgbClr val="008080"/>
                </a:solidFill>
              </a:rPr>
              <a:pPr eaLnBrk="1" hangingPunct="1"/>
              <a:t>20</a:t>
            </a:fld>
            <a:endParaRPr lang="el-GR" altLang="el-GR" sz="1400">
              <a:solidFill>
                <a:srgbClr val="008080"/>
              </a:solidFill>
            </a:endParaRPr>
          </a:p>
        </p:txBody>
      </p:sp>
      <p:sp>
        <p:nvSpPr>
          <p:cNvPr id="27652" name="Rectangle 2"/>
          <p:cNvSpPr>
            <a:spLocks noGrp="1" noChangeArrowheads="1"/>
          </p:cNvSpPr>
          <p:nvPr>
            <p:ph type="title"/>
          </p:nvPr>
        </p:nvSpPr>
        <p:spPr/>
        <p:txBody>
          <a:bodyPr/>
          <a:lstStyle/>
          <a:p>
            <a:pPr eaLnBrk="1" hangingPunct="1"/>
            <a:r>
              <a:rPr lang="en-GB" altLang="el-GR" sz="2800" smtClean="0"/>
              <a:t>ios formatting flags</a:t>
            </a:r>
            <a:r>
              <a:rPr lang="en-GB" altLang="el-GR" sz="2000" smtClean="0"/>
              <a:t> </a:t>
            </a:r>
            <a:endParaRPr lang="el-GR" altLang="el-GR" sz="2000" smtClean="0"/>
          </a:p>
        </p:txBody>
      </p:sp>
      <p:sp>
        <p:nvSpPr>
          <p:cNvPr id="27653" name="Rectangle 3"/>
          <p:cNvSpPr>
            <a:spLocks noGrp="1" noChangeArrowheads="1"/>
          </p:cNvSpPr>
          <p:nvPr>
            <p:ph type="body" idx="1"/>
          </p:nvPr>
        </p:nvSpPr>
        <p:spPr>
          <a:xfrm>
            <a:off x="228600" y="1143000"/>
            <a:ext cx="8447088" cy="5022850"/>
          </a:xfrm>
        </p:spPr>
        <p:txBody>
          <a:bodyPr/>
          <a:lstStyle/>
          <a:p>
            <a:pPr eaLnBrk="1" hangingPunct="1">
              <a:buFontTx/>
              <a:buNone/>
            </a:pPr>
            <a:r>
              <a:rPr lang="en-GB" altLang="el-GR" sz="1600" b="1" smtClean="0">
                <a:solidFill>
                  <a:srgbClr val="3399FF"/>
                </a:solidFill>
              </a:rPr>
              <a:t>Flag </a:t>
            </a:r>
            <a:r>
              <a:rPr lang="el-GR" altLang="el-GR" sz="1600" b="1" smtClean="0"/>
              <a:t>		</a:t>
            </a:r>
            <a:r>
              <a:rPr lang="en-GB" altLang="el-GR" sz="1600" b="1" smtClean="0">
                <a:solidFill>
                  <a:srgbClr val="3399FF"/>
                </a:solidFill>
              </a:rPr>
              <a:t>Meaning </a:t>
            </a:r>
          </a:p>
          <a:p>
            <a:pPr eaLnBrk="1" hangingPunct="1">
              <a:buFontTx/>
              <a:buNone/>
            </a:pPr>
            <a:r>
              <a:rPr lang="en-GB" altLang="el-GR" sz="1600" b="1" smtClean="0">
                <a:solidFill>
                  <a:srgbClr val="3399FF"/>
                </a:solidFill>
              </a:rPr>
              <a:t>skipws</a:t>
            </a:r>
            <a:r>
              <a:rPr lang="en-GB" altLang="el-GR" sz="1600" b="1" smtClean="0"/>
              <a:t> </a:t>
            </a:r>
            <a:r>
              <a:rPr lang="el-GR" altLang="el-GR" sz="1600" b="1" smtClean="0"/>
              <a:t>	  </a:t>
            </a:r>
            <a:r>
              <a:rPr lang="en-GB" altLang="el-GR" sz="1600" b="1" smtClean="0"/>
              <a:t>Skip (ignore) whitespace on input. </a:t>
            </a:r>
          </a:p>
          <a:p>
            <a:pPr eaLnBrk="1" hangingPunct="1">
              <a:buFontTx/>
              <a:buNone/>
            </a:pPr>
            <a:r>
              <a:rPr lang="en-GB" altLang="el-GR" sz="1600" b="1" smtClean="0">
                <a:solidFill>
                  <a:srgbClr val="3399FF"/>
                </a:solidFill>
              </a:rPr>
              <a:t>left</a:t>
            </a:r>
            <a:r>
              <a:rPr lang="en-GB" altLang="el-GR" sz="1600" b="1" smtClean="0"/>
              <a:t> </a:t>
            </a:r>
            <a:r>
              <a:rPr lang="el-GR" altLang="el-GR" sz="1600" b="1" smtClean="0"/>
              <a:t>	  </a:t>
            </a:r>
            <a:r>
              <a:rPr lang="en-GB" altLang="el-GR" sz="1600" b="1" smtClean="0"/>
              <a:t>Left adjust output [12.34 ]. </a:t>
            </a:r>
          </a:p>
          <a:p>
            <a:pPr eaLnBrk="1" hangingPunct="1">
              <a:buFontTx/>
              <a:buNone/>
            </a:pPr>
            <a:r>
              <a:rPr lang="en-GB" altLang="el-GR" sz="1600" b="1" smtClean="0">
                <a:solidFill>
                  <a:srgbClr val="3399FF"/>
                </a:solidFill>
              </a:rPr>
              <a:t>right</a:t>
            </a:r>
            <a:r>
              <a:rPr lang="en-GB" altLang="el-GR" sz="1600" b="1" smtClean="0"/>
              <a:t> </a:t>
            </a:r>
            <a:r>
              <a:rPr lang="el-GR" altLang="el-GR" sz="1600" b="1" smtClean="0"/>
              <a:t>	  </a:t>
            </a:r>
            <a:r>
              <a:rPr lang="en-GB" altLang="el-GR" sz="1600" b="1" smtClean="0"/>
              <a:t>Right adjust output [ 12.34]. </a:t>
            </a:r>
          </a:p>
          <a:p>
            <a:pPr eaLnBrk="1" hangingPunct="1">
              <a:buFontTx/>
              <a:buNone/>
            </a:pPr>
            <a:r>
              <a:rPr lang="en-GB" altLang="el-GR" sz="1600" b="1" smtClean="0">
                <a:solidFill>
                  <a:srgbClr val="3399FF"/>
                </a:solidFill>
              </a:rPr>
              <a:t>internal</a:t>
            </a:r>
            <a:r>
              <a:rPr lang="en-GB" altLang="el-GR" sz="1600" b="1" smtClean="0"/>
              <a:t> </a:t>
            </a:r>
            <a:r>
              <a:rPr lang="el-GR" altLang="el-GR" sz="1600" b="1" smtClean="0"/>
              <a:t>   </a:t>
            </a:r>
            <a:r>
              <a:rPr lang="en-GB" altLang="el-GR" sz="1600" b="1" smtClean="0"/>
              <a:t>Use padding between sign or base indicator and number [+12.34]. </a:t>
            </a:r>
          </a:p>
          <a:p>
            <a:pPr eaLnBrk="1" hangingPunct="1">
              <a:buFontTx/>
              <a:buNone/>
            </a:pPr>
            <a:r>
              <a:rPr lang="en-GB" altLang="el-GR" sz="1600" b="1" smtClean="0">
                <a:solidFill>
                  <a:srgbClr val="3399FF"/>
                </a:solidFill>
              </a:rPr>
              <a:t>dec</a:t>
            </a:r>
            <a:r>
              <a:rPr lang="en-GB" altLang="el-GR" sz="1600" b="1" smtClean="0"/>
              <a:t> </a:t>
            </a:r>
            <a:r>
              <a:rPr lang="el-GR" altLang="el-GR" sz="1600" b="1" smtClean="0"/>
              <a:t>	  </a:t>
            </a:r>
            <a:r>
              <a:rPr lang="en-GB" altLang="el-GR" sz="1600" b="1" smtClean="0"/>
              <a:t>Convert to decimal. </a:t>
            </a:r>
          </a:p>
          <a:p>
            <a:pPr eaLnBrk="1" hangingPunct="1">
              <a:buFontTx/>
              <a:buNone/>
            </a:pPr>
            <a:r>
              <a:rPr lang="en-GB" altLang="el-GR" sz="1600" b="1" smtClean="0">
                <a:solidFill>
                  <a:srgbClr val="3399FF"/>
                </a:solidFill>
              </a:rPr>
              <a:t>oct</a:t>
            </a:r>
            <a:r>
              <a:rPr lang="en-GB" altLang="el-GR" sz="1600" b="1" smtClean="0"/>
              <a:t> </a:t>
            </a:r>
            <a:r>
              <a:rPr lang="el-GR" altLang="el-GR" sz="1600" b="1" smtClean="0"/>
              <a:t>	  </a:t>
            </a:r>
            <a:r>
              <a:rPr lang="en-GB" altLang="el-GR" sz="1600" b="1" smtClean="0"/>
              <a:t>Convert to octal. </a:t>
            </a:r>
          </a:p>
          <a:p>
            <a:pPr eaLnBrk="1" hangingPunct="1">
              <a:buFontTx/>
              <a:buNone/>
            </a:pPr>
            <a:r>
              <a:rPr lang="en-GB" altLang="el-GR" sz="1600" b="1" smtClean="0">
                <a:solidFill>
                  <a:srgbClr val="3399FF"/>
                </a:solidFill>
              </a:rPr>
              <a:t>hex</a:t>
            </a:r>
            <a:r>
              <a:rPr lang="en-GB" altLang="el-GR" sz="1600" b="1" smtClean="0"/>
              <a:t> </a:t>
            </a:r>
            <a:r>
              <a:rPr lang="el-GR" altLang="el-GR" sz="1600" b="1" smtClean="0"/>
              <a:t>	  </a:t>
            </a:r>
            <a:r>
              <a:rPr lang="en-GB" altLang="el-GR" sz="1600" b="1" smtClean="0"/>
              <a:t>Convert to hexadecimal. </a:t>
            </a:r>
          </a:p>
          <a:p>
            <a:pPr eaLnBrk="1" hangingPunct="1">
              <a:buFontTx/>
              <a:buNone/>
            </a:pPr>
            <a:r>
              <a:rPr lang="en-GB" altLang="el-GR" sz="1600" b="1" smtClean="0">
                <a:solidFill>
                  <a:srgbClr val="3399FF"/>
                </a:solidFill>
              </a:rPr>
              <a:t>showbase </a:t>
            </a:r>
            <a:r>
              <a:rPr lang="el-GR" altLang="el-GR" sz="1600" b="1" smtClean="0">
                <a:solidFill>
                  <a:srgbClr val="3399FF"/>
                </a:solidFill>
              </a:rPr>
              <a:t> </a:t>
            </a:r>
            <a:r>
              <a:rPr lang="en-GB" altLang="el-GR" sz="1600" b="1" smtClean="0"/>
              <a:t>Use base indicator on output (0 for octal, 0x for hex). </a:t>
            </a:r>
          </a:p>
          <a:p>
            <a:pPr eaLnBrk="1" hangingPunct="1">
              <a:buFontTx/>
              <a:buNone/>
            </a:pPr>
            <a:r>
              <a:rPr lang="en-GB" altLang="el-GR" sz="1600" b="1" smtClean="0">
                <a:solidFill>
                  <a:srgbClr val="3399FF"/>
                </a:solidFill>
              </a:rPr>
              <a:t>showpoint</a:t>
            </a:r>
            <a:r>
              <a:rPr lang="en-GB" altLang="el-GR" sz="1600" b="1" smtClean="0"/>
              <a:t>  Show decimal point on output. </a:t>
            </a:r>
          </a:p>
          <a:p>
            <a:pPr eaLnBrk="1" hangingPunct="1">
              <a:buFontTx/>
              <a:buNone/>
            </a:pPr>
            <a:r>
              <a:rPr lang="en-US" altLang="el-GR" sz="1600" b="1" smtClean="0">
                <a:solidFill>
                  <a:srgbClr val="3399FF"/>
                </a:solidFill>
              </a:rPr>
              <a:t>u</a:t>
            </a:r>
            <a:r>
              <a:rPr lang="en-GB" altLang="el-GR" sz="1600" b="1" smtClean="0">
                <a:solidFill>
                  <a:srgbClr val="3399FF"/>
                </a:solidFill>
              </a:rPr>
              <a:t>ppercase</a:t>
            </a:r>
            <a:r>
              <a:rPr lang="el-GR" altLang="el-GR" sz="1600" b="1" smtClean="0">
                <a:solidFill>
                  <a:srgbClr val="3399FF"/>
                </a:solidFill>
              </a:rPr>
              <a:t> </a:t>
            </a:r>
            <a:r>
              <a:rPr lang="en-GB" altLang="el-GR" sz="1600" b="1" smtClean="0"/>
              <a:t>Use uppercase X, E, and hex output letters ABCDEF (the default </a:t>
            </a:r>
            <a:r>
              <a:rPr lang="el-GR" altLang="el-GR" sz="1600" b="1" smtClean="0"/>
              <a:t>	     </a:t>
            </a:r>
            <a:r>
              <a:rPr lang="en-US" altLang="el-GR" sz="1600" b="1" smtClean="0"/>
              <a:t> 	  </a:t>
            </a:r>
            <a:r>
              <a:rPr lang="en-GB" altLang="el-GR" sz="1600" b="1" smtClean="0"/>
              <a:t>is lowercase). </a:t>
            </a:r>
          </a:p>
          <a:p>
            <a:pPr eaLnBrk="1" hangingPunct="1">
              <a:buFontTx/>
              <a:buNone/>
            </a:pPr>
            <a:r>
              <a:rPr lang="en-GB" altLang="el-GR" sz="1600" b="1" smtClean="0">
                <a:solidFill>
                  <a:srgbClr val="3399FF"/>
                </a:solidFill>
              </a:rPr>
              <a:t>showpos</a:t>
            </a:r>
            <a:r>
              <a:rPr lang="en-GB" altLang="el-GR" sz="1600" b="1" smtClean="0"/>
              <a:t> </a:t>
            </a:r>
            <a:r>
              <a:rPr lang="el-GR" altLang="el-GR" sz="1600" b="1" smtClean="0"/>
              <a:t>  </a:t>
            </a:r>
            <a:r>
              <a:rPr lang="en-GB" altLang="el-GR" sz="1600" b="1" smtClean="0"/>
              <a:t>Display ‘+’ before positive integers. </a:t>
            </a:r>
          </a:p>
          <a:p>
            <a:pPr eaLnBrk="1" hangingPunct="1">
              <a:buFontTx/>
              <a:buNone/>
            </a:pPr>
            <a:r>
              <a:rPr lang="en-GB" altLang="el-GR" sz="1600" b="1" smtClean="0">
                <a:solidFill>
                  <a:srgbClr val="3399FF"/>
                </a:solidFill>
              </a:rPr>
              <a:t>scientific</a:t>
            </a:r>
            <a:r>
              <a:rPr lang="en-GB" altLang="el-GR" sz="1600" b="1" smtClean="0"/>
              <a:t> </a:t>
            </a:r>
            <a:r>
              <a:rPr lang="el-GR" altLang="el-GR" sz="1600" b="1" smtClean="0"/>
              <a:t> </a:t>
            </a:r>
            <a:r>
              <a:rPr lang="en-GB" altLang="el-GR" sz="1600" b="1" smtClean="0"/>
              <a:t>Use exponential format on floating-point output [9.1234E2]. </a:t>
            </a:r>
          </a:p>
          <a:p>
            <a:pPr eaLnBrk="1" hangingPunct="1">
              <a:buFontTx/>
              <a:buNone/>
            </a:pPr>
            <a:r>
              <a:rPr lang="en-GB" altLang="el-GR" sz="1600" b="1" smtClean="0">
                <a:solidFill>
                  <a:srgbClr val="3399FF"/>
                </a:solidFill>
              </a:rPr>
              <a:t>fixed </a:t>
            </a:r>
            <a:r>
              <a:rPr lang="el-GR" altLang="el-GR" sz="1600" b="1" smtClean="0"/>
              <a:t>	  </a:t>
            </a:r>
            <a:r>
              <a:rPr lang="en-GB" altLang="el-GR" sz="1600" b="1" smtClean="0"/>
              <a:t>Use fixed format on floating-point output [912.34]. </a:t>
            </a:r>
          </a:p>
          <a:p>
            <a:pPr eaLnBrk="1" hangingPunct="1">
              <a:buFontTx/>
              <a:buNone/>
            </a:pPr>
            <a:r>
              <a:rPr lang="en-GB" altLang="el-GR" sz="1600" b="1" smtClean="0">
                <a:solidFill>
                  <a:srgbClr val="3399FF"/>
                </a:solidFill>
              </a:rPr>
              <a:t>unitbuf </a:t>
            </a:r>
            <a:r>
              <a:rPr lang="el-GR" altLang="el-GR" sz="1600" b="1" smtClean="0">
                <a:solidFill>
                  <a:srgbClr val="3399FF"/>
                </a:solidFill>
              </a:rPr>
              <a:t>	</a:t>
            </a:r>
            <a:r>
              <a:rPr lang="el-GR" altLang="el-GR" sz="1600" b="1" smtClean="0"/>
              <a:t>  </a:t>
            </a:r>
            <a:r>
              <a:rPr lang="en-GB" altLang="el-GR" sz="1600" b="1" smtClean="0"/>
              <a:t>Flush all streams after insertion. </a:t>
            </a:r>
          </a:p>
          <a:p>
            <a:pPr eaLnBrk="1" hangingPunct="1">
              <a:buFontTx/>
              <a:buNone/>
            </a:pPr>
            <a:r>
              <a:rPr lang="en-GB" altLang="el-GR" sz="1600" b="1" smtClean="0">
                <a:solidFill>
                  <a:srgbClr val="3399FF"/>
                </a:solidFill>
              </a:rPr>
              <a:t>stdio</a:t>
            </a:r>
            <a:r>
              <a:rPr lang="en-GB" altLang="el-GR" sz="1600" b="1" smtClean="0"/>
              <a:t> </a:t>
            </a:r>
            <a:r>
              <a:rPr lang="el-GR" altLang="el-GR" sz="1600" b="1" smtClean="0"/>
              <a:t>	  </a:t>
            </a:r>
            <a:r>
              <a:rPr lang="en-GB" altLang="el-GR" sz="1600" b="1" smtClean="0"/>
              <a:t>Flush stdout, stderror after insertion.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28675"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312C0CED-1CFE-4ED7-9B20-A0082B5E8391}" type="slidenum">
              <a:rPr lang="el-GR" altLang="el-GR" sz="1400">
                <a:solidFill>
                  <a:srgbClr val="008080"/>
                </a:solidFill>
              </a:rPr>
              <a:pPr eaLnBrk="1" hangingPunct="1"/>
              <a:t>21</a:t>
            </a:fld>
            <a:endParaRPr lang="el-GR" altLang="el-GR" sz="1400">
              <a:solidFill>
                <a:srgbClr val="008080"/>
              </a:solidFill>
            </a:endParaRPr>
          </a:p>
        </p:txBody>
      </p:sp>
      <p:sp>
        <p:nvSpPr>
          <p:cNvPr id="28676" name="Rectangle 2"/>
          <p:cNvSpPr>
            <a:spLocks noGrp="1" noChangeArrowheads="1"/>
          </p:cNvSpPr>
          <p:nvPr>
            <p:ph type="title"/>
          </p:nvPr>
        </p:nvSpPr>
        <p:spPr/>
        <p:txBody>
          <a:bodyPr/>
          <a:lstStyle/>
          <a:p>
            <a:pPr eaLnBrk="1" hangingPunct="1"/>
            <a:r>
              <a:rPr lang="en-GB" altLang="el-GR" sz="2800" smtClean="0"/>
              <a:t>No-argument ios manipulators</a:t>
            </a:r>
            <a:r>
              <a:rPr lang="en-GB" altLang="el-GR" sz="2000" b="1" smtClean="0"/>
              <a:t> </a:t>
            </a:r>
          </a:p>
        </p:txBody>
      </p:sp>
      <p:sp>
        <p:nvSpPr>
          <p:cNvPr id="28677" name="Rectangle 3"/>
          <p:cNvSpPr>
            <a:spLocks noGrp="1" noChangeArrowheads="1"/>
          </p:cNvSpPr>
          <p:nvPr>
            <p:ph type="body" idx="1"/>
          </p:nvPr>
        </p:nvSpPr>
        <p:spPr/>
        <p:txBody>
          <a:bodyPr/>
          <a:lstStyle/>
          <a:p>
            <a:pPr eaLnBrk="1" hangingPunct="1">
              <a:buFontTx/>
              <a:buNone/>
            </a:pPr>
            <a:r>
              <a:rPr lang="en-GB" altLang="el-GR" sz="2000" b="1" smtClean="0">
                <a:solidFill>
                  <a:srgbClr val="FF3399"/>
                </a:solidFill>
              </a:rPr>
              <a:t>Manipulator</a:t>
            </a:r>
            <a:r>
              <a:rPr lang="en-GB" altLang="el-GR" sz="2400" b="1" smtClean="0"/>
              <a:t> 	</a:t>
            </a:r>
            <a:r>
              <a:rPr lang="en-GB" altLang="el-GR" sz="2000" b="1" smtClean="0">
                <a:solidFill>
                  <a:srgbClr val="FF3399"/>
                </a:solidFill>
              </a:rPr>
              <a:t>Purpose</a:t>
            </a:r>
            <a:r>
              <a:rPr lang="en-GB" altLang="el-GR" sz="2400" b="1" smtClean="0"/>
              <a:t> </a:t>
            </a:r>
          </a:p>
          <a:p>
            <a:pPr eaLnBrk="1" hangingPunct="1">
              <a:buFontTx/>
              <a:buNone/>
            </a:pPr>
            <a:r>
              <a:rPr lang="en-GB" altLang="el-GR" sz="2400" smtClean="0">
                <a:solidFill>
                  <a:srgbClr val="FF3399"/>
                </a:solidFill>
              </a:rPr>
              <a:t>ws </a:t>
            </a:r>
            <a:r>
              <a:rPr lang="el-GR" altLang="el-GR" sz="2400" smtClean="0"/>
              <a:t>		</a:t>
            </a:r>
            <a:r>
              <a:rPr lang="en-GB" altLang="el-GR" sz="2400" smtClean="0"/>
              <a:t>Turn on whitespace skipping on input. </a:t>
            </a:r>
          </a:p>
          <a:p>
            <a:pPr eaLnBrk="1" hangingPunct="1">
              <a:buFontTx/>
              <a:buNone/>
            </a:pPr>
            <a:r>
              <a:rPr lang="en-GB" altLang="el-GR" sz="2400" smtClean="0">
                <a:solidFill>
                  <a:srgbClr val="FF3399"/>
                </a:solidFill>
              </a:rPr>
              <a:t>dec</a:t>
            </a:r>
            <a:r>
              <a:rPr lang="el-GR" altLang="el-GR" sz="2400" smtClean="0"/>
              <a:t>		</a:t>
            </a:r>
            <a:r>
              <a:rPr lang="en-GB" altLang="el-GR" sz="2400" smtClean="0"/>
              <a:t>Convert to decimal. </a:t>
            </a:r>
          </a:p>
          <a:p>
            <a:pPr eaLnBrk="1" hangingPunct="1">
              <a:buFontTx/>
              <a:buNone/>
            </a:pPr>
            <a:r>
              <a:rPr lang="en-GB" altLang="el-GR" sz="2400" smtClean="0">
                <a:solidFill>
                  <a:srgbClr val="FF3399"/>
                </a:solidFill>
              </a:rPr>
              <a:t>oct </a:t>
            </a:r>
            <a:r>
              <a:rPr lang="el-GR" altLang="el-GR" sz="2400" smtClean="0"/>
              <a:t>		</a:t>
            </a:r>
            <a:r>
              <a:rPr lang="en-GB" altLang="el-GR" sz="2400" smtClean="0"/>
              <a:t>Convert to octal. </a:t>
            </a:r>
          </a:p>
          <a:p>
            <a:pPr eaLnBrk="1" hangingPunct="1">
              <a:buFontTx/>
              <a:buNone/>
            </a:pPr>
            <a:r>
              <a:rPr lang="en-GB" altLang="el-GR" sz="2400" smtClean="0">
                <a:solidFill>
                  <a:srgbClr val="FF3399"/>
                </a:solidFill>
              </a:rPr>
              <a:t>hex</a:t>
            </a:r>
            <a:r>
              <a:rPr lang="en-GB" altLang="el-GR" sz="2400" smtClean="0"/>
              <a:t> </a:t>
            </a:r>
            <a:r>
              <a:rPr lang="el-GR" altLang="el-GR" sz="2400" smtClean="0"/>
              <a:t>		</a:t>
            </a:r>
            <a:r>
              <a:rPr lang="en-GB" altLang="el-GR" sz="2400" smtClean="0"/>
              <a:t>Convert to hexadecimal. </a:t>
            </a:r>
          </a:p>
          <a:p>
            <a:pPr eaLnBrk="1" hangingPunct="1">
              <a:buFontTx/>
              <a:buNone/>
            </a:pPr>
            <a:r>
              <a:rPr lang="en-GB" altLang="el-GR" sz="2400" smtClean="0">
                <a:solidFill>
                  <a:srgbClr val="FF3399"/>
                </a:solidFill>
              </a:rPr>
              <a:t>endl</a:t>
            </a:r>
            <a:r>
              <a:rPr lang="en-GB" altLang="el-GR" sz="2400" smtClean="0"/>
              <a:t> </a:t>
            </a:r>
            <a:r>
              <a:rPr lang="el-GR" altLang="el-GR" sz="2400" smtClean="0"/>
              <a:t>		</a:t>
            </a:r>
            <a:r>
              <a:rPr lang="en-GB" altLang="el-GR" sz="2400" smtClean="0"/>
              <a:t>Insert new line and flush the output stream. </a:t>
            </a:r>
          </a:p>
          <a:p>
            <a:pPr eaLnBrk="1" hangingPunct="1">
              <a:buFontTx/>
              <a:buNone/>
            </a:pPr>
            <a:r>
              <a:rPr lang="en-GB" altLang="el-GR" sz="2400" smtClean="0">
                <a:solidFill>
                  <a:srgbClr val="FF3399"/>
                </a:solidFill>
              </a:rPr>
              <a:t>ends </a:t>
            </a:r>
            <a:r>
              <a:rPr lang="el-GR" altLang="el-GR" sz="2400" smtClean="0">
                <a:solidFill>
                  <a:srgbClr val="FF3399"/>
                </a:solidFill>
              </a:rPr>
              <a:t>	</a:t>
            </a:r>
            <a:r>
              <a:rPr lang="el-GR" altLang="el-GR" sz="2400" smtClean="0"/>
              <a:t>	</a:t>
            </a:r>
            <a:r>
              <a:rPr lang="en-GB" altLang="el-GR" sz="2400" smtClean="0"/>
              <a:t>Insert null character to terminate an output 		string. </a:t>
            </a:r>
          </a:p>
          <a:p>
            <a:pPr eaLnBrk="1" hangingPunct="1">
              <a:buFontTx/>
              <a:buNone/>
            </a:pPr>
            <a:r>
              <a:rPr lang="en-GB" altLang="el-GR" sz="2400" smtClean="0">
                <a:solidFill>
                  <a:srgbClr val="FF3399"/>
                </a:solidFill>
              </a:rPr>
              <a:t>flush </a:t>
            </a:r>
            <a:r>
              <a:rPr lang="el-GR" altLang="el-GR" sz="2400" smtClean="0"/>
              <a:t>		</a:t>
            </a:r>
            <a:r>
              <a:rPr lang="en-GB" altLang="el-GR" sz="2400" smtClean="0"/>
              <a:t>Flush the output stream. </a:t>
            </a:r>
          </a:p>
          <a:p>
            <a:pPr eaLnBrk="1" hangingPunct="1">
              <a:buFontTx/>
              <a:buNone/>
            </a:pPr>
            <a:r>
              <a:rPr lang="en-GB" altLang="el-GR" sz="2400" smtClean="0">
                <a:solidFill>
                  <a:srgbClr val="FF3399"/>
                </a:solidFill>
              </a:rPr>
              <a:t>lock</a:t>
            </a:r>
            <a:r>
              <a:rPr lang="en-GB" altLang="el-GR" sz="2000" smtClean="0"/>
              <a:t> </a:t>
            </a:r>
            <a:r>
              <a:rPr lang="el-GR" altLang="el-GR" sz="2000" smtClean="0"/>
              <a:t>		</a:t>
            </a:r>
            <a:r>
              <a:rPr lang="en-GB" altLang="el-GR" sz="2400" smtClean="0"/>
              <a:t>Lock file handle. </a:t>
            </a:r>
          </a:p>
          <a:p>
            <a:pPr eaLnBrk="1" hangingPunct="1">
              <a:buFontTx/>
              <a:buNone/>
            </a:pPr>
            <a:r>
              <a:rPr lang="en-GB" altLang="el-GR" sz="2400" smtClean="0">
                <a:solidFill>
                  <a:srgbClr val="FF3399"/>
                </a:solidFill>
              </a:rPr>
              <a:t>unlock</a:t>
            </a:r>
            <a:r>
              <a:rPr lang="el-GR" altLang="el-GR" sz="2400" smtClean="0">
                <a:solidFill>
                  <a:srgbClr val="FF3399"/>
                </a:solidFill>
              </a:rPr>
              <a:t>	</a:t>
            </a:r>
            <a:r>
              <a:rPr lang="en-GB" altLang="el-GR" sz="2400" smtClean="0"/>
              <a:t>Unlock file handle.</a:t>
            </a:r>
            <a:endParaRPr lang="el-GR" altLang="el-GR"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29699"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79DBB0CA-D6E5-489C-9B07-C25FB6783159}" type="slidenum">
              <a:rPr lang="el-GR" altLang="el-GR" sz="1400">
                <a:solidFill>
                  <a:srgbClr val="008080"/>
                </a:solidFill>
              </a:rPr>
              <a:pPr eaLnBrk="1" hangingPunct="1"/>
              <a:t>22</a:t>
            </a:fld>
            <a:endParaRPr lang="el-GR" altLang="el-GR" sz="1400">
              <a:solidFill>
                <a:srgbClr val="008080"/>
              </a:solidFill>
            </a:endParaRPr>
          </a:p>
        </p:txBody>
      </p:sp>
      <p:sp>
        <p:nvSpPr>
          <p:cNvPr id="29700" name="Rectangle 2"/>
          <p:cNvSpPr>
            <a:spLocks noGrp="1" noChangeArrowheads="1"/>
          </p:cNvSpPr>
          <p:nvPr>
            <p:ph type="title"/>
          </p:nvPr>
        </p:nvSpPr>
        <p:spPr/>
        <p:txBody>
          <a:bodyPr/>
          <a:lstStyle/>
          <a:p>
            <a:pPr eaLnBrk="1" hangingPunct="1"/>
            <a:r>
              <a:rPr lang="en-GB" altLang="el-GR" smtClean="0"/>
              <a:t>ios manipulators with arguments </a:t>
            </a:r>
          </a:p>
        </p:txBody>
      </p:sp>
      <p:sp>
        <p:nvSpPr>
          <p:cNvPr id="29701" name="Rectangle 3"/>
          <p:cNvSpPr>
            <a:spLocks noGrp="1" noChangeArrowheads="1"/>
          </p:cNvSpPr>
          <p:nvPr>
            <p:ph type="body" idx="1"/>
          </p:nvPr>
        </p:nvSpPr>
        <p:spPr/>
        <p:txBody>
          <a:bodyPr/>
          <a:lstStyle/>
          <a:p>
            <a:pPr eaLnBrk="1" hangingPunct="1">
              <a:buFontTx/>
              <a:buNone/>
            </a:pPr>
            <a:r>
              <a:rPr lang="en-GB" altLang="el-GR" sz="1800" b="1" smtClean="0"/>
              <a:t>Manipulator </a:t>
            </a:r>
            <a:r>
              <a:rPr lang="el-GR" altLang="el-GR" sz="1800" b="1" smtClean="0"/>
              <a:t>	</a:t>
            </a:r>
            <a:r>
              <a:rPr lang="en-GB" altLang="el-GR" sz="1800" b="1" smtClean="0"/>
              <a:t>Argument </a:t>
            </a:r>
            <a:r>
              <a:rPr lang="el-GR" altLang="el-GR" sz="1800" b="1" smtClean="0"/>
              <a:t>		</a:t>
            </a:r>
            <a:r>
              <a:rPr lang="en-GB" altLang="el-GR" sz="1800" b="1" smtClean="0"/>
              <a:t>Purpose </a:t>
            </a:r>
          </a:p>
          <a:p>
            <a:pPr eaLnBrk="1" hangingPunct="1">
              <a:lnSpc>
                <a:spcPct val="140000"/>
              </a:lnSpc>
              <a:buFontTx/>
              <a:buNone/>
            </a:pPr>
            <a:r>
              <a:rPr lang="en-GB" altLang="el-GR" sz="1800" smtClean="0">
                <a:solidFill>
                  <a:srgbClr val="CC0000"/>
                </a:solidFill>
              </a:rPr>
              <a:t>setw()</a:t>
            </a:r>
            <a:r>
              <a:rPr lang="en-GB" altLang="el-GR" sz="1800" smtClean="0"/>
              <a:t> </a:t>
            </a:r>
            <a:r>
              <a:rPr lang="el-GR" altLang="el-GR" sz="1800" smtClean="0"/>
              <a:t>		</a:t>
            </a:r>
            <a:r>
              <a:rPr lang="en-GB" altLang="el-GR" sz="1800" smtClean="0">
                <a:solidFill>
                  <a:srgbClr val="008080"/>
                </a:solidFill>
              </a:rPr>
              <a:t>field width (int)</a:t>
            </a:r>
            <a:r>
              <a:rPr lang="en-GB" altLang="el-GR" sz="1800" smtClean="0"/>
              <a:t> </a:t>
            </a:r>
            <a:r>
              <a:rPr lang="el-GR" altLang="el-GR" sz="1800" smtClean="0"/>
              <a:t>	</a:t>
            </a:r>
            <a:r>
              <a:rPr lang="en-US" altLang="el-GR" sz="1800" smtClean="0"/>
              <a:t>	</a:t>
            </a:r>
            <a:r>
              <a:rPr lang="en-GB" altLang="el-GR" sz="1800" smtClean="0"/>
              <a:t>Set field width for output. </a:t>
            </a:r>
          </a:p>
          <a:p>
            <a:pPr eaLnBrk="1" hangingPunct="1">
              <a:lnSpc>
                <a:spcPct val="140000"/>
              </a:lnSpc>
              <a:buFontTx/>
              <a:buNone/>
            </a:pPr>
            <a:r>
              <a:rPr lang="en-GB" altLang="el-GR" sz="1800" smtClean="0">
                <a:solidFill>
                  <a:srgbClr val="CC0000"/>
                </a:solidFill>
              </a:rPr>
              <a:t>setfill()</a:t>
            </a:r>
            <a:r>
              <a:rPr lang="en-GB" altLang="el-GR" sz="1800" smtClean="0"/>
              <a:t> </a:t>
            </a:r>
            <a:r>
              <a:rPr lang="el-GR" altLang="el-GR" sz="1800" smtClean="0"/>
              <a:t>		</a:t>
            </a:r>
            <a:r>
              <a:rPr lang="en-GB" altLang="el-GR" sz="1800" smtClean="0">
                <a:solidFill>
                  <a:srgbClr val="008080"/>
                </a:solidFill>
              </a:rPr>
              <a:t>fill character (int)</a:t>
            </a:r>
            <a:r>
              <a:rPr lang="en-GB" altLang="el-GR" sz="1800" smtClean="0"/>
              <a:t> </a:t>
            </a:r>
            <a:r>
              <a:rPr lang="el-GR" altLang="el-GR" sz="1800" smtClean="0"/>
              <a:t>	</a:t>
            </a:r>
            <a:r>
              <a:rPr lang="en-GB" altLang="el-GR" sz="1800" smtClean="0"/>
              <a:t>Set fill character for output </a:t>
            </a:r>
            <a:r>
              <a:rPr lang="el-GR" altLang="el-GR" sz="1800" smtClean="0"/>
              <a:t>						</a:t>
            </a:r>
            <a:r>
              <a:rPr lang="en-GB" altLang="el-GR" sz="1800" smtClean="0"/>
              <a:t>(default is a space). </a:t>
            </a:r>
          </a:p>
          <a:p>
            <a:pPr eaLnBrk="1" hangingPunct="1">
              <a:lnSpc>
                <a:spcPct val="140000"/>
              </a:lnSpc>
              <a:buFontTx/>
              <a:buNone/>
            </a:pPr>
            <a:r>
              <a:rPr lang="en-GB" altLang="el-GR" sz="1800" smtClean="0">
                <a:solidFill>
                  <a:srgbClr val="CC0000"/>
                </a:solidFill>
              </a:rPr>
              <a:t>setprecision()</a:t>
            </a:r>
            <a:r>
              <a:rPr lang="en-GB" altLang="el-GR" sz="1800" smtClean="0"/>
              <a:t> </a:t>
            </a:r>
            <a:r>
              <a:rPr lang="el-GR" altLang="el-GR" sz="1800" smtClean="0"/>
              <a:t>	</a:t>
            </a:r>
            <a:r>
              <a:rPr lang="en-GB" altLang="el-GR" sz="1800" smtClean="0">
                <a:solidFill>
                  <a:srgbClr val="008080"/>
                </a:solidFill>
              </a:rPr>
              <a:t>precision (int)</a:t>
            </a:r>
            <a:r>
              <a:rPr lang="en-GB" altLang="el-GR" sz="1800" smtClean="0"/>
              <a:t> </a:t>
            </a:r>
            <a:r>
              <a:rPr lang="el-GR" altLang="el-GR" sz="1800" smtClean="0"/>
              <a:t>		</a:t>
            </a:r>
            <a:r>
              <a:rPr lang="en-GB" altLang="el-GR" sz="1800" smtClean="0"/>
              <a:t>Set precision (number of digits </a:t>
            </a:r>
            <a:r>
              <a:rPr lang="el-GR" altLang="el-GR" sz="1800" smtClean="0"/>
              <a:t>						</a:t>
            </a:r>
            <a:r>
              <a:rPr lang="en-GB" altLang="el-GR" sz="1800" smtClean="0"/>
              <a:t>displayed). </a:t>
            </a:r>
          </a:p>
          <a:p>
            <a:pPr eaLnBrk="1" hangingPunct="1">
              <a:lnSpc>
                <a:spcPct val="140000"/>
              </a:lnSpc>
              <a:buFontTx/>
              <a:buNone/>
            </a:pPr>
            <a:r>
              <a:rPr lang="en-GB" altLang="el-GR" sz="1800" smtClean="0">
                <a:solidFill>
                  <a:srgbClr val="CC0000"/>
                </a:solidFill>
              </a:rPr>
              <a:t>setiosflags()</a:t>
            </a:r>
            <a:r>
              <a:rPr lang="en-GB" altLang="el-GR" sz="1800" smtClean="0"/>
              <a:t> </a:t>
            </a:r>
            <a:r>
              <a:rPr lang="el-GR" altLang="el-GR" sz="1800" smtClean="0"/>
              <a:t>	</a:t>
            </a:r>
            <a:r>
              <a:rPr lang="en-GB" altLang="el-GR" sz="1800" smtClean="0">
                <a:solidFill>
                  <a:srgbClr val="008080"/>
                </a:solidFill>
              </a:rPr>
              <a:t>formatting flags (long) </a:t>
            </a:r>
            <a:r>
              <a:rPr lang="el-GR" altLang="el-GR" sz="1800" smtClean="0"/>
              <a:t>	</a:t>
            </a:r>
            <a:r>
              <a:rPr lang="en-GB" altLang="el-GR" sz="1800" smtClean="0"/>
              <a:t>Set specified flags. </a:t>
            </a:r>
          </a:p>
          <a:p>
            <a:pPr eaLnBrk="1" hangingPunct="1">
              <a:lnSpc>
                <a:spcPct val="140000"/>
              </a:lnSpc>
              <a:buFontTx/>
              <a:buNone/>
            </a:pPr>
            <a:r>
              <a:rPr lang="en-GB" altLang="el-GR" sz="1800" smtClean="0">
                <a:solidFill>
                  <a:srgbClr val="CC0000"/>
                </a:solidFill>
              </a:rPr>
              <a:t>resetiosflags()</a:t>
            </a:r>
            <a:r>
              <a:rPr lang="en-GB" altLang="el-GR" sz="1800" smtClean="0"/>
              <a:t> </a:t>
            </a:r>
            <a:r>
              <a:rPr lang="el-GR" altLang="el-GR" sz="1800" smtClean="0"/>
              <a:t>	</a:t>
            </a:r>
            <a:r>
              <a:rPr lang="en-GB" altLang="el-GR" sz="1800" smtClean="0">
                <a:solidFill>
                  <a:srgbClr val="008080"/>
                </a:solidFill>
              </a:rPr>
              <a:t>formatting flags (long)</a:t>
            </a:r>
            <a:r>
              <a:rPr lang="en-GB" altLang="el-GR" sz="1800" smtClean="0"/>
              <a:t> </a:t>
            </a:r>
            <a:r>
              <a:rPr lang="el-GR" altLang="el-GR" sz="1800" smtClean="0"/>
              <a:t>	</a:t>
            </a:r>
            <a:r>
              <a:rPr lang="en-GB" altLang="el-GR" sz="1800" smtClean="0"/>
              <a:t>Clear specified flags.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30723"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4B105E2C-4846-4F41-9F70-B340CF15349A}" type="slidenum">
              <a:rPr lang="el-GR" altLang="el-GR" sz="1400">
                <a:solidFill>
                  <a:srgbClr val="008080"/>
                </a:solidFill>
              </a:rPr>
              <a:pPr eaLnBrk="1" hangingPunct="1"/>
              <a:t>23</a:t>
            </a:fld>
            <a:endParaRPr lang="el-GR" altLang="el-GR" sz="1400">
              <a:solidFill>
                <a:srgbClr val="008080"/>
              </a:solidFill>
            </a:endParaRPr>
          </a:p>
        </p:txBody>
      </p:sp>
      <p:sp>
        <p:nvSpPr>
          <p:cNvPr id="30724" name="Rectangle 2"/>
          <p:cNvSpPr>
            <a:spLocks noGrp="1" noChangeArrowheads="1"/>
          </p:cNvSpPr>
          <p:nvPr>
            <p:ph type="title"/>
          </p:nvPr>
        </p:nvSpPr>
        <p:spPr/>
        <p:txBody>
          <a:bodyPr/>
          <a:lstStyle/>
          <a:p>
            <a:pPr eaLnBrk="1" hangingPunct="1"/>
            <a:r>
              <a:rPr lang="el-GR" altLang="el-GR" sz="2800" dirty="0" smtClean="0"/>
              <a:t>Η κλάση </a:t>
            </a:r>
            <a:r>
              <a:rPr lang="en-US" altLang="el-GR" sz="2800" dirty="0" err="1" smtClean="0"/>
              <a:t>istream</a:t>
            </a:r>
            <a:r>
              <a:rPr lang="en-US" altLang="el-GR" sz="2800" dirty="0"/>
              <a:t/>
            </a:r>
            <a:br>
              <a:rPr lang="en-US" altLang="el-GR" sz="2800" dirty="0"/>
            </a:br>
            <a:r>
              <a:rPr lang="en-US" altLang="el-GR" sz="2000" b="1" dirty="0">
                <a:solidFill>
                  <a:srgbClr val="3333CC"/>
                </a:solidFill>
                <a:latin typeface="Courier" pitchFamily="49" charset="0"/>
              </a:rPr>
              <a:t>http://www.cplusplus.com/reference/istream/istream/</a:t>
            </a:r>
            <a:endParaRPr lang="en-GB" altLang="el-GR" sz="2000" b="1" dirty="0" smtClean="0">
              <a:solidFill>
                <a:srgbClr val="3333CC"/>
              </a:solidFill>
              <a:latin typeface="Courier" pitchFamily="49" charset="0"/>
            </a:endParaRPr>
          </a:p>
        </p:txBody>
      </p:sp>
      <p:sp>
        <p:nvSpPr>
          <p:cNvPr id="30725" name="Rectangle 3"/>
          <p:cNvSpPr>
            <a:spLocks noGrp="1" noChangeArrowheads="1"/>
          </p:cNvSpPr>
          <p:nvPr>
            <p:ph type="body" idx="1"/>
          </p:nvPr>
        </p:nvSpPr>
        <p:spPr>
          <a:xfrm>
            <a:off x="323850" y="1196975"/>
            <a:ext cx="8534400" cy="4895850"/>
          </a:xfrm>
        </p:spPr>
        <p:txBody>
          <a:bodyPr/>
          <a:lstStyle/>
          <a:p>
            <a:pPr eaLnBrk="1" hangingPunct="1">
              <a:buFontTx/>
              <a:buNone/>
            </a:pPr>
            <a:r>
              <a:rPr lang="el-GR" altLang="el-GR" sz="2000" b="1" dirty="0" err="1" smtClean="0"/>
              <a:t>Function</a:t>
            </a:r>
            <a:r>
              <a:rPr lang="el-GR" altLang="el-GR" sz="2000" b="1" dirty="0" smtClean="0"/>
              <a:t> </a:t>
            </a:r>
            <a:r>
              <a:rPr lang="en-US" altLang="el-GR" sz="2000" b="1" dirty="0" smtClean="0"/>
              <a:t>		</a:t>
            </a:r>
            <a:r>
              <a:rPr lang="el-GR" altLang="el-GR" sz="2000" b="1" dirty="0" err="1" smtClean="0"/>
              <a:t>Purpose</a:t>
            </a:r>
            <a:r>
              <a:rPr lang="el-GR" altLang="el-GR" sz="2000" b="1" dirty="0" smtClean="0"/>
              <a:t> </a:t>
            </a:r>
          </a:p>
          <a:p>
            <a:pPr eaLnBrk="1" hangingPunct="1">
              <a:buFontTx/>
              <a:buNone/>
            </a:pPr>
            <a:r>
              <a:rPr lang="el-GR" altLang="el-GR" sz="2000" b="1" dirty="0" smtClean="0">
                <a:solidFill>
                  <a:srgbClr val="3399FF"/>
                </a:solidFill>
              </a:rPr>
              <a:t>&gt;&gt;</a:t>
            </a:r>
            <a:r>
              <a:rPr lang="el-GR" altLang="el-GR" sz="1800" dirty="0" smtClean="0"/>
              <a:t> </a:t>
            </a:r>
            <a:r>
              <a:rPr lang="en-US" altLang="el-GR" sz="1800" dirty="0" smtClean="0"/>
              <a:t>			</a:t>
            </a:r>
            <a:r>
              <a:rPr lang="el-GR" altLang="el-GR" sz="1800" dirty="0" err="1" smtClean="0"/>
              <a:t>Formatted</a:t>
            </a:r>
            <a:r>
              <a:rPr lang="el-GR" altLang="el-GR" sz="1800" dirty="0" smtClean="0"/>
              <a:t> </a:t>
            </a:r>
            <a:r>
              <a:rPr lang="el-GR" altLang="el-GR" sz="1800" dirty="0" err="1" smtClean="0"/>
              <a:t>extraction</a:t>
            </a:r>
            <a:r>
              <a:rPr lang="el-GR" altLang="el-GR" sz="1800" dirty="0" smtClean="0"/>
              <a:t> </a:t>
            </a:r>
            <a:r>
              <a:rPr lang="el-GR" altLang="el-GR" sz="1800" dirty="0" err="1" smtClean="0"/>
              <a:t>for</a:t>
            </a:r>
            <a:r>
              <a:rPr lang="el-GR" altLang="el-GR" sz="1800" dirty="0" smtClean="0"/>
              <a:t> </a:t>
            </a:r>
            <a:r>
              <a:rPr lang="el-GR" altLang="el-GR" sz="1800" dirty="0" err="1" smtClean="0"/>
              <a:t>all</a:t>
            </a:r>
            <a:r>
              <a:rPr lang="el-GR" altLang="el-GR" sz="1800" dirty="0" smtClean="0"/>
              <a:t> </a:t>
            </a:r>
            <a:r>
              <a:rPr lang="el-GR" altLang="el-GR" sz="1800" dirty="0" err="1" smtClean="0"/>
              <a:t>basic</a:t>
            </a:r>
            <a:r>
              <a:rPr lang="el-GR" altLang="el-GR" sz="1800" dirty="0" smtClean="0"/>
              <a:t> (</a:t>
            </a:r>
            <a:r>
              <a:rPr lang="el-GR" altLang="el-GR" sz="1800" dirty="0" err="1" smtClean="0"/>
              <a:t>and</a:t>
            </a:r>
            <a:r>
              <a:rPr lang="el-GR" altLang="el-GR" sz="1800" dirty="0" smtClean="0"/>
              <a:t> </a:t>
            </a:r>
            <a:r>
              <a:rPr lang="en-US" altLang="el-GR" sz="1800" dirty="0" smtClean="0"/>
              <a:t>					</a:t>
            </a:r>
            <a:r>
              <a:rPr lang="el-GR" altLang="el-GR" sz="1800" dirty="0" err="1" smtClean="0"/>
              <a:t>overloaded</a:t>
            </a:r>
            <a:r>
              <a:rPr lang="el-GR" altLang="el-GR" sz="1800" dirty="0" smtClean="0"/>
              <a:t>) </a:t>
            </a:r>
            <a:r>
              <a:rPr lang="el-GR" altLang="el-GR" sz="1800" dirty="0" err="1" smtClean="0"/>
              <a:t>types</a:t>
            </a:r>
            <a:r>
              <a:rPr lang="el-GR" altLang="el-GR" sz="1800" dirty="0" smtClean="0"/>
              <a:t>. </a:t>
            </a:r>
          </a:p>
          <a:p>
            <a:pPr eaLnBrk="1" hangingPunct="1">
              <a:buFontTx/>
              <a:buNone/>
            </a:pPr>
            <a:r>
              <a:rPr lang="el-GR" altLang="el-GR" sz="2000" b="1" dirty="0" err="1" smtClean="0">
                <a:solidFill>
                  <a:srgbClr val="3399FF"/>
                </a:solidFill>
              </a:rPr>
              <a:t>get(ch</a:t>
            </a:r>
            <a:r>
              <a:rPr lang="el-GR" altLang="el-GR" sz="2000" b="1" dirty="0" smtClean="0">
                <a:solidFill>
                  <a:srgbClr val="3399FF"/>
                </a:solidFill>
              </a:rPr>
              <a:t>);</a:t>
            </a:r>
            <a:r>
              <a:rPr lang="el-GR" altLang="el-GR" sz="1800" dirty="0" smtClean="0"/>
              <a:t> </a:t>
            </a:r>
            <a:r>
              <a:rPr lang="en-US" altLang="el-GR" sz="1800" dirty="0" smtClean="0"/>
              <a:t>		</a:t>
            </a:r>
            <a:r>
              <a:rPr lang="el-GR" altLang="el-GR" sz="1800" dirty="0" err="1" smtClean="0"/>
              <a:t>Extract</a:t>
            </a:r>
            <a:r>
              <a:rPr lang="el-GR" altLang="el-GR" sz="1800" dirty="0" smtClean="0"/>
              <a:t> </a:t>
            </a:r>
            <a:r>
              <a:rPr lang="el-GR" altLang="el-GR" sz="1800" dirty="0" err="1" smtClean="0"/>
              <a:t>one</a:t>
            </a:r>
            <a:r>
              <a:rPr lang="el-GR" altLang="el-GR" sz="1800" dirty="0" smtClean="0"/>
              <a:t> </a:t>
            </a:r>
            <a:r>
              <a:rPr lang="el-GR" altLang="el-GR" sz="1800" dirty="0" err="1" smtClean="0"/>
              <a:t>character</a:t>
            </a:r>
            <a:r>
              <a:rPr lang="el-GR" altLang="el-GR" sz="1800" dirty="0" smtClean="0"/>
              <a:t> </a:t>
            </a:r>
            <a:r>
              <a:rPr lang="el-GR" altLang="el-GR" sz="1800" dirty="0" err="1" smtClean="0"/>
              <a:t>into</a:t>
            </a:r>
            <a:r>
              <a:rPr lang="el-GR" altLang="el-GR" sz="1800" dirty="0" smtClean="0"/>
              <a:t> </a:t>
            </a:r>
            <a:r>
              <a:rPr lang="el-GR" altLang="el-GR" sz="1800" dirty="0" err="1" smtClean="0"/>
              <a:t>ch</a:t>
            </a:r>
            <a:r>
              <a:rPr lang="el-GR" altLang="el-GR" sz="1800" dirty="0" smtClean="0"/>
              <a:t>. </a:t>
            </a:r>
          </a:p>
          <a:p>
            <a:pPr eaLnBrk="1" hangingPunct="1">
              <a:buFontTx/>
              <a:buNone/>
            </a:pPr>
            <a:r>
              <a:rPr lang="el-GR" altLang="el-GR" sz="2000" b="1" dirty="0" err="1" smtClean="0">
                <a:solidFill>
                  <a:srgbClr val="3399FF"/>
                </a:solidFill>
              </a:rPr>
              <a:t>get(str</a:t>
            </a:r>
            <a:r>
              <a:rPr lang="el-GR" altLang="el-GR" sz="2000" b="1" dirty="0" smtClean="0">
                <a:solidFill>
                  <a:srgbClr val="3399FF"/>
                </a:solidFill>
              </a:rPr>
              <a:t>)</a:t>
            </a:r>
            <a:r>
              <a:rPr lang="el-GR" altLang="el-GR" sz="1800" dirty="0" smtClean="0"/>
              <a:t> </a:t>
            </a:r>
            <a:r>
              <a:rPr lang="en-US" altLang="el-GR" sz="1800" dirty="0" smtClean="0"/>
              <a:t>		</a:t>
            </a:r>
            <a:r>
              <a:rPr lang="el-GR" altLang="el-GR" sz="1800" dirty="0" err="1" smtClean="0"/>
              <a:t>Extract</a:t>
            </a:r>
            <a:r>
              <a:rPr lang="el-GR" altLang="el-GR" sz="1800" dirty="0" smtClean="0"/>
              <a:t> </a:t>
            </a:r>
            <a:r>
              <a:rPr lang="el-GR" altLang="el-GR" sz="1800" dirty="0" err="1" smtClean="0"/>
              <a:t>characters</a:t>
            </a:r>
            <a:r>
              <a:rPr lang="el-GR" altLang="el-GR" sz="1800" dirty="0" smtClean="0"/>
              <a:t> </a:t>
            </a:r>
            <a:r>
              <a:rPr lang="el-GR" altLang="el-GR" sz="1800" dirty="0" err="1" smtClean="0"/>
              <a:t>into</a:t>
            </a:r>
            <a:r>
              <a:rPr lang="el-GR" altLang="el-GR" sz="1800" dirty="0" smtClean="0"/>
              <a:t> </a:t>
            </a:r>
            <a:r>
              <a:rPr lang="el-GR" altLang="el-GR" sz="1800" dirty="0" err="1" smtClean="0"/>
              <a:t>array</a:t>
            </a:r>
            <a:r>
              <a:rPr lang="el-GR" altLang="el-GR" sz="1800" dirty="0" smtClean="0"/>
              <a:t> </a:t>
            </a:r>
            <a:r>
              <a:rPr lang="el-GR" altLang="el-GR" sz="1800" dirty="0" err="1" smtClean="0"/>
              <a:t>str</a:t>
            </a:r>
            <a:r>
              <a:rPr lang="el-GR" altLang="el-GR" sz="1800" dirty="0" smtClean="0"/>
              <a:t>, </a:t>
            </a:r>
            <a:r>
              <a:rPr lang="el-GR" altLang="el-GR" sz="1800" dirty="0" err="1" smtClean="0"/>
              <a:t>until</a:t>
            </a:r>
            <a:r>
              <a:rPr lang="el-GR" altLang="el-GR" sz="1800" dirty="0" smtClean="0"/>
              <a:t> ‘\0’. </a:t>
            </a:r>
          </a:p>
          <a:p>
            <a:pPr eaLnBrk="1" hangingPunct="1">
              <a:buFontTx/>
              <a:buNone/>
            </a:pPr>
            <a:r>
              <a:rPr lang="el-GR" altLang="el-GR" sz="2000" b="1" dirty="0" err="1" smtClean="0">
                <a:solidFill>
                  <a:srgbClr val="3399FF"/>
                </a:solidFill>
              </a:rPr>
              <a:t>get(str</a:t>
            </a:r>
            <a:r>
              <a:rPr lang="el-GR" altLang="el-GR" sz="2000" b="1" dirty="0" smtClean="0">
                <a:solidFill>
                  <a:srgbClr val="3399FF"/>
                </a:solidFill>
              </a:rPr>
              <a:t>, MAX)</a:t>
            </a:r>
            <a:r>
              <a:rPr lang="el-GR" altLang="el-GR" sz="1800" dirty="0" smtClean="0"/>
              <a:t> </a:t>
            </a:r>
            <a:r>
              <a:rPr lang="en-US" altLang="el-GR" sz="1800" dirty="0" smtClean="0"/>
              <a:t>	</a:t>
            </a:r>
            <a:r>
              <a:rPr lang="el-GR" altLang="el-GR" sz="1800" dirty="0" err="1" smtClean="0"/>
              <a:t>Extract</a:t>
            </a:r>
            <a:r>
              <a:rPr lang="el-GR" altLang="el-GR" sz="1800" dirty="0" smtClean="0"/>
              <a:t> </a:t>
            </a:r>
            <a:r>
              <a:rPr lang="el-GR" altLang="el-GR" sz="1800" dirty="0" err="1" smtClean="0"/>
              <a:t>up</a:t>
            </a:r>
            <a:r>
              <a:rPr lang="el-GR" altLang="el-GR" sz="1800" dirty="0" smtClean="0"/>
              <a:t> </a:t>
            </a:r>
            <a:r>
              <a:rPr lang="el-GR" altLang="el-GR" sz="1800" dirty="0" err="1" smtClean="0"/>
              <a:t>to</a:t>
            </a:r>
            <a:r>
              <a:rPr lang="el-GR" altLang="el-GR" sz="1800" dirty="0" smtClean="0"/>
              <a:t> MAX </a:t>
            </a:r>
            <a:r>
              <a:rPr lang="el-GR" altLang="el-GR" sz="1800" dirty="0" err="1" smtClean="0"/>
              <a:t>characters</a:t>
            </a:r>
            <a:r>
              <a:rPr lang="el-GR" altLang="el-GR" sz="1800" dirty="0" smtClean="0"/>
              <a:t> </a:t>
            </a:r>
            <a:r>
              <a:rPr lang="el-GR" altLang="el-GR" sz="1800" dirty="0" err="1" smtClean="0"/>
              <a:t>into</a:t>
            </a:r>
            <a:r>
              <a:rPr lang="el-GR" altLang="el-GR" sz="1800" dirty="0" smtClean="0"/>
              <a:t> </a:t>
            </a:r>
            <a:r>
              <a:rPr lang="el-GR" altLang="el-GR" sz="1800" dirty="0" err="1" smtClean="0"/>
              <a:t>array</a:t>
            </a:r>
            <a:r>
              <a:rPr lang="el-GR" altLang="el-GR" sz="1800" dirty="0" smtClean="0"/>
              <a:t>. </a:t>
            </a:r>
          </a:p>
          <a:p>
            <a:pPr eaLnBrk="1" hangingPunct="1">
              <a:buFontTx/>
              <a:buNone/>
            </a:pPr>
            <a:r>
              <a:rPr lang="el-GR" altLang="el-GR" sz="2000" b="1" dirty="0" err="1" smtClean="0">
                <a:solidFill>
                  <a:srgbClr val="3399FF"/>
                </a:solidFill>
              </a:rPr>
              <a:t>get(str</a:t>
            </a:r>
            <a:r>
              <a:rPr lang="el-GR" altLang="el-GR" sz="2000" b="1" dirty="0" smtClean="0">
                <a:solidFill>
                  <a:srgbClr val="3399FF"/>
                </a:solidFill>
              </a:rPr>
              <a:t>, DELIM)</a:t>
            </a:r>
            <a:r>
              <a:rPr lang="el-GR" altLang="el-GR" sz="1800" dirty="0" smtClean="0"/>
              <a:t> </a:t>
            </a:r>
            <a:r>
              <a:rPr lang="en-US" altLang="el-GR" sz="1800" dirty="0" smtClean="0"/>
              <a:t>	</a:t>
            </a:r>
            <a:r>
              <a:rPr lang="el-GR" altLang="el-GR" sz="1800" dirty="0" err="1" smtClean="0"/>
              <a:t>Extract</a:t>
            </a:r>
            <a:r>
              <a:rPr lang="el-GR" altLang="el-GR" sz="1800" dirty="0" smtClean="0"/>
              <a:t> </a:t>
            </a:r>
            <a:r>
              <a:rPr lang="el-GR" altLang="el-GR" sz="1800" dirty="0" err="1" smtClean="0"/>
              <a:t>characters</a:t>
            </a:r>
            <a:r>
              <a:rPr lang="el-GR" altLang="el-GR" sz="1800" dirty="0" smtClean="0"/>
              <a:t> </a:t>
            </a:r>
            <a:r>
              <a:rPr lang="el-GR" altLang="el-GR" sz="1800" dirty="0" err="1" smtClean="0"/>
              <a:t>into</a:t>
            </a:r>
            <a:r>
              <a:rPr lang="el-GR" altLang="el-GR" sz="1800" dirty="0" smtClean="0"/>
              <a:t> </a:t>
            </a:r>
            <a:r>
              <a:rPr lang="el-GR" altLang="el-GR" sz="1800" dirty="0" err="1" smtClean="0"/>
              <a:t>array</a:t>
            </a:r>
            <a:r>
              <a:rPr lang="el-GR" altLang="el-GR" sz="1800" dirty="0" smtClean="0"/>
              <a:t> </a:t>
            </a:r>
            <a:r>
              <a:rPr lang="el-GR" altLang="el-GR" sz="1800" dirty="0" err="1" smtClean="0"/>
              <a:t>str</a:t>
            </a:r>
            <a:r>
              <a:rPr lang="el-GR" altLang="el-GR" sz="1800" dirty="0" smtClean="0"/>
              <a:t> </a:t>
            </a:r>
            <a:r>
              <a:rPr lang="el-GR" altLang="el-GR" sz="1800" dirty="0" err="1" smtClean="0"/>
              <a:t>until</a:t>
            </a:r>
            <a:r>
              <a:rPr lang="el-GR" altLang="el-GR" sz="1800" dirty="0" smtClean="0"/>
              <a:t> </a:t>
            </a:r>
            <a:r>
              <a:rPr lang="el-GR" altLang="el-GR" sz="1800" dirty="0" err="1" smtClean="0"/>
              <a:t>specified</a:t>
            </a:r>
            <a:r>
              <a:rPr lang="el-GR" altLang="el-GR" sz="1800" dirty="0" smtClean="0"/>
              <a:t> </a:t>
            </a:r>
            <a:r>
              <a:rPr lang="en-US" altLang="el-GR" sz="1800" dirty="0" smtClean="0"/>
              <a:t>				</a:t>
            </a:r>
            <a:r>
              <a:rPr lang="el-GR" altLang="el-GR" sz="1800" dirty="0" err="1" smtClean="0"/>
              <a:t>delimiter</a:t>
            </a:r>
            <a:r>
              <a:rPr lang="el-GR" altLang="el-GR" sz="1800" dirty="0" smtClean="0"/>
              <a:t> (</a:t>
            </a:r>
            <a:r>
              <a:rPr lang="el-GR" altLang="el-GR" sz="1800" dirty="0" err="1" smtClean="0"/>
              <a:t>typically</a:t>
            </a:r>
            <a:r>
              <a:rPr lang="el-GR" altLang="el-GR" sz="1800" dirty="0" smtClean="0"/>
              <a:t> ‘\n’). </a:t>
            </a:r>
            <a:r>
              <a:rPr lang="el-GR" altLang="el-GR" sz="1800" dirty="0" err="1" smtClean="0"/>
              <a:t>Leave</a:t>
            </a:r>
            <a:r>
              <a:rPr lang="el-GR" altLang="el-GR" sz="1800" dirty="0" smtClean="0"/>
              <a:t> </a:t>
            </a:r>
            <a:r>
              <a:rPr lang="el-GR" altLang="el-GR" sz="1800" dirty="0" err="1" smtClean="0"/>
              <a:t>delimiting</a:t>
            </a:r>
            <a:r>
              <a:rPr lang="el-GR" altLang="el-GR" sz="1800" dirty="0" smtClean="0"/>
              <a:t> </a:t>
            </a:r>
            <a:r>
              <a:rPr lang="el-GR" altLang="el-GR" sz="1800" dirty="0" err="1" smtClean="0"/>
              <a:t>char</a:t>
            </a:r>
            <a:r>
              <a:rPr lang="el-GR" altLang="el-GR" sz="1800" dirty="0" smtClean="0"/>
              <a:t> </a:t>
            </a:r>
            <a:r>
              <a:rPr lang="el-GR" altLang="el-GR" sz="1800" dirty="0" err="1" smtClean="0"/>
              <a:t>in</a:t>
            </a:r>
            <a:r>
              <a:rPr lang="el-GR" altLang="el-GR" sz="1800" dirty="0" smtClean="0"/>
              <a:t> </a:t>
            </a:r>
            <a:r>
              <a:rPr lang="en-US" altLang="el-GR" sz="1800" dirty="0" smtClean="0"/>
              <a:t>				</a:t>
            </a:r>
            <a:r>
              <a:rPr lang="el-GR" altLang="el-GR" sz="1800" dirty="0" err="1" smtClean="0"/>
              <a:t>stream</a:t>
            </a:r>
            <a:r>
              <a:rPr lang="el-GR" altLang="el-GR" sz="1800" dirty="0" smtClean="0"/>
              <a:t>. </a:t>
            </a:r>
          </a:p>
          <a:p>
            <a:pPr eaLnBrk="1" hangingPunct="1">
              <a:buFontTx/>
              <a:buNone/>
            </a:pPr>
            <a:r>
              <a:rPr lang="el-GR" altLang="el-GR" sz="2000" b="1" dirty="0" err="1" smtClean="0">
                <a:solidFill>
                  <a:srgbClr val="3399FF"/>
                </a:solidFill>
              </a:rPr>
              <a:t>get(str</a:t>
            </a:r>
            <a:r>
              <a:rPr lang="el-GR" altLang="el-GR" sz="2000" b="1" dirty="0" smtClean="0">
                <a:solidFill>
                  <a:srgbClr val="3399FF"/>
                </a:solidFill>
              </a:rPr>
              <a:t>, MAX, DELIM)</a:t>
            </a:r>
            <a:r>
              <a:rPr lang="en-US" altLang="el-GR" sz="1800" dirty="0" smtClean="0"/>
              <a:t> </a:t>
            </a:r>
            <a:r>
              <a:rPr lang="el-GR" altLang="el-GR" sz="1800" dirty="0" err="1" smtClean="0"/>
              <a:t>Extract</a:t>
            </a:r>
            <a:r>
              <a:rPr lang="el-GR" altLang="el-GR" sz="1800" dirty="0" smtClean="0"/>
              <a:t> </a:t>
            </a:r>
            <a:r>
              <a:rPr lang="el-GR" altLang="el-GR" sz="1800" dirty="0" err="1" smtClean="0"/>
              <a:t>characters</a:t>
            </a:r>
            <a:r>
              <a:rPr lang="el-GR" altLang="el-GR" sz="1800" dirty="0" smtClean="0"/>
              <a:t> </a:t>
            </a:r>
            <a:r>
              <a:rPr lang="el-GR" altLang="el-GR" sz="1800" dirty="0" err="1" smtClean="0"/>
              <a:t>into</a:t>
            </a:r>
            <a:r>
              <a:rPr lang="el-GR" altLang="el-GR" sz="1800" dirty="0" smtClean="0"/>
              <a:t> </a:t>
            </a:r>
            <a:r>
              <a:rPr lang="el-GR" altLang="el-GR" sz="1800" dirty="0" err="1" smtClean="0"/>
              <a:t>array</a:t>
            </a:r>
            <a:r>
              <a:rPr lang="el-GR" altLang="el-GR" sz="1800" dirty="0" smtClean="0"/>
              <a:t> </a:t>
            </a:r>
            <a:r>
              <a:rPr lang="el-GR" altLang="el-GR" sz="1800" dirty="0" err="1" smtClean="0"/>
              <a:t>str</a:t>
            </a:r>
            <a:r>
              <a:rPr lang="el-GR" altLang="el-GR" sz="1800" dirty="0" smtClean="0"/>
              <a:t> </a:t>
            </a:r>
            <a:r>
              <a:rPr lang="el-GR" altLang="el-GR" sz="1800" dirty="0" err="1" smtClean="0"/>
              <a:t>until</a:t>
            </a:r>
            <a:r>
              <a:rPr lang="el-GR" altLang="el-GR" sz="1800" dirty="0" smtClean="0"/>
              <a:t> MAX </a:t>
            </a:r>
            <a:r>
              <a:rPr lang="en-US" altLang="el-GR" sz="1800" dirty="0" smtClean="0"/>
              <a:t>				  </a:t>
            </a:r>
            <a:r>
              <a:rPr lang="el-GR" altLang="el-GR" sz="1800" dirty="0" err="1" smtClean="0"/>
              <a:t>characters</a:t>
            </a:r>
            <a:r>
              <a:rPr lang="el-GR" altLang="el-GR" sz="1800" dirty="0" smtClean="0"/>
              <a:t> </a:t>
            </a:r>
            <a:r>
              <a:rPr lang="el-GR" altLang="el-GR" sz="1800" dirty="0" err="1" smtClean="0"/>
              <a:t>or</a:t>
            </a:r>
            <a:r>
              <a:rPr lang="el-GR" altLang="el-GR" sz="1800" dirty="0" smtClean="0"/>
              <a:t> </a:t>
            </a:r>
            <a:r>
              <a:rPr lang="el-GR" altLang="el-GR" sz="1800" dirty="0" err="1" smtClean="0"/>
              <a:t>the</a:t>
            </a:r>
            <a:r>
              <a:rPr lang="el-GR" altLang="el-GR" sz="1800" dirty="0" smtClean="0"/>
              <a:t> DELIM </a:t>
            </a:r>
            <a:r>
              <a:rPr lang="el-GR" altLang="el-GR" sz="1800" dirty="0" err="1" smtClean="0"/>
              <a:t>character</a:t>
            </a:r>
            <a:r>
              <a:rPr lang="el-GR" altLang="el-GR" sz="1800" dirty="0" smtClean="0"/>
              <a:t>. </a:t>
            </a:r>
            <a:r>
              <a:rPr lang="el-GR" altLang="el-GR" sz="1800" dirty="0" err="1" smtClean="0"/>
              <a:t>Leave</a:t>
            </a:r>
            <a:r>
              <a:rPr lang="el-GR" altLang="el-GR" sz="1800" dirty="0" smtClean="0"/>
              <a:t> </a:t>
            </a:r>
            <a:r>
              <a:rPr lang="en-US" altLang="el-GR" sz="1800" dirty="0" smtClean="0"/>
              <a:t>				  </a:t>
            </a:r>
            <a:r>
              <a:rPr lang="el-GR" altLang="el-GR" sz="1800" dirty="0" err="1" smtClean="0"/>
              <a:t>delimiting</a:t>
            </a:r>
            <a:r>
              <a:rPr lang="el-GR" altLang="el-GR" sz="1800" dirty="0" smtClean="0"/>
              <a:t> </a:t>
            </a:r>
            <a:r>
              <a:rPr lang="el-GR" altLang="el-GR" sz="1800" dirty="0" err="1" smtClean="0"/>
              <a:t>char</a:t>
            </a:r>
            <a:r>
              <a:rPr lang="el-GR" altLang="el-GR" sz="1800" dirty="0" smtClean="0"/>
              <a:t> </a:t>
            </a:r>
            <a:r>
              <a:rPr lang="el-GR" altLang="el-GR" sz="1800" dirty="0" err="1" smtClean="0"/>
              <a:t>in</a:t>
            </a:r>
            <a:r>
              <a:rPr lang="el-GR" altLang="el-GR" sz="1800" dirty="0" smtClean="0"/>
              <a:t> </a:t>
            </a:r>
            <a:r>
              <a:rPr lang="el-GR" altLang="el-GR" sz="1800" dirty="0" err="1" smtClean="0"/>
              <a:t>stream</a:t>
            </a:r>
            <a:r>
              <a:rPr lang="el-GR" altLang="el-GR" sz="1800" dirty="0" smtClean="0"/>
              <a:t>. </a:t>
            </a:r>
          </a:p>
          <a:p>
            <a:pPr eaLnBrk="1" hangingPunct="1">
              <a:buFontTx/>
              <a:buNone/>
            </a:pPr>
            <a:r>
              <a:rPr lang="el-GR" altLang="el-GR" sz="2000" b="1" dirty="0" err="1" smtClean="0">
                <a:solidFill>
                  <a:srgbClr val="3399FF"/>
                </a:solidFill>
              </a:rPr>
              <a:t>getline(str</a:t>
            </a:r>
            <a:r>
              <a:rPr lang="el-GR" altLang="el-GR" sz="2000" b="1" dirty="0" smtClean="0">
                <a:solidFill>
                  <a:srgbClr val="3399FF"/>
                </a:solidFill>
              </a:rPr>
              <a:t>, MAX, DELIM)</a:t>
            </a:r>
            <a:r>
              <a:rPr lang="el-GR" altLang="el-GR" sz="1800" dirty="0" smtClean="0"/>
              <a:t> </a:t>
            </a:r>
            <a:r>
              <a:rPr lang="el-GR" altLang="el-GR" sz="1800" dirty="0" err="1" smtClean="0"/>
              <a:t>Extract</a:t>
            </a:r>
            <a:r>
              <a:rPr lang="el-GR" altLang="el-GR" sz="1800" dirty="0" smtClean="0"/>
              <a:t> </a:t>
            </a:r>
            <a:r>
              <a:rPr lang="el-GR" altLang="el-GR" sz="1800" dirty="0" err="1" smtClean="0"/>
              <a:t>characters</a:t>
            </a:r>
            <a:r>
              <a:rPr lang="el-GR" altLang="el-GR" sz="1800" dirty="0" smtClean="0"/>
              <a:t> </a:t>
            </a:r>
            <a:r>
              <a:rPr lang="el-GR" altLang="el-GR" sz="1800" dirty="0" err="1" smtClean="0"/>
              <a:t>into</a:t>
            </a:r>
            <a:r>
              <a:rPr lang="el-GR" altLang="el-GR" sz="1800" dirty="0" smtClean="0"/>
              <a:t> </a:t>
            </a:r>
            <a:r>
              <a:rPr lang="el-GR" altLang="el-GR" sz="1800" dirty="0" err="1" smtClean="0"/>
              <a:t>array</a:t>
            </a:r>
            <a:r>
              <a:rPr lang="el-GR" altLang="el-GR" sz="1800" dirty="0" smtClean="0"/>
              <a:t> </a:t>
            </a:r>
            <a:r>
              <a:rPr lang="el-GR" altLang="el-GR" sz="1800" dirty="0" err="1" smtClean="0"/>
              <a:t>str</a:t>
            </a:r>
            <a:r>
              <a:rPr lang="el-GR" altLang="el-GR" sz="1800" dirty="0" smtClean="0"/>
              <a:t> </a:t>
            </a:r>
            <a:r>
              <a:rPr lang="el-GR" altLang="el-GR" sz="1800" dirty="0" err="1" smtClean="0"/>
              <a:t>until</a:t>
            </a:r>
            <a:r>
              <a:rPr lang="el-GR" altLang="el-GR" sz="1800" dirty="0" smtClean="0"/>
              <a:t> MAX </a:t>
            </a:r>
            <a:r>
              <a:rPr lang="en-US" altLang="el-GR" sz="1800" dirty="0" smtClean="0"/>
              <a:t>				         </a:t>
            </a:r>
            <a:r>
              <a:rPr lang="el-GR" altLang="el-GR" sz="1800" dirty="0" err="1" smtClean="0"/>
              <a:t>characters</a:t>
            </a:r>
            <a:r>
              <a:rPr lang="el-GR" altLang="el-GR" sz="1800" dirty="0" smtClean="0"/>
              <a:t> </a:t>
            </a:r>
            <a:r>
              <a:rPr lang="el-GR" altLang="el-GR" sz="1800" dirty="0" err="1" smtClean="0"/>
              <a:t>or</a:t>
            </a:r>
            <a:r>
              <a:rPr lang="el-GR" altLang="el-GR" sz="1800" dirty="0" smtClean="0"/>
              <a:t> </a:t>
            </a:r>
            <a:r>
              <a:rPr lang="el-GR" altLang="el-GR" sz="1800" dirty="0" err="1" smtClean="0"/>
              <a:t>the</a:t>
            </a:r>
            <a:r>
              <a:rPr lang="el-GR" altLang="el-GR" sz="1800" dirty="0" smtClean="0"/>
              <a:t> DELIM </a:t>
            </a:r>
            <a:r>
              <a:rPr lang="el-GR" altLang="el-GR" sz="1800" dirty="0" err="1" smtClean="0"/>
              <a:t>character</a:t>
            </a:r>
            <a:r>
              <a:rPr lang="el-GR" altLang="el-GR" sz="1800" dirty="0" smtClean="0"/>
              <a:t>.</a:t>
            </a:r>
            <a:r>
              <a:rPr lang="en-US" altLang="el-GR" sz="1800" dirty="0" smtClean="0"/>
              <a:t>	</a:t>
            </a:r>
            <a:r>
              <a:rPr lang="el-GR" altLang="el-GR" sz="1800" dirty="0" err="1" smtClean="0"/>
              <a:t>Extract</a:t>
            </a:r>
            <a:r>
              <a:rPr lang="el-GR" altLang="el-GR" sz="1800" dirty="0" smtClean="0"/>
              <a:t> </a:t>
            </a:r>
            <a:r>
              <a:rPr lang="en-US" altLang="el-GR" sz="1800" dirty="0" smtClean="0"/>
              <a:t> 			         </a:t>
            </a:r>
            <a:r>
              <a:rPr lang="el-GR" altLang="el-GR" sz="1800" dirty="0" err="1" smtClean="0"/>
              <a:t>delimiting</a:t>
            </a:r>
            <a:r>
              <a:rPr lang="el-GR" altLang="el-GR" sz="1800" dirty="0" smtClean="0"/>
              <a:t> </a:t>
            </a:r>
            <a:r>
              <a:rPr lang="el-GR" altLang="el-GR" sz="1800" dirty="0" err="1" smtClean="0"/>
              <a:t>character</a:t>
            </a:r>
            <a:r>
              <a:rPr lang="el-GR" altLang="el-GR" sz="1800" dirty="0" smtClean="0"/>
              <a:t>.</a:t>
            </a:r>
            <a:endParaRPr lang="en-US" altLang="el-GR" sz="1800"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31747"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AA51600A-96BE-45AD-A65A-0651463F04EC}" type="slidenum">
              <a:rPr lang="el-GR" altLang="el-GR" sz="1400">
                <a:solidFill>
                  <a:srgbClr val="008080"/>
                </a:solidFill>
              </a:rPr>
              <a:pPr eaLnBrk="1" hangingPunct="1"/>
              <a:t>24</a:t>
            </a:fld>
            <a:endParaRPr lang="el-GR" altLang="el-GR" sz="1400">
              <a:solidFill>
                <a:srgbClr val="008080"/>
              </a:solidFill>
            </a:endParaRPr>
          </a:p>
        </p:txBody>
      </p:sp>
      <p:sp>
        <p:nvSpPr>
          <p:cNvPr id="31748" name="Rectangle 2"/>
          <p:cNvSpPr>
            <a:spLocks noGrp="1" noChangeArrowheads="1"/>
          </p:cNvSpPr>
          <p:nvPr>
            <p:ph type="title"/>
          </p:nvPr>
        </p:nvSpPr>
        <p:spPr/>
        <p:txBody>
          <a:bodyPr/>
          <a:lstStyle/>
          <a:p>
            <a:pPr eaLnBrk="1" hangingPunct="1"/>
            <a:endParaRPr lang="en-US" altLang="el-GR" sz="2000" smtClean="0"/>
          </a:p>
        </p:txBody>
      </p:sp>
      <p:sp>
        <p:nvSpPr>
          <p:cNvPr id="31749" name="Rectangle 3"/>
          <p:cNvSpPr>
            <a:spLocks noGrp="1" noChangeArrowheads="1"/>
          </p:cNvSpPr>
          <p:nvPr>
            <p:ph type="body" idx="1"/>
          </p:nvPr>
        </p:nvSpPr>
        <p:spPr>
          <a:xfrm>
            <a:off x="323850" y="1125538"/>
            <a:ext cx="8534400" cy="5111750"/>
          </a:xfrm>
        </p:spPr>
        <p:txBody>
          <a:bodyPr/>
          <a:lstStyle/>
          <a:p>
            <a:pPr eaLnBrk="1" hangingPunct="1">
              <a:buFontTx/>
              <a:buNone/>
            </a:pPr>
            <a:r>
              <a:rPr lang="el-GR" altLang="el-GR" sz="1800" b="1" smtClean="0">
                <a:solidFill>
                  <a:srgbClr val="3399FF"/>
                </a:solidFill>
              </a:rPr>
              <a:t>putback(ch)</a:t>
            </a:r>
            <a:r>
              <a:rPr lang="el-GR" altLang="el-GR" sz="1800" smtClean="0"/>
              <a:t> </a:t>
            </a:r>
            <a:r>
              <a:rPr lang="en-US" altLang="el-GR" sz="1800" smtClean="0"/>
              <a:t>		</a:t>
            </a:r>
            <a:r>
              <a:rPr lang="el-GR" altLang="el-GR" sz="1800" smtClean="0"/>
              <a:t>Insert last character read back into input stream. </a:t>
            </a:r>
          </a:p>
          <a:p>
            <a:pPr eaLnBrk="1" hangingPunct="1">
              <a:buFontTx/>
              <a:buNone/>
            </a:pPr>
            <a:r>
              <a:rPr lang="el-GR" altLang="el-GR" sz="1800" b="1" smtClean="0">
                <a:solidFill>
                  <a:srgbClr val="3399FF"/>
                </a:solidFill>
              </a:rPr>
              <a:t>ignore(MAX, DELIM)</a:t>
            </a:r>
            <a:r>
              <a:rPr lang="en-US" altLang="el-GR" sz="1800" smtClean="0"/>
              <a:t>	</a:t>
            </a:r>
            <a:r>
              <a:rPr lang="el-GR" altLang="el-GR" sz="1800" smtClean="0"/>
              <a:t>Extract and discard up to MAX characters until </a:t>
            </a:r>
            <a:r>
              <a:rPr lang="en-US" altLang="el-GR" sz="1800" smtClean="0"/>
              <a:t>				</a:t>
            </a:r>
            <a:r>
              <a:rPr lang="el-GR" altLang="el-GR" sz="1800" smtClean="0"/>
              <a:t>(and including) the specified delimiter (typically </a:t>
            </a:r>
            <a:r>
              <a:rPr lang="en-US" altLang="el-GR" sz="1800" smtClean="0"/>
              <a:t>				</a:t>
            </a:r>
            <a:r>
              <a:rPr lang="el-GR" altLang="el-GR" sz="1800" smtClean="0"/>
              <a:t>‘\n’). </a:t>
            </a:r>
          </a:p>
          <a:p>
            <a:pPr eaLnBrk="1" hangingPunct="1">
              <a:buFontTx/>
              <a:buNone/>
            </a:pPr>
            <a:r>
              <a:rPr lang="el-GR" altLang="el-GR" sz="1800" b="1" smtClean="0">
                <a:solidFill>
                  <a:srgbClr val="3399FF"/>
                </a:solidFill>
              </a:rPr>
              <a:t>peek(ch)</a:t>
            </a:r>
            <a:r>
              <a:rPr lang="el-GR" altLang="el-GR" sz="1800" smtClean="0"/>
              <a:t> </a:t>
            </a:r>
            <a:r>
              <a:rPr lang="en-US" altLang="el-GR" sz="1800" smtClean="0"/>
              <a:t>		</a:t>
            </a:r>
            <a:r>
              <a:rPr lang="el-GR" altLang="el-GR" sz="1800" smtClean="0"/>
              <a:t>Read one character, leave it in stream. </a:t>
            </a:r>
          </a:p>
          <a:p>
            <a:pPr eaLnBrk="1" hangingPunct="1">
              <a:buFontTx/>
              <a:buNone/>
            </a:pPr>
            <a:r>
              <a:rPr lang="el-GR" altLang="el-GR" sz="1800" b="1" smtClean="0">
                <a:solidFill>
                  <a:srgbClr val="3399FF"/>
                </a:solidFill>
              </a:rPr>
              <a:t>count = gcount()</a:t>
            </a:r>
            <a:r>
              <a:rPr lang="el-GR" altLang="el-GR" sz="1800" smtClean="0"/>
              <a:t> </a:t>
            </a:r>
            <a:r>
              <a:rPr lang="en-US" altLang="el-GR" sz="1800" smtClean="0"/>
              <a:t>	</a:t>
            </a:r>
            <a:r>
              <a:rPr lang="el-GR" altLang="el-GR" sz="1800" smtClean="0"/>
              <a:t>Return number of characters read by a </a:t>
            </a:r>
            <a:r>
              <a:rPr lang="en-US" altLang="el-GR" sz="1800" smtClean="0"/>
              <a:t>					</a:t>
            </a:r>
            <a:r>
              <a:rPr lang="el-GR" altLang="el-GR" sz="1800" smtClean="0"/>
              <a:t>(immediately preceding) call to get(), getline(), </a:t>
            </a:r>
            <a:r>
              <a:rPr lang="en-US" altLang="el-GR" sz="1800" smtClean="0"/>
              <a:t>				</a:t>
            </a:r>
            <a:r>
              <a:rPr lang="el-GR" altLang="el-GR" sz="1800" smtClean="0"/>
              <a:t>or read(). </a:t>
            </a:r>
          </a:p>
          <a:p>
            <a:pPr eaLnBrk="1" hangingPunct="1">
              <a:buFontTx/>
              <a:buNone/>
            </a:pPr>
            <a:r>
              <a:rPr lang="el-GR" altLang="el-GR" sz="1800" b="1" smtClean="0">
                <a:solidFill>
                  <a:srgbClr val="3399FF"/>
                </a:solidFill>
              </a:rPr>
              <a:t>read(str, MAX)</a:t>
            </a:r>
            <a:r>
              <a:rPr lang="el-GR" altLang="el-GR" sz="1800" smtClean="0"/>
              <a:t> </a:t>
            </a:r>
            <a:r>
              <a:rPr lang="en-US" altLang="el-GR" sz="1800" smtClean="0"/>
              <a:t>		</a:t>
            </a:r>
            <a:r>
              <a:rPr lang="el-GR" altLang="el-GR" sz="1800" smtClean="0"/>
              <a:t>For files. Extract up to MAX characters into str </a:t>
            </a:r>
            <a:r>
              <a:rPr lang="en-US" altLang="el-GR" sz="1800" smtClean="0"/>
              <a:t>				</a:t>
            </a:r>
            <a:r>
              <a:rPr lang="el-GR" altLang="el-GR" sz="1800" smtClean="0"/>
              <a:t>until EOF. </a:t>
            </a:r>
          </a:p>
          <a:p>
            <a:pPr eaLnBrk="1" hangingPunct="1">
              <a:buFontTx/>
              <a:buNone/>
            </a:pPr>
            <a:r>
              <a:rPr lang="el-GR" altLang="el-GR" sz="1800" b="1" smtClean="0">
                <a:solidFill>
                  <a:srgbClr val="3399FF"/>
                </a:solidFill>
              </a:rPr>
              <a:t>seekg(position)</a:t>
            </a:r>
            <a:r>
              <a:rPr lang="el-GR" altLang="el-GR" sz="1800" smtClean="0"/>
              <a:t> </a:t>
            </a:r>
            <a:r>
              <a:rPr lang="en-US" altLang="el-GR" sz="1800" smtClean="0"/>
              <a:t>		</a:t>
            </a:r>
            <a:r>
              <a:rPr lang="el-GR" altLang="el-GR" sz="1800" smtClean="0"/>
              <a:t>Sets distance (in bytes) of file pointer from start </a:t>
            </a:r>
            <a:r>
              <a:rPr lang="en-US" altLang="el-GR" sz="1800" smtClean="0"/>
              <a:t>				</a:t>
            </a:r>
            <a:r>
              <a:rPr lang="el-GR" altLang="el-GR" sz="1800" smtClean="0"/>
              <a:t>of file. </a:t>
            </a:r>
          </a:p>
          <a:p>
            <a:pPr eaLnBrk="1" hangingPunct="1">
              <a:buFontTx/>
              <a:buNone/>
            </a:pPr>
            <a:r>
              <a:rPr lang="el-GR" altLang="el-GR" sz="1800" b="1" smtClean="0">
                <a:solidFill>
                  <a:srgbClr val="3399FF"/>
                </a:solidFill>
              </a:rPr>
              <a:t>seekg(position, seek_dir)</a:t>
            </a:r>
            <a:r>
              <a:rPr lang="en-US" altLang="el-GR" sz="1800" b="1" smtClean="0">
                <a:solidFill>
                  <a:srgbClr val="3399FF"/>
                </a:solidFill>
              </a:rPr>
              <a:t> </a:t>
            </a:r>
            <a:r>
              <a:rPr lang="el-GR" altLang="el-GR" sz="1800" smtClean="0"/>
              <a:t>Sets distance (in bytes) of file pointer from </a:t>
            </a:r>
            <a:r>
              <a:rPr lang="en-US" altLang="el-GR" sz="1800" smtClean="0"/>
              <a:t>				  </a:t>
            </a:r>
            <a:r>
              <a:rPr lang="el-GR" altLang="el-GR" sz="1800" smtClean="0"/>
              <a:t>specified place in file: seek_dir can be </a:t>
            </a:r>
            <a:r>
              <a:rPr lang="en-US" altLang="el-GR" sz="1800" smtClean="0"/>
              <a:t>i</a:t>
            </a:r>
            <a:r>
              <a:rPr lang="el-GR" altLang="el-GR" sz="1800" smtClean="0"/>
              <a:t>os::beg, </a:t>
            </a:r>
            <a:r>
              <a:rPr lang="en-US" altLang="el-GR" sz="1800" smtClean="0"/>
              <a:t> 				  </a:t>
            </a:r>
            <a:r>
              <a:rPr lang="el-GR" altLang="el-GR" sz="1800" smtClean="0"/>
              <a:t>ios::cur, ios::end. </a:t>
            </a:r>
          </a:p>
          <a:p>
            <a:pPr eaLnBrk="1" hangingPunct="1">
              <a:buFontTx/>
              <a:buNone/>
            </a:pPr>
            <a:r>
              <a:rPr lang="el-GR" altLang="el-GR" sz="1800" b="1" smtClean="0">
                <a:solidFill>
                  <a:srgbClr val="3399FF"/>
                </a:solidFill>
              </a:rPr>
              <a:t>position = tellg(pos)</a:t>
            </a:r>
            <a:r>
              <a:rPr lang="el-GR" altLang="el-GR" sz="1800" smtClean="0"/>
              <a:t> </a:t>
            </a:r>
            <a:r>
              <a:rPr lang="en-US" altLang="el-GR" sz="1800" smtClean="0"/>
              <a:t>	</a:t>
            </a:r>
            <a:r>
              <a:rPr lang="el-GR" altLang="el-GR" sz="1800" smtClean="0"/>
              <a:t>Return position (in bytes) of file pointer from </a:t>
            </a:r>
            <a:r>
              <a:rPr lang="en-US" altLang="el-GR" sz="1800" smtClean="0"/>
              <a:t>				</a:t>
            </a:r>
            <a:r>
              <a:rPr lang="el-GR" altLang="el-GR" sz="1800" smtClean="0"/>
              <a:t>start of file.</a:t>
            </a:r>
            <a:endParaRPr lang="en-US" altLang="el-GR" sz="180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32771"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7C2F2F8A-8D14-4B9E-956C-2ADB6521952A}" type="slidenum">
              <a:rPr lang="el-GR" altLang="el-GR" sz="1400">
                <a:solidFill>
                  <a:srgbClr val="008080"/>
                </a:solidFill>
              </a:rPr>
              <a:pPr eaLnBrk="1" hangingPunct="1"/>
              <a:t>25</a:t>
            </a:fld>
            <a:endParaRPr lang="el-GR" altLang="el-GR" sz="1400">
              <a:solidFill>
                <a:srgbClr val="008080"/>
              </a:solidFill>
            </a:endParaRPr>
          </a:p>
        </p:txBody>
      </p:sp>
      <p:sp>
        <p:nvSpPr>
          <p:cNvPr id="32772" name="Rectangle 2"/>
          <p:cNvSpPr>
            <a:spLocks noGrp="1" noChangeArrowheads="1"/>
          </p:cNvSpPr>
          <p:nvPr>
            <p:ph type="title"/>
          </p:nvPr>
        </p:nvSpPr>
        <p:spPr/>
        <p:txBody>
          <a:bodyPr/>
          <a:lstStyle/>
          <a:p>
            <a:pPr eaLnBrk="1" hangingPunct="1"/>
            <a:r>
              <a:rPr lang="el-GR" altLang="el-GR" sz="2800" dirty="0" smtClean="0"/>
              <a:t>Η κλάση </a:t>
            </a:r>
            <a:r>
              <a:rPr lang="en-US" altLang="el-GR" sz="2800" dirty="0" err="1" smtClean="0"/>
              <a:t>ostream</a:t>
            </a:r>
            <a:r>
              <a:rPr lang="en-US" altLang="el-GR" sz="2800" dirty="0"/>
              <a:t/>
            </a:r>
            <a:br>
              <a:rPr lang="en-US" altLang="el-GR" sz="2800" dirty="0"/>
            </a:br>
            <a:r>
              <a:rPr lang="en-US" altLang="el-GR" sz="2000" b="1" dirty="0">
                <a:solidFill>
                  <a:srgbClr val="3333CC"/>
                </a:solidFill>
                <a:latin typeface="Courier" pitchFamily="49" charset="0"/>
              </a:rPr>
              <a:t>http://www.cplusplus.com/reference/ostream/ostream/</a:t>
            </a:r>
            <a:endParaRPr lang="el-GR" altLang="el-GR" sz="2000" b="1" dirty="0">
              <a:solidFill>
                <a:srgbClr val="3333CC"/>
              </a:solidFill>
              <a:latin typeface="Courier" pitchFamily="49" charset="0"/>
            </a:endParaRPr>
          </a:p>
        </p:txBody>
      </p:sp>
      <p:sp>
        <p:nvSpPr>
          <p:cNvPr id="32773" name="Rectangle 3"/>
          <p:cNvSpPr>
            <a:spLocks noGrp="1" noChangeArrowheads="1"/>
          </p:cNvSpPr>
          <p:nvPr>
            <p:ph type="body" idx="1"/>
          </p:nvPr>
        </p:nvSpPr>
        <p:spPr>
          <a:xfrm>
            <a:off x="304800" y="1196975"/>
            <a:ext cx="8534400" cy="4899025"/>
          </a:xfrm>
        </p:spPr>
        <p:txBody>
          <a:bodyPr/>
          <a:lstStyle/>
          <a:p>
            <a:pPr eaLnBrk="1" hangingPunct="1">
              <a:lnSpc>
                <a:spcPct val="130000"/>
              </a:lnSpc>
              <a:buFontTx/>
              <a:buNone/>
            </a:pPr>
            <a:r>
              <a:rPr lang="el-GR" altLang="el-GR" sz="1800" b="1" dirty="0" err="1" smtClean="0">
                <a:solidFill>
                  <a:srgbClr val="CC0000"/>
                </a:solidFill>
              </a:rPr>
              <a:t>Function</a:t>
            </a:r>
            <a:r>
              <a:rPr lang="el-GR" altLang="el-GR" sz="1800" b="1" dirty="0" smtClean="0">
                <a:solidFill>
                  <a:srgbClr val="CC0000"/>
                </a:solidFill>
              </a:rPr>
              <a:t> </a:t>
            </a:r>
            <a:r>
              <a:rPr lang="en-US" altLang="el-GR" sz="1800" b="1" dirty="0" smtClean="0"/>
              <a:t>		</a:t>
            </a:r>
            <a:r>
              <a:rPr lang="el-GR" altLang="el-GR" sz="1800" b="1" dirty="0" err="1" smtClean="0">
                <a:solidFill>
                  <a:srgbClr val="CC0000"/>
                </a:solidFill>
              </a:rPr>
              <a:t>Purpose</a:t>
            </a:r>
            <a:r>
              <a:rPr lang="el-GR" altLang="el-GR" sz="1800" b="1" dirty="0" smtClean="0"/>
              <a:t> </a:t>
            </a:r>
          </a:p>
          <a:p>
            <a:pPr eaLnBrk="1" hangingPunct="1">
              <a:lnSpc>
                <a:spcPct val="130000"/>
              </a:lnSpc>
              <a:buFontTx/>
              <a:buNone/>
            </a:pPr>
            <a:r>
              <a:rPr lang="el-GR" altLang="el-GR" sz="1800" b="1" dirty="0" smtClean="0">
                <a:solidFill>
                  <a:srgbClr val="CC0000"/>
                </a:solidFill>
              </a:rPr>
              <a:t>&lt;&lt; </a:t>
            </a:r>
            <a:r>
              <a:rPr lang="en-US" altLang="el-GR" sz="1800" dirty="0" smtClean="0"/>
              <a:t>			</a:t>
            </a:r>
            <a:r>
              <a:rPr lang="el-GR" altLang="el-GR" sz="1800" dirty="0" err="1" smtClean="0"/>
              <a:t>Formatted</a:t>
            </a:r>
            <a:r>
              <a:rPr lang="el-GR" altLang="el-GR" sz="1800" dirty="0" smtClean="0"/>
              <a:t> </a:t>
            </a:r>
            <a:r>
              <a:rPr lang="el-GR" altLang="el-GR" sz="1800" dirty="0" err="1" smtClean="0"/>
              <a:t>insertion</a:t>
            </a:r>
            <a:r>
              <a:rPr lang="el-GR" altLang="el-GR" sz="1800" dirty="0" smtClean="0"/>
              <a:t> </a:t>
            </a:r>
            <a:r>
              <a:rPr lang="el-GR" altLang="el-GR" sz="1800" dirty="0" err="1" smtClean="0"/>
              <a:t>for</a:t>
            </a:r>
            <a:r>
              <a:rPr lang="el-GR" altLang="el-GR" sz="1800" dirty="0" smtClean="0"/>
              <a:t> </a:t>
            </a:r>
            <a:r>
              <a:rPr lang="el-GR" altLang="el-GR" sz="1800" dirty="0" err="1" smtClean="0"/>
              <a:t>all</a:t>
            </a:r>
            <a:r>
              <a:rPr lang="el-GR" altLang="el-GR" sz="1800" dirty="0" smtClean="0"/>
              <a:t> </a:t>
            </a:r>
            <a:r>
              <a:rPr lang="el-GR" altLang="el-GR" sz="1800" dirty="0" err="1" smtClean="0"/>
              <a:t>basic</a:t>
            </a:r>
            <a:r>
              <a:rPr lang="el-GR" altLang="el-GR" sz="1800" dirty="0" smtClean="0"/>
              <a:t> (</a:t>
            </a:r>
            <a:r>
              <a:rPr lang="el-GR" altLang="el-GR" sz="1800" dirty="0" err="1" smtClean="0"/>
              <a:t>and</a:t>
            </a:r>
            <a:r>
              <a:rPr lang="el-GR" altLang="el-GR" sz="1800" dirty="0" smtClean="0"/>
              <a:t> </a:t>
            </a:r>
            <a:r>
              <a:rPr lang="el-GR" altLang="el-GR" sz="1800" dirty="0" err="1" smtClean="0"/>
              <a:t>overloaded</a:t>
            </a:r>
            <a:r>
              <a:rPr lang="el-GR" altLang="el-GR" sz="1800" dirty="0" smtClean="0"/>
              <a:t>) </a:t>
            </a:r>
            <a:r>
              <a:rPr lang="en-US" altLang="el-GR" sz="1800" dirty="0" smtClean="0"/>
              <a:t>				</a:t>
            </a:r>
            <a:r>
              <a:rPr lang="el-GR" altLang="el-GR" sz="1800" dirty="0" err="1" smtClean="0"/>
              <a:t>types</a:t>
            </a:r>
            <a:r>
              <a:rPr lang="el-GR" altLang="el-GR" sz="1800" dirty="0" smtClean="0"/>
              <a:t>. </a:t>
            </a:r>
          </a:p>
          <a:p>
            <a:pPr eaLnBrk="1" hangingPunct="1">
              <a:lnSpc>
                <a:spcPct val="130000"/>
              </a:lnSpc>
              <a:buFontTx/>
              <a:buNone/>
            </a:pPr>
            <a:r>
              <a:rPr lang="el-GR" altLang="el-GR" sz="1800" b="1" dirty="0" err="1" smtClean="0">
                <a:solidFill>
                  <a:srgbClr val="CC0000"/>
                </a:solidFill>
              </a:rPr>
              <a:t>put(ch</a:t>
            </a:r>
            <a:r>
              <a:rPr lang="el-GR" altLang="el-GR" sz="1800" b="1" dirty="0" smtClean="0">
                <a:solidFill>
                  <a:srgbClr val="CC0000"/>
                </a:solidFill>
              </a:rPr>
              <a:t>)</a:t>
            </a:r>
            <a:r>
              <a:rPr lang="el-GR" altLang="el-GR" sz="1800" dirty="0" smtClean="0"/>
              <a:t> </a:t>
            </a:r>
            <a:r>
              <a:rPr lang="en-US" altLang="el-GR" sz="1800" dirty="0" smtClean="0"/>
              <a:t>			</a:t>
            </a:r>
            <a:r>
              <a:rPr lang="el-GR" altLang="el-GR" sz="1800" dirty="0" err="1" smtClean="0"/>
              <a:t>Insert</a:t>
            </a:r>
            <a:r>
              <a:rPr lang="el-GR" altLang="el-GR" sz="1800" dirty="0" smtClean="0"/>
              <a:t> </a:t>
            </a:r>
            <a:r>
              <a:rPr lang="el-GR" altLang="el-GR" sz="1800" dirty="0" err="1" smtClean="0"/>
              <a:t>character</a:t>
            </a:r>
            <a:r>
              <a:rPr lang="el-GR" altLang="el-GR" sz="1800" dirty="0" smtClean="0"/>
              <a:t> </a:t>
            </a:r>
            <a:r>
              <a:rPr lang="el-GR" altLang="el-GR" sz="1800" dirty="0" err="1" smtClean="0"/>
              <a:t>ch</a:t>
            </a:r>
            <a:r>
              <a:rPr lang="el-GR" altLang="el-GR" sz="1800" dirty="0" smtClean="0"/>
              <a:t> </a:t>
            </a:r>
            <a:r>
              <a:rPr lang="el-GR" altLang="el-GR" sz="1800" dirty="0" err="1" smtClean="0"/>
              <a:t>into</a:t>
            </a:r>
            <a:r>
              <a:rPr lang="el-GR" altLang="el-GR" sz="1800" dirty="0" smtClean="0"/>
              <a:t> </a:t>
            </a:r>
            <a:r>
              <a:rPr lang="el-GR" altLang="el-GR" sz="1800" dirty="0" err="1" smtClean="0"/>
              <a:t>stream</a:t>
            </a:r>
            <a:r>
              <a:rPr lang="el-GR" altLang="el-GR" sz="1800" dirty="0" smtClean="0"/>
              <a:t>. </a:t>
            </a:r>
          </a:p>
          <a:p>
            <a:pPr eaLnBrk="1" hangingPunct="1">
              <a:lnSpc>
                <a:spcPct val="130000"/>
              </a:lnSpc>
              <a:buFontTx/>
              <a:buNone/>
            </a:pPr>
            <a:r>
              <a:rPr lang="el-GR" altLang="el-GR" sz="1800" b="1" dirty="0" err="1" smtClean="0">
                <a:solidFill>
                  <a:srgbClr val="CC0000"/>
                </a:solidFill>
              </a:rPr>
              <a:t>flush</a:t>
            </a:r>
            <a:r>
              <a:rPr lang="el-GR" altLang="el-GR" sz="1800" b="1" dirty="0" smtClean="0">
                <a:solidFill>
                  <a:srgbClr val="CC0000"/>
                </a:solidFill>
              </a:rPr>
              <a:t>()</a:t>
            </a:r>
            <a:r>
              <a:rPr lang="el-GR" altLang="el-GR" sz="1800" dirty="0" smtClean="0"/>
              <a:t> </a:t>
            </a:r>
            <a:r>
              <a:rPr lang="en-US" altLang="el-GR" sz="1800" dirty="0" smtClean="0"/>
              <a:t>			</a:t>
            </a:r>
            <a:r>
              <a:rPr lang="el-GR" altLang="el-GR" sz="1800" dirty="0" err="1" smtClean="0"/>
              <a:t>Flush</a:t>
            </a:r>
            <a:r>
              <a:rPr lang="el-GR" altLang="el-GR" sz="1800" dirty="0" smtClean="0"/>
              <a:t> </a:t>
            </a:r>
            <a:r>
              <a:rPr lang="el-GR" altLang="el-GR" sz="1800" dirty="0" err="1" smtClean="0"/>
              <a:t>buffer</a:t>
            </a:r>
            <a:r>
              <a:rPr lang="el-GR" altLang="el-GR" sz="1800" dirty="0" smtClean="0"/>
              <a:t> </a:t>
            </a:r>
            <a:r>
              <a:rPr lang="el-GR" altLang="el-GR" sz="1800" dirty="0" err="1" smtClean="0"/>
              <a:t>contents</a:t>
            </a:r>
            <a:r>
              <a:rPr lang="el-GR" altLang="el-GR" sz="1800" dirty="0" smtClean="0"/>
              <a:t> </a:t>
            </a:r>
            <a:r>
              <a:rPr lang="el-GR" altLang="el-GR" sz="1800" dirty="0" err="1" smtClean="0"/>
              <a:t>and</a:t>
            </a:r>
            <a:r>
              <a:rPr lang="el-GR" altLang="el-GR" sz="1800" dirty="0" smtClean="0"/>
              <a:t> </a:t>
            </a:r>
            <a:r>
              <a:rPr lang="el-GR" altLang="el-GR" sz="1800" dirty="0" err="1" smtClean="0"/>
              <a:t>insert</a:t>
            </a:r>
            <a:r>
              <a:rPr lang="el-GR" altLang="el-GR" sz="1800" dirty="0" smtClean="0"/>
              <a:t> </a:t>
            </a:r>
            <a:r>
              <a:rPr lang="el-GR" altLang="el-GR" sz="1800" dirty="0" err="1" smtClean="0"/>
              <a:t>new</a:t>
            </a:r>
            <a:r>
              <a:rPr lang="el-GR" altLang="el-GR" sz="1800" dirty="0" smtClean="0"/>
              <a:t> </a:t>
            </a:r>
            <a:r>
              <a:rPr lang="el-GR" altLang="el-GR" sz="1800" dirty="0" err="1" smtClean="0"/>
              <a:t>line</a:t>
            </a:r>
            <a:r>
              <a:rPr lang="el-GR" altLang="el-GR" sz="1800" dirty="0" smtClean="0"/>
              <a:t>. </a:t>
            </a:r>
          </a:p>
          <a:p>
            <a:pPr eaLnBrk="1" hangingPunct="1">
              <a:lnSpc>
                <a:spcPct val="130000"/>
              </a:lnSpc>
              <a:buFontTx/>
              <a:buNone/>
            </a:pPr>
            <a:r>
              <a:rPr lang="el-GR" altLang="el-GR" sz="1800" b="1" dirty="0" err="1" smtClean="0">
                <a:solidFill>
                  <a:srgbClr val="CC0000"/>
                </a:solidFill>
              </a:rPr>
              <a:t>write(str</a:t>
            </a:r>
            <a:r>
              <a:rPr lang="el-GR" altLang="el-GR" sz="1800" b="1" dirty="0" smtClean="0">
                <a:solidFill>
                  <a:srgbClr val="CC0000"/>
                </a:solidFill>
              </a:rPr>
              <a:t>, SIZE)</a:t>
            </a:r>
            <a:r>
              <a:rPr lang="en-US" altLang="el-GR" sz="1800" dirty="0" smtClean="0"/>
              <a:t>	</a:t>
            </a:r>
            <a:r>
              <a:rPr lang="el-GR" altLang="el-GR" sz="1800" dirty="0" err="1" smtClean="0"/>
              <a:t>Insert</a:t>
            </a:r>
            <a:r>
              <a:rPr lang="el-GR" altLang="el-GR" sz="1800" dirty="0" smtClean="0"/>
              <a:t> SIZE </a:t>
            </a:r>
            <a:r>
              <a:rPr lang="el-GR" altLang="el-GR" sz="1800" dirty="0" err="1" smtClean="0"/>
              <a:t>characters</a:t>
            </a:r>
            <a:r>
              <a:rPr lang="el-GR" altLang="el-GR" sz="1800" dirty="0" smtClean="0"/>
              <a:t> </a:t>
            </a:r>
            <a:r>
              <a:rPr lang="el-GR" altLang="el-GR" sz="1800" dirty="0" err="1" smtClean="0"/>
              <a:t>from</a:t>
            </a:r>
            <a:r>
              <a:rPr lang="el-GR" altLang="el-GR" sz="1800" dirty="0" smtClean="0"/>
              <a:t> </a:t>
            </a:r>
            <a:r>
              <a:rPr lang="el-GR" altLang="el-GR" sz="1800" dirty="0" err="1" smtClean="0"/>
              <a:t>array</a:t>
            </a:r>
            <a:r>
              <a:rPr lang="el-GR" altLang="el-GR" sz="1800" dirty="0" smtClean="0"/>
              <a:t> </a:t>
            </a:r>
            <a:r>
              <a:rPr lang="el-GR" altLang="el-GR" sz="1800" dirty="0" err="1" smtClean="0"/>
              <a:t>str</a:t>
            </a:r>
            <a:r>
              <a:rPr lang="el-GR" altLang="el-GR" sz="1800" dirty="0" smtClean="0"/>
              <a:t> </a:t>
            </a:r>
            <a:r>
              <a:rPr lang="el-GR" altLang="el-GR" sz="1800" dirty="0" err="1" smtClean="0"/>
              <a:t>into</a:t>
            </a:r>
            <a:r>
              <a:rPr lang="el-GR" altLang="el-GR" sz="1800" dirty="0" smtClean="0"/>
              <a:t> </a:t>
            </a:r>
            <a:r>
              <a:rPr lang="el-GR" altLang="el-GR" sz="1800" dirty="0" err="1" smtClean="0"/>
              <a:t>file</a:t>
            </a:r>
            <a:r>
              <a:rPr lang="el-GR" altLang="el-GR" sz="1800" dirty="0" smtClean="0"/>
              <a:t>. </a:t>
            </a:r>
          </a:p>
          <a:p>
            <a:pPr eaLnBrk="1" hangingPunct="1">
              <a:lnSpc>
                <a:spcPct val="130000"/>
              </a:lnSpc>
              <a:buFontTx/>
              <a:buNone/>
            </a:pPr>
            <a:r>
              <a:rPr lang="el-GR" altLang="el-GR" sz="1800" b="1" dirty="0" err="1" smtClean="0">
                <a:solidFill>
                  <a:srgbClr val="CC0000"/>
                </a:solidFill>
              </a:rPr>
              <a:t>seekp(position</a:t>
            </a:r>
            <a:r>
              <a:rPr lang="el-GR" altLang="el-GR" sz="1800" b="1" dirty="0" smtClean="0">
                <a:solidFill>
                  <a:srgbClr val="CC0000"/>
                </a:solidFill>
              </a:rPr>
              <a:t>)</a:t>
            </a:r>
            <a:r>
              <a:rPr lang="en-US" altLang="el-GR" sz="1800" dirty="0" smtClean="0"/>
              <a:t>		</a:t>
            </a:r>
            <a:r>
              <a:rPr lang="el-GR" altLang="el-GR" sz="1800" dirty="0" err="1" smtClean="0"/>
              <a:t>Sets</a:t>
            </a:r>
            <a:r>
              <a:rPr lang="el-GR" altLang="el-GR" sz="1800" dirty="0" smtClean="0"/>
              <a:t> </a:t>
            </a:r>
            <a:r>
              <a:rPr lang="el-GR" altLang="el-GR" sz="1800" dirty="0" err="1" smtClean="0"/>
              <a:t>distance</a:t>
            </a:r>
            <a:r>
              <a:rPr lang="el-GR" altLang="el-GR" sz="1800" dirty="0" smtClean="0"/>
              <a:t> </a:t>
            </a:r>
            <a:r>
              <a:rPr lang="el-GR" altLang="el-GR" sz="1800" dirty="0" err="1" smtClean="0"/>
              <a:t>in</a:t>
            </a:r>
            <a:r>
              <a:rPr lang="el-GR" altLang="el-GR" sz="1800" dirty="0" smtClean="0"/>
              <a:t> </a:t>
            </a:r>
            <a:r>
              <a:rPr lang="el-GR" altLang="el-GR" sz="1800" dirty="0" err="1" smtClean="0"/>
              <a:t>bytes</a:t>
            </a:r>
            <a:r>
              <a:rPr lang="el-GR" altLang="el-GR" sz="1800" dirty="0" smtClean="0"/>
              <a:t> </a:t>
            </a:r>
            <a:r>
              <a:rPr lang="el-GR" altLang="el-GR" sz="1800" dirty="0" err="1" smtClean="0"/>
              <a:t>of</a:t>
            </a:r>
            <a:r>
              <a:rPr lang="el-GR" altLang="el-GR" sz="1800" dirty="0" smtClean="0"/>
              <a:t> </a:t>
            </a:r>
            <a:r>
              <a:rPr lang="el-GR" altLang="el-GR" sz="1800" dirty="0" err="1" smtClean="0"/>
              <a:t>file</a:t>
            </a:r>
            <a:r>
              <a:rPr lang="el-GR" altLang="el-GR" sz="1800" dirty="0" smtClean="0"/>
              <a:t> </a:t>
            </a:r>
            <a:r>
              <a:rPr lang="el-GR" altLang="el-GR" sz="1800" dirty="0" err="1" smtClean="0"/>
              <a:t>pointer</a:t>
            </a:r>
            <a:r>
              <a:rPr lang="el-GR" altLang="el-GR" sz="1800" dirty="0" smtClean="0"/>
              <a:t> </a:t>
            </a:r>
            <a:r>
              <a:rPr lang="el-GR" altLang="el-GR" sz="1800" dirty="0" err="1" smtClean="0"/>
              <a:t>from</a:t>
            </a:r>
            <a:r>
              <a:rPr lang="el-GR" altLang="el-GR" sz="1800" dirty="0" smtClean="0"/>
              <a:t> </a:t>
            </a:r>
            <a:r>
              <a:rPr lang="el-GR" altLang="el-GR" sz="1800" dirty="0" err="1" smtClean="0"/>
              <a:t>start</a:t>
            </a:r>
            <a:r>
              <a:rPr lang="el-GR" altLang="el-GR" sz="1800" dirty="0" smtClean="0"/>
              <a:t> </a:t>
            </a:r>
            <a:r>
              <a:rPr lang="el-GR" altLang="el-GR" sz="1800" dirty="0" err="1" smtClean="0"/>
              <a:t>of</a:t>
            </a:r>
            <a:r>
              <a:rPr lang="el-GR" altLang="el-GR" sz="1800" dirty="0" smtClean="0"/>
              <a:t> </a:t>
            </a:r>
            <a:r>
              <a:rPr lang="en-US" altLang="el-GR" sz="1800" dirty="0" smtClean="0"/>
              <a:t>			</a:t>
            </a:r>
            <a:r>
              <a:rPr lang="el-GR" altLang="el-GR" sz="1800" dirty="0" err="1" smtClean="0"/>
              <a:t>file</a:t>
            </a:r>
            <a:r>
              <a:rPr lang="el-GR" altLang="el-GR" sz="1800" dirty="0" smtClean="0"/>
              <a:t>. </a:t>
            </a:r>
          </a:p>
          <a:p>
            <a:pPr eaLnBrk="1" hangingPunct="1">
              <a:lnSpc>
                <a:spcPct val="130000"/>
              </a:lnSpc>
              <a:buFontTx/>
              <a:buNone/>
            </a:pPr>
            <a:r>
              <a:rPr lang="el-GR" altLang="el-GR" sz="1800" b="1" dirty="0" err="1" smtClean="0">
                <a:solidFill>
                  <a:srgbClr val="CC0000"/>
                </a:solidFill>
              </a:rPr>
              <a:t>seekp(position</a:t>
            </a:r>
            <a:r>
              <a:rPr lang="el-GR" altLang="el-GR" sz="1800" b="1" dirty="0" smtClean="0">
                <a:solidFill>
                  <a:srgbClr val="CC0000"/>
                </a:solidFill>
              </a:rPr>
              <a:t>, </a:t>
            </a:r>
            <a:r>
              <a:rPr lang="el-GR" altLang="el-GR" sz="1800" b="1" dirty="0" err="1" smtClean="0">
                <a:solidFill>
                  <a:srgbClr val="CC0000"/>
                </a:solidFill>
              </a:rPr>
              <a:t>seek_dir</a:t>
            </a:r>
            <a:r>
              <a:rPr lang="el-GR" altLang="el-GR" sz="1800" b="1" dirty="0" smtClean="0">
                <a:solidFill>
                  <a:srgbClr val="CC0000"/>
                </a:solidFill>
              </a:rPr>
              <a:t>)</a:t>
            </a:r>
            <a:r>
              <a:rPr lang="el-GR" altLang="el-GR" sz="1800" dirty="0" smtClean="0"/>
              <a:t> </a:t>
            </a:r>
            <a:r>
              <a:rPr lang="en-US" altLang="el-GR" sz="1800" dirty="0" smtClean="0"/>
              <a:t> </a:t>
            </a:r>
            <a:r>
              <a:rPr lang="el-GR" altLang="el-GR" sz="1800" dirty="0" err="1" smtClean="0"/>
              <a:t>Set</a:t>
            </a:r>
            <a:r>
              <a:rPr lang="el-GR" altLang="el-GR" sz="1800" dirty="0" smtClean="0"/>
              <a:t> </a:t>
            </a:r>
            <a:r>
              <a:rPr lang="el-GR" altLang="el-GR" sz="1800" dirty="0" err="1" smtClean="0"/>
              <a:t>distance</a:t>
            </a:r>
            <a:r>
              <a:rPr lang="el-GR" altLang="el-GR" sz="1800" dirty="0" smtClean="0"/>
              <a:t> </a:t>
            </a:r>
            <a:r>
              <a:rPr lang="el-GR" altLang="el-GR" sz="1800" dirty="0" err="1" smtClean="0"/>
              <a:t>in</a:t>
            </a:r>
            <a:r>
              <a:rPr lang="el-GR" altLang="el-GR" sz="1800" dirty="0" smtClean="0"/>
              <a:t> </a:t>
            </a:r>
            <a:r>
              <a:rPr lang="el-GR" altLang="el-GR" sz="1800" dirty="0" err="1" smtClean="0"/>
              <a:t>bytes</a:t>
            </a:r>
            <a:r>
              <a:rPr lang="el-GR" altLang="el-GR" sz="1800" dirty="0" smtClean="0"/>
              <a:t> </a:t>
            </a:r>
            <a:r>
              <a:rPr lang="el-GR" altLang="el-GR" sz="1800" dirty="0" err="1" smtClean="0"/>
              <a:t>of</a:t>
            </a:r>
            <a:r>
              <a:rPr lang="el-GR" altLang="el-GR" sz="1800" dirty="0" smtClean="0"/>
              <a:t> </a:t>
            </a:r>
            <a:r>
              <a:rPr lang="el-GR" altLang="el-GR" sz="1800" dirty="0" err="1" smtClean="0"/>
              <a:t>file</a:t>
            </a:r>
            <a:r>
              <a:rPr lang="el-GR" altLang="el-GR" sz="1800" dirty="0" smtClean="0"/>
              <a:t> </a:t>
            </a:r>
            <a:r>
              <a:rPr lang="el-GR" altLang="el-GR" sz="1800" dirty="0" err="1" smtClean="0"/>
              <a:t>pointer</a:t>
            </a:r>
            <a:r>
              <a:rPr lang="el-GR" altLang="el-GR" sz="1800" dirty="0" smtClean="0"/>
              <a:t> </a:t>
            </a:r>
            <a:r>
              <a:rPr lang="el-GR" altLang="el-GR" sz="1800" dirty="0" err="1" smtClean="0"/>
              <a:t>from</a:t>
            </a:r>
            <a:r>
              <a:rPr lang="el-GR" altLang="el-GR" sz="1800" dirty="0" smtClean="0"/>
              <a:t> </a:t>
            </a:r>
            <a:r>
              <a:rPr lang="en-US" altLang="el-GR" sz="1800" dirty="0" smtClean="0"/>
              <a:t>				</a:t>
            </a:r>
            <a:r>
              <a:rPr lang="el-GR" altLang="el-GR" sz="1800" dirty="0" err="1" smtClean="0"/>
              <a:t>specified</a:t>
            </a:r>
            <a:r>
              <a:rPr lang="el-GR" altLang="el-GR" sz="1800" dirty="0" smtClean="0"/>
              <a:t> </a:t>
            </a:r>
            <a:r>
              <a:rPr lang="el-GR" altLang="el-GR" sz="1800" dirty="0" err="1" smtClean="0"/>
              <a:t>place</a:t>
            </a:r>
            <a:r>
              <a:rPr lang="el-GR" altLang="el-GR" sz="1800" dirty="0" smtClean="0"/>
              <a:t> </a:t>
            </a:r>
            <a:r>
              <a:rPr lang="el-GR" altLang="el-GR" sz="1800" dirty="0" err="1" smtClean="0"/>
              <a:t>in</a:t>
            </a:r>
            <a:r>
              <a:rPr lang="el-GR" altLang="el-GR" sz="1800" dirty="0" smtClean="0"/>
              <a:t> </a:t>
            </a:r>
            <a:r>
              <a:rPr lang="el-GR" altLang="el-GR" sz="1800" dirty="0" err="1" smtClean="0"/>
              <a:t>file</a:t>
            </a:r>
            <a:r>
              <a:rPr lang="el-GR" altLang="el-GR" sz="1800" dirty="0" smtClean="0"/>
              <a:t>. </a:t>
            </a:r>
            <a:r>
              <a:rPr lang="el-GR" altLang="el-GR" sz="1800" dirty="0" err="1" smtClean="0"/>
              <a:t>seek_dir</a:t>
            </a:r>
            <a:r>
              <a:rPr lang="el-GR" altLang="el-GR" sz="1800" dirty="0" smtClean="0"/>
              <a:t> </a:t>
            </a:r>
            <a:r>
              <a:rPr lang="el-GR" altLang="el-GR" sz="1800" dirty="0" err="1" smtClean="0"/>
              <a:t>can</a:t>
            </a:r>
            <a:r>
              <a:rPr lang="el-GR" altLang="el-GR" sz="1800" dirty="0" smtClean="0"/>
              <a:t> </a:t>
            </a:r>
            <a:r>
              <a:rPr lang="el-GR" altLang="el-GR" sz="1800" dirty="0" err="1" smtClean="0"/>
              <a:t>be</a:t>
            </a:r>
            <a:r>
              <a:rPr lang="el-GR" altLang="el-GR" sz="1800" dirty="0" smtClean="0"/>
              <a:t> </a:t>
            </a:r>
            <a:r>
              <a:rPr lang="el-GR" altLang="el-GR" sz="1800" dirty="0" err="1" smtClean="0"/>
              <a:t>ios::beg</a:t>
            </a:r>
            <a:r>
              <a:rPr lang="el-GR" altLang="el-GR" sz="1800" dirty="0" smtClean="0"/>
              <a:t>, </a:t>
            </a:r>
            <a:r>
              <a:rPr lang="en-US" altLang="el-GR" sz="1800" dirty="0" smtClean="0"/>
              <a:t>				</a:t>
            </a:r>
            <a:r>
              <a:rPr lang="el-GR" altLang="el-GR" sz="1800" dirty="0" err="1" smtClean="0"/>
              <a:t>ios::cur</a:t>
            </a:r>
            <a:r>
              <a:rPr lang="el-GR" altLang="el-GR" sz="1800" dirty="0" smtClean="0"/>
              <a:t>, </a:t>
            </a:r>
            <a:r>
              <a:rPr lang="el-GR" altLang="el-GR" sz="1800" dirty="0" err="1" smtClean="0"/>
              <a:t>or</a:t>
            </a:r>
            <a:r>
              <a:rPr lang="el-GR" altLang="el-GR" sz="1800" dirty="0" smtClean="0"/>
              <a:t> </a:t>
            </a:r>
            <a:r>
              <a:rPr lang="el-GR" altLang="el-GR" sz="1800" dirty="0" err="1" smtClean="0"/>
              <a:t>ios::end</a:t>
            </a:r>
            <a:r>
              <a:rPr lang="el-GR" altLang="el-GR" sz="1800" dirty="0" smtClean="0"/>
              <a:t>. </a:t>
            </a:r>
          </a:p>
          <a:p>
            <a:pPr eaLnBrk="1" hangingPunct="1">
              <a:lnSpc>
                <a:spcPct val="130000"/>
              </a:lnSpc>
              <a:buFontTx/>
              <a:buNone/>
            </a:pPr>
            <a:r>
              <a:rPr lang="el-GR" altLang="el-GR" sz="1800" b="1" dirty="0" err="1" smtClean="0">
                <a:solidFill>
                  <a:srgbClr val="CC0000"/>
                </a:solidFill>
              </a:rPr>
              <a:t>position</a:t>
            </a:r>
            <a:r>
              <a:rPr lang="el-GR" altLang="el-GR" sz="1800" b="1" dirty="0" smtClean="0">
                <a:solidFill>
                  <a:srgbClr val="CC0000"/>
                </a:solidFill>
              </a:rPr>
              <a:t> = </a:t>
            </a:r>
            <a:r>
              <a:rPr lang="el-GR" altLang="el-GR" sz="1800" b="1" dirty="0" err="1" smtClean="0">
                <a:solidFill>
                  <a:srgbClr val="CC0000"/>
                </a:solidFill>
              </a:rPr>
              <a:t>tellp</a:t>
            </a:r>
            <a:r>
              <a:rPr lang="el-GR" altLang="el-GR" sz="1800" b="1" dirty="0" smtClean="0">
                <a:solidFill>
                  <a:srgbClr val="CC0000"/>
                </a:solidFill>
              </a:rPr>
              <a:t>()</a:t>
            </a:r>
            <a:r>
              <a:rPr lang="el-GR" altLang="el-GR" sz="1800" dirty="0" smtClean="0"/>
              <a:t> </a:t>
            </a:r>
            <a:r>
              <a:rPr lang="en-US" altLang="el-GR" sz="1800" dirty="0" smtClean="0"/>
              <a:t>	</a:t>
            </a:r>
            <a:r>
              <a:rPr lang="el-GR" altLang="el-GR" sz="1800" dirty="0" err="1" smtClean="0"/>
              <a:t>Return</a:t>
            </a:r>
            <a:r>
              <a:rPr lang="el-GR" altLang="el-GR" sz="1800" dirty="0" smtClean="0"/>
              <a:t> </a:t>
            </a:r>
            <a:r>
              <a:rPr lang="el-GR" altLang="el-GR" sz="1800" dirty="0" err="1" smtClean="0"/>
              <a:t>position</a:t>
            </a:r>
            <a:r>
              <a:rPr lang="el-GR" altLang="el-GR" sz="1800" dirty="0" smtClean="0"/>
              <a:t> </a:t>
            </a:r>
            <a:r>
              <a:rPr lang="el-GR" altLang="el-GR" sz="1800" dirty="0" err="1" smtClean="0"/>
              <a:t>of</a:t>
            </a:r>
            <a:r>
              <a:rPr lang="el-GR" altLang="el-GR" sz="1800" dirty="0" smtClean="0"/>
              <a:t> </a:t>
            </a:r>
            <a:r>
              <a:rPr lang="el-GR" altLang="el-GR" sz="1800" dirty="0" err="1" smtClean="0"/>
              <a:t>file</a:t>
            </a:r>
            <a:r>
              <a:rPr lang="el-GR" altLang="el-GR" sz="1800" dirty="0" smtClean="0"/>
              <a:t> </a:t>
            </a:r>
            <a:r>
              <a:rPr lang="el-GR" altLang="el-GR" sz="1800" dirty="0" err="1" smtClean="0"/>
              <a:t>pointer</a:t>
            </a:r>
            <a:r>
              <a:rPr lang="el-GR" altLang="el-GR" sz="1800" dirty="0" smtClean="0"/>
              <a:t>, </a:t>
            </a:r>
            <a:r>
              <a:rPr lang="el-GR" altLang="el-GR" sz="1800" dirty="0" err="1" smtClean="0"/>
              <a:t>in</a:t>
            </a:r>
            <a:r>
              <a:rPr lang="el-GR" altLang="el-GR" sz="1800" dirty="0" smtClean="0"/>
              <a:t> </a:t>
            </a:r>
            <a:r>
              <a:rPr lang="el-GR" altLang="el-GR" sz="1800" dirty="0" err="1" smtClean="0"/>
              <a:t>bytes</a:t>
            </a:r>
            <a:r>
              <a:rPr lang="el-GR" altLang="el-GR" sz="1800" dirty="0" smtClean="0"/>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33795"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04FCEF9A-55BE-44C4-BAB9-0CB48C34747F}" type="slidenum">
              <a:rPr lang="el-GR" altLang="el-GR" sz="1400">
                <a:solidFill>
                  <a:srgbClr val="008080"/>
                </a:solidFill>
              </a:rPr>
              <a:pPr eaLnBrk="1" hangingPunct="1"/>
              <a:t>26</a:t>
            </a:fld>
            <a:endParaRPr lang="el-GR" altLang="el-GR" sz="1400">
              <a:solidFill>
                <a:srgbClr val="008080"/>
              </a:solidFill>
            </a:endParaRPr>
          </a:p>
        </p:txBody>
      </p:sp>
      <p:sp>
        <p:nvSpPr>
          <p:cNvPr id="33796" name="Rectangle 2"/>
          <p:cNvSpPr>
            <a:spLocks noGrp="1" noChangeArrowheads="1"/>
          </p:cNvSpPr>
          <p:nvPr>
            <p:ph type="title"/>
          </p:nvPr>
        </p:nvSpPr>
        <p:spPr/>
        <p:txBody>
          <a:bodyPr/>
          <a:lstStyle/>
          <a:p>
            <a:pPr eaLnBrk="1" hangingPunct="1">
              <a:lnSpc>
                <a:spcPct val="130000"/>
              </a:lnSpc>
            </a:pPr>
            <a:r>
              <a:rPr lang="el-GR" altLang="el-GR" sz="2800" smtClean="0">
                <a:solidFill>
                  <a:srgbClr val="CC0000"/>
                </a:solidFill>
              </a:rPr>
              <a:t>Προκαθορισμένα Stream Objects</a:t>
            </a:r>
          </a:p>
        </p:txBody>
      </p:sp>
      <p:sp>
        <p:nvSpPr>
          <p:cNvPr id="33797" name="Rectangle 3"/>
          <p:cNvSpPr>
            <a:spLocks noGrp="1" noChangeArrowheads="1"/>
          </p:cNvSpPr>
          <p:nvPr>
            <p:ph type="body" idx="1"/>
          </p:nvPr>
        </p:nvSpPr>
        <p:spPr/>
        <p:txBody>
          <a:bodyPr/>
          <a:lstStyle/>
          <a:p>
            <a:pPr eaLnBrk="1" hangingPunct="1">
              <a:lnSpc>
                <a:spcPct val="150000"/>
              </a:lnSpc>
              <a:buFontTx/>
              <a:buNone/>
            </a:pPr>
            <a:r>
              <a:rPr lang="el-GR" altLang="el-GR" sz="2000" b="1" smtClean="0"/>
              <a:t>Name 		Class 			Used for</a:t>
            </a:r>
            <a:r>
              <a:rPr lang="el-GR" altLang="el-GR" sz="2400" b="1" smtClean="0"/>
              <a:t> </a:t>
            </a:r>
          </a:p>
          <a:p>
            <a:pPr eaLnBrk="1" hangingPunct="1">
              <a:lnSpc>
                <a:spcPct val="150000"/>
              </a:lnSpc>
              <a:buFontTx/>
              <a:buNone/>
            </a:pPr>
            <a:r>
              <a:rPr lang="el-GR" altLang="el-GR" sz="2400" smtClean="0">
                <a:solidFill>
                  <a:schemeClr val="accent2"/>
                </a:solidFill>
              </a:rPr>
              <a:t>cin</a:t>
            </a:r>
            <a:r>
              <a:rPr lang="el-GR" altLang="el-GR" sz="2400" smtClean="0"/>
              <a:t> 	istream_withassign 	Keyboard input </a:t>
            </a:r>
          </a:p>
          <a:p>
            <a:pPr eaLnBrk="1" hangingPunct="1">
              <a:lnSpc>
                <a:spcPct val="150000"/>
              </a:lnSpc>
              <a:buFontTx/>
              <a:buNone/>
            </a:pPr>
            <a:r>
              <a:rPr lang="el-GR" altLang="el-GR" sz="2400" smtClean="0">
                <a:solidFill>
                  <a:schemeClr val="accent2"/>
                </a:solidFill>
              </a:rPr>
              <a:t>cout</a:t>
            </a:r>
            <a:r>
              <a:rPr lang="el-GR" altLang="el-GR" sz="2400" smtClean="0"/>
              <a:t> 	ostream_withassign 	Normal screen output </a:t>
            </a:r>
          </a:p>
          <a:p>
            <a:pPr eaLnBrk="1" hangingPunct="1">
              <a:lnSpc>
                <a:spcPct val="150000"/>
              </a:lnSpc>
              <a:buFontTx/>
              <a:buNone/>
            </a:pPr>
            <a:r>
              <a:rPr lang="el-GR" altLang="el-GR" sz="2400" smtClean="0">
                <a:solidFill>
                  <a:schemeClr val="accent2"/>
                </a:solidFill>
              </a:rPr>
              <a:t>cerr</a:t>
            </a:r>
            <a:r>
              <a:rPr lang="el-GR" altLang="el-GR" sz="2400" smtClean="0"/>
              <a:t> 	ostream_withassign 	Error output </a:t>
            </a:r>
          </a:p>
          <a:p>
            <a:pPr eaLnBrk="1" hangingPunct="1">
              <a:lnSpc>
                <a:spcPct val="150000"/>
              </a:lnSpc>
              <a:buFontTx/>
              <a:buNone/>
            </a:pPr>
            <a:r>
              <a:rPr lang="el-GR" altLang="el-GR" sz="2400" smtClean="0">
                <a:solidFill>
                  <a:schemeClr val="accent2"/>
                </a:solidFill>
              </a:rPr>
              <a:t>clog </a:t>
            </a:r>
            <a:r>
              <a:rPr lang="el-GR" altLang="el-GR" sz="2400" smtClean="0"/>
              <a:t>	ostream_withassign 	Log output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34819"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6E7AE6A6-87E2-4677-9628-C02243D1801A}" type="slidenum">
              <a:rPr lang="el-GR" altLang="el-GR" sz="1400">
                <a:solidFill>
                  <a:srgbClr val="008080"/>
                </a:solidFill>
              </a:rPr>
              <a:pPr eaLnBrk="1" hangingPunct="1"/>
              <a:t>27</a:t>
            </a:fld>
            <a:endParaRPr lang="el-GR" altLang="el-GR" sz="1400">
              <a:solidFill>
                <a:srgbClr val="008080"/>
              </a:solidFill>
            </a:endParaRPr>
          </a:p>
        </p:txBody>
      </p:sp>
      <p:sp>
        <p:nvSpPr>
          <p:cNvPr id="34820" name="Rectangle 2"/>
          <p:cNvSpPr>
            <a:spLocks noGrp="1" noChangeArrowheads="1"/>
          </p:cNvSpPr>
          <p:nvPr>
            <p:ph type="title"/>
          </p:nvPr>
        </p:nvSpPr>
        <p:spPr/>
        <p:txBody>
          <a:bodyPr/>
          <a:lstStyle/>
          <a:p>
            <a:pPr eaLnBrk="1" hangingPunct="1"/>
            <a:r>
              <a:rPr lang="en-US" altLang="el-GR" sz="2800" smtClean="0">
                <a:solidFill>
                  <a:srgbClr val="CC0000"/>
                </a:solidFill>
              </a:rPr>
              <a:t>Error – Status Bits</a:t>
            </a:r>
            <a:endParaRPr lang="el-GR" altLang="el-GR" sz="2800" smtClean="0">
              <a:solidFill>
                <a:srgbClr val="CC0000"/>
              </a:solidFill>
            </a:endParaRPr>
          </a:p>
        </p:txBody>
      </p:sp>
      <p:sp>
        <p:nvSpPr>
          <p:cNvPr id="34821" name="Rectangle 3"/>
          <p:cNvSpPr>
            <a:spLocks noGrp="1" noChangeArrowheads="1"/>
          </p:cNvSpPr>
          <p:nvPr>
            <p:ph type="body" idx="1"/>
          </p:nvPr>
        </p:nvSpPr>
        <p:spPr/>
        <p:txBody>
          <a:bodyPr/>
          <a:lstStyle/>
          <a:p>
            <a:pPr eaLnBrk="1" hangingPunct="1">
              <a:buFontTx/>
              <a:buNone/>
            </a:pPr>
            <a:r>
              <a:rPr lang="el-GR" altLang="el-GR" sz="2400" b="1" smtClean="0">
                <a:solidFill>
                  <a:srgbClr val="CC0000"/>
                </a:solidFill>
              </a:rPr>
              <a:t>Name </a:t>
            </a:r>
            <a:r>
              <a:rPr lang="en-US" altLang="el-GR" sz="2400" b="1" smtClean="0">
                <a:solidFill>
                  <a:srgbClr val="CC0000"/>
                </a:solidFill>
              </a:rPr>
              <a:t>	</a:t>
            </a:r>
            <a:r>
              <a:rPr lang="el-GR" altLang="el-GR" sz="2400" b="1" smtClean="0">
                <a:solidFill>
                  <a:srgbClr val="CC0000"/>
                </a:solidFill>
              </a:rPr>
              <a:t>Meaning</a:t>
            </a:r>
            <a:r>
              <a:rPr lang="el-GR" altLang="el-GR" sz="2400" b="1" smtClean="0"/>
              <a:t> </a:t>
            </a:r>
          </a:p>
          <a:p>
            <a:pPr eaLnBrk="1" hangingPunct="1">
              <a:buFontTx/>
              <a:buNone/>
            </a:pPr>
            <a:r>
              <a:rPr lang="el-GR" altLang="el-GR" sz="2400" b="1" smtClean="0">
                <a:solidFill>
                  <a:srgbClr val="008080"/>
                </a:solidFill>
              </a:rPr>
              <a:t>goodbit </a:t>
            </a:r>
            <a:r>
              <a:rPr lang="en-US" altLang="el-GR" sz="2400" smtClean="0"/>
              <a:t>	</a:t>
            </a:r>
            <a:r>
              <a:rPr lang="el-GR" altLang="el-GR" sz="2400" smtClean="0"/>
              <a:t>No errors (no bits set, value = 0). </a:t>
            </a:r>
          </a:p>
          <a:p>
            <a:pPr eaLnBrk="1" hangingPunct="1">
              <a:buFontTx/>
              <a:buNone/>
            </a:pPr>
            <a:r>
              <a:rPr lang="el-GR" altLang="el-GR" sz="2400" b="1" smtClean="0">
                <a:solidFill>
                  <a:srgbClr val="008080"/>
                </a:solidFill>
              </a:rPr>
              <a:t>eofbit</a:t>
            </a:r>
            <a:r>
              <a:rPr lang="el-GR" altLang="el-GR" sz="2400" smtClean="0"/>
              <a:t> </a:t>
            </a:r>
            <a:r>
              <a:rPr lang="en-US" altLang="el-GR" sz="2400" smtClean="0"/>
              <a:t>	</a:t>
            </a:r>
            <a:r>
              <a:rPr lang="el-GR" altLang="el-GR" sz="2400" smtClean="0"/>
              <a:t>Reached end of file. </a:t>
            </a:r>
          </a:p>
          <a:p>
            <a:pPr eaLnBrk="1" hangingPunct="1">
              <a:buFontTx/>
              <a:buNone/>
            </a:pPr>
            <a:r>
              <a:rPr lang="el-GR" altLang="el-GR" sz="2400" b="1" smtClean="0">
                <a:solidFill>
                  <a:srgbClr val="008080"/>
                </a:solidFill>
              </a:rPr>
              <a:t>failbit</a:t>
            </a:r>
            <a:r>
              <a:rPr lang="el-GR" altLang="el-GR" sz="2400" smtClean="0"/>
              <a:t> </a:t>
            </a:r>
            <a:r>
              <a:rPr lang="en-US" altLang="el-GR" sz="2400" smtClean="0"/>
              <a:t>	</a:t>
            </a:r>
            <a:r>
              <a:rPr lang="el-GR" altLang="el-GR" sz="2400" smtClean="0"/>
              <a:t>Operation failed (user error, premature </a:t>
            </a:r>
            <a:r>
              <a:rPr lang="en-US" altLang="el-GR" sz="2400" smtClean="0"/>
              <a:t>			</a:t>
            </a:r>
            <a:r>
              <a:rPr lang="el-GR" altLang="el-GR" sz="2400" smtClean="0"/>
              <a:t>EOF). </a:t>
            </a:r>
          </a:p>
          <a:p>
            <a:pPr eaLnBrk="1" hangingPunct="1">
              <a:buFontTx/>
              <a:buNone/>
            </a:pPr>
            <a:r>
              <a:rPr lang="el-GR" altLang="el-GR" sz="2400" b="1" smtClean="0">
                <a:solidFill>
                  <a:srgbClr val="008080"/>
                </a:solidFill>
              </a:rPr>
              <a:t>badbit</a:t>
            </a:r>
            <a:r>
              <a:rPr lang="el-GR" altLang="el-GR" sz="2400" smtClean="0"/>
              <a:t> </a:t>
            </a:r>
            <a:r>
              <a:rPr lang="en-US" altLang="el-GR" sz="2400" smtClean="0"/>
              <a:t>	</a:t>
            </a:r>
            <a:r>
              <a:rPr lang="el-GR" altLang="el-GR" sz="2400" smtClean="0"/>
              <a:t>Invalid operation (no associated </a:t>
            </a:r>
            <a:r>
              <a:rPr lang="en-US" altLang="el-GR" sz="2400" smtClean="0"/>
              <a:t>				</a:t>
            </a:r>
            <a:r>
              <a:rPr lang="el-GR" altLang="el-GR" sz="2400" smtClean="0"/>
              <a:t>streambuf). </a:t>
            </a:r>
          </a:p>
          <a:p>
            <a:pPr eaLnBrk="1" hangingPunct="1">
              <a:buFontTx/>
              <a:buNone/>
            </a:pPr>
            <a:r>
              <a:rPr lang="el-GR" altLang="el-GR" sz="2400" b="1" smtClean="0">
                <a:solidFill>
                  <a:srgbClr val="008080"/>
                </a:solidFill>
              </a:rPr>
              <a:t>hardfail</a:t>
            </a:r>
            <a:r>
              <a:rPr lang="el-GR" altLang="el-GR" sz="2400" smtClean="0"/>
              <a:t> </a:t>
            </a:r>
            <a:r>
              <a:rPr lang="en-US" altLang="el-GR" sz="2400" smtClean="0"/>
              <a:t>	</a:t>
            </a:r>
            <a:r>
              <a:rPr lang="el-GR" altLang="el-GR" sz="2400" smtClean="0"/>
              <a:t>Unrecoverable error.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35843"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E63A318E-2D1A-4CF7-9654-0C8079F2C72F}" type="slidenum">
              <a:rPr lang="el-GR" altLang="el-GR" sz="1400">
                <a:solidFill>
                  <a:srgbClr val="008080"/>
                </a:solidFill>
              </a:rPr>
              <a:pPr eaLnBrk="1" hangingPunct="1"/>
              <a:t>28</a:t>
            </a:fld>
            <a:endParaRPr lang="el-GR" altLang="el-GR" sz="1400">
              <a:solidFill>
                <a:srgbClr val="008080"/>
              </a:solidFill>
            </a:endParaRPr>
          </a:p>
        </p:txBody>
      </p:sp>
      <p:sp>
        <p:nvSpPr>
          <p:cNvPr id="35844" name="Rectangle 2"/>
          <p:cNvSpPr>
            <a:spLocks noGrp="1" noChangeArrowheads="1"/>
          </p:cNvSpPr>
          <p:nvPr>
            <p:ph type="title"/>
          </p:nvPr>
        </p:nvSpPr>
        <p:spPr/>
        <p:txBody>
          <a:bodyPr/>
          <a:lstStyle/>
          <a:p>
            <a:pPr eaLnBrk="1" hangingPunct="1"/>
            <a:r>
              <a:rPr lang="el-GR" altLang="el-GR" sz="2800" smtClean="0">
                <a:solidFill>
                  <a:srgbClr val="CC0000"/>
                </a:solidFill>
              </a:rPr>
              <a:t>Functions for error bits</a:t>
            </a:r>
            <a:r>
              <a:rPr lang="el-GR" altLang="el-GR" sz="2800" smtClean="0"/>
              <a:t> </a:t>
            </a:r>
          </a:p>
        </p:txBody>
      </p:sp>
      <p:sp>
        <p:nvSpPr>
          <p:cNvPr id="35845" name="Rectangle 3"/>
          <p:cNvSpPr>
            <a:spLocks noGrp="1" noChangeArrowheads="1"/>
          </p:cNvSpPr>
          <p:nvPr>
            <p:ph type="body" idx="1"/>
          </p:nvPr>
        </p:nvSpPr>
        <p:spPr/>
        <p:txBody>
          <a:bodyPr/>
          <a:lstStyle/>
          <a:p>
            <a:pPr eaLnBrk="1" hangingPunct="1">
              <a:lnSpc>
                <a:spcPct val="170000"/>
              </a:lnSpc>
              <a:buFontTx/>
              <a:buNone/>
            </a:pPr>
            <a:r>
              <a:rPr lang="el-GR" altLang="el-GR" sz="2000" b="1" smtClean="0">
                <a:solidFill>
                  <a:srgbClr val="CC0000"/>
                </a:solidFill>
              </a:rPr>
              <a:t>Function </a:t>
            </a:r>
            <a:r>
              <a:rPr lang="en-US" altLang="el-GR" sz="2000" b="1" smtClean="0">
                <a:solidFill>
                  <a:srgbClr val="CC0000"/>
                </a:solidFill>
              </a:rPr>
              <a:t>	</a:t>
            </a:r>
            <a:r>
              <a:rPr lang="el-GR" altLang="el-GR" sz="2000" b="1" smtClean="0">
                <a:solidFill>
                  <a:srgbClr val="CC0000"/>
                </a:solidFill>
              </a:rPr>
              <a:t>Purpose </a:t>
            </a:r>
          </a:p>
          <a:p>
            <a:pPr eaLnBrk="1" hangingPunct="1">
              <a:lnSpc>
                <a:spcPct val="170000"/>
              </a:lnSpc>
              <a:buFontTx/>
              <a:buNone/>
            </a:pPr>
            <a:r>
              <a:rPr lang="el-GR" altLang="el-GR" sz="2000" smtClean="0">
                <a:solidFill>
                  <a:srgbClr val="CC0000"/>
                </a:solidFill>
              </a:rPr>
              <a:t>eof()</a:t>
            </a:r>
            <a:r>
              <a:rPr lang="en-US" altLang="el-GR" sz="2000" smtClean="0">
                <a:solidFill>
                  <a:srgbClr val="CC0000"/>
                </a:solidFill>
              </a:rPr>
              <a:t> </a:t>
            </a:r>
            <a:r>
              <a:rPr lang="en-US" altLang="el-GR" sz="2000" smtClean="0"/>
              <a:t>- int</a:t>
            </a:r>
            <a:r>
              <a:rPr lang="el-GR" altLang="el-GR" sz="2000" smtClean="0"/>
              <a:t>; </a:t>
            </a:r>
            <a:r>
              <a:rPr lang="en-US" altLang="el-GR" sz="2000" smtClean="0"/>
              <a:t>	</a:t>
            </a:r>
            <a:r>
              <a:rPr lang="el-GR" altLang="el-GR" sz="2000" smtClean="0"/>
              <a:t>Returns true if EOF bit set. </a:t>
            </a:r>
          </a:p>
          <a:p>
            <a:pPr eaLnBrk="1" hangingPunct="1">
              <a:lnSpc>
                <a:spcPct val="170000"/>
              </a:lnSpc>
              <a:buFontTx/>
              <a:buNone/>
            </a:pPr>
            <a:r>
              <a:rPr lang="el-GR" altLang="el-GR" sz="2000" smtClean="0">
                <a:solidFill>
                  <a:srgbClr val="CC0000"/>
                </a:solidFill>
              </a:rPr>
              <a:t>fail() </a:t>
            </a:r>
            <a:r>
              <a:rPr lang="en-US" altLang="el-GR" sz="2000" smtClean="0"/>
              <a:t>- int</a:t>
            </a:r>
            <a:r>
              <a:rPr lang="el-GR" altLang="el-GR" sz="2000" smtClean="0"/>
              <a:t>; </a:t>
            </a:r>
            <a:r>
              <a:rPr lang="en-US" altLang="el-GR" sz="2000" smtClean="0"/>
              <a:t>	</a:t>
            </a:r>
            <a:r>
              <a:rPr lang="el-GR" altLang="el-GR" sz="2000" smtClean="0"/>
              <a:t>Returns true if fail bit or bad bit or hard-fail bit set. </a:t>
            </a:r>
          </a:p>
          <a:p>
            <a:pPr eaLnBrk="1" hangingPunct="1">
              <a:lnSpc>
                <a:spcPct val="170000"/>
              </a:lnSpc>
              <a:buFontTx/>
              <a:buNone/>
            </a:pPr>
            <a:r>
              <a:rPr lang="el-GR" altLang="el-GR" sz="2000" smtClean="0">
                <a:solidFill>
                  <a:srgbClr val="CC0000"/>
                </a:solidFill>
              </a:rPr>
              <a:t>bad() </a:t>
            </a:r>
            <a:r>
              <a:rPr lang="en-US" altLang="el-GR" sz="2000" smtClean="0"/>
              <a:t>- int</a:t>
            </a:r>
            <a:r>
              <a:rPr lang="el-GR" altLang="el-GR" sz="2000" smtClean="0"/>
              <a:t>; </a:t>
            </a:r>
            <a:r>
              <a:rPr lang="en-US" altLang="el-GR" sz="2000" smtClean="0"/>
              <a:t>	</a:t>
            </a:r>
            <a:r>
              <a:rPr lang="el-GR" altLang="el-GR" sz="2000" smtClean="0"/>
              <a:t>Returns true if bad bit or hard-fail bit set. </a:t>
            </a:r>
          </a:p>
          <a:p>
            <a:pPr eaLnBrk="1" hangingPunct="1">
              <a:lnSpc>
                <a:spcPct val="170000"/>
              </a:lnSpc>
              <a:buFontTx/>
              <a:buNone/>
            </a:pPr>
            <a:r>
              <a:rPr lang="el-GR" altLang="el-GR" sz="2000" smtClean="0">
                <a:solidFill>
                  <a:srgbClr val="CC0000"/>
                </a:solidFill>
              </a:rPr>
              <a:t>good() </a:t>
            </a:r>
            <a:r>
              <a:rPr lang="en-US" altLang="el-GR" sz="2000" smtClean="0"/>
              <a:t>- int</a:t>
            </a:r>
            <a:r>
              <a:rPr lang="el-GR" altLang="el-GR" sz="2000" smtClean="0"/>
              <a:t>; </a:t>
            </a:r>
            <a:r>
              <a:rPr lang="en-US" altLang="el-GR" sz="2000" smtClean="0"/>
              <a:t>	</a:t>
            </a:r>
            <a:r>
              <a:rPr lang="el-GR" altLang="el-GR" sz="2000" smtClean="0"/>
              <a:t>Returns true if everything OK; no bits set. </a:t>
            </a:r>
          </a:p>
          <a:p>
            <a:pPr eaLnBrk="1" hangingPunct="1">
              <a:lnSpc>
                <a:spcPct val="170000"/>
              </a:lnSpc>
              <a:buFontTx/>
              <a:buNone/>
            </a:pPr>
            <a:r>
              <a:rPr lang="el-GR" altLang="el-GR" sz="2000" smtClean="0">
                <a:solidFill>
                  <a:srgbClr val="CC0000"/>
                </a:solidFill>
              </a:rPr>
              <a:t>clear</a:t>
            </a:r>
            <a:r>
              <a:rPr lang="el-GR" altLang="el-GR" sz="2000" smtClean="0"/>
              <a:t>(int=0); </a:t>
            </a:r>
            <a:r>
              <a:rPr lang="en-US" altLang="el-GR" sz="2000" smtClean="0"/>
              <a:t>	</a:t>
            </a:r>
            <a:r>
              <a:rPr lang="el-GR" altLang="el-GR" sz="2000" smtClean="0"/>
              <a:t>With no argument, clears all error bits; otherwise </a:t>
            </a:r>
            <a:r>
              <a:rPr lang="en-US" altLang="el-GR" sz="2000" smtClean="0"/>
              <a:t>			</a:t>
            </a:r>
            <a:r>
              <a:rPr lang="el-GR" altLang="el-GR" sz="2000" smtClean="0"/>
              <a:t>sets specified bits, as in clear(ios::failbit).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36867"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A639BB3B-A329-442E-8B64-BA8860F31009}" type="slidenum">
              <a:rPr lang="el-GR" altLang="el-GR" sz="1400">
                <a:solidFill>
                  <a:srgbClr val="008080"/>
                </a:solidFill>
              </a:rPr>
              <a:pPr eaLnBrk="1" hangingPunct="1"/>
              <a:t>29</a:t>
            </a:fld>
            <a:endParaRPr lang="el-GR" altLang="el-GR" sz="1400">
              <a:solidFill>
                <a:srgbClr val="008080"/>
              </a:solidFill>
            </a:endParaRPr>
          </a:p>
        </p:txBody>
      </p:sp>
      <p:sp>
        <p:nvSpPr>
          <p:cNvPr id="36868" name="Rectangle 2"/>
          <p:cNvSpPr>
            <a:spLocks noGrp="1" noChangeArrowheads="1"/>
          </p:cNvSpPr>
          <p:nvPr>
            <p:ph type="title"/>
          </p:nvPr>
        </p:nvSpPr>
        <p:spPr/>
        <p:txBody>
          <a:bodyPr/>
          <a:lstStyle/>
          <a:p>
            <a:pPr eaLnBrk="1" hangingPunct="1"/>
            <a:r>
              <a:rPr lang="el-GR" altLang="el-GR" b="1" smtClean="0"/>
              <a:t>Παράδειγμα : Εισαγωγή ακεραίων αριθμών</a:t>
            </a:r>
          </a:p>
        </p:txBody>
      </p:sp>
      <p:sp>
        <p:nvSpPr>
          <p:cNvPr id="36869" name="Rectangle 3"/>
          <p:cNvSpPr>
            <a:spLocks noGrp="1" noChangeArrowheads="1"/>
          </p:cNvSpPr>
          <p:nvPr>
            <p:ph type="body" idx="1"/>
          </p:nvPr>
        </p:nvSpPr>
        <p:spPr>
          <a:xfrm>
            <a:off x="304800" y="1125538"/>
            <a:ext cx="8534400" cy="4970462"/>
          </a:xfrm>
        </p:spPr>
        <p:txBody>
          <a:bodyPr/>
          <a:lstStyle/>
          <a:p>
            <a:pPr eaLnBrk="1" hangingPunct="1">
              <a:lnSpc>
                <a:spcPct val="70000"/>
              </a:lnSpc>
              <a:buFontTx/>
              <a:buNone/>
            </a:pPr>
            <a:r>
              <a:rPr lang="en-US" altLang="el-GR" sz="2000" b="1" smtClean="0">
                <a:latin typeface="Courier New" pitchFamily="49" charset="0"/>
              </a:rPr>
              <a:t>w</a:t>
            </a:r>
            <a:r>
              <a:rPr lang="el-GR" altLang="el-GR" sz="2000" b="1" smtClean="0">
                <a:latin typeface="Courier New" pitchFamily="49" charset="0"/>
              </a:rPr>
              <a:t>hile</a:t>
            </a:r>
            <a:r>
              <a:rPr lang="en-US" altLang="el-GR" sz="2000" b="1" smtClean="0">
                <a:latin typeface="Courier New" pitchFamily="49" charset="0"/>
              </a:rPr>
              <a:t> </a:t>
            </a:r>
            <a:r>
              <a:rPr lang="el-GR" altLang="el-GR" sz="2000" b="1" smtClean="0">
                <a:latin typeface="Courier New" pitchFamily="49" charset="0"/>
              </a:rPr>
              <a:t>(1) 			</a:t>
            </a:r>
            <a:r>
              <a:rPr lang="el-GR" altLang="el-GR" sz="2000" smtClean="0">
                <a:solidFill>
                  <a:srgbClr val="008080"/>
                </a:solidFill>
                <a:latin typeface="Courier New" pitchFamily="49" charset="0"/>
              </a:rPr>
              <a:t>// cycle until input OK</a:t>
            </a:r>
          </a:p>
          <a:p>
            <a:pPr eaLnBrk="1" hangingPunct="1">
              <a:lnSpc>
                <a:spcPct val="70000"/>
              </a:lnSpc>
              <a:buFontTx/>
              <a:buNone/>
            </a:pPr>
            <a:r>
              <a:rPr lang="el-GR" altLang="el-GR" sz="2000" b="1" smtClean="0">
                <a:latin typeface="Courier New" pitchFamily="49" charset="0"/>
              </a:rPr>
              <a:t>   {</a:t>
            </a:r>
          </a:p>
          <a:p>
            <a:pPr eaLnBrk="1" hangingPunct="1">
              <a:lnSpc>
                <a:spcPct val="70000"/>
              </a:lnSpc>
              <a:buFontTx/>
              <a:buNone/>
            </a:pPr>
            <a:r>
              <a:rPr lang="el-GR" altLang="el-GR" sz="2000" b="1" smtClean="0">
                <a:latin typeface="Courier New" pitchFamily="49" charset="0"/>
              </a:rPr>
              <a:t>   cout &lt;&lt; "\nEnter an integer: ";</a:t>
            </a:r>
          </a:p>
          <a:p>
            <a:pPr eaLnBrk="1" hangingPunct="1">
              <a:lnSpc>
                <a:spcPct val="70000"/>
              </a:lnSpc>
              <a:buFontTx/>
              <a:buNone/>
            </a:pPr>
            <a:r>
              <a:rPr lang="el-GR" altLang="el-GR" sz="2000" b="1" smtClean="0">
                <a:latin typeface="Courier New" pitchFamily="49" charset="0"/>
              </a:rPr>
              <a:t>   cin &gt;&gt; i;</a:t>
            </a:r>
          </a:p>
          <a:p>
            <a:pPr eaLnBrk="1" hangingPunct="1">
              <a:lnSpc>
                <a:spcPct val="70000"/>
              </a:lnSpc>
              <a:buFontTx/>
              <a:buNone/>
            </a:pPr>
            <a:r>
              <a:rPr lang="el-GR" altLang="el-GR" sz="2000" b="1" smtClean="0">
                <a:latin typeface="Courier New" pitchFamily="49" charset="0"/>
              </a:rPr>
              <a:t>   if( cin.good() ) 	</a:t>
            </a:r>
            <a:r>
              <a:rPr lang="en-US" altLang="el-GR" sz="2000" b="1" smtClean="0">
                <a:latin typeface="Courier New" pitchFamily="49" charset="0"/>
              </a:rPr>
              <a:t>	</a:t>
            </a:r>
            <a:r>
              <a:rPr lang="el-GR" altLang="el-GR" sz="2000" smtClean="0">
                <a:solidFill>
                  <a:srgbClr val="008080"/>
                </a:solidFill>
                <a:latin typeface="Courier New" pitchFamily="49" charset="0"/>
              </a:rPr>
              <a:t>// if no errors</a:t>
            </a:r>
          </a:p>
          <a:p>
            <a:pPr eaLnBrk="1" hangingPunct="1">
              <a:lnSpc>
                <a:spcPct val="70000"/>
              </a:lnSpc>
              <a:buFontTx/>
              <a:buNone/>
            </a:pPr>
            <a:r>
              <a:rPr lang="el-GR" altLang="el-GR" sz="2000" b="1" smtClean="0">
                <a:latin typeface="Courier New" pitchFamily="49" charset="0"/>
              </a:rPr>
              <a:t>      {</a:t>
            </a:r>
          </a:p>
          <a:p>
            <a:pPr eaLnBrk="1" hangingPunct="1">
              <a:lnSpc>
                <a:spcPct val="70000"/>
              </a:lnSpc>
              <a:buFontTx/>
              <a:buNone/>
            </a:pPr>
            <a:r>
              <a:rPr lang="el-GR" altLang="el-GR" sz="2000" b="1" smtClean="0">
                <a:latin typeface="Courier New" pitchFamily="49" charset="0"/>
              </a:rPr>
              <a:t>    cin.ignore(10, '\n'); 	</a:t>
            </a:r>
            <a:r>
              <a:rPr lang="el-GR" altLang="el-GR" sz="2000" smtClean="0">
                <a:solidFill>
                  <a:srgbClr val="008080"/>
                </a:solidFill>
                <a:latin typeface="Courier New" pitchFamily="49" charset="0"/>
              </a:rPr>
              <a:t>// remove newline</a:t>
            </a:r>
          </a:p>
          <a:p>
            <a:pPr eaLnBrk="1" hangingPunct="1">
              <a:lnSpc>
                <a:spcPct val="70000"/>
              </a:lnSpc>
              <a:buFontTx/>
              <a:buNone/>
            </a:pPr>
            <a:r>
              <a:rPr lang="el-GR" altLang="el-GR" sz="2000" b="1" smtClean="0">
                <a:latin typeface="Courier New" pitchFamily="49" charset="0"/>
              </a:rPr>
              <a:t>      break;  	</a:t>
            </a:r>
            <a:r>
              <a:rPr lang="en-US" altLang="el-GR" sz="2000" b="1" smtClean="0">
                <a:latin typeface="Courier New" pitchFamily="49" charset="0"/>
              </a:rPr>
              <a:t>		</a:t>
            </a:r>
            <a:r>
              <a:rPr lang="el-GR" altLang="el-GR" sz="2000" smtClean="0">
                <a:solidFill>
                  <a:srgbClr val="008080"/>
                </a:solidFill>
                <a:latin typeface="Courier New" pitchFamily="49" charset="0"/>
              </a:rPr>
              <a:t>// exit loop</a:t>
            </a:r>
          </a:p>
          <a:p>
            <a:pPr eaLnBrk="1" hangingPunct="1">
              <a:lnSpc>
                <a:spcPct val="70000"/>
              </a:lnSpc>
              <a:buFontTx/>
              <a:buNone/>
            </a:pPr>
            <a:r>
              <a:rPr lang="el-GR" altLang="el-GR" sz="2000" b="1" smtClean="0">
                <a:latin typeface="Courier New" pitchFamily="49" charset="0"/>
              </a:rPr>
              <a:t>      } </a:t>
            </a:r>
          </a:p>
          <a:p>
            <a:pPr eaLnBrk="1" hangingPunct="1">
              <a:lnSpc>
                <a:spcPct val="70000"/>
              </a:lnSpc>
              <a:buFontTx/>
              <a:buNone/>
            </a:pPr>
            <a:r>
              <a:rPr lang="el-GR" altLang="el-GR" sz="2000" b="1" smtClean="0">
                <a:latin typeface="Courier New" pitchFamily="49" charset="0"/>
              </a:rPr>
              <a:t>   cin.clear(); 		</a:t>
            </a:r>
            <a:r>
              <a:rPr lang="en-US" altLang="el-GR" sz="2000" b="1" smtClean="0">
                <a:latin typeface="Courier New" pitchFamily="49" charset="0"/>
              </a:rPr>
              <a:t>	</a:t>
            </a:r>
            <a:r>
              <a:rPr lang="el-GR" altLang="el-GR" sz="2000" smtClean="0">
                <a:solidFill>
                  <a:srgbClr val="008080"/>
                </a:solidFill>
                <a:latin typeface="Courier New" pitchFamily="49" charset="0"/>
              </a:rPr>
              <a:t>// clear the error bits</a:t>
            </a:r>
          </a:p>
          <a:p>
            <a:pPr eaLnBrk="1" hangingPunct="1">
              <a:lnSpc>
                <a:spcPct val="70000"/>
              </a:lnSpc>
              <a:buFontTx/>
              <a:buNone/>
            </a:pPr>
            <a:r>
              <a:rPr lang="el-GR" altLang="el-GR" sz="2000" b="1" smtClean="0">
                <a:latin typeface="Courier New" pitchFamily="49" charset="0"/>
              </a:rPr>
              <a:t>   cout &lt;&lt; "Incorrect input";</a:t>
            </a:r>
          </a:p>
          <a:p>
            <a:pPr eaLnBrk="1" hangingPunct="1">
              <a:lnSpc>
                <a:spcPct val="70000"/>
              </a:lnSpc>
              <a:buFontTx/>
              <a:buNone/>
            </a:pPr>
            <a:r>
              <a:rPr lang="el-GR" altLang="el-GR" sz="2000" b="1" smtClean="0">
                <a:latin typeface="Courier New" pitchFamily="49" charset="0"/>
              </a:rPr>
              <a:t>   cin.ignore(10, '\n'); </a:t>
            </a:r>
            <a:r>
              <a:rPr lang="en-US" altLang="el-GR" sz="2000" b="1" smtClean="0">
                <a:latin typeface="Courier New" pitchFamily="49" charset="0"/>
              </a:rPr>
              <a:t>	</a:t>
            </a:r>
            <a:r>
              <a:rPr lang="el-GR" altLang="el-GR" sz="2000" smtClean="0">
                <a:solidFill>
                  <a:srgbClr val="008080"/>
                </a:solidFill>
                <a:latin typeface="Courier New" pitchFamily="49" charset="0"/>
              </a:rPr>
              <a:t>// remove newline</a:t>
            </a:r>
          </a:p>
          <a:p>
            <a:pPr eaLnBrk="1" hangingPunct="1">
              <a:lnSpc>
                <a:spcPct val="70000"/>
              </a:lnSpc>
              <a:buFontTx/>
              <a:buNone/>
            </a:pPr>
            <a:r>
              <a:rPr lang="el-GR" altLang="el-GR" sz="2000" b="1" smtClean="0">
                <a:latin typeface="Courier New" pitchFamily="49" charset="0"/>
              </a:rPr>
              <a:t>   }</a:t>
            </a:r>
          </a:p>
          <a:p>
            <a:pPr eaLnBrk="1" hangingPunct="1">
              <a:lnSpc>
                <a:spcPct val="70000"/>
              </a:lnSpc>
              <a:buFontTx/>
              <a:buNone/>
            </a:pPr>
            <a:r>
              <a:rPr lang="el-GR" altLang="el-GR" sz="2000" b="1" smtClean="0">
                <a:latin typeface="Courier New" pitchFamily="49" charset="0"/>
              </a:rPr>
              <a:t>cout &lt;&lt; "integer is " &lt;&lt; i; </a:t>
            </a:r>
            <a:r>
              <a:rPr lang="en-US" altLang="el-GR" sz="2000" b="1" smtClean="0">
                <a:latin typeface="Courier New" pitchFamily="49" charset="0"/>
              </a:rPr>
              <a:t>	</a:t>
            </a:r>
            <a:r>
              <a:rPr lang="el-GR" altLang="el-GR" sz="2000" smtClean="0">
                <a:solidFill>
                  <a:srgbClr val="008080"/>
                </a:solidFill>
                <a:latin typeface="Courier New" pitchFamily="49" charset="0"/>
              </a:rPr>
              <a:t>// error-free integer</a:t>
            </a:r>
            <a:endParaRPr lang="en-US" altLang="el-GR" sz="2000" smtClean="0">
              <a:solidFill>
                <a:srgbClr val="008080"/>
              </a:solidFill>
              <a:latin typeface="Courier New" pitchFamily="49" charset="0"/>
            </a:endParaRPr>
          </a:p>
          <a:p>
            <a:pPr eaLnBrk="1" hangingPunct="1">
              <a:lnSpc>
                <a:spcPct val="70000"/>
              </a:lnSpc>
              <a:buFontTx/>
              <a:buNone/>
            </a:pPr>
            <a:endParaRPr lang="en-US" altLang="el-GR" sz="2000" smtClean="0">
              <a:latin typeface="Courier New" pitchFamily="49" charset="0"/>
            </a:endParaRPr>
          </a:p>
          <a:p>
            <a:pPr eaLnBrk="1" hangingPunct="1">
              <a:lnSpc>
                <a:spcPct val="70000"/>
              </a:lnSpc>
              <a:buFontTx/>
              <a:buNone/>
            </a:pPr>
            <a:endParaRPr lang="en-US" altLang="el-GR" smtClean="0"/>
          </a:p>
          <a:p>
            <a:pPr eaLnBrk="1" hangingPunct="1">
              <a:lnSpc>
                <a:spcPct val="70000"/>
              </a:lnSpc>
              <a:buFontTx/>
              <a:buNone/>
            </a:pPr>
            <a:r>
              <a:rPr lang="el-GR" altLang="el-GR" sz="2000" smtClean="0">
                <a:solidFill>
                  <a:srgbClr val="CC0000"/>
                </a:solidFill>
              </a:rPr>
              <a:t>Παράδειγμα :</a:t>
            </a:r>
            <a:r>
              <a:rPr lang="en-US" altLang="el-GR" sz="2000" smtClean="0">
                <a:solidFill>
                  <a:srgbClr val="CC0000"/>
                </a:solidFill>
              </a:rPr>
              <a:t>file-01.cpp</a:t>
            </a:r>
            <a:r>
              <a:rPr lang="el-GR" altLang="el-GR" sz="2000" smtClean="0"/>
              <a:t> </a:t>
            </a:r>
          </a:p>
          <a:p>
            <a:pPr eaLnBrk="1" hangingPunct="1">
              <a:lnSpc>
                <a:spcPct val="70000"/>
              </a:lnSpc>
              <a:buFontTx/>
              <a:buNone/>
            </a:pPr>
            <a:r>
              <a:rPr lang="el-GR" altLang="el-GR" sz="2000" smtClean="0"/>
              <a:t>(εισαγωγή δεδομένων απαλλαγμένη από λάθη πληκτρολόγησης)</a:t>
            </a:r>
            <a:endParaRPr lang="en-US" altLang="el-GR" sz="20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dirty="0">
                <a:solidFill>
                  <a:srgbClr val="008080"/>
                </a:solidFill>
              </a:rPr>
              <a:t>ΔΠΘ-ΤΜΗΜΑ ΜΠΔ: ΑΝΤΙΚΕΙΜΕΝΟΣΤΡΑΦΗΣ ΠΡΟΓΡΑΜΜΑΤΙΣΜΟΣ</a:t>
            </a:r>
            <a:r>
              <a:rPr lang="en-US" altLang="el-GR" sz="1200" dirty="0">
                <a:solidFill>
                  <a:srgbClr val="008080"/>
                </a:solidFill>
              </a:rPr>
              <a:t> /</a:t>
            </a:r>
            <a:r>
              <a:rPr lang="en-US" altLang="el-GR" sz="1200" dirty="0" smtClean="0">
                <a:solidFill>
                  <a:srgbClr val="008080"/>
                </a:solidFill>
              </a:rPr>
              <a:t>06</a:t>
            </a:r>
            <a:endParaRPr lang="el-GR" altLang="el-GR" sz="1200" dirty="0">
              <a:solidFill>
                <a:srgbClr val="008080"/>
              </a:solidFill>
            </a:endParaRPr>
          </a:p>
        </p:txBody>
      </p:sp>
      <p:sp>
        <p:nvSpPr>
          <p:cNvPr id="13315"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ADC659A6-81E4-4A22-AB5F-D12CBFE57A76}" type="slidenum">
              <a:rPr lang="el-GR" altLang="el-GR" sz="1400">
                <a:solidFill>
                  <a:srgbClr val="008080"/>
                </a:solidFill>
              </a:rPr>
              <a:pPr eaLnBrk="1" hangingPunct="1"/>
              <a:t>3</a:t>
            </a:fld>
            <a:endParaRPr lang="el-GR" altLang="el-GR" sz="1400">
              <a:solidFill>
                <a:srgbClr val="008080"/>
              </a:solidFill>
            </a:endParaRPr>
          </a:p>
        </p:txBody>
      </p:sp>
      <p:sp>
        <p:nvSpPr>
          <p:cNvPr id="13316" name="Rectangle 2"/>
          <p:cNvSpPr>
            <a:spLocks noGrp="1" noChangeArrowheads="1"/>
          </p:cNvSpPr>
          <p:nvPr>
            <p:ph type="title"/>
          </p:nvPr>
        </p:nvSpPr>
        <p:spPr/>
        <p:txBody>
          <a:bodyPr/>
          <a:lstStyle/>
          <a:p>
            <a:pPr eaLnBrk="1" hangingPunct="1"/>
            <a:endParaRPr lang="en-US" altLang="el-GR" smtClean="0"/>
          </a:p>
        </p:txBody>
      </p:sp>
      <p:sp>
        <p:nvSpPr>
          <p:cNvPr id="13317" name="Rectangle 3"/>
          <p:cNvSpPr>
            <a:spLocks noGrp="1" noChangeArrowheads="1"/>
          </p:cNvSpPr>
          <p:nvPr>
            <p:ph type="body" idx="1"/>
          </p:nvPr>
        </p:nvSpPr>
        <p:spPr/>
        <p:txBody>
          <a:bodyPr/>
          <a:lstStyle/>
          <a:p>
            <a:pPr eaLnBrk="1" hangingPunct="1">
              <a:lnSpc>
                <a:spcPct val="80000"/>
              </a:lnSpc>
            </a:pPr>
            <a:r>
              <a:rPr lang="el-GR" altLang="el-GR" sz="2400" smtClean="0"/>
              <a:t>Οι ακολουθίες χαρακτήρων (</a:t>
            </a:r>
            <a:r>
              <a:rPr lang="en-US" altLang="el-GR" sz="2400" smtClean="0"/>
              <a:t>bytes</a:t>
            </a:r>
            <a:r>
              <a:rPr lang="el-GR" altLang="el-GR" sz="2400" smtClean="0"/>
              <a:t>)</a:t>
            </a:r>
            <a:r>
              <a:rPr lang="en-US" altLang="el-GR" sz="2400" smtClean="0"/>
              <a:t> </a:t>
            </a:r>
            <a:r>
              <a:rPr lang="el-GR" altLang="el-GR" sz="2400" smtClean="0"/>
              <a:t>μπορούν να αντιπροσωπεύουν χαρακτήρες </a:t>
            </a:r>
            <a:r>
              <a:rPr lang="en-US" altLang="el-GR" sz="2400" smtClean="0"/>
              <a:t>ASCII, </a:t>
            </a:r>
            <a:r>
              <a:rPr lang="el-GR" altLang="el-GR" sz="2400" smtClean="0"/>
              <a:t>δεδομένα σε πρωτογενή μορφή, εικόνες γραφικών, ψηφιακό ήχο, ψηφιακό </a:t>
            </a:r>
            <a:r>
              <a:rPr lang="en-US" altLang="el-GR" sz="2400" smtClean="0"/>
              <a:t>video</a:t>
            </a:r>
            <a:r>
              <a:rPr lang="el-GR" altLang="el-GR" sz="2400" smtClean="0"/>
              <a:t> και κάθε είδους πληροφορία που χρειάζεται μια εφαρμογή.</a:t>
            </a:r>
          </a:p>
          <a:p>
            <a:pPr eaLnBrk="1" hangingPunct="1">
              <a:lnSpc>
                <a:spcPct val="80000"/>
              </a:lnSpc>
            </a:pPr>
            <a:r>
              <a:rPr lang="el-GR" altLang="el-GR" sz="2400" smtClean="0"/>
              <a:t>Ο μηχανισμός του συστήματος Ι/Ο είναι να μετακινεί </a:t>
            </a:r>
            <a:r>
              <a:rPr lang="en-US" altLang="el-GR" sz="2400" smtClean="0"/>
              <a:t>bytes </a:t>
            </a:r>
            <a:r>
              <a:rPr lang="el-GR" altLang="el-GR" sz="2400" smtClean="0"/>
              <a:t>από τις συσκευές προς την κεντρική μνήμη και αντίστροφα. Η μεταφορά αυτή εμπεριέχει συχνά μηχανικές κινήσεις όπως η περιστροφή ενός δίσκου ή το πάτημα των πλήκτρων.</a:t>
            </a:r>
          </a:p>
          <a:p>
            <a:pPr eaLnBrk="1" hangingPunct="1">
              <a:lnSpc>
                <a:spcPct val="80000"/>
              </a:lnSpc>
            </a:pPr>
            <a:r>
              <a:rPr lang="el-GR" altLang="el-GR" sz="2400" smtClean="0">
                <a:solidFill>
                  <a:schemeClr val="accent2"/>
                </a:solidFill>
              </a:rPr>
              <a:t>Ο χρόνος που απαιτείται για τις μεταφορές αυτές είναι τεράστιος συγκρινόμενος με τον χρόνο που χρειάζεται ο επεξεργαστής για την επεξεργασία των δεδομένων</a:t>
            </a:r>
            <a:r>
              <a:rPr lang="el-GR" altLang="el-GR" sz="2400" smtClean="0"/>
              <a:t>. Έτσι οι διαδικασίες Ι/Ο απαιτούν προσεκτικό σχεδιασμό για να επιτυγχάνεται η μέγιστη απόδοση.</a:t>
            </a:r>
            <a:endParaRPr lang="en-US" altLang="el-GR" sz="240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37891"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2B613BD9-B754-4EEB-8C6D-EA4043CF9ABC}" type="slidenum">
              <a:rPr lang="el-GR" altLang="el-GR" sz="1400">
                <a:solidFill>
                  <a:srgbClr val="008080"/>
                </a:solidFill>
              </a:rPr>
              <a:pPr eaLnBrk="1" hangingPunct="1"/>
              <a:t>30</a:t>
            </a:fld>
            <a:endParaRPr lang="el-GR" altLang="el-GR" sz="1400">
              <a:solidFill>
                <a:srgbClr val="008080"/>
              </a:solidFill>
            </a:endParaRPr>
          </a:p>
        </p:txBody>
      </p:sp>
      <p:sp>
        <p:nvSpPr>
          <p:cNvPr id="37892" name="Rectangle 2"/>
          <p:cNvSpPr>
            <a:spLocks noGrp="1" noChangeArrowheads="1"/>
          </p:cNvSpPr>
          <p:nvPr>
            <p:ph type="title"/>
          </p:nvPr>
        </p:nvSpPr>
        <p:spPr/>
        <p:txBody>
          <a:bodyPr/>
          <a:lstStyle/>
          <a:p>
            <a:pPr eaLnBrk="1" hangingPunct="1"/>
            <a:r>
              <a:rPr lang="en-US" altLang="el-GR" smtClean="0"/>
              <a:t>File streams</a:t>
            </a:r>
          </a:p>
        </p:txBody>
      </p:sp>
      <p:sp>
        <p:nvSpPr>
          <p:cNvPr id="37893" name="Rectangle 3"/>
          <p:cNvSpPr>
            <a:spLocks noGrp="1" noChangeArrowheads="1"/>
          </p:cNvSpPr>
          <p:nvPr>
            <p:ph type="body" idx="1"/>
          </p:nvPr>
        </p:nvSpPr>
        <p:spPr/>
        <p:txBody>
          <a:bodyPr/>
          <a:lstStyle/>
          <a:p>
            <a:pPr eaLnBrk="1" hangingPunct="1"/>
            <a:r>
              <a:rPr lang="el-GR" altLang="el-GR" smtClean="0"/>
              <a:t>Ένα </a:t>
            </a:r>
            <a:r>
              <a:rPr lang="en-US" altLang="el-GR" smtClean="0">
                <a:solidFill>
                  <a:srgbClr val="3366FF"/>
                </a:solidFill>
              </a:rPr>
              <a:t>istream object</a:t>
            </a:r>
            <a:r>
              <a:rPr lang="en-US" altLang="el-GR" smtClean="0"/>
              <a:t> </a:t>
            </a:r>
            <a:r>
              <a:rPr lang="el-GR" altLang="el-GR" smtClean="0"/>
              <a:t>αναπαριστά ένα </a:t>
            </a:r>
            <a:r>
              <a:rPr lang="en-US" altLang="el-GR" smtClean="0"/>
              <a:t>file stream </a:t>
            </a:r>
            <a:r>
              <a:rPr lang="el-GR" altLang="el-GR" smtClean="0"/>
              <a:t>από το οποίο μπορεί να γίνει ανάγνωση δεδομένων</a:t>
            </a:r>
          </a:p>
          <a:p>
            <a:pPr eaLnBrk="1" hangingPunct="1"/>
            <a:r>
              <a:rPr lang="el-GR" altLang="el-GR" smtClean="0"/>
              <a:t>Ένα </a:t>
            </a:r>
            <a:r>
              <a:rPr lang="en-US" altLang="el-GR" smtClean="0">
                <a:solidFill>
                  <a:srgbClr val="A50021"/>
                </a:solidFill>
              </a:rPr>
              <a:t>ostream object</a:t>
            </a:r>
            <a:r>
              <a:rPr lang="en-US" altLang="el-GR" smtClean="0"/>
              <a:t> </a:t>
            </a:r>
            <a:r>
              <a:rPr lang="el-GR" altLang="el-GR" smtClean="0"/>
              <a:t>αναπαριστά ένα </a:t>
            </a:r>
            <a:r>
              <a:rPr lang="en-US" altLang="el-GR" smtClean="0"/>
              <a:t>file stream </a:t>
            </a:r>
            <a:r>
              <a:rPr lang="el-GR" altLang="el-GR" smtClean="0"/>
              <a:t>στο οποίο μπορεί να γίνει εγγραφή δεδομένων</a:t>
            </a:r>
          </a:p>
          <a:p>
            <a:pPr eaLnBrk="1" hangingPunct="1"/>
            <a:r>
              <a:rPr lang="el-GR" altLang="el-GR" smtClean="0"/>
              <a:t>Ένα </a:t>
            </a:r>
            <a:r>
              <a:rPr lang="en-US" altLang="el-GR" smtClean="0">
                <a:solidFill>
                  <a:srgbClr val="008080"/>
                </a:solidFill>
              </a:rPr>
              <a:t>fstream object</a:t>
            </a:r>
            <a:r>
              <a:rPr lang="en-US" altLang="el-GR" smtClean="0"/>
              <a:t> </a:t>
            </a:r>
            <a:r>
              <a:rPr lang="el-GR" altLang="el-GR" smtClean="0"/>
              <a:t>αναπαριστά ένα </a:t>
            </a:r>
            <a:r>
              <a:rPr lang="en-US" altLang="el-GR" smtClean="0"/>
              <a:t>file stream </a:t>
            </a:r>
            <a:r>
              <a:rPr lang="el-GR" altLang="el-GR" smtClean="0"/>
              <a:t>για εγγραφή (</a:t>
            </a:r>
            <a:r>
              <a:rPr lang="en-US" altLang="el-GR" smtClean="0"/>
              <a:t>write) </a:t>
            </a:r>
            <a:r>
              <a:rPr lang="el-GR" altLang="el-GR" smtClean="0"/>
              <a:t>και ανάγνωση (</a:t>
            </a:r>
            <a:r>
              <a:rPr lang="en-US" altLang="el-GR" smtClean="0"/>
              <a:t>read)</a:t>
            </a:r>
            <a:endParaRPr lang="el-GR" altLang="el-GR" smtClean="0"/>
          </a:p>
          <a:p>
            <a:pPr eaLnBrk="1" hangingPunct="1"/>
            <a:endParaRPr lang="el-GR" altLang="el-GR" smtClean="0"/>
          </a:p>
          <a:p>
            <a:pPr eaLnBrk="1" hangingPunct="1"/>
            <a:r>
              <a:rPr lang="el-GR" altLang="el-GR" smtClean="0">
                <a:solidFill>
                  <a:srgbClr val="CC0000"/>
                </a:solidFill>
              </a:rPr>
              <a:t>Κάθε </a:t>
            </a:r>
            <a:r>
              <a:rPr lang="en-US" altLang="el-GR" smtClean="0">
                <a:solidFill>
                  <a:srgbClr val="CC0000"/>
                </a:solidFill>
              </a:rPr>
              <a:t>file stream </a:t>
            </a:r>
            <a:r>
              <a:rPr lang="el-GR" altLang="el-GR" smtClean="0">
                <a:solidFill>
                  <a:srgbClr val="CC0000"/>
                </a:solidFill>
              </a:rPr>
              <a:t>συσχετίζεται με ένα φυσικό αρχείο σε μια μόνιμη μονάδα αποθήκευσης (</a:t>
            </a:r>
            <a:r>
              <a:rPr lang="en-US" altLang="el-GR" smtClean="0">
                <a:solidFill>
                  <a:srgbClr val="CC0000"/>
                </a:solidFill>
              </a:rPr>
              <a:t>disk) </a:t>
            </a:r>
            <a:r>
              <a:rPr lang="el-GR" altLang="el-GR" smtClean="0">
                <a:solidFill>
                  <a:srgbClr val="CC0000"/>
                </a:solidFill>
              </a:rPr>
              <a:t>κάθε φορά που δημιουργείται.</a:t>
            </a:r>
            <a:endParaRPr lang="en-US" altLang="el-GR" smtClean="0">
              <a:solidFill>
                <a:srgbClr val="CC000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38915"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C59F5857-2B9E-4F5A-B313-4C0107EBA26B}" type="slidenum">
              <a:rPr lang="el-GR" altLang="el-GR" sz="1400">
                <a:solidFill>
                  <a:srgbClr val="008080"/>
                </a:solidFill>
              </a:rPr>
              <a:pPr eaLnBrk="1" hangingPunct="1"/>
              <a:t>31</a:t>
            </a:fld>
            <a:endParaRPr lang="el-GR" altLang="el-GR" sz="1400">
              <a:solidFill>
                <a:srgbClr val="008080"/>
              </a:solidFill>
            </a:endParaRPr>
          </a:p>
        </p:txBody>
      </p:sp>
      <p:sp>
        <p:nvSpPr>
          <p:cNvPr id="38916" name="Rectangle 2"/>
          <p:cNvSpPr>
            <a:spLocks noGrp="1" noChangeArrowheads="1"/>
          </p:cNvSpPr>
          <p:nvPr>
            <p:ph type="title"/>
          </p:nvPr>
        </p:nvSpPr>
        <p:spPr/>
        <p:txBody>
          <a:bodyPr/>
          <a:lstStyle/>
          <a:p>
            <a:pPr eaLnBrk="1" hangingPunct="1"/>
            <a:r>
              <a:rPr lang="el-GR" altLang="el-GR" b="1" smtClean="0">
                <a:solidFill>
                  <a:srgbClr val="CC0000"/>
                </a:solidFill>
              </a:rPr>
              <a:t>Disk File I/O with Streams</a:t>
            </a:r>
          </a:p>
        </p:txBody>
      </p:sp>
      <p:sp>
        <p:nvSpPr>
          <p:cNvPr id="38917" name="Rectangle 3"/>
          <p:cNvSpPr>
            <a:spLocks noGrp="1" noChangeArrowheads="1"/>
          </p:cNvSpPr>
          <p:nvPr>
            <p:ph type="body" idx="1"/>
          </p:nvPr>
        </p:nvSpPr>
        <p:spPr/>
        <p:txBody>
          <a:bodyPr/>
          <a:lstStyle/>
          <a:p>
            <a:pPr eaLnBrk="1" hangingPunct="1"/>
            <a:r>
              <a:rPr lang="el-GR" altLang="el-GR" sz="2600" smtClean="0"/>
              <a:t>Τα αρχεία δίσκου απαιτούν ένα διαφορετικό σύνολο κλάσεων σε σχέση με τα αρχεία πληκτρολογίου και οθόνης.</a:t>
            </a:r>
          </a:p>
          <a:p>
            <a:pPr eaLnBrk="1" hangingPunct="1"/>
            <a:r>
              <a:rPr lang="el-GR" altLang="el-GR" sz="2600" smtClean="0"/>
              <a:t>Αυτές είναι οι </a:t>
            </a:r>
            <a:r>
              <a:rPr lang="el-GR" altLang="el-GR" sz="2600" smtClean="0">
                <a:solidFill>
                  <a:srgbClr val="CC0000"/>
                </a:solidFill>
              </a:rPr>
              <a:t>ifstream</a:t>
            </a:r>
            <a:r>
              <a:rPr lang="el-GR" altLang="el-GR" sz="2600" smtClean="0"/>
              <a:t> για input, </a:t>
            </a:r>
            <a:r>
              <a:rPr lang="el-GR" altLang="el-GR" sz="2600" smtClean="0">
                <a:solidFill>
                  <a:srgbClr val="CC0000"/>
                </a:solidFill>
              </a:rPr>
              <a:t>fstream</a:t>
            </a:r>
            <a:r>
              <a:rPr lang="el-GR" altLang="el-GR" sz="2600" smtClean="0"/>
              <a:t> για input και output, και </a:t>
            </a:r>
            <a:r>
              <a:rPr lang="el-GR" altLang="el-GR" sz="2600" smtClean="0">
                <a:solidFill>
                  <a:srgbClr val="CC0000"/>
                </a:solidFill>
              </a:rPr>
              <a:t>ofstream</a:t>
            </a:r>
            <a:r>
              <a:rPr lang="el-GR" altLang="el-GR" sz="2600" smtClean="0"/>
              <a:t> για output.</a:t>
            </a:r>
          </a:p>
          <a:p>
            <a:pPr eaLnBrk="1" hangingPunct="1"/>
            <a:r>
              <a:rPr lang="el-GR" altLang="el-GR" sz="2600" smtClean="0"/>
              <a:t>Αντικείμενα αυτών των κλάσεων μπορούν να συσχετισθούν με αρχεία δίσκου και μπορούν να χρησιμοποιήσουν τις κατάλληλες </a:t>
            </a:r>
            <a:r>
              <a:rPr lang="en-US" altLang="el-GR" sz="2600" smtClean="0"/>
              <a:t>member functions </a:t>
            </a:r>
            <a:r>
              <a:rPr lang="el-GR" altLang="el-GR" sz="2600" smtClean="0"/>
              <a:t>για διαδικασίες </a:t>
            </a:r>
            <a:r>
              <a:rPr lang="en-US" altLang="el-GR" sz="2600" smtClean="0"/>
              <a:t>read </a:t>
            </a:r>
            <a:r>
              <a:rPr lang="el-GR" altLang="el-GR" sz="2600" smtClean="0"/>
              <a:t>και </a:t>
            </a:r>
            <a:r>
              <a:rPr lang="en-US" altLang="el-GR" sz="2600" smtClean="0"/>
              <a:t>write </a:t>
            </a:r>
            <a:r>
              <a:rPr lang="el-GR" altLang="el-GR" sz="2600" smtClean="0"/>
              <a:t>στα αρχεία.</a:t>
            </a:r>
          </a:p>
          <a:p>
            <a:pPr eaLnBrk="1" hangingPunct="1"/>
            <a:r>
              <a:rPr lang="el-GR" altLang="el-GR" sz="2600" smtClean="0"/>
              <a:t>Οι κλάσεις ifstream, ofstream, και fstream δηλώνονται στο </a:t>
            </a:r>
            <a:r>
              <a:rPr lang="en-US" altLang="el-GR" sz="2600" b="1" smtClean="0">
                <a:solidFill>
                  <a:srgbClr val="CC0000"/>
                </a:solidFill>
              </a:rPr>
              <a:t>fstream</a:t>
            </a:r>
            <a:r>
              <a:rPr lang="el-GR" altLang="el-GR" sz="2600" b="1" smtClean="0">
                <a:solidFill>
                  <a:srgbClr val="CC0000"/>
                </a:solidFill>
              </a:rPr>
              <a:t>.</a:t>
            </a:r>
            <a:r>
              <a:rPr lang="en-US" altLang="el-GR" sz="2600" b="1" smtClean="0">
                <a:solidFill>
                  <a:srgbClr val="CC0000"/>
                </a:solidFill>
              </a:rPr>
              <a:t>h</a:t>
            </a:r>
            <a:r>
              <a:rPr lang="el-GR" altLang="el-GR" sz="2600" smtClean="0"/>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39939"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5E1FBA36-4517-48CF-88C1-AAA99DC4C2D0}" type="slidenum">
              <a:rPr lang="el-GR" altLang="el-GR" sz="1400">
                <a:solidFill>
                  <a:srgbClr val="008080"/>
                </a:solidFill>
              </a:rPr>
              <a:pPr eaLnBrk="1" hangingPunct="1"/>
              <a:t>32</a:t>
            </a:fld>
            <a:endParaRPr lang="el-GR" altLang="el-GR" sz="1400">
              <a:solidFill>
                <a:srgbClr val="008080"/>
              </a:solidFill>
            </a:endParaRPr>
          </a:p>
        </p:txBody>
      </p:sp>
      <p:sp>
        <p:nvSpPr>
          <p:cNvPr id="39940" name="Rectangle 2"/>
          <p:cNvSpPr>
            <a:spLocks noGrp="1" noChangeArrowheads="1"/>
          </p:cNvSpPr>
          <p:nvPr>
            <p:ph type="title"/>
          </p:nvPr>
        </p:nvSpPr>
        <p:spPr/>
        <p:txBody>
          <a:bodyPr/>
          <a:lstStyle/>
          <a:p>
            <a:pPr eaLnBrk="1" hangingPunct="1"/>
            <a:endParaRPr lang="en-US" altLang="el-GR" smtClean="0"/>
          </a:p>
        </p:txBody>
      </p:sp>
      <p:sp>
        <p:nvSpPr>
          <p:cNvPr id="39941" name="Rectangle 3"/>
          <p:cNvSpPr>
            <a:spLocks noGrp="1" noChangeArrowheads="1"/>
          </p:cNvSpPr>
          <p:nvPr>
            <p:ph type="body" idx="1"/>
          </p:nvPr>
        </p:nvSpPr>
        <p:spPr/>
        <p:txBody>
          <a:bodyPr/>
          <a:lstStyle/>
          <a:p>
            <a:pPr eaLnBrk="1" hangingPunct="1"/>
            <a:r>
              <a:rPr lang="el-GR" altLang="el-GR" sz="2400" smtClean="0"/>
              <a:t>Εναλλακτικά μπορεί να δημιουργηθεί ένα </a:t>
            </a:r>
            <a:r>
              <a:rPr lang="en-US" altLang="el-GR" sz="2400" smtClean="0"/>
              <a:t>file stream object </a:t>
            </a:r>
            <a:r>
              <a:rPr lang="el-GR" altLang="el-GR" sz="2400" smtClean="0"/>
              <a:t>που δεν συσχετίζεται με κάποιο συγκεκριμένο αρχείο και στη συνέχεια να χρησιμοποιηθεί μια </a:t>
            </a:r>
            <a:r>
              <a:rPr lang="en-US" altLang="el-GR" sz="2400" smtClean="0"/>
              <a:t>member function </a:t>
            </a:r>
            <a:r>
              <a:rPr lang="el-GR" altLang="el-GR" sz="2400" smtClean="0"/>
              <a:t>για να αποκατασταθεί η σύνδεση με ένα φυσικό αρχείο.</a:t>
            </a:r>
          </a:p>
          <a:p>
            <a:pPr eaLnBrk="1" hangingPunct="1"/>
            <a:r>
              <a:rPr lang="el-GR" altLang="el-GR" sz="2400" smtClean="0">
                <a:solidFill>
                  <a:srgbClr val="CC0000"/>
                </a:solidFill>
              </a:rPr>
              <a:t>Για την ανάγνωση ή την εγγραφή σε ένα φυσικό αρχείο το αρχείο πρέπει να γίνει </a:t>
            </a:r>
            <a:r>
              <a:rPr lang="en-US" altLang="el-GR" sz="2400" smtClean="0">
                <a:solidFill>
                  <a:srgbClr val="CC0000"/>
                </a:solidFill>
              </a:rPr>
              <a:t>“opened”</a:t>
            </a:r>
            <a:r>
              <a:rPr lang="el-GR" altLang="el-GR" sz="2400" smtClean="0">
                <a:solidFill>
                  <a:srgbClr val="CC0000"/>
                </a:solidFill>
              </a:rPr>
              <a:t> και να προσαρτηθεί στο πρόγραμμα μέσω του οποίου θα γίνει η διαχείρισή του μέσω του Λειτουργικού Συστήματος, συνοδευόμενο από ένα σύνολο επιτρεπόμενων λειτουργιών (</a:t>
            </a:r>
            <a:r>
              <a:rPr lang="en-US" altLang="el-GR" sz="2400" smtClean="0">
                <a:solidFill>
                  <a:srgbClr val="CC0000"/>
                </a:solidFill>
              </a:rPr>
              <a:t>permissions) </a:t>
            </a:r>
            <a:r>
              <a:rPr lang="el-GR" altLang="el-GR" sz="2400" smtClean="0">
                <a:solidFill>
                  <a:srgbClr val="CC0000"/>
                </a:solidFill>
              </a:rPr>
              <a:t>που καθορίζουν τον τρόπο χρήσης του.</a:t>
            </a:r>
            <a:endParaRPr lang="en-US" altLang="el-GR" sz="2400" smtClean="0">
              <a:solidFill>
                <a:srgbClr val="CC0000"/>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40963"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1A9541F1-AE24-4BDF-814B-901B99625986}" type="slidenum">
              <a:rPr lang="el-GR" altLang="el-GR" sz="1400">
                <a:solidFill>
                  <a:srgbClr val="008080"/>
                </a:solidFill>
              </a:rPr>
              <a:pPr eaLnBrk="1" hangingPunct="1"/>
              <a:t>33</a:t>
            </a:fld>
            <a:endParaRPr lang="el-GR" altLang="el-GR" sz="1400">
              <a:solidFill>
                <a:srgbClr val="008080"/>
              </a:solidFill>
            </a:endParaRPr>
          </a:p>
        </p:txBody>
      </p:sp>
      <p:sp>
        <p:nvSpPr>
          <p:cNvPr id="40964" name="Rectangle 2"/>
          <p:cNvSpPr>
            <a:spLocks noGrp="1" noChangeArrowheads="1"/>
          </p:cNvSpPr>
          <p:nvPr>
            <p:ph type="title"/>
          </p:nvPr>
        </p:nvSpPr>
        <p:spPr/>
        <p:txBody>
          <a:bodyPr/>
          <a:lstStyle/>
          <a:p>
            <a:pPr eaLnBrk="1" hangingPunct="1"/>
            <a:r>
              <a:rPr lang="el-GR" altLang="el-GR" smtClean="0"/>
              <a:t>Ονόματα αρχείων</a:t>
            </a:r>
            <a:endParaRPr lang="en-US" altLang="el-GR" smtClean="0"/>
          </a:p>
        </p:txBody>
      </p:sp>
      <p:sp>
        <p:nvSpPr>
          <p:cNvPr id="40965" name="Rectangle 3"/>
          <p:cNvSpPr>
            <a:spLocks noGrp="1" noChangeArrowheads="1"/>
          </p:cNvSpPr>
          <p:nvPr>
            <p:ph type="body" idx="1"/>
          </p:nvPr>
        </p:nvSpPr>
        <p:spPr>
          <a:xfrm>
            <a:off x="539750" y="1196975"/>
            <a:ext cx="8077200" cy="4968875"/>
          </a:xfrm>
        </p:spPr>
        <p:txBody>
          <a:bodyPr/>
          <a:lstStyle/>
          <a:p>
            <a:pPr eaLnBrk="1" hangingPunct="1">
              <a:lnSpc>
                <a:spcPct val="110000"/>
              </a:lnSpc>
            </a:pPr>
            <a:r>
              <a:rPr lang="el-GR" altLang="el-GR" sz="2400" smtClean="0"/>
              <a:t>Ένα αρχείο μπορεί να έχει ένα απλό όνομα π.χ. </a:t>
            </a:r>
            <a:r>
              <a:rPr lang="en-US" altLang="el-GR" sz="2400" smtClean="0"/>
              <a:t>:</a:t>
            </a:r>
          </a:p>
          <a:p>
            <a:pPr lvl="1" eaLnBrk="1" hangingPunct="1">
              <a:lnSpc>
                <a:spcPct val="110000"/>
              </a:lnSpc>
              <a:buFontTx/>
              <a:buNone/>
            </a:pPr>
            <a:r>
              <a:rPr lang="el-GR" altLang="el-GR" sz="2000" smtClean="0"/>
              <a:t>	</a:t>
            </a:r>
            <a:r>
              <a:rPr lang="en-US" altLang="el-GR" b="1" smtClean="0">
                <a:solidFill>
                  <a:srgbClr val="3333CC"/>
                </a:solidFill>
                <a:latin typeface="Courier New" pitchFamily="49" charset="0"/>
              </a:rPr>
              <a:t>student.dat</a:t>
            </a:r>
            <a:endParaRPr lang="en-US" altLang="el-GR" b="1" smtClean="0">
              <a:solidFill>
                <a:srgbClr val="3333CC"/>
              </a:solidFill>
            </a:endParaRPr>
          </a:p>
          <a:p>
            <a:pPr eaLnBrk="1" hangingPunct="1">
              <a:lnSpc>
                <a:spcPct val="110000"/>
              </a:lnSpc>
              <a:buFontTx/>
              <a:buNone/>
            </a:pPr>
            <a:r>
              <a:rPr lang="en-US" altLang="el-GR" sz="2400" smtClean="0"/>
              <a:t>	</a:t>
            </a:r>
            <a:r>
              <a:rPr lang="el-GR" altLang="el-GR" sz="2400" smtClean="0"/>
              <a:t>το αρχείο πρέπει να βρίσκεται στον κατάλογο (</a:t>
            </a:r>
            <a:r>
              <a:rPr lang="en-US" altLang="el-GR" sz="2400" smtClean="0"/>
              <a:t>directory</a:t>
            </a:r>
            <a:r>
              <a:rPr lang="el-GR" altLang="el-GR" sz="2400" smtClean="0"/>
              <a:t>) στον οποίο εκτελείται το αντίστοιχο πρόγραμμα ή στον εξ ορισμού κατάλογο του </a:t>
            </a:r>
            <a:r>
              <a:rPr lang="en-US" altLang="el-GR" sz="2400" smtClean="0"/>
              <a:t>compiler. </a:t>
            </a:r>
          </a:p>
          <a:p>
            <a:pPr eaLnBrk="1" hangingPunct="1">
              <a:lnSpc>
                <a:spcPct val="110000"/>
              </a:lnSpc>
            </a:pPr>
            <a:r>
              <a:rPr lang="el-GR" altLang="el-GR" sz="2400" smtClean="0"/>
              <a:t>Ένα όνομα αρχείου μπορεί να περιέχει και τον κατάλογο στον οποίον βρίσκεται (πλήρες όνομα) :</a:t>
            </a:r>
            <a:endParaRPr lang="en-US" altLang="el-GR" sz="2400" smtClean="0"/>
          </a:p>
          <a:p>
            <a:pPr eaLnBrk="1" hangingPunct="1">
              <a:lnSpc>
                <a:spcPct val="110000"/>
              </a:lnSpc>
              <a:buFontTx/>
              <a:buNone/>
            </a:pPr>
            <a:r>
              <a:rPr lang="en-US" altLang="el-GR" sz="2400" smtClean="0"/>
              <a:t>	</a:t>
            </a:r>
            <a:r>
              <a:rPr lang="el-GR" altLang="el-GR" sz="2400" smtClean="0">
                <a:latin typeface="Courier New" pitchFamily="49" charset="0"/>
              </a:rPr>
              <a:t>	</a:t>
            </a:r>
            <a:r>
              <a:rPr lang="en-US" altLang="el-GR" sz="2400" b="1" smtClean="0">
                <a:solidFill>
                  <a:srgbClr val="3333CC"/>
                </a:solidFill>
                <a:latin typeface="Courier New" pitchFamily="49" charset="0"/>
              </a:rPr>
              <a:t>c:\data\student.dat</a:t>
            </a:r>
            <a:endParaRPr lang="en-US" altLang="el-GR" sz="2400" b="1" smtClean="0">
              <a:solidFill>
                <a:srgbClr val="3333CC"/>
              </a:solidFill>
            </a:endParaRPr>
          </a:p>
          <a:p>
            <a:pPr eaLnBrk="1" hangingPunct="1">
              <a:lnSpc>
                <a:spcPct val="110000"/>
              </a:lnSpc>
              <a:buFontTx/>
              <a:buNone/>
            </a:pPr>
            <a:r>
              <a:rPr lang="en-US" altLang="el-GR" sz="2400" smtClean="0"/>
              <a:t>	</a:t>
            </a:r>
          </a:p>
          <a:p>
            <a:pPr eaLnBrk="1" hangingPunct="1">
              <a:lnSpc>
                <a:spcPct val="90000"/>
              </a:lnSpc>
              <a:buFontTx/>
              <a:buNone/>
            </a:pPr>
            <a:r>
              <a:rPr lang="en-US" altLang="el-GR" sz="2400" smtClean="0"/>
              <a:t>   </a:t>
            </a:r>
            <a:endParaRPr lang="en-US" altLang="el-GR" sz="2000" smtClean="0">
              <a:latin typeface="Courier New" pitchFamily="49"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41987"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45574605-24DB-418E-A18A-6BDB45A3A4EB}" type="slidenum">
              <a:rPr lang="el-GR" altLang="el-GR" sz="1400">
                <a:solidFill>
                  <a:srgbClr val="008080"/>
                </a:solidFill>
              </a:rPr>
              <a:pPr eaLnBrk="1" hangingPunct="1"/>
              <a:t>34</a:t>
            </a:fld>
            <a:endParaRPr lang="el-GR" altLang="el-GR" sz="1400">
              <a:solidFill>
                <a:srgbClr val="008080"/>
              </a:solidFill>
            </a:endParaRPr>
          </a:p>
        </p:txBody>
      </p:sp>
      <p:sp>
        <p:nvSpPr>
          <p:cNvPr id="41988" name="Rectangle 2"/>
          <p:cNvSpPr>
            <a:spLocks noGrp="1" noChangeArrowheads="1"/>
          </p:cNvSpPr>
          <p:nvPr>
            <p:ph type="title"/>
          </p:nvPr>
        </p:nvSpPr>
        <p:spPr/>
        <p:txBody>
          <a:bodyPr/>
          <a:lstStyle/>
          <a:p>
            <a:pPr eaLnBrk="1" hangingPunct="1"/>
            <a:r>
              <a:rPr lang="el-GR" altLang="el-GR" sz="2800" smtClean="0"/>
              <a:t>Καθορισμός του ονόματος αρχείου κατά την εκτέλεση </a:t>
            </a:r>
            <a:endParaRPr lang="en-US" altLang="el-GR" sz="2800" smtClean="0"/>
          </a:p>
        </p:txBody>
      </p:sp>
      <p:sp>
        <p:nvSpPr>
          <p:cNvPr id="41989" name="Rectangle 3"/>
          <p:cNvSpPr>
            <a:spLocks noGrp="1" noChangeArrowheads="1"/>
          </p:cNvSpPr>
          <p:nvPr>
            <p:ph type="body" idx="1"/>
          </p:nvPr>
        </p:nvSpPr>
        <p:spPr>
          <a:xfrm>
            <a:off x="304800" y="1484313"/>
            <a:ext cx="8534400" cy="4611687"/>
          </a:xfrm>
        </p:spPr>
        <p:txBody>
          <a:bodyPr/>
          <a:lstStyle/>
          <a:p>
            <a:pPr eaLnBrk="1" hangingPunct="1">
              <a:lnSpc>
                <a:spcPct val="110000"/>
              </a:lnSpc>
            </a:pPr>
            <a:r>
              <a:rPr lang="el-GR" altLang="el-GR" sz="2400" smtClean="0"/>
              <a:t>Ορισμός ενός </a:t>
            </a:r>
            <a:r>
              <a:rPr lang="en-US" altLang="el-GR" sz="2400" smtClean="0"/>
              <a:t>file stream object,  </a:t>
            </a:r>
            <a:r>
              <a:rPr lang="el-GR" altLang="el-GR" sz="2400" smtClean="0"/>
              <a:t>και μιας μεταβλητής για το όνομα του αρχείου</a:t>
            </a:r>
            <a:endParaRPr lang="en-US" altLang="el-GR" sz="2400" smtClean="0"/>
          </a:p>
          <a:p>
            <a:pPr lvl="1" eaLnBrk="1" hangingPunct="1">
              <a:lnSpc>
                <a:spcPct val="110000"/>
              </a:lnSpc>
              <a:buFontTx/>
              <a:buNone/>
            </a:pPr>
            <a:r>
              <a:rPr lang="en-US" altLang="el-GR" sz="2000" smtClean="0">
                <a:latin typeface="Courier New" pitchFamily="49" charset="0"/>
              </a:rPr>
              <a:t>	</a:t>
            </a:r>
            <a:r>
              <a:rPr lang="en-US" altLang="el-GR" b="1" smtClean="0">
                <a:solidFill>
                  <a:srgbClr val="CC0000"/>
                </a:solidFill>
                <a:latin typeface="Courier New" pitchFamily="49" charset="0"/>
              </a:rPr>
              <a:t>ifstream inFile;	</a:t>
            </a:r>
          </a:p>
          <a:p>
            <a:pPr lvl="1" eaLnBrk="1" hangingPunct="1">
              <a:lnSpc>
                <a:spcPct val="110000"/>
              </a:lnSpc>
              <a:buFontTx/>
              <a:buNone/>
            </a:pPr>
            <a:r>
              <a:rPr lang="en-US" altLang="el-GR" b="1" smtClean="0">
                <a:solidFill>
                  <a:srgbClr val="CC0000"/>
                </a:solidFill>
                <a:latin typeface="Courier New" pitchFamily="49" charset="0"/>
              </a:rPr>
              <a:t>	char FileName[81];</a:t>
            </a:r>
          </a:p>
          <a:p>
            <a:pPr eaLnBrk="1" hangingPunct="1">
              <a:lnSpc>
                <a:spcPct val="110000"/>
              </a:lnSpc>
            </a:pPr>
            <a:r>
              <a:rPr lang="el-GR" altLang="el-GR" sz="2400" smtClean="0"/>
              <a:t>Εισαγωγή του ονόματος από τον χρήστη</a:t>
            </a:r>
            <a:endParaRPr lang="en-US" altLang="el-GR" sz="2400" smtClean="0"/>
          </a:p>
          <a:p>
            <a:pPr lvl="1" eaLnBrk="1" hangingPunct="1">
              <a:lnSpc>
                <a:spcPct val="110000"/>
              </a:lnSpc>
              <a:buFontTx/>
              <a:buNone/>
            </a:pPr>
            <a:r>
              <a:rPr lang="en-US" altLang="el-GR" sz="2000" smtClean="0">
                <a:latin typeface="Courier New" pitchFamily="49" charset="0"/>
              </a:rPr>
              <a:t>	</a:t>
            </a:r>
            <a:r>
              <a:rPr lang="en-US" altLang="el-GR" b="1" smtClean="0">
                <a:solidFill>
                  <a:srgbClr val="CC0000"/>
                </a:solidFill>
                <a:latin typeface="Courier New" pitchFamily="49" charset="0"/>
              </a:rPr>
              <a:t>cout &lt;&lt; "Enter filename: ";</a:t>
            </a:r>
          </a:p>
          <a:p>
            <a:pPr lvl="1" eaLnBrk="1" hangingPunct="1">
              <a:lnSpc>
                <a:spcPct val="110000"/>
              </a:lnSpc>
              <a:buFontTx/>
              <a:buNone/>
            </a:pPr>
            <a:r>
              <a:rPr lang="en-US" altLang="el-GR" b="1" smtClean="0">
                <a:solidFill>
                  <a:srgbClr val="CC0000"/>
                </a:solidFill>
                <a:latin typeface="Courier New" pitchFamily="49" charset="0"/>
              </a:rPr>
              <a:t>	cin.getline(FileName, 81);</a:t>
            </a:r>
          </a:p>
          <a:p>
            <a:pPr eaLnBrk="1" hangingPunct="1">
              <a:lnSpc>
                <a:spcPct val="110000"/>
              </a:lnSpc>
            </a:pPr>
            <a:r>
              <a:rPr lang="el-GR" altLang="el-GR" sz="2400" smtClean="0"/>
              <a:t>Χρήση μιας καθολικής σταθεράς </a:t>
            </a:r>
            <a:endParaRPr lang="en-US" altLang="el-GR" sz="2400" smtClean="0"/>
          </a:p>
          <a:p>
            <a:pPr lvl="1" eaLnBrk="1" hangingPunct="1">
              <a:lnSpc>
                <a:spcPct val="110000"/>
              </a:lnSpc>
              <a:buFontTx/>
              <a:buNone/>
            </a:pPr>
            <a:r>
              <a:rPr lang="en-US" altLang="el-GR" sz="2000" b="1" smtClean="0">
                <a:solidFill>
                  <a:srgbClr val="CC0000"/>
                </a:solidFill>
                <a:latin typeface="Courier New" pitchFamily="49" charset="0"/>
              </a:rPr>
              <a:t>	</a:t>
            </a:r>
            <a:r>
              <a:rPr lang="en-US" altLang="el-GR" b="1" smtClean="0">
                <a:solidFill>
                  <a:srgbClr val="CC0000"/>
                </a:solidFill>
                <a:latin typeface="Courier New" pitchFamily="49" charset="0"/>
              </a:rPr>
              <a:t>const char file[] = “c:\\student.dat”;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43011"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51CC55A7-92BF-41E4-AC39-94BD20A0F4A7}" type="slidenum">
              <a:rPr lang="el-GR" altLang="el-GR" sz="1400">
                <a:solidFill>
                  <a:srgbClr val="008080"/>
                </a:solidFill>
              </a:rPr>
              <a:pPr eaLnBrk="1" hangingPunct="1"/>
              <a:t>35</a:t>
            </a:fld>
            <a:endParaRPr lang="el-GR" altLang="el-GR" sz="1400">
              <a:solidFill>
                <a:srgbClr val="008080"/>
              </a:solidFill>
            </a:endParaRPr>
          </a:p>
        </p:txBody>
      </p:sp>
      <p:sp>
        <p:nvSpPr>
          <p:cNvPr id="43012" name="Rectangle 2"/>
          <p:cNvSpPr>
            <a:spLocks noGrp="1" noChangeArrowheads="1"/>
          </p:cNvSpPr>
          <p:nvPr>
            <p:ph type="title"/>
          </p:nvPr>
        </p:nvSpPr>
        <p:spPr/>
        <p:txBody>
          <a:bodyPr/>
          <a:lstStyle/>
          <a:p>
            <a:pPr eaLnBrk="1" hangingPunct="1"/>
            <a:r>
              <a:rPr lang="el-GR" altLang="el-GR" smtClean="0"/>
              <a:t>Εξ ορισμού καταστάσεις της </a:t>
            </a:r>
            <a:r>
              <a:rPr lang="en-US" altLang="el-GR" smtClean="0"/>
              <a:t>File Open </a:t>
            </a:r>
          </a:p>
        </p:txBody>
      </p:sp>
      <p:sp>
        <p:nvSpPr>
          <p:cNvPr id="43013" name="Rectangle 3"/>
          <p:cNvSpPr>
            <a:spLocks noGrp="1" noChangeArrowheads="1"/>
          </p:cNvSpPr>
          <p:nvPr>
            <p:ph type="body" idx="1"/>
          </p:nvPr>
        </p:nvSpPr>
        <p:spPr/>
        <p:txBody>
          <a:bodyPr/>
          <a:lstStyle/>
          <a:p>
            <a:pPr eaLnBrk="1" hangingPunct="1">
              <a:lnSpc>
                <a:spcPct val="105000"/>
              </a:lnSpc>
            </a:pPr>
            <a:r>
              <a:rPr lang="en-US" altLang="el-GR" b="1" smtClean="0">
                <a:solidFill>
                  <a:srgbClr val="3333CC"/>
                </a:solidFill>
                <a:latin typeface="Courier New" pitchFamily="49" charset="0"/>
              </a:rPr>
              <a:t>ifstream</a:t>
            </a:r>
            <a:r>
              <a:rPr lang="en-US" altLang="el-GR" b="1" smtClean="0">
                <a:solidFill>
                  <a:srgbClr val="3333CC"/>
                </a:solidFill>
              </a:rPr>
              <a:t>:</a:t>
            </a:r>
            <a:r>
              <a:rPr lang="en-US" altLang="el-GR" smtClean="0"/>
              <a:t> </a:t>
            </a:r>
          </a:p>
          <a:p>
            <a:pPr lvl="1" eaLnBrk="1" hangingPunct="1">
              <a:lnSpc>
                <a:spcPct val="105000"/>
              </a:lnSpc>
            </a:pPr>
            <a:r>
              <a:rPr lang="el-GR" altLang="el-GR" smtClean="0"/>
              <a:t>Το αρχείο ανοίγει μόνον για</a:t>
            </a:r>
            <a:r>
              <a:rPr lang="en-US" altLang="el-GR" smtClean="0"/>
              <a:t> input</a:t>
            </a:r>
          </a:p>
          <a:p>
            <a:pPr lvl="1" eaLnBrk="1" hangingPunct="1">
              <a:lnSpc>
                <a:spcPct val="105000"/>
              </a:lnSpc>
            </a:pPr>
            <a:r>
              <a:rPr lang="el-GR" altLang="el-GR" smtClean="0"/>
              <a:t>Δεν μπορεί να γίνει εγγραφή στο αρχείο</a:t>
            </a:r>
            <a:endParaRPr lang="en-US" altLang="el-GR" smtClean="0"/>
          </a:p>
          <a:p>
            <a:pPr lvl="1" eaLnBrk="1" hangingPunct="1">
              <a:lnSpc>
                <a:spcPct val="105000"/>
              </a:lnSpc>
            </a:pPr>
            <a:r>
              <a:rPr lang="el-GR" altLang="el-GR" smtClean="0"/>
              <a:t>Αν το αρχείο δεν υπάρχει αποτυγχάνει να ανοίξει</a:t>
            </a:r>
            <a:endParaRPr lang="en-US" altLang="el-GR" smtClean="0"/>
          </a:p>
          <a:p>
            <a:pPr eaLnBrk="1" hangingPunct="1">
              <a:lnSpc>
                <a:spcPct val="105000"/>
              </a:lnSpc>
            </a:pPr>
            <a:r>
              <a:rPr lang="en-US" altLang="el-GR" b="1" smtClean="0">
                <a:solidFill>
                  <a:srgbClr val="CC0000"/>
                </a:solidFill>
                <a:latin typeface="Courier New" pitchFamily="49" charset="0"/>
              </a:rPr>
              <a:t>ofstream:</a:t>
            </a:r>
          </a:p>
          <a:p>
            <a:pPr lvl="1" eaLnBrk="1" hangingPunct="1">
              <a:lnSpc>
                <a:spcPct val="105000"/>
              </a:lnSpc>
            </a:pPr>
            <a:r>
              <a:rPr lang="el-GR" altLang="el-GR" smtClean="0"/>
              <a:t>Το αρχείο ανοίγει μόνον για</a:t>
            </a:r>
            <a:r>
              <a:rPr lang="en-US" altLang="el-GR" smtClean="0"/>
              <a:t> output</a:t>
            </a:r>
          </a:p>
          <a:p>
            <a:pPr lvl="1" eaLnBrk="1" hangingPunct="1">
              <a:lnSpc>
                <a:spcPct val="105000"/>
              </a:lnSpc>
            </a:pPr>
            <a:r>
              <a:rPr lang="el-GR" altLang="el-GR" smtClean="0"/>
              <a:t>Δεν μπορεί να γίνει ανάγνωση από το αρχείο</a:t>
            </a:r>
            <a:endParaRPr lang="en-US" altLang="el-GR" smtClean="0"/>
          </a:p>
          <a:p>
            <a:pPr lvl="1" eaLnBrk="1" hangingPunct="1">
              <a:lnSpc>
                <a:spcPct val="105000"/>
              </a:lnSpc>
            </a:pPr>
            <a:r>
              <a:rPr lang="el-GR" altLang="el-GR" smtClean="0"/>
              <a:t>Αν το αρχείο δεν υπάρχει δημιουργείται</a:t>
            </a:r>
            <a:endParaRPr lang="en-US" altLang="el-GR" smtClean="0"/>
          </a:p>
          <a:p>
            <a:pPr lvl="1" eaLnBrk="1" hangingPunct="1">
              <a:lnSpc>
                <a:spcPct val="105000"/>
              </a:lnSpc>
            </a:pPr>
            <a:r>
              <a:rPr lang="el-GR" altLang="el-GR" smtClean="0"/>
              <a:t>Αν το αρχείο υπάρχει τότε το περιεχόμενο του αρχείου διαγράφεται</a:t>
            </a:r>
            <a:endParaRPr lang="en-US" altLang="el-GR"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44035"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CD8852E7-F212-40B4-AC35-2E4AEA41B4E7}" type="slidenum">
              <a:rPr lang="el-GR" altLang="el-GR" sz="1400">
                <a:solidFill>
                  <a:srgbClr val="008080"/>
                </a:solidFill>
              </a:rPr>
              <a:pPr eaLnBrk="1" hangingPunct="1"/>
              <a:t>36</a:t>
            </a:fld>
            <a:endParaRPr lang="el-GR" altLang="el-GR" sz="1400">
              <a:solidFill>
                <a:srgbClr val="008080"/>
              </a:solidFill>
            </a:endParaRPr>
          </a:p>
        </p:txBody>
      </p:sp>
      <p:sp>
        <p:nvSpPr>
          <p:cNvPr id="44036" name="Rectangle 2"/>
          <p:cNvSpPr>
            <a:spLocks noGrp="1" noChangeArrowheads="1"/>
          </p:cNvSpPr>
          <p:nvPr>
            <p:ph type="title"/>
          </p:nvPr>
        </p:nvSpPr>
        <p:spPr/>
        <p:txBody>
          <a:bodyPr/>
          <a:lstStyle/>
          <a:p>
            <a:pPr eaLnBrk="1" hangingPunct="1"/>
            <a:r>
              <a:rPr lang="en-US" altLang="el-GR" smtClean="0"/>
              <a:t>Streams </a:t>
            </a:r>
            <a:r>
              <a:rPr lang="el-GR" altLang="el-GR" smtClean="0"/>
              <a:t>ως ορίσματα σε συναρτήσεις</a:t>
            </a:r>
            <a:endParaRPr lang="en-US" altLang="el-GR" smtClean="0"/>
          </a:p>
        </p:txBody>
      </p:sp>
      <p:sp>
        <p:nvSpPr>
          <p:cNvPr id="44037" name="Rectangle 3"/>
          <p:cNvSpPr>
            <a:spLocks noGrp="1" noChangeArrowheads="1"/>
          </p:cNvSpPr>
          <p:nvPr>
            <p:ph type="body" idx="1"/>
          </p:nvPr>
        </p:nvSpPr>
        <p:spPr>
          <a:xfrm>
            <a:off x="539750" y="1484313"/>
            <a:ext cx="8070850" cy="3925887"/>
          </a:xfrm>
        </p:spPr>
        <p:txBody>
          <a:bodyPr/>
          <a:lstStyle/>
          <a:p>
            <a:pPr eaLnBrk="1" hangingPunct="1">
              <a:lnSpc>
                <a:spcPct val="130000"/>
              </a:lnSpc>
              <a:buFontTx/>
              <a:buNone/>
            </a:pPr>
            <a:r>
              <a:rPr lang="en-US" altLang="el-GR" smtClean="0"/>
              <a:t>   </a:t>
            </a:r>
            <a:r>
              <a:rPr lang="el-GR" altLang="el-GR" smtClean="0"/>
              <a:t>Τα </a:t>
            </a:r>
            <a:r>
              <a:rPr lang="en-US" altLang="el-GR" smtClean="0"/>
              <a:t>streams </a:t>
            </a:r>
            <a:r>
              <a:rPr lang="el-GR" altLang="el-GR" smtClean="0"/>
              <a:t>μπορούν να χρησιμοποιηθούν ως ορίσματα σε συναρτήσεις – αλλά η </a:t>
            </a:r>
            <a:r>
              <a:rPr lang="el-GR" altLang="el-GR" smtClean="0">
                <a:solidFill>
                  <a:srgbClr val="CC0000"/>
                </a:solidFill>
              </a:rPr>
              <a:t>τυπική παράμετρος</a:t>
            </a:r>
            <a:r>
              <a:rPr lang="el-GR" altLang="el-GR" smtClean="0"/>
              <a:t> (</a:t>
            </a:r>
            <a:r>
              <a:rPr lang="en-US" altLang="el-GR" smtClean="0"/>
              <a:t>the formal parameter</a:t>
            </a:r>
            <a:r>
              <a:rPr lang="el-GR" altLang="el-GR" smtClean="0"/>
              <a:t>)</a:t>
            </a:r>
            <a:r>
              <a:rPr lang="en-US" altLang="el-GR" smtClean="0"/>
              <a:t> </a:t>
            </a:r>
            <a:r>
              <a:rPr lang="el-GR" altLang="el-GR" smtClean="0"/>
              <a:t>πρέπει να κληθεί </a:t>
            </a:r>
            <a:r>
              <a:rPr lang="el-GR" altLang="el-GR" smtClean="0">
                <a:solidFill>
                  <a:srgbClr val="CC0000"/>
                </a:solidFill>
              </a:rPr>
              <a:t>με αναφορά</a:t>
            </a:r>
            <a:r>
              <a:rPr lang="el-GR" altLang="el-GR" smtClean="0"/>
              <a:t> (</a:t>
            </a:r>
            <a:r>
              <a:rPr lang="en-US" altLang="el-GR" i="1" smtClean="0"/>
              <a:t>call-by-reference</a:t>
            </a:r>
            <a:r>
              <a:rPr lang="el-GR" altLang="el-GR" i="1" smtClean="0"/>
              <a:t>)</a:t>
            </a:r>
            <a:r>
              <a:rPr lang="en-US" altLang="el-GR" smtClean="0"/>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45059"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E270267E-F407-4CC6-AACF-67FB765D2FDC}" type="slidenum">
              <a:rPr lang="el-GR" altLang="el-GR" sz="1400">
                <a:solidFill>
                  <a:srgbClr val="008080"/>
                </a:solidFill>
              </a:rPr>
              <a:pPr eaLnBrk="1" hangingPunct="1"/>
              <a:t>37</a:t>
            </a:fld>
            <a:endParaRPr lang="el-GR" altLang="el-GR" sz="1400">
              <a:solidFill>
                <a:srgbClr val="008080"/>
              </a:solidFill>
            </a:endParaRPr>
          </a:p>
        </p:txBody>
      </p:sp>
      <p:sp>
        <p:nvSpPr>
          <p:cNvPr id="45060" name="Rectangle 2"/>
          <p:cNvSpPr>
            <a:spLocks noGrp="1" noChangeArrowheads="1"/>
          </p:cNvSpPr>
          <p:nvPr>
            <p:ph type="title"/>
          </p:nvPr>
        </p:nvSpPr>
        <p:spPr/>
        <p:txBody>
          <a:bodyPr/>
          <a:lstStyle/>
          <a:p>
            <a:pPr eaLnBrk="1" hangingPunct="1"/>
            <a:r>
              <a:rPr lang="en-US" altLang="el-GR" smtClean="0"/>
              <a:t>File Open</a:t>
            </a:r>
          </a:p>
        </p:txBody>
      </p:sp>
      <p:sp>
        <p:nvSpPr>
          <p:cNvPr id="45061" name="Rectangle 3"/>
          <p:cNvSpPr>
            <a:spLocks noGrp="1" noChangeArrowheads="1"/>
          </p:cNvSpPr>
          <p:nvPr>
            <p:ph type="body" idx="1"/>
          </p:nvPr>
        </p:nvSpPr>
        <p:spPr>
          <a:xfrm>
            <a:off x="685800" y="1268413"/>
            <a:ext cx="8001000" cy="4827587"/>
          </a:xfrm>
        </p:spPr>
        <p:txBody>
          <a:bodyPr/>
          <a:lstStyle/>
          <a:p>
            <a:pPr eaLnBrk="1" hangingPunct="1">
              <a:lnSpc>
                <a:spcPct val="90000"/>
              </a:lnSpc>
              <a:buFontTx/>
              <a:buNone/>
            </a:pPr>
            <a:r>
              <a:rPr lang="en-US" altLang="el-GR" sz="2400" b="1" smtClean="0">
                <a:latin typeface="Courier New" pitchFamily="49" charset="0"/>
              </a:rPr>
              <a:t>#include &lt;iostream&gt;</a:t>
            </a:r>
          </a:p>
          <a:p>
            <a:pPr eaLnBrk="1" hangingPunct="1">
              <a:lnSpc>
                <a:spcPct val="90000"/>
              </a:lnSpc>
              <a:buFontTx/>
              <a:buNone/>
            </a:pPr>
            <a:r>
              <a:rPr lang="en-US" altLang="el-GR" sz="2400" b="1" smtClean="0">
                <a:latin typeface="Courier New" pitchFamily="49" charset="0"/>
              </a:rPr>
              <a:t>#include &lt;fstream&gt;</a:t>
            </a:r>
          </a:p>
          <a:p>
            <a:pPr eaLnBrk="1" hangingPunct="1">
              <a:lnSpc>
                <a:spcPct val="90000"/>
              </a:lnSpc>
              <a:buFontTx/>
              <a:buNone/>
            </a:pPr>
            <a:r>
              <a:rPr lang="en-US" altLang="el-GR" sz="2400" b="1" smtClean="0">
                <a:latin typeface="Courier New" pitchFamily="49" charset="0"/>
              </a:rPr>
              <a:t>using namespace std;</a:t>
            </a:r>
          </a:p>
          <a:p>
            <a:pPr eaLnBrk="1" hangingPunct="1">
              <a:lnSpc>
                <a:spcPct val="90000"/>
              </a:lnSpc>
              <a:buFontTx/>
              <a:buNone/>
            </a:pPr>
            <a:r>
              <a:rPr lang="en-US" altLang="el-GR" sz="2400" b="1" smtClean="0">
                <a:latin typeface="Courier New" pitchFamily="49" charset="0"/>
              </a:rPr>
              <a:t> </a:t>
            </a:r>
          </a:p>
          <a:p>
            <a:pPr eaLnBrk="1" hangingPunct="1">
              <a:lnSpc>
                <a:spcPct val="90000"/>
              </a:lnSpc>
              <a:buFontTx/>
              <a:buNone/>
            </a:pPr>
            <a:r>
              <a:rPr lang="en-US" altLang="el-GR" sz="2400" b="1" smtClean="0">
                <a:latin typeface="Courier New" pitchFamily="49" charset="0"/>
              </a:rPr>
              <a:t>int main()</a:t>
            </a:r>
          </a:p>
          <a:p>
            <a:pPr eaLnBrk="1" hangingPunct="1">
              <a:lnSpc>
                <a:spcPct val="90000"/>
              </a:lnSpc>
              <a:buFontTx/>
              <a:buNone/>
            </a:pPr>
            <a:r>
              <a:rPr lang="en-US" altLang="el-GR" sz="2400" b="1" smtClean="0">
                <a:latin typeface="Courier New" pitchFamily="49" charset="0"/>
              </a:rPr>
              <a:t>{</a:t>
            </a:r>
          </a:p>
          <a:p>
            <a:pPr eaLnBrk="1" hangingPunct="1">
              <a:lnSpc>
                <a:spcPct val="90000"/>
              </a:lnSpc>
              <a:buFontTx/>
              <a:buNone/>
            </a:pPr>
            <a:r>
              <a:rPr lang="en-US" altLang="el-GR" sz="2400" b="1" smtClean="0">
                <a:latin typeface="Courier New" pitchFamily="49" charset="0"/>
              </a:rPr>
              <a:t>	ifstream fptr("test.dat"); </a:t>
            </a:r>
          </a:p>
          <a:p>
            <a:pPr eaLnBrk="1" hangingPunct="1">
              <a:lnSpc>
                <a:spcPct val="90000"/>
              </a:lnSpc>
              <a:buFontTx/>
              <a:buNone/>
            </a:pPr>
            <a:r>
              <a:rPr lang="en-US" altLang="el-GR" sz="2400" b="1" smtClean="0">
                <a:latin typeface="Courier New" pitchFamily="49" charset="0"/>
              </a:rPr>
              <a:t>	return 0;</a:t>
            </a:r>
          </a:p>
          <a:p>
            <a:pPr eaLnBrk="1" hangingPunct="1">
              <a:lnSpc>
                <a:spcPct val="90000"/>
              </a:lnSpc>
              <a:buFontTx/>
              <a:buNone/>
            </a:pPr>
            <a:r>
              <a:rPr lang="en-US" altLang="el-GR" sz="2400" b="1" smtClean="0">
                <a:latin typeface="Courier New" pitchFamily="49" charset="0"/>
              </a:rPr>
              <a: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46083"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320A12D5-41E7-4A21-8822-D9F1887129BE}" type="slidenum">
              <a:rPr lang="el-GR" altLang="el-GR" sz="1400">
                <a:solidFill>
                  <a:srgbClr val="008080"/>
                </a:solidFill>
              </a:rPr>
              <a:pPr eaLnBrk="1" hangingPunct="1"/>
              <a:t>38</a:t>
            </a:fld>
            <a:endParaRPr lang="el-GR" altLang="el-GR" sz="1400">
              <a:solidFill>
                <a:srgbClr val="008080"/>
              </a:solidFill>
            </a:endParaRPr>
          </a:p>
        </p:txBody>
      </p:sp>
      <p:sp>
        <p:nvSpPr>
          <p:cNvPr id="46084" name="Rectangle 2"/>
          <p:cNvSpPr>
            <a:spLocks noGrp="1" noChangeArrowheads="1"/>
          </p:cNvSpPr>
          <p:nvPr>
            <p:ph type="title"/>
          </p:nvPr>
        </p:nvSpPr>
        <p:spPr>
          <a:xfrm>
            <a:off x="762000" y="381000"/>
            <a:ext cx="7772400" cy="1143000"/>
          </a:xfrm>
        </p:spPr>
        <p:txBody>
          <a:bodyPr/>
          <a:lstStyle/>
          <a:p>
            <a:pPr eaLnBrk="1" hangingPunct="1"/>
            <a:r>
              <a:rPr lang="el-GR" altLang="el-GR" smtClean="0"/>
              <a:t>Α</a:t>
            </a:r>
            <a:r>
              <a:rPr lang="en-US" altLang="el-GR" smtClean="0"/>
              <a:t> File Open Function (1)</a:t>
            </a:r>
            <a:endParaRPr lang="en-US" altLang="el-GR" baseline="30000" smtClean="0"/>
          </a:p>
        </p:txBody>
      </p:sp>
      <p:sp>
        <p:nvSpPr>
          <p:cNvPr id="46085" name="Rectangle 3"/>
          <p:cNvSpPr>
            <a:spLocks noGrp="1" noChangeArrowheads="1"/>
          </p:cNvSpPr>
          <p:nvPr>
            <p:ph type="body" idx="1"/>
          </p:nvPr>
        </p:nvSpPr>
        <p:spPr>
          <a:xfrm>
            <a:off x="685800" y="1484313"/>
            <a:ext cx="8001000" cy="4611687"/>
          </a:xfrm>
        </p:spPr>
        <p:txBody>
          <a:bodyPr/>
          <a:lstStyle/>
          <a:p>
            <a:pPr eaLnBrk="1" hangingPunct="1">
              <a:lnSpc>
                <a:spcPct val="90000"/>
              </a:lnSpc>
              <a:buFontTx/>
              <a:buNone/>
            </a:pPr>
            <a:r>
              <a:rPr lang="en-US" altLang="el-GR" sz="2400" b="1" smtClean="0">
                <a:latin typeface="Courier New" pitchFamily="49" charset="0"/>
              </a:rPr>
              <a:t>void openInputFile(ifstream &amp;fptr)</a:t>
            </a:r>
          </a:p>
          <a:p>
            <a:pPr eaLnBrk="1" hangingPunct="1">
              <a:lnSpc>
                <a:spcPct val="90000"/>
              </a:lnSpc>
              <a:buFontTx/>
              <a:buNone/>
            </a:pPr>
            <a:r>
              <a:rPr lang="en-US" altLang="el-GR" sz="2400" b="1" smtClean="0">
                <a:latin typeface="Courier New" pitchFamily="49" charset="0"/>
              </a:rPr>
              <a:t>{</a:t>
            </a:r>
          </a:p>
          <a:p>
            <a:pPr eaLnBrk="1" hangingPunct="1">
              <a:lnSpc>
                <a:spcPct val="90000"/>
              </a:lnSpc>
              <a:buFontTx/>
              <a:buNone/>
            </a:pPr>
            <a:r>
              <a:rPr lang="en-US" altLang="el-GR" sz="2400" b="1" smtClean="0">
                <a:latin typeface="Courier New" pitchFamily="49" charset="0"/>
              </a:rPr>
              <a:t>	fptr.open("test.dat");</a:t>
            </a:r>
          </a:p>
          <a:p>
            <a:pPr eaLnBrk="1" hangingPunct="1">
              <a:lnSpc>
                <a:spcPct val="90000"/>
              </a:lnSpc>
              <a:buFontTx/>
              <a:buNone/>
            </a:pPr>
            <a:r>
              <a:rPr lang="en-US" altLang="el-GR" sz="2400" b="1" smtClean="0">
                <a:latin typeface="Courier New" pitchFamily="49" charset="0"/>
              </a:rPr>
              <a:t>	if (fptr == NULL)</a:t>
            </a:r>
          </a:p>
          <a:p>
            <a:pPr eaLnBrk="1" hangingPunct="1">
              <a:lnSpc>
                <a:spcPct val="90000"/>
              </a:lnSpc>
              <a:buFontTx/>
              <a:buNone/>
            </a:pPr>
            <a:r>
              <a:rPr lang="en-US" altLang="el-GR" sz="2400" b="1" smtClean="0">
                <a:latin typeface="Courier New" pitchFamily="49" charset="0"/>
              </a:rPr>
              <a:t>	{</a:t>
            </a:r>
          </a:p>
          <a:p>
            <a:pPr eaLnBrk="1" hangingPunct="1">
              <a:lnSpc>
                <a:spcPct val="90000"/>
              </a:lnSpc>
              <a:buFontTx/>
              <a:buNone/>
            </a:pPr>
            <a:r>
              <a:rPr lang="en-US" altLang="el-GR" sz="2400" b="1" smtClean="0">
                <a:latin typeface="Courier New" pitchFamily="49" charset="0"/>
              </a:rPr>
              <a:t>		cout &lt;&lt; "could not open test.dat" ;  </a:t>
            </a:r>
          </a:p>
          <a:p>
            <a:pPr eaLnBrk="1" hangingPunct="1">
              <a:lnSpc>
                <a:spcPct val="90000"/>
              </a:lnSpc>
              <a:buFontTx/>
              <a:buNone/>
            </a:pPr>
            <a:r>
              <a:rPr lang="en-US" altLang="el-GR" sz="2400" b="1" smtClean="0">
                <a:latin typeface="Courier New" pitchFamily="49" charset="0"/>
              </a:rPr>
              <a:t>		exit(EXIT_FAILURE);</a:t>
            </a:r>
          </a:p>
          <a:p>
            <a:pPr eaLnBrk="1" hangingPunct="1">
              <a:lnSpc>
                <a:spcPct val="90000"/>
              </a:lnSpc>
              <a:buFontTx/>
              <a:buNone/>
            </a:pPr>
            <a:r>
              <a:rPr lang="en-US" altLang="el-GR" sz="2400" b="1" smtClean="0">
                <a:latin typeface="Courier New" pitchFamily="49" charset="0"/>
              </a:rPr>
              <a:t>	}</a:t>
            </a:r>
          </a:p>
          <a:p>
            <a:pPr eaLnBrk="1" hangingPunct="1">
              <a:lnSpc>
                <a:spcPct val="90000"/>
              </a:lnSpc>
              <a:buFontTx/>
              <a:buNone/>
            </a:pPr>
            <a:r>
              <a:rPr lang="en-US" altLang="el-GR" sz="2400" b="1" smtClean="0">
                <a:latin typeface="Courier New" pitchFamily="49" charset="0"/>
              </a:rPr>
              <a:t>	else</a:t>
            </a:r>
          </a:p>
          <a:p>
            <a:pPr eaLnBrk="1" hangingPunct="1">
              <a:lnSpc>
                <a:spcPct val="90000"/>
              </a:lnSpc>
              <a:buFontTx/>
              <a:buNone/>
            </a:pPr>
            <a:r>
              <a:rPr lang="en-US" altLang="el-GR" sz="2400" b="1" smtClean="0">
                <a:latin typeface="Courier New" pitchFamily="49" charset="0"/>
              </a:rPr>
              <a:t>		cout &lt;&lt; "test.dat opened" &lt;&lt; endl;</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47107"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2466C2CA-94F7-4E00-87B8-2C9D48C7C589}" type="slidenum">
              <a:rPr lang="el-GR" altLang="el-GR" sz="1400">
                <a:solidFill>
                  <a:srgbClr val="008080"/>
                </a:solidFill>
              </a:rPr>
              <a:pPr eaLnBrk="1" hangingPunct="1"/>
              <a:t>39</a:t>
            </a:fld>
            <a:endParaRPr lang="el-GR" altLang="el-GR" sz="1400">
              <a:solidFill>
                <a:srgbClr val="008080"/>
              </a:solidFill>
            </a:endParaRPr>
          </a:p>
        </p:txBody>
      </p:sp>
      <p:sp>
        <p:nvSpPr>
          <p:cNvPr id="47108" name="Rectangle 2"/>
          <p:cNvSpPr>
            <a:spLocks noGrp="1" noChangeArrowheads="1"/>
          </p:cNvSpPr>
          <p:nvPr>
            <p:ph type="title"/>
          </p:nvPr>
        </p:nvSpPr>
        <p:spPr>
          <a:xfrm>
            <a:off x="762000" y="228600"/>
            <a:ext cx="7772400" cy="1143000"/>
          </a:xfrm>
        </p:spPr>
        <p:txBody>
          <a:bodyPr/>
          <a:lstStyle/>
          <a:p>
            <a:pPr eaLnBrk="1" hangingPunct="1"/>
            <a:r>
              <a:rPr lang="en-US" altLang="el-GR" smtClean="0"/>
              <a:t>A File Open Function (2)</a:t>
            </a:r>
            <a:endParaRPr lang="en-US" altLang="el-GR" baseline="30000" smtClean="0"/>
          </a:p>
        </p:txBody>
      </p:sp>
      <p:sp>
        <p:nvSpPr>
          <p:cNvPr id="47109" name="Rectangle 3"/>
          <p:cNvSpPr>
            <a:spLocks noGrp="1" noChangeArrowheads="1"/>
          </p:cNvSpPr>
          <p:nvPr>
            <p:ph type="body" idx="1"/>
          </p:nvPr>
        </p:nvSpPr>
        <p:spPr>
          <a:xfrm>
            <a:off x="685800" y="1341438"/>
            <a:ext cx="8229600" cy="4602162"/>
          </a:xfrm>
        </p:spPr>
        <p:txBody>
          <a:bodyPr/>
          <a:lstStyle/>
          <a:p>
            <a:pPr eaLnBrk="1" hangingPunct="1">
              <a:lnSpc>
                <a:spcPct val="90000"/>
              </a:lnSpc>
              <a:buFontTx/>
              <a:buNone/>
            </a:pPr>
            <a:r>
              <a:rPr lang="en-US" altLang="el-GR" sz="2200" b="1" smtClean="0">
                <a:latin typeface="Courier New" pitchFamily="49" charset="0"/>
              </a:rPr>
              <a:t>void openInputFile(ifstream &amp;fptr, char * file)</a:t>
            </a:r>
          </a:p>
          <a:p>
            <a:pPr eaLnBrk="1" hangingPunct="1">
              <a:lnSpc>
                <a:spcPct val="90000"/>
              </a:lnSpc>
              <a:buFontTx/>
              <a:buNone/>
            </a:pPr>
            <a:r>
              <a:rPr lang="en-US" altLang="el-GR" sz="2200" b="1" smtClean="0">
                <a:latin typeface="Courier New" pitchFamily="49" charset="0"/>
              </a:rPr>
              <a:t>{</a:t>
            </a:r>
          </a:p>
          <a:p>
            <a:pPr eaLnBrk="1" hangingPunct="1">
              <a:lnSpc>
                <a:spcPct val="90000"/>
              </a:lnSpc>
              <a:buFontTx/>
              <a:buNone/>
            </a:pPr>
            <a:r>
              <a:rPr lang="en-US" altLang="el-GR" sz="2200" b="1" smtClean="0">
                <a:latin typeface="Courier New" pitchFamily="49" charset="0"/>
              </a:rPr>
              <a:t>	fptr.open(file);</a:t>
            </a:r>
          </a:p>
          <a:p>
            <a:pPr eaLnBrk="1" hangingPunct="1">
              <a:lnSpc>
                <a:spcPct val="90000"/>
              </a:lnSpc>
              <a:buFontTx/>
              <a:buNone/>
            </a:pPr>
            <a:r>
              <a:rPr lang="en-US" altLang="el-GR" sz="2200" b="1" smtClean="0">
                <a:latin typeface="Courier New" pitchFamily="49" charset="0"/>
              </a:rPr>
              <a:t>	if (fptr == NULL)</a:t>
            </a:r>
          </a:p>
          <a:p>
            <a:pPr eaLnBrk="1" hangingPunct="1">
              <a:lnSpc>
                <a:spcPct val="90000"/>
              </a:lnSpc>
              <a:buFontTx/>
              <a:buNone/>
            </a:pPr>
            <a:r>
              <a:rPr lang="en-US" altLang="el-GR" sz="2200" b="1" smtClean="0">
                <a:latin typeface="Courier New" pitchFamily="49" charset="0"/>
              </a:rPr>
              <a:t>	{</a:t>
            </a:r>
          </a:p>
          <a:p>
            <a:pPr eaLnBrk="1" hangingPunct="1">
              <a:lnSpc>
                <a:spcPct val="90000"/>
              </a:lnSpc>
              <a:buFontTx/>
              <a:buNone/>
            </a:pPr>
            <a:r>
              <a:rPr lang="en-US" altLang="el-GR" sz="2200" b="1" smtClean="0">
                <a:latin typeface="Courier New" pitchFamily="49" charset="0"/>
              </a:rPr>
              <a:t>		cout &lt;&lt; "could not open " &lt;&lt; file &lt;&lt; endl;</a:t>
            </a:r>
          </a:p>
          <a:p>
            <a:pPr eaLnBrk="1" hangingPunct="1">
              <a:lnSpc>
                <a:spcPct val="90000"/>
              </a:lnSpc>
              <a:buFontTx/>
              <a:buNone/>
            </a:pPr>
            <a:r>
              <a:rPr lang="en-US" altLang="el-GR" sz="2200" b="1" smtClean="0">
                <a:latin typeface="Courier New" pitchFamily="49" charset="0"/>
              </a:rPr>
              <a:t>		exit(EXIT_FAILURE);</a:t>
            </a:r>
          </a:p>
          <a:p>
            <a:pPr eaLnBrk="1" hangingPunct="1">
              <a:lnSpc>
                <a:spcPct val="90000"/>
              </a:lnSpc>
              <a:buFontTx/>
              <a:buNone/>
            </a:pPr>
            <a:r>
              <a:rPr lang="en-US" altLang="el-GR" sz="2200" b="1" smtClean="0">
                <a:latin typeface="Courier New" pitchFamily="49" charset="0"/>
              </a:rPr>
              <a:t>	}</a:t>
            </a:r>
          </a:p>
          <a:p>
            <a:pPr eaLnBrk="1" hangingPunct="1">
              <a:lnSpc>
                <a:spcPct val="90000"/>
              </a:lnSpc>
              <a:buFontTx/>
              <a:buNone/>
            </a:pPr>
            <a:r>
              <a:rPr lang="en-US" altLang="el-GR" sz="2200" b="1" smtClean="0">
                <a:latin typeface="Courier New" pitchFamily="49" charset="0"/>
              </a:rPr>
              <a:t>	else</a:t>
            </a:r>
          </a:p>
          <a:p>
            <a:pPr eaLnBrk="1" hangingPunct="1">
              <a:lnSpc>
                <a:spcPct val="90000"/>
              </a:lnSpc>
              <a:buFontTx/>
              <a:buNone/>
            </a:pPr>
            <a:r>
              <a:rPr lang="en-US" altLang="el-GR" sz="2200" b="1" smtClean="0">
                <a:latin typeface="Courier New" pitchFamily="49" charset="0"/>
              </a:rPr>
              <a:t>		cout &lt;&lt; file &lt;&lt; " was opened" &lt;&lt; endl;</a:t>
            </a:r>
          </a:p>
          <a:p>
            <a:pPr eaLnBrk="1" hangingPunct="1">
              <a:lnSpc>
                <a:spcPct val="90000"/>
              </a:lnSpc>
              <a:buFontTx/>
              <a:buNone/>
            </a:pPr>
            <a:r>
              <a:rPr lang="en-US" altLang="el-GR" sz="2200" b="1" smtClean="0">
                <a:latin typeface="Courier New" pitchFamily="49"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4" name="Footer Placeholder 3"/>
          <p:cNvSpPr>
            <a:spLocks noGrp="1"/>
          </p:cNvSpPr>
          <p:nvPr>
            <p:ph type="ftr" sz="quarter" idx="10"/>
          </p:nvPr>
        </p:nvSpPr>
        <p:spPr/>
        <p:txBody>
          <a:bodyPr/>
          <a:lstStyle/>
          <a:p>
            <a:pPr>
              <a:defRPr/>
            </a:pPr>
            <a:r>
              <a:rPr lang="el-GR" smtClean="0"/>
              <a:t>ΔΠΘ-ΤΜΗΜΑ ΜΠΔ: ΑΝΤΙΚΕΙΜΕΝΟΣΤΡΑΦΗΣ ΠΡΟΓΡΑΜΜΑΤΙΣΜΟΣ</a:t>
            </a:r>
            <a:r>
              <a:rPr lang="en-US" smtClean="0"/>
              <a:t> /06</a:t>
            </a:r>
            <a:endParaRPr lang="el-GR" dirty="0"/>
          </a:p>
        </p:txBody>
      </p:sp>
      <p:sp>
        <p:nvSpPr>
          <p:cNvPr id="5" name="Slide Number Placeholder 4"/>
          <p:cNvSpPr>
            <a:spLocks noGrp="1"/>
          </p:cNvSpPr>
          <p:nvPr>
            <p:ph type="sldNum" sz="quarter" idx="11"/>
          </p:nvPr>
        </p:nvSpPr>
        <p:spPr/>
        <p:txBody>
          <a:bodyPr/>
          <a:lstStyle/>
          <a:p>
            <a:pPr>
              <a:defRPr/>
            </a:pPr>
            <a:fld id="{BE49A98E-0B2F-4422-BB6B-E1F740A2FE20}" type="slidenum">
              <a:rPr lang="el-GR" smtClean="0"/>
              <a:pPr>
                <a:defRPr/>
              </a:pPr>
              <a:t>4</a:t>
            </a:fld>
            <a:endParaRPr lang="el-GR"/>
          </a:p>
        </p:txBody>
      </p:sp>
      <p:pic>
        <p:nvPicPr>
          <p:cNvPr id="6146" name="Picture 2" descr="http://www3.ntu.edu.sg/home/ehchua/programming/cpp/images/IOstream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196752"/>
            <a:ext cx="7393748" cy="5040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019127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48131"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37CFAFB9-A6FC-4CB2-8831-7B05378FFA1F}" type="slidenum">
              <a:rPr lang="el-GR" altLang="el-GR" sz="1400">
                <a:solidFill>
                  <a:srgbClr val="008080"/>
                </a:solidFill>
              </a:rPr>
              <a:pPr eaLnBrk="1" hangingPunct="1"/>
              <a:t>40</a:t>
            </a:fld>
            <a:endParaRPr lang="el-GR" altLang="el-GR" sz="1400">
              <a:solidFill>
                <a:srgbClr val="008080"/>
              </a:solidFill>
            </a:endParaRPr>
          </a:p>
        </p:txBody>
      </p:sp>
      <p:sp>
        <p:nvSpPr>
          <p:cNvPr id="48132" name="Rectangle 2"/>
          <p:cNvSpPr>
            <a:spLocks noGrp="1" noChangeArrowheads="1"/>
          </p:cNvSpPr>
          <p:nvPr>
            <p:ph type="title"/>
          </p:nvPr>
        </p:nvSpPr>
        <p:spPr>
          <a:xfrm>
            <a:off x="762000" y="228600"/>
            <a:ext cx="7772400" cy="1143000"/>
          </a:xfrm>
        </p:spPr>
        <p:txBody>
          <a:bodyPr/>
          <a:lstStyle/>
          <a:p>
            <a:pPr eaLnBrk="1" hangingPunct="1"/>
            <a:r>
              <a:rPr lang="en-US" altLang="el-GR" smtClean="0"/>
              <a:t>A File Open Function (3)</a:t>
            </a:r>
            <a:endParaRPr lang="en-US" altLang="el-GR" baseline="30000" smtClean="0"/>
          </a:p>
        </p:txBody>
      </p:sp>
      <p:sp>
        <p:nvSpPr>
          <p:cNvPr id="48133" name="Rectangle 3"/>
          <p:cNvSpPr>
            <a:spLocks noGrp="1" noChangeArrowheads="1"/>
          </p:cNvSpPr>
          <p:nvPr>
            <p:ph type="body" idx="1"/>
          </p:nvPr>
        </p:nvSpPr>
        <p:spPr>
          <a:xfrm>
            <a:off x="468313" y="1341438"/>
            <a:ext cx="8447087" cy="4602162"/>
          </a:xfrm>
        </p:spPr>
        <p:txBody>
          <a:bodyPr/>
          <a:lstStyle/>
          <a:p>
            <a:pPr eaLnBrk="1" hangingPunct="1">
              <a:lnSpc>
                <a:spcPct val="80000"/>
              </a:lnSpc>
              <a:buFontTx/>
              <a:buNone/>
            </a:pPr>
            <a:r>
              <a:rPr lang="en-US" altLang="el-GR" sz="2400" b="1" smtClean="0">
                <a:latin typeface="Courier New" pitchFamily="49" charset="0"/>
              </a:rPr>
              <a:t>void openOutFile(ofstream &amp;fptr, char * file)</a:t>
            </a:r>
          </a:p>
          <a:p>
            <a:pPr eaLnBrk="1" hangingPunct="1">
              <a:lnSpc>
                <a:spcPct val="80000"/>
              </a:lnSpc>
              <a:buFontTx/>
              <a:buNone/>
            </a:pPr>
            <a:r>
              <a:rPr lang="en-US" altLang="el-GR" sz="2400" b="1" smtClean="0">
                <a:latin typeface="Courier New" pitchFamily="49" charset="0"/>
              </a:rPr>
              <a:t>{</a:t>
            </a:r>
          </a:p>
          <a:p>
            <a:pPr eaLnBrk="1" hangingPunct="1">
              <a:lnSpc>
                <a:spcPct val="80000"/>
              </a:lnSpc>
              <a:buFontTx/>
              <a:buNone/>
            </a:pPr>
            <a:r>
              <a:rPr lang="en-US" altLang="el-GR" sz="2400" b="1" smtClean="0">
                <a:latin typeface="Courier New" pitchFamily="49" charset="0"/>
              </a:rPr>
              <a:t>	fptr.open(file);</a:t>
            </a:r>
          </a:p>
          <a:p>
            <a:pPr eaLnBrk="1" hangingPunct="1">
              <a:lnSpc>
                <a:spcPct val="80000"/>
              </a:lnSpc>
              <a:buFontTx/>
              <a:buNone/>
            </a:pPr>
            <a:r>
              <a:rPr lang="en-US" altLang="el-GR" sz="2400" b="1" smtClean="0">
                <a:latin typeface="Courier New" pitchFamily="49" charset="0"/>
              </a:rPr>
              <a:t>	if (fptr == NULL)</a:t>
            </a:r>
          </a:p>
          <a:p>
            <a:pPr eaLnBrk="1" hangingPunct="1">
              <a:lnSpc>
                <a:spcPct val="80000"/>
              </a:lnSpc>
              <a:buFontTx/>
              <a:buNone/>
            </a:pPr>
            <a:r>
              <a:rPr lang="en-US" altLang="el-GR" sz="2400" b="1" smtClean="0">
                <a:latin typeface="Courier New" pitchFamily="49" charset="0"/>
              </a:rPr>
              <a:t>	{</a:t>
            </a:r>
          </a:p>
          <a:p>
            <a:pPr eaLnBrk="1" hangingPunct="1">
              <a:lnSpc>
                <a:spcPct val="80000"/>
              </a:lnSpc>
              <a:buFontTx/>
              <a:buNone/>
            </a:pPr>
            <a:r>
              <a:rPr lang="en-US" altLang="el-GR" sz="2400" b="1" smtClean="0">
                <a:latin typeface="Courier New" pitchFamily="49" charset="0"/>
              </a:rPr>
              <a:t>		cout &lt;&lt; "could not open " &lt;&lt; file &lt;&lt; endl;</a:t>
            </a:r>
          </a:p>
          <a:p>
            <a:pPr eaLnBrk="1" hangingPunct="1">
              <a:lnSpc>
                <a:spcPct val="80000"/>
              </a:lnSpc>
              <a:buFontTx/>
              <a:buNone/>
            </a:pPr>
            <a:r>
              <a:rPr lang="en-US" altLang="el-GR" sz="2400" b="1" smtClean="0">
                <a:latin typeface="Courier New" pitchFamily="49" charset="0"/>
              </a:rPr>
              <a:t>		exit(EXIT_FAILURE);</a:t>
            </a:r>
          </a:p>
          <a:p>
            <a:pPr eaLnBrk="1" hangingPunct="1">
              <a:lnSpc>
                <a:spcPct val="80000"/>
              </a:lnSpc>
              <a:buFontTx/>
              <a:buNone/>
            </a:pPr>
            <a:r>
              <a:rPr lang="en-US" altLang="el-GR" sz="2400" b="1" smtClean="0">
                <a:latin typeface="Courier New" pitchFamily="49" charset="0"/>
              </a:rPr>
              <a:t>	}</a:t>
            </a:r>
          </a:p>
          <a:p>
            <a:pPr eaLnBrk="1" hangingPunct="1">
              <a:lnSpc>
                <a:spcPct val="80000"/>
              </a:lnSpc>
              <a:buFontTx/>
              <a:buNone/>
            </a:pPr>
            <a:r>
              <a:rPr lang="en-US" altLang="el-GR" sz="2400" b="1" smtClean="0">
                <a:latin typeface="Courier New" pitchFamily="49" charset="0"/>
              </a:rPr>
              <a:t>	else</a:t>
            </a:r>
          </a:p>
          <a:p>
            <a:pPr eaLnBrk="1" hangingPunct="1">
              <a:lnSpc>
                <a:spcPct val="80000"/>
              </a:lnSpc>
              <a:buFontTx/>
              <a:buNone/>
            </a:pPr>
            <a:r>
              <a:rPr lang="en-US" altLang="el-GR" sz="2400" b="1" smtClean="0">
                <a:latin typeface="Courier New" pitchFamily="49" charset="0"/>
              </a:rPr>
              <a:t>		cout &lt;&lt; file &lt;&lt; " was opened" &lt;&lt; endl;</a:t>
            </a:r>
          </a:p>
          <a:p>
            <a:pPr eaLnBrk="1" hangingPunct="1">
              <a:lnSpc>
                <a:spcPct val="80000"/>
              </a:lnSpc>
              <a:buFontTx/>
              <a:buNone/>
            </a:pPr>
            <a:r>
              <a:rPr lang="en-US" altLang="el-GR" sz="2400" b="1" smtClean="0">
                <a:latin typeface="Courier New" pitchFamily="49" charset="0"/>
              </a:rPr>
              <a:t>}</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49155"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CB86841C-4C26-4C30-9330-C8817C396D44}" type="slidenum">
              <a:rPr lang="el-GR" altLang="el-GR" sz="1400">
                <a:solidFill>
                  <a:srgbClr val="008080"/>
                </a:solidFill>
              </a:rPr>
              <a:pPr eaLnBrk="1" hangingPunct="1"/>
              <a:t>41</a:t>
            </a:fld>
            <a:endParaRPr lang="el-GR" altLang="el-GR" sz="1400">
              <a:solidFill>
                <a:srgbClr val="008080"/>
              </a:solidFill>
            </a:endParaRPr>
          </a:p>
        </p:txBody>
      </p:sp>
      <p:sp>
        <p:nvSpPr>
          <p:cNvPr id="49156" name="Rectangle 2"/>
          <p:cNvSpPr>
            <a:spLocks noGrp="1" noChangeArrowheads="1"/>
          </p:cNvSpPr>
          <p:nvPr>
            <p:ph type="title"/>
          </p:nvPr>
        </p:nvSpPr>
        <p:spPr>
          <a:xfrm>
            <a:off x="395288" y="609600"/>
            <a:ext cx="7986712" cy="803275"/>
          </a:xfrm>
        </p:spPr>
        <p:txBody>
          <a:bodyPr/>
          <a:lstStyle/>
          <a:p>
            <a:pPr eaLnBrk="1" hangingPunct="1"/>
            <a:r>
              <a:rPr lang="el-GR" altLang="el-GR" smtClean="0"/>
              <a:t>Κλήση </a:t>
            </a:r>
            <a:r>
              <a:rPr lang="en-US" altLang="el-GR" smtClean="0"/>
              <a:t>member function </a:t>
            </a:r>
            <a:r>
              <a:rPr lang="el-GR" altLang="el-GR" smtClean="0"/>
              <a:t>ενός</a:t>
            </a:r>
            <a:r>
              <a:rPr lang="en-US" altLang="el-GR" smtClean="0"/>
              <a:t> file object</a:t>
            </a:r>
          </a:p>
        </p:txBody>
      </p:sp>
      <p:sp>
        <p:nvSpPr>
          <p:cNvPr id="49157" name="Rectangle 3"/>
          <p:cNvSpPr>
            <a:spLocks noGrp="1" noChangeArrowheads="1"/>
          </p:cNvSpPr>
          <p:nvPr>
            <p:ph type="body" idx="1"/>
          </p:nvPr>
        </p:nvSpPr>
        <p:spPr>
          <a:xfrm>
            <a:off x="1331640" y="1752600"/>
            <a:ext cx="7056710" cy="4114800"/>
          </a:xfrm>
        </p:spPr>
        <p:txBody>
          <a:bodyPr/>
          <a:lstStyle/>
          <a:p>
            <a:pPr eaLnBrk="1" hangingPunct="1"/>
            <a:endParaRPr lang="en-US" altLang="el-GR" dirty="0" smtClean="0"/>
          </a:p>
          <a:p>
            <a:pPr eaLnBrk="1" hangingPunct="1">
              <a:buFontTx/>
              <a:buNone/>
            </a:pPr>
            <a:r>
              <a:rPr lang="en-US" altLang="el-GR" b="1" dirty="0" err="1" smtClean="0">
                <a:solidFill>
                  <a:srgbClr val="0000FF"/>
                </a:solidFill>
                <a:latin typeface="Courier New" panose="02070309020205020404" pitchFamily="49" charset="0"/>
                <a:cs typeface="Courier New" panose="02070309020205020404" pitchFamily="49" charset="0"/>
              </a:rPr>
              <a:t>in_stream</a:t>
            </a:r>
            <a:r>
              <a:rPr lang="en-US" altLang="el-GR" b="1" dirty="0" err="1" smtClean="0">
                <a:latin typeface="Courier New" panose="02070309020205020404" pitchFamily="49" charset="0"/>
                <a:cs typeface="Courier New" panose="02070309020205020404" pitchFamily="49" charset="0"/>
              </a:rPr>
              <a:t>.</a:t>
            </a:r>
            <a:r>
              <a:rPr lang="en-US" altLang="el-GR" b="1" dirty="0" err="1" smtClean="0">
                <a:solidFill>
                  <a:srgbClr val="FF0000"/>
                </a:solidFill>
                <a:latin typeface="Courier New" panose="02070309020205020404" pitchFamily="49" charset="0"/>
                <a:cs typeface="Courier New" panose="02070309020205020404" pitchFamily="49" charset="0"/>
              </a:rPr>
              <a:t>open</a:t>
            </a:r>
            <a:r>
              <a:rPr lang="en-US" altLang="el-GR" b="1" dirty="0" smtClean="0">
                <a:solidFill>
                  <a:srgbClr val="FF0000"/>
                </a:solidFill>
                <a:latin typeface="Courier New" panose="02070309020205020404" pitchFamily="49" charset="0"/>
                <a:cs typeface="Courier New" panose="02070309020205020404" pitchFamily="49" charset="0"/>
              </a:rPr>
              <a:t>(“infile.txt”);</a:t>
            </a:r>
          </a:p>
          <a:p>
            <a:pPr eaLnBrk="1" hangingPunct="1">
              <a:buFontTx/>
              <a:buNone/>
            </a:pPr>
            <a:r>
              <a:rPr lang="en-US" altLang="el-GR" b="1" dirty="0" err="1" smtClean="0">
                <a:solidFill>
                  <a:srgbClr val="0000FF"/>
                </a:solidFill>
                <a:latin typeface="Courier New" panose="02070309020205020404" pitchFamily="49" charset="0"/>
                <a:cs typeface="Courier New" panose="02070309020205020404" pitchFamily="49" charset="0"/>
              </a:rPr>
              <a:t>in_stream</a:t>
            </a:r>
            <a:r>
              <a:rPr lang="en-US" altLang="el-GR" b="1" dirty="0" err="1" smtClean="0">
                <a:latin typeface="Courier New" panose="02070309020205020404" pitchFamily="49" charset="0"/>
                <a:cs typeface="Courier New" panose="02070309020205020404" pitchFamily="49" charset="0"/>
              </a:rPr>
              <a:t>.</a:t>
            </a:r>
            <a:r>
              <a:rPr lang="en-US" altLang="el-GR" b="1" dirty="0" err="1" smtClean="0">
                <a:solidFill>
                  <a:srgbClr val="FF0000"/>
                </a:solidFill>
                <a:latin typeface="Courier New" panose="02070309020205020404" pitchFamily="49" charset="0"/>
                <a:cs typeface="Courier New" panose="02070309020205020404" pitchFamily="49" charset="0"/>
              </a:rPr>
              <a:t>close</a:t>
            </a:r>
            <a:r>
              <a:rPr lang="en-US" altLang="el-GR" b="1" dirty="0" smtClean="0">
                <a:solidFill>
                  <a:srgbClr val="FF0000"/>
                </a:solidFill>
                <a:latin typeface="Courier New" panose="02070309020205020404" pitchFamily="49" charset="0"/>
                <a:cs typeface="Courier New" panose="02070309020205020404" pitchFamily="49" charset="0"/>
              </a:rPr>
              <a:t>( );</a:t>
            </a:r>
          </a:p>
          <a:p>
            <a:pPr eaLnBrk="1" hangingPunct="1">
              <a:buFontTx/>
              <a:buNone/>
            </a:pPr>
            <a:endParaRPr lang="en-US" altLang="el-GR" b="1" dirty="0" smtClean="0">
              <a:latin typeface="Courier New" panose="02070309020205020404" pitchFamily="49" charset="0"/>
              <a:cs typeface="Courier New" panose="02070309020205020404" pitchFamily="49" charset="0"/>
            </a:endParaRPr>
          </a:p>
          <a:p>
            <a:pPr eaLnBrk="1" hangingPunct="1">
              <a:buFontTx/>
              <a:buNone/>
            </a:pPr>
            <a:r>
              <a:rPr lang="en-US" altLang="el-GR" b="1" dirty="0" smtClean="0">
                <a:latin typeface="Courier New" panose="02070309020205020404" pitchFamily="49" charset="0"/>
                <a:cs typeface="Courier New" panose="02070309020205020404" pitchFamily="49" charset="0"/>
              </a:rPr>
              <a:t>     dot operator</a:t>
            </a:r>
          </a:p>
          <a:p>
            <a:pPr eaLnBrk="1" hangingPunct="1">
              <a:buFontTx/>
              <a:buNone/>
            </a:pPr>
            <a:r>
              <a:rPr lang="en-US" altLang="el-GR" b="1" dirty="0" smtClean="0">
                <a:solidFill>
                  <a:srgbClr val="0000FF"/>
                </a:solidFill>
                <a:latin typeface="Courier New" panose="02070309020205020404" pitchFamily="49" charset="0"/>
                <a:cs typeface="Courier New" panose="02070309020205020404" pitchFamily="49" charset="0"/>
              </a:rPr>
              <a:t>object</a:t>
            </a:r>
            <a:r>
              <a:rPr lang="en-US" altLang="el-GR" b="1" dirty="0" smtClean="0">
                <a:latin typeface="Courier New" panose="02070309020205020404" pitchFamily="49" charset="0"/>
                <a:cs typeface="Courier New" panose="02070309020205020404" pitchFamily="49" charset="0"/>
              </a:rPr>
              <a:t>         </a:t>
            </a:r>
            <a:r>
              <a:rPr lang="en-US" altLang="el-GR" b="1" dirty="0" smtClean="0">
                <a:solidFill>
                  <a:srgbClr val="FF0000"/>
                </a:solidFill>
                <a:latin typeface="Courier New" panose="02070309020205020404" pitchFamily="49" charset="0"/>
                <a:cs typeface="Courier New" panose="02070309020205020404" pitchFamily="49" charset="0"/>
              </a:rPr>
              <a:t>member function</a:t>
            </a:r>
          </a:p>
          <a:p>
            <a:pPr eaLnBrk="1" hangingPunct="1">
              <a:buFontTx/>
              <a:buNone/>
            </a:pPr>
            <a:endParaRPr lang="en-US" altLang="el-GR" dirty="0" smtClean="0"/>
          </a:p>
        </p:txBody>
      </p:sp>
      <p:sp>
        <p:nvSpPr>
          <p:cNvPr id="49158" name="Line 4"/>
          <p:cNvSpPr>
            <a:spLocks noChangeShapeType="1"/>
          </p:cNvSpPr>
          <p:nvPr/>
        </p:nvSpPr>
        <p:spPr bwMode="auto">
          <a:xfrm flipV="1">
            <a:off x="1971328" y="3298761"/>
            <a:ext cx="0" cy="1066800"/>
          </a:xfrm>
          <a:prstGeom prst="line">
            <a:avLst/>
          </a:prstGeom>
          <a:noFill/>
          <a:ln w="53975">
            <a:solidFill>
              <a:srgbClr val="0000FF"/>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l-GR"/>
          </a:p>
        </p:txBody>
      </p:sp>
      <p:sp>
        <p:nvSpPr>
          <p:cNvPr id="49159" name="Line 5"/>
          <p:cNvSpPr>
            <a:spLocks noChangeShapeType="1"/>
          </p:cNvSpPr>
          <p:nvPr/>
        </p:nvSpPr>
        <p:spPr bwMode="auto">
          <a:xfrm flipV="1">
            <a:off x="3485644" y="3217978"/>
            <a:ext cx="0" cy="715077"/>
          </a:xfrm>
          <a:prstGeom prst="line">
            <a:avLst/>
          </a:prstGeom>
          <a:noFill/>
          <a:ln w="539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l-GR"/>
          </a:p>
        </p:txBody>
      </p:sp>
      <p:sp>
        <p:nvSpPr>
          <p:cNvPr id="49160" name="Line 6"/>
          <p:cNvSpPr>
            <a:spLocks noChangeShapeType="1"/>
          </p:cNvSpPr>
          <p:nvPr/>
        </p:nvSpPr>
        <p:spPr bwMode="auto">
          <a:xfrm flipH="1" flipV="1">
            <a:off x="4716463" y="3213100"/>
            <a:ext cx="1008062" cy="1008063"/>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l-G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50179"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367E9D64-7D8F-4AC0-8B30-E2B02C56B31C}" type="slidenum">
              <a:rPr lang="el-GR" altLang="el-GR" sz="1400">
                <a:solidFill>
                  <a:srgbClr val="008080"/>
                </a:solidFill>
              </a:rPr>
              <a:pPr eaLnBrk="1" hangingPunct="1"/>
              <a:t>42</a:t>
            </a:fld>
            <a:endParaRPr lang="el-GR" altLang="el-GR" sz="1400">
              <a:solidFill>
                <a:srgbClr val="008080"/>
              </a:solidFill>
            </a:endParaRPr>
          </a:p>
        </p:txBody>
      </p:sp>
      <p:sp>
        <p:nvSpPr>
          <p:cNvPr id="50180" name="Rectangle 2"/>
          <p:cNvSpPr>
            <a:spLocks noGrp="1" noChangeArrowheads="1"/>
          </p:cNvSpPr>
          <p:nvPr>
            <p:ph type="title"/>
          </p:nvPr>
        </p:nvSpPr>
        <p:spPr/>
        <p:txBody>
          <a:bodyPr/>
          <a:lstStyle/>
          <a:p>
            <a:pPr eaLnBrk="1" hangingPunct="1"/>
            <a:endParaRPr lang="en-US" altLang="el-GR" smtClean="0"/>
          </a:p>
        </p:txBody>
      </p:sp>
      <p:sp>
        <p:nvSpPr>
          <p:cNvPr id="50181" name="Rectangle 3"/>
          <p:cNvSpPr>
            <a:spLocks noGrp="1" noChangeArrowheads="1"/>
          </p:cNvSpPr>
          <p:nvPr>
            <p:ph type="body" idx="1"/>
          </p:nvPr>
        </p:nvSpPr>
        <p:spPr/>
        <p:txBody>
          <a:bodyPr/>
          <a:lstStyle/>
          <a:p>
            <a:pPr eaLnBrk="1" hangingPunct="1"/>
            <a:r>
              <a:rPr lang="el-GR" altLang="el-GR" smtClean="0"/>
              <a:t>Ένα </a:t>
            </a:r>
            <a:r>
              <a:rPr lang="en-US" altLang="el-GR" smtClean="0"/>
              <a:t>file stream</a:t>
            </a:r>
            <a:r>
              <a:rPr lang="el-GR" altLang="el-GR" smtClean="0"/>
              <a:t> έχει μερικές σημαντικές ιδιότητες</a:t>
            </a:r>
            <a:r>
              <a:rPr lang="en-US" altLang="el-GR" smtClean="0"/>
              <a:t> (</a:t>
            </a:r>
            <a:r>
              <a:rPr lang="el-GR" altLang="el-GR" smtClean="0"/>
              <a:t>ή χαρακτηριστικά) :</a:t>
            </a:r>
          </a:p>
          <a:p>
            <a:pPr lvl="1" eaLnBrk="1" hangingPunct="1"/>
            <a:r>
              <a:rPr lang="el-GR" altLang="el-GR" smtClean="0">
                <a:solidFill>
                  <a:srgbClr val="CC0000"/>
                </a:solidFill>
              </a:rPr>
              <a:t>Μήκος</a:t>
            </a:r>
            <a:r>
              <a:rPr lang="el-GR" altLang="el-GR" smtClean="0"/>
              <a:t> που είναι ο αριθμός χαρακτήρων που το αποτελούν</a:t>
            </a:r>
          </a:p>
          <a:p>
            <a:pPr lvl="1" eaLnBrk="1" hangingPunct="1"/>
            <a:r>
              <a:rPr lang="el-GR" altLang="el-GR" smtClean="0">
                <a:solidFill>
                  <a:srgbClr val="CC0000"/>
                </a:solidFill>
              </a:rPr>
              <a:t>Αρχή</a:t>
            </a:r>
            <a:r>
              <a:rPr lang="el-GR" altLang="el-GR" smtClean="0"/>
              <a:t> που είναι ο πρώτος χαρακτήρας του </a:t>
            </a:r>
            <a:r>
              <a:rPr lang="en-US" altLang="el-GR" smtClean="0"/>
              <a:t>stream</a:t>
            </a:r>
          </a:p>
          <a:p>
            <a:pPr lvl="1" eaLnBrk="1" hangingPunct="1"/>
            <a:r>
              <a:rPr lang="el-GR" altLang="el-GR" smtClean="0">
                <a:solidFill>
                  <a:srgbClr val="CC0000"/>
                </a:solidFill>
              </a:rPr>
              <a:t>Τέλος</a:t>
            </a:r>
            <a:r>
              <a:rPr lang="el-GR" altLang="el-GR" smtClean="0"/>
              <a:t> που είναι η θέση (</a:t>
            </a:r>
            <a:r>
              <a:rPr lang="en-US" altLang="el-GR" smtClean="0"/>
              <a:t>position) </a:t>
            </a:r>
            <a:r>
              <a:rPr lang="el-GR" altLang="el-GR" smtClean="0"/>
              <a:t>μετά από τον τελευταίο χαρακτήρα του </a:t>
            </a:r>
            <a:r>
              <a:rPr lang="en-US" altLang="el-GR" smtClean="0"/>
              <a:t>stream.</a:t>
            </a:r>
          </a:p>
          <a:p>
            <a:pPr lvl="1" eaLnBrk="1" hangingPunct="1"/>
            <a:r>
              <a:rPr lang="el-GR" altLang="el-GR" smtClean="0">
                <a:solidFill>
                  <a:srgbClr val="CC0000"/>
                </a:solidFill>
              </a:rPr>
              <a:t>Τρέχουσα θέση</a:t>
            </a:r>
            <a:r>
              <a:rPr lang="el-GR" altLang="el-GR" smtClean="0"/>
              <a:t> (</a:t>
            </a:r>
            <a:r>
              <a:rPr lang="en-US" altLang="el-GR" smtClean="0"/>
              <a:t>current position) </a:t>
            </a:r>
            <a:r>
              <a:rPr lang="el-GR" altLang="el-GR" smtClean="0"/>
              <a:t>που είναι ο δείκτης θέσης (</a:t>
            </a:r>
            <a:r>
              <a:rPr lang="en-US" altLang="el-GR" smtClean="0"/>
              <a:t>index position) </a:t>
            </a:r>
            <a:r>
              <a:rPr lang="el-GR" altLang="el-GR" smtClean="0"/>
              <a:t>του χαρακτήρα στο </a:t>
            </a:r>
            <a:r>
              <a:rPr lang="en-US" altLang="el-GR" smtClean="0"/>
              <a:t>stream </a:t>
            </a:r>
            <a:r>
              <a:rPr lang="el-GR" altLang="el-GR" smtClean="0"/>
              <a:t>όπου θα ξεκινήσει η επόμενη λειτουργία </a:t>
            </a:r>
            <a:r>
              <a:rPr lang="en-US" altLang="el-GR" smtClean="0"/>
              <a:t>read </a:t>
            </a:r>
            <a:r>
              <a:rPr lang="el-GR" altLang="el-GR" smtClean="0"/>
              <a:t>ή </a:t>
            </a:r>
            <a:r>
              <a:rPr lang="en-US" altLang="el-GR" smtClean="0"/>
              <a:t>write</a:t>
            </a:r>
            <a:r>
              <a:rPr lang="el-GR" altLang="el-GR" smtClean="0"/>
              <a:t>. </a:t>
            </a:r>
            <a:r>
              <a:rPr lang="el-GR" altLang="el-GR" u="sng" smtClean="0"/>
              <a:t>Ο 1ος χαρακτήρας σε ένα </a:t>
            </a:r>
            <a:r>
              <a:rPr lang="en-US" altLang="el-GR" u="sng" smtClean="0"/>
              <a:t>file stream </a:t>
            </a:r>
            <a:r>
              <a:rPr lang="el-GR" altLang="el-GR" u="sng" smtClean="0"/>
              <a:t>είναι η θέση 0.</a:t>
            </a:r>
            <a:endParaRPr lang="en-US" altLang="el-GR" u="sng"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51203"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3D95DFFD-681D-460D-A546-B301D68561C6}" type="slidenum">
              <a:rPr lang="el-GR" altLang="el-GR" sz="1400">
                <a:solidFill>
                  <a:srgbClr val="008080"/>
                </a:solidFill>
              </a:rPr>
              <a:pPr eaLnBrk="1" hangingPunct="1"/>
              <a:t>43</a:t>
            </a:fld>
            <a:endParaRPr lang="el-GR" altLang="el-GR" sz="1400">
              <a:solidFill>
                <a:srgbClr val="008080"/>
              </a:solidFill>
            </a:endParaRPr>
          </a:p>
        </p:txBody>
      </p:sp>
      <p:sp>
        <p:nvSpPr>
          <p:cNvPr id="51204" name="Rectangle 2"/>
          <p:cNvSpPr>
            <a:spLocks noGrp="1" noChangeArrowheads="1"/>
          </p:cNvSpPr>
          <p:nvPr>
            <p:ph type="body" idx="1"/>
          </p:nvPr>
        </p:nvSpPr>
        <p:spPr/>
        <p:txBody>
          <a:bodyPr/>
          <a:lstStyle/>
          <a:p>
            <a:pPr eaLnBrk="1" hangingPunct="1">
              <a:buFontTx/>
              <a:buNone/>
            </a:pPr>
            <a:r>
              <a:rPr lang="en-US" altLang="el-GR" smtClean="0">
                <a:solidFill>
                  <a:srgbClr val="66FF66"/>
                </a:solidFill>
              </a:rPr>
              <a:t>   </a:t>
            </a:r>
            <a:r>
              <a:rPr lang="el-GR" altLang="el-GR" smtClean="0"/>
              <a:t>Τα αρχεία πρέπει να κλείνουν όταν τερματίζεται η χρήση τους.</a:t>
            </a:r>
            <a:r>
              <a:rPr lang="en-US" altLang="el-GR" smtClean="0"/>
              <a:t> </a:t>
            </a:r>
            <a:r>
              <a:rPr lang="el-GR" altLang="el-GR" smtClean="0"/>
              <a:t>Διαφορετικά, αν αυτό δε συμβεί και το πρόγραμμα τερματιστεί απότομα (π.χ. λόγω διακοπής ηλ. ρεύματος) το αρχείο μπορεί να παραμείνει σε κατάσταση  μερικής ή ολικής διαταραχής (ή και καταστροφής) και δεν θα είναι δυνατή η περαιτέρω χρήση του.</a:t>
            </a:r>
            <a:endParaRPr lang="en-US" altLang="el-GR"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4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1028" name="5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5305B096-F718-4496-A2E7-D87B39EF3FB4}" type="slidenum">
              <a:rPr lang="el-GR" altLang="el-GR" sz="1400">
                <a:solidFill>
                  <a:srgbClr val="008080"/>
                </a:solidFill>
              </a:rPr>
              <a:pPr eaLnBrk="1" hangingPunct="1"/>
              <a:t>44</a:t>
            </a:fld>
            <a:endParaRPr lang="el-GR" altLang="el-GR" sz="1400">
              <a:solidFill>
                <a:srgbClr val="008080"/>
              </a:solidFill>
            </a:endParaRPr>
          </a:p>
        </p:txBody>
      </p:sp>
      <p:sp>
        <p:nvSpPr>
          <p:cNvPr id="1029" name="Rectangle 2"/>
          <p:cNvSpPr>
            <a:spLocks noGrp="1" noChangeArrowheads="1"/>
          </p:cNvSpPr>
          <p:nvPr>
            <p:ph type="title"/>
          </p:nvPr>
        </p:nvSpPr>
        <p:spPr/>
        <p:txBody>
          <a:bodyPr/>
          <a:lstStyle/>
          <a:p>
            <a:pPr eaLnBrk="1" hangingPunct="1"/>
            <a:r>
              <a:rPr lang="en-US" altLang="el-GR" smtClean="0">
                <a:solidFill>
                  <a:srgbClr val="6666FF"/>
                </a:solidFill>
              </a:rPr>
              <a:t>Stream Modes</a:t>
            </a:r>
          </a:p>
        </p:txBody>
      </p:sp>
      <p:sp>
        <p:nvSpPr>
          <p:cNvPr id="1030" name="Rectangle 3"/>
          <p:cNvSpPr>
            <a:spLocks noGrp="1" noChangeArrowheads="1"/>
          </p:cNvSpPr>
          <p:nvPr>
            <p:ph type="body" sz="half" idx="1"/>
          </p:nvPr>
        </p:nvSpPr>
        <p:spPr>
          <a:xfrm>
            <a:off x="539750" y="1052513"/>
            <a:ext cx="7507288" cy="431800"/>
          </a:xfrm>
        </p:spPr>
        <p:txBody>
          <a:bodyPr/>
          <a:lstStyle/>
          <a:p>
            <a:pPr eaLnBrk="1" hangingPunct="1">
              <a:lnSpc>
                <a:spcPct val="90000"/>
              </a:lnSpc>
              <a:buFontTx/>
              <a:buNone/>
            </a:pPr>
            <a:r>
              <a:rPr lang="el-GR" altLang="el-GR" sz="2400" smtClean="0"/>
              <a:t>Καθορίζουν τον τύπο του αρχείου </a:t>
            </a:r>
            <a:r>
              <a:rPr lang="en-US" altLang="el-GR" sz="2400" smtClean="0"/>
              <a:t>:</a:t>
            </a:r>
            <a:endParaRPr lang="en-US" altLang="el-GR" sz="1400" smtClean="0"/>
          </a:p>
        </p:txBody>
      </p:sp>
      <p:sp>
        <p:nvSpPr>
          <p:cNvPr id="1031" name="Text Box 112"/>
          <p:cNvSpPr txBox="1">
            <a:spLocks noChangeArrowheads="1"/>
          </p:cNvSpPr>
          <p:nvPr/>
        </p:nvSpPr>
        <p:spPr bwMode="auto">
          <a:xfrm>
            <a:off x="611188" y="5661025"/>
            <a:ext cx="7777162"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lnSpc>
                <a:spcPct val="80000"/>
              </a:lnSpc>
              <a:spcBef>
                <a:spcPct val="20000"/>
              </a:spcBef>
            </a:pPr>
            <a:r>
              <a:rPr lang="el-GR" altLang="el-GR" sz="2400"/>
              <a:t>Για </a:t>
            </a:r>
            <a:r>
              <a:rPr lang="en-US" altLang="el-GR" sz="2400"/>
              <a:t>binary files </a:t>
            </a:r>
            <a:r>
              <a:rPr lang="el-GR" altLang="el-GR" sz="2400"/>
              <a:t>προστίθεται</a:t>
            </a:r>
            <a:r>
              <a:rPr lang="en-US" altLang="el-GR" sz="2400"/>
              <a:t> </a:t>
            </a:r>
            <a:r>
              <a:rPr lang="el-GR" altLang="el-GR" sz="2400"/>
              <a:t>το </a:t>
            </a:r>
            <a:r>
              <a:rPr lang="en-US" altLang="el-GR" sz="2400"/>
              <a:t>`</a:t>
            </a:r>
            <a:r>
              <a:rPr lang="en-US" altLang="el-GR" sz="2400" b="1"/>
              <a:t>b</a:t>
            </a:r>
            <a:r>
              <a:rPr lang="en-US" altLang="el-GR" sz="2400"/>
              <a:t>‘</a:t>
            </a:r>
            <a:r>
              <a:rPr lang="el-GR" altLang="el-GR" sz="2400"/>
              <a:t> π.χ</a:t>
            </a:r>
            <a:r>
              <a:rPr lang="en-US" altLang="el-GR" sz="2400"/>
              <a:t>.</a:t>
            </a:r>
            <a:r>
              <a:rPr lang="el-GR" altLang="el-GR" sz="2400"/>
              <a:t> </a:t>
            </a:r>
            <a:r>
              <a:rPr lang="en-US" altLang="el-GR" sz="2400"/>
              <a:t>"</a:t>
            </a:r>
            <a:r>
              <a:rPr lang="en-US" altLang="el-GR" sz="2400" b="1"/>
              <a:t>rb</a:t>
            </a:r>
            <a:r>
              <a:rPr lang="en-US" altLang="el-GR" sz="2400"/>
              <a:t>", "</a:t>
            </a:r>
            <a:r>
              <a:rPr lang="en-US" altLang="el-GR" sz="2400" b="1"/>
              <a:t>wb</a:t>
            </a:r>
            <a:r>
              <a:rPr lang="en-US" altLang="el-GR" sz="2400"/>
              <a:t>" </a:t>
            </a:r>
            <a:r>
              <a:rPr lang="el-GR" altLang="el-GR" sz="2400"/>
              <a:t>..</a:t>
            </a:r>
            <a:r>
              <a:rPr lang="en-US" altLang="el-GR" sz="2400"/>
              <a:t>.</a:t>
            </a:r>
          </a:p>
        </p:txBody>
      </p:sp>
      <p:graphicFrame>
        <p:nvGraphicFramePr>
          <p:cNvPr id="1026" name="Object 354"/>
          <p:cNvGraphicFramePr>
            <a:graphicFrameLocks noGrp="1" noChangeAspect="1"/>
          </p:cNvGraphicFramePr>
          <p:nvPr>
            <p:ph sz="half" idx="2"/>
          </p:nvPr>
        </p:nvGraphicFramePr>
        <p:xfrm>
          <a:off x="690563" y="1625600"/>
          <a:ext cx="8105775" cy="3949700"/>
        </p:xfrm>
        <a:graphic>
          <a:graphicData uri="http://schemas.openxmlformats.org/presentationml/2006/ole">
            <mc:AlternateContent xmlns:mc="http://schemas.openxmlformats.org/markup-compatibility/2006">
              <mc:Choice xmlns:v="urn:schemas-microsoft-com:vml" Requires="v">
                <p:oleObj spid="_x0000_s1048" name="Document" r:id="rId3" imgW="5532857" imgH="2696137" progId="Word.Document.8">
                  <p:embed/>
                </p:oleObj>
              </mc:Choice>
              <mc:Fallback>
                <p:oleObj name="Document" r:id="rId3" imgW="5532857" imgH="2696137" progId="Word.Document.8">
                  <p:embed/>
                  <p:pic>
                    <p:nvPicPr>
                      <p:cNvPr id="0" name="Object 35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0563" y="1625600"/>
                        <a:ext cx="8105775" cy="394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52227"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708D96A6-978E-4C26-A1E1-AD83FC9B240D}" type="slidenum">
              <a:rPr lang="el-GR" altLang="el-GR" sz="1400">
                <a:solidFill>
                  <a:srgbClr val="008080"/>
                </a:solidFill>
              </a:rPr>
              <a:pPr eaLnBrk="1" hangingPunct="1"/>
              <a:t>45</a:t>
            </a:fld>
            <a:endParaRPr lang="el-GR" altLang="el-GR" sz="1400">
              <a:solidFill>
                <a:srgbClr val="008080"/>
              </a:solidFill>
            </a:endParaRPr>
          </a:p>
        </p:txBody>
      </p:sp>
      <p:sp>
        <p:nvSpPr>
          <p:cNvPr id="52228" name="Rectangle 2"/>
          <p:cNvSpPr>
            <a:spLocks noGrp="1" noChangeArrowheads="1"/>
          </p:cNvSpPr>
          <p:nvPr>
            <p:ph type="title"/>
          </p:nvPr>
        </p:nvSpPr>
        <p:spPr/>
        <p:txBody>
          <a:bodyPr/>
          <a:lstStyle/>
          <a:p>
            <a:pPr eaLnBrk="1" hangingPunct="1"/>
            <a:r>
              <a:rPr lang="en-US" altLang="el-GR" b="1" smtClean="0">
                <a:solidFill>
                  <a:srgbClr val="6666FF"/>
                </a:solidFill>
                <a:latin typeface="Courier New" pitchFamily="49" charset="0"/>
              </a:rPr>
              <a:t>fstream</a:t>
            </a:r>
            <a:r>
              <a:rPr lang="en-US" altLang="el-GR" smtClean="0">
                <a:solidFill>
                  <a:srgbClr val="6666FF"/>
                </a:solidFill>
              </a:rPr>
              <a:t> File Mode Flags</a:t>
            </a:r>
            <a:endParaRPr lang="en-US" altLang="el-GR" baseline="30000" smtClean="0">
              <a:solidFill>
                <a:srgbClr val="6666FF"/>
              </a:solidFill>
            </a:endParaRPr>
          </a:p>
        </p:txBody>
      </p:sp>
      <p:graphicFrame>
        <p:nvGraphicFramePr>
          <p:cNvPr id="97326" name="Group 46"/>
          <p:cNvGraphicFramePr>
            <a:graphicFrameLocks noGrp="1"/>
          </p:cNvGraphicFramePr>
          <p:nvPr>
            <p:ph idx="1"/>
          </p:nvPr>
        </p:nvGraphicFramePr>
        <p:xfrm>
          <a:off x="395288" y="1341438"/>
          <a:ext cx="8153400" cy="4460873"/>
        </p:xfrm>
        <a:graphic>
          <a:graphicData uri="http://schemas.openxmlformats.org/drawingml/2006/table">
            <a:tbl>
              <a:tblPr/>
              <a:tblGrid>
                <a:gridCol w="2406650"/>
                <a:gridCol w="5746750"/>
              </a:tblGrid>
              <a:tr h="64017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err="1" smtClean="0">
                          <a:ln>
                            <a:noFill/>
                          </a:ln>
                          <a:solidFill>
                            <a:srgbClr val="3333CC"/>
                          </a:solidFill>
                          <a:effectLst/>
                          <a:latin typeface="Courier New" pitchFamily="49" charset="0"/>
                        </a:rPr>
                        <a:t>ios</a:t>
                      </a:r>
                      <a:r>
                        <a:rPr kumimoji="0" lang="en-US" sz="1800" b="1" i="0" u="none" strike="noStrike" cap="none" normalizeH="0" baseline="0" dirty="0" smtClean="0">
                          <a:ln>
                            <a:noFill/>
                          </a:ln>
                          <a:solidFill>
                            <a:srgbClr val="3333CC"/>
                          </a:solidFill>
                          <a:effectLst/>
                          <a:latin typeface="Courier New" pitchFamily="49" charset="0"/>
                        </a:rPr>
                        <a:t>::app</a:t>
                      </a: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l-GR" sz="1800" b="0" i="0" u="none" strike="noStrike" cap="none" normalizeH="0" baseline="0" smtClean="0">
                          <a:ln>
                            <a:noFill/>
                          </a:ln>
                          <a:solidFill>
                            <a:srgbClr val="3333CC"/>
                          </a:solidFill>
                          <a:effectLst/>
                          <a:latin typeface="Comic Sans MS" pitchFamily="66" charset="0"/>
                        </a:rPr>
                        <a:t>Δημιουργία νέου αρχείου ή προσάρτηση στο τέλος υπάρχοντος αρχείου</a:t>
                      </a:r>
                      <a:endParaRPr kumimoji="0" lang="en-US" sz="1800" b="0" i="0" u="none" strike="noStrike" cap="none" normalizeH="0" baseline="0" smtClean="0">
                        <a:ln>
                          <a:noFill/>
                        </a:ln>
                        <a:solidFill>
                          <a:srgbClr val="3333CC"/>
                        </a:solidFill>
                        <a:effectLst/>
                        <a:latin typeface="Comic Sans MS" pitchFamily="66" charset="0"/>
                      </a:endParaRP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017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err="1" smtClean="0">
                          <a:ln>
                            <a:noFill/>
                          </a:ln>
                          <a:solidFill>
                            <a:schemeClr val="tx1"/>
                          </a:solidFill>
                          <a:effectLst/>
                          <a:latin typeface="Courier New" pitchFamily="49" charset="0"/>
                        </a:rPr>
                        <a:t>ios</a:t>
                      </a:r>
                      <a:r>
                        <a:rPr kumimoji="0" lang="en-US" sz="1800" b="1" i="0" u="none" strike="noStrike" cap="none" normalizeH="0" baseline="0" dirty="0" smtClean="0">
                          <a:ln>
                            <a:noFill/>
                          </a:ln>
                          <a:solidFill>
                            <a:schemeClr val="tx1"/>
                          </a:solidFill>
                          <a:effectLst/>
                          <a:latin typeface="Courier New" pitchFamily="49" charset="0"/>
                        </a:rPr>
                        <a:t>::ate</a:t>
                      </a: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l-GR" sz="1800" b="0" i="0" u="none" strike="noStrike" cap="none" normalizeH="0" baseline="0" smtClean="0">
                          <a:ln>
                            <a:noFill/>
                          </a:ln>
                          <a:solidFill>
                            <a:schemeClr val="tx1"/>
                          </a:solidFill>
                          <a:effectLst/>
                          <a:latin typeface="Comic Sans MS" pitchFamily="66" charset="0"/>
                        </a:rPr>
                        <a:t>Μετάβαση στο τέλος υπάρχοντος αρχείου, εγγραφή οπουδήποτε</a:t>
                      </a:r>
                      <a:endParaRPr kumimoji="0" lang="en-US" sz="1800" b="0" i="0" u="none" strike="noStrike" cap="none" normalizeH="0" baseline="0" smtClean="0">
                        <a:ln>
                          <a:noFill/>
                        </a:ln>
                        <a:solidFill>
                          <a:schemeClr val="tx1"/>
                        </a:solidFill>
                        <a:effectLst/>
                        <a:latin typeface="Comic Sans MS" pitchFamily="66" charset="0"/>
                      </a:endParaRP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7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err="1" smtClean="0">
                          <a:ln>
                            <a:noFill/>
                          </a:ln>
                          <a:solidFill>
                            <a:srgbClr val="CC0000"/>
                          </a:solidFill>
                          <a:effectLst/>
                          <a:latin typeface="Courier New" pitchFamily="49" charset="0"/>
                        </a:rPr>
                        <a:t>ios</a:t>
                      </a:r>
                      <a:r>
                        <a:rPr kumimoji="0" lang="en-US" sz="1800" b="1" i="0" u="none" strike="noStrike" cap="none" normalizeH="0" baseline="0" dirty="0" smtClean="0">
                          <a:ln>
                            <a:noFill/>
                          </a:ln>
                          <a:solidFill>
                            <a:srgbClr val="CC0000"/>
                          </a:solidFill>
                          <a:effectLst/>
                          <a:latin typeface="Courier New" pitchFamily="49" charset="0"/>
                        </a:rPr>
                        <a:t>::binary</a:t>
                      </a: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l-GR" sz="1800" b="0" i="0" u="none" strike="noStrike" cap="none" normalizeH="0" baseline="0" smtClean="0">
                          <a:ln>
                            <a:noFill/>
                          </a:ln>
                          <a:solidFill>
                            <a:srgbClr val="CC0000"/>
                          </a:solidFill>
                          <a:effectLst/>
                          <a:latin typeface="Comic Sans MS" pitchFamily="66" charset="0"/>
                        </a:rPr>
                        <a:t>Ανάγνωση </a:t>
                      </a:r>
                      <a:r>
                        <a:rPr kumimoji="0" lang="en-US" sz="1800" b="0" i="0" u="none" strike="noStrike" cap="none" normalizeH="0" baseline="0" smtClean="0">
                          <a:ln>
                            <a:noFill/>
                          </a:ln>
                          <a:solidFill>
                            <a:srgbClr val="CC0000"/>
                          </a:solidFill>
                          <a:effectLst/>
                          <a:latin typeface="Comic Sans MS" pitchFamily="66" charset="0"/>
                        </a:rPr>
                        <a:t>/</a:t>
                      </a:r>
                      <a:r>
                        <a:rPr kumimoji="0" lang="el-GR" sz="1800" b="0" i="0" u="none" strike="noStrike" cap="none" normalizeH="0" baseline="0" smtClean="0">
                          <a:ln>
                            <a:noFill/>
                          </a:ln>
                          <a:solidFill>
                            <a:srgbClr val="CC0000"/>
                          </a:solidFill>
                          <a:effectLst/>
                          <a:latin typeface="Comic Sans MS" pitchFamily="66" charset="0"/>
                        </a:rPr>
                        <a:t> εγγραφή σε</a:t>
                      </a:r>
                      <a:r>
                        <a:rPr kumimoji="0" lang="en-US" sz="1800" b="0" i="0" u="none" strike="noStrike" cap="none" normalizeH="0" baseline="0" smtClean="0">
                          <a:ln>
                            <a:noFill/>
                          </a:ln>
                          <a:solidFill>
                            <a:srgbClr val="CC0000"/>
                          </a:solidFill>
                          <a:effectLst/>
                          <a:latin typeface="Comic Sans MS" pitchFamily="66" charset="0"/>
                        </a:rPr>
                        <a:t> binary mode </a:t>
                      </a: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7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err="1" smtClean="0">
                          <a:ln>
                            <a:noFill/>
                          </a:ln>
                          <a:solidFill>
                            <a:srgbClr val="3333CC"/>
                          </a:solidFill>
                          <a:effectLst/>
                          <a:latin typeface="Courier New" pitchFamily="49" charset="0"/>
                        </a:rPr>
                        <a:t>ios</a:t>
                      </a:r>
                      <a:r>
                        <a:rPr kumimoji="0" lang="en-US" sz="1800" b="1" i="0" u="none" strike="noStrike" cap="none" normalizeH="0" baseline="0" dirty="0" smtClean="0">
                          <a:ln>
                            <a:noFill/>
                          </a:ln>
                          <a:solidFill>
                            <a:srgbClr val="3333CC"/>
                          </a:solidFill>
                          <a:effectLst/>
                          <a:latin typeface="Courier New" pitchFamily="49" charset="0"/>
                        </a:rPr>
                        <a:t>::in</a:t>
                      </a: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rgbClr val="3333CC"/>
                          </a:solidFill>
                          <a:effectLst/>
                          <a:latin typeface="Comic Sans MS" pitchFamily="66" charset="0"/>
                        </a:rPr>
                        <a:t>open </a:t>
                      </a:r>
                      <a:r>
                        <a:rPr kumimoji="0" lang="el-GR" sz="1800" b="0" i="0" u="none" strike="noStrike" cap="none" normalizeH="0" baseline="0" smtClean="0">
                          <a:ln>
                            <a:noFill/>
                          </a:ln>
                          <a:solidFill>
                            <a:srgbClr val="3333CC"/>
                          </a:solidFill>
                          <a:effectLst/>
                          <a:latin typeface="Comic Sans MS" pitchFamily="66" charset="0"/>
                        </a:rPr>
                        <a:t>για ανάγνωση (</a:t>
                      </a:r>
                      <a:r>
                        <a:rPr kumimoji="0" lang="en-US" sz="1800" b="0" i="0" u="none" strike="noStrike" cap="none" normalizeH="0" baseline="0" smtClean="0">
                          <a:ln>
                            <a:noFill/>
                          </a:ln>
                          <a:solidFill>
                            <a:srgbClr val="3333CC"/>
                          </a:solidFill>
                          <a:effectLst/>
                          <a:latin typeface="Comic Sans MS" pitchFamily="66" charset="0"/>
                        </a:rPr>
                        <a:t>input</a:t>
                      </a:r>
                      <a:r>
                        <a:rPr kumimoji="0" lang="el-GR" sz="1800" b="0" i="0" u="none" strike="noStrike" cap="none" normalizeH="0" baseline="0" smtClean="0">
                          <a:ln>
                            <a:noFill/>
                          </a:ln>
                          <a:solidFill>
                            <a:srgbClr val="3333CC"/>
                          </a:solidFill>
                          <a:effectLst/>
                          <a:latin typeface="Comic Sans MS" pitchFamily="66" charset="0"/>
                        </a:rPr>
                        <a:t>)</a:t>
                      </a:r>
                      <a:endParaRPr kumimoji="0" lang="en-US" sz="1800" b="0" i="0" u="none" strike="noStrike" cap="none" normalizeH="0" baseline="0" smtClean="0">
                        <a:ln>
                          <a:noFill/>
                        </a:ln>
                        <a:solidFill>
                          <a:srgbClr val="3333CC"/>
                        </a:solidFill>
                        <a:effectLst/>
                        <a:latin typeface="Comic Sans MS" pitchFamily="66" charset="0"/>
                      </a:endParaRP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7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err="1" smtClean="0">
                          <a:ln>
                            <a:noFill/>
                          </a:ln>
                          <a:solidFill>
                            <a:schemeClr val="tx1"/>
                          </a:solidFill>
                          <a:effectLst/>
                          <a:latin typeface="Courier New" pitchFamily="49" charset="0"/>
                        </a:rPr>
                        <a:t>ios</a:t>
                      </a:r>
                      <a:r>
                        <a:rPr kumimoji="0" lang="en-US" sz="1800" b="1" i="0" u="none" strike="noStrike" cap="none" normalizeH="0" baseline="0" dirty="0" smtClean="0">
                          <a:ln>
                            <a:noFill/>
                          </a:ln>
                          <a:solidFill>
                            <a:schemeClr val="tx1"/>
                          </a:solidFill>
                          <a:effectLst/>
                          <a:latin typeface="Courier New" pitchFamily="49" charset="0"/>
                        </a:rPr>
                        <a:t>::</a:t>
                      </a:r>
                      <a:r>
                        <a:rPr kumimoji="0" lang="en-US" sz="1800" b="1" i="0" u="none" strike="noStrike" cap="none" normalizeH="0" baseline="0" dirty="0" err="1" smtClean="0">
                          <a:ln>
                            <a:noFill/>
                          </a:ln>
                          <a:solidFill>
                            <a:schemeClr val="tx1"/>
                          </a:solidFill>
                          <a:effectLst/>
                          <a:latin typeface="Courier New" pitchFamily="49" charset="0"/>
                        </a:rPr>
                        <a:t>nocreate</a:t>
                      </a:r>
                      <a:endParaRPr kumimoji="0" lang="en-US" sz="1800" b="1" i="0" u="none" strike="noStrike" cap="none" normalizeH="0" baseline="0" dirty="0" smtClean="0">
                        <a:ln>
                          <a:noFill/>
                        </a:ln>
                        <a:solidFill>
                          <a:schemeClr val="tx1"/>
                        </a:solidFill>
                        <a:effectLst/>
                        <a:latin typeface="Courier New" pitchFamily="49" charset="0"/>
                      </a:endParaRP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l-GR" sz="1800" b="0" i="0" u="none" strike="noStrike" cap="none" normalizeH="0" baseline="0" smtClean="0">
                          <a:ln>
                            <a:noFill/>
                          </a:ln>
                          <a:solidFill>
                            <a:schemeClr val="tx1"/>
                          </a:solidFill>
                          <a:effectLst/>
                          <a:latin typeface="Comic Sans MS" pitchFamily="66" charset="0"/>
                        </a:rPr>
                        <a:t>Η </a:t>
                      </a:r>
                      <a:r>
                        <a:rPr kumimoji="0" lang="en-US" sz="1800" b="0" i="0" u="none" strike="noStrike" cap="none" normalizeH="0" baseline="0" smtClean="0">
                          <a:ln>
                            <a:noFill/>
                          </a:ln>
                          <a:solidFill>
                            <a:schemeClr val="tx1"/>
                          </a:solidFill>
                          <a:effectLst/>
                          <a:latin typeface="Comic Sans MS" pitchFamily="66" charset="0"/>
                        </a:rPr>
                        <a:t>open </a:t>
                      </a:r>
                      <a:r>
                        <a:rPr kumimoji="0" lang="el-GR" sz="1800" b="0" i="0" u="none" strike="noStrike" cap="none" normalizeH="0" baseline="0" smtClean="0">
                          <a:ln>
                            <a:noFill/>
                          </a:ln>
                          <a:solidFill>
                            <a:schemeClr val="tx1"/>
                          </a:solidFill>
                          <a:effectLst/>
                          <a:latin typeface="Comic Sans MS" pitchFamily="66" charset="0"/>
                        </a:rPr>
                        <a:t>αποτυγχάνει όταν το αρχείο δεν υπάρχει</a:t>
                      </a:r>
                      <a:endParaRPr kumimoji="0" lang="en-US" sz="1800" b="0" i="0" u="none" strike="noStrike" cap="none" normalizeH="0" baseline="0" smtClean="0">
                        <a:ln>
                          <a:noFill/>
                        </a:ln>
                        <a:solidFill>
                          <a:schemeClr val="tx1"/>
                        </a:solidFill>
                        <a:effectLst/>
                        <a:latin typeface="Comic Sans MS" pitchFamily="66" charset="0"/>
                      </a:endParaRP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7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err="1" smtClean="0">
                          <a:ln>
                            <a:noFill/>
                          </a:ln>
                          <a:solidFill>
                            <a:schemeClr val="tx1"/>
                          </a:solidFill>
                          <a:effectLst/>
                          <a:latin typeface="Courier New" pitchFamily="49" charset="0"/>
                        </a:rPr>
                        <a:t>ios</a:t>
                      </a:r>
                      <a:r>
                        <a:rPr kumimoji="0" lang="en-US" sz="1800" b="1" i="0" u="none" strike="noStrike" cap="none" normalizeH="0" baseline="0" dirty="0" smtClean="0">
                          <a:ln>
                            <a:noFill/>
                          </a:ln>
                          <a:solidFill>
                            <a:schemeClr val="tx1"/>
                          </a:solidFill>
                          <a:effectLst/>
                          <a:latin typeface="Courier New" pitchFamily="49" charset="0"/>
                        </a:rPr>
                        <a:t>::</a:t>
                      </a:r>
                      <a:r>
                        <a:rPr kumimoji="0" lang="en-US" sz="1800" b="1" i="0" u="none" strike="noStrike" cap="none" normalizeH="0" baseline="0" dirty="0" err="1" smtClean="0">
                          <a:ln>
                            <a:noFill/>
                          </a:ln>
                          <a:solidFill>
                            <a:schemeClr val="tx1"/>
                          </a:solidFill>
                          <a:effectLst/>
                          <a:latin typeface="Courier New" pitchFamily="49" charset="0"/>
                        </a:rPr>
                        <a:t>noreplace</a:t>
                      </a:r>
                      <a:endParaRPr kumimoji="0" lang="en-US" sz="1800" b="1" i="0" u="none" strike="noStrike" cap="none" normalizeH="0" baseline="0" dirty="0" smtClean="0">
                        <a:ln>
                          <a:noFill/>
                        </a:ln>
                        <a:solidFill>
                          <a:schemeClr val="tx1"/>
                        </a:solidFill>
                        <a:effectLst/>
                        <a:latin typeface="Courier New" pitchFamily="49" charset="0"/>
                      </a:endParaRP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l-GR" sz="1800" b="0" i="0" u="none" strike="noStrike" cap="none" normalizeH="0" baseline="0" smtClean="0">
                          <a:ln>
                            <a:noFill/>
                          </a:ln>
                          <a:solidFill>
                            <a:schemeClr val="tx1"/>
                          </a:solidFill>
                          <a:effectLst/>
                          <a:latin typeface="Comic Sans MS" pitchFamily="66" charset="0"/>
                        </a:rPr>
                        <a:t>Η </a:t>
                      </a:r>
                      <a:r>
                        <a:rPr kumimoji="0" lang="en-US" sz="1800" b="0" i="0" u="none" strike="noStrike" cap="none" normalizeH="0" baseline="0" smtClean="0">
                          <a:ln>
                            <a:noFill/>
                          </a:ln>
                          <a:solidFill>
                            <a:schemeClr val="tx1"/>
                          </a:solidFill>
                          <a:effectLst/>
                          <a:latin typeface="Comic Sans MS" pitchFamily="66" charset="0"/>
                        </a:rPr>
                        <a:t>open </a:t>
                      </a:r>
                      <a:r>
                        <a:rPr kumimoji="0" lang="el-GR" sz="1800" b="0" i="0" u="none" strike="noStrike" cap="none" normalizeH="0" baseline="0" smtClean="0">
                          <a:ln>
                            <a:noFill/>
                          </a:ln>
                          <a:solidFill>
                            <a:schemeClr val="tx1"/>
                          </a:solidFill>
                          <a:effectLst/>
                          <a:latin typeface="Comic Sans MS" pitchFamily="66" charset="0"/>
                        </a:rPr>
                        <a:t>αποτυγχάνει όταν το αρχείο υπάρχει</a:t>
                      </a:r>
                      <a:endParaRPr kumimoji="0" lang="en-US" sz="1800" b="0" i="0" u="none" strike="noStrike" cap="none" normalizeH="0" baseline="0" smtClean="0">
                        <a:ln>
                          <a:noFill/>
                        </a:ln>
                        <a:solidFill>
                          <a:schemeClr val="tx1"/>
                        </a:solidFill>
                        <a:effectLst/>
                        <a:latin typeface="Comic Sans MS" pitchFamily="66" charset="0"/>
                      </a:endParaRP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7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err="1" smtClean="0">
                          <a:ln>
                            <a:noFill/>
                          </a:ln>
                          <a:solidFill>
                            <a:srgbClr val="3333CC"/>
                          </a:solidFill>
                          <a:effectLst/>
                          <a:latin typeface="Courier New" pitchFamily="49" charset="0"/>
                        </a:rPr>
                        <a:t>ios</a:t>
                      </a:r>
                      <a:r>
                        <a:rPr kumimoji="0" lang="en-US" sz="1800" b="1" i="0" u="none" strike="noStrike" cap="none" normalizeH="0" baseline="0" dirty="0" smtClean="0">
                          <a:ln>
                            <a:noFill/>
                          </a:ln>
                          <a:solidFill>
                            <a:srgbClr val="3333CC"/>
                          </a:solidFill>
                          <a:effectLst/>
                          <a:latin typeface="Courier New" pitchFamily="49" charset="0"/>
                        </a:rPr>
                        <a:t>::out</a:t>
                      </a: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rgbClr val="3333CC"/>
                          </a:solidFill>
                          <a:effectLst/>
                          <a:latin typeface="Comic Sans MS" pitchFamily="66" charset="0"/>
                        </a:rPr>
                        <a:t>open </a:t>
                      </a:r>
                      <a:r>
                        <a:rPr kumimoji="0" lang="el-GR" sz="1800" b="0" i="0" u="none" strike="noStrike" cap="none" normalizeH="0" baseline="0" smtClean="0">
                          <a:ln>
                            <a:noFill/>
                          </a:ln>
                          <a:solidFill>
                            <a:srgbClr val="3333CC"/>
                          </a:solidFill>
                          <a:effectLst/>
                          <a:latin typeface="Comic Sans MS" pitchFamily="66" charset="0"/>
                        </a:rPr>
                        <a:t>για εγγραφή (</a:t>
                      </a:r>
                      <a:r>
                        <a:rPr kumimoji="0" lang="en-US" sz="1800" b="0" i="0" u="none" strike="noStrike" cap="none" normalizeH="0" baseline="0" smtClean="0">
                          <a:ln>
                            <a:noFill/>
                          </a:ln>
                          <a:solidFill>
                            <a:srgbClr val="3333CC"/>
                          </a:solidFill>
                          <a:effectLst/>
                          <a:latin typeface="Comic Sans MS" pitchFamily="66" charset="0"/>
                        </a:rPr>
                        <a:t>for output</a:t>
                      </a:r>
                      <a:r>
                        <a:rPr kumimoji="0" lang="el-GR" sz="1800" b="0" i="0" u="none" strike="noStrike" cap="none" normalizeH="0" baseline="0" smtClean="0">
                          <a:ln>
                            <a:noFill/>
                          </a:ln>
                          <a:solidFill>
                            <a:srgbClr val="3333CC"/>
                          </a:solidFill>
                          <a:effectLst/>
                          <a:latin typeface="Comic Sans MS" pitchFamily="66" charset="0"/>
                        </a:rPr>
                        <a:t>)</a:t>
                      </a:r>
                      <a:endParaRPr kumimoji="0" lang="en-US" sz="1800" b="0" i="0" u="none" strike="noStrike" cap="none" normalizeH="0" baseline="0" smtClean="0">
                        <a:ln>
                          <a:noFill/>
                        </a:ln>
                        <a:solidFill>
                          <a:srgbClr val="3333CC"/>
                        </a:solidFill>
                        <a:effectLst/>
                        <a:latin typeface="Comic Sans MS" pitchFamily="66" charset="0"/>
                      </a:endParaRP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017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err="1" smtClean="0">
                          <a:ln>
                            <a:noFill/>
                          </a:ln>
                          <a:solidFill>
                            <a:schemeClr val="tx1"/>
                          </a:solidFill>
                          <a:effectLst/>
                          <a:latin typeface="Courier New" pitchFamily="49" charset="0"/>
                        </a:rPr>
                        <a:t>ios</a:t>
                      </a:r>
                      <a:r>
                        <a:rPr kumimoji="0" lang="en-US" sz="1800" b="1" i="0" u="none" strike="noStrike" cap="none" normalizeH="0" baseline="0" dirty="0" smtClean="0">
                          <a:ln>
                            <a:noFill/>
                          </a:ln>
                          <a:solidFill>
                            <a:schemeClr val="tx1"/>
                          </a:solidFill>
                          <a:effectLst/>
                          <a:latin typeface="Courier New" pitchFamily="49" charset="0"/>
                        </a:rPr>
                        <a:t>::</a:t>
                      </a:r>
                      <a:r>
                        <a:rPr kumimoji="0" lang="en-US" sz="1800" b="1" i="0" u="none" strike="noStrike" cap="none" normalizeH="0" baseline="0" dirty="0" err="1" smtClean="0">
                          <a:ln>
                            <a:noFill/>
                          </a:ln>
                          <a:solidFill>
                            <a:schemeClr val="tx1"/>
                          </a:solidFill>
                          <a:effectLst/>
                          <a:latin typeface="Courier New" pitchFamily="49" charset="0"/>
                        </a:rPr>
                        <a:t>trunc</a:t>
                      </a:r>
                      <a:endParaRPr kumimoji="0" lang="en-US" sz="1800" b="1" i="0" u="none" strike="noStrike" cap="none" normalizeH="0" baseline="0" dirty="0" smtClean="0">
                        <a:ln>
                          <a:noFill/>
                        </a:ln>
                        <a:solidFill>
                          <a:schemeClr val="tx1"/>
                        </a:solidFill>
                        <a:effectLst/>
                        <a:latin typeface="Courier New" pitchFamily="49" charset="0"/>
                      </a:endParaRP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l-GR" sz="1800" b="0" i="0" u="none" strike="noStrike" cap="none" normalizeH="0" baseline="0" smtClean="0">
                          <a:ln>
                            <a:noFill/>
                          </a:ln>
                          <a:solidFill>
                            <a:schemeClr val="tx1"/>
                          </a:solidFill>
                          <a:effectLst/>
                          <a:latin typeface="Comic Sans MS" pitchFamily="66" charset="0"/>
                        </a:rPr>
                        <a:t>Διαγραφή των περιεχομένων του αρχείου μετά την εκτέλεση της εντολής </a:t>
                      </a:r>
                      <a:r>
                        <a:rPr kumimoji="0" lang="en-US" sz="1800" b="0" i="0" u="none" strike="noStrike" cap="none" normalizeH="0" baseline="0" smtClean="0">
                          <a:ln>
                            <a:noFill/>
                          </a:ln>
                          <a:solidFill>
                            <a:schemeClr val="tx1"/>
                          </a:solidFill>
                          <a:effectLst/>
                          <a:latin typeface="Comic Sans MS" pitchFamily="66" charset="0"/>
                        </a:rPr>
                        <a:t>open</a:t>
                      </a: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53251"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A6A8EC3B-76F2-4370-B55B-B0CE98576B7F}" type="slidenum">
              <a:rPr lang="el-GR" altLang="el-GR" sz="1400">
                <a:solidFill>
                  <a:srgbClr val="008080"/>
                </a:solidFill>
              </a:rPr>
              <a:pPr eaLnBrk="1" hangingPunct="1"/>
              <a:t>46</a:t>
            </a:fld>
            <a:endParaRPr lang="el-GR" altLang="el-GR" sz="1400">
              <a:solidFill>
                <a:srgbClr val="008080"/>
              </a:solidFill>
            </a:endParaRPr>
          </a:p>
        </p:txBody>
      </p:sp>
      <p:sp>
        <p:nvSpPr>
          <p:cNvPr id="53252" name="Rectangle 2"/>
          <p:cNvSpPr>
            <a:spLocks noGrp="1" noChangeArrowheads="1"/>
          </p:cNvSpPr>
          <p:nvPr>
            <p:ph type="title"/>
          </p:nvPr>
        </p:nvSpPr>
        <p:spPr/>
        <p:txBody>
          <a:bodyPr/>
          <a:lstStyle/>
          <a:p>
            <a:pPr eaLnBrk="1" hangingPunct="1"/>
            <a:r>
              <a:rPr lang="el-GR" altLang="el-GR" smtClean="0"/>
              <a:t>Δουλεύοντας με πολλά αρχεία</a:t>
            </a:r>
            <a:endParaRPr lang="en-US" altLang="el-GR" baseline="30000" smtClean="0"/>
          </a:p>
        </p:txBody>
      </p:sp>
      <p:sp>
        <p:nvSpPr>
          <p:cNvPr id="53253" name="Rectangle 3"/>
          <p:cNvSpPr>
            <a:spLocks noGrp="1" noChangeArrowheads="1"/>
          </p:cNvSpPr>
          <p:nvPr>
            <p:ph type="body" idx="1"/>
          </p:nvPr>
        </p:nvSpPr>
        <p:spPr/>
        <p:txBody>
          <a:bodyPr/>
          <a:lstStyle/>
          <a:p>
            <a:pPr eaLnBrk="1" hangingPunct="1">
              <a:spcBef>
                <a:spcPct val="50000"/>
              </a:spcBef>
            </a:pPr>
            <a:r>
              <a:rPr lang="el-GR" altLang="el-GR" smtClean="0"/>
              <a:t>Μπορούμε να έχουμε ταυτόχρονα ανοικτά περισσότερα από ένα αρχεία σε ένα πρόγραμμα</a:t>
            </a:r>
            <a:endParaRPr lang="en-US" altLang="el-GR" smtClean="0"/>
          </a:p>
          <a:p>
            <a:pPr eaLnBrk="1" hangingPunct="1">
              <a:spcBef>
                <a:spcPct val="50000"/>
              </a:spcBef>
            </a:pPr>
            <a:r>
              <a:rPr lang="el-GR" altLang="el-GR" smtClean="0"/>
              <a:t>Τα αρχεία αυτά μπορούν να είναι ανοικτά για </a:t>
            </a:r>
            <a:r>
              <a:rPr lang="en-US" altLang="el-GR" smtClean="0"/>
              <a:t>input </a:t>
            </a:r>
            <a:r>
              <a:rPr lang="el-GR" altLang="el-GR" smtClean="0"/>
              <a:t>ή</a:t>
            </a:r>
            <a:r>
              <a:rPr lang="en-US" altLang="el-GR" smtClean="0"/>
              <a:t> output</a:t>
            </a:r>
          </a:p>
          <a:p>
            <a:pPr eaLnBrk="1" hangingPunct="1">
              <a:spcBef>
                <a:spcPct val="50000"/>
              </a:spcBef>
            </a:pPr>
            <a:r>
              <a:rPr lang="el-GR" altLang="el-GR" smtClean="0"/>
              <a:t>Απαιτείται ο ορισμός ενός </a:t>
            </a:r>
            <a:r>
              <a:rPr lang="en-US" altLang="el-GR" smtClean="0"/>
              <a:t>stream object </a:t>
            </a:r>
            <a:r>
              <a:rPr lang="el-GR" altLang="el-GR" smtClean="0"/>
              <a:t>για κάθε αρχείο</a:t>
            </a:r>
          </a:p>
          <a:p>
            <a:pPr eaLnBrk="1" hangingPunct="1"/>
            <a:r>
              <a:rPr lang="el-GR" altLang="el-GR" smtClean="0"/>
              <a:t>Στη </a:t>
            </a:r>
            <a:r>
              <a:rPr lang="en-US" altLang="el-GR" smtClean="0"/>
              <a:t>C++, </a:t>
            </a:r>
            <a:r>
              <a:rPr lang="el-GR" altLang="el-GR" smtClean="0"/>
              <a:t>μπορούμε να ανοίξουμε πολλά αρχεία δηλώνοντας τα αντίστοιχα </a:t>
            </a:r>
            <a:r>
              <a:rPr lang="en-US" altLang="el-GR" smtClean="0"/>
              <a:t>stream</a:t>
            </a:r>
            <a:r>
              <a:rPr lang="el-GR" altLang="el-GR" smtClean="0"/>
              <a:t> </a:t>
            </a:r>
            <a:r>
              <a:rPr lang="en-US" altLang="el-GR" smtClean="0"/>
              <a:t>objects, </a:t>
            </a:r>
            <a:r>
              <a:rPr lang="el-GR" altLang="el-GR" smtClean="0"/>
              <a:t>π.χ.</a:t>
            </a:r>
            <a:r>
              <a:rPr lang="en-US" altLang="el-GR" smtClean="0"/>
              <a:t> </a:t>
            </a:r>
          </a:p>
          <a:p>
            <a:pPr eaLnBrk="1" hangingPunct="1">
              <a:buFontTx/>
              <a:buNone/>
            </a:pPr>
            <a:r>
              <a:rPr lang="en-US" altLang="el-GR" smtClean="0"/>
              <a:t>         </a:t>
            </a:r>
            <a:r>
              <a:rPr lang="en-US" altLang="el-GR" b="1" smtClean="0">
                <a:solidFill>
                  <a:srgbClr val="008080"/>
                </a:solidFill>
              </a:rPr>
              <a:t>ifstream</a:t>
            </a:r>
            <a:r>
              <a:rPr lang="en-US" altLang="el-GR" b="1" smtClean="0"/>
              <a:t> </a:t>
            </a:r>
            <a:r>
              <a:rPr lang="en-US" altLang="el-GR" b="1" smtClean="0">
                <a:solidFill>
                  <a:srgbClr val="3333CC"/>
                </a:solidFill>
              </a:rPr>
              <a:t>file1</a:t>
            </a:r>
            <a:r>
              <a:rPr lang="en-US" altLang="el-GR" b="1" smtClean="0"/>
              <a:t>, </a:t>
            </a:r>
            <a:r>
              <a:rPr lang="en-US" altLang="el-GR" b="1" smtClean="0">
                <a:solidFill>
                  <a:srgbClr val="CC0000"/>
                </a:solidFill>
              </a:rPr>
              <a:t>file2</a:t>
            </a:r>
            <a:r>
              <a:rPr lang="en-US" altLang="el-GR" b="1" smtClean="0"/>
              <a:t>, file3;</a:t>
            </a:r>
            <a:endParaRPr lang="en-US" altLang="el-GR"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54275"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48674132-0C2B-477F-BE3E-A00B7FB06818}" type="slidenum">
              <a:rPr lang="el-GR" altLang="el-GR" sz="1400">
                <a:solidFill>
                  <a:srgbClr val="008080"/>
                </a:solidFill>
              </a:rPr>
              <a:pPr eaLnBrk="1" hangingPunct="1"/>
              <a:t>47</a:t>
            </a:fld>
            <a:endParaRPr lang="el-GR" altLang="el-GR" sz="1400">
              <a:solidFill>
                <a:srgbClr val="008080"/>
              </a:solidFill>
            </a:endParaRPr>
          </a:p>
        </p:txBody>
      </p:sp>
      <p:sp>
        <p:nvSpPr>
          <p:cNvPr id="54276" name="Rectangle 2"/>
          <p:cNvSpPr>
            <a:spLocks noGrp="1" noChangeArrowheads="1"/>
          </p:cNvSpPr>
          <p:nvPr>
            <p:ph type="title"/>
          </p:nvPr>
        </p:nvSpPr>
        <p:spPr/>
        <p:txBody>
          <a:bodyPr/>
          <a:lstStyle/>
          <a:p>
            <a:pPr eaLnBrk="1" hangingPunct="1"/>
            <a:r>
              <a:rPr lang="el-GR" altLang="el-GR" smtClean="0"/>
              <a:t>Δουλεύοντας με πολλά αρχεία</a:t>
            </a:r>
            <a:endParaRPr lang="en-US" altLang="el-GR" smtClean="0"/>
          </a:p>
        </p:txBody>
      </p:sp>
      <p:sp>
        <p:nvSpPr>
          <p:cNvPr id="54277" name="Rectangle 3"/>
          <p:cNvSpPr>
            <a:spLocks noGrp="1" noChangeArrowheads="1"/>
          </p:cNvSpPr>
          <p:nvPr>
            <p:ph type="body" idx="1"/>
          </p:nvPr>
        </p:nvSpPr>
        <p:spPr/>
        <p:txBody>
          <a:bodyPr/>
          <a:lstStyle/>
          <a:p>
            <a:pPr eaLnBrk="1" hangingPunct="1"/>
            <a:r>
              <a:rPr lang="el-GR" altLang="el-GR" sz="2400" smtClean="0"/>
              <a:t>Στα προγράμματα εφαρμογών ένα πεδίο (</a:t>
            </a:r>
            <a:r>
              <a:rPr lang="en-US" altLang="el-GR" sz="2400" smtClean="0"/>
              <a:t>item</a:t>
            </a:r>
            <a:r>
              <a:rPr lang="el-GR" altLang="el-GR" sz="2400" smtClean="0"/>
              <a:t>) θα πρέπει να μπορεί να γράφεται σε πολλά διαφορετικά αρχεία π.χ. ένα σύστημα μισθοδοσίας διατηρεί </a:t>
            </a:r>
            <a:r>
              <a:rPr lang="en-US" altLang="el-GR" sz="2400" smtClean="0"/>
              <a:t>3 </a:t>
            </a:r>
            <a:r>
              <a:rPr lang="el-GR" altLang="el-GR" sz="2400" smtClean="0"/>
              <a:t>αρχεία :</a:t>
            </a:r>
            <a:endParaRPr lang="en-US" altLang="el-GR" sz="2400" smtClean="0"/>
          </a:p>
          <a:p>
            <a:pPr lvl="1" eaLnBrk="1" hangingPunct="1"/>
            <a:r>
              <a:rPr lang="en-US" altLang="el-GR" sz="2000" b="1" smtClean="0">
                <a:solidFill>
                  <a:schemeClr val="accent2"/>
                </a:solidFill>
              </a:rPr>
              <a:t>emp.dat</a:t>
            </a:r>
            <a:r>
              <a:rPr lang="el-GR" altLang="el-GR" sz="2000" smtClean="0">
                <a:solidFill>
                  <a:schemeClr val="accent2"/>
                </a:solidFill>
              </a:rPr>
              <a:t>	</a:t>
            </a:r>
            <a:r>
              <a:rPr lang="el-GR" altLang="el-GR" sz="2000" smtClean="0"/>
              <a:t>το αρχείο περιέχει τις εξής πληροφορίες για κάθε εργαζόμενο </a:t>
            </a:r>
            <a:r>
              <a:rPr lang="en-US" altLang="el-GR" sz="2000" smtClean="0"/>
              <a:t>: </a:t>
            </a:r>
            <a:r>
              <a:rPr lang="el-GR" altLang="el-GR" sz="2000" smtClean="0"/>
              <a:t>όνομα</a:t>
            </a:r>
            <a:r>
              <a:rPr lang="en-US" altLang="el-GR" sz="2000" smtClean="0"/>
              <a:t>, </a:t>
            </a:r>
            <a:r>
              <a:rPr lang="el-GR" altLang="el-GR" sz="2000" smtClean="0"/>
              <a:t>αντικείμενο εργασίας</a:t>
            </a:r>
            <a:r>
              <a:rPr lang="en-US" altLang="el-GR" sz="2000" smtClean="0"/>
              <a:t>, </a:t>
            </a:r>
            <a:r>
              <a:rPr lang="el-GR" altLang="el-GR" sz="2000" smtClean="0"/>
              <a:t>διεύθυνση, τηλέφωνο</a:t>
            </a:r>
            <a:r>
              <a:rPr lang="en-US" altLang="el-GR" sz="2000" smtClean="0"/>
              <a:t> number,</a:t>
            </a:r>
            <a:r>
              <a:rPr lang="el-GR" altLang="el-GR" sz="2000" smtClean="0"/>
              <a:t> κωδικό εργαζομένου, ημερομηνία πρόσληψης</a:t>
            </a:r>
            <a:r>
              <a:rPr lang="en-US" altLang="el-GR" sz="2000" smtClean="0"/>
              <a:t>.</a:t>
            </a:r>
            <a:endParaRPr lang="el-GR" altLang="el-GR" sz="2000" smtClean="0"/>
          </a:p>
          <a:p>
            <a:pPr lvl="1" eaLnBrk="1" hangingPunct="1"/>
            <a:r>
              <a:rPr lang="en-US" altLang="el-GR" sz="2000" b="1" smtClean="0">
                <a:solidFill>
                  <a:srgbClr val="CC0000"/>
                </a:solidFill>
              </a:rPr>
              <a:t>pay.dat</a:t>
            </a:r>
            <a:r>
              <a:rPr lang="el-GR" altLang="el-GR" sz="2000" b="1" smtClean="0">
                <a:solidFill>
                  <a:srgbClr val="CC0000"/>
                </a:solidFill>
              </a:rPr>
              <a:t>	</a:t>
            </a:r>
            <a:r>
              <a:rPr lang="el-GR" altLang="el-GR" sz="2000" smtClean="0"/>
              <a:t>το αρχείο περιέχει τις εξής πληροφορίες για κάθε εργαζόμενο </a:t>
            </a:r>
            <a:r>
              <a:rPr lang="en-US" altLang="el-GR" sz="2000" smtClean="0"/>
              <a:t>: </a:t>
            </a:r>
            <a:r>
              <a:rPr lang="el-GR" altLang="el-GR" sz="2000" smtClean="0"/>
              <a:t>κωδικό εργαζομένου</a:t>
            </a:r>
            <a:r>
              <a:rPr lang="en-US" altLang="el-GR" sz="2000" smtClean="0"/>
              <a:t>, </a:t>
            </a:r>
            <a:r>
              <a:rPr lang="el-GR" altLang="el-GR" sz="2000" smtClean="0"/>
              <a:t>ωριαία αντιμισθία</a:t>
            </a:r>
            <a:r>
              <a:rPr lang="en-US" altLang="el-GR" sz="2000" smtClean="0"/>
              <a:t>,</a:t>
            </a:r>
            <a:r>
              <a:rPr lang="el-GR" altLang="el-GR" sz="2000" smtClean="0"/>
              <a:t> υπερωριακή αποζημίωση</a:t>
            </a:r>
            <a:r>
              <a:rPr lang="en-US" altLang="el-GR" sz="2000" smtClean="0"/>
              <a:t>, </a:t>
            </a:r>
            <a:r>
              <a:rPr lang="el-GR" altLang="el-GR" sz="2000" smtClean="0"/>
              <a:t>πλήθος ωρών εργασίας για τη χρονική περίοδο της μισθοδοσίας</a:t>
            </a:r>
          </a:p>
          <a:p>
            <a:pPr lvl="1" eaLnBrk="1" hangingPunct="1"/>
            <a:r>
              <a:rPr lang="en-US" altLang="el-GR" sz="2000" b="1" smtClean="0">
                <a:solidFill>
                  <a:srgbClr val="008080"/>
                </a:solidFill>
              </a:rPr>
              <a:t>withold.dat</a:t>
            </a:r>
            <a:r>
              <a:rPr lang="en-US" altLang="el-GR" sz="2000" smtClean="0"/>
              <a:t> </a:t>
            </a:r>
            <a:r>
              <a:rPr lang="el-GR" altLang="el-GR" sz="2000" smtClean="0"/>
              <a:t>το αρχείο περιέχει τις εξής πληροφορίες για κάθε εργαζόμενο </a:t>
            </a:r>
            <a:r>
              <a:rPr lang="en-US" altLang="el-GR" sz="2000" smtClean="0"/>
              <a:t>: </a:t>
            </a:r>
            <a:r>
              <a:rPr lang="el-GR" altLang="el-GR" sz="2000" smtClean="0"/>
              <a:t>κωδικό εργαζομένου</a:t>
            </a:r>
            <a:r>
              <a:rPr lang="en-US" altLang="el-GR" sz="2000" smtClean="0"/>
              <a:t>, </a:t>
            </a:r>
            <a:r>
              <a:rPr lang="el-GR" altLang="el-GR" sz="2000" smtClean="0"/>
              <a:t>κρατήσεις</a:t>
            </a:r>
            <a:r>
              <a:rPr lang="en-US" altLang="el-GR" sz="2000" smtClean="0"/>
              <a:t>, </a:t>
            </a:r>
            <a:r>
              <a:rPr lang="el-GR" altLang="el-GR" sz="2000" smtClean="0"/>
              <a:t>επιπλέον κρατήσεις</a:t>
            </a:r>
            <a:endParaRPr lang="en-US" altLang="el-GR" sz="2000" smtClean="0"/>
          </a:p>
          <a:p>
            <a:pPr lvl="1" eaLnBrk="1" hangingPunct="1"/>
            <a:endParaRPr lang="en-US" altLang="el-GR" sz="2000"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55299"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D7C672F0-F550-4C92-A660-FD9DD863A037}" type="slidenum">
              <a:rPr lang="el-GR" altLang="el-GR" sz="1400">
                <a:solidFill>
                  <a:srgbClr val="008080"/>
                </a:solidFill>
              </a:rPr>
              <a:pPr eaLnBrk="1" hangingPunct="1"/>
              <a:t>48</a:t>
            </a:fld>
            <a:endParaRPr lang="el-GR" altLang="el-GR" sz="1400">
              <a:solidFill>
                <a:srgbClr val="008080"/>
              </a:solidFill>
            </a:endParaRPr>
          </a:p>
        </p:txBody>
      </p:sp>
      <p:sp>
        <p:nvSpPr>
          <p:cNvPr id="55300" name="Rectangle 2"/>
          <p:cNvSpPr>
            <a:spLocks noGrp="1" noChangeArrowheads="1"/>
          </p:cNvSpPr>
          <p:nvPr>
            <p:ph type="title"/>
          </p:nvPr>
        </p:nvSpPr>
        <p:spPr/>
        <p:txBody>
          <a:bodyPr/>
          <a:lstStyle/>
          <a:p>
            <a:pPr eaLnBrk="1" hangingPunct="1"/>
            <a:r>
              <a:rPr lang="el-GR" altLang="el-GR" smtClean="0"/>
              <a:t>Δουλεύοντας με πολλά αρχεία</a:t>
            </a:r>
            <a:endParaRPr lang="en-US" altLang="el-GR" smtClean="0"/>
          </a:p>
        </p:txBody>
      </p:sp>
      <p:sp>
        <p:nvSpPr>
          <p:cNvPr id="55301" name="Rectangle 3"/>
          <p:cNvSpPr>
            <a:spLocks noGrp="1" noChangeArrowheads="1"/>
          </p:cNvSpPr>
          <p:nvPr>
            <p:ph type="body" idx="1"/>
          </p:nvPr>
        </p:nvSpPr>
        <p:spPr/>
        <p:txBody>
          <a:bodyPr/>
          <a:lstStyle/>
          <a:p>
            <a:pPr eaLnBrk="1" hangingPunct="1"/>
            <a:r>
              <a:rPr lang="el-GR" altLang="el-GR" smtClean="0"/>
              <a:t>Όταν το σύστημα εκτυπώνει τις επιταγές μισθοδοσίας θα χρειαστεί να ανοίξει και τα </a:t>
            </a:r>
            <a:r>
              <a:rPr lang="en-US" altLang="el-GR" smtClean="0"/>
              <a:t>3 </a:t>
            </a:r>
            <a:r>
              <a:rPr lang="el-GR" altLang="el-GR" smtClean="0"/>
              <a:t>αρχεία και να διαβάσει πληροφορίες από αυτά</a:t>
            </a:r>
            <a:r>
              <a:rPr lang="en-US" altLang="el-GR" smtClean="0"/>
              <a:t> (</a:t>
            </a:r>
            <a:r>
              <a:rPr lang="el-GR" altLang="el-GR" smtClean="0"/>
              <a:t>κάθε αρχείο περιέχει τον κωδικό εργαζομένου για να μπορεί να εντοπιστεί μια συγκεκριμένη πληροφορία που αφορά έναν εργαζόμενο).</a:t>
            </a:r>
            <a:endParaRPr lang="en-US" altLang="el-GR"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56323"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40C7B73D-7EE6-4686-8EF9-8C69AF798AF6}" type="slidenum">
              <a:rPr lang="el-GR" altLang="el-GR" sz="1400">
                <a:solidFill>
                  <a:srgbClr val="008080"/>
                </a:solidFill>
              </a:rPr>
              <a:pPr eaLnBrk="1" hangingPunct="1"/>
              <a:t>49</a:t>
            </a:fld>
            <a:endParaRPr lang="el-GR" altLang="el-GR" sz="1400">
              <a:solidFill>
                <a:srgbClr val="008080"/>
              </a:solidFill>
            </a:endParaRPr>
          </a:p>
        </p:txBody>
      </p:sp>
      <p:sp>
        <p:nvSpPr>
          <p:cNvPr id="56324" name="Rectangle 5"/>
          <p:cNvSpPr>
            <a:spLocks noGrp="1" noChangeArrowheads="1"/>
          </p:cNvSpPr>
          <p:nvPr>
            <p:ph type="title"/>
          </p:nvPr>
        </p:nvSpPr>
        <p:spPr/>
        <p:txBody>
          <a:bodyPr/>
          <a:lstStyle/>
          <a:p>
            <a:pPr eaLnBrk="1" hangingPunct="1"/>
            <a:r>
              <a:rPr lang="el-GR" altLang="el-GR" smtClean="0"/>
              <a:t>Σειριακή και τυχαία προσπέλαση</a:t>
            </a:r>
            <a:endParaRPr lang="en-US" altLang="el-GR" smtClean="0"/>
          </a:p>
        </p:txBody>
      </p:sp>
      <p:pic>
        <p:nvPicPr>
          <p:cNvPr id="5122" name="Picture 2" descr="https://upload.wikimedia.org/wikipedia/commons/thumb/a/a7/Random_vs_sequential_access.svg/2000px-Random_vs_sequential_access.svg.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2" y="1124744"/>
            <a:ext cx="8136904" cy="488214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dirty="0">
                <a:solidFill>
                  <a:srgbClr val="008080"/>
                </a:solidFill>
              </a:rPr>
              <a:t>ΔΠΘ-ΤΜΗΜΑ ΜΠΔ: ΑΝΤΙΚΕΙΜΕΝΟΣΤΡΑΦΗΣ ΠΡΟΓΡΑΜΜΑΤΙΣΜΟΣ</a:t>
            </a:r>
            <a:r>
              <a:rPr lang="en-US" altLang="el-GR" sz="1200" dirty="0">
                <a:solidFill>
                  <a:srgbClr val="008080"/>
                </a:solidFill>
              </a:rPr>
              <a:t> /</a:t>
            </a:r>
            <a:r>
              <a:rPr lang="en-US" altLang="el-GR" sz="1200" dirty="0" smtClean="0">
                <a:solidFill>
                  <a:srgbClr val="008080"/>
                </a:solidFill>
              </a:rPr>
              <a:t>06</a:t>
            </a:r>
            <a:endParaRPr lang="el-GR" altLang="el-GR" sz="1200" dirty="0">
              <a:solidFill>
                <a:srgbClr val="008080"/>
              </a:solidFill>
            </a:endParaRPr>
          </a:p>
        </p:txBody>
      </p:sp>
      <p:sp>
        <p:nvSpPr>
          <p:cNvPr id="14339"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06CAB05F-E051-4FE9-AD64-F8E5F2B6476A}" type="slidenum">
              <a:rPr lang="el-GR" altLang="el-GR" sz="1400">
                <a:solidFill>
                  <a:srgbClr val="008080"/>
                </a:solidFill>
              </a:rPr>
              <a:pPr eaLnBrk="1" hangingPunct="1"/>
              <a:t>5</a:t>
            </a:fld>
            <a:endParaRPr lang="el-GR" altLang="el-GR" sz="1400">
              <a:solidFill>
                <a:srgbClr val="008080"/>
              </a:solidFill>
            </a:endParaRPr>
          </a:p>
        </p:txBody>
      </p:sp>
      <p:sp>
        <p:nvSpPr>
          <p:cNvPr id="14340" name="Rectangle 2"/>
          <p:cNvSpPr>
            <a:spLocks noGrp="1" noChangeArrowheads="1"/>
          </p:cNvSpPr>
          <p:nvPr>
            <p:ph type="title"/>
          </p:nvPr>
        </p:nvSpPr>
        <p:spPr>
          <a:xfrm>
            <a:off x="685800" y="304800"/>
            <a:ext cx="7772400" cy="1143000"/>
          </a:xfrm>
        </p:spPr>
        <p:txBody>
          <a:bodyPr/>
          <a:lstStyle/>
          <a:p>
            <a:pPr eaLnBrk="1" hangingPunct="1"/>
            <a:r>
              <a:rPr lang="el-GR" altLang="el-GR" smtClean="0"/>
              <a:t>Γιατί χρησιμοποιούμε αρχεία;</a:t>
            </a:r>
            <a:endParaRPr lang="en-US" altLang="el-GR" smtClean="0"/>
          </a:p>
        </p:txBody>
      </p:sp>
      <p:sp>
        <p:nvSpPr>
          <p:cNvPr id="73731" name="Rectangle 3"/>
          <p:cNvSpPr>
            <a:spLocks noGrp="1" noChangeArrowheads="1"/>
          </p:cNvSpPr>
          <p:nvPr>
            <p:ph type="body" idx="1"/>
          </p:nvPr>
        </p:nvSpPr>
        <p:spPr>
          <a:xfrm>
            <a:off x="467544" y="1524000"/>
            <a:ext cx="8208912" cy="4114800"/>
          </a:xfrm>
        </p:spPr>
        <p:txBody>
          <a:bodyPr/>
          <a:lstStyle/>
          <a:p>
            <a:pPr eaLnBrk="1" hangingPunct="1"/>
            <a:r>
              <a:rPr lang="el-GR" altLang="el-GR" sz="2400" dirty="0" smtClean="0"/>
              <a:t>Η διαφορά σε σχέση με τις εντολές </a:t>
            </a:r>
            <a:r>
              <a:rPr lang="en-US" altLang="el-GR" sz="2400" dirty="0" err="1" smtClean="0"/>
              <a:t>cin</a:t>
            </a:r>
            <a:r>
              <a:rPr lang="en-US" altLang="el-GR" sz="2400" dirty="0" smtClean="0"/>
              <a:t> </a:t>
            </a:r>
            <a:r>
              <a:rPr lang="el-GR" altLang="el-GR" sz="2400" dirty="0" smtClean="0"/>
              <a:t>και </a:t>
            </a:r>
            <a:r>
              <a:rPr lang="en-US" altLang="el-GR" sz="2400" dirty="0" err="1" smtClean="0"/>
              <a:t>cout</a:t>
            </a:r>
            <a:r>
              <a:rPr lang="en-US" altLang="el-GR" sz="2400" dirty="0" smtClean="0"/>
              <a:t> </a:t>
            </a:r>
            <a:r>
              <a:rPr lang="el-GR" altLang="el-GR" sz="2400" dirty="0" smtClean="0"/>
              <a:t>έγκειται στο γεγονός ότι οι εντολές </a:t>
            </a:r>
            <a:r>
              <a:rPr lang="en-US" altLang="el-GR" sz="2400" dirty="0" err="1" smtClean="0"/>
              <a:t>cin</a:t>
            </a:r>
            <a:r>
              <a:rPr lang="en-US" altLang="el-GR" sz="2400" dirty="0" smtClean="0"/>
              <a:t> </a:t>
            </a:r>
            <a:r>
              <a:rPr lang="el-GR" altLang="el-GR" sz="2400" dirty="0" smtClean="0"/>
              <a:t>και </a:t>
            </a:r>
            <a:r>
              <a:rPr lang="en-US" altLang="el-GR" sz="2400" dirty="0" err="1" smtClean="0"/>
              <a:t>cout</a:t>
            </a:r>
            <a:r>
              <a:rPr lang="en-US" altLang="el-GR" sz="2400" dirty="0" smtClean="0"/>
              <a:t> </a:t>
            </a:r>
            <a:r>
              <a:rPr lang="el-GR" altLang="el-GR" sz="2400" dirty="0" smtClean="0"/>
              <a:t>διαχειρίζονται προσωρινά δεδομένα που βρίσκονται στη μνήμη </a:t>
            </a:r>
            <a:r>
              <a:rPr lang="en-US" altLang="el-GR" sz="2400" dirty="0" smtClean="0"/>
              <a:t>RAM.</a:t>
            </a:r>
            <a:endParaRPr lang="el-GR" altLang="el-GR" sz="2400" dirty="0" smtClean="0"/>
          </a:p>
          <a:p>
            <a:pPr eaLnBrk="1" hangingPunct="1"/>
            <a:r>
              <a:rPr lang="el-GR" altLang="el-GR" sz="2400" dirty="0" smtClean="0"/>
              <a:t>Τα αρχεία αποθηκεύουν τα δεδομένα μόνιμα και σε τεράστιες συγκριτικά ποσότητες που είναι πρακτικά αδύνατον να πληκτρολογηθούν</a:t>
            </a:r>
            <a:endParaRPr lang="en-US" altLang="el-GR" sz="2400" dirty="0" smtClean="0"/>
          </a:p>
          <a:p>
            <a:pPr eaLnBrk="1" hangingPunct="1"/>
            <a:r>
              <a:rPr lang="el-GR" altLang="el-GR" sz="2400" dirty="0" smtClean="0"/>
              <a:t>Όλα σχεδόν τα προγράμματα χρησιμοποιούν αρχεία (προγράμματα επεξεργασίας εγγράφων, λογιστικά φύλλα, βάσεις δεδομένων κλπ)</a:t>
            </a:r>
            <a:endParaRPr lang="en-US" altLang="el-GR" sz="24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373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373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373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57347"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E768A516-5EB7-4A16-A185-2074BE03EC77}" type="slidenum">
              <a:rPr lang="el-GR" altLang="el-GR" sz="1400">
                <a:solidFill>
                  <a:srgbClr val="008080"/>
                </a:solidFill>
              </a:rPr>
              <a:pPr eaLnBrk="1" hangingPunct="1"/>
              <a:t>50</a:t>
            </a:fld>
            <a:endParaRPr lang="el-GR" altLang="el-GR" sz="1400">
              <a:solidFill>
                <a:srgbClr val="008080"/>
              </a:solidFill>
            </a:endParaRPr>
          </a:p>
        </p:txBody>
      </p:sp>
      <p:sp>
        <p:nvSpPr>
          <p:cNvPr id="57348" name="Rectangle 2"/>
          <p:cNvSpPr>
            <a:spLocks noGrp="1" noChangeArrowheads="1"/>
          </p:cNvSpPr>
          <p:nvPr>
            <p:ph type="title"/>
          </p:nvPr>
        </p:nvSpPr>
        <p:spPr>
          <a:xfrm>
            <a:off x="304800" y="304800"/>
            <a:ext cx="8458200" cy="660400"/>
          </a:xfrm>
        </p:spPr>
        <p:txBody>
          <a:bodyPr/>
          <a:lstStyle/>
          <a:p>
            <a:pPr eaLnBrk="1" hangingPunct="1"/>
            <a:r>
              <a:rPr lang="el-GR" altLang="el-GR" smtClean="0"/>
              <a:t>Παραδείγματα με σειριακά αρχεία</a:t>
            </a:r>
            <a:endParaRPr lang="en-US" altLang="el-GR" smtClean="0"/>
          </a:p>
        </p:txBody>
      </p:sp>
      <p:sp>
        <p:nvSpPr>
          <p:cNvPr id="57349" name="Rectangle 3"/>
          <p:cNvSpPr>
            <a:spLocks noGrp="1" noChangeArrowheads="1"/>
          </p:cNvSpPr>
          <p:nvPr>
            <p:ph type="body" idx="1"/>
          </p:nvPr>
        </p:nvSpPr>
        <p:spPr>
          <a:xfrm>
            <a:off x="685800" y="1268413"/>
            <a:ext cx="7989888" cy="4827587"/>
          </a:xfrm>
        </p:spPr>
        <p:txBody>
          <a:bodyPr/>
          <a:lstStyle/>
          <a:p>
            <a:pPr marL="381000" indent="-381000" eaLnBrk="1" hangingPunct="1">
              <a:lnSpc>
                <a:spcPct val="130000"/>
              </a:lnSpc>
              <a:buClr>
                <a:schemeClr val="tx1"/>
              </a:buClr>
              <a:buFontTx/>
              <a:buAutoNum type="arabicPeriod"/>
            </a:pPr>
            <a:r>
              <a:rPr lang="el-GR" altLang="el-GR" sz="2400" smtClean="0"/>
              <a:t>Δημιουργία ενός σειριακού αρχείου </a:t>
            </a:r>
            <a:r>
              <a:rPr lang="en-US" altLang="el-GR" sz="2400" smtClean="0"/>
              <a:t> : </a:t>
            </a:r>
            <a:r>
              <a:rPr lang="en-US" altLang="el-GR" sz="2400" smtClean="0">
                <a:solidFill>
                  <a:srgbClr val="3333CC"/>
                </a:solidFill>
              </a:rPr>
              <a:t>file-02.cpp</a:t>
            </a:r>
            <a:endParaRPr lang="el-GR" altLang="el-GR" sz="2400" smtClean="0">
              <a:solidFill>
                <a:srgbClr val="3333CC"/>
              </a:solidFill>
            </a:endParaRPr>
          </a:p>
          <a:p>
            <a:pPr marL="381000" indent="-381000" eaLnBrk="1" hangingPunct="1">
              <a:lnSpc>
                <a:spcPct val="130000"/>
              </a:lnSpc>
              <a:buClr>
                <a:schemeClr val="tx1"/>
              </a:buClr>
              <a:buFontTx/>
              <a:buAutoNum type="arabicPeriod"/>
            </a:pPr>
            <a:r>
              <a:rPr lang="el-GR" altLang="el-GR" sz="2400" smtClean="0"/>
              <a:t>Ανάγνωση και εκτύπωση σειριακού αρχείου</a:t>
            </a:r>
            <a:r>
              <a:rPr lang="en-US" altLang="el-GR" sz="2400" smtClean="0"/>
              <a:t> : </a:t>
            </a:r>
          </a:p>
          <a:p>
            <a:pPr marL="800100" lvl="1" indent="-342900" eaLnBrk="1" hangingPunct="1">
              <a:lnSpc>
                <a:spcPct val="130000"/>
              </a:lnSpc>
              <a:buClr>
                <a:schemeClr val="tx1"/>
              </a:buClr>
              <a:buFontTx/>
              <a:buNone/>
            </a:pPr>
            <a:r>
              <a:rPr lang="en-US" altLang="el-GR" smtClean="0">
                <a:solidFill>
                  <a:srgbClr val="3333CC"/>
                </a:solidFill>
              </a:rPr>
              <a:t>file-03.cpp</a:t>
            </a:r>
            <a:endParaRPr lang="el-GR" altLang="el-GR" smtClean="0">
              <a:solidFill>
                <a:srgbClr val="3333CC"/>
              </a:solidFill>
            </a:endParaRPr>
          </a:p>
          <a:p>
            <a:pPr marL="381000" indent="-381000" eaLnBrk="1" hangingPunct="1">
              <a:lnSpc>
                <a:spcPct val="130000"/>
              </a:lnSpc>
              <a:buClr>
                <a:schemeClr val="tx1"/>
              </a:buClr>
              <a:buFontTx/>
              <a:buAutoNum type="arabicPeriod"/>
            </a:pPr>
            <a:r>
              <a:rPr lang="el-GR" altLang="el-GR" sz="2400" smtClean="0"/>
              <a:t>Ανάγνωση ενός αρχείου και δημιουργία νέου αρχείου </a:t>
            </a:r>
            <a:r>
              <a:rPr lang="en-US" altLang="el-GR" sz="2400" smtClean="0"/>
              <a:t>:</a:t>
            </a:r>
            <a:r>
              <a:rPr lang="el-GR" altLang="el-GR" sz="2400" smtClean="0"/>
              <a:t> </a:t>
            </a:r>
            <a:r>
              <a:rPr lang="en-US" altLang="el-GR" sz="2400" smtClean="0">
                <a:solidFill>
                  <a:srgbClr val="3333CC"/>
                </a:solidFill>
              </a:rPr>
              <a:t>file-04.cpp</a:t>
            </a:r>
            <a:endParaRPr lang="el-GR" altLang="el-GR" sz="2400" smtClean="0">
              <a:solidFill>
                <a:srgbClr val="3333CC"/>
              </a:solidFill>
            </a:endParaRPr>
          </a:p>
          <a:p>
            <a:pPr marL="381000" indent="-381000" eaLnBrk="1" hangingPunct="1">
              <a:lnSpc>
                <a:spcPct val="130000"/>
              </a:lnSpc>
              <a:buFontTx/>
              <a:buAutoNum type="arabicPeriod"/>
            </a:pPr>
            <a:r>
              <a:rPr lang="el-GR" altLang="el-GR" sz="2400" smtClean="0"/>
              <a:t>Δημιουργία αρχείου πρώτων αριθμών </a:t>
            </a:r>
            <a:r>
              <a:rPr lang="en-US" altLang="el-GR" sz="2400" smtClean="0"/>
              <a:t>: </a:t>
            </a:r>
            <a:r>
              <a:rPr lang="en-US" altLang="el-GR" sz="2400" smtClean="0">
                <a:solidFill>
                  <a:srgbClr val="3333CC"/>
                </a:solidFill>
              </a:rPr>
              <a:t>file-05.cpp</a:t>
            </a:r>
          </a:p>
          <a:p>
            <a:pPr marL="381000" indent="-381000" eaLnBrk="1" hangingPunct="1">
              <a:lnSpc>
                <a:spcPct val="130000"/>
              </a:lnSpc>
              <a:buFontTx/>
              <a:buAutoNum type="arabicPeriod"/>
            </a:pPr>
            <a:r>
              <a:rPr lang="el-GR" altLang="el-GR" sz="2400" smtClean="0"/>
              <a:t>Προσπέλαση του αρχείου τυχαίων αριθμών </a:t>
            </a:r>
            <a:r>
              <a:rPr lang="en-US" altLang="el-GR" sz="2400" smtClean="0"/>
              <a:t>:</a:t>
            </a:r>
            <a:r>
              <a:rPr lang="el-GR" altLang="el-GR" sz="2400" smtClean="0"/>
              <a:t> </a:t>
            </a:r>
            <a:endParaRPr lang="en-US" altLang="el-GR" sz="2400" smtClean="0"/>
          </a:p>
          <a:p>
            <a:pPr marL="381000" indent="-381000" eaLnBrk="1" hangingPunct="1">
              <a:lnSpc>
                <a:spcPct val="130000"/>
              </a:lnSpc>
              <a:buFontTx/>
              <a:buNone/>
            </a:pPr>
            <a:r>
              <a:rPr lang="en-US" altLang="el-GR" sz="2400" smtClean="0"/>
              <a:t>	</a:t>
            </a:r>
            <a:r>
              <a:rPr lang="en-US" altLang="el-GR" sz="2400" smtClean="0">
                <a:solidFill>
                  <a:srgbClr val="3333CC"/>
                </a:solidFill>
              </a:rPr>
              <a:t>file-06.cpp</a:t>
            </a:r>
          </a:p>
        </p:txBody>
      </p:sp>
    </p:spTree>
  </p:cSld>
  <p:clrMapOvr>
    <a:masterClrMapping/>
  </p:clrMapOvr>
  <p:transition>
    <p:blinds dir="vert"/>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58371"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9F2FBB5E-6EAF-4867-8F27-3AD2C69601F3}" type="slidenum">
              <a:rPr lang="el-GR" altLang="el-GR" sz="1400">
                <a:solidFill>
                  <a:srgbClr val="008080"/>
                </a:solidFill>
              </a:rPr>
              <a:pPr eaLnBrk="1" hangingPunct="1"/>
              <a:t>51</a:t>
            </a:fld>
            <a:endParaRPr lang="el-GR" altLang="el-GR" sz="1400">
              <a:solidFill>
                <a:srgbClr val="008080"/>
              </a:solidFill>
            </a:endParaRPr>
          </a:p>
        </p:txBody>
      </p:sp>
      <p:sp>
        <p:nvSpPr>
          <p:cNvPr id="58372" name="Rectangle 2"/>
          <p:cNvSpPr>
            <a:spLocks noGrp="1" noChangeArrowheads="1"/>
          </p:cNvSpPr>
          <p:nvPr>
            <p:ph type="title"/>
          </p:nvPr>
        </p:nvSpPr>
        <p:spPr>
          <a:xfrm>
            <a:off x="304800" y="304800"/>
            <a:ext cx="8458200" cy="571500"/>
          </a:xfrm>
        </p:spPr>
        <p:txBody>
          <a:bodyPr/>
          <a:lstStyle/>
          <a:p>
            <a:pPr eaLnBrk="1" hangingPunct="1"/>
            <a:r>
              <a:rPr lang="el-GR" altLang="el-GR" smtClean="0">
                <a:solidFill>
                  <a:schemeClr val="accent2"/>
                </a:solidFill>
              </a:rPr>
              <a:t>Formatted File I/O</a:t>
            </a:r>
          </a:p>
        </p:txBody>
      </p:sp>
      <p:sp>
        <p:nvSpPr>
          <p:cNvPr id="58373" name="Rectangle 3"/>
          <p:cNvSpPr>
            <a:spLocks noGrp="1" noChangeArrowheads="1"/>
          </p:cNvSpPr>
          <p:nvPr>
            <p:ph type="body" idx="1"/>
          </p:nvPr>
        </p:nvSpPr>
        <p:spPr>
          <a:xfrm>
            <a:off x="228600" y="990600"/>
            <a:ext cx="8686800" cy="4959350"/>
          </a:xfrm>
        </p:spPr>
        <p:txBody>
          <a:bodyPr/>
          <a:lstStyle/>
          <a:p>
            <a:pPr eaLnBrk="1" hangingPunct="1">
              <a:lnSpc>
                <a:spcPct val="80000"/>
              </a:lnSpc>
            </a:pPr>
            <a:r>
              <a:rPr lang="el-GR" altLang="el-GR" sz="2400" smtClean="0"/>
              <a:t>Υπάρχουν δύο βασικά είδη διαδικασιών Ι/Ο : </a:t>
            </a:r>
            <a:r>
              <a:rPr lang="el-GR" altLang="el-GR" sz="2400" b="1" smtClean="0">
                <a:solidFill>
                  <a:schemeClr val="accent2"/>
                </a:solidFill>
              </a:rPr>
              <a:t>formatted (</a:t>
            </a:r>
            <a:r>
              <a:rPr lang="en-US" altLang="el-GR" sz="2400" b="1" smtClean="0">
                <a:solidFill>
                  <a:schemeClr val="accent2"/>
                </a:solidFill>
              </a:rPr>
              <a:t>text)</a:t>
            </a:r>
            <a:r>
              <a:rPr lang="el-GR" altLang="el-GR" sz="2400" smtClean="0"/>
              <a:t> και </a:t>
            </a:r>
            <a:r>
              <a:rPr lang="el-GR" altLang="el-GR" sz="2400" b="1" smtClean="0">
                <a:solidFill>
                  <a:srgbClr val="FF0000"/>
                </a:solidFill>
              </a:rPr>
              <a:t>binary</a:t>
            </a:r>
          </a:p>
          <a:p>
            <a:pPr eaLnBrk="1" hangingPunct="1">
              <a:lnSpc>
                <a:spcPct val="80000"/>
              </a:lnSpc>
            </a:pPr>
            <a:r>
              <a:rPr lang="el-GR" altLang="el-GR" sz="2400" smtClean="0"/>
              <a:t>Εξ ορισμού</a:t>
            </a:r>
            <a:r>
              <a:rPr lang="en-US" altLang="el-GR" sz="2400" smtClean="0"/>
              <a:t>, </a:t>
            </a:r>
            <a:r>
              <a:rPr lang="el-GR" altLang="el-GR" sz="2400" smtClean="0"/>
              <a:t>τα αρχεία</a:t>
            </a:r>
            <a:r>
              <a:rPr lang="en-US" altLang="el-GR" sz="2400" smtClean="0"/>
              <a:t> </a:t>
            </a:r>
            <a:r>
              <a:rPr lang="el-GR" altLang="el-GR" sz="2400" smtClean="0"/>
              <a:t>ανοίγουν σε </a:t>
            </a:r>
            <a:r>
              <a:rPr lang="en-US" altLang="el-GR" sz="2400" b="1" smtClean="0"/>
              <a:t>text</a:t>
            </a:r>
            <a:r>
              <a:rPr lang="en-US" altLang="el-GR" sz="2400" smtClean="0"/>
              <a:t> mode</a:t>
            </a:r>
            <a:endParaRPr lang="el-GR" altLang="el-GR" sz="2400" b="1" smtClean="0">
              <a:solidFill>
                <a:srgbClr val="FF0000"/>
              </a:solidFill>
            </a:endParaRPr>
          </a:p>
          <a:p>
            <a:pPr eaLnBrk="1" hangingPunct="1">
              <a:lnSpc>
                <a:spcPct val="80000"/>
              </a:lnSpc>
            </a:pPr>
            <a:r>
              <a:rPr lang="el-GR" altLang="el-GR" sz="2400" smtClean="0"/>
              <a:t>Σε </a:t>
            </a:r>
            <a:r>
              <a:rPr lang="el-GR" altLang="el-GR" sz="2400" b="1" smtClean="0">
                <a:solidFill>
                  <a:schemeClr val="accent2"/>
                </a:solidFill>
              </a:rPr>
              <a:t>formatted </a:t>
            </a:r>
            <a:r>
              <a:rPr lang="en-US" altLang="el-GR" sz="2400" b="1" smtClean="0">
                <a:solidFill>
                  <a:schemeClr val="accent2"/>
                </a:solidFill>
              </a:rPr>
              <a:t>(text) </a:t>
            </a:r>
            <a:r>
              <a:rPr lang="el-GR" altLang="el-GR" sz="2400" b="1" smtClean="0">
                <a:solidFill>
                  <a:schemeClr val="accent2"/>
                </a:solidFill>
              </a:rPr>
              <a:t>I/O</a:t>
            </a:r>
            <a:r>
              <a:rPr lang="el-GR" altLang="el-GR" sz="2400" smtClean="0"/>
              <a:t>, οι αριθμοί αποθηκεύονται στο δίσκο ως ακολουθίες χαρακτήρων π.χ. ο αριθμός 6.02, δεν αποθηκεύεται σαν 4-byte type float είτε σαν 8-byte type double, αλλά σαν ακολουθία των χαρακτήρων ‘6’, ‘.’, ‘0’, και ‘2’. Η μέθοδος αυτή είναι καταλληλότερη σε πολλές περιπτώσεις αν και καταλαμβάνει περισσότερο χώρο. Οι χαρακτήρες και τα  strings αποθηκεύονται κανονικά.</a:t>
            </a:r>
          </a:p>
          <a:p>
            <a:pPr eaLnBrk="1" hangingPunct="1">
              <a:lnSpc>
                <a:spcPct val="80000"/>
              </a:lnSpc>
            </a:pPr>
            <a:r>
              <a:rPr lang="el-GR" altLang="el-GR" sz="2400" b="1" smtClean="0">
                <a:solidFill>
                  <a:srgbClr val="008080"/>
                </a:solidFill>
              </a:rPr>
              <a:t>Παραδείγματα : </a:t>
            </a:r>
            <a:endParaRPr lang="en-US" altLang="el-GR" sz="2400" b="1" smtClean="0">
              <a:solidFill>
                <a:srgbClr val="008080"/>
              </a:solidFill>
            </a:endParaRPr>
          </a:p>
          <a:p>
            <a:pPr lvl="1" eaLnBrk="1" hangingPunct="1">
              <a:lnSpc>
                <a:spcPct val="90000"/>
              </a:lnSpc>
              <a:buFontTx/>
              <a:buNone/>
            </a:pPr>
            <a:r>
              <a:rPr lang="en-US" altLang="el-GR" sz="2000" smtClean="0"/>
              <a:t>file-07.cpp</a:t>
            </a:r>
            <a:r>
              <a:rPr lang="el-GR" altLang="el-GR" sz="2000" smtClean="0"/>
              <a:t>, </a:t>
            </a:r>
            <a:r>
              <a:rPr lang="en-US" altLang="el-GR" sz="2000" smtClean="0"/>
              <a:t>file-08.cpp, file-09.cpp, file-10.cpp</a:t>
            </a:r>
          </a:p>
          <a:p>
            <a:pPr eaLnBrk="1" hangingPunct="1">
              <a:lnSpc>
                <a:spcPct val="90000"/>
              </a:lnSpc>
            </a:pPr>
            <a:r>
              <a:rPr lang="el-GR" altLang="el-GR" sz="2400" b="1" smtClean="0">
                <a:solidFill>
                  <a:srgbClr val="CC0000"/>
                </a:solidFill>
              </a:rPr>
              <a:t>Ανίχνευση τέλους αρχείου (</a:t>
            </a:r>
            <a:r>
              <a:rPr lang="en-US" altLang="el-GR" sz="2400" b="1" smtClean="0">
                <a:solidFill>
                  <a:srgbClr val="CC0000"/>
                </a:solidFill>
              </a:rPr>
              <a:t>EOF)</a:t>
            </a:r>
          </a:p>
          <a:p>
            <a:pPr lvl="1" eaLnBrk="1" hangingPunct="1">
              <a:lnSpc>
                <a:spcPct val="90000"/>
              </a:lnSpc>
            </a:pPr>
            <a:r>
              <a:rPr lang="el-GR" altLang="el-GR" sz="2000" b="1" smtClean="0">
                <a:solidFill>
                  <a:srgbClr val="008080"/>
                </a:solidFill>
              </a:rPr>
              <a:t>Παραδείγματα :</a:t>
            </a:r>
            <a:r>
              <a:rPr lang="el-GR" altLang="el-GR" sz="2000" smtClean="0"/>
              <a:t> </a:t>
            </a:r>
            <a:r>
              <a:rPr lang="en-US" altLang="el-GR" sz="2000" smtClean="0"/>
              <a:t>file-11.cpp, file-12.cpp</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59395"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24F394AC-5913-458A-A02B-76F674F34BB4}" type="slidenum">
              <a:rPr lang="el-GR" altLang="el-GR" sz="1400">
                <a:solidFill>
                  <a:srgbClr val="008080"/>
                </a:solidFill>
              </a:rPr>
              <a:pPr eaLnBrk="1" hangingPunct="1"/>
              <a:t>52</a:t>
            </a:fld>
            <a:endParaRPr lang="el-GR" altLang="el-GR" sz="1400">
              <a:solidFill>
                <a:srgbClr val="008080"/>
              </a:solidFill>
            </a:endParaRPr>
          </a:p>
        </p:txBody>
      </p:sp>
      <p:sp>
        <p:nvSpPr>
          <p:cNvPr id="59396" name="Rectangle 2"/>
          <p:cNvSpPr>
            <a:spLocks noGrp="1" noChangeArrowheads="1"/>
          </p:cNvSpPr>
          <p:nvPr>
            <p:ph type="title"/>
          </p:nvPr>
        </p:nvSpPr>
        <p:spPr/>
        <p:txBody>
          <a:bodyPr/>
          <a:lstStyle/>
          <a:p>
            <a:pPr eaLnBrk="1" hangingPunct="1"/>
            <a:r>
              <a:rPr lang="el-GR" altLang="el-GR" smtClean="0"/>
              <a:t>Σειριακά αρχεία (</a:t>
            </a:r>
            <a:r>
              <a:rPr lang="en-US" altLang="el-GR" smtClean="0"/>
              <a:t>text files)</a:t>
            </a:r>
            <a:endParaRPr lang="el-GR" altLang="el-GR" smtClean="0"/>
          </a:p>
        </p:txBody>
      </p:sp>
      <p:sp>
        <p:nvSpPr>
          <p:cNvPr id="59397" name="Rectangle 3"/>
          <p:cNvSpPr>
            <a:spLocks noGrp="1" noChangeArrowheads="1"/>
          </p:cNvSpPr>
          <p:nvPr>
            <p:ph type="body" idx="1"/>
          </p:nvPr>
        </p:nvSpPr>
        <p:spPr/>
        <p:txBody>
          <a:bodyPr/>
          <a:lstStyle/>
          <a:p>
            <a:pPr eaLnBrk="1" hangingPunct="1">
              <a:lnSpc>
                <a:spcPct val="90000"/>
              </a:lnSpc>
            </a:pPr>
            <a:r>
              <a:rPr lang="el-GR" altLang="el-GR" smtClean="0">
                <a:solidFill>
                  <a:srgbClr val="0000FF"/>
                </a:solidFill>
              </a:rPr>
              <a:t>Δημιουργία σειριακού αρχείου</a:t>
            </a:r>
            <a:r>
              <a:rPr lang="el-GR" altLang="el-GR" smtClean="0"/>
              <a:t> </a:t>
            </a:r>
          </a:p>
          <a:p>
            <a:pPr eaLnBrk="1" hangingPunct="1">
              <a:lnSpc>
                <a:spcPct val="90000"/>
              </a:lnSpc>
            </a:pPr>
            <a:r>
              <a:rPr lang="el-GR" altLang="el-GR" smtClean="0"/>
              <a:t>Παράδειγμα </a:t>
            </a:r>
            <a:r>
              <a:rPr lang="en-US" altLang="el-GR" smtClean="0"/>
              <a:t>: file-13.cpp</a:t>
            </a:r>
          </a:p>
          <a:p>
            <a:pPr eaLnBrk="1" hangingPunct="1">
              <a:lnSpc>
                <a:spcPct val="90000"/>
              </a:lnSpc>
            </a:pPr>
            <a:r>
              <a:rPr lang="el-GR" altLang="el-GR" smtClean="0"/>
              <a:t>Χαρακτήρες τέλους του αρχείου (</a:t>
            </a:r>
            <a:r>
              <a:rPr lang="en-US" altLang="el-GR" smtClean="0"/>
              <a:t>CTRL+Z </a:t>
            </a:r>
            <a:r>
              <a:rPr lang="el-GR" altLang="el-GR" smtClean="0"/>
              <a:t>για </a:t>
            </a:r>
            <a:r>
              <a:rPr lang="en-US" altLang="el-GR" smtClean="0"/>
              <a:t>PC</a:t>
            </a:r>
            <a:r>
              <a:rPr lang="el-GR" altLang="el-GR" smtClean="0"/>
              <a:t>, </a:t>
            </a:r>
            <a:r>
              <a:rPr lang="en-US" altLang="el-GR" smtClean="0"/>
              <a:t>VAX </a:t>
            </a:r>
            <a:r>
              <a:rPr lang="el-GR" altLang="el-GR" smtClean="0"/>
              <a:t>και </a:t>
            </a:r>
            <a:r>
              <a:rPr lang="en-US" altLang="el-GR" smtClean="0"/>
              <a:t>CTRL+D </a:t>
            </a:r>
            <a:r>
              <a:rPr lang="el-GR" altLang="el-GR" smtClean="0"/>
              <a:t>για </a:t>
            </a:r>
            <a:r>
              <a:rPr lang="en-US" altLang="el-GR" smtClean="0"/>
              <a:t>UNIX, MAC)</a:t>
            </a:r>
          </a:p>
          <a:p>
            <a:pPr eaLnBrk="1" hangingPunct="1">
              <a:lnSpc>
                <a:spcPct val="90000"/>
              </a:lnSpc>
            </a:pPr>
            <a:r>
              <a:rPr lang="el-GR" altLang="el-GR" smtClean="0">
                <a:solidFill>
                  <a:srgbClr val="0000FF"/>
                </a:solidFill>
              </a:rPr>
              <a:t>Προσπέλαση σειριακού αρχείου</a:t>
            </a:r>
          </a:p>
          <a:p>
            <a:pPr eaLnBrk="1" hangingPunct="1">
              <a:lnSpc>
                <a:spcPct val="90000"/>
              </a:lnSpc>
            </a:pPr>
            <a:r>
              <a:rPr lang="el-GR" altLang="el-GR" smtClean="0"/>
              <a:t>Παράδειγμα </a:t>
            </a:r>
            <a:r>
              <a:rPr lang="en-US" altLang="el-GR" smtClean="0"/>
              <a:t>: file-14.cpp</a:t>
            </a:r>
          </a:p>
          <a:p>
            <a:pPr eaLnBrk="1" hangingPunct="1">
              <a:lnSpc>
                <a:spcPct val="90000"/>
              </a:lnSpc>
            </a:pPr>
            <a:r>
              <a:rPr lang="el-GR" altLang="el-GR" smtClean="0"/>
              <a:t>Παράδειγμα </a:t>
            </a:r>
            <a:r>
              <a:rPr lang="en-US" altLang="el-GR" smtClean="0"/>
              <a:t>: file-15.cpp</a:t>
            </a:r>
          </a:p>
          <a:p>
            <a:pPr eaLnBrk="1" hangingPunct="1">
              <a:lnSpc>
                <a:spcPct val="90000"/>
              </a:lnSpc>
            </a:pPr>
            <a:r>
              <a:rPr lang="el-GR" altLang="el-GR" smtClean="0">
                <a:solidFill>
                  <a:srgbClr val="0000FF"/>
                </a:solidFill>
              </a:rPr>
              <a:t>Ενημέρωση (</a:t>
            </a:r>
            <a:r>
              <a:rPr lang="en-US" altLang="el-GR" smtClean="0">
                <a:solidFill>
                  <a:srgbClr val="0000FF"/>
                </a:solidFill>
              </a:rPr>
              <a:t>update) </a:t>
            </a:r>
            <a:r>
              <a:rPr lang="el-GR" altLang="el-GR" smtClean="0">
                <a:solidFill>
                  <a:srgbClr val="0000FF"/>
                </a:solidFill>
              </a:rPr>
              <a:t>σειριακού αρχείου</a:t>
            </a:r>
            <a:r>
              <a:rPr lang="el-GR" altLang="el-GR" smtClean="0"/>
              <a:t> (δημιουργία νέου αρχείου, αντιγραφή και εκ νέου εγγραφή του τροποποιημένου στοιχείου)</a:t>
            </a:r>
            <a:r>
              <a:rPr lang="en-US" altLang="el-GR" smtClean="0"/>
              <a:t> </a:t>
            </a:r>
            <a:endParaRPr lang="el-GR" altLang="el-GR" smtClean="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60419"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C4370A32-9F21-40DB-82F3-06AED49A1D86}" type="slidenum">
              <a:rPr lang="el-GR" altLang="el-GR" sz="1400">
                <a:solidFill>
                  <a:srgbClr val="008080"/>
                </a:solidFill>
              </a:rPr>
              <a:pPr eaLnBrk="1" hangingPunct="1"/>
              <a:t>53</a:t>
            </a:fld>
            <a:endParaRPr lang="el-GR" altLang="el-GR" sz="1400">
              <a:solidFill>
                <a:srgbClr val="008080"/>
              </a:solidFill>
            </a:endParaRPr>
          </a:p>
        </p:txBody>
      </p:sp>
      <p:sp>
        <p:nvSpPr>
          <p:cNvPr id="60420" name="Rectangle 2"/>
          <p:cNvSpPr>
            <a:spLocks noGrp="1" noChangeArrowheads="1"/>
          </p:cNvSpPr>
          <p:nvPr>
            <p:ph type="title"/>
          </p:nvPr>
        </p:nvSpPr>
        <p:spPr>
          <a:xfrm>
            <a:off x="468313" y="333375"/>
            <a:ext cx="8083550" cy="735013"/>
          </a:xfrm>
          <a:noFill/>
        </p:spPr>
        <p:txBody>
          <a:bodyPr lIns="90488" tIns="44450" rIns="90488" bIns="44450"/>
          <a:lstStyle/>
          <a:p>
            <a:pPr eaLnBrk="1" hangingPunct="1"/>
            <a:r>
              <a:rPr lang="el-GR" altLang="zh-CN" sz="2800" smtClean="0"/>
              <a:t>Παραδείγματα σειριακών αρχείων</a:t>
            </a:r>
            <a:endParaRPr lang="en-US" altLang="zh-CN" sz="2800" smtClean="0">
              <a:ea typeface="SimSun" pitchFamily="2" charset="-122"/>
            </a:endParaRPr>
          </a:p>
        </p:txBody>
      </p:sp>
      <p:sp>
        <p:nvSpPr>
          <p:cNvPr id="60421" name="Rectangle 3"/>
          <p:cNvSpPr>
            <a:spLocks noGrp="1" noChangeArrowheads="1"/>
          </p:cNvSpPr>
          <p:nvPr>
            <p:ph type="body" idx="1"/>
          </p:nvPr>
        </p:nvSpPr>
        <p:spPr>
          <a:xfrm>
            <a:off x="323850" y="1196975"/>
            <a:ext cx="8439150" cy="4679950"/>
          </a:xfrm>
          <a:noFill/>
        </p:spPr>
        <p:txBody>
          <a:bodyPr lIns="90488" tIns="44450" rIns="90488" bIns="44450"/>
          <a:lstStyle/>
          <a:p>
            <a:pPr eaLnBrk="1" hangingPunct="1"/>
            <a:r>
              <a:rPr lang="el-GR" altLang="zh-CN" smtClean="0"/>
              <a:t>Δημιουργία ενός αρχείου</a:t>
            </a:r>
            <a:r>
              <a:rPr lang="en-US" altLang="zh-CN" smtClean="0">
                <a:ea typeface="SimSun" pitchFamily="2" charset="-122"/>
              </a:rPr>
              <a:t> :  file-16.cpp</a:t>
            </a:r>
          </a:p>
          <a:p>
            <a:pPr eaLnBrk="1" hangingPunct="1"/>
            <a:r>
              <a:rPr lang="el-GR" altLang="zh-CN" smtClean="0"/>
              <a:t>Ανάγνωση και εκτύπωση </a:t>
            </a:r>
            <a:r>
              <a:rPr lang="en-US" altLang="zh-CN" smtClean="0">
                <a:ea typeface="SimSun" pitchFamily="2" charset="-122"/>
              </a:rPr>
              <a:t>: </a:t>
            </a:r>
            <a:r>
              <a:rPr lang="el-GR" altLang="zh-CN" smtClean="0"/>
              <a:t> </a:t>
            </a:r>
            <a:r>
              <a:rPr lang="en-US" altLang="zh-CN" smtClean="0">
                <a:ea typeface="SimSun" pitchFamily="2" charset="-122"/>
              </a:rPr>
              <a:t>file-17.cpp</a:t>
            </a:r>
          </a:p>
          <a:p>
            <a:pPr eaLnBrk="1" hangingPunct="1"/>
            <a:r>
              <a:rPr lang="el-GR" altLang="zh-CN" smtClean="0"/>
              <a:t>Αναζήτηση εγγραφών με συγκεκριμένα χαρακτηριστικά </a:t>
            </a:r>
            <a:r>
              <a:rPr lang="en-US" altLang="zh-CN" smtClean="0">
                <a:ea typeface="SimSun" pitchFamily="2" charset="-122"/>
              </a:rPr>
              <a:t>(queries) : file-18.cpp</a:t>
            </a:r>
          </a:p>
          <a:p>
            <a:pPr eaLnBrk="1" hangingPunct="1"/>
            <a:r>
              <a:rPr lang="el-GR" altLang="zh-CN" smtClean="0"/>
              <a:t>Εύρεση του μέσου όρου μιας σειράς βαθμών (προσπέλαση σειριακού αρχείου) </a:t>
            </a:r>
            <a:r>
              <a:rPr lang="en-US" altLang="zh-CN" smtClean="0">
                <a:ea typeface="SimSun" pitchFamily="2" charset="-122"/>
              </a:rPr>
              <a:t>: file-19.cpp</a:t>
            </a:r>
          </a:p>
          <a:p>
            <a:pPr eaLnBrk="1" hangingPunct="1"/>
            <a:r>
              <a:rPr lang="el-GR" altLang="zh-CN" smtClean="0"/>
              <a:t>Ανάγνωση σειριακού αρχείου και δημιουργία νέου σειριακού αρχείου </a:t>
            </a:r>
            <a:r>
              <a:rPr lang="en-US" altLang="zh-CN" smtClean="0">
                <a:ea typeface="SimSun" pitchFamily="2" charset="-122"/>
              </a:rPr>
              <a:t>: file-20.cpp </a:t>
            </a:r>
          </a:p>
          <a:p>
            <a:pPr eaLnBrk="1" hangingPunct="1"/>
            <a:endParaRPr lang="en-US" altLang="zh-CN" smtClean="0">
              <a:ea typeface="SimSun" pitchFamily="2" charset="-122"/>
            </a:endParaRP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61443"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8AEB9562-4479-47A7-B0F2-6D3FF41D43E5}" type="slidenum">
              <a:rPr lang="el-GR" altLang="el-GR" sz="1400">
                <a:solidFill>
                  <a:srgbClr val="008080"/>
                </a:solidFill>
              </a:rPr>
              <a:pPr eaLnBrk="1" hangingPunct="1"/>
              <a:t>54</a:t>
            </a:fld>
            <a:endParaRPr lang="el-GR" altLang="el-GR" sz="1400">
              <a:solidFill>
                <a:srgbClr val="008080"/>
              </a:solidFill>
            </a:endParaRPr>
          </a:p>
        </p:txBody>
      </p:sp>
      <p:sp>
        <p:nvSpPr>
          <p:cNvPr id="61444" name="Rectangle 2"/>
          <p:cNvSpPr>
            <a:spLocks noGrp="1" noChangeArrowheads="1"/>
          </p:cNvSpPr>
          <p:nvPr>
            <p:ph type="ctrTitle"/>
          </p:nvPr>
        </p:nvSpPr>
        <p:spPr>
          <a:xfrm>
            <a:off x="539750" y="533400"/>
            <a:ext cx="8064500" cy="762000"/>
          </a:xfrm>
        </p:spPr>
        <p:txBody>
          <a:bodyPr/>
          <a:lstStyle/>
          <a:p>
            <a:pPr eaLnBrk="1" hangingPunct="1"/>
            <a:r>
              <a:rPr lang="el-GR" altLang="el-GR" sz="2800" b="1" smtClean="0"/>
              <a:t>Προβλήματα κατά τη χρήση σειριακών αρχείων</a:t>
            </a:r>
            <a:endParaRPr lang="en-US" altLang="el-GR" sz="2800" smtClean="0"/>
          </a:p>
        </p:txBody>
      </p:sp>
      <p:sp>
        <p:nvSpPr>
          <p:cNvPr id="116739" name="Rectangle 3"/>
          <p:cNvSpPr>
            <a:spLocks noGrp="1" noChangeArrowheads="1"/>
          </p:cNvSpPr>
          <p:nvPr>
            <p:ph type="subTitle" idx="1"/>
          </p:nvPr>
        </p:nvSpPr>
        <p:spPr>
          <a:xfrm>
            <a:off x="684213" y="1600200"/>
            <a:ext cx="7775575" cy="3505200"/>
          </a:xfrm>
        </p:spPr>
        <p:txBody>
          <a:bodyPr/>
          <a:lstStyle/>
          <a:p>
            <a:pPr algn="l" eaLnBrk="1" hangingPunct="1"/>
            <a:r>
              <a:rPr lang="el-GR" altLang="el-GR" smtClean="0"/>
              <a:t>Τα σειριακά αρχεία δεν είναι κατάλληλα για εφαρμογές που απαιτούν άμεση πρόσβαση σε μια συγκεκριμένη εγγραφή</a:t>
            </a:r>
            <a:r>
              <a:rPr lang="en-US" altLang="el-GR" smtClean="0"/>
              <a:t>.</a:t>
            </a:r>
          </a:p>
          <a:p>
            <a:pPr algn="l" eaLnBrk="1" hangingPunct="1"/>
            <a:r>
              <a:rPr lang="el-GR" altLang="el-GR" smtClean="0"/>
              <a:t>Οι εφαρμογές αυτές περιλαμβάνουν τραπεζικά συστήματα, κρατήσεις θέσεων σε μεταφορικά μέσα και γενικά σε εφαρμογές βάσεων δεδομένων. </a:t>
            </a:r>
            <a:endParaRPr lang="en-US" altLang="el-GR" smtClean="0"/>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16739">
                                            <p:txEl>
                                              <p:pRg st="0" end="0"/>
                                            </p:txEl>
                                          </p:spTgt>
                                        </p:tgtEl>
                                        <p:attrNameLst>
                                          <p:attrName>style.visibility</p:attrName>
                                        </p:attrNameLst>
                                      </p:cBhvr>
                                      <p:to>
                                        <p:strVal val="visible"/>
                                      </p:to>
                                    </p:set>
                                    <p:anim calcmode="lin" valueType="num">
                                      <p:cBhvr additive="base">
                                        <p:cTn id="7" dur="500" fill="hold"/>
                                        <p:tgtEl>
                                          <p:spTgt spid="11673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167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16739">
                                            <p:txEl>
                                              <p:pRg st="1" end="1"/>
                                            </p:txEl>
                                          </p:spTgt>
                                        </p:tgtEl>
                                        <p:attrNameLst>
                                          <p:attrName>style.visibility</p:attrName>
                                        </p:attrNameLst>
                                      </p:cBhvr>
                                      <p:to>
                                        <p:strVal val="visible"/>
                                      </p:to>
                                    </p:set>
                                    <p:anim calcmode="lin" valueType="num">
                                      <p:cBhvr additive="base">
                                        <p:cTn id="13" dur="500" fill="hold"/>
                                        <p:tgtEl>
                                          <p:spTgt spid="116739">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16739">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9" grpId="0" build="p"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62467"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C6EBF949-6A51-401E-BC15-F1D926B246D9}" type="slidenum">
              <a:rPr lang="el-GR" altLang="el-GR" sz="1400">
                <a:solidFill>
                  <a:srgbClr val="008080"/>
                </a:solidFill>
              </a:rPr>
              <a:pPr eaLnBrk="1" hangingPunct="1"/>
              <a:t>55</a:t>
            </a:fld>
            <a:endParaRPr lang="el-GR" altLang="el-GR" sz="1400">
              <a:solidFill>
                <a:srgbClr val="008080"/>
              </a:solidFill>
            </a:endParaRPr>
          </a:p>
        </p:txBody>
      </p:sp>
      <p:sp>
        <p:nvSpPr>
          <p:cNvPr id="62468" name="Rectangle 2"/>
          <p:cNvSpPr>
            <a:spLocks noGrp="1" noChangeArrowheads="1"/>
          </p:cNvSpPr>
          <p:nvPr>
            <p:ph type="title"/>
          </p:nvPr>
        </p:nvSpPr>
        <p:spPr/>
        <p:txBody>
          <a:bodyPr/>
          <a:lstStyle/>
          <a:p>
            <a:pPr eaLnBrk="1" hangingPunct="1"/>
            <a:r>
              <a:rPr lang="en-US" altLang="el-GR" b="1" smtClean="0"/>
              <a:t>Binary I/O</a:t>
            </a:r>
          </a:p>
        </p:txBody>
      </p:sp>
      <p:sp>
        <p:nvSpPr>
          <p:cNvPr id="62469" name="Rectangle 3"/>
          <p:cNvSpPr>
            <a:spLocks noGrp="1" noChangeArrowheads="1"/>
          </p:cNvSpPr>
          <p:nvPr>
            <p:ph type="body" idx="1"/>
          </p:nvPr>
        </p:nvSpPr>
        <p:spPr/>
        <p:txBody>
          <a:bodyPr/>
          <a:lstStyle/>
          <a:p>
            <a:pPr eaLnBrk="1" hangingPunct="1">
              <a:lnSpc>
                <a:spcPct val="80000"/>
              </a:lnSpc>
            </a:pPr>
            <a:r>
              <a:rPr lang="el-GR" altLang="el-GR" sz="2400" smtClean="0">
                <a:solidFill>
                  <a:srgbClr val="CC0000"/>
                </a:solidFill>
              </a:rPr>
              <a:t>Τα δυαδικά αρχεία (</a:t>
            </a:r>
            <a:r>
              <a:rPr lang="en-US" altLang="el-GR" sz="2400" smtClean="0">
                <a:solidFill>
                  <a:srgbClr val="CC0000"/>
                </a:solidFill>
              </a:rPr>
              <a:t>binary files) </a:t>
            </a:r>
            <a:r>
              <a:rPr lang="el-GR" altLang="el-GR" sz="2400" smtClean="0">
                <a:solidFill>
                  <a:srgbClr val="CC0000"/>
                </a:solidFill>
              </a:rPr>
              <a:t>είναι παρόμοια με πίνακες δομών, με τη διαφορά ότι οι δομές βρίσκονται σε αρχεία δίσκου και όχι στην κεντρική μνήμη.</a:t>
            </a:r>
            <a:r>
              <a:rPr lang="el-GR" altLang="el-GR" sz="2400" smtClean="0"/>
              <a:t> </a:t>
            </a:r>
            <a:endParaRPr lang="en-US" altLang="el-GR" sz="2400" smtClean="0"/>
          </a:p>
          <a:p>
            <a:pPr eaLnBrk="1" hangingPunct="1">
              <a:lnSpc>
                <a:spcPct val="80000"/>
              </a:lnSpc>
            </a:pPr>
            <a:r>
              <a:rPr lang="el-GR" altLang="el-GR" sz="2400" smtClean="0"/>
              <a:t>Μπορούν να δημιουργηθούν αρχεία μεγάλου μεγέθους με πλήθος στοιχείων</a:t>
            </a:r>
            <a:r>
              <a:rPr lang="en-US" altLang="el-GR" sz="2400" smtClean="0"/>
              <a:t>,</a:t>
            </a:r>
            <a:r>
              <a:rPr lang="el-GR" altLang="el-GR" sz="2400" smtClean="0"/>
              <a:t> περιοριζόμενα μόνο από τη χωρητικότητα του αποθηκευτικού μέσου. Το μόνο μειονέκτημά τους είναι ο χρόνος προσπέλασης.</a:t>
            </a:r>
          </a:p>
          <a:p>
            <a:pPr eaLnBrk="1" hangingPunct="1">
              <a:lnSpc>
                <a:spcPct val="80000"/>
              </a:lnSpc>
            </a:pPr>
            <a:r>
              <a:rPr lang="el-GR" altLang="el-GR" sz="2400" smtClean="0"/>
              <a:t>Τα </a:t>
            </a:r>
            <a:r>
              <a:rPr lang="en-US" altLang="el-GR" sz="2400" smtClean="0"/>
              <a:t>binary files </a:t>
            </a:r>
            <a:r>
              <a:rPr lang="el-GR" altLang="el-GR" sz="2400" smtClean="0"/>
              <a:t>έχουν δύο βασικές διαφορές από τα </a:t>
            </a:r>
            <a:r>
              <a:rPr lang="en-US" altLang="el-GR" sz="2400" smtClean="0"/>
              <a:t>text files. </a:t>
            </a:r>
            <a:r>
              <a:rPr lang="el-GR" altLang="el-GR" sz="2400" smtClean="0"/>
              <a:t>Μπορούμε να έχουμε άμεση πρόσβαση σε οποιοδήποτε σημείο του αρχείου χωρίς να απαιτείται αναζήτηση σε άλλα σημεία και μπορούμε να μεταβάλλουμε τα περιεχόμενα μιας δομής του αρχείου οποιαδήποτε στιγμή. Επίσης είναι ταχύτερα κατά τις διαδικασίες εγγραφής και ανάγνωσης από τα </a:t>
            </a:r>
            <a:r>
              <a:rPr lang="en-US" altLang="el-GR" sz="2400" smtClean="0"/>
              <a:t>text files.</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63491"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3412B1EF-4411-4290-A7A6-06FA7BB08736}" type="slidenum">
              <a:rPr lang="el-GR" altLang="el-GR" sz="1400">
                <a:solidFill>
                  <a:srgbClr val="008080"/>
                </a:solidFill>
              </a:rPr>
              <a:pPr eaLnBrk="1" hangingPunct="1"/>
              <a:t>56</a:t>
            </a:fld>
            <a:endParaRPr lang="el-GR" altLang="el-GR" sz="1400">
              <a:solidFill>
                <a:srgbClr val="008080"/>
              </a:solidFill>
            </a:endParaRPr>
          </a:p>
        </p:txBody>
      </p:sp>
      <p:sp>
        <p:nvSpPr>
          <p:cNvPr id="63492" name="Rectangle 2"/>
          <p:cNvSpPr>
            <a:spLocks noGrp="1" noChangeArrowheads="1"/>
          </p:cNvSpPr>
          <p:nvPr>
            <p:ph type="title"/>
          </p:nvPr>
        </p:nvSpPr>
        <p:spPr/>
        <p:txBody>
          <a:bodyPr/>
          <a:lstStyle/>
          <a:p>
            <a:pPr eaLnBrk="1" hangingPunct="1"/>
            <a:r>
              <a:rPr lang="el-GR" altLang="el-GR" smtClean="0"/>
              <a:t>Χαρακτηριστικά των </a:t>
            </a:r>
            <a:r>
              <a:rPr lang="en-US" altLang="el-GR" smtClean="0"/>
              <a:t>binary files</a:t>
            </a:r>
          </a:p>
        </p:txBody>
      </p:sp>
      <p:sp>
        <p:nvSpPr>
          <p:cNvPr id="63493" name="Rectangle 3"/>
          <p:cNvSpPr>
            <a:spLocks noGrp="1" noChangeArrowheads="1"/>
          </p:cNvSpPr>
          <p:nvPr>
            <p:ph type="body" idx="1"/>
          </p:nvPr>
        </p:nvSpPr>
        <p:spPr/>
        <p:txBody>
          <a:bodyPr/>
          <a:lstStyle/>
          <a:p>
            <a:pPr eaLnBrk="1" hangingPunct="1"/>
            <a:r>
              <a:rPr lang="el-GR" altLang="el-GR" smtClean="0"/>
              <a:t>Περιέχουν «ακατέργαστα» δεδομένα</a:t>
            </a:r>
          </a:p>
          <a:p>
            <a:pPr eaLnBrk="1" hangingPunct="1"/>
            <a:r>
              <a:rPr lang="el-GR" altLang="el-GR" smtClean="0">
                <a:solidFill>
                  <a:srgbClr val="CC0000"/>
                </a:solidFill>
              </a:rPr>
              <a:t>Δεν μπορούν να διαβαστούν απευθείας και εμφανίζουν ακατανόητα σύμβολα (</a:t>
            </a:r>
            <a:r>
              <a:rPr lang="en-US" altLang="el-GR" smtClean="0">
                <a:solidFill>
                  <a:srgbClr val="CC0000"/>
                </a:solidFill>
              </a:rPr>
              <a:t>garbage) </a:t>
            </a:r>
            <a:r>
              <a:rPr lang="el-GR" altLang="el-GR" smtClean="0">
                <a:solidFill>
                  <a:srgbClr val="CC0000"/>
                </a:solidFill>
              </a:rPr>
              <a:t>στην οθόνη όταν προσπαθήσουμε να τα εκτυπώσουμε.</a:t>
            </a:r>
          </a:p>
          <a:p>
            <a:pPr eaLnBrk="1" hangingPunct="1"/>
            <a:r>
              <a:rPr lang="el-GR" altLang="el-GR" smtClean="0">
                <a:solidFill>
                  <a:srgbClr val="CC0000"/>
                </a:solidFill>
              </a:rPr>
              <a:t>Δεν μπορούν να εκτυπωθούν απευθείας στον εκτυπωτή.</a:t>
            </a:r>
          </a:p>
          <a:p>
            <a:pPr eaLnBrk="1" hangingPunct="1"/>
            <a:r>
              <a:rPr lang="el-GR" altLang="el-GR" smtClean="0"/>
              <a:t>Είναι περισσότερο συμπαγή.</a:t>
            </a:r>
          </a:p>
          <a:p>
            <a:pPr eaLnBrk="1" hangingPunct="1"/>
            <a:endParaRPr lang="el-GR" altLang="el-GR" smtClean="0"/>
          </a:p>
          <a:p>
            <a:pPr eaLnBrk="1" hangingPunct="1"/>
            <a:endParaRPr lang="en-US" altLang="el-GR" smtClean="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64515"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00F72923-5111-4C42-B953-3D5378BF9F3F}" type="slidenum">
              <a:rPr lang="el-GR" altLang="el-GR" sz="1400">
                <a:solidFill>
                  <a:srgbClr val="008080"/>
                </a:solidFill>
              </a:rPr>
              <a:pPr eaLnBrk="1" hangingPunct="1"/>
              <a:t>57</a:t>
            </a:fld>
            <a:endParaRPr lang="el-GR" altLang="el-GR" sz="1400">
              <a:solidFill>
                <a:srgbClr val="008080"/>
              </a:solidFill>
            </a:endParaRPr>
          </a:p>
        </p:txBody>
      </p:sp>
      <p:sp>
        <p:nvSpPr>
          <p:cNvPr id="64516" name="Rectangle 2"/>
          <p:cNvSpPr>
            <a:spLocks noGrp="1" noChangeArrowheads="1"/>
          </p:cNvSpPr>
          <p:nvPr>
            <p:ph type="title"/>
          </p:nvPr>
        </p:nvSpPr>
        <p:spPr/>
        <p:txBody>
          <a:bodyPr/>
          <a:lstStyle/>
          <a:p>
            <a:pPr eaLnBrk="1" hangingPunct="1"/>
            <a:r>
              <a:rPr lang="el-GR" altLang="el-GR" smtClean="0"/>
              <a:t>Διαφορές με τα σειριακά αρχεία</a:t>
            </a:r>
            <a:endParaRPr lang="en-US" altLang="el-GR" smtClean="0"/>
          </a:p>
        </p:txBody>
      </p:sp>
      <p:sp>
        <p:nvSpPr>
          <p:cNvPr id="64517" name="Rectangle 3"/>
          <p:cNvSpPr>
            <a:spLocks noGrp="1" noChangeArrowheads="1"/>
          </p:cNvSpPr>
          <p:nvPr>
            <p:ph type="body" idx="1"/>
          </p:nvPr>
        </p:nvSpPr>
        <p:spPr/>
        <p:txBody>
          <a:bodyPr/>
          <a:lstStyle/>
          <a:p>
            <a:pPr eaLnBrk="1" hangingPunct="1">
              <a:buFontTx/>
              <a:buNone/>
            </a:pPr>
            <a:r>
              <a:rPr lang="en-US" altLang="el-GR" dirty="0" smtClean="0">
                <a:solidFill>
                  <a:srgbClr val="008080"/>
                </a:solidFill>
              </a:rPr>
              <a:t>//open ASCII file for reading:</a:t>
            </a:r>
          </a:p>
          <a:p>
            <a:pPr eaLnBrk="1" hangingPunct="1">
              <a:buFontTx/>
              <a:buNone/>
            </a:pPr>
            <a:r>
              <a:rPr lang="en-US" altLang="el-GR" b="1" dirty="0" err="1" smtClean="0">
                <a:solidFill>
                  <a:srgbClr val="CC0000"/>
                </a:solidFill>
                <a:latin typeface="Courier New" panose="02070309020205020404" pitchFamily="49" charset="0"/>
                <a:cs typeface="Courier New" panose="02070309020205020404" pitchFamily="49" charset="0"/>
              </a:rPr>
              <a:t>ascii_file.open</a:t>
            </a:r>
            <a:r>
              <a:rPr lang="en-US" altLang="el-GR" b="1" dirty="0" smtClean="0">
                <a:solidFill>
                  <a:srgbClr val="CC0000"/>
                </a:solidFill>
                <a:latin typeface="Courier New" panose="02070309020205020404" pitchFamily="49" charset="0"/>
                <a:cs typeface="Courier New" panose="02070309020205020404" pitchFamily="49" charset="0"/>
              </a:rPr>
              <a:t>(“name”,</a:t>
            </a:r>
            <a:r>
              <a:rPr lang="en-US" altLang="el-GR" b="1" dirty="0" err="1" smtClean="0">
                <a:solidFill>
                  <a:srgbClr val="CC0000"/>
                </a:solidFill>
                <a:latin typeface="Courier New" panose="02070309020205020404" pitchFamily="49" charset="0"/>
                <a:cs typeface="Courier New" panose="02070309020205020404" pitchFamily="49" charset="0"/>
              </a:rPr>
              <a:t>ios</a:t>
            </a:r>
            <a:r>
              <a:rPr lang="en-US" altLang="el-GR" b="1" dirty="0" smtClean="0">
                <a:solidFill>
                  <a:srgbClr val="CC0000"/>
                </a:solidFill>
                <a:latin typeface="Courier New" panose="02070309020205020404" pitchFamily="49" charset="0"/>
                <a:cs typeface="Courier New" panose="02070309020205020404" pitchFamily="49" charset="0"/>
              </a:rPr>
              <a:t>::in);</a:t>
            </a:r>
          </a:p>
          <a:p>
            <a:pPr eaLnBrk="1" hangingPunct="1">
              <a:buFontTx/>
              <a:buNone/>
            </a:pPr>
            <a:endParaRPr lang="en-US" altLang="el-GR" dirty="0" smtClean="0"/>
          </a:p>
          <a:p>
            <a:pPr eaLnBrk="1" hangingPunct="1">
              <a:buFontTx/>
              <a:buNone/>
            </a:pPr>
            <a:r>
              <a:rPr lang="en-US" altLang="el-GR" dirty="0" smtClean="0">
                <a:solidFill>
                  <a:srgbClr val="008080"/>
                </a:solidFill>
              </a:rPr>
              <a:t>//open binary file for reading:</a:t>
            </a:r>
          </a:p>
          <a:p>
            <a:pPr eaLnBrk="1" hangingPunct="1">
              <a:buFontTx/>
              <a:buNone/>
            </a:pPr>
            <a:r>
              <a:rPr lang="en-US" altLang="el-GR" sz="2400" b="1" dirty="0" err="1">
                <a:solidFill>
                  <a:schemeClr val="accent6"/>
                </a:solidFill>
                <a:latin typeface="Courier New" panose="02070309020205020404" pitchFamily="49" charset="0"/>
                <a:cs typeface="Courier New" panose="02070309020205020404" pitchFamily="49" charset="0"/>
              </a:rPr>
              <a:t>binary_file.open</a:t>
            </a:r>
            <a:r>
              <a:rPr lang="en-US" altLang="el-GR" sz="2400" b="1" dirty="0">
                <a:solidFill>
                  <a:schemeClr val="accent6"/>
                </a:solidFill>
                <a:latin typeface="Courier New" panose="02070309020205020404" pitchFamily="49" charset="0"/>
                <a:cs typeface="Courier New" panose="02070309020205020404" pitchFamily="49" charset="0"/>
              </a:rPr>
              <a:t>(“name</a:t>
            </a:r>
            <a:r>
              <a:rPr lang="en-US" altLang="el-GR" sz="2400" b="1" dirty="0" smtClean="0">
                <a:solidFill>
                  <a:schemeClr val="accent6"/>
                </a:solidFill>
                <a:latin typeface="Courier New" panose="02070309020205020404" pitchFamily="49" charset="0"/>
                <a:cs typeface="Courier New" panose="02070309020205020404" pitchFamily="49" charset="0"/>
              </a:rPr>
              <a:t>”,</a:t>
            </a:r>
            <a:r>
              <a:rPr lang="en-US" altLang="el-GR" sz="2400" b="1" dirty="0" err="1" smtClean="0">
                <a:solidFill>
                  <a:schemeClr val="accent6"/>
                </a:solidFill>
                <a:latin typeface="Courier New" panose="02070309020205020404" pitchFamily="49" charset="0"/>
                <a:cs typeface="Courier New" panose="02070309020205020404" pitchFamily="49" charset="0"/>
              </a:rPr>
              <a:t>ios</a:t>
            </a:r>
            <a:r>
              <a:rPr lang="en-US" altLang="el-GR" sz="2400" b="1" dirty="0">
                <a:solidFill>
                  <a:schemeClr val="accent6"/>
                </a:solidFill>
                <a:latin typeface="Courier New" panose="02070309020205020404" pitchFamily="49" charset="0"/>
                <a:cs typeface="Courier New" panose="02070309020205020404" pitchFamily="49" charset="0"/>
              </a:rPr>
              <a:t>::</a:t>
            </a:r>
            <a:r>
              <a:rPr lang="en-US" altLang="el-GR" sz="2400" b="1" dirty="0" err="1">
                <a:solidFill>
                  <a:schemeClr val="accent6"/>
                </a:solidFill>
                <a:latin typeface="Courier New" panose="02070309020205020404" pitchFamily="49" charset="0"/>
                <a:cs typeface="Courier New" panose="02070309020205020404" pitchFamily="49" charset="0"/>
              </a:rPr>
              <a:t>in|ios</a:t>
            </a:r>
            <a:r>
              <a:rPr lang="en-US" altLang="el-GR" sz="2400" b="1" dirty="0">
                <a:solidFill>
                  <a:schemeClr val="accent6"/>
                </a:solidFill>
                <a:latin typeface="Courier New" panose="02070309020205020404" pitchFamily="49" charset="0"/>
                <a:cs typeface="Courier New" panose="02070309020205020404" pitchFamily="49" charset="0"/>
              </a:rPr>
              <a:t>::binary);</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65539"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08C04572-8CB3-4511-BB3A-B8C365C4776C}" type="slidenum">
              <a:rPr lang="el-GR" altLang="el-GR" sz="1400">
                <a:solidFill>
                  <a:srgbClr val="008080"/>
                </a:solidFill>
              </a:rPr>
              <a:pPr eaLnBrk="1" hangingPunct="1"/>
              <a:t>58</a:t>
            </a:fld>
            <a:endParaRPr lang="el-GR" altLang="el-GR" sz="1400">
              <a:solidFill>
                <a:srgbClr val="008080"/>
              </a:solidFill>
            </a:endParaRPr>
          </a:p>
        </p:txBody>
      </p:sp>
      <p:sp>
        <p:nvSpPr>
          <p:cNvPr id="65540" name="Rectangle 2"/>
          <p:cNvSpPr>
            <a:spLocks noGrp="1" noChangeArrowheads="1"/>
          </p:cNvSpPr>
          <p:nvPr>
            <p:ph type="title"/>
          </p:nvPr>
        </p:nvSpPr>
        <p:spPr/>
        <p:txBody>
          <a:bodyPr/>
          <a:lstStyle/>
          <a:p>
            <a:pPr eaLnBrk="1" hangingPunct="1"/>
            <a:endParaRPr lang="en-US" altLang="el-GR" smtClean="0"/>
          </a:p>
        </p:txBody>
      </p:sp>
      <p:sp>
        <p:nvSpPr>
          <p:cNvPr id="65541" name="Rectangle 3"/>
          <p:cNvSpPr>
            <a:spLocks noGrp="1" noChangeArrowheads="1"/>
          </p:cNvSpPr>
          <p:nvPr>
            <p:ph type="body" idx="1"/>
          </p:nvPr>
        </p:nvSpPr>
        <p:spPr>
          <a:xfrm>
            <a:off x="323528" y="1340768"/>
            <a:ext cx="8659688" cy="4724400"/>
          </a:xfrm>
        </p:spPr>
        <p:txBody>
          <a:bodyPr/>
          <a:lstStyle/>
          <a:p>
            <a:pPr eaLnBrk="1" hangingPunct="1"/>
            <a:r>
              <a:rPr lang="el-GR" altLang="el-GR" dirty="0" smtClean="0"/>
              <a:t>Είναι δυνατή η αποθήκευση δεδομένων σε δυαδική μορφή χρησιμοποιώντας την εντολή </a:t>
            </a:r>
            <a:r>
              <a:rPr lang="en-US" altLang="el-GR" dirty="0" smtClean="0"/>
              <a:t>open </a:t>
            </a:r>
            <a:r>
              <a:rPr lang="el-GR" altLang="el-GR" dirty="0" smtClean="0"/>
              <a:t>με </a:t>
            </a:r>
            <a:r>
              <a:rPr lang="en-US" altLang="el-GR" b="1" dirty="0" smtClean="0"/>
              <a:t>binary mode flag</a:t>
            </a:r>
            <a:r>
              <a:rPr lang="en-US" altLang="el-GR" dirty="0" smtClean="0"/>
              <a:t>, </a:t>
            </a:r>
            <a:r>
              <a:rPr lang="el-GR" altLang="el-GR" dirty="0" smtClean="0"/>
              <a:t>δηλαδή </a:t>
            </a:r>
            <a:r>
              <a:rPr lang="en-US" altLang="el-GR" dirty="0" smtClean="0"/>
              <a:t> </a:t>
            </a:r>
            <a:r>
              <a:rPr lang="en-US" altLang="el-GR" b="1" dirty="0" err="1" smtClean="0"/>
              <a:t>ios</a:t>
            </a:r>
            <a:r>
              <a:rPr lang="en-US" altLang="el-GR" b="1" dirty="0" smtClean="0"/>
              <a:t>::binary</a:t>
            </a:r>
            <a:endParaRPr lang="el-GR" altLang="el-GR" b="1" dirty="0" smtClean="0"/>
          </a:p>
          <a:p>
            <a:pPr lvl="1" eaLnBrk="1" hangingPunct="1">
              <a:buFontTx/>
              <a:buNone/>
            </a:pPr>
            <a:endParaRPr lang="en-US" altLang="el-GR" b="1" dirty="0">
              <a:cs typeface="Courier New" panose="02070309020205020404" pitchFamily="49" charset="0"/>
            </a:endParaRPr>
          </a:p>
          <a:p>
            <a:pPr eaLnBrk="1" hangingPunct="1">
              <a:buFontTx/>
              <a:buNone/>
            </a:pPr>
            <a:r>
              <a:rPr lang="en-US" altLang="el-GR" sz="2400" b="1" dirty="0" err="1" smtClean="0">
                <a:solidFill>
                  <a:schemeClr val="accent2"/>
                </a:solidFill>
                <a:latin typeface="Courier New" panose="02070309020205020404" pitchFamily="49" charset="0"/>
                <a:cs typeface="Courier New" panose="02070309020205020404" pitchFamily="49" charset="0"/>
              </a:rPr>
              <a:t>file.open</a:t>
            </a:r>
            <a:r>
              <a:rPr lang="en-US" altLang="el-GR" sz="2400" b="1" dirty="0" smtClean="0">
                <a:solidFill>
                  <a:schemeClr val="accent2"/>
                </a:solidFill>
                <a:latin typeface="Courier New" panose="02070309020205020404" pitchFamily="49" charset="0"/>
                <a:cs typeface="Courier New" panose="02070309020205020404" pitchFamily="49" charset="0"/>
              </a:rPr>
              <a:t>(“stuff.</a:t>
            </a:r>
            <a:r>
              <a:rPr lang="en-US" altLang="el-GR" sz="2400" b="1" dirty="0" err="1" smtClean="0">
                <a:solidFill>
                  <a:schemeClr val="accent2"/>
                </a:solidFill>
                <a:latin typeface="Courier New" panose="02070309020205020404" pitchFamily="49" charset="0"/>
                <a:cs typeface="Courier New" panose="02070309020205020404" pitchFamily="49" charset="0"/>
              </a:rPr>
              <a:t>dat</a:t>
            </a:r>
            <a:r>
              <a:rPr lang="en-US" altLang="el-GR" sz="2400" b="1" dirty="0" smtClean="0">
                <a:solidFill>
                  <a:schemeClr val="accent2"/>
                </a:solidFill>
                <a:latin typeface="Courier New" panose="02070309020205020404" pitchFamily="49" charset="0"/>
                <a:cs typeface="Courier New" panose="02070309020205020404" pitchFamily="49" charset="0"/>
              </a:rPr>
              <a:t>”,</a:t>
            </a:r>
            <a:r>
              <a:rPr lang="en-US" altLang="el-GR" sz="2400" b="1" dirty="0" err="1" smtClean="0">
                <a:solidFill>
                  <a:schemeClr val="accent2"/>
                </a:solidFill>
                <a:latin typeface="Courier New" panose="02070309020205020404" pitchFamily="49" charset="0"/>
                <a:cs typeface="Courier New" panose="02070309020205020404" pitchFamily="49" charset="0"/>
              </a:rPr>
              <a:t>ios</a:t>
            </a:r>
            <a:r>
              <a:rPr lang="en-US" altLang="el-GR" sz="2400" b="1" dirty="0" smtClean="0">
                <a:solidFill>
                  <a:schemeClr val="accent2"/>
                </a:solidFill>
                <a:latin typeface="Courier New" panose="02070309020205020404" pitchFamily="49" charset="0"/>
                <a:cs typeface="Courier New" panose="02070309020205020404" pitchFamily="49" charset="0"/>
              </a:rPr>
              <a:t>::</a:t>
            </a:r>
            <a:r>
              <a:rPr lang="en-US" altLang="el-GR" sz="2400" b="1" dirty="0" err="1" smtClean="0">
                <a:solidFill>
                  <a:schemeClr val="accent2"/>
                </a:solidFill>
                <a:latin typeface="Courier New" panose="02070309020205020404" pitchFamily="49" charset="0"/>
                <a:cs typeface="Courier New" panose="02070309020205020404" pitchFamily="49" charset="0"/>
              </a:rPr>
              <a:t>out|ios</a:t>
            </a:r>
            <a:r>
              <a:rPr lang="en-US" altLang="el-GR" sz="2400" b="1" dirty="0" smtClean="0">
                <a:solidFill>
                  <a:schemeClr val="accent2"/>
                </a:solidFill>
                <a:latin typeface="Courier New" panose="02070309020205020404" pitchFamily="49" charset="0"/>
                <a:cs typeface="Courier New" panose="02070309020205020404" pitchFamily="49" charset="0"/>
              </a:rPr>
              <a:t>::binary);</a:t>
            </a:r>
          </a:p>
          <a:p>
            <a:pPr eaLnBrk="1" hangingPunct="1"/>
            <a:endParaRPr lang="en-US" altLang="el-GR" b="1" dirty="0" smtClean="0">
              <a:solidFill>
                <a:schemeClr val="accent2"/>
              </a:solidFill>
            </a:endParaRPr>
          </a:p>
          <a:p>
            <a:pPr eaLnBrk="1" hangingPunct="1"/>
            <a:r>
              <a:rPr lang="el-GR" altLang="el-GR" b="1" dirty="0" smtClean="0"/>
              <a:t>Ο τελεστής | αναγκάζει το αρχείο να ανοίξει ταυτόχρονα με </a:t>
            </a:r>
            <a:r>
              <a:rPr lang="en-US" altLang="el-GR" b="1" dirty="0" smtClean="0"/>
              <a:t>modes out </a:t>
            </a:r>
            <a:r>
              <a:rPr lang="el-GR" altLang="el-GR" b="1" dirty="0" smtClean="0"/>
              <a:t>και </a:t>
            </a:r>
            <a:r>
              <a:rPr lang="en-US" altLang="el-GR" b="1" dirty="0" smtClean="0"/>
              <a:t>binary</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66563"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C453252D-4E58-4EA3-9476-038CB12B9907}" type="slidenum">
              <a:rPr lang="el-GR" altLang="el-GR" sz="1400">
                <a:solidFill>
                  <a:srgbClr val="008080"/>
                </a:solidFill>
              </a:rPr>
              <a:pPr eaLnBrk="1" hangingPunct="1"/>
              <a:t>59</a:t>
            </a:fld>
            <a:endParaRPr lang="el-GR" altLang="el-GR" sz="1400">
              <a:solidFill>
                <a:srgbClr val="008080"/>
              </a:solidFill>
            </a:endParaRPr>
          </a:p>
        </p:txBody>
      </p:sp>
      <p:sp>
        <p:nvSpPr>
          <p:cNvPr id="66564" name="Rectangle 2"/>
          <p:cNvSpPr>
            <a:spLocks noGrp="1" noChangeArrowheads="1"/>
          </p:cNvSpPr>
          <p:nvPr>
            <p:ph type="title"/>
          </p:nvPr>
        </p:nvSpPr>
        <p:spPr/>
        <p:txBody>
          <a:bodyPr/>
          <a:lstStyle/>
          <a:p>
            <a:pPr eaLnBrk="1" hangingPunct="1"/>
            <a:r>
              <a:rPr lang="el-GR" altLang="el-GR" sz="2800" smtClean="0"/>
              <a:t>Άνοιγμα αρχείου για ταυτόχρονη ανάγνωση και εγγραφή</a:t>
            </a:r>
            <a:endParaRPr lang="en-US" altLang="el-GR" sz="2800" smtClean="0"/>
          </a:p>
        </p:txBody>
      </p:sp>
      <p:sp>
        <p:nvSpPr>
          <p:cNvPr id="66565" name="Rectangle 3"/>
          <p:cNvSpPr>
            <a:spLocks noGrp="1" noChangeArrowheads="1"/>
          </p:cNvSpPr>
          <p:nvPr>
            <p:ph type="body" idx="1"/>
          </p:nvPr>
        </p:nvSpPr>
        <p:spPr/>
        <p:txBody>
          <a:bodyPr/>
          <a:lstStyle/>
          <a:p>
            <a:pPr eaLnBrk="1" hangingPunct="1">
              <a:lnSpc>
                <a:spcPct val="90000"/>
              </a:lnSpc>
            </a:pPr>
            <a:r>
              <a:rPr lang="el-GR" altLang="el-GR" sz="2400" smtClean="0"/>
              <a:t>Ένα αρχείο μπορεί να γίνει </a:t>
            </a:r>
            <a:r>
              <a:rPr lang="en-US" altLang="el-GR" sz="2400" smtClean="0"/>
              <a:t>open </a:t>
            </a:r>
            <a:r>
              <a:rPr lang="el-GR" altLang="el-GR" sz="2400" smtClean="0"/>
              <a:t>για</a:t>
            </a:r>
            <a:r>
              <a:rPr lang="en-US" altLang="el-GR" sz="2400" smtClean="0"/>
              <a:t> input </a:t>
            </a:r>
            <a:r>
              <a:rPr lang="el-GR" altLang="el-GR" sz="2400" smtClean="0"/>
              <a:t>και </a:t>
            </a:r>
            <a:r>
              <a:rPr lang="en-US" altLang="el-GR" sz="2400" smtClean="0"/>
              <a:t>output </a:t>
            </a:r>
            <a:r>
              <a:rPr lang="el-GR" altLang="el-GR" sz="2400" smtClean="0"/>
              <a:t>ταυτόχρονα χωρίς να απαιτείται κλείσιμο και στη συνέχεια άνοιγμα εκ νέου.</a:t>
            </a:r>
            <a:endParaRPr lang="en-US" altLang="el-GR" sz="2400" smtClean="0"/>
          </a:p>
          <a:p>
            <a:pPr eaLnBrk="1" hangingPunct="1">
              <a:lnSpc>
                <a:spcPct val="90000"/>
              </a:lnSpc>
            </a:pPr>
            <a:r>
              <a:rPr lang="el-GR" altLang="el-GR" sz="2400" smtClean="0"/>
              <a:t>Η διαδικασία αυτή μπορεί να χρησιμοποιηθεί για την ενημέρωση του αρχείου</a:t>
            </a:r>
            <a:r>
              <a:rPr lang="en-US" altLang="el-GR" sz="2400" smtClean="0"/>
              <a:t>:</a:t>
            </a:r>
          </a:p>
          <a:p>
            <a:pPr lvl="1" eaLnBrk="1" hangingPunct="1">
              <a:lnSpc>
                <a:spcPct val="90000"/>
              </a:lnSpc>
            </a:pPr>
            <a:r>
              <a:rPr lang="el-GR" altLang="el-GR" sz="2000" smtClean="0"/>
              <a:t>Ανάγνωση των δεδομένων από το αρχείο και τοποθέτηση στη  μνήμη</a:t>
            </a:r>
            <a:endParaRPr lang="en-US" altLang="el-GR" sz="2000" smtClean="0"/>
          </a:p>
          <a:p>
            <a:pPr lvl="1" eaLnBrk="1" hangingPunct="1">
              <a:lnSpc>
                <a:spcPct val="90000"/>
              </a:lnSpc>
            </a:pPr>
            <a:r>
              <a:rPr lang="el-GR" altLang="el-GR" sz="2000" smtClean="0"/>
              <a:t>Ενημέρωση των δεδομένων</a:t>
            </a:r>
            <a:endParaRPr lang="en-US" altLang="el-GR" sz="2000" smtClean="0"/>
          </a:p>
          <a:p>
            <a:pPr lvl="1" eaLnBrk="1" hangingPunct="1">
              <a:lnSpc>
                <a:spcPct val="90000"/>
              </a:lnSpc>
            </a:pPr>
            <a:r>
              <a:rPr lang="el-GR" altLang="el-GR" sz="2000" smtClean="0"/>
              <a:t>Εγγραφή των δεδομένων πίσω στο αρχείο</a:t>
            </a:r>
            <a:endParaRPr lang="en-US" altLang="el-GR" sz="2000" smtClean="0"/>
          </a:p>
          <a:p>
            <a:pPr eaLnBrk="1" hangingPunct="1">
              <a:lnSpc>
                <a:spcPct val="90000"/>
              </a:lnSpc>
            </a:pPr>
            <a:r>
              <a:rPr lang="el-GR" altLang="el-GR" sz="2400" smtClean="0"/>
              <a:t>Χρήση της</a:t>
            </a:r>
            <a:r>
              <a:rPr lang="en-US" altLang="el-GR" sz="2400" smtClean="0"/>
              <a:t> </a:t>
            </a:r>
            <a:r>
              <a:rPr lang="en-US" altLang="el-GR" sz="2400" b="1" smtClean="0">
                <a:solidFill>
                  <a:srgbClr val="CC0000"/>
                </a:solidFill>
                <a:latin typeface="Courier New" pitchFamily="49" charset="0"/>
              </a:rPr>
              <a:t>fstream</a:t>
            </a:r>
            <a:r>
              <a:rPr lang="en-US" altLang="el-GR" sz="2400" smtClean="0"/>
              <a:t> :</a:t>
            </a:r>
          </a:p>
          <a:p>
            <a:pPr lvl="1" eaLnBrk="1" hangingPunct="1">
              <a:lnSpc>
                <a:spcPct val="110000"/>
              </a:lnSpc>
              <a:buFontTx/>
              <a:buNone/>
            </a:pPr>
            <a:r>
              <a:rPr lang="en-US" altLang="el-GR" sz="2000" b="1" smtClean="0">
                <a:solidFill>
                  <a:srgbClr val="0000FF"/>
                </a:solidFill>
                <a:latin typeface="Courier New" pitchFamily="49" charset="0"/>
              </a:rPr>
              <a:t>fstream file(“data.txt”, ios::in, | ios::out);</a:t>
            </a:r>
            <a:r>
              <a:rPr lang="el-GR" altLang="el-GR" sz="2000" b="1" smtClean="0">
                <a:solidFill>
                  <a:srgbClr val="0000FF"/>
                </a:solidFill>
                <a:latin typeface="Courier New" pitchFamily="49" charset="0"/>
              </a:rPr>
              <a:t> </a:t>
            </a:r>
            <a:r>
              <a:rPr lang="el-GR" altLang="el-GR" sz="2000" b="1" smtClean="0"/>
              <a:t>ή</a:t>
            </a:r>
          </a:p>
          <a:p>
            <a:pPr eaLnBrk="1" hangingPunct="1">
              <a:lnSpc>
                <a:spcPct val="110000"/>
              </a:lnSpc>
              <a:spcBef>
                <a:spcPct val="0"/>
              </a:spcBef>
              <a:buFontTx/>
              <a:buNone/>
            </a:pPr>
            <a:r>
              <a:rPr lang="el-GR" altLang="el-GR" sz="2000" b="1" smtClean="0">
                <a:solidFill>
                  <a:srgbClr val="0000FF"/>
                </a:solidFill>
                <a:latin typeface="Courier New" pitchFamily="49" charset="0"/>
              </a:rPr>
              <a:t>	 </a:t>
            </a:r>
            <a:r>
              <a:rPr lang="en-US" altLang="el-GR" sz="2000" b="1" smtClean="0">
                <a:solidFill>
                  <a:srgbClr val="0000FF"/>
                </a:solidFill>
                <a:latin typeface="Courier New" pitchFamily="49" charset="0"/>
              </a:rPr>
              <a:t>file.open(“data.txt”, ios::in | ios::out</a:t>
            </a:r>
            <a:r>
              <a:rPr lang="en-US" altLang="el-GR" sz="2000" smtClean="0">
                <a:solidFill>
                  <a:srgbClr val="0000FF"/>
                </a:solidFill>
                <a:latin typeface="Courier New" pitchFamily="49" charset="0"/>
              </a:rPr>
              <a:t>);</a:t>
            </a:r>
            <a:endParaRPr lang="el-GR" altLang="el-GR" sz="2000" smtClean="0">
              <a:solidFill>
                <a:srgbClr val="0000FF"/>
              </a:solidFill>
              <a:latin typeface="Courier New" pitchFamily="49" charset="0"/>
            </a:endParaRPr>
          </a:p>
          <a:p>
            <a:pPr eaLnBrk="1" hangingPunct="1">
              <a:lnSpc>
                <a:spcPct val="110000"/>
              </a:lnSpc>
              <a:spcBef>
                <a:spcPct val="0"/>
              </a:spcBef>
              <a:buFontTx/>
              <a:buNone/>
            </a:pPr>
            <a:r>
              <a:rPr lang="el-GR" altLang="el-GR" sz="2000" b="1" smtClean="0">
                <a:solidFill>
                  <a:srgbClr val="CC0000"/>
                </a:solidFill>
                <a:latin typeface="Courier New" pitchFamily="49" charset="0"/>
              </a:rPr>
              <a:t>  </a:t>
            </a:r>
            <a:r>
              <a:rPr lang="en-US" altLang="el-GR" sz="2000" b="1" smtClean="0">
                <a:solidFill>
                  <a:srgbClr val="CC0000"/>
                </a:solidFill>
                <a:latin typeface="Courier New" pitchFamily="49" charset="0"/>
              </a:rPr>
              <a:t>file.open(“data.txt”,ios::in |ios::out|ios::binary);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dirty="0">
                <a:solidFill>
                  <a:srgbClr val="008080"/>
                </a:solidFill>
              </a:rPr>
              <a:t>ΔΠΘ-ΤΜΗΜΑ ΜΠΔ: ΑΝΤΙΚΕΙΜΕΝΟΣΤΡΑΦΗΣ ΠΡΟΓΡΑΜΜΑΤΙΣΜΟΣ</a:t>
            </a:r>
            <a:r>
              <a:rPr lang="en-US" altLang="el-GR" sz="1200" dirty="0">
                <a:solidFill>
                  <a:srgbClr val="008080"/>
                </a:solidFill>
              </a:rPr>
              <a:t> /</a:t>
            </a:r>
            <a:r>
              <a:rPr lang="en-US" altLang="el-GR" sz="1200" dirty="0" smtClean="0">
                <a:solidFill>
                  <a:srgbClr val="008080"/>
                </a:solidFill>
              </a:rPr>
              <a:t>06</a:t>
            </a:r>
            <a:endParaRPr lang="el-GR" altLang="el-GR" sz="1200" dirty="0">
              <a:solidFill>
                <a:srgbClr val="008080"/>
              </a:solidFill>
            </a:endParaRPr>
          </a:p>
        </p:txBody>
      </p:sp>
      <p:sp>
        <p:nvSpPr>
          <p:cNvPr id="15363"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43ADEF39-B0D3-4C8C-A8FF-555C959A66F0}" type="slidenum">
              <a:rPr lang="el-GR" altLang="el-GR" sz="1400">
                <a:solidFill>
                  <a:srgbClr val="008080"/>
                </a:solidFill>
              </a:rPr>
              <a:pPr eaLnBrk="1" hangingPunct="1"/>
              <a:t>6</a:t>
            </a:fld>
            <a:endParaRPr lang="el-GR" altLang="el-GR" sz="1400">
              <a:solidFill>
                <a:srgbClr val="008080"/>
              </a:solidFill>
            </a:endParaRPr>
          </a:p>
        </p:txBody>
      </p:sp>
      <p:sp>
        <p:nvSpPr>
          <p:cNvPr id="15364" name="Rectangle 2"/>
          <p:cNvSpPr>
            <a:spLocks noGrp="1" noChangeArrowheads="1"/>
          </p:cNvSpPr>
          <p:nvPr>
            <p:ph type="title"/>
          </p:nvPr>
        </p:nvSpPr>
        <p:spPr/>
        <p:txBody>
          <a:bodyPr/>
          <a:lstStyle/>
          <a:p>
            <a:pPr eaLnBrk="1" hangingPunct="1"/>
            <a:endParaRPr lang="en-US" altLang="el-GR" smtClean="0"/>
          </a:p>
        </p:txBody>
      </p:sp>
      <p:sp>
        <p:nvSpPr>
          <p:cNvPr id="15365" name="Rectangle 3"/>
          <p:cNvSpPr>
            <a:spLocks noGrp="1" noChangeArrowheads="1"/>
          </p:cNvSpPr>
          <p:nvPr>
            <p:ph type="body" idx="1"/>
          </p:nvPr>
        </p:nvSpPr>
        <p:spPr/>
        <p:txBody>
          <a:bodyPr/>
          <a:lstStyle/>
          <a:p>
            <a:pPr eaLnBrk="1" hangingPunct="1"/>
            <a:r>
              <a:rPr lang="el-GR" altLang="el-GR" sz="2400" dirty="0" smtClean="0"/>
              <a:t>Οι διαδικασίες Ι/Ο υλοποιούνται ως </a:t>
            </a:r>
            <a:r>
              <a:rPr lang="en-US" altLang="el-GR" sz="2400" dirty="0" smtClean="0"/>
              <a:t>“low-level” </a:t>
            </a:r>
            <a:r>
              <a:rPr lang="el-GR" altLang="el-GR" sz="2400" dirty="0" smtClean="0"/>
              <a:t>και </a:t>
            </a:r>
            <a:r>
              <a:rPr lang="en-US" altLang="el-GR" sz="2400" dirty="0" smtClean="0"/>
              <a:t>“high-level”.</a:t>
            </a:r>
          </a:p>
          <a:p>
            <a:pPr eaLnBrk="1" hangingPunct="1"/>
            <a:r>
              <a:rPr lang="el-GR" altLang="el-GR" sz="2400" dirty="0" smtClean="0"/>
              <a:t>Στις </a:t>
            </a:r>
            <a:r>
              <a:rPr lang="en-US" altLang="el-GR" sz="2400" dirty="0" smtClean="0"/>
              <a:t>“low-level” </a:t>
            </a:r>
            <a:r>
              <a:rPr lang="el-GR" altLang="el-GR" sz="2400" dirty="0" smtClean="0"/>
              <a:t>διαδικασίες η ταχύτητα είναι μεγάλη και η μεταφορά ενός </a:t>
            </a:r>
            <a:r>
              <a:rPr lang="en-US" altLang="el-GR" sz="2400" dirty="0" smtClean="0"/>
              <a:t>byte </a:t>
            </a:r>
            <a:r>
              <a:rPr lang="el-GR" altLang="el-GR" sz="2400" dirty="0" smtClean="0"/>
              <a:t>είναι το ζητούμενο.</a:t>
            </a:r>
          </a:p>
          <a:p>
            <a:pPr eaLnBrk="1" hangingPunct="1"/>
            <a:r>
              <a:rPr lang="el-GR" altLang="el-GR" sz="2400" dirty="0" smtClean="0"/>
              <a:t>Στις </a:t>
            </a:r>
            <a:r>
              <a:rPr lang="en-US" altLang="el-GR" sz="2400" dirty="0" smtClean="0"/>
              <a:t>“high-level” bytes </a:t>
            </a:r>
            <a:r>
              <a:rPr lang="el-GR" altLang="el-GR" sz="2400" dirty="0" smtClean="0"/>
              <a:t>ομαδοποιούνται σε ενότητες με συγκεκριμένες ιδιότητες π.χ. </a:t>
            </a:r>
            <a:r>
              <a:rPr lang="en-US" altLang="el-GR" sz="2400" dirty="0" err="1" smtClean="0"/>
              <a:t>int</a:t>
            </a:r>
            <a:r>
              <a:rPr lang="en-US" altLang="el-GR" sz="2400" dirty="0" smtClean="0"/>
              <a:t>, float, char, string </a:t>
            </a:r>
            <a:r>
              <a:rPr lang="el-GR" altLang="el-GR" sz="2400" dirty="0" smtClean="0"/>
              <a:t>καθώς και σε τύπους δεδομένων που ορίζει ο χρήστης (</a:t>
            </a:r>
            <a:r>
              <a:rPr lang="en-US" altLang="el-GR" sz="2400" dirty="0" smtClean="0"/>
              <a:t>user-defined types</a:t>
            </a:r>
            <a:r>
              <a:rPr lang="el-GR" altLang="el-GR" sz="2400" dirty="0" smtClean="0"/>
              <a:t>)</a:t>
            </a:r>
            <a:r>
              <a:rPr lang="en-US" altLang="el-GR" sz="2400" dirty="0" smtClean="0"/>
              <a:t>.</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67587"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7231A13F-9636-4721-821F-AB19E105B902}" type="slidenum">
              <a:rPr lang="el-GR" altLang="el-GR" sz="1400">
                <a:solidFill>
                  <a:srgbClr val="008080"/>
                </a:solidFill>
              </a:rPr>
              <a:pPr eaLnBrk="1" hangingPunct="1"/>
              <a:t>60</a:t>
            </a:fld>
            <a:endParaRPr lang="el-GR" altLang="el-GR" sz="1400">
              <a:solidFill>
                <a:srgbClr val="008080"/>
              </a:solidFill>
            </a:endParaRPr>
          </a:p>
        </p:txBody>
      </p:sp>
      <p:sp>
        <p:nvSpPr>
          <p:cNvPr id="67588" name="Rectangle 2"/>
          <p:cNvSpPr>
            <a:spLocks noGrp="1" noChangeArrowheads="1"/>
          </p:cNvSpPr>
          <p:nvPr>
            <p:ph type="ctrTitle"/>
          </p:nvPr>
        </p:nvSpPr>
        <p:spPr>
          <a:xfrm>
            <a:off x="533400" y="533400"/>
            <a:ext cx="7772400" cy="1143000"/>
          </a:xfrm>
        </p:spPr>
        <p:txBody>
          <a:bodyPr/>
          <a:lstStyle/>
          <a:p>
            <a:pPr eaLnBrk="1" hangingPunct="1"/>
            <a:r>
              <a:rPr lang="el-GR" altLang="el-GR" b="1" smtClean="0"/>
              <a:t>Παραδείγματα με </a:t>
            </a:r>
            <a:r>
              <a:rPr lang="en-US" altLang="el-GR" b="1" smtClean="0"/>
              <a:t>Random Access Files</a:t>
            </a:r>
            <a:endParaRPr lang="en-US" altLang="el-GR" smtClean="0"/>
          </a:p>
        </p:txBody>
      </p:sp>
      <p:sp>
        <p:nvSpPr>
          <p:cNvPr id="67589" name="Rectangle 3"/>
          <p:cNvSpPr>
            <a:spLocks noGrp="1" noChangeArrowheads="1"/>
          </p:cNvSpPr>
          <p:nvPr>
            <p:ph type="subTitle" idx="1"/>
          </p:nvPr>
        </p:nvSpPr>
        <p:spPr>
          <a:xfrm>
            <a:off x="539750" y="1828800"/>
            <a:ext cx="7993063" cy="4267200"/>
          </a:xfrm>
        </p:spPr>
        <p:txBody>
          <a:bodyPr/>
          <a:lstStyle/>
          <a:p>
            <a:pPr algn="l" eaLnBrk="1" hangingPunct="1">
              <a:lnSpc>
                <a:spcPct val="130000"/>
              </a:lnSpc>
              <a:buFontTx/>
              <a:buChar char="•"/>
            </a:pPr>
            <a:r>
              <a:rPr lang="en-US" altLang="el-GR" sz="2000" smtClean="0"/>
              <a:t> </a:t>
            </a:r>
            <a:r>
              <a:rPr lang="el-GR" altLang="el-GR" sz="2000" smtClean="0"/>
              <a:t>Στα δυαδικά αρχεία δύο </a:t>
            </a:r>
            <a:r>
              <a:rPr lang="en-US" altLang="el-GR" sz="2000" smtClean="0"/>
              <a:t>streams </a:t>
            </a:r>
            <a:r>
              <a:rPr lang="el-GR" altLang="el-GR" sz="2000" smtClean="0"/>
              <a:t>(</a:t>
            </a:r>
            <a:r>
              <a:rPr lang="en-US" altLang="el-GR" sz="2000" smtClean="0"/>
              <a:t>input </a:t>
            </a:r>
            <a:r>
              <a:rPr lang="el-GR" altLang="el-GR" sz="2000" smtClean="0"/>
              <a:t>και </a:t>
            </a:r>
            <a:r>
              <a:rPr lang="en-US" altLang="el-GR" sz="2000" smtClean="0"/>
              <a:t>output) </a:t>
            </a:r>
            <a:r>
              <a:rPr lang="el-GR" altLang="el-GR" sz="2000" smtClean="0"/>
              <a:t>μπορούν</a:t>
            </a:r>
            <a:r>
              <a:rPr lang="en-US" altLang="el-GR" sz="2000" smtClean="0"/>
              <a:t> </a:t>
            </a:r>
            <a:r>
              <a:rPr lang="el-GR" altLang="el-GR" sz="2000" smtClean="0"/>
              <a:t>να συσχετισθούν με το ίδιο αρχείο δίσκου.</a:t>
            </a:r>
            <a:endParaRPr lang="en-US" altLang="el-GR" sz="2000" b="1" smtClean="0"/>
          </a:p>
          <a:p>
            <a:pPr algn="l" eaLnBrk="1" hangingPunct="1">
              <a:lnSpc>
                <a:spcPct val="130000"/>
              </a:lnSpc>
              <a:buFontTx/>
              <a:buChar char="•"/>
            </a:pPr>
            <a:r>
              <a:rPr lang="en-US" altLang="el-GR" sz="2000" b="1" smtClean="0"/>
              <a:t> </a:t>
            </a:r>
            <a:r>
              <a:rPr lang="el-GR" altLang="el-GR" sz="2000" smtClean="0"/>
              <a:t>Δημιουργία και προσπέλαση ενός</a:t>
            </a:r>
            <a:r>
              <a:rPr lang="en-US" altLang="el-GR" sz="2000" smtClean="0"/>
              <a:t> random access file :</a:t>
            </a:r>
            <a:r>
              <a:rPr lang="el-GR" altLang="el-GR" sz="2000" smtClean="0"/>
              <a:t> </a:t>
            </a:r>
            <a:r>
              <a:rPr lang="en-US" altLang="el-GR" sz="2000" smtClean="0"/>
              <a:t>   	rdmf-01.cpp, rdmf-02.cpp</a:t>
            </a:r>
          </a:p>
          <a:p>
            <a:pPr algn="l" eaLnBrk="1" hangingPunct="1">
              <a:buFontTx/>
              <a:buChar char="•"/>
            </a:pPr>
            <a:r>
              <a:rPr lang="en-US" altLang="el-GR" sz="2000" smtClean="0"/>
              <a:t> </a:t>
            </a:r>
            <a:r>
              <a:rPr lang="el-GR" altLang="el-GR" sz="2000" smtClean="0">
                <a:solidFill>
                  <a:srgbClr val="0000FF"/>
                </a:solidFill>
              </a:rPr>
              <a:t>Οι αριθμητικές τιμές (</a:t>
            </a:r>
            <a:r>
              <a:rPr lang="en-US" altLang="el-GR" sz="2000" smtClean="0">
                <a:solidFill>
                  <a:srgbClr val="0000FF"/>
                </a:solidFill>
              </a:rPr>
              <a:t>int, float, double) </a:t>
            </a:r>
            <a:r>
              <a:rPr lang="el-GR" altLang="el-GR" sz="2000" smtClean="0">
                <a:solidFill>
                  <a:srgbClr val="0000FF"/>
                </a:solidFill>
              </a:rPr>
              <a:t>στα δυαδικά αρχεία μετατρέπονται σε χαρακτήρες κατά την εγγραφή τους στο αρχείο και όταν οι τιμές αυτές διαβάζονται από το αρχείο</a:t>
            </a:r>
            <a:r>
              <a:rPr lang="en-US" altLang="el-GR" sz="2000" smtClean="0">
                <a:solidFill>
                  <a:srgbClr val="0000FF"/>
                </a:solidFill>
              </a:rPr>
              <a:t> </a:t>
            </a:r>
            <a:r>
              <a:rPr lang="el-GR" altLang="el-GR" sz="2000" smtClean="0">
                <a:solidFill>
                  <a:srgbClr val="0000FF"/>
                </a:solidFill>
              </a:rPr>
              <a:t>γίνεται η αντίστροφη διαδικασία</a:t>
            </a:r>
            <a:r>
              <a:rPr lang="en-US" altLang="el-GR" sz="2000" smtClean="0">
                <a:solidFill>
                  <a:srgbClr val="0000FF"/>
                </a:solidFill>
              </a:rPr>
              <a:t> </a:t>
            </a:r>
            <a:r>
              <a:rPr lang="en-US" altLang="el-GR" sz="2000" smtClean="0">
                <a:solidFill>
                  <a:srgbClr val="CC0000"/>
                </a:solidFill>
              </a:rPr>
              <a:t>(</a:t>
            </a:r>
            <a:r>
              <a:rPr lang="el-GR" altLang="el-GR" sz="2000" smtClean="0">
                <a:solidFill>
                  <a:srgbClr val="CC0000"/>
                </a:solidFill>
              </a:rPr>
              <a:t>εντολές </a:t>
            </a:r>
            <a:r>
              <a:rPr lang="en-US" altLang="el-GR" sz="2000" smtClean="0">
                <a:solidFill>
                  <a:srgbClr val="CC0000"/>
                </a:solidFill>
              </a:rPr>
              <a:t>write, read)</a:t>
            </a:r>
            <a:r>
              <a:rPr lang="el-GR" altLang="el-GR" sz="2000" smtClean="0">
                <a:solidFill>
                  <a:srgbClr val="0000FF"/>
                </a:solidFill>
              </a:rPr>
              <a:t>.</a:t>
            </a:r>
            <a:endParaRPr lang="en-US" altLang="el-GR" sz="2000" smtClean="0">
              <a:solidFill>
                <a:srgbClr val="0000FF"/>
              </a:solidFill>
            </a:endParaRPr>
          </a:p>
          <a:p>
            <a:pPr algn="l" eaLnBrk="1" hangingPunct="1">
              <a:lnSpc>
                <a:spcPct val="130000"/>
              </a:lnSpc>
              <a:buFontTx/>
              <a:buChar char="•"/>
            </a:pPr>
            <a:r>
              <a:rPr lang="en-US" altLang="el-GR" sz="2000" smtClean="0"/>
              <a:t> </a:t>
            </a:r>
            <a:r>
              <a:rPr lang="el-GR" altLang="el-GR" sz="2000" smtClean="0"/>
              <a:t>Καταχώρηση δεδομένων </a:t>
            </a:r>
            <a:r>
              <a:rPr lang="en-US" altLang="el-GR" sz="2000" smtClean="0"/>
              <a:t>(</a:t>
            </a:r>
            <a:r>
              <a:rPr lang="el-GR" altLang="el-GR" sz="2000" smtClean="0"/>
              <a:t>χρησιμοποιώντας δομές) σε ένα </a:t>
            </a:r>
            <a:r>
              <a:rPr lang="en-US" altLang="el-GR" sz="2000" smtClean="0"/>
              <a:t>random file</a:t>
            </a:r>
            <a:r>
              <a:rPr lang="el-GR" altLang="el-GR" sz="2000" smtClean="0"/>
              <a:t> </a:t>
            </a:r>
            <a:r>
              <a:rPr lang="en-US" altLang="el-GR" sz="2000" smtClean="0"/>
              <a:t>:</a:t>
            </a:r>
            <a:r>
              <a:rPr lang="el-GR" altLang="el-GR" sz="2000" smtClean="0"/>
              <a:t> </a:t>
            </a:r>
            <a:r>
              <a:rPr lang="en-US" altLang="el-GR" sz="2000" smtClean="0"/>
              <a:t>rdmf-03.cpp</a:t>
            </a:r>
            <a:r>
              <a:rPr lang="el-GR" altLang="el-GR" sz="2000" smtClean="0"/>
              <a:t> </a:t>
            </a:r>
          </a:p>
        </p:txBody>
      </p:sp>
    </p:spTree>
  </p:cSld>
  <p:clrMapOvr>
    <a:masterClrMapping/>
  </p:clrMapOvr>
  <p:transition>
    <p:blinds dir="vert"/>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68611"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FB3C4F79-A371-4E11-B5D8-B7046D9F170F}" type="slidenum">
              <a:rPr lang="el-GR" altLang="el-GR" sz="1400">
                <a:solidFill>
                  <a:srgbClr val="008080"/>
                </a:solidFill>
              </a:rPr>
              <a:pPr eaLnBrk="1" hangingPunct="1"/>
              <a:t>61</a:t>
            </a:fld>
            <a:endParaRPr lang="el-GR" altLang="el-GR" sz="1400">
              <a:solidFill>
                <a:srgbClr val="008080"/>
              </a:solidFill>
            </a:endParaRPr>
          </a:p>
        </p:txBody>
      </p:sp>
      <p:sp>
        <p:nvSpPr>
          <p:cNvPr id="68612" name="Rectangle 2"/>
          <p:cNvSpPr>
            <a:spLocks noGrp="1" noChangeArrowheads="1"/>
          </p:cNvSpPr>
          <p:nvPr>
            <p:ph type="title"/>
          </p:nvPr>
        </p:nvSpPr>
        <p:spPr/>
        <p:txBody>
          <a:bodyPr/>
          <a:lstStyle/>
          <a:p>
            <a:pPr eaLnBrk="1" hangingPunct="1"/>
            <a:endParaRPr lang="en-US" altLang="el-GR" smtClean="0"/>
          </a:p>
        </p:txBody>
      </p:sp>
      <p:sp>
        <p:nvSpPr>
          <p:cNvPr id="68613" name="Rectangle 3"/>
          <p:cNvSpPr>
            <a:spLocks noGrp="1" noChangeArrowheads="1"/>
          </p:cNvSpPr>
          <p:nvPr>
            <p:ph type="body" idx="1"/>
          </p:nvPr>
        </p:nvSpPr>
        <p:spPr/>
        <p:txBody>
          <a:bodyPr/>
          <a:lstStyle/>
          <a:p>
            <a:pPr eaLnBrk="1" hangingPunct="1"/>
            <a:r>
              <a:rPr lang="el-GR" altLang="el-GR" smtClean="0"/>
              <a:t>Μπορεί να χρησιμοποιηθεί ένα πλήθος τεχνικών για τη δημιουργία </a:t>
            </a:r>
            <a:r>
              <a:rPr lang="en-US" altLang="el-GR" smtClean="0"/>
              <a:t>random-access files.</a:t>
            </a:r>
          </a:p>
          <a:p>
            <a:pPr eaLnBrk="1" hangingPunct="1"/>
            <a:r>
              <a:rPr lang="el-GR" altLang="el-GR" smtClean="0">
                <a:solidFill>
                  <a:srgbClr val="CC0000"/>
                </a:solidFill>
              </a:rPr>
              <a:t>Η απλούστερη και ασφαλέστερη περίπτωση είναι όλες οι εγγραφές (</a:t>
            </a:r>
            <a:r>
              <a:rPr lang="en-US" altLang="el-GR" smtClean="0">
                <a:solidFill>
                  <a:srgbClr val="CC0000"/>
                </a:solidFill>
              </a:rPr>
              <a:t>records) </a:t>
            </a:r>
            <a:r>
              <a:rPr lang="el-GR" altLang="el-GR" smtClean="0">
                <a:solidFill>
                  <a:srgbClr val="CC0000"/>
                </a:solidFill>
              </a:rPr>
              <a:t>του αρχείου να έχουν το ίδιο σταθερό μήκος.</a:t>
            </a:r>
          </a:p>
          <a:p>
            <a:pPr eaLnBrk="1" hangingPunct="1"/>
            <a:r>
              <a:rPr lang="el-GR" altLang="el-GR" smtClean="0">
                <a:solidFill>
                  <a:srgbClr val="0000FF"/>
                </a:solidFill>
              </a:rPr>
              <a:t>Η χρήση εγγραφών σταθερού μήκους επιτρέπει στα προγράμματα να υπολογίζουν (ως συνάρτηση του μεγέθους της εγγραφής και του αριθμού εγγραφής) την ακριβή θέση κάθε εγγραφής ως προς την αρχή του αρχείου.</a:t>
            </a:r>
            <a:endParaRPr lang="en-US" altLang="el-GR" smtClean="0">
              <a:solidFill>
                <a:srgbClr val="0000FF"/>
              </a:solidFill>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69635"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CAA6E504-595D-4498-B170-CEEF53878BB8}" type="slidenum">
              <a:rPr lang="el-GR" altLang="el-GR" sz="1400">
                <a:solidFill>
                  <a:srgbClr val="008080"/>
                </a:solidFill>
              </a:rPr>
              <a:pPr eaLnBrk="1" hangingPunct="1"/>
              <a:t>62</a:t>
            </a:fld>
            <a:endParaRPr lang="el-GR" altLang="el-GR" sz="1400">
              <a:solidFill>
                <a:srgbClr val="008080"/>
              </a:solidFill>
            </a:endParaRPr>
          </a:p>
        </p:txBody>
      </p:sp>
      <p:sp>
        <p:nvSpPr>
          <p:cNvPr id="69636" name="Rectangle 2"/>
          <p:cNvSpPr>
            <a:spLocks noGrp="1" noChangeArrowheads="1"/>
          </p:cNvSpPr>
          <p:nvPr>
            <p:ph type="title"/>
          </p:nvPr>
        </p:nvSpPr>
        <p:spPr/>
        <p:txBody>
          <a:bodyPr/>
          <a:lstStyle/>
          <a:p>
            <a:pPr eaLnBrk="1" hangingPunct="1"/>
            <a:r>
              <a:rPr lang="el-GR" altLang="el-GR" sz="2800" smtClean="0"/>
              <a:t>Εγγραφές αρχείου με μέγεθος εγγραφής 100 </a:t>
            </a:r>
            <a:r>
              <a:rPr lang="en-US" altLang="el-GR" sz="2800" smtClean="0"/>
              <a:t>bytes</a:t>
            </a:r>
          </a:p>
        </p:txBody>
      </p:sp>
      <p:pic>
        <p:nvPicPr>
          <p:cNvPr id="69637"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684213" y="1903413"/>
            <a:ext cx="7848600" cy="2852737"/>
          </a:xfrm>
          <a:noFill/>
        </p:spPr>
      </p:pic>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70659"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978504E4-DC88-49CD-9115-3C263143D948}" type="slidenum">
              <a:rPr lang="el-GR" altLang="el-GR" sz="1400">
                <a:solidFill>
                  <a:srgbClr val="008080"/>
                </a:solidFill>
              </a:rPr>
              <a:pPr eaLnBrk="1" hangingPunct="1"/>
              <a:t>63</a:t>
            </a:fld>
            <a:endParaRPr lang="el-GR" altLang="el-GR" sz="1400">
              <a:solidFill>
                <a:srgbClr val="008080"/>
              </a:solidFill>
            </a:endParaRPr>
          </a:p>
        </p:txBody>
      </p:sp>
      <p:sp>
        <p:nvSpPr>
          <p:cNvPr id="70660" name="Rectangle 2"/>
          <p:cNvSpPr>
            <a:spLocks noGrp="1" noChangeArrowheads="1"/>
          </p:cNvSpPr>
          <p:nvPr>
            <p:ph type="ctrTitle"/>
          </p:nvPr>
        </p:nvSpPr>
        <p:spPr>
          <a:xfrm>
            <a:off x="685800" y="457200"/>
            <a:ext cx="7772400" cy="884238"/>
          </a:xfrm>
        </p:spPr>
        <p:txBody>
          <a:bodyPr/>
          <a:lstStyle/>
          <a:p>
            <a:pPr eaLnBrk="1" hangingPunct="1"/>
            <a:r>
              <a:rPr lang="en-US" altLang="el-GR" smtClean="0"/>
              <a:t>File position pointer</a:t>
            </a:r>
          </a:p>
        </p:txBody>
      </p:sp>
      <p:sp>
        <p:nvSpPr>
          <p:cNvPr id="70661" name="Rectangle 3"/>
          <p:cNvSpPr>
            <a:spLocks noGrp="1" noChangeArrowheads="1"/>
          </p:cNvSpPr>
          <p:nvPr>
            <p:ph type="subTitle" idx="1"/>
          </p:nvPr>
        </p:nvSpPr>
        <p:spPr>
          <a:xfrm>
            <a:off x="457200" y="1524000"/>
            <a:ext cx="8363272" cy="4114800"/>
          </a:xfrm>
        </p:spPr>
        <p:txBody>
          <a:bodyPr/>
          <a:lstStyle/>
          <a:p>
            <a:pPr algn="l" eaLnBrk="1" hangingPunct="1"/>
            <a:r>
              <a:rPr lang="el-GR" altLang="el-GR" dirty="0" smtClean="0"/>
              <a:t>Οι κλάσεις </a:t>
            </a:r>
            <a:r>
              <a:rPr lang="en-US" altLang="el-GR" dirty="0" smtClean="0"/>
              <a:t>&lt;</a:t>
            </a:r>
            <a:r>
              <a:rPr lang="en-US" altLang="el-GR" dirty="0" err="1" smtClean="0"/>
              <a:t>istream</a:t>
            </a:r>
            <a:r>
              <a:rPr lang="en-US" altLang="el-GR" dirty="0" smtClean="0"/>
              <a:t>&gt; </a:t>
            </a:r>
            <a:r>
              <a:rPr lang="el-GR" altLang="el-GR" dirty="0" smtClean="0"/>
              <a:t>και</a:t>
            </a:r>
            <a:r>
              <a:rPr lang="en-US" altLang="el-GR" dirty="0" smtClean="0"/>
              <a:t>&lt;</a:t>
            </a:r>
            <a:r>
              <a:rPr lang="en-US" altLang="el-GR" dirty="0" err="1" smtClean="0"/>
              <a:t>ostream</a:t>
            </a:r>
            <a:r>
              <a:rPr lang="en-US" altLang="el-GR" dirty="0" smtClean="0"/>
              <a:t>&gt; </a:t>
            </a:r>
            <a:r>
              <a:rPr lang="el-GR" altLang="el-GR" dirty="0" smtClean="0"/>
              <a:t>διαθέτουν </a:t>
            </a:r>
            <a:r>
              <a:rPr lang="en-US" altLang="el-GR" dirty="0" smtClean="0"/>
              <a:t> member functions </a:t>
            </a:r>
            <a:r>
              <a:rPr lang="el-GR" altLang="el-GR" dirty="0" smtClean="0"/>
              <a:t>για την επανατοποθέτηση του </a:t>
            </a:r>
            <a:r>
              <a:rPr lang="el-GR" altLang="el-GR" b="1" dirty="0" smtClean="0">
                <a:solidFill>
                  <a:srgbClr val="CC0000"/>
                </a:solidFill>
              </a:rPr>
              <a:t>δείκτη αρχείου -</a:t>
            </a:r>
            <a:r>
              <a:rPr lang="en-US" altLang="el-GR" b="1" i="1" dirty="0" smtClean="0">
                <a:solidFill>
                  <a:srgbClr val="CC0000"/>
                </a:solidFill>
              </a:rPr>
              <a:t>file pointer</a:t>
            </a:r>
            <a:r>
              <a:rPr lang="en-US" altLang="el-GR" dirty="0" smtClean="0"/>
              <a:t> (</a:t>
            </a:r>
            <a:r>
              <a:rPr lang="el-GR" altLang="el-GR" dirty="0" smtClean="0"/>
              <a:t>είναι ο αριθμός </a:t>
            </a:r>
            <a:r>
              <a:rPr lang="en-US" altLang="el-GR" dirty="0" smtClean="0"/>
              <a:t>byte </a:t>
            </a:r>
            <a:r>
              <a:rPr lang="el-GR" altLang="el-GR" dirty="0" smtClean="0"/>
              <a:t>του επόμενου</a:t>
            </a:r>
            <a:r>
              <a:rPr lang="en-US" altLang="el-GR" dirty="0" smtClean="0"/>
              <a:t> byte </a:t>
            </a:r>
            <a:r>
              <a:rPr lang="el-GR" altLang="el-GR" dirty="0" smtClean="0"/>
              <a:t>στο αρχείο στο οποίο θα συμβεί μια λειτουργία </a:t>
            </a:r>
            <a:r>
              <a:rPr lang="en-US" altLang="el-GR" dirty="0" smtClean="0"/>
              <a:t>read </a:t>
            </a:r>
            <a:r>
              <a:rPr lang="el-GR" altLang="el-GR" dirty="0" smtClean="0"/>
              <a:t>ή </a:t>
            </a:r>
            <a:r>
              <a:rPr lang="en-US" altLang="el-GR" dirty="0" smtClean="0"/>
              <a:t>write.)</a:t>
            </a:r>
          </a:p>
          <a:p>
            <a:pPr algn="l" eaLnBrk="1" hangingPunct="1"/>
            <a:r>
              <a:rPr lang="el-GR" altLang="el-GR" dirty="0" smtClean="0"/>
              <a:t>Αυτές οι</a:t>
            </a:r>
            <a:r>
              <a:rPr lang="en-US" altLang="el-GR" dirty="0" smtClean="0"/>
              <a:t> member functions </a:t>
            </a:r>
            <a:r>
              <a:rPr lang="el-GR" altLang="el-GR" dirty="0" smtClean="0"/>
              <a:t>είναι:</a:t>
            </a:r>
            <a:endParaRPr lang="en-US" altLang="el-GR" dirty="0" smtClean="0"/>
          </a:p>
          <a:p>
            <a:pPr algn="l" eaLnBrk="1" hangingPunct="1"/>
            <a:r>
              <a:rPr lang="en-US" altLang="el-GR" dirty="0" smtClean="0"/>
              <a:t>	</a:t>
            </a:r>
            <a:r>
              <a:rPr lang="en-US" altLang="el-GR" b="1" i="1" dirty="0" err="1" smtClean="0">
                <a:solidFill>
                  <a:srgbClr val="008080"/>
                </a:solidFill>
                <a:latin typeface="Courier New" panose="02070309020205020404" pitchFamily="49" charset="0"/>
                <a:cs typeface="Courier New" panose="02070309020205020404" pitchFamily="49" charset="0"/>
              </a:rPr>
              <a:t>seekg</a:t>
            </a:r>
            <a:r>
              <a:rPr lang="en-US" altLang="el-GR" i="1" dirty="0" smtClean="0">
                <a:latin typeface="Courier New" panose="02070309020205020404" pitchFamily="49" charset="0"/>
                <a:cs typeface="Courier New" panose="02070309020205020404" pitchFamily="49" charset="0"/>
              </a:rPr>
              <a:t> </a:t>
            </a:r>
            <a:r>
              <a:rPr lang="en-US" altLang="el-GR" dirty="0" smtClean="0">
                <a:latin typeface="Courier New" panose="02070309020205020404" pitchFamily="49" charset="0"/>
                <a:cs typeface="Courier New" panose="02070309020205020404" pitchFamily="49" charset="0"/>
              </a:rPr>
              <a:t>(seek get) </a:t>
            </a:r>
            <a:r>
              <a:rPr lang="el-GR" altLang="el-GR" dirty="0" smtClean="0"/>
              <a:t>για την κλάση</a:t>
            </a:r>
            <a:r>
              <a:rPr lang="en-US" altLang="el-GR" dirty="0" smtClean="0"/>
              <a:t> </a:t>
            </a:r>
            <a:r>
              <a:rPr lang="en-US" altLang="el-GR" dirty="0" err="1" smtClean="0"/>
              <a:t>istream</a:t>
            </a:r>
            <a:r>
              <a:rPr lang="en-US" altLang="el-GR" dirty="0" smtClean="0"/>
              <a:t> </a:t>
            </a:r>
          </a:p>
          <a:p>
            <a:pPr algn="l" eaLnBrk="1" hangingPunct="1"/>
            <a:r>
              <a:rPr lang="en-US" altLang="el-GR" dirty="0" smtClean="0"/>
              <a:t>	</a:t>
            </a:r>
            <a:r>
              <a:rPr lang="en-US" altLang="el-GR" b="1" i="1" dirty="0" err="1" smtClean="0">
                <a:solidFill>
                  <a:srgbClr val="008080"/>
                </a:solidFill>
                <a:latin typeface="Courier New" panose="02070309020205020404" pitchFamily="49" charset="0"/>
                <a:cs typeface="Courier New" panose="02070309020205020404" pitchFamily="49" charset="0"/>
              </a:rPr>
              <a:t>seekp</a:t>
            </a:r>
            <a:r>
              <a:rPr lang="en-US" altLang="el-GR" dirty="0" smtClean="0">
                <a:latin typeface="Courier New" panose="02070309020205020404" pitchFamily="49" charset="0"/>
                <a:cs typeface="Courier New" panose="02070309020205020404" pitchFamily="49" charset="0"/>
              </a:rPr>
              <a:t> (seek put) </a:t>
            </a:r>
            <a:r>
              <a:rPr lang="el-GR" altLang="el-GR" dirty="0" smtClean="0"/>
              <a:t>για την κλάση</a:t>
            </a:r>
            <a:r>
              <a:rPr lang="en-US" altLang="el-GR" dirty="0" smtClean="0"/>
              <a:t> </a:t>
            </a:r>
            <a:r>
              <a:rPr lang="en-US" altLang="el-GR" dirty="0" err="1" smtClean="0"/>
              <a:t>ostream</a:t>
            </a:r>
            <a:endParaRPr lang="en-US" altLang="el-GR" dirty="0" smtClean="0"/>
          </a:p>
        </p:txBody>
      </p:sp>
    </p:spTree>
  </p:cSld>
  <p:clrMapOvr>
    <a:masterClrMapping/>
  </p:clrMapOvr>
  <p:transition>
    <p:blinds dir="vert"/>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71683"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81DEA91C-D083-489F-A492-6AAFA91AC270}" type="slidenum">
              <a:rPr lang="el-GR" altLang="el-GR" sz="1400">
                <a:solidFill>
                  <a:srgbClr val="008080"/>
                </a:solidFill>
              </a:rPr>
              <a:pPr eaLnBrk="1" hangingPunct="1"/>
              <a:t>64</a:t>
            </a:fld>
            <a:endParaRPr lang="el-GR" altLang="el-GR" sz="1400">
              <a:solidFill>
                <a:srgbClr val="008080"/>
              </a:solidFill>
            </a:endParaRPr>
          </a:p>
        </p:txBody>
      </p:sp>
      <p:sp>
        <p:nvSpPr>
          <p:cNvPr id="71684" name="Rectangle 2"/>
          <p:cNvSpPr>
            <a:spLocks noGrp="1" noChangeArrowheads="1"/>
          </p:cNvSpPr>
          <p:nvPr>
            <p:ph type="title"/>
          </p:nvPr>
        </p:nvSpPr>
        <p:spPr/>
        <p:txBody>
          <a:bodyPr/>
          <a:lstStyle/>
          <a:p>
            <a:pPr eaLnBrk="1" hangingPunct="1"/>
            <a:r>
              <a:rPr lang="en-US" altLang="el-GR" smtClean="0"/>
              <a:t>File position pointer</a:t>
            </a:r>
            <a:endParaRPr lang="el-GR" altLang="el-GR" smtClean="0"/>
          </a:p>
        </p:txBody>
      </p:sp>
      <p:sp>
        <p:nvSpPr>
          <p:cNvPr id="71685" name="Rectangle 3"/>
          <p:cNvSpPr>
            <a:spLocks noGrp="1" noChangeArrowheads="1"/>
          </p:cNvSpPr>
          <p:nvPr>
            <p:ph type="body" idx="1"/>
          </p:nvPr>
        </p:nvSpPr>
        <p:spPr/>
        <p:txBody>
          <a:bodyPr/>
          <a:lstStyle/>
          <a:p>
            <a:pPr eaLnBrk="1" hangingPunct="1"/>
            <a:r>
              <a:rPr lang="el-GR" altLang="el-GR" smtClean="0"/>
              <a:t>Κάθε </a:t>
            </a:r>
            <a:r>
              <a:rPr lang="en-US" altLang="el-GR" smtClean="0"/>
              <a:t>file object </a:t>
            </a:r>
            <a:r>
              <a:rPr lang="el-GR" altLang="el-GR" smtClean="0"/>
              <a:t>συσχετίζεται με δύο ακέραιες τιμές που είναι γνωστές ως </a:t>
            </a:r>
            <a:r>
              <a:rPr lang="en-US" altLang="el-GR" smtClean="0"/>
              <a:t>get pointer </a:t>
            </a:r>
            <a:r>
              <a:rPr lang="el-GR" altLang="el-GR" smtClean="0"/>
              <a:t>και </a:t>
            </a:r>
            <a:r>
              <a:rPr lang="en-US" altLang="el-GR" smtClean="0"/>
              <a:t>put pointer. </a:t>
            </a:r>
            <a:r>
              <a:rPr lang="el-GR" altLang="el-GR" smtClean="0"/>
              <a:t>Επίσης ονομάζονται : </a:t>
            </a:r>
            <a:r>
              <a:rPr lang="el-GR" altLang="el-GR" b="1" i="1" smtClean="0">
                <a:solidFill>
                  <a:srgbClr val="0000FF"/>
                </a:solidFill>
              </a:rPr>
              <a:t>current get position</a:t>
            </a:r>
            <a:r>
              <a:rPr lang="el-GR" altLang="el-GR" smtClean="0"/>
              <a:t> και </a:t>
            </a:r>
            <a:r>
              <a:rPr lang="el-GR" altLang="el-GR" b="1" i="1" smtClean="0">
                <a:solidFill>
                  <a:srgbClr val="FF0000"/>
                </a:solidFill>
              </a:rPr>
              <a:t>current put position</a:t>
            </a:r>
            <a:r>
              <a:rPr lang="en-US" altLang="el-GR" i="1" smtClean="0"/>
              <a:t> </a:t>
            </a:r>
            <a:r>
              <a:rPr lang="el-GR" altLang="el-GR" smtClean="0"/>
              <a:t>ή απλά</a:t>
            </a:r>
            <a:r>
              <a:rPr lang="el-GR" altLang="el-GR" i="1" smtClean="0"/>
              <a:t> η τρέχουσα θέση (</a:t>
            </a:r>
            <a:r>
              <a:rPr lang="en-US" altLang="el-GR" i="1" smtClean="0"/>
              <a:t>the current position)</a:t>
            </a:r>
            <a:r>
              <a:rPr lang="el-GR" altLang="el-GR" i="1" smtClean="0"/>
              <a:t>. </a:t>
            </a:r>
            <a:r>
              <a:rPr lang="el-GR" altLang="el-GR" smtClean="0"/>
              <a:t>Οι τιμές αυτές προσδιορίζουν τον αριθμό </a:t>
            </a:r>
            <a:r>
              <a:rPr lang="en-US" altLang="el-GR" smtClean="0"/>
              <a:t>byte </a:t>
            </a:r>
            <a:r>
              <a:rPr lang="el-GR" altLang="el-GR" smtClean="0"/>
              <a:t>του αρχείου όπου θα γίνει ανάγνωση </a:t>
            </a:r>
            <a:r>
              <a:rPr lang="en-US" altLang="el-GR" smtClean="0"/>
              <a:t>(reading) </a:t>
            </a:r>
            <a:r>
              <a:rPr lang="el-GR" altLang="el-GR" smtClean="0"/>
              <a:t>ή εγγραφή (</a:t>
            </a:r>
            <a:r>
              <a:rPr lang="en-US" altLang="el-GR" smtClean="0"/>
              <a:t>writing)</a:t>
            </a:r>
            <a:r>
              <a:rPr lang="el-GR" altLang="el-GR" smtClean="0"/>
              <a:t>. </a:t>
            </a:r>
            <a:r>
              <a:rPr lang="el-GR" altLang="el-GR" u="sng" smtClean="0">
                <a:solidFill>
                  <a:srgbClr val="008080"/>
                </a:solidFill>
              </a:rPr>
              <a:t>Ο όρος </a:t>
            </a:r>
            <a:r>
              <a:rPr lang="en-US" altLang="el-GR" u="sng" smtClean="0">
                <a:solidFill>
                  <a:srgbClr val="008080"/>
                </a:solidFill>
              </a:rPr>
              <a:t>pointer </a:t>
            </a:r>
            <a:r>
              <a:rPr lang="el-GR" altLang="el-GR" u="sng" smtClean="0">
                <a:solidFill>
                  <a:srgbClr val="008080"/>
                </a:solidFill>
              </a:rPr>
              <a:t>δεν έχει καμία σχέση με τους </a:t>
            </a:r>
            <a:r>
              <a:rPr lang="en-US" altLang="el-GR" u="sng" smtClean="0">
                <a:solidFill>
                  <a:srgbClr val="008080"/>
                </a:solidFill>
              </a:rPr>
              <a:t>pointers </a:t>
            </a:r>
            <a:r>
              <a:rPr lang="el-GR" altLang="el-GR" u="sng" smtClean="0">
                <a:solidFill>
                  <a:srgbClr val="008080"/>
                </a:solidFill>
              </a:rPr>
              <a:t>που σχετίζονται με τις διευθύνσεις μεταβλητών στην </a:t>
            </a:r>
            <a:r>
              <a:rPr lang="en-US" altLang="el-GR" u="sng" smtClean="0">
                <a:solidFill>
                  <a:srgbClr val="008080"/>
                </a:solidFill>
              </a:rPr>
              <a:t>C++.</a:t>
            </a:r>
            <a:endParaRPr lang="el-GR" altLang="el-GR" u="sng" smtClean="0">
              <a:solidFill>
                <a:srgbClr val="008080"/>
              </a:solidFill>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72707"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1316F9A0-4228-4908-B080-9A7547C79C9C}" type="slidenum">
              <a:rPr lang="el-GR" altLang="el-GR" sz="1400">
                <a:solidFill>
                  <a:srgbClr val="008080"/>
                </a:solidFill>
              </a:rPr>
              <a:pPr eaLnBrk="1" hangingPunct="1"/>
              <a:t>65</a:t>
            </a:fld>
            <a:endParaRPr lang="el-GR" altLang="el-GR" sz="1400">
              <a:solidFill>
                <a:srgbClr val="008080"/>
              </a:solidFill>
            </a:endParaRPr>
          </a:p>
        </p:txBody>
      </p:sp>
      <p:sp>
        <p:nvSpPr>
          <p:cNvPr id="72708" name="Rectangle 2"/>
          <p:cNvSpPr>
            <a:spLocks noGrp="1" noChangeArrowheads="1"/>
          </p:cNvSpPr>
          <p:nvPr>
            <p:ph type="title"/>
          </p:nvPr>
        </p:nvSpPr>
        <p:spPr/>
        <p:txBody>
          <a:bodyPr/>
          <a:lstStyle/>
          <a:p>
            <a:pPr eaLnBrk="1" hangingPunct="1"/>
            <a:endParaRPr lang="en-US" altLang="el-GR" smtClean="0"/>
          </a:p>
        </p:txBody>
      </p:sp>
      <p:sp>
        <p:nvSpPr>
          <p:cNvPr id="72709" name="Rectangle 3"/>
          <p:cNvSpPr>
            <a:spLocks noGrp="1" noChangeArrowheads="1"/>
          </p:cNvSpPr>
          <p:nvPr>
            <p:ph type="body" idx="1"/>
          </p:nvPr>
        </p:nvSpPr>
        <p:spPr>
          <a:xfrm>
            <a:off x="304800" y="1124744"/>
            <a:ext cx="8534400" cy="4971256"/>
          </a:xfrm>
        </p:spPr>
        <p:txBody>
          <a:bodyPr/>
          <a:lstStyle/>
          <a:p>
            <a:pPr eaLnBrk="1" hangingPunct="1"/>
            <a:r>
              <a:rPr lang="el-GR" altLang="el-GR" sz="2400" dirty="0" smtClean="0"/>
              <a:t>Η προσπέλαση ενός υπάρχοντος αρχείου γίνεται συνήθως από την αρχή και συνεχίζει μέχρι το τέλος. Η διαδικασία εγγραφής σε αρχείο γίνεται συνήθως από την αρχή, με διαγραφή τυχόν υπαρχόντων στοιχείων, ή με προσθήκη εγγραφών στο τέλος του αρχείου (</a:t>
            </a:r>
            <a:r>
              <a:rPr lang="en-US" altLang="el-GR" sz="2400" dirty="0" err="1" smtClean="0"/>
              <a:t>ios</a:t>
            </a:r>
            <a:r>
              <a:rPr lang="en-US" altLang="el-GR" sz="2400" dirty="0" smtClean="0"/>
              <a:t>::app).</a:t>
            </a:r>
            <a:r>
              <a:rPr lang="el-GR" altLang="el-GR" sz="2400" dirty="0" smtClean="0"/>
              <a:t> Αυτές οι διαδικασίες είναι οι συνήθεις και επομένως δεν απαιτείται η χρήση των </a:t>
            </a:r>
            <a:r>
              <a:rPr lang="en-US" altLang="el-GR" sz="2400" dirty="0" smtClean="0"/>
              <a:t>file pointers.</a:t>
            </a:r>
          </a:p>
          <a:p>
            <a:pPr eaLnBrk="1" hangingPunct="1"/>
            <a:r>
              <a:rPr lang="el-GR" altLang="el-GR" sz="2400" dirty="0" smtClean="0"/>
              <a:t>Σε ορισμένες περιπτώσεις απαιτείται η πρόσβαση σε μια συγκεκριμένη θέση του αρχείου. Έτσι πρέπει να χρησιμοποιηθούν οι κατάλληλες συναρτήσεις </a:t>
            </a:r>
            <a:r>
              <a:rPr lang="en-US" altLang="el-GR" sz="2400" dirty="0" smtClean="0"/>
              <a:t>:</a:t>
            </a:r>
          </a:p>
          <a:p>
            <a:pPr marL="0" indent="0" algn="ctr" eaLnBrk="1" hangingPunct="1">
              <a:buNone/>
            </a:pPr>
            <a:r>
              <a:rPr lang="el-GR" altLang="el-GR" sz="2400" b="1" dirty="0" err="1" smtClean="0">
                <a:solidFill>
                  <a:srgbClr val="0000FF"/>
                </a:solidFill>
                <a:latin typeface="Courier New" panose="02070309020205020404" pitchFamily="49" charset="0"/>
                <a:cs typeface="Courier New" panose="02070309020205020404" pitchFamily="49" charset="0"/>
              </a:rPr>
              <a:t>seekg</a:t>
            </a:r>
            <a:r>
              <a:rPr lang="el-GR" altLang="el-GR" sz="2400" b="1" dirty="0" smtClean="0">
                <a:solidFill>
                  <a:srgbClr val="0000FF"/>
                </a:solidFill>
                <a:latin typeface="Courier New" panose="02070309020205020404" pitchFamily="49" charset="0"/>
                <a:cs typeface="Courier New" panose="02070309020205020404" pitchFamily="49" charset="0"/>
              </a:rPr>
              <a:t>(), </a:t>
            </a:r>
            <a:r>
              <a:rPr lang="el-GR" altLang="el-GR" sz="2400" b="1" dirty="0" err="1" smtClean="0">
                <a:solidFill>
                  <a:srgbClr val="0000FF"/>
                </a:solidFill>
                <a:latin typeface="Courier New" panose="02070309020205020404" pitchFamily="49" charset="0"/>
                <a:cs typeface="Courier New" panose="02070309020205020404" pitchFamily="49" charset="0"/>
              </a:rPr>
              <a:t>tellg</a:t>
            </a:r>
            <a:r>
              <a:rPr lang="el-GR" altLang="el-GR" sz="2400" b="1" dirty="0" smtClean="0">
                <a:solidFill>
                  <a:srgbClr val="0000FF"/>
                </a:solidFill>
                <a:latin typeface="Courier New" panose="02070309020205020404" pitchFamily="49" charset="0"/>
                <a:cs typeface="Courier New" panose="02070309020205020404" pitchFamily="49" charset="0"/>
              </a:rPr>
              <a:t>()</a:t>
            </a:r>
            <a:r>
              <a:rPr lang="el-GR" altLang="el-GR" sz="2400" dirty="0" smtClean="0">
                <a:latin typeface="Courier New" panose="02070309020205020404" pitchFamily="49" charset="0"/>
                <a:cs typeface="Courier New" panose="02070309020205020404" pitchFamily="49" charset="0"/>
              </a:rPr>
              <a:t>,</a:t>
            </a:r>
            <a:r>
              <a:rPr lang="el-GR" altLang="el-GR" sz="3200" dirty="0" smtClean="0">
                <a:latin typeface="Courier New" panose="02070309020205020404" pitchFamily="49" charset="0"/>
                <a:cs typeface="Courier New" panose="02070309020205020404" pitchFamily="49" charset="0"/>
              </a:rPr>
              <a:t> </a:t>
            </a:r>
            <a:r>
              <a:rPr lang="el-GR" altLang="el-GR" sz="2400" b="1" dirty="0" err="1" smtClean="0">
                <a:solidFill>
                  <a:srgbClr val="FF0000"/>
                </a:solidFill>
                <a:latin typeface="Courier New" panose="02070309020205020404" pitchFamily="49" charset="0"/>
                <a:cs typeface="Courier New" panose="02070309020205020404" pitchFamily="49" charset="0"/>
              </a:rPr>
              <a:t>seekp</a:t>
            </a:r>
            <a:r>
              <a:rPr lang="el-GR" altLang="el-GR" sz="2400" b="1" dirty="0" smtClean="0">
                <a:solidFill>
                  <a:srgbClr val="FF0000"/>
                </a:solidFill>
                <a:latin typeface="Courier New" panose="02070309020205020404" pitchFamily="49" charset="0"/>
                <a:cs typeface="Courier New" panose="02070309020205020404" pitchFamily="49" charset="0"/>
              </a:rPr>
              <a:t>() και </a:t>
            </a:r>
            <a:r>
              <a:rPr lang="el-GR" altLang="el-GR" sz="2400" b="1" dirty="0" err="1" smtClean="0">
                <a:solidFill>
                  <a:srgbClr val="FF0000"/>
                </a:solidFill>
                <a:latin typeface="Courier New" panose="02070309020205020404" pitchFamily="49" charset="0"/>
                <a:cs typeface="Courier New" panose="02070309020205020404" pitchFamily="49" charset="0"/>
              </a:rPr>
              <a:t>tellp</a:t>
            </a:r>
            <a:r>
              <a:rPr lang="el-GR" altLang="el-GR" sz="2400" b="1" dirty="0" smtClean="0">
                <a:solidFill>
                  <a:srgbClr val="FF0000"/>
                </a:solidFill>
                <a:latin typeface="Courier New" panose="02070309020205020404" pitchFamily="49" charset="0"/>
                <a:cs typeface="Courier New" panose="02070309020205020404" pitchFamily="49" charset="0"/>
              </a:rPr>
              <a:t>(</a:t>
            </a:r>
            <a:r>
              <a:rPr lang="en-US" altLang="el-GR" sz="2400" b="1" dirty="0" smtClean="0">
                <a:solidFill>
                  <a:srgbClr val="FF0000"/>
                </a:solidFill>
                <a:latin typeface="Courier New" panose="02070309020205020404" pitchFamily="49" charset="0"/>
                <a:cs typeface="Courier New" panose="02070309020205020404" pitchFamily="49" charset="0"/>
              </a:rPr>
              <a:t>) </a:t>
            </a:r>
          </a:p>
          <a:p>
            <a:pPr marL="0" indent="0" algn="r" eaLnBrk="1" hangingPunct="1">
              <a:buNone/>
            </a:pPr>
            <a:r>
              <a:rPr lang="en-US" altLang="el-GR" sz="2400" b="1" dirty="0" smtClean="0"/>
              <a:t>(</a:t>
            </a:r>
            <a:r>
              <a:rPr lang="en-US" altLang="el-GR" sz="2400" b="1" dirty="0" err="1" smtClean="0"/>
              <a:t>g</a:t>
            </a:r>
            <a:r>
              <a:rPr lang="en-US" altLang="el-GR" sz="2400" b="1" dirty="0" err="1" smtClean="0">
                <a:sym typeface="Wingdings" pitchFamily="2" charset="2"/>
              </a:rPr>
              <a:t>get</a:t>
            </a:r>
            <a:r>
              <a:rPr lang="en-US" altLang="el-GR" sz="2400" b="1" dirty="0" smtClean="0">
                <a:sym typeface="Wingdings" pitchFamily="2" charset="2"/>
              </a:rPr>
              <a:t>, </a:t>
            </a:r>
            <a:r>
              <a:rPr lang="en-US" altLang="el-GR" sz="2400" b="1" dirty="0" err="1" smtClean="0">
                <a:sym typeface="Wingdings" pitchFamily="2" charset="2"/>
              </a:rPr>
              <a:t>pput</a:t>
            </a:r>
            <a:r>
              <a:rPr lang="en-US" altLang="el-GR" sz="2400" b="1" dirty="0" smtClean="0">
                <a:sym typeface="Wingdings" pitchFamily="2" charset="2"/>
              </a:rPr>
              <a:t>)</a:t>
            </a:r>
            <a:endParaRPr lang="el-GR" altLang="el-GR" sz="2400" b="1" dirty="0" smtClean="0"/>
          </a:p>
          <a:p>
            <a:pPr eaLnBrk="1" hangingPunct="1"/>
            <a:endParaRPr lang="en-US" altLang="el-GR" sz="2400" dirty="0" smtClean="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73731"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449D3E0E-22B8-4837-BF5D-712A1F4FE441}" type="slidenum">
              <a:rPr lang="el-GR" altLang="el-GR" sz="1400">
                <a:solidFill>
                  <a:srgbClr val="008080"/>
                </a:solidFill>
              </a:rPr>
              <a:pPr eaLnBrk="1" hangingPunct="1"/>
              <a:t>66</a:t>
            </a:fld>
            <a:endParaRPr lang="el-GR" altLang="el-GR" sz="1400">
              <a:solidFill>
                <a:srgbClr val="008080"/>
              </a:solidFill>
            </a:endParaRPr>
          </a:p>
        </p:txBody>
      </p:sp>
      <p:sp>
        <p:nvSpPr>
          <p:cNvPr id="73732" name="Rectangle 2"/>
          <p:cNvSpPr>
            <a:spLocks noGrp="1" noChangeArrowheads="1"/>
          </p:cNvSpPr>
          <p:nvPr>
            <p:ph type="title"/>
          </p:nvPr>
        </p:nvSpPr>
        <p:spPr/>
        <p:txBody>
          <a:bodyPr/>
          <a:lstStyle/>
          <a:p>
            <a:pPr eaLnBrk="1" hangingPunct="1"/>
            <a:endParaRPr lang="en-US" altLang="el-GR" smtClean="0"/>
          </a:p>
        </p:txBody>
      </p:sp>
      <p:sp>
        <p:nvSpPr>
          <p:cNvPr id="73733" name="Rectangle 3"/>
          <p:cNvSpPr>
            <a:spLocks noGrp="1" noChangeArrowheads="1"/>
          </p:cNvSpPr>
          <p:nvPr>
            <p:ph type="body" idx="1"/>
          </p:nvPr>
        </p:nvSpPr>
        <p:spPr/>
        <p:txBody>
          <a:bodyPr/>
          <a:lstStyle/>
          <a:p>
            <a:pPr eaLnBrk="1" hangingPunct="1"/>
            <a:r>
              <a:rPr lang="el-GR" altLang="el-GR" dirty="0" smtClean="0"/>
              <a:t>Η τρέχουσα θέση του αρχείου επιστρέφεται από τη συνάρτηση </a:t>
            </a:r>
            <a:r>
              <a:rPr lang="en-US" altLang="el-GR" b="1" dirty="0" err="1" smtClean="0">
                <a:solidFill>
                  <a:srgbClr val="0000FF"/>
                </a:solidFill>
                <a:latin typeface="Courier New" panose="02070309020205020404" pitchFamily="49" charset="0"/>
                <a:cs typeface="Courier New" panose="02070309020205020404" pitchFamily="49" charset="0"/>
              </a:rPr>
              <a:t>tellg</a:t>
            </a:r>
            <a:r>
              <a:rPr lang="en-US" altLang="el-GR" b="1" dirty="0" smtClean="0">
                <a:solidFill>
                  <a:srgbClr val="0000FF"/>
                </a:solidFill>
                <a:latin typeface="Courier New" panose="02070309020205020404" pitchFamily="49" charset="0"/>
                <a:cs typeface="Courier New" panose="02070309020205020404" pitchFamily="49" charset="0"/>
              </a:rPr>
              <a:t>(</a:t>
            </a:r>
            <a:r>
              <a:rPr lang="en-US" altLang="el-GR" b="1" dirty="0">
                <a:solidFill>
                  <a:srgbClr val="0000FF"/>
                </a:solidFill>
                <a:latin typeface="Courier New" panose="02070309020205020404" pitchFamily="49" charset="0"/>
                <a:cs typeface="Courier New" panose="02070309020205020404" pitchFamily="49" charset="0"/>
              </a:rPr>
              <a:t>)</a:t>
            </a:r>
            <a:r>
              <a:rPr lang="en-US" altLang="el-GR" dirty="0" smtClean="0"/>
              <a:t> </a:t>
            </a:r>
            <a:r>
              <a:rPr lang="el-GR" altLang="el-GR" dirty="0" smtClean="0"/>
              <a:t>για </a:t>
            </a:r>
            <a:r>
              <a:rPr lang="en-US" altLang="el-GR" dirty="0" smtClean="0"/>
              <a:t>input stream objects </a:t>
            </a:r>
            <a:r>
              <a:rPr lang="el-GR" altLang="el-GR" dirty="0" smtClean="0"/>
              <a:t>και από τη συνάρτηση </a:t>
            </a:r>
            <a:r>
              <a:rPr lang="en-US" altLang="el-GR" b="1" dirty="0" err="1" smtClean="0">
                <a:solidFill>
                  <a:srgbClr val="FF0000"/>
                </a:solidFill>
                <a:latin typeface="Courier New" panose="02070309020205020404" pitchFamily="49" charset="0"/>
                <a:cs typeface="Courier New" panose="02070309020205020404" pitchFamily="49" charset="0"/>
              </a:rPr>
              <a:t>tellp</a:t>
            </a:r>
            <a:r>
              <a:rPr lang="en-US" altLang="el-GR" b="1" dirty="0" smtClean="0">
                <a:solidFill>
                  <a:srgbClr val="FF0000"/>
                </a:solidFill>
                <a:latin typeface="Courier New" panose="02070309020205020404" pitchFamily="49" charset="0"/>
                <a:cs typeface="Courier New" panose="02070309020205020404" pitchFamily="49" charset="0"/>
              </a:rPr>
              <a:t>()</a:t>
            </a:r>
            <a:r>
              <a:rPr lang="en-US" altLang="el-GR" b="1" dirty="0" smtClean="0">
                <a:latin typeface="Courier New" panose="02070309020205020404" pitchFamily="49" charset="0"/>
                <a:cs typeface="Courier New" panose="02070309020205020404" pitchFamily="49" charset="0"/>
              </a:rPr>
              <a:t> </a:t>
            </a:r>
            <a:r>
              <a:rPr lang="el-GR" altLang="el-GR" dirty="0" smtClean="0"/>
              <a:t>για </a:t>
            </a:r>
            <a:r>
              <a:rPr lang="en-US" altLang="el-GR" dirty="0" smtClean="0"/>
              <a:t>output stream objects.</a:t>
            </a:r>
          </a:p>
          <a:p>
            <a:pPr eaLnBrk="1" hangingPunct="1"/>
            <a:r>
              <a:rPr lang="el-GR" altLang="el-GR" dirty="0" smtClean="0"/>
              <a:t>Για τον ορισμό μιας νέας θέσης σε ένα </a:t>
            </a:r>
            <a:r>
              <a:rPr lang="en-US" altLang="el-GR" dirty="0" smtClean="0"/>
              <a:t>stream object </a:t>
            </a:r>
            <a:r>
              <a:rPr lang="el-GR" altLang="el-GR" dirty="0" smtClean="0"/>
              <a:t>χρησιμοποιούνται οι συναρτήσεις </a:t>
            </a:r>
            <a:r>
              <a:rPr lang="en-US" altLang="el-GR" b="1" dirty="0" err="1">
                <a:solidFill>
                  <a:srgbClr val="0000FF"/>
                </a:solidFill>
                <a:latin typeface="Courier New" panose="02070309020205020404" pitchFamily="49" charset="0"/>
                <a:cs typeface="Courier New" panose="02070309020205020404" pitchFamily="49" charset="0"/>
              </a:rPr>
              <a:t>seekg</a:t>
            </a:r>
            <a:r>
              <a:rPr lang="en-US" altLang="el-GR" b="1" dirty="0">
                <a:solidFill>
                  <a:srgbClr val="0000FF"/>
                </a:solidFill>
                <a:latin typeface="Courier New" panose="02070309020205020404" pitchFamily="49" charset="0"/>
                <a:cs typeface="Courier New" panose="02070309020205020404" pitchFamily="49" charset="0"/>
              </a:rPr>
              <a:t>() </a:t>
            </a:r>
            <a:r>
              <a:rPr lang="el-GR" altLang="el-GR" dirty="0" smtClean="0"/>
              <a:t>για </a:t>
            </a:r>
            <a:r>
              <a:rPr lang="en-US" altLang="el-GR" dirty="0" smtClean="0"/>
              <a:t>input stream objects </a:t>
            </a:r>
            <a:r>
              <a:rPr lang="el-GR" altLang="el-GR" dirty="0" smtClean="0"/>
              <a:t>και </a:t>
            </a:r>
            <a:r>
              <a:rPr lang="en-US" altLang="el-GR" b="1" dirty="0" err="1">
                <a:solidFill>
                  <a:srgbClr val="FF0000"/>
                </a:solidFill>
                <a:latin typeface="Courier New" panose="02070309020205020404" pitchFamily="49" charset="0"/>
                <a:cs typeface="Courier New" panose="02070309020205020404" pitchFamily="49" charset="0"/>
              </a:rPr>
              <a:t>seekp</a:t>
            </a:r>
            <a:r>
              <a:rPr lang="en-US" altLang="el-GR" b="1" dirty="0">
                <a:solidFill>
                  <a:srgbClr val="FF0000"/>
                </a:solidFill>
                <a:latin typeface="Courier New" panose="02070309020205020404" pitchFamily="49" charset="0"/>
                <a:cs typeface="Courier New" panose="02070309020205020404" pitchFamily="49" charset="0"/>
              </a:rPr>
              <a:t>()</a:t>
            </a:r>
            <a:r>
              <a:rPr lang="en-US" altLang="el-GR" dirty="0" smtClean="0"/>
              <a:t> </a:t>
            </a:r>
            <a:r>
              <a:rPr lang="el-GR" altLang="el-GR" dirty="0" smtClean="0"/>
              <a:t>για </a:t>
            </a:r>
            <a:r>
              <a:rPr lang="en-US" altLang="el-GR" dirty="0" smtClean="0"/>
              <a:t>output stream objects.</a:t>
            </a:r>
            <a:endParaRPr lang="el-GR" altLang="el-GR" dirty="0" smtClean="0"/>
          </a:p>
          <a:p>
            <a:pPr eaLnBrk="1" hangingPunct="1"/>
            <a:endParaRPr lang="en-US" altLang="el-GR" dirty="0" smtClean="0"/>
          </a:p>
          <a:p>
            <a:pPr eaLnBrk="1" hangingPunct="1"/>
            <a:endParaRPr lang="en-US" altLang="el-GR" dirty="0" smtClean="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74755"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7FD7A603-35C7-4673-9D98-116C8ED3B65C}" type="slidenum">
              <a:rPr lang="el-GR" altLang="el-GR" sz="1400">
                <a:solidFill>
                  <a:srgbClr val="008080"/>
                </a:solidFill>
              </a:rPr>
              <a:pPr eaLnBrk="1" hangingPunct="1"/>
              <a:t>67</a:t>
            </a:fld>
            <a:endParaRPr lang="el-GR" altLang="el-GR" sz="1400">
              <a:solidFill>
                <a:srgbClr val="008080"/>
              </a:solidFill>
            </a:endParaRPr>
          </a:p>
        </p:txBody>
      </p:sp>
      <p:sp>
        <p:nvSpPr>
          <p:cNvPr id="74756" name="Rectangle 2"/>
          <p:cNvSpPr>
            <a:spLocks noGrp="1" noChangeArrowheads="1"/>
          </p:cNvSpPr>
          <p:nvPr>
            <p:ph type="title"/>
          </p:nvPr>
        </p:nvSpPr>
        <p:spPr/>
        <p:txBody>
          <a:bodyPr/>
          <a:lstStyle/>
          <a:p>
            <a:pPr eaLnBrk="1" hangingPunct="1"/>
            <a:r>
              <a:rPr lang="el-GR" altLang="el-GR" smtClean="0"/>
              <a:t>Χρήση ειδικών θέσεων στο </a:t>
            </a:r>
            <a:r>
              <a:rPr lang="en-US" altLang="el-GR" smtClean="0"/>
              <a:t>stream</a:t>
            </a:r>
          </a:p>
        </p:txBody>
      </p:sp>
      <p:sp>
        <p:nvSpPr>
          <p:cNvPr id="74757" name="Rectangle 3"/>
          <p:cNvSpPr>
            <a:spLocks noGrp="1" noChangeArrowheads="1"/>
          </p:cNvSpPr>
          <p:nvPr>
            <p:ph type="body" idx="1"/>
          </p:nvPr>
        </p:nvSpPr>
        <p:spPr/>
        <p:txBody>
          <a:bodyPr/>
          <a:lstStyle/>
          <a:p>
            <a:pPr eaLnBrk="1" hangingPunct="1"/>
            <a:r>
              <a:rPr lang="el-GR" altLang="el-GR" dirty="0" smtClean="0"/>
              <a:t>Μια νέα θέση σε ένα </a:t>
            </a:r>
            <a:r>
              <a:rPr lang="en-US" altLang="el-GR" dirty="0" smtClean="0"/>
              <a:t>stream </a:t>
            </a:r>
            <a:r>
              <a:rPr lang="el-GR" altLang="el-GR" dirty="0" smtClean="0"/>
              <a:t>μπορεί και να οριστεί ως μετατόπιση </a:t>
            </a:r>
            <a:r>
              <a:rPr lang="en-US" altLang="el-GR" dirty="0" smtClean="0"/>
              <a:t>(offset</a:t>
            </a:r>
            <a:r>
              <a:rPr lang="el-GR" altLang="el-GR" dirty="0" smtClean="0"/>
              <a:t>) ως προς 3 ειδικές θέσεις στο </a:t>
            </a:r>
            <a:r>
              <a:rPr lang="en-US" altLang="el-GR" dirty="0" smtClean="0"/>
              <a:t>stream. </a:t>
            </a:r>
            <a:r>
              <a:rPr lang="el-GR" altLang="el-GR" dirty="0" smtClean="0"/>
              <a:t>Αυτές είναι οι θέσεις :</a:t>
            </a:r>
          </a:p>
          <a:p>
            <a:pPr lvl="1" eaLnBrk="1" hangingPunct="1"/>
            <a:r>
              <a:rPr lang="en-US" altLang="el-GR" b="1" dirty="0" err="1" smtClean="0">
                <a:solidFill>
                  <a:srgbClr val="008080"/>
                </a:solidFill>
                <a:latin typeface="Courier New" panose="02070309020205020404" pitchFamily="49" charset="0"/>
                <a:cs typeface="Courier New" panose="02070309020205020404" pitchFamily="49" charset="0"/>
              </a:rPr>
              <a:t>ios</a:t>
            </a:r>
            <a:r>
              <a:rPr lang="en-US" altLang="el-GR" b="1" dirty="0" smtClean="0">
                <a:solidFill>
                  <a:srgbClr val="008080"/>
                </a:solidFill>
                <a:latin typeface="Courier New" panose="02070309020205020404" pitchFamily="49" charset="0"/>
                <a:cs typeface="Courier New" panose="02070309020205020404" pitchFamily="49" charset="0"/>
              </a:rPr>
              <a:t>::beg</a:t>
            </a:r>
          </a:p>
          <a:p>
            <a:pPr lvl="1" eaLnBrk="1" hangingPunct="1"/>
            <a:r>
              <a:rPr lang="en-US" altLang="el-GR" b="1" dirty="0" err="1" smtClean="0">
                <a:solidFill>
                  <a:srgbClr val="008080"/>
                </a:solidFill>
                <a:latin typeface="Courier New" panose="02070309020205020404" pitchFamily="49" charset="0"/>
                <a:cs typeface="Courier New" panose="02070309020205020404" pitchFamily="49" charset="0"/>
              </a:rPr>
              <a:t>ios</a:t>
            </a:r>
            <a:r>
              <a:rPr lang="en-US" altLang="el-GR" b="1" dirty="0" smtClean="0">
                <a:solidFill>
                  <a:srgbClr val="008080"/>
                </a:solidFill>
                <a:latin typeface="Courier New" panose="02070309020205020404" pitchFamily="49" charset="0"/>
                <a:cs typeface="Courier New" panose="02070309020205020404" pitchFamily="49" charset="0"/>
              </a:rPr>
              <a:t>::end</a:t>
            </a:r>
          </a:p>
          <a:p>
            <a:pPr lvl="1" eaLnBrk="1" hangingPunct="1"/>
            <a:r>
              <a:rPr lang="en-US" altLang="el-GR" b="1" dirty="0" err="1" smtClean="0">
                <a:solidFill>
                  <a:srgbClr val="008080"/>
                </a:solidFill>
                <a:latin typeface="Courier New" panose="02070309020205020404" pitchFamily="49" charset="0"/>
                <a:cs typeface="Courier New" panose="02070309020205020404" pitchFamily="49" charset="0"/>
              </a:rPr>
              <a:t>ios</a:t>
            </a:r>
            <a:r>
              <a:rPr lang="en-US" altLang="el-GR" b="1" dirty="0" smtClean="0">
                <a:solidFill>
                  <a:srgbClr val="008080"/>
                </a:solidFill>
                <a:latin typeface="Courier New" panose="02070309020205020404" pitchFamily="49" charset="0"/>
                <a:cs typeface="Courier New" panose="02070309020205020404" pitchFamily="49" charset="0"/>
              </a:rPr>
              <a:t>::cur</a:t>
            </a:r>
          </a:p>
          <a:p>
            <a:pPr lvl="1" eaLnBrk="1" hangingPunct="1"/>
            <a:r>
              <a:rPr lang="el-GR" altLang="el-GR" dirty="0" smtClean="0"/>
              <a:t>Παραδείγματα :</a:t>
            </a:r>
            <a:endParaRPr lang="en-US" altLang="el-GR" dirty="0" smtClean="0"/>
          </a:p>
          <a:p>
            <a:pPr lvl="1" eaLnBrk="1" hangingPunct="1">
              <a:buFontTx/>
              <a:buNone/>
            </a:pPr>
            <a:r>
              <a:rPr lang="en-US" altLang="el-GR" dirty="0" smtClean="0"/>
              <a:t>	</a:t>
            </a:r>
            <a:r>
              <a:rPr lang="en-US" altLang="el-GR" b="1" dirty="0" err="1" smtClean="0">
                <a:solidFill>
                  <a:schemeClr val="accent6"/>
                </a:solidFill>
                <a:latin typeface="Courier New" panose="02070309020205020404" pitchFamily="49" charset="0"/>
                <a:cs typeface="Courier New" panose="02070309020205020404" pitchFamily="49" charset="0"/>
              </a:rPr>
              <a:t>infile.seekg</a:t>
            </a:r>
            <a:r>
              <a:rPr lang="en-US" altLang="el-GR" b="1" dirty="0" smtClean="0">
                <a:solidFill>
                  <a:schemeClr val="accent6"/>
                </a:solidFill>
                <a:latin typeface="Courier New" panose="02070309020205020404" pitchFamily="49" charset="0"/>
                <a:cs typeface="Courier New" panose="02070309020205020404" pitchFamily="49" charset="0"/>
              </a:rPr>
              <a:t>(2,ios::beg)</a:t>
            </a:r>
            <a:r>
              <a:rPr lang="el-GR" altLang="el-GR" b="1" dirty="0" smtClean="0">
                <a:solidFill>
                  <a:schemeClr val="accent6"/>
                </a:solidFill>
                <a:latin typeface="Courier New" panose="02070309020205020404" pitchFamily="49" charset="0"/>
                <a:cs typeface="Courier New" panose="02070309020205020404" pitchFamily="49" charset="0"/>
              </a:rPr>
              <a:t>, </a:t>
            </a:r>
            <a:endParaRPr lang="en-US" altLang="el-GR" b="1" dirty="0" smtClean="0">
              <a:solidFill>
                <a:schemeClr val="accent6"/>
              </a:solidFill>
              <a:latin typeface="Courier New" panose="02070309020205020404" pitchFamily="49" charset="0"/>
              <a:cs typeface="Courier New" panose="02070309020205020404" pitchFamily="49" charset="0"/>
            </a:endParaRPr>
          </a:p>
          <a:p>
            <a:pPr lvl="1" eaLnBrk="1" hangingPunct="1">
              <a:buFontTx/>
              <a:buNone/>
            </a:pPr>
            <a:r>
              <a:rPr lang="en-US" altLang="el-GR" b="1" dirty="0" smtClean="0">
                <a:solidFill>
                  <a:schemeClr val="accent6"/>
                </a:solidFill>
                <a:latin typeface="Courier New" panose="02070309020205020404" pitchFamily="49" charset="0"/>
                <a:cs typeface="Courier New" panose="02070309020205020404" pitchFamily="49" charset="0"/>
              </a:rPr>
              <a:t>	</a:t>
            </a:r>
            <a:r>
              <a:rPr lang="en-US" altLang="el-GR" b="1" dirty="0" err="1" smtClean="0">
                <a:solidFill>
                  <a:schemeClr val="accent6"/>
                </a:solidFill>
                <a:latin typeface="Courier New" panose="02070309020205020404" pitchFamily="49" charset="0"/>
                <a:cs typeface="Courier New" panose="02070309020205020404" pitchFamily="49" charset="0"/>
              </a:rPr>
              <a:t>infile.seekg</a:t>
            </a:r>
            <a:r>
              <a:rPr lang="en-US" altLang="el-GR" b="1" dirty="0" smtClean="0">
                <a:solidFill>
                  <a:schemeClr val="accent6"/>
                </a:solidFill>
                <a:latin typeface="Courier New" panose="02070309020205020404" pitchFamily="49" charset="0"/>
                <a:cs typeface="Courier New" panose="02070309020205020404" pitchFamily="49" charset="0"/>
              </a:rPr>
              <a:t>(-4,ios::end), </a:t>
            </a:r>
          </a:p>
          <a:p>
            <a:pPr lvl="1" eaLnBrk="1" hangingPunct="1">
              <a:buFontTx/>
              <a:buNone/>
            </a:pPr>
            <a:r>
              <a:rPr lang="en-US" altLang="el-GR" b="1" dirty="0" smtClean="0">
                <a:solidFill>
                  <a:schemeClr val="accent6"/>
                </a:solidFill>
                <a:latin typeface="Courier New" panose="02070309020205020404" pitchFamily="49" charset="0"/>
                <a:cs typeface="Courier New" panose="02070309020205020404" pitchFamily="49" charset="0"/>
              </a:rPr>
              <a:t>	</a:t>
            </a:r>
            <a:r>
              <a:rPr lang="en-US" altLang="el-GR" b="1" dirty="0" err="1" smtClean="0">
                <a:solidFill>
                  <a:schemeClr val="accent6"/>
                </a:solidFill>
                <a:latin typeface="Courier New" panose="02070309020205020404" pitchFamily="49" charset="0"/>
                <a:cs typeface="Courier New" panose="02070309020205020404" pitchFamily="49" charset="0"/>
              </a:rPr>
              <a:t>infile.seekg</a:t>
            </a:r>
            <a:r>
              <a:rPr lang="en-US" altLang="el-GR" b="1" dirty="0" smtClean="0">
                <a:solidFill>
                  <a:schemeClr val="accent6"/>
                </a:solidFill>
                <a:latin typeface="Courier New" panose="02070309020205020404" pitchFamily="49" charset="0"/>
                <a:cs typeface="Courier New" panose="02070309020205020404" pitchFamily="49" charset="0"/>
              </a:rPr>
              <a:t>(-2,ios::cur)</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75779"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C6CE008D-B091-4CB5-80D7-910D98073FFF}" type="slidenum">
              <a:rPr lang="el-GR" altLang="el-GR" sz="1400">
                <a:solidFill>
                  <a:srgbClr val="008080"/>
                </a:solidFill>
              </a:rPr>
              <a:pPr eaLnBrk="1" hangingPunct="1"/>
              <a:t>68</a:t>
            </a:fld>
            <a:endParaRPr lang="el-GR" altLang="el-GR" sz="1400">
              <a:solidFill>
                <a:srgbClr val="008080"/>
              </a:solidFill>
            </a:endParaRPr>
          </a:p>
        </p:txBody>
      </p:sp>
      <p:sp>
        <p:nvSpPr>
          <p:cNvPr id="75780" name="Rectangle 2"/>
          <p:cNvSpPr>
            <a:spLocks noGrp="1" noChangeArrowheads="1"/>
          </p:cNvSpPr>
          <p:nvPr>
            <p:ph type="title"/>
          </p:nvPr>
        </p:nvSpPr>
        <p:spPr/>
        <p:txBody>
          <a:bodyPr/>
          <a:lstStyle/>
          <a:p>
            <a:pPr eaLnBrk="1" hangingPunct="1"/>
            <a:r>
              <a:rPr lang="el-GR" altLang="el-GR" b="1" smtClean="0"/>
              <a:t>παραδείγματα</a:t>
            </a:r>
            <a:r>
              <a:rPr lang="en-US" altLang="el-GR" b="1" smtClean="0"/>
              <a:t> </a:t>
            </a:r>
            <a:r>
              <a:rPr lang="el-GR" altLang="el-GR" b="1" smtClean="0"/>
              <a:t>μετακίνησης του</a:t>
            </a:r>
            <a:r>
              <a:rPr lang="en-US" altLang="el-GR" b="1" smtClean="0"/>
              <a:t> file pointer</a:t>
            </a:r>
          </a:p>
        </p:txBody>
      </p:sp>
      <p:sp>
        <p:nvSpPr>
          <p:cNvPr id="75781" name="Rectangle 3"/>
          <p:cNvSpPr>
            <a:spLocks noGrp="1" noChangeArrowheads="1"/>
          </p:cNvSpPr>
          <p:nvPr>
            <p:ph type="body" idx="1"/>
          </p:nvPr>
        </p:nvSpPr>
        <p:spPr/>
        <p:txBody>
          <a:bodyPr/>
          <a:lstStyle/>
          <a:p>
            <a:pPr eaLnBrk="1" hangingPunct="1">
              <a:lnSpc>
                <a:spcPct val="110000"/>
              </a:lnSpc>
              <a:buFontTx/>
              <a:buNone/>
            </a:pPr>
            <a:r>
              <a:rPr lang="en-US" altLang="el-GR" sz="2000" b="1" smtClean="0"/>
              <a:t>inFile.seekg(0)</a:t>
            </a:r>
            <a:r>
              <a:rPr lang="en-US" altLang="el-GR" sz="1600" smtClean="0"/>
              <a:t> – </a:t>
            </a:r>
            <a:r>
              <a:rPr lang="el-GR" altLang="el-GR" sz="1600" smtClean="0"/>
              <a:t>επανατοποθέτηση του</a:t>
            </a:r>
            <a:r>
              <a:rPr lang="en-US" altLang="el-GR" sz="1600" smtClean="0"/>
              <a:t> file get pointer </a:t>
            </a:r>
            <a:r>
              <a:rPr lang="el-GR" altLang="el-GR" sz="1600" smtClean="0"/>
              <a:t>στην αρχή του αρχείου</a:t>
            </a:r>
            <a:endParaRPr lang="en-US" altLang="el-GR" sz="1600" smtClean="0"/>
          </a:p>
          <a:p>
            <a:pPr eaLnBrk="1" hangingPunct="1">
              <a:lnSpc>
                <a:spcPct val="110000"/>
              </a:lnSpc>
              <a:buFontTx/>
              <a:buNone/>
            </a:pPr>
            <a:r>
              <a:rPr lang="en-US" altLang="el-GR" sz="2000" b="1" smtClean="0"/>
              <a:t>inFile.seekg(n, ios:beg)</a:t>
            </a:r>
            <a:r>
              <a:rPr lang="en-US" altLang="el-GR" sz="1600" smtClean="0"/>
              <a:t> - </a:t>
            </a:r>
            <a:r>
              <a:rPr lang="el-GR" altLang="el-GR" sz="1600" smtClean="0"/>
              <a:t>επανατοποθέτηση του</a:t>
            </a:r>
            <a:r>
              <a:rPr lang="en-US" altLang="el-GR" sz="1600" smtClean="0"/>
              <a:t> file get pointer  </a:t>
            </a:r>
            <a:r>
              <a:rPr lang="el-GR" altLang="el-GR" sz="1600" smtClean="0"/>
              <a:t>στο </a:t>
            </a:r>
            <a:r>
              <a:rPr lang="en-US" altLang="el-GR" sz="1600" smtClean="0"/>
              <a:t>n-</a:t>
            </a:r>
            <a:r>
              <a:rPr lang="el-GR" altLang="el-GR" sz="1600" smtClean="0"/>
              <a:t>οστό</a:t>
            </a:r>
            <a:r>
              <a:rPr lang="en-US" altLang="el-GR" sz="1600" smtClean="0"/>
              <a:t> byte </a:t>
            </a:r>
            <a:r>
              <a:rPr lang="el-GR" altLang="el-GR" sz="1600" smtClean="0"/>
              <a:t>του αρχείου</a:t>
            </a:r>
            <a:r>
              <a:rPr lang="en-US" altLang="el-GR" sz="1600" smtClean="0"/>
              <a:t> </a:t>
            </a:r>
          </a:p>
          <a:p>
            <a:pPr eaLnBrk="1" hangingPunct="1">
              <a:lnSpc>
                <a:spcPct val="110000"/>
              </a:lnSpc>
              <a:buFontTx/>
              <a:buNone/>
            </a:pPr>
            <a:r>
              <a:rPr lang="en-US" altLang="el-GR" sz="2000" b="1" smtClean="0"/>
              <a:t>inFile.seekg(m, ios:end)</a:t>
            </a:r>
            <a:r>
              <a:rPr lang="en-US" altLang="el-GR" sz="1600" smtClean="0"/>
              <a:t> - </a:t>
            </a:r>
            <a:r>
              <a:rPr lang="el-GR" altLang="el-GR" sz="1600" smtClean="0"/>
              <a:t>επανατοποθέτηση του</a:t>
            </a:r>
            <a:r>
              <a:rPr lang="en-US" altLang="el-GR" sz="1600" smtClean="0"/>
              <a:t> file get pointer </a:t>
            </a:r>
            <a:r>
              <a:rPr lang="el-GR" altLang="el-GR" sz="1600" smtClean="0"/>
              <a:t>στο</a:t>
            </a:r>
            <a:r>
              <a:rPr lang="en-US" altLang="el-GR" sz="1600" smtClean="0"/>
              <a:t> the m-</a:t>
            </a:r>
            <a:r>
              <a:rPr lang="el-GR" altLang="el-GR" sz="1600" smtClean="0"/>
              <a:t>οστό</a:t>
            </a:r>
            <a:r>
              <a:rPr lang="en-US" altLang="el-GR" sz="1600" smtClean="0"/>
              <a:t> byte </a:t>
            </a:r>
            <a:r>
              <a:rPr lang="el-GR" altLang="el-GR" sz="1600" smtClean="0"/>
              <a:t>από το τέλος του αρχείου</a:t>
            </a:r>
            <a:endParaRPr lang="en-US" altLang="el-GR" sz="1600" smtClean="0"/>
          </a:p>
          <a:p>
            <a:pPr eaLnBrk="1" hangingPunct="1">
              <a:lnSpc>
                <a:spcPct val="110000"/>
              </a:lnSpc>
              <a:buFontTx/>
              <a:buNone/>
            </a:pPr>
            <a:r>
              <a:rPr lang="en-US" altLang="el-GR" sz="2000" b="1" smtClean="0"/>
              <a:t>inFile.seekg(0, ios:end)</a:t>
            </a:r>
            <a:r>
              <a:rPr lang="en-US" altLang="el-GR" sz="1600" smtClean="0"/>
              <a:t> - </a:t>
            </a:r>
            <a:r>
              <a:rPr lang="el-GR" altLang="el-GR" sz="1600" smtClean="0"/>
              <a:t>επανατοποθέτηση του</a:t>
            </a:r>
            <a:r>
              <a:rPr lang="en-US" altLang="el-GR" sz="1600" smtClean="0"/>
              <a:t> file get pointer </a:t>
            </a:r>
            <a:r>
              <a:rPr lang="el-GR" altLang="el-GR" sz="1600" smtClean="0"/>
              <a:t>στο τέλος του αρχείου</a:t>
            </a:r>
          </a:p>
          <a:p>
            <a:pPr eaLnBrk="1" hangingPunct="1">
              <a:lnSpc>
                <a:spcPct val="110000"/>
              </a:lnSpc>
              <a:buFontTx/>
              <a:buNone/>
            </a:pPr>
            <a:r>
              <a:rPr lang="en-US" altLang="el-GR" sz="2000" b="1" smtClean="0"/>
              <a:t>inFile.seekg(n, ios:cur)</a:t>
            </a:r>
            <a:r>
              <a:rPr lang="en-US" altLang="el-GR" sz="1600" smtClean="0"/>
              <a:t> – </a:t>
            </a:r>
            <a:r>
              <a:rPr lang="el-GR" altLang="el-GR" sz="1600" smtClean="0"/>
              <a:t>επανατοποθέτηση του </a:t>
            </a:r>
            <a:r>
              <a:rPr lang="en-US" altLang="el-GR" sz="1600" smtClean="0"/>
              <a:t>file get pointer n bytes </a:t>
            </a:r>
            <a:r>
              <a:rPr lang="el-GR" altLang="el-GR" sz="1600" smtClean="0"/>
              <a:t>προς τα εμπρός</a:t>
            </a:r>
            <a:r>
              <a:rPr lang="en-US" altLang="el-GR" sz="1600" smtClean="0"/>
              <a:t>.</a:t>
            </a:r>
          </a:p>
          <a:p>
            <a:pPr eaLnBrk="1" hangingPunct="1">
              <a:lnSpc>
                <a:spcPct val="110000"/>
              </a:lnSpc>
              <a:buFontTx/>
              <a:buNone/>
            </a:pPr>
            <a:endParaRPr lang="el-GR" altLang="el-GR" sz="1600" b="1" smtClean="0"/>
          </a:p>
          <a:p>
            <a:pPr eaLnBrk="1" hangingPunct="1">
              <a:lnSpc>
                <a:spcPct val="120000"/>
              </a:lnSpc>
              <a:buFontTx/>
              <a:buNone/>
            </a:pPr>
            <a:r>
              <a:rPr lang="el-GR" altLang="el-GR" sz="1800" b="1" smtClean="0">
                <a:solidFill>
                  <a:srgbClr val="0000FF"/>
                </a:solidFill>
              </a:rPr>
              <a:t>Οι ίδιες λειτουργίες υλοποιούνται και με τη συνάρτηση </a:t>
            </a:r>
            <a:r>
              <a:rPr lang="en-US" altLang="el-GR" sz="1800" b="1" smtClean="0">
                <a:solidFill>
                  <a:srgbClr val="0000FF"/>
                </a:solidFill>
              </a:rPr>
              <a:t>seekp </a:t>
            </a:r>
            <a:r>
              <a:rPr lang="el-GR" altLang="el-GR" sz="1800" b="1" smtClean="0">
                <a:solidFill>
                  <a:srgbClr val="0000FF"/>
                </a:solidFill>
              </a:rPr>
              <a:t>της</a:t>
            </a:r>
            <a:r>
              <a:rPr lang="en-US" altLang="el-GR" sz="1800" b="1" smtClean="0">
                <a:solidFill>
                  <a:srgbClr val="0000FF"/>
                </a:solidFill>
              </a:rPr>
              <a:t> </a:t>
            </a:r>
            <a:r>
              <a:rPr lang="el-GR" altLang="el-GR" sz="1800" b="1" smtClean="0">
                <a:solidFill>
                  <a:srgbClr val="0000FF"/>
                </a:solidFill>
              </a:rPr>
              <a:t>&lt;</a:t>
            </a:r>
            <a:r>
              <a:rPr lang="en-US" altLang="el-GR" sz="1800" b="1" smtClean="0">
                <a:solidFill>
                  <a:srgbClr val="0000FF"/>
                </a:solidFill>
              </a:rPr>
              <a:t>ostream&gt;</a:t>
            </a:r>
            <a:endParaRPr lang="el-GR" altLang="el-GR" sz="1800" b="1" smtClean="0">
              <a:solidFill>
                <a:srgbClr val="0000FF"/>
              </a:solidFill>
            </a:endParaRPr>
          </a:p>
          <a:p>
            <a:pPr eaLnBrk="1" hangingPunct="1">
              <a:lnSpc>
                <a:spcPct val="120000"/>
              </a:lnSpc>
              <a:buFontTx/>
              <a:buNone/>
            </a:pPr>
            <a:endParaRPr lang="en-US" altLang="el-GR" sz="1800" smtClean="0"/>
          </a:p>
          <a:p>
            <a:pPr eaLnBrk="1" hangingPunct="1">
              <a:lnSpc>
                <a:spcPct val="80000"/>
              </a:lnSpc>
              <a:buFontTx/>
              <a:buNone/>
            </a:pPr>
            <a:r>
              <a:rPr lang="el-GR" altLang="el-GR" sz="1800" b="1" smtClean="0"/>
              <a:t>ΠΑΡΑΔΕΙΓΜΑ : </a:t>
            </a:r>
            <a:r>
              <a:rPr lang="en-US" altLang="el-GR" sz="1800" b="1" smtClean="0"/>
              <a:t>rdmf-04.cpp</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76803"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1A040BAA-C561-4EC7-88A4-8C88D256483B}" type="slidenum">
              <a:rPr lang="el-GR" altLang="el-GR" sz="1400">
                <a:solidFill>
                  <a:srgbClr val="008080"/>
                </a:solidFill>
              </a:rPr>
              <a:pPr eaLnBrk="1" hangingPunct="1"/>
              <a:t>69</a:t>
            </a:fld>
            <a:endParaRPr lang="el-GR" altLang="el-GR" sz="1400">
              <a:solidFill>
                <a:srgbClr val="008080"/>
              </a:solidFill>
            </a:endParaRPr>
          </a:p>
        </p:txBody>
      </p:sp>
      <p:sp>
        <p:nvSpPr>
          <p:cNvPr id="76804" name="Rectangle 2"/>
          <p:cNvSpPr>
            <a:spLocks noGrp="1" noChangeArrowheads="1"/>
          </p:cNvSpPr>
          <p:nvPr>
            <p:ph type="ctrTitle"/>
          </p:nvPr>
        </p:nvSpPr>
        <p:spPr>
          <a:xfrm>
            <a:off x="685800" y="457200"/>
            <a:ext cx="7772400" cy="1143000"/>
          </a:xfrm>
        </p:spPr>
        <p:txBody>
          <a:bodyPr/>
          <a:lstStyle/>
          <a:p>
            <a:pPr eaLnBrk="1" hangingPunct="1"/>
            <a:r>
              <a:rPr lang="en-US" altLang="el-GR" b="1" smtClean="0"/>
              <a:t>Member functions tellg() </a:t>
            </a:r>
            <a:r>
              <a:rPr lang="el-GR" altLang="el-GR" b="1" smtClean="0"/>
              <a:t>και</a:t>
            </a:r>
            <a:r>
              <a:rPr lang="en-US" altLang="el-GR" b="1" smtClean="0"/>
              <a:t> tellp().</a:t>
            </a:r>
            <a:endParaRPr lang="en-US" altLang="el-GR" smtClean="0"/>
          </a:p>
        </p:txBody>
      </p:sp>
      <p:sp>
        <p:nvSpPr>
          <p:cNvPr id="200707" name="Rectangle 3"/>
          <p:cNvSpPr>
            <a:spLocks noGrp="1" noChangeArrowheads="1"/>
          </p:cNvSpPr>
          <p:nvPr>
            <p:ph type="subTitle" idx="1"/>
          </p:nvPr>
        </p:nvSpPr>
        <p:spPr>
          <a:xfrm>
            <a:off x="684213" y="1773238"/>
            <a:ext cx="7775575" cy="3865562"/>
          </a:xfrm>
        </p:spPr>
        <p:txBody>
          <a:bodyPr/>
          <a:lstStyle/>
          <a:p>
            <a:pPr algn="l" eaLnBrk="1" hangingPunct="1">
              <a:lnSpc>
                <a:spcPct val="90000"/>
              </a:lnSpc>
            </a:pPr>
            <a:r>
              <a:rPr lang="el-GR" altLang="el-GR" sz="2400" dirty="0" smtClean="0"/>
              <a:t>Οι </a:t>
            </a:r>
            <a:r>
              <a:rPr lang="en-US" altLang="el-GR" sz="2400" dirty="0" smtClean="0"/>
              <a:t>member functions </a:t>
            </a:r>
            <a:r>
              <a:rPr lang="en-US" altLang="el-GR" sz="2400" b="1" dirty="0" err="1" smtClean="0"/>
              <a:t>tellg</a:t>
            </a:r>
            <a:r>
              <a:rPr lang="en-US" altLang="el-GR" sz="2400" dirty="0" smtClean="0"/>
              <a:t> </a:t>
            </a:r>
            <a:r>
              <a:rPr lang="el-GR" altLang="el-GR" sz="2400" dirty="0" smtClean="0"/>
              <a:t>και</a:t>
            </a:r>
            <a:r>
              <a:rPr lang="en-US" altLang="el-GR" sz="2400" dirty="0" smtClean="0"/>
              <a:t> </a:t>
            </a:r>
            <a:r>
              <a:rPr lang="en-US" altLang="el-GR" sz="2400" b="1" dirty="0" err="1" smtClean="0"/>
              <a:t>tellp</a:t>
            </a:r>
            <a:r>
              <a:rPr lang="en-US" altLang="el-GR" sz="2400" dirty="0" smtClean="0"/>
              <a:t> </a:t>
            </a:r>
            <a:r>
              <a:rPr lang="el-GR" altLang="el-GR" sz="2400" dirty="0" smtClean="0"/>
              <a:t>χρησιμοποιούνται για να επιστρέφουν τις τρέχουσες θέσεις των </a:t>
            </a:r>
            <a:r>
              <a:rPr lang="en-US" altLang="el-GR" sz="2400" dirty="0" smtClean="0"/>
              <a:t>get </a:t>
            </a:r>
            <a:r>
              <a:rPr lang="el-GR" altLang="el-GR" sz="2400" dirty="0" smtClean="0"/>
              <a:t>και</a:t>
            </a:r>
            <a:r>
              <a:rPr lang="en-US" altLang="el-GR" sz="2400" dirty="0" smtClean="0"/>
              <a:t> put pointers, </a:t>
            </a:r>
            <a:r>
              <a:rPr lang="el-GR" altLang="el-GR" sz="2400" dirty="0" smtClean="0"/>
              <a:t>αντίστοιχα</a:t>
            </a:r>
            <a:r>
              <a:rPr lang="en-US" altLang="el-GR" sz="2400" dirty="0" smtClean="0"/>
              <a:t>.</a:t>
            </a:r>
          </a:p>
          <a:p>
            <a:pPr algn="l" eaLnBrk="1" hangingPunct="1">
              <a:lnSpc>
                <a:spcPct val="90000"/>
              </a:lnSpc>
            </a:pPr>
            <a:endParaRPr lang="en-US" altLang="el-GR" sz="2400" dirty="0" smtClean="0"/>
          </a:p>
          <a:p>
            <a:pPr algn="l" eaLnBrk="1" hangingPunct="1">
              <a:lnSpc>
                <a:spcPct val="90000"/>
              </a:lnSpc>
            </a:pPr>
            <a:r>
              <a:rPr lang="en-US" altLang="el-GR" sz="2400" b="1" dirty="0" smtClean="0">
                <a:solidFill>
                  <a:schemeClr val="accent6"/>
                </a:solidFill>
                <a:latin typeface="Courier New" panose="02070309020205020404" pitchFamily="49" charset="0"/>
                <a:cs typeface="Courier New" panose="02070309020205020404" pitchFamily="49" charset="0"/>
              </a:rPr>
              <a:t>long location = </a:t>
            </a:r>
            <a:r>
              <a:rPr lang="en-US" altLang="el-GR" sz="2400" b="1" dirty="0" err="1" smtClean="0">
                <a:solidFill>
                  <a:schemeClr val="accent6"/>
                </a:solidFill>
                <a:latin typeface="Courier New" panose="02070309020205020404" pitchFamily="49" charset="0"/>
                <a:cs typeface="Courier New" panose="02070309020205020404" pitchFamily="49" charset="0"/>
              </a:rPr>
              <a:t>inClientFile.tellg</a:t>
            </a:r>
            <a:r>
              <a:rPr lang="en-US" altLang="el-GR" sz="2400" b="1" dirty="0" smtClean="0">
                <a:solidFill>
                  <a:schemeClr val="accent6"/>
                </a:solidFill>
                <a:latin typeface="Courier New" panose="02070309020205020404" pitchFamily="49" charset="0"/>
                <a:cs typeface="Courier New" panose="02070309020205020404" pitchFamily="49" charset="0"/>
              </a:rPr>
              <a:t>();</a:t>
            </a:r>
          </a:p>
          <a:p>
            <a:pPr algn="l" eaLnBrk="1" hangingPunct="1">
              <a:lnSpc>
                <a:spcPct val="90000"/>
              </a:lnSpc>
            </a:pPr>
            <a:endParaRPr lang="en-US" altLang="el-GR" sz="2400" dirty="0" smtClean="0"/>
          </a:p>
          <a:p>
            <a:pPr algn="l" eaLnBrk="1" hangingPunct="1">
              <a:lnSpc>
                <a:spcPct val="90000"/>
              </a:lnSpc>
            </a:pPr>
            <a:r>
              <a:rPr lang="el-GR" altLang="el-GR" sz="2400" dirty="0" smtClean="0"/>
              <a:t>Για τη μετακίνηση του </a:t>
            </a:r>
            <a:r>
              <a:rPr lang="en-US" altLang="el-GR" sz="2400" dirty="0" smtClean="0"/>
              <a:t>pointer </a:t>
            </a:r>
            <a:r>
              <a:rPr lang="el-GR" altLang="el-GR" sz="2400" dirty="0" smtClean="0"/>
              <a:t>σχετικά με την τρέχουσα θέση χρησιμοποιείται η</a:t>
            </a:r>
            <a:r>
              <a:rPr lang="en-US" altLang="el-GR" sz="2400" dirty="0" smtClean="0"/>
              <a:t> </a:t>
            </a:r>
            <a:r>
              <a:rPr lang="en-US" altLang="el-GR" sz="2400" dirty="0" err="1" smtClean="0"/>
              <a:t>ios:cur</a:t>
            </a:r>
            <a:endParaRPr lang="en-US" altLang="el-GR" sz="2400" dirty="0" smtClean="0"/>
          </a:p>
          <a:p>
            <a:pPr algn="l" eaLnBrk="1" hangingPunct="1">
              <a:lnSpc>
                <a:spcPct val="90000"/>
              </a:lnSpc>
            </a:pPr>
            <a:endParaRPr lang="el-GR" altLang="el-GR" dirty="0" smtClean="0"/>
          </a:p>
          <a:p>
            <a:pPr algn="l" eaLnBrk="1" hangingPunct="1">
              <a:lnSpc>
                <a:spcPct val="90000"/>
              </a:lnSpc>
            </a:pPr>
            <a:r>
              <a:rPr lang="el-GR" altLang="el-GR" dirty="0" smtClean="0"/>
              <a:t>Παράδειγμα : </a:t>
            </a:r>
            <a:r>
              <a:rPr lang="en-US" altLang="el-GR" dirty="0" smtClean="0"/>
              <a:t>rdmf-05.cpp</a:t>
            </a:r>
          </a:p>
          <a:p>
            <a:pPr algn="l" eaLnBrk="1" hangingPunct="1">
              <a:lnSpc>
                <a:spcPct val="90000"/>
              </a:lnSpc>
            </a:pPr>
            <a:r>
              <a:rPr lang="en-US" altLang="el-GR" dirty="0" smtClean="0"/>
              <a:t> </a:t>
            </a: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0707">
                                            <p:txEl>
                                              <p:pRg st="0" end="0"/>
                                            </p:txEl>
                                          </p:spTgt>
                                        </p:tgtEl>
                                        <p:attrNameLst>
                                          <p:attrName>style.visibility</p:attrName>
                                        </p:attrNameLst>
                                      </p:cBhvr>
                                      <p:to>
                                        <p:strVal val="visible"/>
                                      </p:to>
                                    </p:set>
                                    <p:anim calcmode="lin" valueType="num">
                                      <p:cBhvr additive="base">
                                        <p:cTn id="7" dur="500" fill="hold"/>
                                        <p:tgtEl>
                                          <p:spTgt spid="2007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07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0707">
                                            <p:txEl>
                                              <p:pRg st="2" end="2"/>
                                            </p:txEl>
                                          </p:spTgt>
                                        </p:tgtEl>
                                        <p:attrNameLst>
                                          <p:attrName>style.visibility</p:attrName>
                                        </p:attrNameLst>
                                      </p:cBhvr>
                                      <p:to>
                                        <p:strVal val="visible"/>
                                      </p:to>
                                    </p:set>
                                    <p:anim calcmode="lin" valueType="num">
                                      <p:cBhvr additive="base">
                                        <p:cTn id="13" dur="500" fill="hold"/>
                                        <p:tgtEl>
                                          <p:spTgt spid="200707">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070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0707">
                                            <p:txEl>
                                              <p:pRg st="4" end="4"/>
                                            </p:txEl>
                                          </p:spTgt>
                                        </p:tgtEl>
                                        <p:attrNameLst>
                                          <p:attrName>style.visibility</p:attrName>
                                        </p:attrNameLst>
                                      </p:cBhvr>
                                      <p:to>
                                        <p:strVal val="visible"/>
                                      </p:to>
                                    </p:set>
                                    <p:anim calcmode="lin" valueType="num">
                                      <p:cBhvr additive="base">
                                        <p:cTn id="19" dur="500" fill="hold"/>
                                        <p:tgtEl>
                                          <p:spTgt spid="200707">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070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0707">
                                            <p:txEl>
                                              <p:pRg st="6" end="6"/>
                                            </p:txEl>
                                          </p:spTgt>
                                        </p:tgtEl>
                                        <p:attrNameLst>
                                          <p:attrName>style.visibility</p:attrName>
                                        </p:attrNameLst>
                                      </p:cBhvr>
                                      <p:to>
                                        <p:strVal val="visible"/>
                                      </p:to>
                                    </p:set>
                                    <p:anim calcmode="lin" valueType="num">
                                      <p:cBhvr additive="base">
                                        <p:cTn id="25" dur="500" fill="hold"/>
                                        <p:tgtEl>
                                          <p:spTgt spid="200707">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070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0707">
                                            <p:txEl>
                                              <p:pRg st="7" end="7"/>
                                            </p:txEl>
                                          </p:spTgt>
                                        </p:tgtEl>
                                        <p:attrNameLst>
                                          <p:attrName>style.visibility</p:attrName>
                                        </p:attrNameLst>
                                      </p:cBhvr>
                                      <p:to>
                                        <p:strVal val="visible"/>
                                      </p:to>
                                    </p:set>
                                    <p:anim calcmode="lin" valueType="num">
                                      <p:cBhvr additive="base">
                                        <p:cTn id="31" dur="500" fill="hold"/>
                                        <p:tgtEl>
                                          <p:spTgt spid="200707">
                                            <p:txEl>
                                              <p:pRg st="7" end="7"/>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0707">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0707"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16387"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6291F54C-7FCA-4B8B-9EF6-7F0087405B41}" type="slidenum">
              <a:rPr lang="el-GR" altLang="el-GR" sz="1400">
                <a:solidFill>
                  <a:srgbClr val="008080"/>
                </a:solidFill>
              </a:rPr>
              <a:pPr eaLnBrk="1" hangingPunct="1"/>
              <a:t>7</a:t>
            </a:fld>
            <a:endParaRPr lang="el-GR" altLang="el-GR" sz="1400">
              <a:solidFill>
                <a:srgbClr val="008080"/>
              </a:solidFill>
            </a:endParaRPr>
          </a:p>
        </p:txBody>
      </p:sp>
      <p:sp>
        <p:nvSpPr>
          <p:cNvPr id="16388" name="Rectangle 2"/>
          <p:cNvSpPr>
            <a:spLocks noGrp="1" noChangeArrowheads="1"/>
          </p:cNvSpPr>
          <p:nvPr>
            <p:ph type="title"/>
          </p:nvPr>
        </p:nvSpPr>
        <p:spPr>
          <a:xfrm>
            <a:off x="304800" y="304800"/>
            <a:ext cx="8458200" cy="603250"/>
          </a:xfrm>
        </p:spPr>
        <p:txBody>
          <a:bodyPr/>
          <a:lstStyle/>
          <a:p>
            <a:pPr eaLnBrk="1" hangingPunct="1"/>
            <a:r>
              <a:rPr lang="en-US" altLang="el-GR" smtClean="0"/>
              <a:t>Stream Buffers (</a:t>
            </a:r>
            <a:r>
              <a:rPr lang="el-GR" altLang="el-GR" smtClean="0"/>
              <a:t>ενταμιευτές ροών)</a:t>
            </a:r>
            <a:endParaRPr lang="en-US" altLang="el-GR" smtClean="0"/>
          </a:p>
        </p:txBody>
      </p:sp>
      <p:sp>
        <p:nvSpPr>
          <p:cNvPr id="16389" name="Rectangle 3"/>
          <p:cNvSpPr>
            <a:spLocks noGrp="1" noChangeArrowheads="1"/>
          </p:cNvSpPr>
          <p:nvPr>
            <p:ph type="body" idx="1"/>
          </p:nvPr>
        </p:nvSpPr>
        <p:spPr>
          <a:xfrm>
            <a:off x="304800" y="981075"/>
            <a:ext cx="8486775" cy="4886325"/>
          </a:xfrm>
        </p:spPr>
        <p:txBody>
          <a:bodyPr/>
          <a:lstStyle/>
          <a:p>
            <a:pPr eaLnBrk="1" hangingPunct="1"/>
            <a:r>
              <a:rPr lang="el-GR" altLang="el-GR" sz="2000" dirty="0" smtClean="0"/>
              <a:t>Ένα </a:t>
            </a:r>
            <a:r>
              <a:rPr lang="en-US" altLang="el-GR" sz="2000" dirty="0" smtClean="0">
                <a:solidFill>
                  <a:srgbClr val="C00000"/>
                </a:solidFill>
              </a:rPr>
              <a:t>stream buffer </a:t>
            </a:r>
            <a:r>
              <a:rPr lang="el-GR" altLang="el-GR" sz="2000" dirty="0" smtClean="0"/>
              <a:t>είναι μια περιοχή της μνήμης που εκχωρείται όταν ένα </a:t>
            </a:r>
            <a:r>
              <a:rPr lang="en-US" altLang="el-GR" sz="2000" dirty="0" smtClean="0"/>
              <a:t>stream </a:t>
            </a:r>
            <a:r>
              <a:rPr lang="el-GR" altLang="el-GR" sz="2000" dirty="0" smtClean="0"/>
              <a:t>γίνεται </a:t>
            </a:r>
            <a:r>
              <a:rPr lang="en-US" altLang="el-GR" sz="2000" dirty="0" smtClean="0"/>
              <a:t>open </a:t>
            </a:r>
            <a:r>
              <a:rPr lang="el-GR" altLang="el-GR" sz="2000" dirty="0" smtClean="0"/>
              <a:t>σε ένα πρόγραμμα</a:t>
            </a:r>
            <a:r>
              <a:rPr lang="en-US" altLang="el-GR" sz="2000" dirty="0" smtClean="0"/>
              <a:t>.</a:t>
            </a:r>
          </a:p>
          <a:p>
            <a:pPr eaLnBrk="1" hangingPunct="1"/>
            <a:r>
              <a:rPr lang="el-GR" altLang="el-GR" sz="2000" dirty="0" smtClean="0"/>
              <a:t>Ο ρόλος του </a:t>
            </a:r>
            <a:r>
              <a:rPr lang="en-US" altLang="el-GR" sz="2000" dirty="0" smtClean="0"/>
              <a:t>buffer </a:t>
            </a:r>
            <a:r>
              <a:rPr lang="el-GR" altLang="el-GR" sz="2000" dirty="0" smtClean="0"/>
              <a:t>είναι να μειώσει τον όγκο δουλειάς που απαιτείται εκ μέρους της συσκευής που είναι συνδεδεμένη με το </a:t>
            </a:r>
            <a:r>
              <a:rPr lang="en-US" altLang="el-GR" sz="2000" dirty="0" smtClean="0"/>
              <a:t> stream</a:t>
            </a:r>
            <a:r>
              <a:rPr lang="el-GR" altLang="el-GR" sz="2000" dirty="0" smtClean="0"/>
              <a:t>.</a:t>
            </a:r>
            <a:endParaRPr lang="en-US" altLang="el-GR" sz="2000" dirty="0" smtClean="0"/>
          </a:p>
          <a:p>
            <a:pPr eaLnBrk="1" hangingPunct="1"/>
            <a:r>
              <a:rPr lang="el-GR" altLang="el-GR" sz="2000" dirty="0" err="1" smtClean="0"/>
              <a:t>Π.χ</a:t>
            </a:r>
            <a:r>
              <a:rPr lang="el-GR" altLang="el-GR" sz="2000" dirty="0" smtClean="0"/>
              <a:t> κατά την εγγραφή στο δίσκο υπάρχει μια σημαντική καθυστέρηση για τον εντοπισμό της κατάλληλης θέσης εγγραφής των δεδομένων στο δίσκο που λέγεται χρόνος αναζήτησης</a:t>
            </a:r>
            <a:r>
              <a:rPr lang="en-US" altLang="el-GR" sz="2000" dirty="0" smtClean="0"/>
              <a:t> </a:t>
            </a:r>
            <a:r>
              <a:rPr lang="el-GR" altLang="el-GR" sz="2000" dirty="0" smtClean="0"/>
              <a:t>(</a:t>
            </a:r>
            <a:r>
              <a:rPr lang="en-US" altLang="el-GR" sz="2000" dirty="0" smtClean="0"/>
              <a:t>seek time</a:t>
            </a:r>
            <a:r>
              <a:rPr lang="el-GR" altLang="el-GR" sz="2000" dirty="0" smtClean="0"/>
              <a:t>)</a:t>
            </a:r>
            <a:r>
              <a:rPr lang="en-US" altLang="el-GR" sz="2000" dirty="0" smtClean="0"/>
              <a:t>.</a:t>
            </a:r>
          </a:p>
          <a:p>
            <a:pPr lvl="1" eaLnBrk="1" hangingPunct="1"/>
            <a:r>
              <a:rPr lang="el-GR" altLang="el-GR" sz="2000" dirty="0" smtClean="0"/>
              <a:t>Αν ένα πρόγραμμα δημιουργώντας δεδομένα, πρέπει να γράφει κάθε δεδομένο που παράγεται στο δίσκο, μόλις αυτό γίνεται διαθέσιμο, τότε θα απαιτούνται πολλοί χρόνοι αναζήτησης</a:t>
            </a:r>
            <a:r>
              <a:rPr lang="en-US" altLang="el-GR" sz="2000" dirty="0" smtClean="0"/>
              <a:t>.</a:t>
            </a:r>
          </a:p>
          <a:p>
            <a:pPr lvl="1" eaLnBrk="1" hangingPunct="1"/>
            <a:r>
              <a:rPr lang="el-GR" altLang="el-GR" sz="2000" dirty="0" smtClean="0"/>
              <a:t>Χρησιμοποιώντας </a:t>
            </a:r>
            <a:r>
              <a:rPr lang="en-US" altLang="el-GR" sz="2000" dirty="0" smtClean="0"/>
              <a:t>buffer, </a:t>
            </a:r>
            <a:r>
              <a:rPr lang="el-GR" altLang="el-GR" sz="2000" dirty="0" smtClean="0"/>
              <a:t>τα δεδομένα γράφονται σ’ αυτό και μόλις αυτό γεμίσει γράφεται ολόκληρο στο δίσκο απαιτώντας μόνον ένα χρόνο αναζήτησης.</a:t>
            </a:r>
            <a:endParaRPr lang="en-US" altLang="el-GR" sz="2000" dirty="0" smtClean="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77827"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44E49289-94D7-44B5-961F-674DA70BDED0}" type="slidenum">
              <a:rPr lang="el-GR" altLang="el-GR" sz="1400">
                <a:solidFill>
                  <a:srgbClr val="008080"/>
                </a:solidFill>
              </a:rPr>
              <a:pPr eaLnBrk="1" hangingPunct="1"/>
              <a:t>70</a:t>
            </a:fld>
            <a:endParaRPr lang="el-GR" altLang="el-GR" sz="1400">
              <a:solidFill>
                <a:srgbClr val="008080"/>
              </a:solidFill>
            </a:endParaRPr>
          </a:p>
        </p:txBody>
      </p:sp>
      <p:sp>
        <p:nvSpPr>
          <p:cNvPr id="77828" name="Rectangle 2"/>
          <p:cNvSpPr>
            <a:spLocks noGrp="1" noChangeArrowheads="1"/>
          </p:cNvSpPr>
          <p:nvPr>
            <p:ph type="title"/>
          </p:nvPr>
        </p:nvSpPr>
        <p:spPr/>
        <p:txBody>
          <a:bodyPr/>
          <a:lstStyle/>
          <a:p>
            <a:pPr eaLnBrk="1" hangingPunct="1"/>
            <a:r>
              <a:rPr lang="el-GR" altLang="el-GR" smtClean="0"/>
              <a:t>Συναρτήσεις διαχείρισης </a:t>
            </a:r>
            <a:r>
              <a:rPr lang="en-US" altLang="el-GR" smtClean="0"/>
              <a:t>random files</a:t>
            </a:r>
          </a:p>
        </p:txBody>
      </p:sp>
      <p:sp>
        <p:nvSpPr>
          <p:cNvPr id="77829" name="Rectangle 3"/>
          <p:cNvSpPr>
            <a:spLocks noGrp="1" noChangeArrowheads="1"/>
          </p:cNvSpPr>
          <p:nvPr>
            <p:ph type="body" idx="1"/>
          </p:nvPr>
        </p:nvSpPr>
        <p:spPr/>
        <p:txBody>
          <a:bodyPr/>
          <a:lstStyle/>
          <a:p>
            <a:pPr eaLnBrk="1" hangingPunct="1">
              <a:lnSpc>
                <a:spcPct val="130000"/>
              </a:lnSpc>
            </a:pPr>
            <a:r>
              <a:rPr lang="el-GR" altLang="el-GR" sz="2000" b="1" dirty="0" err="1" smtClean="0">
                <a:solidFill>
                  <a:srgbClr val="3399FF"/>
                </a:solidFill>
              </a:rPr>
              <a:t>read(str</a:t>
            </a:r>
            <a:r>
              <a:rPr lang="el-GR" altLang="el-GR" sz="2000" b="1" dirty="0" smtClean="0">
                <a:solidFill>
                  <a:srgbClr val="3399FF"/>
                </a:solidFill>
              </a:rPr>
              <a:t>, MAX)</a:t>
            </a:r>
            <a:r>
              <a:rPr lang="el-GR" altLang="el-GR" sz="2000" dirty="0" smtClean="0"/>
              <a:t> </a:t>
            </a:r>
            <a:r>
              <a:rPr lang="en-US" altLang="el-GR" sz="2000" dirty="0" smtClean="0"/>
              <a:t>	</a:t>
            </a:r>
            <a:r>
              <a:rPr lang="el-GR" altLang="el-GR" sz="2000" dirty="0" err="1" smtClean="0"/>
              <a:t>Extract</a:t>
            </a:r>
            <a:r>
              <a:rPr lang="el-GR" altLang="el-GR" sz="2000" dirty="0" smtClean="0"/>
              <a:t> </a:t>
            </a:r>
            <a:r>
              <a:rPr lang="el-GR" altLang="el-GR" sz="2000" dirty="0" err="1" smtClean="0"/>
              <a:t>up</a:t>
            </a:r>
            <a:r>
              <a:rPr lang="el-GR" altLang="el-GR" sz="2000" dirty="0" smtClean="0"/>
              <a:t> </a:t>
            </a:r>
            <a:r>
              <a:rPr lang="el-GR" altLang="el-GR" sz="2000" dirty="0" err="1" smtClean="0"/>
              <a:t>to</a:t>
            </a:r>
            <a:r>
              <a:rPr lang="el-GR" altLang="el-GR" sz="2000" dirty="0" smtClean="0"/>
              <a:t> MAX </a:t>
            </a:r>
            <a:r>
              <a:rPr lang="el-GR" altLang="el-GR" sz="2000" dirty="0" err="1" smtClean="0"/>
              <a:t>characters</a:t>
            </a:r>
            <a:r>
              <a:rPr lang="el-GR" altLang="el-GR" sz="2000" dirty="0" smtClean="0"/>
              <a:t> </a:t>
            </a:r>
            <a:r>
              <a:rPr lang="el-GR" altLang="el-GR" sz="2000" dirty="0" err="1" smtClean="0"/>
              <a:t>into</a:t>
            </a:r>
            <a:r>
              <a:rPr lang="el-GR" altLang="el-GR" sz="2000" dirty="0" smtClean="0"/>
              <a:t> </a:t>
            </a:r>
            <a:r>
              <a:rPr lang="el-GR" altLang="el-GR" sz="2000" dirty="0" err="1" smtClean="0"/>
              <a:t>str</a:t>
            </a:r>
            <a:r>
              <a:rPr lang="el-GR" altLang="el-GR" sz="2000" dirty="0" smtClean="0"/>
              <a:t> </a:t>
            </a:r>
            <a:r>
              <a:rPr lang="el-GR" altLang="el-GR" sz="2000" dirty="0" err="1" smtClean="0"/>
              <a:t>until</a:t>
            </a:r>
            <a:r>
              <a:rPr lang="el-GR" altLang="el-GR" sz="2000" dirty="0" smtClean="0"/>
              <a:t> </a:t>
            </a:r>
            <a:r>
              <a:rPr lang="en-US" altLang="el-GR" sz="2000" dirty="0" smtClean="0"/>
              <a:t>				</a:t>
            </a:r>
            <a:r>
              <a:rPr lang="el-GR" altLang="el-GR" sz="2000" dirty="0" smtClean="0"/>
              <a:t>EOF. </a:t>
            </a:r>
          </a:p>
          <a:p>
            <a:pPr eaLnBrk="1" hangingPunct="1">
              <a:lnSpc>
                <a:spcPct val="130000"/>
              </a:lnSpc>
            </a:pPr>
            <a:r>
              <a:rPr lang="el-GR" altLang="el-GR" sz="2000" b="1" dirty="0" err="1" smtClean="0">
                <a:solidFill>
                  <a:srgbClr val="3399FF"/>
                </a:solidFill>
              </a:rPr>
              <a:t>seekg(position</a:t>
            </a:r>
            <a:r>
              <a:rPr lang="el-GR" altLang="el-GR" sz="2000" b="1" dirty="0" smtClean="0">
                <a:solidFill>
                  <a:srgbClr val="3399FF"/>
                </a:solidFill>
              </a:rPr>
              <a:t>)</a:t>
            </a:r>
            <a:r>
              <a:rPr lang="el-GR" altLang="el-GR" sz="2000" dirty="0" smtClean="0"/>
              <a:t> </a:t>
            </a:r>
            <a:r>
              <a:rPr lang="en-US" altLang="el-GR" sz="2000" dirty="0" smtClean="0"/>
              <a:t>	</a:t>
            </a:r>
            <a:r>
              <a:rPr lang="el-GR" altLang="el-GR" sz="2000" dirty="0" err="1" smtClean="0"/>
              <a:t>Sets</a:t>
            </a:r>
            <a:r>
              <a:rPr lang="el-GR" altLang="el-GR" sz="2000" dirty="0" smtClean="0"/>
              <a:t> </a:t>
            </a:r>
            <a:r>
              <a:rPr lang="el-GR" altLang="el-GR" sz="2000" dirty="0" err="1" smtClean="0"/>
              <a:t>distance</a:t>
            </a:r>
            <a:r>
              <a:rPr lang="el-GR" altLang="el-GR" sz="2000" dirty="0" smtClean="0"/>
              <a:t> (</a:t>
            </a:r>
            <a:r>
              <a:rPr lang="el-GR" altLang="el-GR" sz="2000" dirty="0" err="1" smtClean="0"/>
              <a:t>in</a:t>
            </a:r>
            <a:r>
              <a:rPr lang="el-GR" altLang="el-GR" sz="2000" dirty="0" smtClean="0"/>
              <a:t> </a:t>
            </a:r>
            <a:r>
              <a:rPr lang="el-GR" altLang="el-GR" sz="2000" dirty="0" err="1" smtClean="0"/>
              <a:t>bytes</a:t>
            </a:r>
            <a:r>
              <a:rPr lang="el-GR" altLang="el-GR" sz="2000" dirty="0" smtClean="0"/>
              <a:t>) </a:t>
            </a:r>
            <a:r>
              <a:rPr lang="el-GR" altLang="el-GR" sz="2000" dirty="0" err="1" smtClean="0"/>
              <a:t>of</a:t>
            </a:r>
            <a:r>
              <a:rPr lang="el-GR" altLang="el-GR" sz="2000" dirty="0" smtClean="0"/>
              <a:t> </a:t>
            </a:r>
            <a:r>
              <a:rPr lang="el-GR" altLang="el-GR" sz="2000" dirty="0" err="1" smtClean="0"/>
              <a:t>file</a:t>
            </a:r>
            <a:r>
              <a:rPr lang="el-GR" altLang="el-GR" sz="2000" dirty="0" smtClean="0"/>
              <a:t> </a:t>
            </a:r>
            <a:r>
              <a:rPr lang="el-GR" altLang="el-GR" sz="2000" dirty="0" err="1" smtClean="0"/>
              <a:t>pointer</a:t>
            </a:r>
            <a:r>
              <a:rPr lang="el-GR" altLang="el-GR" sz="2000" dirty="0" smtClean="0"/>
              <a:t> </a:t>
            </a:r>
            <a:r>
              <a:rPr lang="el-GR" altLang="el-GR" sz="2000" dirty="0" err="1" smtClean="0"/>
              <a:t>from</a:t>
            </a:r>
            <a:r>
              <a:rPr lang="el-GR" altLang="el-GR" sz="2000" dirty="0" smtClean="0"/>
              <a:t> </a:t>
            </a:r>
            <a:r>
              <a:rPr lang="en-US" altLang="el-GR" sz="2000" dirty="0" smtClean="0"/>
              <a:t>				</a:t>
            </a:r>
            <a:r>
              <a:rPr lang="el-GR" altLang="el-GR" sz="2000" dirty="0" err="1" smtClean="0"/>
              <a:t>start</a:t>
            </a:r>
            <a:r>
              <a:rPr lang="el-GR" altLang="el-GR" sz="2000" dirty="0" smtClean="0"/>
              <a:t> </a:t>
            </a:r>
            <a:r>
              <a:rPr lang="el-GR" altLang="el-GR" sz="2000" dirty="0" err="1" smtClean="0"/>
              <a:t>of</a:t>
            </a:r>
            <a:r>
              <a:rPr lang="el-GR" altLang="el-GR" sz="2000" dirty="0" smtClean="0"/>
              <a:t> </a:t>
            </a:r>
            <a:r>
              <a:rPr lang="el-GR" altLang="el-GR" sz="2000" dirty="0" err="1" smtClean="0"/>
              <a:t>file</a:t>
            </a:r>
            <a:r>
              <a:rPr lang="el-GR" altLang="el-GR" sz="2000" dirty="0" smtClean="0"/>
              <a:t>. </a:t>
            </a:r>
          </a:p>
          <a:p>
            <a:pPr eaLnBrk="1" hangingPunct="1">
              <a:lnSpc>
                <a:spcPct val="130000"/>
              </a:lnSpc>
            </a:pPr>
            <a:r>
              <a:rPr lang="el-GR" altLang="el-GR" sz="2000" b="1" dirty="0" err="1" smtClean="0">
                <a:solidFill>
                  <a:srgbClr val="3399FF"/>
                </a:solidFill>
              </a:rPr>
              <a:t>seekg(position</a:t>
            </a:r>
            <a:r>
              <a:rPr lang="el-GR" altLang="el-GR" sz="2000" b="1" dirty="0" smtClean="0">
                <a:solidFill>
                  <a:srgbClr val="3399FF"/>
                </a:solidFill>
              </a:rPr>
              <a:t>, </a:t>
            </a:r>
            <a:r>
              <a:rPr lang="el-GR" altLang="el-GR" sz="2000" b="1" dirty="0" err="1" smtClean="0">
                <a:solidFill>
                  <a:srgbClr val="3399FF"/>
                </a:solidFill>
              </a:rPr>
              <a:t>seek_dir</a:t>
            </a:r>
            <a:r>
              <a:rPr lang="el-GR" altLang="el-GR" sz="2000" b="1" dirty="0" smtClean="0">
                <a:solidFill>
                  <a:srgbClr val="3399FF"/>
                </a:solidFill>
              </a:rPr>
              <a:t>)</a:t>
            </a:r>
            <a:r>
              <a:rPr lang="en-US" altLang="el-GR" sz="2000" dirty="0" smtClean="0"/>
              <a:t>	</a:t>
            </a:r>
            <a:r>
              <a:rPr lang="el-GR" altLang="el-GR" sz="2000" dirty="0" err="1" smtClean="0"/>
              <a:t>Sets</a:t>
            </a:r>
            <a:r>
              <a:rPr lang="el-GR" altLang="el-GR" sz="2000" dirty="0" smtClean="0"/>
              <a:t> </a:t>
            </a:r>
            <a:r>
              <a:rPr lang="el-GR" altLang="el-GR" sz="2000" dirty="0" err="1" smtClean="0"/>
              <a:t>distance</a:t>
            </a:r>
            <a:r>
              <a:rPr lang="el-GR" altLang="el-GR" sz="2000" dirty="0" smtClean="0"/>
              <a:t> (</a:t>
            </a:r>
            <a:r>
              <a:rPr lang="el-GR" altLang="el-GR" sz="2000" dirty="0" err="1" smtClean="0"/>
              <a:t>in</a:t>
            </a:r>
            <a:r>
              <a:rPr lang="el-GR" altLang="el-GR" sz="2000" dirty="0" smtClean="0"/>
              <a:t> </a:t>
            </a:r>
            <a:r>
              <a:rPr lang="el-GR" altLang="el-GR" sz="2000" dirty="0" err="1" smtClean="0"/>
              <a:t>bytes</a:t>
            </a:r>
            <a:r>
              <a:rPr lang="el-GR" altLang="el-GR" sz="2000" dirty="0" smtClean="0"/>
              <a:t>) </a:t>
            </a:r>
            <a:r>
              <a:rPr lang="el-GR" altLang="el-GR" sz="2000" dirty="0" err="1" smtClean="0"/>
              <a:t>of</a:t>
            </a:r>
            <a:r>
              <a:rPr lang="el-GR" altLang="el-GR" sz="2000" dirty="0" smtClean="0"/>
              <a:t> </a:t>
            </a:r>
            <a:r>
              <a:rPr lang="el-GR" altLang="el-GR" sz="2000" dirty="0" err="1" smtClean="0"/>
              <a:t>file</a:t>
            </a:r>
            <a:r>
              <a:rPr lang="el-GR" altLang="el-GR" sz="2000" dirty="0" smtClean="0"/>
              <a:t> </a:t>
            </a:r>
            <a:r>
              <a:rPr lang="el-GR" altLang="el-GR" sz="2000" dirty="0" err="1" smtClean="0"/>
              <a:t>pointer</a:t>
            </a:r>
            <a:r>
              <a:rPr lang="el-GR" altLang="el-GR" sz="2000" dirty="0" smtClean="0"/>
              <a:t> </a:t>
            </a:r>
            <a:r>
              <a:rPr lang="en-US" altLang="el-GR" sz="2000" dirty="0" smtClean="0"/>
              <a:t>				</a:t>
            </a:r>
            <a:r>
              <a:rPr lang="el-GR" altLang="el-GR" sz="2000" dirty="0" err="1" smtClean="0"/>
              <a:t>from</a:t>
            </a:r>
            <a:r>
              <a:rPr lang="el-GR" altLang="el-GR" sz="2000" dirty="0" smtClean="0"/>
              <a:t> </a:t>
            </a:r>
            <a:r>
              <a:rPr lang="el-GR" altLang="el-GR" sz="2000" dirty="0" err="1" smtClean="0"/>
              <a:t>specified</a:t>
            </a:r>
            <a:r>
              <a:rPr lang="el-GR" altLang="el-GR" sz="2000" dirty="0" smtClean="0"/>
              <a:t> </a:t>
            </a:r>
            <a:r>
              <a:rPr lang="el-GR" altLang="el-GR" sz="2000" dirty="0" err="1" smtClean="0"/>
              <a:t>place</a:t>
            </a:r>
            <a:r>
              <a:rPr lang="el-GR" altLang="el-GR" sz="2000" dirty="0" smtClean="0"/>
              <a:t> </a:t>
            </a:r>
            <a:r>
              <a:rPr lang="el-GR" altLang="el-GR" sz="2000" dirty="0" err="1" smtClean="0"/>
              <a:t>in</a:t>
            </a:r>
            <a:r>
              <a:rPr lang="el-GR" altLang="el-GR" sz="2000" dirty="0" smtClean="0"/>
              <a:t> file: </a:t>
            </a:r>
            <a:r>
              <a:rPr lang="el-GR" altLang="el-GR" sz="2000" dirty="0" err="1" smtClean="0"/>
              <a:t>seek_dir</a:t>
            </a:r>
            <a:r>
              <a:rPr lang="el-GR" altLang="el-GR" sz="2000" dirty="0" smtClean="0"/>
              <a:t> </a:t>
            </a:r>
            <a:r>
              <a:rPr lang="en-US" altLang="el-GR" sz="2000" dirty="0" smtClean="0"/>
              <a:t>					</a:t>
            </a:r>
            <a:r>
              <a:rPr lang="el-GR" altLang="el-GR" sz="2000" dirty="0" err="1" smtClean="0"/>
              <a:t>can</a:t>
            </a:r>
            <a:r>
              <a:rPr lang="el-GR" altLang="el-GR" sz="2000" dirty="0" smtClean="0"/>
              <a:t> </a:t>
            </a:r>
            <a:r>
              <a:rPr lang="el-GR" altLang="el-GR" sz="2000" dirty="0" err="1" smtClean="0"/>
              <a:t>be</a:t>
            </a:r>
            <a:r>
              <a:rPr lang="el-GR" altLang="el-GR" sz="2000" dirty="0" smtClean="0"/>
              <a:t> </a:t>
            </a:r>
            <a:r>
              <a:rPr lang="en-US" altLang="el-GR" sz="2000" dirty="0" err="1" smtClean="0"/>
              <a:t>i</a:t>
            </a:r>
            <a:r>
              <a:rPr lang="el-GR" altLang="el-GR" sz="2000" dirty="0" err="1" smtClean="0"/>
              <a:t>os::beg</a:t>
            </a:r>
            <a:r>
              <a:rPr lang="el-GR" altLang="el-GR" sz="2000" dirty="0" smtClean="0"/>
              <a:t>, </a:t>
            </a:r>
            <a:r>
              <a:rPr lang="el-GR" altLang="el-GR" sz="2000" dirty="0" err="1" smtClean="0"/>
              <a:t>ios::cur</a:t>
            </a:r>
            <a:r>
              <a:rPr lang="el-GR" altLang="el-GR" sz="2000" dirty="0" smtClean="0"/>
              <a:t>, </a:t>
            </a:r>
            <a:r>
              <a:rPr lang="el-GR" altLang="el-GR" sz="2000" dirty="0" err="1" smtClean="0"/>
              <a:t>ios::end</a:t>
            </a:r>
            <a:r>
              <a:rPr lang="el-GR" altLang="el-GR" sz="2000" dirty="0" smtClean="0"/>
              <a:t>. </a:t>
            </a:r>
          </a:p>
          <a:p>
            <a:pPr eaLnBrk="1" hangingPunct="1">
              <a:lnSpc>
                <a:spcPct val="130000"/>
              </a:lnSpc>
            </a:pPr>
            <a:r>
              <a:rPr lang="el-GR" altLang="el-GR" sz="2000" b="1" dirty="0" err="1" smtClean="0">
                <a:solidFill>
                  <a:srgbClr val="3399FF"/>
                </a:solidFill>
              </a:rPr>
              <a:t>position</a:t>
            </a:r>
            <a:r>
              <a:rPr lang="el-GR" altLang="el-GR" sz="2000" b="1" dirty="0" smtClean="0">
                <a:solidFill>
                  <a:srgbClr val="3399FF"/>
                </a:solidFill>
              </a:rPr>
              <a:t> = </a:t>
            </a:r>
            <a:r>
              <a:rPr lang="el-GR" altLang="el-GR" sz="2000" b="1" dirty="0" err="1" smtClean="0">
                <a:solidFill>
                  <a:srgbClr val="3399FF"/>
                </a:solidFill>
              </a:rPr>
              <a:t>tellg(pos</a:t>
            </a:r>
            <a:r>
              <a:rPr lang="el-GR" altLang="el-GR" sz="2000" b="1" dirty="0" smtClean="0">
                <a:solidFill>
                  <a:srgbClr val="3399FF"/>
                </a:solidFill>
              </a:rPr>
              <a:t>)</a:t>
            </a:r>
            <a:r>
              <a:rPr lang="el-GR" altLang="el-GR" sz="2000" dirty="0" smtClean="0"/>
              <a:t> </a:t>
            </a:r>
            <a:r>
              <a:rPr lang="el-GR" altLang="el-GR" sz="2000" dirty="0" err="1" smtClean="0"/>
              <a:t>Return</a:t>
            </a:r>
            <a:r>
              <a:rPr lang="el-GR" altLang="el-GR" sz="2000" dirty="0" smtClean="0"/>
              <a:t> </a:t>
            </a:r>
            <a:r>
              <a:rPr lang="el-GR" altLang="el-GR" sz="2000" dirty="0" err="1" smtClean="0"/>
              <a:t>position</a:t>
            </a:r>
            <a:r>
              <a:rPr lang="el-GR" altLang="el-GR" sz="2000" dirty="0" smtClean="0"/>
              <a:t> (</a:t>
            </a:r>
            <a:r>
              <a:rPr lang="el-GR" altLang="el-GR" sz="2000" dirty="0" err="1" smtClean="0"/>
              <a:t>in</a:t>
            </a:r>
            <a:r>
              <a:rPr lang="el-GR" altLang="el-GR" sz="2000" dirty="0" smtClean="0"/>
              <a:t> </a:t>
            </a:r>
            <a:r>
              <a:rPr lang="el-GR" altLang="el-GR" sz="2000" dirty="0" err="1" smtClean="0"/>
              <a:t>bytes</a:t>
            </a:r>
            <a:r>
              <a:rPr lang="el-GR" altLang="el-GR" sz="2000" dirty="0" smtClean="0"/>
              <a:t>) </a:t>
            </a:r>
            <a:r>
              <a:rPr lang="el-GR" altLang="el-GR" sz="2000" dirty="0" err="1" smtClean="0"/>
              <a:t>of</a:t>
            </a:r>
            <a:r>
              <a:rPr lang="el-GR" altLang="el-GR" sz="2000" dirty="0" smtClean="0"/>
              <a:t> </a:t>
            </a:r>
            <a:r>
              <a:rPr lang="el-GR" altLang="el-GR" sz="2000" dirty="0" err="1" smtClean="0"/>
              <a:t>file</a:t>
            </a:r>
            <a:r>
              <a:rPr lang="el-GR" altLang="el-GR" sz="2000" dirty="0" smtClean="0"/>
              <a:t> </a:t>
            </a:r>
            <a:r>
              <a:rPr lang="en-US" altLang="el-GR" sz="2000" dirty="0" smtClean="0"/>
              <a:t>					</a:t>
            </a:r>
            <a:r>
              <a:rPr lang="el-GR" altLang="el-GR" sz="2000" dirty="0" err="1" smtClean="0"/>
              <a:t>pointer</a:t>
            </a:r>
            <a:r>
              <a:rPr lang="el-GR" altLang="el-GR" sz="2000" dirty="0" smtClean="0"/>
              <a:t> </a:t>
            </a:r>
            <a:r>
              <a:rPr lang="el-GR" altLang="el-GR" sz="2000" dirty="0" err="1" smtClean="0"/>
              <a:t>from</a:t>
            </a:r>
            <a:r>
              <a:rPr lang="el-GR" altLang="el-GR" sz="2000" dirty="0" smtClean="0"/>
              <a:t> </a:t>
            </a:r>
            <a:r>
              <a:rPr lang="el-GR" altLang="el-GR" sz="2000" dirty="0" err="1" smtClean="0"/>
              <a:t>start</a:t>
            </a:r>
            <a:r>
              <a:rPr lang="el-GR" altLang="el-GR" sz="2000" dirty="0" smtClean="0"/>
              <a:t> </a:t>
            </a:r>
            <a:r>
              <a:rPr lang="el-GR" altLang="el-GR" sz="2000" dirty="0" err="1" smtClean="0"/>
              <a:t>of</a:t>
            </a:r>
            <a:r>
              <a:rPr lang="el-GR" altLang="el-GR" sz="2000" dirty="0" smtClean="0"/>
              <a:t> </a:t>
            </a:r>
            <a:r>
              <a:rPr lang="el-GR" altLang="el-GR" sz="2000" dirty="0" err="1" smtClean="0"/>
              <a:t>file</a:t>
            </a:r>
            <a:r>
              <a:rPr lang="el-GR" altLang="el-GR" sz="2000" dirty="0" smtClean="0"/>
              <a:t>.</a:t>
            </a:r>
            <a:endParaRPr lang="en-US" altLang="el-GR" sz="2000" dirty="0" smtClean="0"/>
          </a:p>
          <a:p>
            <a:pPr eaLnBrk="1" hangingPunct="1">
              <a:lnSpc>
                <a:spcPct val="130000"/>
              </a:lnSpc>
            </a:pPr>
            <a:endParaRPr lang="en-US" altLang="el-GR" sz="1600" dirty="0" smtClean="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78851"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F98A70D2-99A1-4B0B-B464-E399CE868F97}" type="slidenum">
              <a:rPr lang="el-GR" altLang="el-GR" sz="1400">
                <a:solidFill>
                  <a:srgbClr val="008080"/>
                </a:solidFill>
              </a:rPr>
              <a:pPr eaLnBrk="1" hangingPunct="1"/>
              <a:t>71</a:t>
            </a:fld>
            <a:endParaRPr lang="el-GR" altLang="el-GR" sz="1400">
              <a:solidFill>
                <a:srgbClr val="008080"/>
              </a:solidFill>
            </a:endParaRPr>
          </a:p>
        </p:txBody>
      </p:sp>
      <p:sp>
        <p:nvSpPr>
          <p:cNvPr id="78852" name="Rectangle 2"/>
          <p:cNvSpPr>
            <a:spLocks noGrp="1" noChangeArrowheads="1"/>
          </p:cNvSpPr>
          <p:nvPr>
            <p:ph type="title"/>
          </p:nvPr>
        </p:nvSpPr>
        <p:spPr/>
        <p:txBody>
          <a:bodyPr/>
          <a:lstStyle/>
          <a:p>
            <a:pPr eaLnBrk="1" hangingPunct="1"/>
            <a:endParaRPr lang="en-US" altLang="el-GR" smtClean="0"/>
          </a:p>
        </p:txBody>
      </p:sp>
      <p:sp>
        <p:nvSpPr>
          <p:cNvPr id="78853" name="Rectangle 3"/>
          <p:cNvSpPr>
            <a:spLocks noGrp="1" noChangeArrowheads="1"/>
          </p:cNvSpPr>
          <p:nvPr>
            <p:ph type="body" idx="1"/>
          </p:nvPr>
        </p:nvSpPr>
        <p:spPr/>
        <p:txBody>
          <a:bodyPr/>
          <a:lstStyle/>
          <a:p>
            <a:pPr eaLnBrk="1" hangingPunct="1">
              <a:lnSpc>
                <a:spcPct val="130000"/>
              </a:lnSpc>
              <a:buFontTx/>
              <a:buNone/>
            </a:pPr>
            <a:r>
              <a:rPr lang="el-GR" altLang="el-GR" sz="2000" b="1" smtClean="0">
                <a:solidFill>
                  <a:srgbClr val="CC0000"/>
                </a:solidFill>
              </a:rPr>
              <a:t>flush()</a:t>
            </a:r>
            <a:r>
              <a:rPr lang="el-GR" altLang="el-GR" sz="2000" smtClean="0"/>
              <a:t> </a:t>
            </a:r>
            <a:r>
              <a:rPr lang="en-US" altLang="el-GR" sz="2000" smtClean="0"/>
              <a:t>			</a:t>
            </a:r>
            <a:r>
              <a:rPr lang="el-GR" altLang="el-GR" sz="2000" smtClean="0"/>
              <a:t>Flush buffer contents and insert new line. </a:t>
            </a:r>
          </a:p>
          <a:p>
            <a:pPr eaLnBrk="1" hangingPunct="1">
              <a:lnSpc>
                <a:spcPct val="130000"/>
              </a:lnSpc>
              <a:buFontTx/>
              <a:buNone/>
            </a:pPr>
            <a:r>
              <a:rPr lang="el-GR" altLang="el-GR" sz="2000" b="1" smtClean="0">
                <a:solidFill>
                  <a:srgbClr val="CC0000"/>
                </a:solidFill>
              </a:rPr>
              <a:t>write(str, SIZE)</a:t>
            </a:r>
            <a:r>
              <a:rPr lang="en-US" altLang="el-GR" sz="2000" smtClean="0"/>
              <a:t>	</a:t>
            </a:r>
            <a:r>
              <a:rPr lang="el-GR" altLang="el-GR" sz="2000" smtClean="0"/>
              <a:t>Insert SIZE characters from array str into </a:t>
            </a:r>
            <a:r>
              <a:rPr lang="en-US" altLang="el-GR" sz="2000" smtClean="0"/>
              <a:t>				</a:t>
            </a:r>
            <a:r>
              <a:rPr lang="el-GR" altLang="el-GR" sz="2000" smtClean="0"/>
              <a:t>file. </a:t>
            </a:r>
          </a:p>
          <a:p>
            <a:pPr eaLnBrk="1" hangingPunct="1">
              <a:lnSpc>
                <a:spcPct val="130000"/>
              </a:lnSpc>
              <a:buFontTx/>
              <a:buNone/>
            </a:pPr>
            <a:r>
              <a:rPr lang="el-GR" altLang="el-GR" sz="2000" b="1" smtClean="0">
                <a:solidFill>
                  <a:srgbClr val="CC0000"/>
                </a:solidFill>
              </a:rPr>
              <a:t>seekp(position)</a:t>
            </a:r>
            <a:r>
              <a:rPr lang="en-US" altLang="el-GR" sz="2000" smtClean="0"/>
              <a:t>		</a:t>
            </a:r>
            <a:r>
              <a:rPr lang="el-GR" altLang="el-GR" sz="2000" smtClean="0"/>
              <a:t>Sets distance in bytes of file pointer from </a:t>
            </a:r>
            <a:r>
              <a:rPr lang="en-US" altLang="el-GR" sz="2000" smtClean="0"/>
              <a:t>				</a:t>
            </a:r>
            <a:r>
              <a:rPr lang="el-GR" altLang="el-GR" sz="2000" smtClean="0"/>
              <a:t>start of file. </a:t>
            </a:r>
          </a:p>
          <a:p>
            <a:pPr eaLnBrk="1" hangingPunct="1">
              <a:lnSpc>
                <a:spcPct val="130000"/>
              </a:lnSpc>
              <a:buFontTx/>
              <a:buNone/>
            </a:pPr>
            <a:r>
              <a:rPr lang="el-GR" altLang="el-GR" sz="2000" b="1" smtClean="0">
                <a:solidFill>
                  <a:srgbClr val="CC0000"/>
                </a:solidFill>
              </a:rPr>
              <a:t>seekp(position, seek_dir)</a:t>
            </a:r>
            <a:r>
              <a:rPr lang="el-GR" altLang="el-GR" sz="2000" smtClean="0"/>
              <a:t> </a:t>
            </a:r>
            <a:r>
              <a:rPr lang="en-US" altLang="el-GR" sz="2000" smtClean="0"/>
              <a:t> </a:t>
            </a:r>
            <a:r>
              <a:rPr lang="el-GR" altLang="el-GR" sz="2000" smtClean="0"/>
              <a:t>Set distance in bytes of file pointer from </a:t>
            </a:r>
            <a:r>
              <a:rPr lang="en-US" altLang="el-GR" sz="2000" smtClean="0"/>
              <a:t>				</a:t>
            </a:r>
            <a:r>
              <a:rPr lang="el-GR" altLang="el-GR" sz="2000" smtClean="0"/>
              <a:t>specified place in file</a:t>
            </a:r>
            <a:r>
              <a:rPr lang="en-US" altLang="el-GR" sz="2000" smtClean="0"/>
              <a:t>:</a:t>
            </a:r>
            <a:r>
              <a:rPr lang="el-GR" altLang="el-GR" sz="2000" smtClean="0"/>
              <a:t> seek_dir can be </a:t>
            </a:r>
            <a:r>
              <a:rPr lang="en-US" altLang="el-GR" sz="2000" smtClean="0"/>
              <a:t>				</a:t>
            </a:r>
            <a:r>
              <a:rPr lang="el-GR" altLang="el-GR" sz="2000" smtClean="0"/>
              <a:t>ios::beg, ios::cur, or ios::end. </a:t>
            </a:r>
          </a:p>
          <a:p>
            <a:pPr eaLnBrk="1" hangingPunct="1">
              <a:lnSpc>
                <a:spcPct val="130000"/>
              </a:lnSpc>
              <a:buFontTx/>
              <a:buNone/>
            </a:pPr>
            <a:r>
              <a:rPr lang="el-GR" altLang="el-GR" sz="2000" b="1" smtClean="0">
                <a:solidFill>
                  <a:srgbClr val="CC0000"/>
                </a:solidFill>
              </a:rPr>
              <a:t>position = tellp()</a:t>
            </a:r>
            <a:r>
              <a:rPr lang="el-GR" altLang="el-GR" sz="2000" smtClean="0"/>
              <a:t> </a:t>
            </a:r>
            <a:r>
              <a:rPr lang="en-US" altLang="el-GR" sz="2000" smtClean="0"/>
              <a:t>	</a:t>
            </a:r>
            <a:r>
              <a:rPr lang="el-GR" altLang="el-GR" sz="2000" smtClean="0"/>
              <a:t>Return position of file pointer, in bytes. </a:t>
            </a:r>
          </a:p>
          <a:p>
            <a:pPr eaLnBrk="1" hangingPunct="1">
              <a:lnSpc>
                <a:spcPct val="90000"/>
              </a:lnSpc>
            </a:pPr>
            <a:endParaRPr lang="en-US" altLang="el-GR" sz="1600" smtClean="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79875"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908F56A9-9027-4470-8F53-8A43C800084D}" type="slidenum">
              <a:rPr lang="el-GR" altLang="el-GR" sz="1400">
                <a:solidFill>
                  <a:srgbClr val="008080"/>
                </a:solidFill>
              </a:rPr>
              <a:pPr eaLnBrk="1" hangingPunct="1"/>
              <a:t>72</a:t>
            </a:fld>
            <a:endParaRPr lang="el-GR" altLang="el-GR" sz="1400">
              <a:solidFill>
                <a:srgbClr val="008080"/>
              </a:solidFill>
            </a:endParaRPr>
          </a:p>
        </p:txBody>
      </p:sp>
      <p:sp>
        <p:nvSpPr>
          <p:cNvPr id="79876" name="Rectangle 2"/>
          <p:cNvSpPr>
            <a:spLocks noGrp="1" noChangeArrowheads="1"/>
          </p:cNvSpPr>
          <p:nvPr>
            <p:ph type="title"/>
          </p:nvPr>
        </p:nvSpPr>
        <p:spPr/>
        <p:txBody>
          <a:bodyPr/>
          <a:lstStyle/>
          <a:p>
            <a:pPr eaLnBrk="1" hangingPunct="1"/>
            <a:r>
              <a:rPr lang="en-US" altLang="el-GR" sz="2800" smtClean="0"/>
              <a:t>Random-Access Files</a:t>
            </a:r>
            <a:endParaRPr lang="el-GR" altLang="el-GR" sz="2800" smtClean="0"/>
          </a:p>
        </p:txBody>
      </p:sp>
      <p:sp>
        <p:nvSpPr>
          <p:cNvPr id="79877" name="Rectangle 3"/>
          <p:cNvSpPr>
            <a:spLocks noGrp="1" noChangeArrowheads="1"/>
          </p:cNvSpPr>
          <p:nvPr>
            <p:ph type="body" idx="1"/>
          </p:nvPr>
        </p:nvSpPr>
        <p:spPr/>
        <p:txBody>
          <a:bodyPr/>
          <a:lstStyle/>
          <a:p>
            <a:pPr eaLnBrk="1" hangingPunct="1"/>
            <a:r>
              <a:rPr lang="el-GR" altLang="el-GR" u="sng" smtClean="0"/>
              <a:t>Η </a:t>
            </a:r>
            <a:r>
              <a:rPr lang="en-US" altLang="el-GR" u="sng" smtClean="0"/>
              <a:t>member function </a:t>
            </a:r>
            <a:r>
              <a:rPr lang="en-US" altLang="el-GR" u="sng" smtClean="0">
                <a:solidFill>
                  <a:srgbClr val="0000FF"/>
                </a:solidFill>
              </a:rPr>
              <a:t>write</a:t>
            </a:r>
            <a:r>
              <a:rPr lang="en-US" altLang="el-GR" u="sng" smtClean="0"/>
              <a:t>,</a:t>
            </a:r>
            <a:r>
              <a:rPr lang="el-GR" altLang="el-GR" u="sng" smtClean="0"/>
              <a:t>της </a:t>
            </a:r>
            <a:r>
              <a:rPr lang="en-US" altLang="el-GR" u="sng" smtClean="0"/>
              <a:t>ostream</a:t>
            </a:r>
          </a:p>
          <a:p>
            <a:pPr lvl="1" eaLnBrk="1" hangingPunct="1">
              <a:lnSpc>
                <a:spcPct val="90000"/>
              </a:lnSpc>
            </a:pPr>
            <a:r>
              <a:rPr lang="en-US" altLang="el-GR" smtClean="0">
                <a:solidFill>
                  <a:srgbClr val="0000FF"/>
                </a:solidFill>
              </a:rPr>
              <a:t>write </a:t>
            </a:r>
            <a:r>
              <a:rPr lang="el-GR" altLang="el-GR" smtClean="0">
                <a:solidFill>
                  <a:srgbClr val="0000FF"/>
                </a:solidFill>
              </a:rPr>
              <a:t>:</a:t>
            </a:r>
            <a:r>
              <a:rPr lang="en-US" altLang="el-GR" smtClean="0">
                <a:solidFill>
                  <a:srgbClr val="0000FF"/>
                </a:solidFill>
              </a:rPr>
              <a:t> </a:t>
            </a:r>
            <a:r>
              <a:rPr lang="el-GR" altLang="el-GR" smtClean="0">
                <a:solidFill>
                  <a:srgbClr val="0000FF"/>
                </a:solidFill>
              </a:rPr>
              <a:t>γράφει (</a:t>
            </a:r>
            <a:r>
              <a:rPr lang="en-US" altLang="el-GR" smtClean="0">
                <a:solidFill>
                  <a:srgbClr val="0000FF"/>
                </a:solidFill>
              </a:rPr>
              <a:t>output) </a:t>
            </a:r>
            <a:r>
              <a:rPr lang="el-GR" altLang="el-GR" smtClean="0">
                <a:solidFill>
                  <a:srgbClr val="0000FF"/>
                </a:solidFill>
              </a:rPr>
              <a:t>ένα σταθερό αριθμό </a:t>
            </a:r>
            <a:r>
              <a:rPr lang="en-US" altLang="el-GR" smtClean="0">
                <a:solidFill>
                  <a:srgbClr val="0000FF"/>
                </a:solidFill>
              </a:rPr>
              <a:t>bytes </a:t>
            </a:r>
            <a:r>
              <a:rPr lang="el-GR" altLang="el-GR" smtClean="0">
                <a:solidFill>
                  <a:srgbClr val="0000FF"/>
                </a:solidFill>
              </a:rPr>
              <a:t>που ξεκινούν από μια συγκεκριμένη διεύθυνση της μνήμης στο καθορισμένο </a:t>
            </a:r>
            <a:r>
              <a:rPr lang="en-US" altLang="el-GR" smtClean="0">
                <a:solidFill>
                  <a:srgbClr val="0000FF"/>
                </a:solidFill>
              </a:rPr>
              <a:t>stream. </a:t>
            </a:r>
            <a:r>
              <a:rPr lang="el-GR" altLang="el-GR" smtClean="0">
                <a:solidFill>
                  <a:srgbClr val="0000FF"/>
                </a:solidFill>
              </a:rPr>
              <a:t>Όταν χρησιμοποιείται για την αποθήκευση δεδομένων σε αρχείο σε δυαδική μορφή (δηλ. όταν το </a:t>
            </a:r>
            <a:r>
              <a:rPr lang="en-US" altLang="el-GR" smtClean="0">
                <a:solidFill>
                  <a:srgbClr val="0000FF"/>
                </a:solidFill>
              </a:rPr>
              <a:t>stream </a:t>
            </a:r>
            <a:r>
              <a:rPr lang="el-GR" altLang="el-GR" smtClean="0">
                <a:solidFill>
                  <a:srgbClr val="0000FF"/>
                </a:solidFill>
              </a:rPr>
              <a:t>είναι </a:t>
            </a:r>
            <a:r>
              <a:rPr lang="en-US" altLang="el-GR" smtClean="0">
                <a:solidFill>
                  <a:srgbClr val="0000FF"/>
                </a:solidFill>
              </a:rPr>
              <a:t>binary file) </a:t>
            </a:r>
            <a:r>
              <a:rPr lang="el-GR" altLang="el-GR" smtClean="0">
                <a:solidFill>
                  <a:srgbClr val="0000FF"/>
                </a:solidFill>
              </a:rPr>
              <a:t>τότε τα </a:t>
            </a:r>
            <a:r>
              <a:rPr lang="en-US" altLang="el-GR" smtClean="0">
                <a:solidFill>
                  <a:srgbClr val="0000FF"/>
                </a:solidFill>
              </a:rPr>
              <a:t>bytes </a:t>
            </a:r>
            <a:r>
              <a:rPr lang="el-GR" altLang="el-GR" smtClean="0">
                <a:solidFill>
                  <a:srgbClr val="0000FF"/>
                </a:solidFill>
              </a:rPr>
              <a:t>γράφονται στη θέση του αρχείου που καθορίζει ο τρέχων </a:t>
            </a:r>
            <a:r>
              <a:rPr lang="en-US" altLang="el-GR" smtClean="0">
                <a:solidFill>
                  <a:srgbClr val="0000FF"/>
                </a:solidFill>
              </a:rPr>
              <a:t>file pointer </a:t>
            </a:r>
            <a:r>
              <a:rPr lang="en-US" altLang="el-GR" smtClean="0"/>
              <a:t>(“put” file position pointer).</a:t>
            </a:r>
          </a:p>
          <a:p>
            <a:pPr lvl="1" eaLnBrk="1" hangingPunct="1">
              <a:lnSpc>
                <a:spcPct val="90000"/>
              </a:lnSpc>
            </a:pPr>
            <a:endParaRPr lang="en-US" altLang="el-GR" sz="2600" smtClean="0"/>
          </a:p>
          <a:p>
            <a:pPr lvl="1" eaLnBrk="1" hangingPunct="1">
              <a:buFontTx/>
              <a:buNone/>
            </a:pPr>
            <a:r>
              <a:rPr lang="en-US" altLang="el-GR" b="1" smtClean="0">
                <a:solidFill>
                  <a:srgbClr val="008080"/>
                </a:solidFill>
                <a:latin typeface="Courier New" pitchFamily="49" charset="0"/>
              </a:rPr>
              <a:t>// send a binary value to a file</a:t>
            </a:r>
          </a:p>
          <a:p>
            <a:pPr lvl="1" eaLnBrk="1" hangingPunct="1">
              <a:buFontTx/>
              <a:buNone/>
            </a:pPr>
            <a:r>
              <a:rPr lang="en-US" altLang="el-GR" b="1" smtClean="0">
                <a:latin typeface="Courier New" pitchFamily="49" charset="0"/>
              </a:rPr>
              <a:t>outf.write((char*)&amp;val, sizeof(val));</a:t>
            </a:r>
            <a:endParaRPr lang="en-US" altLang="el-GR" b="1" smtClean="0">
              <a:solidFill>
                <a:srgbClr val="0000FF"/>
              </a:solidFill>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80899"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42A05909-96F8-42F7-B60C-185E744F5241}" type="slidenum">
              <a:rPr lang="el-GR" altLang="el-GR" sz="1400">
                <a:solidFill>
                  <a:srgbClr val="008080"/>
                </a:solidFill>
              </a:rPr>
              <a:pPr eaLnBrk="1" hangingPunct="1"/>
              <a:t>73</a:t>
            </a:fld>
            <a:endParaRPr lang="el-GR" altLang="el-GR" sz="1400">
              <a:solidFill>
                <a:srgbClr val="008080"/>
              </a:solidFill>
            </a:endParaRPr>
          </a:p>
        </p:txBody>
      </p:sp>
      <p:sp>
        <p:nvSpPr>
          <p:cNvPr id="80900" name="Rectangle 2"/>
          <p:cNvSpPr>
            <a:spLocks noGrp="1" noChangeArrowheads="1"/>
          </p:cNvSpPr>
          <p:nvPr>
            <p:ph type="title"/>
          </p:nvPr>
        </p:nvSpPr>
        <p:spPr/>
        <p:txBody>
          <a:bodyPr/>
          <a:lstStyle/>
          <a:p>
            <a:pPr eaLnBrk="1" hangingPunct="1"/>
            <a:endParaRPr lang="en-US" altLang="el-GR" smtClean="0"/>
          </a:p>
        </p:txBody>
      </p:sp>
      <p:sp>
        <p:nvSpPr>
          <p:cNvPr id="80901" name="Rectangle 3"/>
          <p:cNvSpPr>
            <a:spLocks noGrp="1" noChangeArrowheads="1"/>
          </p:cNvSpPr>
          <p:nvPr>
            <p:ph type="body" idx="1"/>
          </p:nvPr>
        </p:nvSpPr>
        <p:spPr/>
        <p:txBody>
          <a:bodyPr/>
          <a:lstStyle/>
          <a:p>
            <a:pPr eaLnBrk="1" hangingPunct="1">
              <a:lnSpc>
                <a:spcPct val="90000"/>
              </a:lnSpc>
            </a:pPr>
            <a:r>
              <a:rPr lang="en-US" altLang="el-GR" u="sng" smtClean="0"/>
              <a:t>H member function </a:t>
            </a:r>
            <a:r>
              <a:rPr lang="en-US" altLang="el-GR" u="sng" smtClean="0">
                <a:solidFill>
                  <a:srgbClr val="FF0000"/>
                </a:solidFill>
              </a:rPr>
              <a:t>read </a:t>
            </a:r>
            <a:r>
              <a:rPr lang="el-GR" altLang="el-GR" b="1" u="sng" smtClean="0"/>
              <a:t>της </a:t>
            </a:r>
            <a:r>
              <a:rPr lang="en-US" altLang="el-GR" b="1" u="sng" smtClean="0"/>
              <a:t>istream</a:t>
            </a:r>
            <a:endParaRPr lang="el-GR" altLang="el-GR" sz="3000" b="1" u="sng" smtClean="0"/>
          </a:p>
          <a:p>
            <a:pPr lvl="1" eaLnBrk="1" hangingPunct="1">
              <a:lnSpc>
                <a:spcPct val="90000"/>
              </a:lnSpc>
            </a:pPr>
            <a:r>
              <a:rPr lang="en-US" altLang="el-GR" smtClean="0">
                <a:solidFill>
                  <a:srgbClr val="FF0000"/>
                </a:solidFill>
              </a:rPr>
              <a:t>read : </a:t>
            </a:r>
            <a:r>
              <a:rPr lang="el-GR" altLang="el-GR" smtClean="0">
                <a:solidFill>
                  <a:srgbClr val="FF0000"/>
                </a:solidFill>
              </a:rPr>
              <a:t>διαβάζει (</a:t>
            </a:r>
            <a:r>
              <a:rPr lang="en-US" altLang="el-GR" smtClean="0">
                <a:solidFill>
                  <a:srgbClr val="FF0000"/>
                </a:solidFill>
              </a:rPr>
              <a:t>input) </a:t>
            </a:r>
            <a:r>
              <a:rPr lang="el-GR" altLang="el-GR" smtClean="0">
                <a:solidFill>
                  <a:srgbClr val="FF0000"/>
                </a:solidFill>
              </a:rPr>
              <a:t>ένα σταθερό αριθμό </a:t>
            </a:r>
            <a:r>
              <a:rPr lang="en-US" altLang="el-GR" smtClean="0">
                <a:solidFill>
                  <a:srgbClr val="FF0000"/>
                </a:solidFill>
              </a:rPr>
              <a:t>bytes</a:t>
            </a:r>
            <a:r>
              <a:rPr lang="el-GR" altLang="el-GR" smtClean="0">
                <a:solidFill>
                  <a:srgbClr val="FF0000"/>
                </a:solidFill>
              </a:rPr>
              <a:t> από το καθορισμένο </a:t>
            </a:r>
            <a:r>
              <a:rPr lang="en-US" altLang="el-GR" smtClean="0">
                <a:solidFill>
                  <a:srgbClr val="FF0000"/>
                </a:solidFill>
              </a:rPr>
              <a:t>stream</a:t>
            </a:r>
            <a:r>
              <a:rPr lang="el-GR" altLang="el-GR" smtClean="0">
                <a:solidFill>
                  <a:srgbClr val="FF0000"/>
                </a:solidFill>
              </a:rPr>
              <a:t> σε μια περιοχή της μνήμης που ξεκινά σε μια συγκεκριμένη διεύθυνση. Αν το </a:t>
            </a:r>
            <a:r>
              <a:rPr lang="en-US" altLang="el-GR" smtClean="0">
                <a:solidFill>
                  <a:srgbClr val="FF0000"/>
                </a:solidFill>
              </a:rPr>
              <a:t>stream </a:t>
            </a:r>
            <a:r>
              <a:rPr lang="el-GR" altLang="el-GR" smtClean="0">
                <a:solidFill>
                  <a:srgbClr val="FF0000"/>
                </a:solidFill>
              </a:rPr>
              <a:t>είναι αρχείο τα </a:t>
            </a:r>
            <a:r>
              <a:rPr lang="en-US" altLang="el-GR" smtClean="0">
                <a:solidFill>
                  <a:srgbClr val="FF0000"/>
                </a:solidFill>
              </a:rPr>
              <a:t>bytes </a:t>
            </a:r>
            <a:r>
              <a:rPr lang="el-GR" altLang="el-GR" smtClean="0">
                <a:solidFill>
                  <a:srgbClr val="FF0000"/>
                </a:solidFill>
              </a:rPr>
              <a:t>διαβάζονται ξεκινώντας από τη θέση του αρχείου που καθορίζει ο τρέχων </a:t>
            </a:r>
            <a:r>
              <a:rPr lang="en-US" altLang="el-GR" smtClean="0">
                <a:solidFill>
                  <a:srgbClr val="FF0000"/>
                </a:solidFill>
              </a:rPr>
              <a:t>file pointer </a:t>
            </a:r>
            <a:r>
              <a:rPr lang="en-US" altLang="el-GR" smtClean="0"/>
              <a:t>(“get” file position pointer).</a:t>
            </a:r>
          </a:p>
          <a:p>
            <a:pPr lvl="1" eaLnBrk="1" hangingPunct="1">
              <a:buFontTx/>
              <a:buNone/>
            </a:pPr>
            <a:endParaRPr lang="en-US" altLang="el-GR" sz="1000" b="1" smtClean="0">
              <a:solidFill>
                <a:srgbClr val="008080"/>
              </a:solidFill>
              <a:latin typeface="Courier New" pitchFamily="49" charset="0"/>
            </a:endParaRPr>
          </a:p>
          <a:p>
            <a:pPr lvl="1" eaLnBrk="1" hangingPunct="1">
              <a:buFontTx/>
              <a:buNone/>
            </a:pPr>
            <a:r>
              <a:rPr lang="en-US" altLang="el-GR" b="1" smtClean="0">
                <a:solidFill>
                  <a:srgbClr val="008080"/>
                </a:solidFill>
                <a:latin typeface="Courier New" pitchFamily="49" charset="0"/>
              </a:rPr>
              <a:t>// read in a binary number from file</a:t>
            </a:r>
            <a:endParaRPr lang="en-US" altLang="el-GR" b="1" smtClean="0">
              <a:solidFill>
                <a:srgbClr val="008080"/>
              </a:solidFill>
            </a:endParaRPr>
          </a:p>
          <a:p>
            <a:pPr lvl="1" eaLnBrk="1" hangingPunct="1">
              <a:buFontTx/>
              <a:buNone/>
            </a:pPr>
            <a:r>
              <a:rPr lang="en-US" altLang="el-GR" b="1" smtClean="0">
                <a:latin typeface="Courier New" pitchFamily="49" charset="0"/>
              </a:rPr>
              <a:t>inFile.read((char*)&amp;num, sizeof(num));</a:t>
            </a:r>
          </a:p>
        </p:txBody>
      </p:sp>
      <p:sp>
        <p:nvSpPr>
          <p:cNvPr id="80902" name="Text Box 4"/>
          <p:cNvSpPr txBox="1">
            <a:spLocks noChangeArrowheads="1"/>
          </p:cNvSpPr>
          <p:nvPr/>
        </p:nvSpPr>
        <p:spPr bwMode="auto">
          <a:xfrm>
            <a:off x="539750" y="5445125"/>
            <a:ext cx="4537075"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lnSpc>
                <a:spcPct val="85000"/>
              </a:lnSpc>
            </a:pPr>
            <a:r>
              <a:rPr lang="el-GR" altLang="el-GR" sz="1800"/>
              <a:t>Η διεύθυνση όπου θα τοποθετηθούν τα δεδομένα που διαβάζονται</a:t>
            </a:r>
            <a:r>
              <a:rPr lang="en-US" altLang="el-GR" sz="1800"/>
              <a:t>.</a:t>
            </a:r>
            <a:r>
              <a:rPr lang="el-GR" altLang="el-GR" sz="1800"/>
              <a:t> Η συνάρτηση </a:t>
            </a:r>
            <a:r>
              <a:rPr lang="en-US" altLang="el-GR" sz="1800"/>
              <a:t>read </a:t>
            </a:r>
            <a:r>
              <a:rPr lang="el-GR" altLang="el-GR" sz="1800"/>
              <a:t>απαιτεί τη χρήση</a:t>
            </a:r>
            <a:r>
              <a:rPr lang="en-US" altLang="el-GR" sz="1800"/>
              <a:t> </a:t>
            </a:r>
            <a:r>
              <a:rPr lang="el-GR" altLang="el-GR" sz="1800"/>
              <a:t>χαρακτήρων.</a:t>
            </a:r>
            <a:endParaRPr lang="en-US" altLang="el-GR" sz="1800"/>
          </a:p>
        </p:txBody>
      </p:sp>
      <p:sp>
        <p:nvSpPr>
          <p:cNvPr id="80903" name="AutoShape 5"/>
          <p:cNvSpPr>
            <a:spLocks/>
          </p:cNvSpPr>
          <p:nvPr/>
        </p:nvSpPr>
        <p:spPr bwMode="auto">
          <a:xfrm rot="16205505" flipV="1">
            <a:off x="3907632" y="3877469"/>
            <a:ext cx="303212" cy="2286000"/>
          </a:xfrm>
          <a:prstGeom prst="leftBrace">
            <a:avLst>
              <a:gd name="adj1" fmla="val 62827"/>
              <a:gd name="adj2" fmla="val 4990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endParaRPr lang="el-GR" altLang="el-GR"/>
          </a:p>
        </p:txBody>
      </p:sp>
      <p:sp>
        <p:nvSpPr>
          <p:cNvPr id="80904" name="Line 6"/>
          <p:cNvSpPr>
            <a:spLocks noChangeShapeType="1"/>
          </p:cNvSpPr>
          <p:nvPr/>
        </p:nvSpPr>
        <p:spPr bwMode="auto">
          <a:xfrm flipV="1">
            <a:off x="3492500" y="5084763"/>
            <a:ext cx="304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80905" name="Text Box 7"/>
          <p:cNvSpPr txBox="1">
            <a:spLocks noChangeArrowheads="1"/>
          </p:cNvSpPr>
          <p:nvPr/>
        </p:nvSpPr>
        <p:spPr bwMode="auto">
          <a:xfrm>
            <a:off x="5364163" y="5589588"/>
            <a:ext cx="3192462"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lnSpc>
                <a:spcPct val="85000"/>
              </a:lnSpc>
            </a:pPr>
            <a:r>
              <a:rPr lang="el-GR" altLang="el-GR" sz="1800"/>
              <a:t>Το πλήθος των</a:t>
            </a:r>
            <a:r>
              <a:rPr lang="en-US" altLang="el-GR" sz="1800"/>
              <a:t> bytes </a:t>
            </a:r>
            <a:r>
              <a:rPr lang="el-GR" altLang="el-GR" sz="1800"/>
              <a:t>που</a:t>
            </a:r>
            <a:endParaRPr lang="en-US" altLang="el-GR" sz="1800"/>
          </a:p>
          <a:p>
            <a:pPr eaLnBrk="1" hangingPunct="1">
              <a:lnSpc>
                <a:spcPct val="85000"/>
              </a:lnSpc>
            </a:pPr>
            <a:r>
              <a:rPr lang="el-GR" altLang="el-GR" sz="1800"/>
              <a:t>Θα διαβαστούν από το αρχείο</a:t>
            </a:r>
            <a:endParaRPr lang="en-US" altLang="el-GR" sz="1800"/>
          </a:p>
        </p:txBody>
      </p:sp>
      <p:sp>
        <p:nvSpPr>
          <p:cNvPr id="80906" name="AutoShape 8"/>
          <p:cNvSpPr>
            <a:spLocks/>
          </p:cNvSpPr>
          <p:nvPr/>
        </p:nvSpPr>
        <p:spPr bwMode="auto">
          <a:xfrm rot="16205505" flipV="1">
            <a:off x="6355557" y="3877469"/>
            <a:ext cx="303212" cy="2286000"/>
          </a:xfrm>
          <a:prstGeom prst="leftBrace">
            <a:avLst>
              <a:gd name="adj1" fmla="val 62827"/>
              <a:gd name="adj2" fmla="val 4990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endParaRPr lang="el-GR" altLang="el-GR"/>
          </a:p>
        </p:txBody>
      </p:sp>
      <p:sp>
        <p:nvSpPr>
          <p:cNvPr id="80907" name="Line 9"/>
          <p:cNvSpPr>
            <a:spLocks noChangeShapeType="1"/>
          </p:cNvSpPr>
          <p:nvPr/>
        </p:nvSpPr>
        <p:spPr bwMode="auto">
          <a:xfrm flipH="1" flipV="1">
            <a:off x="6659563" y="5157788"/>
            <a:ext cx="2286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81923"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B5B53743-7440-4EC4-BE5D-1591AC6176BE}" type="slidenum">
              <a:rPr lang="el-GR" altLang="el-GR" sz="1400">
                <a:solidFill>
                  <a:srgbClr val="008080"/>
                </a:solidFill>
              </a:rPr>
              <a:pPr eaLnBrk="1" hangingPunct="1"/>
              <a:t>74</a:t>
            </a:fld>
            <a:endParaRPr lang="el-GR" altLang="el-GR" sz="1400">
              <a:solidFill>
                <a:srgbClr val="008080"/>
              </a:solidFill>
            </a:endParaRPr>
          </a:p>
        </p:txBody>
      </p:sp>
      <p:sp>
        <p:nvSpPr>
          <p:cNvPr id="81924" name="Rectangle 2"/>
          <p:cNvSpPr>
            <a:spLocks noGrp="1" noChangeArrowheads="1"/>
          </p:cNvSpPr>
          <p:nvPr>
            <p:ph type="title"/>
          </p:nvPr>
        </p:nvSpPr>
        <p:spPr/>
        <p:txBody>
          <a:bodyPr/>
          <a:lstStyle/>
          <a:p>
            <a:pPr eaLnBrk="1" hangingPunct="1"/>
            <a:r>
              <a:rPr lang="el-GR" altLang="el-GR" smtClean="0"/>
              <a:t>Παραδείγματα</a:t>
            </a:r>
            <a:endParaRPr lang="en-US" altLang="el-GR" smtClean="0"/>
          </a:p>
        </p:txBody>
      </p:sp>
      <p:sp>
        <p:nvSpPr>
          <p:cNvPr id="81925" name="Rectangle 3"/>
          <p:cNvSpPr>
            <a:spLocks noGrp="1" noChangeArrowheads="1"/>
          </p:cNvSpPr>
          <p:nvPr>
            <p:ph type="body" idx="1"/>
          </p:nvPr>
        </p:nvSpPr>
        <p:spPr/>
        <p:txBody>
          <a:bodyPr/>
          <a:lstStyle/>
          <a:p>
            <a:pPr eaLnBrk="1" hangingPunct="1"/>
            <a:r>
              <a:rPr lang="el-GR" altLang="el-GR" sz="2400" dirty="0" smtClean="0"/>
              <a:t>Εγγραφή ενός ακεραίου </a:t>
            </a:r>
            <a:r>
              <a:rPr lang="en-US" altLang="el-GR" sz="2400" dirty="0" smtClean="0"/>
              <a:t>number </a:t>
            </a:r>
            <a:r>
              <a:rPr lang="el-GR" altLang="el-GR" sz="2400" dirty="0" smtClean="0"/>
              <a:t>σε αρχείο:</a:t>
            </a:r>
          </a:p>
          <a:p>
            <a:pPr lvl="1" eaLnBrk="1" hangingPunct="1"/>
            <a:r>
              <a:rPr lang="en-US" altLang="el-GR" sz="2000" b="1" dirty="0" err="1" smtClean="0">
                <a:solidFill>
                  <a:srgbClr val="0000FF"/>
                </a:solidFill>
                <a:latin typeface="Courier New" panose="02070309020205020404" pitchFamily="49" charset="0"/>
                <a:cs typeface="Courier New" panose="02070309020205020404" pitchFamily="49" charset="0"/>
              </a:rPr>
              <a:t>outfile</a:t>
            </a:r>
            <a:r>
              <a:rPr lang="en-US" altLang="el-GR" sz="2000" b="1" dirty="0" smtClean="0">
                <a:solidFill>
                  <a:srgbClr val="0000FF"/>
                </a:solidFill>
                <a:latin typeface="Courier New" panose="02070309020205020404" pitchFamily="49" charset="0"/>
                <a:cs typeface="Courier New" panose="02070309020205020404" pitchFamily="49" charset="0"/>
              </a:rPr>
              <a:t> &lt;&lt; number;</a:t>
            </a:r>
          </a:p>
          <a:p>
            <a:pPr eaLnBrk="1" hangingPunct="1"/>
            <a:r>
              <a:rPr lang="el-GR" altLang="el-GR" sz="2400" dirty="0" smtClean="0"/>
              <a:t>Εγγραφή μέσω της εντολής </a:t>
            </a:r>
            <a:r>
              <a:rPr lang="en-US" altLang="el-GR" sz="2400" dirty="0" smtClean="0"/>
              <a:t>write :</a:t>
            </a:r>
          </a:p>
          <a:p>
            <a:pPr lvl="1" eaLnBrk="1" hangingPunct="1"/>
            <a:r>
              <a:rPr lang="en-US" altLang="el-GR" sz="2000" b="1" dirty="0" err="1" smtClean="0">
                <a:solidFill>
                  <a:srgbClr val="0000FF"/>
                </a:solidFill>
                <a:latin typeface="Courier New" panose="02070309020205020404" pitchFamily="49" charset="0"/>
                <a:cs typeface="Courier New" panose="02070309020205020404" pitchFamily="49" charset="0"/>
              </a:rPr>
              <a:t>outfile.write</a:t>
            </a:r>
            <a:r>
              <a:rPr lang="en-US" altLang="el-GR" sz="2000" b="1" dirty="0" smtClean="0">
                <a:solidFill>
                  <a:srgbClr val="0000FF"/>
                </a:solidFill>
                <a:latin typeface="Courier New" panose="02070309020205020404" pitchFamily="49" charset="0"/>
                <a:cs typeface="Courier New" panose="02070309020205020404" pitchFamily="49" charset="0"/>
              </a:rPr>
              <a:t>(</a:t>
            </a:r>
            <a:r>
              <a:rPr lang="en-US" altLang="el-GR" sz="2000" b="1" dirty="0" err="1" smtClean="0">
                <a:solidFill>
                  <a:srgbClr val="0000FF"/>
                </a:solidFill>
                <a:latin typeface="Courier New" panose="02070309020205020404" pitchFamily="49" charset="0"/>
                <a:cs typeface="Courier New" panose="02070309020205020404" pitchFamily="49" charset="0"/>
              </a:rPr>
              <a:t>reinterpret_cast</a:t>
            </a:r>
            <a:r>
              <a:rPr lang="en-US" altLang="el-GR" sz="2000" b="1" dirty="0" smtClean="0">
                <a:solidFill>
                  <a:srgbClr val="0000FF"/>
                </a:solidFill>
                <a:latin typeface="Courier New" panose="02070309020205020404" pitchFamily="49" charset="0"/>
                <a:cs typeface="Courier New" panose="02070309020205020404" pitchFamily="49" charset="0"/>
              </a:rPr>
              <a:t>&lt;</a:t>
            </a:r>
            <a:r>
              <a:rPr lang="en-US" altLang="el-GR" sz="2000" b="1" dirty="0" err="1" smtClean="0">
                <a:solidFill>
                  <a:srgbClr val="0000FF"/>
                </a:solidFill>
                <a:latin typeface="Courier New" panose="02070309020205020404" pitchFamily="49" charset="0"/>
                <a:cs typeface="Courier New" panose="02070309020205020404" pitchFamily="49" charset="0"/>
              </a:rPr>
              <a:t>const</a:t>
            </a:r>
            <a:r>
              <a:rPr lang="en-US" altLang="el-GR" sz="2000" b="1" dirty="0" smtClean="0">
                <a:solidFill>
                  <a:srgbClr val="0000FF"/>
                </a:solidFill>
                <a:latin typeface="Courier New" panose="02070309020205020404" pitchFamily="49" charset="0"/>
                <a:cs typeface="Courier New" panose="02070309020205020404" pitchFamily="49" charset="0"/>
              </a:rPr>
              <a:t> char *&gt; (&amp;number), </a:t>
            </a:r>
            <a:r>
              <a:rPr lang="en-US" altLang="el-GR" sz="2000" b="1" dirty="0" err="1" smtClean="0">
                <a:solidFill>
                  <a:srgbClr val="0000FF"/>
                </a:solidFill>
                <a:latin typeface="Courier New" panose="02070309020205020404" pitchFamily="49" charset="0"/>
                <a:cs typeface="Courier New" panose="02070309020205020404" pitchFamily="49" charset="0"/>
              </a:rPr>
              <a:t>sizeof</a:t>
            </a:r>
            <a:r>
              <a:rPr lang="en-US" altLang="el-GR" sz="2000" b="1" dirty="0" smtClean="0">
                <a:solidFill>
                  <a:srgbClr val="0000FF"/>
                </a:solidFill>
                <a:latin typeface="Courier New" panose="02070309020205020404" pitchFamily="49" charset="0"/>
                <a:cs typeface="Courier New" panose="02070309020205020404" pitchFamily="49" charset="0"/>
              </a:rPr>
              <a:t>(number));</a:t>
            </a:r>
            <a:endParaRPr lang="el-GR" altLang="el-GR" sz="2000" b="1" dirty="0" smtClean="0">
              <a:solidFill>
                <a:srgbClr val="0000FF"/>
              </a:solidFill>
              <a:latin typeface="Courier New" panose="02070309020205020404" pitchFamily="49" charset="0"/>
              <a:cs typeface="Courier New" panose="02070309020205020404" pitchFamily="49" charset="0"/>
            </a:endParaRPr>
          </a:p>
          <a:p>
            <a:pPr lvl="1" eaLnBrk="1" hangingPunct="1"/>
            <a:endParaRPr lang="el-GR" altLang="el-GR" sz="2000" dirty="0" smtClean="0"/>
          </a:p>
          <a:p>
            <a:pPr lvl="1" eaLnBrk="1" hangingPunct="1"/>
            <a:r>
              <a:rPr lang="el-GR" altLang="el-GR" sz="2000" dirty="0" smtClean="0"/>
              <a:t>Η συνάρτηση </a:t>
            </a:r>
            <a:r>
              <a:rPr lang="en-US" altLang="el-GR" sz="2000" dirty="0" smtClean="0"/>
              <a:t>write </a:t>
            </a:r>
            <a:r>
              <a:rPr lang="el-GR" altLang="el-GR" sz="2000" dirty="0" smtClean="0"/>
              <a:t>έχει ως πρώτο όρισμα ένα τύπο δεδομένων </a:t>
            </a:r>
            <a:r>
              <a:rPr lang="en-US" altLang="el-GR" sz="2000" dirty="0" err="1" smtClean="0"/>
              <a:t>const</a:t>
            </a:r>
            <a:r>
              <a:rPr lang="en-US" altLang="el-GR" sz="2000" dirty="0" smtClean="0"/>
              <a:t> char* </a:t>
            </a:r>
            <a:r>
              <a:rPr lang="el-GR" altLang="el-GR" sz="2000" dirty="0" smtClean="0"/>
              <a:t>που είναι η διεύθυνση εκκίνησης του τμήματος μνήμης που θα εγγραφεί στο αρχείο. </a:t>
            </a:r>
            <a:r>
              <a:rPr lang="el-GR" altLang="el-GR" sz="2000" u="sng" dirty="0" smtClean="0"/>
              <a:t>Μέσω του τελεστή </a:t>
            </a:r>
            <a:r>
              <a:rPr lang="en-US" altLang="el-GR" sz="2000" u="sng" dirty="0" err="1" smtClean="0"/>
              <a:t>reinterpret_cast</a:t>
            </a:r>
            <a:r>
              <a:rPr lang="en-US" altLang="el-GR" sz="2000" u="sng" dirty="0" smtClean="0"/>
              <a:t> </a:t>
            </a:r>
            <a:r>
              <a:rPr lang="el-GR" altLang="el-GR" sz="2000" u="sng" dirty="0" smtClean="0"/>
              <a:t>η διεύθυνση του </a:t>
            </a:r>
            <a:r>
              <a:rPr lang="en-US" altLang="el-GR" sz="2000" u="sng" dirty="0" smtClean="0"/>
              <a:t>number </a:t>
            </a:r>
            <a:r>
              <a:rPr lang="el-GR" altLang="el-GR" sz="2000" u="sng" dirty="0" smtClean="0"/>
              <a:t>μετατρέπεται</a:t>
            </a:r>
            <a:r>
              <a:rPr lang="en-US" altLang="el-GR" sz="2000" u="sng" dirty="0" smtClean="0"/>
              <a:t> </a:t>
            </a:r>
            <a:r>
              <a:rPr lang="el-GR" altLang="el-GR" sz="2000" u="sng" dirty="0" smtClean="0"/>
              <a:t>σε έναν </a:t>
            </a:r>
            <a:r>
              <a:rPr lang="en-US" altLang="el-GR" sz="2000" u="sng" dirty="0" err="1" smtClean="0"/>
              <a:t>const</a:t>
            </a:r>
            <a:r>
              <a:rPr lang="en-US" altLang="el-GR" sz="2000" u="sng" dirty="0" smtClean="0"/>
              <a:t> char* pointer.</a:t>
            </a:r>
            <a:r>
              <a:rPr lang="en-US" altLang="el-GR" sz="2000" dirty="0" smtClean="0"/>
              <a:t> </a:t>
            </a:r>
            <a:r>
              <a:rPr lang="el-GR" altLang="el-GR" sz="2000" dirty="0" smtClean="0"/>
              <a:t>Το 2ο όρισμα της </a:t>
            </a:r>
            <a:r>
              <a:rPr lang="en-US" altLang="el-GR" sz="2000" dirty="0" smtClean="0"/>
              <a:t>write </a:t>
            </a:r>
            <a:r>
              <a:rPr lang="el-GR" altLang="el-GR" sz="2000" dirty="0" smtClean="0"/>
              <a:t>είναι ένας ακέραιος που προσδιορίζει το πλήθος των </a:t>
            </a:r>
            <a:r>
              <a:rPr lang="en-US" altLang="el-GR" sz="2000" dirty="0" smtClean="0"/>
              <a:t>bytes </a:t>
            </a:r>
            <a:r>
              <a:rPr lang="el-GR" altLang="el-GR" sz="2000" dirty="0" smtClean="0"/>
              <a:t>που θα γραφούν στο αρχείο.</a:t>
            </a:r>
            <a:r>
              <a:rPr lang="en-US" altLang="el-GR" sz="2000" dirty="0" smtClean="0"/>
              <a:t> </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82947"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BFD04CD2-D303-473C-9C32-61121E94C991}" type="slidenum">
              <a:rPr lang="el-GR" altLang="el-GR" sz="1400">
                <a:solidFill>
                  <a:srgbClr val="008080"/>
                </a:solidFill>
              </a:rPr>
              <a:pPr eaLnBrk="1" hangingPunct="1"/>
              <a:t>75</a:t>
            </a:fld>
            <a:endParaRPr lang="el-GR" altLang="el-GR" sz="1400">
              <a:solidFill>
                <a:srgbClr val="008080"/>
              </a:solidFill>
            </a:endParaRPr>
          </a:p>
        </p:txBody>
      </p:sp>
      <p:sp>
        <p:nvSpPr>
          <p:cNvPr id="82948" name="Rectangle 2"/>
          <p:cNvSpPr>
            <a:spLocks noGrp="1" noChangeArrowheads="1"/>
          </p:cNvSpPr>
          <p:nvPr>
            <p:ph type="title"/>
          </p:nvPr>
        </p:nvSpPr>
        <p:spPr/>
        <p:txBody>
          <a:bodyPr/>
          <a:lstStyle/>
          <a:p>
            <a:pPr eaLnBrk="1" hangingPunct="1"/>
            <a:r>
              <a:rPr lang="el-GR" altLang="el-GR" smtClean="0"/>
              <a:t>Παράδειγμα με χρήση δομής</a:t>
            </a:r>
            <a:endParaRPr lang="en-US" altLang="el-GR" smtClean="0"/>
          </a:p>
        </p:txBody>
      </p:sp>
      <p:sp>
        <p:nvSpPr>
          <p:cNvPr id="82949" name="Rectangle 3"/>
          <p:cNvSpPr>
            <a:spLocks noGrp="1" noChangeArrowheads="1"/>
          </p:cNvSpPr>
          <p:nvPr>
            <p:ph type="body" idx="1"/>
          </p:nvPr>
        </p:nvSpPr>
        <p:spPr/>
        <p:txBody>
          <a:bodyPr/>
          <a:lstStyle/>
          <a:p>
            <a:pPr eaLnBrk="1" hangingPunct="1">
              <a:buFontTx/>
              <a:buNone/>
            </a:pPr>
            <a:r>
              <a:rPr lang="en-US" altLang="el-GR" sz="2000" b="1" dirty="0" err="1" smtClean="0">
                <a:latin typeface="Courier New" panose="02070309020205020404" pitchFamily="49" charset="0"/>
                <a:cs typeface="Courier New" panose="02070309020205020404" pitchFamily="49" charset="0"/>
              </a:rPr>
              <a:t>struct</a:t>
            </a:r>
            <a:r>
              <a:rPr lang="en-US" altLang="el-GR" sz="2000" b="1" dirty="0" smtClean="0">
                <a:latin typeface="Courier New" panose="02070309020205020404" pitchFamily="49" charset="0"/>
                <a:cs typeface="Courier New" panose="02070309020205020404" pitchFamily="49" charset="0"/>
              </a:rPr>
              <a:t> Info</a:t>
            </a:r>
            <a:r>
              <a:rPr lang="el-GR" altLang="el-GR" sz="2000" b="1" dirty="0" smtClean="0">
                <a:latin typeface="Courier New" panose="02070309020205020404" pitchFamily="49" charset="0"/>
                <a:cs typeface="Courier New" panose="02070309020205020404" pitchFamily="49" charset="0"/>
              </a:rPr>
              <a:t> </a:t>
            </a:r>
            <a:r>
              <a:rPr lang="en-US" altLang="el-GR" sz="2000" b="1" dirty="0" smtClean="0">
                <a:latin typeface="Courier New" panose="02070309020205020404" pitchFamily="49" charset="0"/>
                <a:cs typeface="Courier New" panose="02070309020205020404" pitchFamily="49" charset="0"/>
              </a:rPr>
              <a:t>{</a:t>
            </a:r>
          </a:p>
          <a:p>
            <a:pPr lvl="3" eaLnBrk="1" hangingPunct="1">
              <a:buFontTx/>
              <a:buNone/>
            </a:pPr>
            <a:r>
              <a:rPr lang="en-US" altLang="el-GR" sz="1800" b="1" dirty="0" smtClean="0">
                <a:latin typeface="Courier New" panose="02070309020205020404" pitchFamily="49" charset="0"/>
                <a:cs typeface="Courier New" panose="02070309020205020404" pitchFamily="49" charset="0"/>
              </a:rPr>
              <a:t>   char name[51];</a:t>
            </a:r>
          </a:p>
          <a:p>
            <a:pPr lvl="3" eaLnBrk="1" hangingPunct="1">
              <a:buFontTx/>
              <a:buNone/>
            </a:pPr>
            <a:r>
              <a:rPr lang="en-US" altLang="el-GR" sz="1800" b="1" dirty="0" smtClean="0">
                <a:latin typeface="Courier New" panose="02070309020205020404" pitchFamily="49" charset="0"/>
                <a:cs typeface="Courier New" panose="02070309020205020404" pitchFamily="49" charset="0"/>
              </a:rPr>
              <a:t>   </a:t>
            </a:r>
            <a:r>
              <a:rPr lang="en-US" altLang="el-GR" sz="1800" b="1" dirty="0" err="1" smtClean="0">
                <a:latin typeface="Courier New" panose="02070309020205020404" pitchFamily="49" charset="0"/>
                <a:cs typeface="Courier New" panose="02070309020205020404" pitchFamily="49" charset="0"/>
              </a:rPr>
              <a:t>int</a:t>
            </a:r>
            <a:r>
              <a:rPr lang="en-US" altLang="el-GR" sz="1800" b="1" dirty="0" smtClean="0">
                <a:latin typeface="Courier New" panose="02070309020205020404" pitchFamily="49" charset="0"/>
                <a:cs typeface="Courier New" panose="02070309020205020404" pitchFamily="49" charset="0"/>
              </a:rPr>
              <a:t> age;</a:t>
            </a:r>
          </a:p>
          <a:p>
            <a:pPr lvl="3" eaLnBrk="1" hangingPunct="1">
              <a:buFontTx/>
              <a:buNone/>
            </a:pPr>
            <a:r>
              <a:rPr lang="en-US" altLang="el-GR" sz="1800" b="1" dirty="0" smtClean="0">
                <a:latin typeface="Courier New" panose="02070309020205020404" pitchFamily="49" charset="0"/>
                <a:cs typeface="Courier New" panose="02070309020205020404" pitchFamily="49" charset="0"/>
              </a:rPr>
              <a:t>   char address1[51];</a:t>
            </a:r>
          </a:p>
          <a:p>
            <a:pPr lvl="3" eaLnBrk="1" hangingPunct="1">
              <a:buFontTx/>
              <a:buNone/>
            </a:pPr>
            <a:r>
              <a:rPr lang="en-US" altLang="el-GR" sz="1800" b="1" dirty="0" smtClean="0">
                <a:latin typeface="Courier New" panose="02070309020205020404" pitchFamily="49" charset="0"/>
                <a:cs typeface="Courier New" panose="02070309020205020404" pitchFamily="49" charset="0"/>
              </a:rPr>
              <a:t>   char address2[51];</a:t>
            </a:r>
          </a:p>
          <a:p>
            <a:pPr lvl="3" eaLnBrk="1" hangingPunct="1">
              <a:buFontTx/>
              <a:buNone/>
            </a:pPr>
            <a:r>
              <a:rPr lang="en-US" altLang="el-GR" sz="1800" b="1" dirty="0" smtClean="0">
                <a:latin typeface="Courier New" panose="02070309020205020404" pitchFamily="49" charset="0"/>
                <a:cs typeface="Courier New" panose="02070309020205020404" pitchFamily="49" charset="0"/>
              </a:rPr>
              <a:t>   char phone[14];</a:t>
            </a:r>
            <a:r>
              <a:rPr lang="el-GR" altLang="el-GR" sz="1800" b="1" dirty="0" smtClean="0">
                <a:latin typeface="Courier New" panose="02070309020205020404" pitchFamily="49" charset="0"/>
                <a:cs typeface="Courier New" panose="02070309020205020404" pitchFamily="49" charset="0"/>
              </a:rPr>
              <a:t>      </a:t>
            </a:r>
          </a:p>
          <a:p>
            <a:pPr lvl="3" eaLnBrk="1" hangingPunct="1">
              <a:buFontTx/>
              <a:buNone/>
            </a:pPr>
            <a:r>
              <a:rPr lang="el-GR" altLang="el-GR" sz="1800" b="1" dirty="0" smtClean="0">
                <a:latin typeface="Courier New" panose="02070309020205020404" pitchFamily="49" charset="0"/>
                <a:cs typeface="Courier New" panose="02070309020205020404" pitchFamily="49" charset="0"/>
              </a:rPr>
              <a:t>  </a:t>
            </a:r>
            <a:r>
              <a:rPr lang="en-US" altLang="el-GR" sz="1800" b="1" dirty="0" smtClean="0">
                <a:latin typeface="Courier New" panose="02070309020205020404" pitchFamily="49" charset="0"/>
                <a:cs typeface="Courier New" panose="02070309020205020404" pitchFamily="49" charset="0"/>
              </a:rPr>
              <a:t>};</a:t>
            </a:r>
          </a:p>
          <a:p>
            <a:pPr eaLnBrk="1" hangingPunct="1">
              <a:buFontTx/>
              <a:buNone/>
            </a:pPr>
            <a:r>
              <a:rPr lang="en-US" altLang="el-GR" sz="2000" b="1" dirty="0" smtClean="0">
                <a:latin typeface="Courier New" panose="02070309020205020404" pitchFamily="49" charset="0"/>
                <a:cs typeface="Courier New" panose="02070309020205020404" pitchFamily="49" charset="0"/>
              </a:rPr>
              <a:t>Info person;</a:t>
            </a:r>
          </a:p>
          <a:p>
            <a:pPr lvl="1" eaLnBrk="1" hangingPunct="1">
              <a:buFontTx/>
              <a:buNone/>
            </a:pPr>
            <a:endParaRPr lang="en-US" altLang="el-GR" sz="2000" b="1" dirty="0">
              <a:latin typeface="Courier New" panose="02070309020205020404" pitchFamily="49" charset="0"/>
              <a:cs typeface="Courier New" panose="02070309020205020404" pitchFamily="49" charset="0"/>
            </a:endParaRPr>
          </a:p>
          <a:p>
            <a:pPr lvl="1" eaLnBrk="1" hangingPunct="1">
              <a:buFontTx/>
              <a:buNone/>
            </a:pPr>
            <a:r>
              <a:rPr lang="en-US" altLang="el-GR" sz="2200" b="1" dirty="0" err="1" smtClean="0">
                <a:solidFill>
                  <a:srgbClr val="CC0000"/>
                </a:solidFill>
                <a:latin typeface="Courier New" panose="02070309020205020404" pitchFamily="49" charset="0"/>
                <a:cs typeface="Courier New" panose="02070309020205020404" pitchFamily="49" charset="0"/>
              </a:rPr>
              <a:t>file.write</a:t>
            </a:r>
            <a:r>
              <a:rPr lang="en-US" altLang="el-GR" sz="2200" b="1" dirty="0" smtClean="0">
                <a:solidFill>
                  <a:srgbClr val="CC0000"/>
                </a:solidFill>
                <a:latin typeface="Courier New" panose="02070309020205020404" pitchFamily="49" charset="0"/>
                <a:cs typeface="Courier New" panose="02070309020205020404" pitchFamily="49" charset="0"/>
              </a:rPr>
              <a:t>((char *) &amp;person, </a:t>
            </a:r>
            <a:r>
              <a:rPr lang="en-US" altLang="el-GR" sz="2200" b="1" dirty="0" err="1" smtClean="0">
                <a:solidFill>
                  <a:srgbClr val="CC0000"/>
                </a:solidFill>
                <a:latin typeface="Courier New" panose="02070309020205020404" pitchFamily="49" charset="0"/>
                <a:cs typeface="Courier New" panose="02070309020205020404" pitchFamily="49" charset="0"/>
              </a:rPr>
              <a:t>sizeof</a:t>
            </a:r>
            <a:r>
              <a:rPr lang="en-US" altLang="el-GR" sz="2200" b="1" dirty="0" smtClean="0">
                <a:solidFill>
                  <a:srgbClr val="CC0000"/>
                </a:solidFill>
                <a:latin typeface="Courier New" panose="02070309020205020404" pitchFamily="49" charset="0"/>
                <a:cs typeface="Courier New" panose="02070309020205020404" pitchFamily="49" charset="0"/>
              </a:rPr>
              <a:t>(person));</a:t>
            </a:r>
          </a:p>
          <a:p>
            <a:pPr eaLnBrk="1" hangingPunct="1"/>
            <a:endParaRPr lang="en-US" altLang="el-GR" dirty="0" smtClean="0"/>
          </a:p>
          <a:p>
            <a:pPr eaLnBrk="1" hangingPunct="1">
              <a:buFontTx/>
              <a:buNone/>
            </a:pPr>
            <a:endParaRPr lang="en-US" altLang="el-GR" sz="1800" dirty="0" smtClean="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83971"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D5B1A306-F9B7-477F-859A-B9A675F546A9}" type="slidenum">
              <a:rPr lang="el-GR" altLang="el-GR" sz="1400">
                <a:solidFill>
                  <a:srgbClr val="008080"/>
                </a:solidFill>
              </a:rPr>
              <a:pPr eaLnBrk="1" hangingPunct="1"/>
              <a:t>76</a:t>
            </a:fld>
            <a:endParaRPr lang="el-GR" altLang="el-GR" sz="1400">
              <a:solidFill>
                <a:srgbClr val="008080"/>
              </a:solidFill>
            </a:endParaRPr>
          </a:p>
        </p:txBody>
      </p:sp>
      <p:sp>
        <p:nvSpPr>
          <p:cNvPr id="83972" name="Rectangle 2"/>
          <p:cNvSpPr>
            <a:spLocks noGrp="1" noChangeArrowheads="1"/>
          </p:cNvSpPr>
          <p:nvPr>
            <p:ph type="title"/>
          </p:nvPr>
        </p:nvSpPr>
        <p:spPr/>
        <p:txBody>
          <a:bodyPr/>
          <a:lstStyle/>
          <a:p>
            <a:pPr eaLnBrk="1" hangingPunct="1"/>
            <a:endParaRPr lang="en-US" altLang="el-GR" smtClean="0"/>
          </a:p>
        </p:txBody>
      </p:sp>
      <p:sp>
        <p:nvSpPr>
          <p:cNvPr id="83973" name="Rectangle 3"/>
          <p:cNvSpPr>
            <a:spLocks noGrp="1" noChangeArrowheads="1"/>
          </p:cNvSpPr>
          <p:nvPr>
            <p:ph type="body" idx="1"/>
          </p:nvPr>
        </p:nvSpPr>
        <p:spPr/>
        <p:txBody>
          <a:bodyPr/>
          <a:lstStyle/>
          <a:p>
            <a:pPr eaLnBrk="1" hangingPunct="1"/>
            <a:r>
              <a:rPr lang="el-GR" altLang="el-GR" sz="2400" smtClean="0"/>
              <a:t>Τα προγράμματα επεξεργασίας </a:t>
            </a:r>
            <a:r>
              <a:rPr lang="en-US" altLang="el-GR" sz="2400" smtClean="0"/>
              <a:t>random files </a:t>
            </a:r>
            <a:r>
              <a:rPr lang="el-GR" altLang="el-GR" sz="2400" smtClean="0"/>
              <a:t>γράφουν μια δομή ή ένα αντικείμενο μιας κλάσης κάθε φορά.</a:t>
            </a:r>
          </a:p>
          <a:p>
            <a:pPr eaLnBrk="1" hangingPunct="1"/>
            <a:r>
              <a:rPr lang="el-GR" altLang="el-GR" sz="2400" smtClean="0"/>
              <a:t>Θεωρείστε το παρακάτω πρόβλημα:</a:t>
            </a:r>
          </a:p>
          <a:p>
            <a:pPr lvl="1" eaLnBrk="1" hangingPunct="1">
              <a:lnSpc>
                <a:spcPct val="120000"/>
              </a:lnSpc>
            </a:pPr>
            <a:r>
              <a:rPr lang="el-GR" altLang="el-GR" sz="2000" smtClean="0"/>
              <a:t>Να δημιουργηθεί ένα πρόγραμμα για τη διαχείριση 100 εγγραφών σταθερού μήκους για μια εταιρεία που έχει 100 πελάτες. Κάθε εγγραφή θα αποτελείται από τον αριθμό λογαριασμού που θα χρησιμοποιείται ως κλειδί της εγγραφής, επίθετο, όνομα και υπόλοιπο. Το πρόγραμμα πρέπει να έχει τη δυνατότητα ενημέρωσης λογαριασμού, εισαγωγής νέου λογαριασμού, διαγραφής λογαριασμού και δημιουργίας μιας λίστας όλων των λογαριασμών σε ένα μορφοποιημένο αρχείο κειμένου (</a:t>
            </a:r>
            <a:r>
              <a:rPr lang="en-US" altLang="el-GR" sz="2000" smtClean="0"/>
              <a:t>formatted text file).</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84995"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F6BBABC0-97D4-4FDE-B3AC-4EF9E60D4C17}" type="slidenum">
              <a:rPr lang="el-GR" altLang="el-GR" sz="1400">
                <a:solidFill>
                  <a:srgbClr val="008080"/>
                </a:solidFill>
              </a:rPr>
              <a:pPr eaLnBrk="1" hangingPunct="1"/>
              <a:t>77</a:t>
            </a:fld>
            <a:endParaRPr lang="el-GR" altLang="el-GR" sz="1400">
              <a:solidFill>
                <a:srgbClr val="008080"/>
              </a:solidFill>
            </a:endParaRPr>
          </a:p>
        </p:txBody>
      </p:sp>
      <p:sp>
        <p:nvSpPr>
          <p:cNvPr id="84996" name="Rectangle 2"/>
          <p:cNvSpPr>
            <a:spLocks noGrp="1" noChangeArrowheads="1"/>
          </p:cNvSpPr>
          <p:nvPr>
            <p:ph type="title"/>
          </p:nvPr>
        </p:nvSpPr>
        <p:spPr/>
        <p:txBody>
          <a:bodyPr/>
          <a:lstStyle/>
          <a:p>
            <a:pPr eaLnBrk="1" hangingPunct="1"/>
            <a:r>
              <a:rPr lang="el-GR" altLang="el-GR" smtClean="0"/>
              <a:t>Παραδείγματα με </a:t>
            </a:r>
            <a:r>
              <a:rPr lang="en-US" altLang="el-GR" smtClean="0"/>
              <a:t>random </a:t>
            </a:r>
            <a:r>
              <a:rPr lang="el-GR" altLang="el-GR" smtClean="0"/>
              <a:t>αρχεία</a:t>
            </a:r>
            <a:endParaRPr lang="en-US" altLang="el-GR" smtClean="0"/>
          </a:p>
        </p:txBody>
      </p:sp>
      <p:sp>
        <p:nvSpPr>
          <p:cNvPr id="84997" name="Rectangle 3"/>
          <p:cNvSpPr>
            <a:spLocks noGrp="1" noChangeArrowheads="1"/>
          </p:cNvSpPr>
          <p:nvPr>
            <p:ph type="body" idx="1"/>
          </p:nvPr>
        </p:nvSpPr>
        <p:spPr/>
        <p:txBody>
          <a:bodyPr/>
          <a:lstStyle/>
          <a:p>
            <a:pPr eaLnBrk="1" hangingPunct="1"/>
            <a:r>
              <a:rPr lang="el-GR" altLang="el-GR" smtClean="0"/>
              <a:t>Δημιουργία </a:t>
            </a:r>
            <a:r>
              <a:rPr lang="en-US" altLang="el-GR" smtClean="0"/>
              <a:t>random file </a:t>
            </a:r>
            <a:r>
              <a:rPr lang="el-GR" altLang="el-GR" smtClean="0"/>
              <a:t>σειριακά</a:t>
            </a:r>
            <a:endParaRPr lang="en-US" altLang="el-GR" smtClean="0"/>
          </a:p>
          <a:p>
            <a:pPr lvl="1" eaLnBrk="1" hangingPunct="1"/>
            <a:r>
              <a:rPr lang="el-GR" altLang="el-GR" u="sng" smtClean="0">
                <a:solidFill>
                  <a:srgbClr val="3366FF"/>
                </a:solidFill>
              </a:rPr>
              <a:t>Παραδείγματα : </a:t>
            </a:r>
            <a:r>
              <a:rPr lang="en-US" altLang="el-GR" u="sng" smtClean="0">
                <a:solidFill>
                  <a:srgbClr val="3366FF"/>
                </a:solidFill>
              </a:rPr>
              <a:t>rdmf-06.cpp</a:t>
            </a:r>
            <a:r>
              <a:rPr lang="el-GR" altLang="el-GR" u="sng" smtClean="0">
                <a:solidFill>
                  <a:srgbClr val="3366FF"/>
                </a:solidFill>
              </a:rPr>
              <a:t>, </a:t>
            </a:r>
            <a:r>
              <a:rPr lang="en-US" altLang="el-GR" u="sng" smtClean="0">
                <a:solidFill>
                  <a:srgbClr val="3366FF"/>
                </a:solidFill>
              </a:rPr>
              <a:t>rdmf-07.cpp</a:t>
            </a:r>
            <a:endParaRPr lang="el-GR" altLang="el-GR" u="sng" smtClean="0">
              <a:solidFill>
                <a:srgbClr val="3366FF"/>
              </a:solidFill>
            </a:endParaRPr>
          </a:p>
          <a:p>
            <a:pPr lvl="1" eaLnBrk="1" hangingPunct="1"/>
            <a:endParaRPr lang="en-US" altLang="el-GR" smtClean="0"/>
          </a:p>
          <a:p>
            <a:pPr lvl="1" eaLnBrk="1" hangingPunct="1"/>
            <a:r>
              <a:rPr lang="el-GR" altLang="el-GR" sz="2000" smtClean="0"/>
              <a:t>Το πρόγραμμα αρχικοποιεί (</a:t>
            </a:r>
            <a:r>
              <a:rPr lang="en-US" altLang="el-GR" sz="2000" smtClean="0"/>
              <a:t>initialization) </a:t>
            </a:r>
            <a:r>
              <a:rPr lang="el-GR" altLang="el-GR" sz="2000" smtClean="0"/>
              <a:t>όλες τις εγγραφές του αρχείου μέσω της </a:t>
            </a:r>
            <a:r>
              <a:rPr lang="en-US" altLang="el-GR" sz="2000" smtClean="0"/>
              <a:t>write.</a:t>
            </a:r>
          </a:p>
          <a:p>
            <a:pPr lvl="1" eaLnBrk="1" hangingPunct="1"/>
            <a:r>
              <a:rPr lang="el-GR" altLang="el-GR" sz="2000" smtClean="0"/>
              <a:t>Κάθε κενή δομή περιέχει τον αριθμό 0 ως αριθμό λογαριασμού και αντίστοιχες τιμές για τα υπόλοιπα πεδία της εγγραφής και καταλαμβάνει τον απαραίτητο χώρο στο αρχείο. </a:t>
            </a:r>
          </a:p>
          <a:p>
            <a:pPr lvl="1" eaLnBrk="1" hangingPunct="1"/>
            <a:r>
              <a:rPr lang="el-GR" altLang="el-GR" sz="2000" smtClean="0"/>
              <a:t>Ο αριθμός λογαριασμού 0 θα χρησιμοποιείται στη συνέχεια για να διαπιστώνεται αν μια εγγραφή είναι κενή ή περιέχει δεδομένα.</a:t>
            </a:r>
          </a:p>
          <a:p>
            <a:pPr lvl="1" eaLnBrk="1" hangingPunct="1"/>
            <a:r>
              <a:rPr lang="el-GR" altLang="el-GR" sz="2000" smtClean="0"/>
              <a:t>Ο τελεστής </a:t>
            </a:r>
            <a:r>
              <a:rPr lang="en-US" altLang="el-GR" sz="2000" smtClean="0"/>
              <a:t>reinterpret_cast</a:t>
            </a:r>
            <a:r>
              <a:rPr lang="el-GR" altLang="el-GR" sz="2000" smtClean="0"/>
              <a:t> μετατρέπει τη διεύθυνση του </a:t>
            </a:r>
            <a:r>
              <a:rPr lang="en-US" altLang="el-GR" sz="2000" smtClean="0"/>
              <a:t>blankClient</a:t>
            </a:r>
            <a:r>
              <a:rPr lang="el-GR" altLang="el-GR" sz="2000" smtClean="0"/>
              <a:t> σε </a:t>
            </a:r>
            <a:r>
              <a:rPr lang="en-US" altLang="el-GR" sz="2000" smtClean="0"/>
              <a:t>const char*</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86019"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C1F14A56-E191-4752-B7D4-BEE434001875}" type="slidenum">
              <a:rPr lang="el-GR" altLang="el-GR" sz="1400">
                <a:solidFill>
                  <a:srgbClr val="008080"/>
                </a:solidFill>
              </a:rPr>
              <a:pPr eaLnBrk="1" hangingPunct="1"/>
              <a:t>78</a:t>
            </a:fld>
            <a:endParaRPr lang="el-GR" altLang="el-GR" sz="1400">
              <a:solidFill>
                <a:srgbClr val="008080"/>
              </a:solidFill>
            </a:endParaRPr>
          </a:p>
        </p:txBody>
      </p:sp>
      <p:sp>
        <p:nvSpPr>
          <p:cNvPr id="86020" name="Rectangle 2"/>
          <p:cNvSpPr>
            <a:spLocks noGrp="1" noChangeArrowheads="1"/>
          </p:cNvSpPr>
          <p:nvPr>
            <p:ph type="title"/>
          </p:nvPr>
        </p:nvSpPr>
        <p:spPr/>
        <p:txBody>
          <a:bodyPr/>
          <a:lstStyle/>
          <a:p>
            <a:pPr eaLnBrk="1" hangingPunct="1"/>
            <a:endParaRPr lang="en-US" altLang="el-GR" smtClean="0"/>
          </a:p>
        </p:txBody>
      </p:sp>
      <p:sp>
        <p:nvSpPr>
          <p:cNvPr id="86021" name="Rectangle 3"/>
          <p:cNvSpPr>
            <a:spLocks noGrp="1" noChangeArrowheads="1"/>
          </p:cNvSpPr>
          <p:nvPr>
            <p:ph type="body" idx="1"/>
          </p:nvPr>
        </p:nvSpPr>
        <p:spPr/>
        <p:txBody>
          <a:bodyPr/>
          <a:lstStyle/>
          <a:p>
            <a:pPr eaLnBrk="1" hangingPunct="1"/>
            <a:r>
              <a:rPr lang="el-GR" altLang="el-GR" smtClean="0"/>
              <a:t>Εισαγωγή στοιχείων σε </a:t>
            </a:r>
            <a:r>
              <a:rPr lang="en-US" altLang="el-GR" smtClean="0"/>
              <a:t>random file </a:t>
            </a:r>
            <a:r>
              <a:rPr lang="el-GR" altLang="el-GR" smtClean="0"/>
              <a:t>με τυχαία σειρά</a:t>
            </a:r>
          </a:p>
          <a:p>
            <a:pPr lvl="1" eaLnBrk="1" hangingPunct="1"/>
            <a:r>
              <a:rPr lang="el-GR" altLang="el-GR" u="sng" smtClean="0">
                <a:solidFill>
                  <a:srgbClr val="3366FF"/>
                </a:solidFill>
              </a:rPr>
              <a:t>Παράδειγμα </a:t>
            </a:r>
            <a:r>
              <a:rPr lang="en-US" altLang="el-GR" u="sng" smtClean="0">
                <a:solidFill>
                  <a:srgbClr val="3366FF"/>
                </a:solidFill>
              </a:rPr>
              <a:t>rdmf-08.cpp</a:t>
            </a:r>
          </a:p>
          <a:p>
            <a:pPr lvl="1" eaLnBrk="1" hangingPunct="1"/>
            <a:endParaRPr lang="en-US" altLang="el-GR" smtClean="0"/>
          </a:p>
          <a:p>
            <a:pPr lvl="1" eaLnBrk="1" hangingPunct="1">
              <a:lnSpc>
                <a:spcPct val="110000"/>
              </a:lnSpc>
            </a:pPr>
            <a:r>
              <a:rPr lang="el-GR" altLang="el-GR" b="1" smtClean="0">
                <a:solidFill>
                  <a:srgbClr val="CC0000"/>
                </a:solidFill>
              </a:rPr>
              <a:t>Χρησιμοποιείται συνδυασμός των συναρτήσεων </a:t>
            </a:r>
            <a:r>
              <a:rPr lang="en-US" altLang="el-GR" b="1" smtClean="0">
                <a:solidFill>
                  <a:srgbClr val="CC0000"/>
                </a:solidFill>
              </a:rPr>
              <a:t>seekp </a:t>
            </a:r>
            <a:r>
              <a:rPr lang="el-GR" altLang="el-GR" b="1" smtClean="0">
                <a:solidFill>
                  <a:srgbClr val="CC0000"/>
                </a:solidFill>
              </a:rPr>
              <a:t>και </a:t>
            </a:r>
            <a:r>
              <a:rPr lang="en-US" altLang="el-GR" b="1" smtClean="0">
                <a:solidFill>
                  <a:srgbClr val="CC0000"/>
                </a:solidFill>
              </a:rPr>
              <a:t>write </a:t>
            </a:r>
            <a:r>
              <a:rPr lang="el-GR" altLang="el-GR" b="1" smtClean="0">
                <a:solidFill>
                  <a:srgbClr val="CC0000"/>
                </a:solidFill>
              </a:rPr>
              <a:t>για την αποθήκευση των δεδομένων σε μια συγκεκριμένη θέση του αρχείου.</a:t>
            </a:r>
            <a:r>
              <a:rPr lang="el-GR" altLang="el-GR" smtClean="0"/>
              <a:t> </a:t>
            </a:r>
          </a:p>
          <a:p>
            <a:pPr lvl="1" eaLnBrk="1" hangingPunct="1">
              <a:lnSpc>
                <a:spcPct val="110000"/>
              </a:lnSpc>
            </a:pPr>
            <a:r>
              <a:rPr lang="el-GR" altLang="el-GR" smtClean="0"/>
              <a:t>Αρχικά η συνάρτηση </a:t>
            </a:r>
            <a:r>
              <a:rPr lang="en-US" altLang="el-GR" smtClean="0"/>
              <a:t>seekp </a:t>
            </a:r>
            <a:r>
              <a:rPr lang="el-GR" altLang="el-GR" smtClean="0"/>
              <a:t>θέτει τον </a:t>
            </a:r>
            <a:r>
              <a:rPr lang="en-US" altLang="el-GR" smtClean="0"/>
              <a:t>“put” file position pointer </a:t>
            </a:r>
            <a:r>
              <a:rPr lang="el-GR" altLang="el-GR" smtClean="0"/>
              <a:t>σε μια ορισμένη θέση του αρχείου και στη συνέχεια η </a:t>
            </a:r>
            <a:r>
              <a:rPr lang="en-US" altLang="el-GR" smtClean="0"/>
              <a:t>write </a:t>
            </a:r>
            <a:r>
              <a:rPr lang="el-GR" altLang="el-GR" smtClean="0"/>
              <a:t>εισάγει τα δεδομένα στο αρχείο.</a:t>
            </a:r>
            <a:endParaRPr lang="en-US" altLang="el-GR" smtClean="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87043"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21E31B56-F0A5-4454-AD79-9C92EB56606D}" type="slidenum">
              <a:rPr lang="el-GR" altLang="el-GR" sz="1400">
                <a:solidFill>
                  <a:srgbClr val="008080"/>
                </a:solidFill>
              </a:rPr>
              <a:pPr eaLnBrk="1" hangingPunct="1"/>
              <a:t>79</a:t>
            </a:fld>
            <a:endParaRPr lang="el-GR" altLang="el-GR" sz="1400">
              <a:solidFill>
                <a:srgbClr val="008080"/>
              </a:solidFill>
            </a:endParaRPr>
          </a:p>
        </p:txBody>
      </p:sp>
      <p:sp>
        <p:nvSpPr>
          <p:cNvPr id="87044" name="Rectangle 2"/>
          <p:cNvSpPr>
            <a:spLocks noGrp="1" noChangeArrowheads="1"/>
          </p:cNvSpPr>
          <p:nvPr>
            <p:ph type="title"/>
          </p:nvPr>
        </p:nvSpPr>
        <p:spPr/>
        <p:txBody>
          <a:bodyPr/>
          <a:lstStyle/>
          <a:p>
            <a:pPr eaLnBrk="1" hangingPunct="1"/>
            <a:endParaRPr lang="en-US" altLang="el-GR" smtClean="0"/>
          </a:p>
        </p:txBody>
      </p:sp>
      <p:sp>
        <p:nvSpPr>
          <p:cNvPr id="87045" name="Rectangle 3"/>
          <p:cNvSpPr>
            <a:spLocks noGrp="1" noChangeArrowheads="1"/>
          </p:cNvSpPr>
          <p:nvPr>
            <p:ph type="body" idx="1"/>
          </p:nvPr>
        </p:nvSpPr>
        <p:spPr/>
        <p:txBody>
          <a:bodyPr/>
          <a:lstStyle/>
          <a:p>
            <a:pPr eaLnBrk="1" hangingPunct="1"/>
            <a:r>
              <a:rPr lang="el-GR" altLang="el-GR" smtClean="0"/>
              <a:t>Σειριακή προσπέλαση δεδομένων από </a:t>
            </a:r>
            <a:r>
              <a:rPr lang="en-US" altLang="el-GR" smtClean="0"/>
              <a:t>random </a:t>
            </a:r>
            <a:r>
              <a:rPr lang="el-GR" altLang="el-GR" smtClean="0"/>
              <a:t>αρχείο</a:t>
            </a:r>
          </a:p>
          <a:p>
            <a:pPr lvl="1" eaLnBrk="1" hangingPunct="1"/>
            <a:r>
              <a:rPr lang="el-GR" altLang="el-GR" sz="2800" u="sng" smtClean="0">
                <a:solidFill>
                  <a:srgbClr val="3366FF"/>
                </a:solidFill>
              </a:rPr>
              <a:t>Παραδείγματα : </a:t>
            </a:r>
            <a:r>
              <a:rPr lang="en-US" altLang="el-GR" sz="2800" u="sng" smtClean="0">
                <a:solidFill>
                  <a:srgbClr val="3366FF"/>
                </a:solidFill>
              </a:rPr>
              <a:t>rdmf-09.cpp</a:t>
            </a:r>
            <a:r>
              <a:rPr lang="el-GR" altLang="el-GR" sz="2800" u="sng" smtClean="0">
                <a:solidFill>
                  <a:srgbClr val="3366FF"/>
                </a:solidFill>
              </a:rPr>
              <a:t>, </a:t>
            </a:r>
            <a:r>
              <a:rPr lang="en-US" altLang="el-GR" sz="2800" u="sng" smtClean="0">
                <a:solidFill>
                  <a:srgbClr val="3366FF"/>
                </a:solidFill>
              </a:rPr>
              <a:t>rdmf-10.cpp</a:t>
            </a:r>
            <a:endParaRPr lang="el-GR" altLang="el-GR" sz="2800" u="sng" smtClean="0">
              <a:solidFill>
                <a:srgbClr val="3366FF"/>
              </a:solidFill>
            </a:endParaRPr>
          </a:p>
          <a:p>
            <a:pPr lvl="2" eaLnBrk="1" hangingPunct="1">
              <a:lnSpc>
                <a:spcPct val="120000"/>
              </a:lnSpc>
            </a:pPr>
            <a:endParaRPr lang="en-US" altLang="el-GR" smtClean="0"/>
          </a:p>
          <a:p>
            <a:pPr eaLnBrk="1" hangingPunct="1"/>
            <a:r>
              <a:rPr lang="el-GR" altLang="el-GR" smtClean="0"/>
              <a:t>Διόρθωση εγγραφών σε </a:t>
            </a:r>
            <a:r>
              <a:rPr lang="en-US" altLang="el-GR" smtClean="0"/>
              <a:t>random </a:t>
            </a:r>
            <a:r>
              <a:rPr lang="el-GR" altLang="el-GR" smtClean="0"/>
              <a:t>αρχείο</a:t>
            </a:r>
          </a:p>
          <a:p>
            <a:pPr lvl="1" eaLnBrk="1" hangingPunct="1"/>
            <a:r>
              <a:rPr lang="el-GR" altLang="el-GR" sz="2800" u="sng" smtClean="0">
                <a:solidFill>
                  <a:srgbClr val="3366FF"/>
                </a:solidFill>
              </a:rPr>
              <a:t>Παράδειγμα : </a:t>
            </a:r>
            <a:r>
              <a:rPr lang="en-US" altLang="el-GR" sz="2800" u="sng" smtClean="0">
                <a:solidFill>
                  <a:srgbClr val="3366FF"/>
                </a:solidFill>
              </a:rPr>
              <a:t>rdmf-11.cpp</a:t>
            </a:r>
          </a:p>
          <a:p>
            <a:pPr eaLnBrk="1" hangingPunct="1"/>
            <a:endParaRPr lang="en-US" altLang="el-GR" sz="3200" smtClean="0"/>
          </a:p>
          <a:p>
            <a:pPr eaLnBrk="1" hangingPunct="1"/>
            <a:r>
              <a:rPr lang="el-GR" altLang="el-GR" sz="3200" smtClean="0"/>
              <a:t>Εφαρμογή </a:t>
            </a:r>
            <a:r>
              <a:rPr lang="en-US" altLang="el-GR" sz="3200" smtClean="0"/>
              <a:t>random </a:t>
            </a:r>
            <a:r>
              <a:rPr lang="el-GR" altLang="el-GR" sz="3200" smtClean="0"/>
              <a:t>αρχείων</a:t>
            </a:r>
            <a:endParaRPr lang="en-US" altLang="el-GR" sz="3200" smtClean="0"/>
          </a:p>
          <a:p>
            <a:pPr lvl="1" eaLnBrk="1" hangingPunct="1"/>
            <a:r>
              <a:rPr lang="el-GR" altLang="el-GR" sz="2800" u="sng" smtClean="0">
                <a:solidFill>
                  <a:srgbClr val="3366FF"/>
                </a:solidFill>
              </a:rPr>
              <a:t>Παράδειγμα : </a:t>
            </a:r>
            <a:r>
              <a:rPr lang="en-US" altLang="el-GR" sz="2800" u="sng" smtClean="0">
                <a:solidFill>
                  <a:srgbClr val="3366FF"/>
                </a:solidFill>
              </a:rPr>
              <a:t>rdmf-12.cpp</a:t>
            </a:r>
            <a:endParaRPr lang="en-US" altLang="el-GR" sz="32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17411"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22D9F715-D093-4DDC-95CC-0044424C2DB2}" type="slidenum">
              <a:rPr lang="el-GR" altLang="el-GR" sz="1400">
                <a:solidFill>
                  <a:srgbClr val="008080"/>
                </a:solidFill>
              </a:rPr>
              <a:pPr eaLnBrk="1" hangingPunct="1"/>
              <a:t>8</a:t>
            </a:fld>
            <a:endParaRPr lang="el-GR" altLang="el-GR" sz="1400">
              <a:solidFill>
                <a:srgbClr val="008080"/>
              </a:solidFill>
            </a:endParaRPr>
          </a:p>
        </p:txBody>
      </p:sp>
      <p:sp>
        <p:nvSpPr>
          <p:cNvPr id="17412" name="Rectangle 2"/>
          <p:cNvSpPr>
            <a:spLocks noGrp="1" noChangeArrowheads="1"/>
          </p:cNvSpPr>
          <p:nvPr>
            <p:ph type="title"/>
          </p:nvPr>
        </p:nvSpPr>
        <p:spPr/>
        <p:txBody>
          <a:bodyPr/>
          <a:lstStyle/>
          <a:p>
            <a:pPr eaLnBrk="1" hangingPunct="1"/>
            <a:endParaRPr lang="en-US" altLang="el-GR" smtClean="0"/>
          </a:p>
        </p:txBody>
      </p:sp>
      <p:sp>
        <p:nvSpPr>
          <p:cNvPr id="17413" name="Rectangle 3"/>
          <p:cNvSpPr>
            <a:spLocks noGrp="1" noChangeArrowheads="1"/>
          </p:cNvSpPr>
          <p:nvPr>
            <p:ph type="body" idx="1"/>
          </p:nvPr>
        </p:nvSpPr>
        <p:spPr>
          <a:xfrm>
            <a:off x="304800" y="1052736"/>
            <a:ext cx="8534400" cy="5043264"/>
          </a:xfrm>
        </p:spPr>
        <p:txBody>
          <a:bodyPr/>
          <a:lstStyle/>
          <a:p>
            <a:pPr eaLnBrk="1" hangingPunct="1">
              <a:lnSpc>
                <a:spcPct val="80000"/>
              </a:lnSpc>
            </a:pPr>
            <a:r>
              <a:rPr lang="el-GR" altLang="el-GR" sz="2000" dirty="0" smtClean="0"/>
              <a:t>Υπάρχουν τρεις διαθέσιμες τεχνικές </a:t>
            </a:r>
            <a:r>
              <a:rPr lang="en-US" altLang="el-GR" sz="2000" dirty="0" smtClean="0"/>
              <a:t>buffering:</a:t>
            </a:r>
          </a:p>
          <a:p>
            <a:pPr lvl="1" eaLnBrk="1" hangingPunct="1">
              <a:lnSpc>
                <a:spcPct val="80000"/>
              </a:lnSpc>
            </a:pPr>
            <a:r>
              <a:rPr lang="en-US" altLang="el-GR" sz="2000" b="1" dirty="0" smtClean="0">
                <a:solidFill>
                  <a:srgbClr val="CC0000"/>
                </a:solidFill>
              </a:rPr>
              <a:t>Line buffering</a:t>
            </a:r>
          </a:p>
          <a:p>
            <a:pPr lvl="1" eaLnBrk="1" hangingPunct="1">
              <a:lnSpc>
                <a:spcPct val="80000"/>
              </a:lnSpc>
            </a:pPr>
            <a:r>
              <a:rPr lang="en-US" altLang="el-GR" sz="2000" b="1" dirty="0" smtClean="0">
                <a:solidFill>
                  <a:srgbClr val="008080"/>
                </a:solidFill>
              </a:rPr>
              <a:t>No buffering</a:t>
            </a:r>
          </a:p>
          <a:p>
            <a:pPr lvl="1" eaLnBrk="1" hangingPunct="1">
              <a:lnSpc>
                <a:spcPct val="80000"/>
              </a:lnSpc>
            </a:pPr>
            <a:r>
              <a:rPr lang="en-US" altLang="el-GR" sz="2000" b="1" dirty="0" smtClean="0">
                <a:solidFill>
                  <a:schemeClr val="accent2"/>
                </a:solidFill>
              </a:rPr>
              <a:t>Full buffering</a:t>
            </a:r>
          </a:p>
          <a:p>
            <a:pPr lvl="4" eaLnBrk="1" hangingPunct="1">
              <a:lnSpc>
                <a:spcPct val="80000"/>
              </a:lnSpc>
            </a:pPr>
            <a:endParaRPr lang="en-US" altLang="el-GR" sz="1800" b="1" dirty="0" smtClean="0"/>
          </a:p>
          <a:p>
            <a:pPr eaLnBrk="1" hangingPunct="1">
              <a:lnSpc>
                <a:spcPct val="80000"/>
              </a:lnSpc>
            </a:pPr>
            <a:r>
              <a:rPr lang="el-GR" altLang="el-GR" sz="2000" dirty="0" smtClean="0"/>
              <a:t>Στο </a:t>
            </a:r>
            <a:r>
              <a:rPr lang="en-US" altLang="el-GR" sz="2000" dirty="0" smtClean="0">
                <a:solidFill>
                  <a:srgbClr val="CC0000"/>
                </a:solidFill>
              </a:rPr>
              <a:t>line buffering</a:t>
            </a:r>
            <a:r>
              <a:rPr lang="en-US" altLang="el-GR" sz="2000" dirty="0" smtClean="0"/>
              <a:t>, </a:t>
            </a:r>
            <a:r>
              <a:rPr lang="el-GR" altLang="el-GR" sz="2000" dirty="0" smtClean="0"/>
              <a:t>το</a:t>
            </a:r>
            <a:r>
              <a:rPr lang="en-US" altLang="el-GR" sz="2000" dirty="0" smtClean="0"/>
              <a:t> buffer </a:t>
            </a:r>
            <a:r>
              <a:rPr lang="el-GR" altLang="el-GR" sz="2000" dirty="0" smtClean="0"/>
              <a:t>«αδειάζει» (</a:t>
            </a:r>
            <a:r>
              <a:rPr lang="en-US" altLang="el-GR" sz="2000" b="1" dirty="0" smtClean="0">
                <a:solidFill>
                  <a:srgbClr val="C00000"/>
                </a:solidFill>
              </a:rPr>
              <a:t>flush</a:t>
            </a:r>
            <a:r>
              <a:rPr lang="el-GR" altLang="el-GR" sz="2000" dirty="0" smtClean="0"/>
              <a:t>)</a:t>
            </a:r>
            <a:r>
              <a:rPr lang="en-US" altLang="el-GR" sz="2000" dirty="0" smtClean="0"/>
              <a:t> </a:t>
            </a:r>
            <a:r>
              <a:rPr lang="el-GR" altLang="el-GR" sz="2000" dirty="0" smtClean="0"/>
              <a:t>κάθε φορά που εντοπίζεται ό χαρακτήρας τέλους γραμμής</a:t>
            </a:r>
            <a:r>
              <a:rPr lang="en-US" altLang="el-GR" sz="2000" dirty="0" smtClean="0"/>
              <a:t> </a:t>
            </a:r>
            <a:r>
              <a:rPr lang="el-GR" altLang="el-GR" sz="2000" dirty="0" smtClean="0"/>
              <a:t>(</a:t>
            </a:r>
            <a:r>
              <a:rPr lang="en-US" altLang="el-GR" sz="2000" dirty="0" smtClean="0"/>
              <a:t>"end of line" character</a:t>
            </a:r>
            <a:r>
              <a:rPr lang="el-GR" altLang="el-GR" sz="2000" dirty="0" smtClean="0"/>
              <a:t>)</a:t>
            </a:r>
            <a:r>
              <a:rPr lang="en-US" altLang="el-GR" sz="2000" dirty="0" smtClean="0"/>
              <a:t>.</a:t>
            </a:r>
          </a:p>
          <a:p>
            <a:pPr eaLnBrk="1" hangingPunct="1">
              <a:lnSpc>
                <a:spcPct val="80000"/>
              </a:lnSpc>
            </a:pPr>
            <a:r>
              <a:rPr lang="el-GR" altLang="el-GR" sz="2000" dirty="0" smtClean="0"/>
              <a:t>Σε κατάσταση </a:t>
            </a:r>
            <a:r>
              <a:rPr lang="en-US" altLang="el-GR" sz="2000" dirty="0" smtClean="0">
                <a:solidFill>
                  <a:srgbClr val="008080"/>
                </a:solidFill>
              </a:rPr>
              <a:t>no buffering</a:t>
            </a:r>
            <a:r>
              <a:rPr lang="en-US" altLang="el-GR" sz="2000" dirty="0" smtClean="0"/>
              <a:t>, </a:t>
            </a:r>
            <a:r>
              <a:rPr lang="el-GR" altLang="el-GR" sz="2000" dirty="0" smtClean="0"/>
              <a:t>τα δεδομένα γράφονται κατευθείαν στη συσκευή καθώς δημιουργούνται από το πρόγραμμα</a:t>
            </a:r>
            <a:r>
              <a:rPr lang="en-US" altLang="el-GR" sz="2000" dirty="0" smtClean="0"/>
              <a:t>, </a:t>
            </a:r>
            <a:r>
              <a:rPr lang="el-GR" altLang="el-GR" sz="2000" dirty="0" smtClean="0"/>
              <a:t>ή στην περίπτωση των </a:t>
            </a:r>
            <a:r>
              <a:rPr lang="en-US" altLang="el-GR" sz="2000" dirty="0" smtClean="0"/>
              <a:t>input streams, </a:t>
            </a:r>
            <a:r>
              <a:rPr lang="el-GR" altLang="el-GR" sz="2000" dirty="0" smtClean="0"/>
              <a:t>διαβάζονται από το πρόγραμμα μόλις καθίστανται διαθέσιμα από τη συσκευή</a:t>
            </a:r>
            <a:r>
              <a:rPr lang="en-US" altLang="el-GR" sz="2000" dirty="0" smtClean="0"/>
              <a:t>.</a:t>
            </a:r>
          </a:p>
          <a:p>
            <a:pPr eaLnBrk="1" hangingPunct="1">
              <a:lnSpc>
                <a:spcPct val="80000"/>
              </a:lnSpc>
            </a:pPr>
            <a:r>
              <a:rPr lang="el-GR" altLang="el-GR" sz="2000" dirty="0" smtClean="0"/>
              <a:t>Στο </a:t>
            </a:r>
            <a:r>
              <a:rPr lang="en-US" altLang="el-GR" sz="2000" dirty="0" smtClean="0">
                <a:solidFill>
                  <a:schemeClr val="accent2"/>
                </a:solidFill>
              </a:rPr>
              <a:t>full buffering</a:t>
            </a:r>
            <a:r>
              <a:rPr lang="en-US" altLang="el-GR" sz="2000" dirty="0" smtClean="0"/>
              <a:t>, </a:t>
            </a:r>
            <a:r>
              <a:rPr lang="el-GR" altLang="el-GR" sz="2000" dirty="0" smtClean="0"/>
              <a:t>το λειτουργικό σύστημα περιμένει να γεμίσει το </a:t>
            </a:r>
            <a:r>
              <a:rPr lang="en-US" altLang="el-GR" sz="2000" dirty="0" smtClean="0"/>
              <a:t> buffer </a:t>
            </a:r>
            <a:r>
              <a:rPr lang="el-GR" altLang="el-GR" sz="2000" dirty="0" smtClean="0"/>
              <a:t>πριν διαβάσει ή γράψει στην αντίστοιχη συσκευή.</a:t>
            </a:r>
            <a:endParaRPr lang="en-US" altLang="el-GR" sz="2000" dirty="0" smtClean="0"/>
          </a:p>
          <a:p>
            <a:pPr eaLnBrk="1" hangingPunct="1">
              <a:lnSpc>
                <a:spcPct val="80000"/>
              </a:lnSpc>
            </a:pPr>
            <a:endParaRPr lang="en-US" altLang="el-GR" sz="2000" dirty="0" smtClean="0"/>
          </a:p>
          <a:p>
            <a:pPr eaLnBrk="1" hangingPunct="1">
              <a:lnSpc>
                <a:spcPct val="80000"/>
              </a:lnSpc>
            </a:pPr>
            <a:r>
              <a:rPr lang="el-GR" altLang="el-GR" sz="2000" dirty="0" smtClean="0"/>
              <a:t>Το μέγεθος του </a:t>
            </a:r>
            <a:r>
              <a:rPr lang="en-US" altLang="el-GR" sz="2000" dirty="0" smtClean="0"/>
              <a:t>buffer </a:t>
            </a:r>
            <a:r>
              <a:rPr lang="el-GR" altLang="el-GR" sz="2000" dirty="0" smtClean="0"/>
              <a:t>εξαρτάται από τον ΗΥ και τυπικά είναι </a:t>
            </a:r>
            <a:r>
              <a:rPr lang="en-US" altLang="el-GR" sz="2000" dirty="0" smtClean="0"/>
              <a:t>256, 512</a:t>
            </a:r>
            <a:r>
              <a:rPr lang="el-GR" altLang="el-GR" sz="2000" dirty="0" smtClean="0"/>
              <a:t>, </a:t>
            </a:r>
            <a:r>
              <a:rPr lang="en-US" altLang="el-GR" sz="2000" dirty="0" smtClean="0"/>
              <a:t>1024 </a:t>
            </a:r>
            <a:r>
              <a:rPr lang="el-GR" altLang="el-GR" sz="2000" dirty="0" smtClean="0"/>
              <a:t>ή κάποιο πολλαπλάσιο σε </a:t>
            </a:r>
            <a:r>
              <a:rPr lang="en-US" altLang="el-GR" sz="2000" dirty="0" smtClean="0"/>
              <a:t>bytes</a:t>
            </a:r>
            <a:r>
              <a:rPr lang="el-GR" altLang="el-GR" sz="2000" dirty="0" smtClean="0"/>
              <a:t>, εξαρτώμενο από το λειτουργικό σύστημα και τη συσχετιζόμενη μονάδα μόνιμης αποθήκευσης</a:t>
            </a:r>
            <a:r>
              <a:rPr lang="en-US" altLang="el-GR" sz="2000" dirty="0" smtClean="0"/>
              <a:t>.</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88067"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AA89028C-EEDD-409F-8C7A-0E7E323461F0}" type="slidenum">
              <a:rPr lang="el-GR" altLang="el-GR" sz="1400">
                <a:solidFill>
                  <a:srgbClr val="008080"/>
                </a:solidFill>
              </a:rPr>
              <a:pPr eaLnBrk="1" hangingPunct="1"/>
              <a:t>80</a:t>
            </a:fld>
            <a:endParaRPr lang="el-GR" altLang="el-GR" sz="1400">
              <a:solidFill>
                <a:srgbClr val="008080"/>
              </a:solidFill>
            </a:endParaRPr>
          </a:p>
        </p:txBody>
      </p:sp>
      <p:sp>
        <p:nvSpPr>
          <p:cNvPr id="88068" name="Rectangle 2"/>
          <p:cNvSpPr>
            <a:spLocks noGrp="1" noChangeArrowheads="1"/>
          </p:cNvSpPr>
          <p:nvPr>
            <p:ph type="title"/>
          </p:nvPr>
        </p:nvSpPr>
        <p:spPr/>
        <p:txBody>
          <a:bodyPr/>
          <a:lstStyle/>
          <a:p>
            <a:pPr eaLnBrk="1" hangingPunct="1"/>
            <a:endParaRPr lang="en-US" altLang="el-GR" smtClean="0"/>
          </a:p>
        </p:txBody>
      </p:sp>
      <p:sp>
        <p:nvSpPr>
          <p:cNvPr id="88069" name="Rectangle 3"/>
          <p:cNvSpPr>
            <a:spLocks noGrp="1" noChangeArrowheads="1"/>
          </p:cNvSpPr>
          <p:nvPr>
            <p:ph type="body" idx="1"/>
          </p:nvPr>
        </p:nvSpPr>
        <p:spPr/>
        <p:txBody>
          <a:bodyPr/>
          <a:lstStyle/>
          <a:p>
            <a:pPr eaLnBrk="1" hangingPunct="1"/>
            <a:r>
              <a:rPr lang="el-GR" altLang="el-GR" smtClean="0"/>
              <a:t>Δημιουργία </a:t>
            </a:r>
            <a:r>
              <a:rPr lang="en-US" altLang="el-GR" smtClean="0"/>
              <a:t>random </a:t>
            </a:r>
            <a:r>
              <a:rPr lang="el-GR" altLang="el-GR" smtClean="0"/>
              <a:t>αρχείου </a:t>
            </a:r>
            <a:r>
              <a:rPr lang="en-US" altLang="el-GR" smtClean="0"/>
              <a:t>(</a:t>
            </a:r>
            <a:r>
              <a:rPr lang="el-GR" altLang="el-GR" smtClean="0"/>
              <a:t>χρήση </a:t>
            </a:r>
            <a:r>
              <a:rPr lang="en-US" altLang="el-GR" smtClean="0"/>
              <a:t>header file)	</a:t>
            </a:r>
          </a:p>
          <a:p>
            <a:pPr lvl="1" eaLnBrk="1" hangingPunct="1"/>
            <a:r>
              <a:rPr lang="el-GR" altLang="el-GR" u="sng" smtClean="0">
                <a:solidFill>
                  <a:srgbClr val="CC0000"/>
                </a:solidFill>
              </a:rPr>
              <a:t>Παράδειγμα : </a:t>
            </a:r>
            <a:r>
              <a:rPr lang="en-US" altLang="el-GR" u="sng" smtClean="0">
                <a:solidFill>
                  <a:srgbClr val="CC0000"/>
                </a:solidFill>
              </a:rPr>
              <a:t>rdmf-13.cpp</a:t>
            </a:r>
          </a:p>
          <a:p>
            <a:pPr lvl="1" eaLnBrk="1" hangingPunct="1"/>
            <a:endParaRPr lang="en-US" altLang="el-GR" smtClean="0"/>
          </a:p>
          <a:p>
            <a:pPr eaLnBrk="1" hangingPunct="1"/>
            <a:r>
              <a:rPr lang="el-GR" altLang="el-GR" smtClean="0"/>
              <a:t>Καταχώρηση εγγραφών σε </a:t>
            </a:r>
            <a:r>
              <a:rPr lang="en-US" altLang="el-GR" smtClean="0"/>
              <a:t>random </a:t>
            </a:r>
            <a:r>
              <a:rPr lang="el-GR" altLang="el-GR" smtClean="0"/>
              <a:t>αρχείο</a:t>
            </a:r>
          </a:p>
          <a:p>
            <a:pPr lvl="1" eaLnBrk="1" hangingPunct="1"/>
            <a:r>
              <a:rPr lang="el-GR" altLang="el-GR" u="sng" smtClean="0">
                <a:solidFill>
                  <a:srgbClr val="CC0000"/>
                </a:solidFill>
              </a:rPr>
              <a:t>Παράδειγμα : </a:t>
            </a:r>
            <a:r>
              <a:rPr lang="en-US" altLang="el-GR" u="sng" smtClean="0">
                <a:solidFill>
                  <a:srgbClr val="CC0000"/>
                </a:solidFill>
              </a:rPr>
              <a:t>rdmf-14.cpp</a:t>
            </a:r>
          </a:p>
          <a:p>
            <a:pPr lvl="1" eaLnBrk="1" hangingPunct="1"/>
            <a:endParaRPr lang="en-US" altLang="el-GR" smtClean="0"/>
          </a:p>
          <a:p>
            <a:pPr eaLnBrk="1" hangingPunct="1"/>
            <a:r>
              <a:rPr lang="el-GR" altLang="el-GR" smtClean="0"/>
              <a:t>Προσπέλαση </a:t>
            </a:r>
            <a:r>
              <a:rPr lang="en-US" altLang="el-GR" smtClean="0"/>
              <a:t>random </a:t>
            </a:r>
            <a:r>
              <a:rPr lang="el-GR" altLang="el-GR" smtClean="0"/>
              <a:t>αρχείου</a:t>
            </a:r>
          </a:p>
          <a:p>
            <a:pPr lvl="1" eaLnBrk="1" hangingPunct="1"/>
            <a:r>
              <a:rPr lang="el-GR" altLang="el-GR" u="sng" smtClean="0">
                <a:solidFill>
                  <a:srgbClr val="CC0000"/>
                </a:solidFill>
              </a:rPr>
              <a:t>Παράδειγμα : </a:t>
            </a:r>
            <a:r>
              <a:rPr lang="en-US" altLang="el-GR" u="sng" smtClean="0">
                <a:solidFill>
                  <a:srgbClr val="CC0000"/>
                </a:solidFill>
              </a:rPr>
              <a:t>rdmf-15.cpp</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89091"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C4FC9F79-7AF4-428C-A25D-6D5629C98418}" type="slidenum">
              <a:rPr lang="el-GR" altLang="el-GR" sz="1400">
                <a:solidFill>
                  <a:srgbClr val="008080"/>
                </a:solidFill>
              </a:rPr>
              <a:pPr eaLnBrk="1" hangingPunct="1"/>
              <a:t>81</a:t>
            </a:fld>
            <a:endParaRPr lang="el-GR" altLang="el-GR" sz="1400">
              <a:solidFill>
                <a:srgbClr val="008080"/>
              </a:solidFill>
            </a:endParaRPr>
          </a:p>
        </p:txBody>
      </p:sp>
      <p:sp>
        <p:nvSpPr>
          <p:cNvPr id="89092" name="Rectangle 4"/>
          <p:cNvSpPr>
            <a:spLocks noGrp="1" noChangeArrowheads="1"/>
          </p:cNvSpPr>
          <p:nvPr>
            <p:ph type="ctrTitle"/>
          </p:nvPr>
        </p:nvSpPr>
        <p:spPr>
          <a:xfrm>
            <a:off x="611188" y="1557338"/>
            <a:ext cx="7772400" cy="1470025"/>
          </a:xfrm>
        </p:spPr>
        <p:txBody>
          <a:bodyPr/>
          <a:lstStyle/>
          <a:p>
            <a:pPr eaLnBrk="1" hangingPunct="1"/>
            <a:r>
              <a:rPr lang="el-GR" altLang="el-GR" sz="3600" b="1" smtClean="0"/>
              <a:t>ΑΡΧΕΙΑ &amp; ΑΝΤΙΚΕΙΜΕΝΑ</a:t>
            </a:r>
            <a:endParaRPr lang="en-US" altLang="el-GR" sz="3600" b="1" smtClean="0"/>
          </a:p>
        </p:txBody>
      </p:sp>
      <p:sp>
        <p:nvSpPr>
          <p:cNvPr id="89093" name="Rectangle 5"/>
          <p:cNvSpPr>
            <a:spLocks noGrp="1" noChangeArrowheads="1"/>
          </p:cNvSpPr>
          <p:nvPr>
            <p:ph type="subTitle" idx="1"/>
          </p:nvPr>
        </p:nvSpPr>
        <p:spPr>
          <a:xfrm>
            <a:off x="1403350" y="3357563"/>
            <a:ext cx="6400800" cy="1752600"/>
          </a:xfrm>
        </p:spPr>
        <p:txBody>
          <a:bodyPr/>
          <a:lstStyle/>
          <a:p>
            <a:pPr eaLnBrk="1" hangingPunct="1"/>
            <a:r>
              <a:rPr lang="el-GR" altLang="el-GR" sz="3200" smtClean="0">
                <a:solidFill>
                  <a:srgbClr val="CC0000"/>
                </a:solidFill>
              </a:rPr>
              <a:t>Διαχείριση αρχείων</a:t>
            </a:r>
          </a:p>
          <a:p>
            <a:pPr eaLnBrk="1" hangingPunct="1"/>
            <a:r>
              <a:rPr lang="el-GR" altLang="el-GR" sz="3200" smtClean="0">
                <a:solidFill>
                  <a:srgbClr val="CC0000"/>
                </a:solidFill>
              </a:rPr>
              <a:t>που περιέχουν αντικείμενα</a:t>
            </a:r>
            <a:endParaRPr lang="en-US" altLang="el-GR" sz="3200" smtClean="0">
              <a:solidFill>
                <a:srgbClr val="CC0000"/>
              </a:solidFill>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90115"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DDDAF8FD-BFB4-44A4-BBF9-753BEEEE4BC6}" type="slidenum">
              <a:rPr lang="el-GR" altLang="el-GR" sz="1400">
                <a:solidFill>
                  <a:srgbClr val="008080"/>
                </a:solidFill>
              </a:rPr>
              <a:pPr eaLnBrk="1" hangingPunct="1"/>
              <a:t>82</a:t>
            </a:fld>
            <a:endParaRPr lang="el-GR" altLang="el-GR" sz="1400">
              <a:solidFill>
                <a:srgbClr val="008080"/>
              </a:solidFill>
            </a:endParaRPr>
          </a:p>
        </p:txBody>
      </p:sp>
      <p:sp>
        <p:nvSpPr>
          <p:cNvPr id="90116" name="Rectangle 2"/>
          <p:cNvSpPr>
            <a:spLocks noGrp="1" noChangeArrowheads="1"/>
          </p:cNvSpPr>
          <p:nvPr>
            <p:ph type="title"/>
          </p:nvPr>
        </p:nvSpPr>
        <p:spPr/>
        <p:txBody>
          <a:bodyPr/>
          <a:lstStyle/>
          <a:p>
            <a:pPr eaLnBrk="1" hangingPunct="1"/>
            <a:r>
              <a:rPr lang="en-US" altLang="el-GR" smtClean="0"/>
              <a:t>Object I/O</a:t>
            </a:r>
          </a:p>
        </p:txBody>
      </p:sp>
      <p:sp>
        <p:nvSpPr>
          <p:cNvPr id="90117" name="Rectangle 3"/>
          <p:cNvSpPr>
            <a:spLocks noGrp="1" noChangeArrowheads="1"/>
          </p:cNvSpPr>
          <p:nvPr>
            <p:ph type="body" idx="1"/>
          </p:nvPr>
        </p:nvSpPr>
        <p:spPr>
          <a:xfrm>
            <a:off x="304800" y="1124744"/>
            <a:ext cx="8534400" cy="4971256"/>
          </a:xfrm>
        </p:spPr>
        <p:txBody>
          <a:bodyPr/>
          <a:lstStyle/>
          <a:p>
            <a:pPr eaLnBrk="1" hangingPunct="1">
              <a:spcBef>
                <a:spcPct val="0"/>
              </a:spcBef>
              <a:buClr>
                <a:srgbClr val="000000"/>
              </a:buClr>
              <a:buSzPct val="46000"/>
              <a:buFont typeface="Monotype Sorts" charset="2"/>
              <a:buChar char="n"/>
            </a:pPr>
            <a:r>
              <a:rPr lang="el-GR" altLang="el-GR" sz="2400" b="1" dirty="0" smtClean="0">
                <a:solidFill>
                  <a:srgbClr val="000000"/>
                </a:solidFill>
              </a:rPr>
              <a:t>Εγγραφή ενός </a:t>
            </a:r>
            <a:r>
              <a:rPr lang="en-US" altLang="el-GR" sz="2400" b="1" dirty="0" smtClean="0">
                <a:solidFill>
                  <a:srgbClr val="000000"/>
                </a:solidFill>
              </a:rPr>
              <a:t>Object </a:t>
            </a:r>
            <a:r>
              <a:rPr lang="el-GR" altLang="el-GR" sz="2400" b="1" dirty="0" smtClean="0">
                <a:solidFill>
                  <a:srgbClr val="000000"/>
                </a:solidFill>
              </a:rPr>
              <a:t>στο δίσκο</a:t>
            </a:r>
            <a:endParaRPr lang="en-US" altLang="el-GR" sz="2400" b="1" dirty="0" smtClean="0">
              <a:solidFill>
                <a:srgbClr val="000000"/>
              </a:solidFill>
            </a:endParaRPr>
          </a:p>
          <a:p>
            <a:pPr lvl="1" eaLnBrk="1" hangingPunct="1">
              <a:lnSpc>
                <a:spcPct val="130000"/>
              </a:lnSpc>
              <a:spcBef>
                <a:spcPct val="0"/>
              </a:spcBef>
              <a:buClr>
                <a:srgbClr val="000000"/>
              </a:buClr>
              <a:buSzPct val="46000"/>
              <a:buFont typeface="Monotype Sorts" charset="2"/>
              <a:buNone/>
            </a:pPr>
            <a:r>
              <a:rPr lang="en-US" altLang="el-GR" b="1" dirty="0" smtClean="0">
                <a:solidFill>
                  <a:srgbClr val="000000"/>
                </a:solidFill>
              </a:rPr>
              <a:t>Syntax :</a:t>
            </a:r>
          </a:p>
          <a:p>
            <a:pPr lvl="1" eaLnBrk="1" hangingPunct="1">
              <a:lnSpc>
                <a:spcPct val="130000"/>
              </a:lnSpc>
              <a:spcBef>
                <a:spcPct val="0"/>
              </a:spcBef>
              <a:buClr>
                <a:srgbClr val="000000"/>
              </a:buClr>
              <a:buSzPct val="46000"/>
              <a:buFont typeface="Monotype Sorts" charset="2"/>
              <a:buNone/>
            </a:pPr>
            <a:r>
              <a:rPr lang="en-US" altLang="el-GR" b="1" dirty="0" smtClean="0">
                <a:solidFill>
                  <a:srgbClr val="000000"/>
                </a:solidFill>
              </a:rPr>
              <a:t> </a:t>
            </a:r>
          </a:p>
          <a:p>
            <a:pPr lvl="1" eaLnBrk="1" hangingPunct="1">
              <a:spcBef>
                <a:spcPct val="0"/>
              </a:spcBef>
              <a:buClr>
                <a:srgbClr val="000000"/>
              </a:buClr>
              <a:buSzPct val="46000"/>
              <a:buFont typeface="Monotype Sorts" charset="2"/>
              <a:buNone/>
            </a:pPr>
            <a:r>
              <a:rPr lang="en-US" altLang="el-GR" b="1" dirty="0" smtClean="0">
                <a:solidFill>
                  <a:srgbClr val="0000FF"/>
                </a:solidFill>
                <a:latin typeface="Courier New" panose="02070309020205020404" pitchFamily="49" charset="0"/>
                <a:cs typeface="Courier New" panose="02070309020205020404" pitchFamily="49" charset="0"/>
              </a:rPr>
              <a:t>write( (char *)&amp;object, </a:t>
            </a:r>
            <a:r>
              <a:rPr lang="en-US" altLang="el-GR" b="1" dirty="0" err="1" smtClean="0">
                <a:solidFill>
                  <a:srgbClr val="0000FF"/>
                </a:solidFill>
                <a:latin typeface="Courier New" panose="02070309020205020404" pitchFamily="49" charset="0"/>
                <a:cs typeface="Courier New" panose="02070309020205020404" pitchFamily="49" charset="0"/>
              </a:rPr>
              <a:t>sizeof</a:t>
            </a:r>
            <a:r>
              <a:rPr lang="en-US" altLang="el-GR" b="1" dirty="0" smtClean="0">
                <a:solidFill>
                  <a:srgbClr val="0000FF"/>
                </a:solidFill>
                <a:latin typeface="Courier New" panose="02070309020205020404" pitchFamily="49" charset="0"/>
                <a:cs typeface="Courier New" panose="02070309020205020404" pitchFamily="49" charset="0"/>
              </a:rPr>
              <a:t>(object) );</a:t>
            </a:r>
          </a:p>
          <a:p>
            <a:pPr eaLnBrk="1" hangingPunct="1">
              <a:spcBef>
                <a:spcPct val="0"/>
              </a:spcBef>
              <a:buFontTx/>
              <a:buNone/>
            </a:pPr>
            <a:r>
              <a:rPr lang="en-US" altLang="el-GR" sz="2900" b="1" dirty="0" smtClean="0">
                <a:solidFill>
                  <a:srgbClr val="000000"/>
                </a:solidFill>
              </a:rPr>
              <a:t> </a:t>
            </a:r>
            <a:r>
              <a:rPr lang="en-US" altLang="el-GR" sz="2400" b="1" dirty="0" smtClean="0">
                <a:solidFill>
                  <a:srgbClr val="000000"/>
                </a:solidFill>
                <a:latin typeface="Courier New" panose="02070309020205020404" pitchFamily="49" charset="0"/>
                <a:cs typeface="Courier New" panose="02070309020205020404" pitchFamily="49" charset="0"/>
              </a:rPr>
              <a:t>student </a:t>
            </a:r>
            <a:r>
              <a:rPr lang="en-US" altLang="el-GR" sz="2400" b="1" dirty="0" err="1" smtClean="0">
                <a:solidFill>
                  <a:srgbClr val="000000"/>
                </a:solidFill>
                <a:latin typeface="Courier New" panose="02070309020205020404" pitchFamily="49" charset="0"/>
                <a:cs typeface="Courier New" panose="02070309020205020404" pitchFamily="49" charset="0"/>
              </a:rPr>
              <a:t>mpd</a:t>
            </a:r>
            <a:r>
              <a:rPr lang="en-US" altLang="el-GR" sz="2400" b="1" dirty="0" smtClean="0">
                <a:solidFill>
                  <a:srgbClr val="000000"/>
                </a:solidFill>
                <a:latin typeface="Courier New" panose="02070309020205020404" pitchFamily="49" charset="0"/>
                <a:cs typeface="Courier New" panose="02070309020205020404" pitchFamily="49" charset="0"/>
              </a:rPr>
              <a:t>; </a:t>
            </a:r>
            <a:r>
              <a:rPr lang="en-US" altLang="el-GR" sz="2400" b="1" dirty="0" smtClean="0">
                <a:solidFill>
                  <a:srgbClr val="008080"/>
                </a:solidFill>
                <a:latin typeface="Courier New" panose="02070309020205020404" pitchFamily="49" charset="0"/>
                <a:cs typeface="Courier New" panose="02070309020205020404" pitchFamily="49" charset="0"/>
              </a:rPr>
              <a:t>//</a:t>
            </a:r>
            <a:r>
              <a:rPr lang="en-US" altLang="el-GR" sz="2400" b="1" dirty="0" err="1" smtClean="0">
                <a:solidFill>
                  <a:srgbClr val="008080"/>
                </a:solidFill>
                <a:latin typeface="Courier New" panose="02070309020205020404" pitchFamily="49" charset="0"/>
                <a:cs typeface="Courier New" panose="02070309020205020404" pitchFamily="49" charset="0"/>
              </a:rPr>
              <a:t>mpd</a:t>
            </a:r>
            <a:r>
              <a:rPr lang="en-US" altLang="el-GR" sz="2400" b="1" dirty="0" smtClean="0">
                <a:solidFill>
                  <a:srgbClr val="008080"/>
                </a:solidFill>
                <a:latin typeface="Courier New" panose="02070309020205020404" pitchFamily="49" charset="0"/>
                <a:cs typeface="Courier New" panose="02070309020205020404" pitchFamily="49" charset="0"/>
              </a:rPr>
              <a:t> is an object of the student</a:t>
            </a:r>
            <a:r>
              <a:rPr lang="el-GR" altLang="el-GR" sz="2400" b="1" dirty="0" smtClean="0">
                <a:solidFill>
                  <a:srgbClr val="008080"/>
                </a:solidFill>
                <a:latin typeface="Courier New" panose="02070309020205020404" pitchFamily="49" charset="0"/>
                <a:cs typeface="Courier New" panose="02070309020205020404" pitchFamily="49" charset="0"/>
              </a:rPr>
              <a:t> </a:t>
            </a:r>
            <a:r>
              <a:rPr lang="en-US" altLang="el-GR" sz="2400" b="1" dirty="0" smtClean="0">
                <a:solidFill>
                  <a:srgbClr val="008080"/>
                </a:solidFill>
                <a:latin typeface="Courier New" panose="02070309020205020404" pitchFamily="49" charset="0"/>
                <a:cs typeface="Courier New" panose="02070309020205020404" pitchFamily="49" charset="0"/>
              </a:rPr>
              <a:t>class</a:t>
            </a:r>
            <a:r>
              <a:rPr lang="en-US" altLang="el-GR" sz="2400" b="1" dirty="0" smtClean="0">
                <a:solidFill>
                  <a:srgbClr val="000000"/>
                </a:solidFill>
              </a:rPr>
              <a:t/>
            </a:r>
            <a:br>
              <a:rPr lang="en-US" altLang="el-GR" sz="2400" b="1" dirty="0" smtClean="0">
                <a:solidFill>
                  <a:srgbClr val="000000"/>
                </a:solidFill>
              </a:rPr>
            </a:br>
            <a:r>
              <a:rPr lang="el-GR" altLang="el-GR" sz="2400" b="1" dirty="0" smtClean="0">
                <a:solidFill>
                  <a:srgbClr val="000000"/>
                </a:solidFill>
                <a:latin typeface="Courier New" panose="02070309020205020404" pitchFamily="49" charset="0"/>
                <a:cs typeface="Courier New" panose="02070309020205020404" pitchFamily="49" charset="0"/>
              </a:rPr>
              <a:t>…</a:t>
            </a:r>
          </a:p>
          <a:p>
            <a:pPr eaLnBrk="1" hangingPunct="1">
              <a:spcBef>
                <a:spcPct val="0"/>
              </a:spcBef>
              <a:buFontTx/>
              <a:buNone/>
            </a:pPr>
            <a:r>
              <a:rPr lang="el-GR" altLang="el-GR" sz="2400" b="1" dirty="0" smtClean="0">
                <a:solidFill>
                  <a:srgbClr val="000000"/>
                </a:solidFill>
                <a:latin typeface="Courier New" panose="02070309020205020404" pitchFamily="49" charset="0"/>
                <a:cs typeface="Courier New" panose="02070309020205020404" pitchFamily="49" charset="0"/>
              </a:rPr>
              <a:t>	</a:t>
            </a:r>
            <a:r>
              <a:rPr lang="en-US" altLang="el-GR" sz="2400" b="1" dirty="0" err="1" smtClean="0">
                <a:solidFill>
                  <a:srgbClr val="000000"/>
                </a:solidFill>
                <a:latin typeface="Courier New" panose="02070309020205020404" pitchFamily="49" charset="0"/>
                <a:cs typeface="Courier New" panose="02070309020205020404" pitchFamily="49" charset="0"/>
              </a:rPr>
              <a:t>ofstream</a:t>
            </a:r>
            <a:r>
              <a:rPr lang="en-US" altLang="el-GR" sz="2400" b="1" dirty="0" smtClean="0">
                <a:solidFill>
                  <a:srgbClr val="000000"/>
                </a:solidFill>
                <a:latin typeface="Courier New" panose="02070309020205020404" pitchFamily="49" charset="0"/>
                <a:cs typeface="Courier New" panose="02070309020205020404" pitchFamily="49" charset="0"/>
              </a:rPr>
              <a:t>  </a:t>
            </a:r>
            <a:r>
              <a:rPr lang="en-US" altLang="el-GR" sz="2400" b="1" dirty="0" err="1" smtClean="0">
                <a:solidFill>
                  <a:srgbClr val="000000"/>
                </a:solidFill>
                <a:latin typeface="Courier New" panose="02070309020205020404" pitchFamily="49" charset="0"/>
                <a:cs typeface="Courier New" panose="02070309020205020404" pitchFamily="49" charset="0"/>
              </a:rPr>
              <a:t>outfile</a:t>
            </a:r>
            <a:r>
              <a:rPr lang="en-US" altLang="el-GR" sz="2400" b="1" dirty="0" smtClean="0">
                <a:solidFill>
                  <a:srgbClr val="000000"/>
                </a:solidFill>
                <a:latin typeface="Courier New" panose="02070309020205020404" pitchFamily="49" charset="0"/>
                <a:cs typeface="Courier New" panose="02070309020205020404" pitchFamily="49" charset="0"/>
              </a:rPr>
              <a:t>("STUDENT.DAT"</a:t>
            </a:r>
            <a:r>
              <a:rPr lang="en-US" altLang="el-GR" sz="2400" b="1" dirty="0" smtClean="0">
                <a:solidFill>
                  <a:srgbClr val="FF0033"/>
                </a:solidFill>
                <a:latin typeface="Courier New" panose="02070309020205020404" pitchFamily="49" charset="0"/>
                <a:cs typeface="Courier New" panose="02070309020205020404" pitchFamily="49" charset="0"/>
              </a:rPr>
              <a:t>, </a:t>
            </a:r>
            <a:r>
              <a:rPr lang="en-US" altLang="el-GR" sz="2400" b="1" dirty="0" err="1" smtClean="0">
                <a:solidFill>
                  <a:srgbClr val="FF0033"/>
                </a:solidFill>
                <a:latin typeface="Courier New" panose="02070309020205020404" pitchFamily="49" charset="0"/>
                <a:cs typeface="Courier New" panose="02070309020205020404" pitchFamily="49" charset="0"/>
              </a:rPr>
              <a:t>ios</a:t>
            </a:r>
            <a:r>
              <a:rPr lang="en-US" altLang="el-GR" sz="2400" b="1" dirty="0" smtClean="0">
                <a:solidFill>
                  <a:srgbClr val="FF0033"/>
                </a:solidFill>
                <a:latin typeface="Courier New" panose="02070309020205020404" pitchFamily="49" charset="0"/>
                <a:cs typeface="Courier New" panose="02070309020205020404" pitchFamily="49" charset="0"/>
              </a:rPr>
              <a:t>::binary</a:t>
            </a:r>
            <a:r>
              <a:rPr lang="en-US" altLang="el-GR" sz="2400" b="1" dirty="0" smtClean="0">
                <a:solidFill>
                  <a:srgbClr val="000000"/>
                </a:solidFill>
                <a:latin typeface="Courier New" panose="02070309020205020404" pitchFamily="49" charset="0"/>
                <a:cs typeface="Courier New" panose="02070309020205020404" pitchFamily="49" charset="0"/>
              </a:rPr>
              <a:t> );</a:t>
            </a:r>
            <a:br>
              <a:rPr lang="en-US" altLang="el-GR" sz="2400" b="1" dirty="0" smtClean="0">
                <a:solidFill>
                  <a:srgbClr val="000000"/>
                </a:solidFill>
                <a:latin typeface="Courier New" panose="02070309020205020404" pitchFamily="49" charset="0"/>
                <a:cs typeface="Courier New" panose="02070309020205020404" pitchFamily="49" charset="0"/>
              </a:rPr>
            </a:br>
            <a:r>
              <a:rPr lang="el-GR" altLang="el-GR" sz="2400" b="1" dirty="0" smtClean="0">
                <a:solidFill>
                  <a:srgbClr val="000000"/>
                </a:solidFill>
                <a:latin typeface="Courier New" panose="02070309020205020404" pitchFamily="49" charset="0"/>
                <a:cs typeface="Courier New" panose="02070309020205020404" pitchFamily="49" charset="0"/>
              </a:rPr>
              <a:t>……</a:t>
            </a:r>
          </a:p>
          <a:p>
            <a:pPr eaLnBrk="1" hangingPunct="1">
              <a:spcBef>
                <a:spcPct val="0"/>
              </a:spcBef>
              <a:buFontTx/>
              <a:buNone/>
            </a:pPr>
            <a:r>
              <a:rPr lang="el-GR" altLang="el-GR" sz="2400" b="1" dirty="0" smtClean="0">
                <a:solidFill>
                  <a:srgbClr val="0000FF"/>
                </a:solidFill>
                <a:latin typeface="Courier New" panose="02070309020205020404" pitchFamily="49" charset="0"/>
                <a:cs typeface="Courier New" panose="02070309020205020404" pitchFamily="49" charset="0"/>
              </a:rPr>
              <a:t>	</a:t>
            </a:r>
            <a:r>
              <a:rPr lang="en-US" altLang="el-GR" sz="2400" b="1" dirty="0" err="1" smtClean="0">
                <a:solidFill>
                  <a:srgbClr val="0000FF"/>
                </a:solidFill>
                <a:latin typeface="Courier New" panose="02070309020205020404" pitchFamily="49" charset="0"/>
                <a:cs typeface="Courier New" panose="02070309020205020404" pitchFamily="49" charset="0"/>
              </a:rPr>
              <a:t>outfile.write</a:t>
            </a:r>
            <a:r>
              <a:rPr lang="en-US" altLang="el-GR" sz="2400" b="1" dirty="0" smtClean="0">
                <a:solidFill>
                  <a:srgbClr val="0000FF"/>
                </a:solidFill>
                <a:latin typeface="Courier New" panose="02070309020205020404" pitchFamily="49" charset="0"/>
                <a:cs typeface="Courier New" panose="02070309020205020404" pitchFamily="49" charset="0"/>
              </a:rPr>
              <a:t>( (char *)&amp;</a:t>
            </a:r>
            <a:r>
              <a:rPr lang="en-US" altLang="el-GR" sz="2400" b="1" dirty="0" err="1" smtClean="0">
                <a:solidFill>
                  <a:srgbClr val="0000FF"/>
                </a:solidFill>
                <a:latin typeface="Courier New" panose="02070309020205020404" pitchFamily="49" charset="0"/>
                <a:cs typeface="Courier New" panose="02070309020205020404" pitchFamily="49" charset="0"/>
              </a:rPr>
              <a:t>mpd</a:t>
            </a:r>
            <a:r>
              <a:rPr lang="en-US" altLang="el-GR" sz="2400" b="1" dirty="0" smtClean="0">
                <a:solidFill>
                  <a:srgbClr val="0000FF"/>
                </a:solidFill>
                <a:latin typeface="Courier New" panose="02070309020205020404" pitchFamily="49" charset="0"/>
                <a:cs typeface="Courier New" panose="02070309020205020404" pitchFamily="49" charset="0"/>
              </a:rPr>
              <a:t>, </a:t>
            </a:r>
            <a:r>
              <a:rPr lang="en-US" altLang="el-GR" sz="2400" b="1" dirty="0" err="1" smtClean="0">
                <a:solidFill>
                  <a:srgbClr val="0000FF"/>
                </a:solidFill>
                <a:latin typeface="Courier New" panose="02070309020205020404" pitchFamily="49" charset="0"/>
                <a:cs typeface="Courier New" panose="02070309020205020404" pitchFamily="49" charset="0"/>
              </a:rPr>
              <a:t>sizeof</a:t>
            </a:r>
            <a:r>
              <a:rPr lang="en-US" altLang="el-GR" sz="2400" b="1" dirty="0" smtClean="0">
                <a:solidFill>
                  <a:srgbClr val="0000FF"/>
                </a:solidFill>
                <a:latin typeface="Courier New" panose="02070309020205020404" pitchFamily="49" charset="0"/>
                <a:cs typeface="Courier New" panose="02070309020205020404" pitchFamily="49" charset="0"/>
              </a:rPr>
              <a:t>(</a:t>
            </a:r>
            <a:r>
              <a:rPr lang="en-US" altLang="el-GR" sz="2400" b="1" dirty="0" err="1" smtClean="0">
                <a:solidFill>
                  <a:srgbClr val="0000FF"/>
                </a:solidFill>
                <a:latin typeface="Courier New" panose="02070309020205020404" pitchFamily="49" charset="0"/>
                <a:cs typeface="Courier New" panose="02070309020205020404" pitchFamily="49" charset="0"/>
              </a:rPr>
              <a:t>mpd</a:t>
            </a:r>
            <a:r>
              <a:rPr lang="en-US" altLang="el-GR" sz="2400" b="1" dirty="0" smtClean="0">
                <a:solidFill>
                  <a:srgbClr val="0000FF"/>
                </a:solidFill>
                <a:latin typeface="Courier New" panose="02070309020205020404" pitchFamily="49" charset="0"/>
                <a:cs typeface="Courier New" panose="02070309020205020404" pitchFamily="49" charset="0"/>
              </a:rPr>
              <a:t>) );</a:t>
            </a:r>
            <a:endParaRPr lang="en-US" altLang="el-GR" sz="2900" b="1" dirty="0" smtClean="0">
              <a:solidFill>
                <a:srgbClr val="000000"/>
              </a:solidFill>
              <a:latin typeface="Courier New" panose="02070309020205020404" pitchFamily="49" charset="0"/>
              <a:cs typeface="Courier New" panose="02070309020205020404" pitchFamily="49" charset="0"/>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91139"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134C9599-53C3-4E46-AE38-C3898E8A8255}" type="slidenum">
              <a:rPr lang="el-GR" altLang="el-GR" sz="1400">
                <a:solidFill>
                  <a:srgbClr val="008080"/>
                </a:solidFill>
              </a:rPr>
              <a:pPr eaLnBrk="1" hangingPunct="1"/>
              <a:t>83</a:t>
            </a:fld>
            <a:endParaRPr lang="el-GR" altLang="el-GR" sz="1400">
              <a:solidFill>
                <a:srgbClr val="008080"/>
              </a:solidFill>
            </a:endParaRPr>
          </a:p>
        </p:txBody>
      </p:sp>
      <p:sp>
        <p:nvSpPr>
          <p:cNvPr id="91140" name="Rectangle 2"/>
          <p:cNvSpPr>
            <a:spLocks noGrp="1" noChangeArrowheads="1"/>
          </p:cNvSpPr>
          <p:nvPr>
            <p:ph type="title"/>
          </p:nvPr>
        </p:nvSpPr>
        <p:spPr/>
        <p:txBody>
          <a:bodyPr/>
          <a:lstStyle/>
          <a:p>
            <a:pPr eaLnBrk="1" hangingPunct="1"/>
            <a:endParaRPr lang="en-US" altLang="el-GR" smtClean="0"/>
          </a:p>
        </p:txBody>
      </p:sp>
      <p:sp>
        <p:nvSpPr>
          <p:cNvPr id="91141" name="Rectangle 3"/>
          <p:cNvSpPr>
            <a:spLocks noGrp="1" noChangeArrowheads="1"/>
          </p:cNvSpPr>
          <p:nvPr>
            <p:ph type="body" idx="1"/>
          </p:nvPr>
        </p:nvSpPr>
        <p:spPr/>
        <p:txBody>
          <a:bodyPr/>
          <a:lstStyle/>
          <a:p>
            <a:pPr eaLnBrk="1" hangingPunct="1">
              <a:spcBef>
                <a:spcPct val="0"/>
              </a:spcBef>
              <a:buClr>
                <a:srgbClr val="000000"/>
              </a:buClr>
              <a:buSzPct val="46000"/>
              <a:buFont typeface="Monotype Sorts" charset="2"/>
              <a:buChar char="n"/>
            </a:pPr>
            <a:r>
              <a:rPr lang="el-GR" altLang="el-GR" sz="2200" b="1" dirty="0" smtClean="0">
                <a:solidFill>
                  <a:srgbClr val="000000"/>
                </a:solidFill>
              </a:rPr>
              <a:t>Ανάγνωση ενός αντικειμένου από δίσκο</a:t>
            </a:r>
            <a:endParaRPr lang="en-US" altLang="el-GR" sz="2200" b="1" dirty="0" smtClean="0">
              <a:solidFill>
                <a:srgbClr val="000000"/>
              </a:solidFill>
            </a:endParaRPr>
          </a:p>
          <a:p>
            <a:pPr lvl="1" eaLnBrk="1" hangingPunct="1">
              <a:spcBef>
                <a:spcPct val="0"/>
              </a:spcBef>
              <a:buClr>
                <a:srgbClr val="000000"/>
              </a:buClr>
              <a:buSzPct val="46000"/>
              <a:buFont typeface="Monotype Sorts" charset="2"/>
              <a:buChar char="l"/>
            </a:pPr>
            <a:r>
              <a:rPr lang="el-GR" altLang="el-GR" sz="2200" b="1" dirty="0" smtClean="0">
                <a:solidFill>
                  <a:srgbClr val="000000"/>
                </a:solidFill>
              </a:rPr>
              <a:t>Απαιτείται ένας </a:t>
            </a:r>
            <a:r>
              <a:rPr lang="el-GR" altLang="el-GR" sz="2200" b="1" dirty="0" err="1" smtClean="0">
                <a:solidFill>
                  <a:srgbClr val="000000"/>
                </a:solidFill>
              </a:rPr>
              <a:t>ενταμιευτής</a:t>
            </a:r>
            <a:r>
              <a:rPr lang="el-GR" altLang="el-GR" sz="2200" b="1" dirty="0" smtClean="0">
                <a:solidFill>
                  <a:srgbClr val="000000"/>
                </a:solidFill>
              </a:rPr>
              <a:t> (</a:t>
            </a:r>
            <a:r>
              <a:rPr lang="en-US" altLang="el-GR" sz="2200" b="1" dirty="0" smtClean="0">
                <a:solidFill>
                  <a:srgbClr val="000000"/>
                </a:solidFill>
              </a:rPr>
              <a:t>buffer) </a:t>
            </a:r>
            <a:r>
              <a:rPr lang="el-GR" altLang="el-GR" sz="2200" b="1" dirty="0" smtClean="0">
                <a:solidFill>
                  <a:srgbClr val="000000"/>
                </a:solidFill>
              </a:rPr>
              <a:t>για την είσοδο των δεδομένων για το αντικείμενο</a:t>
            </a:r>
            <a:endParaRPr lang="en-US" altLang="el-GR" sz="2200" b="1" dirty="0" smtClean="0">
              <a:solidFill>
                <a:srgbClr val="000000"/>
              </a:solidFill>
            </a:endParaRPr>
          </a:p>
          <a:p>
            <a:pPr eaLnBrk="1" hangingPunct="1">
              <a:spcBef>
                <a:spcPct val="0"/>
              </a:spcBef>
              <a:buFontTx/>
              <a:buNone/>
            </a:pPr>
            <a:r>
              <a:rPr lang="en-US" altLang="el-GR" sz="2600" b="1" dirty="0" smtClean="0">
                <a:solidFill>
                  <a:srgbClr val="000000"/>
                </a:solidFill>
              </a:rPr>
              <a:t> </a:t>
            </a:r>
            <a:br>
              <a:rPr lang="en-US" altLang="el-GR" sz="2600" b="1" dirty="0" smtClean="0">
                <a:solidFill>
                  <a:srgbClr val="000000"/>
                </a:solidFill>
              </a:rPr>
            </a:br>
            <a:r>
              <a:rPr lang="en-US" altLang="el-GR" sz="2200" b="1" dirty="0" smtClean="0">
                <a:solidFill>
                  <a:srgbClr val="000000"/>
                </a:solidFill>
                <a:latin typeface="Courier New" panose="02070309020205020404" pitchFamily="49" charset="0"/>
                <a:cs typeface="Courier New" panose="02070309020205020404" pitchFamily="49" charset="0"/>
              </a:rPr>
              <a:t>student </a:t>
            </a:r>
            <a:r>
              <a:rPr lang="en-US" altLang="el-GR" sz="2200" b="1" dirty="0" err="1" smtClean="0">
                <a:solidFill>
                  <a:srgbClr val="000000"/>
                </a:solidFill>
                <a:latin typeface="Courier New" panose="02070309020205020404" pitchFamily="49" charset="0"/>
                <a:cs typeface="Courier New" panose="02070309020205020404" pitchFamily="49" charset="0"/>
              </a:rPr>
              <a:t>mpd</a:t>
            </a:r>
            <a:r>
              <a:rPr lang="en-US" altLang="el-GR" sz="2200" b="1" dirty="0" smtClean="0">
                <a:solidFill>
                  <a:srgbClr val="000000"/>
                </a:solidFill>
                <a:latin typeface="Courier New" panose="02070309020205020404" pitchFamily="49" charset="0"/>
                <a:cs typeface="Courier New" panose="02070309020205020404" pitchFamily="49" charset="0"/>
              </a:rPr>
              <a:t>; </a:t>
            </a:r>
            <a:r>
              <a:rPr lang="en-US" altLang="el-GR" sz="2200" b="1" dirty="0" smtClean="0">
                <a:solidFill>
                  <a:srgbClr val="008080"/>
                </a:solidFill>
                <a:latin typeface="Courier New" panose="02070309020205020404" pitchFamily="49" charset="0"/>
                <a:cs typeface="Courier New" panose="02070309020205020404" pitchFamily="49" charset="0"/>
              </a:rPr>
              <a:t>// create a buffer to hold </a:t>
            </a:r>
            <a:r>
              <a:rPr lang="en-US" altLang="el-GR" sz="2200" b="1" dirty="0" err="1" smtClean="0">
                <a:solidFill>
                  <a:srgbClr val="008080"/>
                </a:solidFill>
                <a:latin typeface="Courier New" panose="02070309020205020404" pitchFamily="49" charset="0"/>
                <a:cs typeface="Courier New" panose="02070309020205020404" pitchFamily="49" charset="0"/>
              </a:rPr>
              <a:t>mpd</a:t>
            </a:r>
            <a:r>
              <a:rPr lang="en-US" altLang="el-GR" sz="2200" b="1" dirty="0" smtClean="0">
                <a:solidFill>
                  <a:srgbClr val="000000"/>
                </a:solidFill>
                <a:latin typeface="Courier New" panose="02070309020205020404" pitchFamily="49" charset="0"/>
                <a:cs typeface="Courier New" panose="02070309020205020404" pitchFamily="49" charset="0"/>
              </a:rPr>
              <a:t/>
            </a:r>
            <a:br>
              <a:rPr lang="en-US" altLang="el-GR" sz="2200" b="1" dirty="0" smtClean="0">
                <a:solidFill>
                  <a:srgbClr val="000000"/>
                </a:solidFill>
                <a:latin typeface="Courier New" panose="02070309020205020404" pitchFamily="49" charset="0"/>
                <a:cs typeface="Courier New" panose="02070309020205020404" pitchFamily="49" charset="0"/>
              </a:rPr>
            </a:br>
            <a:r>
              <a:rPr lang="el-GR" altLang="el-GR" sz="2200" b="1" dirty="0" smtClean="0">
                <a:solidFill>
                  <a:srgbClr val="000000"/>
                </a:solidFill>
                <a:latin typeface="Courier New" panose="02070309020205020404" pitchFamily="49" charset="0"/>
                <a:cs typeface="Courier New" panose="02070309020205020404" pitchFamily="49" charset="0"/>
              </a:rPr>
              <a:t>….</a:t>
            </a:r>
          </a:p>
          <a:p>
            <a:pPr eaLnBrk="1" hangingPunct="1">
              <a:spcBef>
                <a:spcPct val="0"/>
              </a:spcBef>
              <a:buFontTx/>
              <a:buNone/>
            </a:pPr>
            <a:r>
              <a:rPr lang="el-GR" altLang="el-GR" sz="2200" b="1" dirty="0" smtClean="0">
                <a:solidFill>
                  <a:srgbClr val="000000"/>
                </a:solidFill>
                <a:latin typeface="Courier New" panose="02070309020205020404" pitchFamily="49" charset="0"/>
                <a:cs typeface="Courier New" panose="02070309020205020404" pitchFamily="49" charset="0"/>
              </a:rPr>
              <a:t>	</a:t>
            </a:r>
            <a:r>
              <a:rPr lang="en-US" altLang="el-GR" sz="2200" b="1" dirty="0" err="1" smtClean="0">
                <a:solidFill>
                  <a:srgbClr val="000000"/>
                </a:solidFill>
                <a:latin typeface="Courier New" panose="02070309020205020404" pitchFamily="49" charset="0"/>
                <a:cs typeface="Courier New" panose="02070309020205020404" pitchFamily="49" charset="0"/>
              </a:rPr>
              <a:t>ifstream</a:t>
            </a:r>
            <a:r>
              <a:rPr lang="en-US" altLang="el-GR" sz="2200" b="1" dirty="0" smtClean="0">
                <a:solidFill>
                  <a:srgbClr val="000000"/>
                </a:solidFill>
                <a:latin typeface="Courier New" panose="02070309020205020404" pitchFamily="49" charset="0"/>
                <a:cs typeface="Courier New" panose="02070309020205020404" pitchFamily="49" charset="0"/>
              </a:rPr>
              <a:t> </a:t>
            </a:r>
            <a:r>
              <a:rPr lang="en-US" altLang="el-GR" sz="2200" b="1" dirty="0" err="1" smtClean="0">
                <a:solidFill>
                  <a:srgbClr val="000000"/>
                </a:solidFill>
                <a:latin typeface="Courier New" panose="02070309020205020404" pitchFamily="49" charset="0"/>
                <a:cs typeface="Courier New" panose="02070309020205020404" pitchFamily="49" charset="0"/>
              </a:rPr>
              <a:t>infile</a:t>
            </a:r>
            <a:r>
              <a:rPr lang="en-US" altLang="el-GR" sz="2200" b="1" dirty="0" smtClean="0">
                <a:solidFill>
                  <a:srgbClr val="000000"/>
                </a:solidFill>
                <a:latin typeface="Courier New" panose="02070309020205020404" pitchFamily="49" charset="0"/>
                <a:cs typeface="Courier New" panose="02070309020205020404" pitchFamily="49" charset="0"/>
              </a:rPr>
              <a:t>("STUDENT.DAT"</a:t>
            </a:r>
            <a:r>
              <a:rPr lang="en-US" altLang="el-GR" sz="2200" b="1" dirty="0" smtClean="0">
                <a:solidFill>
                  <a:srgbClr val="FF0033"/>
                </a:solidFill>
                <a:latin typeface="Courier New" panose="02070309020205020404" pitchFamily="49" charset="0"/>
                <a:cs typeface="Courier New" panose="02070309020205020404" pitchFamily="49" charset="0"/>
              </a:rPr>
              <a:t>,</a:t>
            </a:r>
            <a:r>
              <a:rPr lang="en-US" altLang="el-GR" sz="2200" b="1" dirty="0" err="1" smtClean="0">
                <a:solidFill>
                  <a:srgbClr val="FF0033"/>
                </a:solidFill>
                <a:latin typeface="Courier New" panose="02070309020205020404" pitchFamily="49" charset="0"/>
                <a:cs typeface="Courier New" panose="02070309020205020404" pitchFamily="49" charset="0"/>
              </a:rPr>
              <a:t>ios</a:t>
            </a:r>
            <a:r>
              <a:rPr lang="en-US" altLang="el-GR" sz="2200" b="1" dirty="0" smtClean="0">
                <a:solidFill>
                  <a:srgbClr val="FF0033"/>
                </a:solidFill>
                <a:latin typeface="Courier New" panose="02070309020205020404" pitchFamily="49" charset="0"/>
                <a:cs typeface="Courier New" panose="02070309020205020404" pitchFamily="49" charset="0"/>
              </a:rPr>
              <a:t>::binary</a:t>
            </a:r>
            <a:r>
              <a:rPr lang="en-US" altLang="el-GR" sz="2200" b="1" dirty="0" smtClean="0">
                <a:solidFill>
                  <a:srgbClr val="000000"/>
                </a:solidFill>
                <a:latin typeface="Courier New" panose="02070309020205020404" pitchFamily="49" charset="0"/>
                <a:cs typeface="Courier New" panose="02070309020205020404" pitchFamily="49" charset="0"/>
              </a:rPr>
              <a:t> );</a:t>
            </a:r>
          </a:p>
          <a:p>
            <a:pPr eaLnBrk="1" hangingPunct="1">
              <a:spcBef>
                <a:spcPct val="0"/>
              </a:spcBef>
              <a:buFontTx/>
              <a:buNone/>
            </a:pPr>
            <a:r>
              <a:rPr lang="en-US" altLang="el-GR" sz="2200" b="1" dirty="0">
                <a:solidFill>
                  <a:srgbClr val="000000"/>
                </a:solidFill>
                <a:latin typeface="Courier New" panose="02070309020205020404" pitchFamily="49" charset="0"/>
                <a:cs typeface="Courier New" panose="02070309020205020404" pitchFamily="49" charset="0"/>
              </a:rPr>
              <a:t> </a:t>
            </a:r>
            <a:r>
              <a:rPr lang="en-US" altLang="el-GR" sz="2200" b="1" dirty="0" smtClean="0">
                <a:solidFill>
                  <a:srgbClr val="000000"/>
                </a:solidFill>
                <a:latin typeface="Courier New" panose="02070309020205020404" pitchFamily="49" charset="0"/>
                <a:cs typeface="Courier New" panose="02070309020205020404" pitchFamily="49" charset="0"/>
              </a:rPr>
              <a:t>  </a:t>
            </a:r>
            <a:r>
              <a:rPr lang="en-US" altLang="el-GR" sz="2200" b="1" dirty="0" smtClean="0">
                <a:solidFill>
                  <a:srgbClr val="008080"/>
                </a:solidFill>
                <a:latin typeface="Courier New" panose="02070309020205020404" pitchFamily="49" charset="0"/>
                <a:cs typeface="Courier New" panose="02070309020205020404" pitchFamily="49" charset="0"/>
              </a:rPr>
              <a:t>// open file</a:t>
            </a:r>
            <a:r>
              <a:rPr lang="en-US" altLang="el-GR" sz="2200" b="1" dirty="0" smtClean="0">
                <a:solidFill>
                  <a:srgbClr val="000000"/>
                </a:solidFill>
                <a:latin typeface="Courier New" panose="02070309020205020404" pitchFamily="49" charset="0"/>
                <a:cs typeface="Courier New" panose="02070309020205020404" pitchFamily="49" charset="0"/>
              </a:rPr>
              <a:t/>
            </a:r>
            <a:br>
              <a:rPr lang="en-US" altLang="el-GR" sz="2200" b="1" dirty="0" smtClean="0">
                <a:solidFill>
                  <a:srgbClr val="000000"/>
                </a:solidFill>
                <a:latin typeface="Courier New" panose="02070309020205020404" pitchFamily="49" charset="0"/>
                <a:cs typeface="Courier New" panose="02070309020205020404" pitchFamily="49" charset="0"/>
              </a:rPr>
            </a:br>
            <a:r>
              <a:rPr lang="el-GR" altLang="el-GR" sz="2200" b="1" dirty="0" smtClean="0">
                <a:solidFill>
                  <a:srgbClr val="000000"/>
                </a:solidFill>
                <a:latin typeface="Courier New" panose="02070309020205020404" pitchFamily="49" charset="0"/>
                <a:cs typeface="Courier New" panose="02070309020205020404" pitchFamily="49" charset="0"/>
              </a:rPr>
              <a:t>….</a:t>
            </a:r>
          </a:p>
          <a:p>
            <a:pPr eaLnBrk="1" hangingPunct="1">
              <a:spcBef>
                <a:spcPct val="0"/>
              </a:spcBef>
              <a:buFontTx/>
              <a:buNone/>
            </a:pPr>
            <a:r>
              <a:rPr lang="el-GR" altLang="el-GR" sz="2200" b="1" dirty="0" smtClean="0">
                <a:solidFill>
                  <a:srgbClr val="CC0000"/>
                </a:solidFill>
                <a:latin typeface="Courier New" panose="02070309020205020404" pitchFamily="49" charset="0"/>
                <a:cs typeface="Courier New" panose="02070309020205020404" pitchFamily="49" charset="0"/>
              </a:rPr>
              <a:t>	</a:t>
            </a:r>
            <a:r>
              <a:rPr lang="en-US" altLang="el-GR" sz="2200" b="1" dirty="0" err="1" smtClean="0">
                <a:solidFill>
                  <a:srgbClr val="CC0000"/>
                </a:solidFill>
                <a:latin typeface="Courier New" panose="02070309020205020404" pitchFamily="49" charset="0"/>
                <a:cs typeface="Courier New" panose="02070309020205020404" pitchFamily="49" charset="0"/>
              </a:rPr>
              <a:t>infile.read</a:t>
            </a:r>
            <a:r>
              <a:rPr lang="en-US" altLang="el-GR" sz="2200" b="1" dirty="0" smtClean="0">
                <a:solidFill>
                  <a:srgbClr val="CC0000"/>
                </a:solidFill>
                <a:latin typeface="Courier New" panose="02070309020205020404" pitchFamily="49" charset="0"/>
                <a:cs typeface="Courier New" panose="02070309020205020404" pitchFamily="49" charset="0"/>
              </a:rPr>
              <a:t>( (char *) &amp;</a:t>
            </a:r>
            <a:r>
              <a:rPr lang="en-US" altLang="el-GR" sz="2200" b="1" dirty="0" err="1" smtClean="0">
                <a:solidFill>
                  <a:srgbClr val="CC0000"/>
                </a:solidFill>
                <a:latin typeface="Courier New" panose="02070309020205020404" pitchFamily="49" charset="0"/>
                <a:cs typeface="Courier New" panose="02070309020205020404" pitchFamily="49" charset="0"/>
              </a:rPr>
              <a:t>mpd</a:t>
            </a:r>
            <a:r>
              <a:rPr lang="en-US" altLang="el-GR" sz="2200" b="1" dirty="0" smtClean="0">
                <a:solidFill>
                  <a:srgbClr val="CC0000"/>
                </a:solidFill>
                <a:latin typeface="Courier New" panose="02070309020205020404" pitchFamily="49" charset="0"/>
                <a:cs typeface="Courier New" panose="02070309020205020404" pitchFamily="49" charset="0"/>
              </a:rPr>
              <a:t>, </a:t>
            </a:r>
            <a:r>
              <a:rPr lang="en-US" altLang="el-GR" sz="2200" b="1" dirty="0" err="1" smtClean="0">
                <a:solidFill>
                  <a:srgbClr val="CC0000"/>
                </a:solidFill>
                <a:latin typeface="Courier New" panose="02070309020205020404" pitchFamily="49" charset="0"/>
                <a:cs typeface="Courier New" panose="02070309020205020404" pitchFamily="49" charset="0"/>
              </a:rPr>
              <a:t>sizeof</a:t>
            </a:r>
            <a:r>
              <a:rPr lang="en-US" altLang="el-GR" sz="2200" b="1" dirty="0" smtClean="0">
                <a:solidFill>
                  <a:srgbClr val="CC0000"/>
                </a:solidFill>
                <a:latin typeface="Courier New" panose="02070309020205020404" pitchFamily="49" charset="0"/>
                <a:cs typeface="Courier New" panose="02070309020205020404" pitchFamily="49" charset="0"/>
              </a:rPr>
              <a:t>(</a:t>
            </a:r>
            <a:r>
              <a:rPr lang="en-US" altLang="el-GR" sz="2200" b="1" dirty="0" err="1" smtClean="0">
                <a:solidFill>
                  <a:srgbClr val="CC0000"/>
                </a:solidFill>
                <a:latin typeface="Courier New" panose="02070309020205020404" pitchFamily="49" charset="0"/>
                <a:cs typeface="Courier New" panose="02070309020205020404" pitchFamily="49" charset="0"/>
              </a:rPr>
              <a:t>mpd</a:t>
            </a:r>
            <a:r>
              <a:rPr lang="en-US" altLang="el-GR" sz="2200" b="1" dirty="0" smtClean="0">
                <a:solidFill>
                  <a:srgbClr val="CC0000"/>
                </a:solidFill>
                <a:latin typeface="Courier New" panose="02070309020205020404" pitchFamily="49" charset="0"/>
                <a:cs typeface="Courier New" panose="02070309020205020404" pitchFamily="49" charset="0"/>
              </a:rPr>
              <a:t>) );</a:t>
            </a:r>
            <a:endParaRPr lang="en-US" altLang="el-GR" sz="2200" b="1" dirty="0">
              <a:solidFill>
                <a:srgbClr val="000000"/>
              </a:solidFill>
              <a:latin typeface="Courier New" panose="02070309020205020404" pitchFamily="49" charset="0"/>
              <a:cs typeface="Courier New" panose="02070309020205020404" pitchFamily="49" charset="0"/>
            </a:endParaRPr>
          </a:p>
          <a:p>
            <a:pPr eaLnBrk="1" hangingPunct="1">
              <a:spcBef>
                <a:spcPct val="0"/>
              </a:spcBef>
              <a:buFontTx/>
              <a:buNone/>
            </a:pPr>
            <a:r>
              <a:rPr lang="en-US" altLang="el-GR" sz="2200" b="1" dirty="0" smtClean="0">
                <a:solidFill>
                  <a:srgbClr val="000000"/>
                </a:solidFill>
                <a:latin typeface="Courier New" panose="02070309020205020404" pitchFamily="49" charset="0"/>
                <a:cs typeface="Courier New" panose="02070309020205020404" pitchFamily="49" charset="0"/>
              </a:rPr>
              <a:t>  </a:t>
            </a:r>
            <a:r>
              <a:rPr lang="en-US" altLang="el-GR" sz="2200" b="1" dirty="0" smtClean="0">
                <a:solidFill>
                  <a:srgbClr val="008080"/>
                </a:solidFill>
                <a:latin typeface="Courier New" panose="02070309020205020404" pitchFamily="49" charset="0"/>
                <a:cs typeface="Courier New" panose="02070309020205020404" pitchFamily="49" charset="0"/>
              </a:rPr>
              <a:t>// read info</a:t>
            </a:r>
            <a:r>
              <a:rPr lang="en-US" altLang="el-GR" sz="2200" b="1" dirty="0" smtClean="0">
                <a:solidFill>
                  <a:srgbClr val="000000"/>
                </a:solidFill>
                <a:latin typeface="Courier New" panose="02070309020205020404" pitchFamily="49" charset="0"/>
                <a:cs typeface="Courier New" panose="02070309020205020404" pitchFamily="49" charset="0"/>
              </a:rPr>
              <a:t/>
            </a:r>
            <a:br>
              <a:rPr lang="en-US" altLang="el-GR" sz="2200" b="1" dirty="0" smtClean="0">
                <a:solidFill>
                  <a:srgbClr val="000000"/>
                </a:solidFill>
                <a:latin typeface="Courier New" panose="02070309020205020404" pitchFamily="49" charset="0"/>
                <a:cs typeface="Courier New" panose="02070309020205020404" pitchFamily="49" charset="0"/>
              </a:rPr>
            </a:br>
            <a:r>
              <a:rPr lang="el-GR" altLang="el-GR" sz="2200" b="1" dirty="0" smtClean="0">
                <a:solidFill>
                  <a:srgbClr val="000000"/>
                </a:solidFill>
                <a:latin typeface="Courier New" panose="02070309020205020404" pitchFamily="49" charset="0"/>
                <a:cs typeface="Courier New" panose="02070309020205020404" pitchFamily="49" charset="0"/>
              </a:rPr>
              <a:t>…</a:t>
            </a:r>
          </a:p>
          <a:p>
            <a:pPr eaLnBrk="1" hangingPunct="1">
              <a:spcBef>
                <a:spcPct val="0"/>
              </a:spcBef>
              <a:buFontTx/>
              <a:buNone/>
            </a:pPr>
            <a:r>
              <a:rPr lang="el-GR" altLang="el-GR" sz="2200" b="1" dirty="0" smtClean="0">
                <a:solidFill>
                  <a:srgbClr val="000000"/>
                </a:solidFill>
                <a:latin typeface="Courier New" panose="02070309020205020404" pitchFamily="49" charset="0"/>
                <a:cs typeface="Courier New" panose="02070309020205020404" pitchFamily="49" charset="0"/>
              </a:rPr>
              <a:t>	</a:t>
            </a:r>
            <a:r>
              <a:rPr lang="en-US" altLang="el-GR" sz="2200" b="1" dirty="0" err="1" smtClean="0">
                <a:solidFill>
                  <a:srgbClr val="000000"/>
                </a:solidFill>
                <a:latin typeface="Courier New" panose="02070309020205020404" pitchFamily="49" charset="0"/>
                <a:cs typeface="Courier New" panose="02070309020205020404" pitchFamily="49" charset="0"/>
              </a:rPr>
              <a:t>mpd.ShowInfo</a:t>
            </a:r>
            <a:r>
              <a:rPr lang="en-US" altLang="el-GR" sz="2200" b="1" dirty="0" smtClean="0">
                <a:solidFill>
                  <a:srgbClr val="000000"/>
                </a:solidFill>
                <a:latin typeface="Courier New" panose="02070309020205020404" pitchFamily="49" charset="0"/>
                <a:cs typeface="Courier New" panose="02070309020205020404" pitchFamily="49" charset="0"/>
              </a:rPr>
              <a:t>();</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92163"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5E03DB5F-9285-4532-83C5-FA93B71611BB}" type="slidenum">
              <a:rPr lang="el-GR" altLang="el-GR" sz="1400">
                <a:solidFill>
                  <a:srgbClr val="008080"/>
                </a:solidFill>
              </a:rPr>
              <a:pPr eaLnBrk="1" hangingPunct="1"/>
              <a:t>84</a:t>
            </a:fld>
            <a:endParaRPr lang="el-GR" altLang="el-GR" sz="1400">
              <a:solidFill>
                <a:srgbClr val="008080"/>
              </a:solidFill>
            </a:endParaRPr>
          </a:p>
        </p:txBody>
      </p:sp>
      <p:sp>
        <p:nvSpPr>
          <p:cNvPr id="92164" name="Rectangle 2"/>
          <p:cNvSpPr>
            <a:spLocks noGrp="1" noChangeArrowheads="1"/>
          </p:cNvSpPr>
          <p:nvPr>
            <p:ph type="title"/>
          </p:nvPr>
        </p:nvSpPr>
        <p:spPr/>
        <p:txBody>
          <a:bodyPr/>
          <a:lstStyle/>
          <a:p>
            <a:pPr eaLnBrk="1" hangingPunct="1"/>
            <a:r>
              <a:rPr lang="en-US" altLang="el-GR" sz="2800" b="1" smtClean="0"/>
              <a:t>I/O </a:t>
            </a:r>
            <a:r>
              <a:rPr lang="el-GR" altLang="el-GR" sz="2800" b="1" smtClean="0"/>
              <a:t>με πολλαπλά</a:t>
            </a:r>
            <a:r>
              <a:rPr lang="en-US" altLang="el-GR" sz="2800" b="1" smtClean="0"/>
              <a:t> Objects</a:t>
            </a:r>
          </a:p>
        </p:txBody>
      </p:sp>
      <p:sp>
        <p:nvSpPr>
          <p:cNvPr id="92165" name="Rectangle 3"/>
          <p:cNvSpPr>
            <a:spLocks noGrp="1" noChangeArrowheads="1"/>
          </p:cNvSpPr>
          <p:nvPr>
            <p:ph type="body" idx="1"/>
          </p:nvPr>
        </p:nvSpPr>
        <p:spPr/>
        <p:txBody>
          <a:bodyPr/>
          <a:lstStyle/>
          <a:p>
            <a:pPr eaLnBrk="1" hangingPunct="1">
              <a:lnSpc>
                <a:spcPct val="80000"/>
              </a:lnSpc>
              <a:spcBef>
                <a:spcPct val="0"/>
              </a:spcBef>
              <a:buClr>
                <a:srgbClr val="000000"/>
              </a:buClr>
              <a:buSzPct val="46000"/>
              <a:buFont typeface="Monotype Sorts" charset="2"/>
              <a:buChar char="n"/>
            </a:pPr>
            <a:r>
              <a:rPr lang="el-GR" altLang="el-GR" sz="1500" b="1" dirty="0" smtClean="0">
                <a:solidFill>
                  <a:srgbClr val="000000"/>
                </a:solidFill>
              </a:rPr>
              <a:t>Παράδειγμα</a:t>
            </a:r>
            <a:r>
              <a:rPr lang="en-US" altLang="el-GR" sz="1500" b="1" dirty="0" smtClean="0">
                <a:solidFill>
                  <a:srgbClr val="000000"/>
                </a:solidFill>
              </a:rPr>
              <a:t> :</a:t>
            </a:r>
            <a:br>
              <a:rPr lang="en-US" altLang="el-GR" sz="1500" b="1" dirty="0" smtClean="0">
                <a:solidFill>
                  <a:srgbClr val="000000"/>
                </a:solidFill>
              </a:rPr>
            </a:br>
            <a:endParaRPr lang="en-US" altLang="el-GR" sz="1500" b="1" dirty="0" smtClean="0">
              <a:solidFill>
                <a:srgbClr val="000000"/>
              </a:solidFill>
            </a:endParaRPr>
          </a:p>
          <a:p>
            <a:pPr lvl="1" eaLnBrk="1" hangingPunct="1">
              <a:lnSpc>
                <a:spcPct val="120000"/>
              </a:lnSpc>
              <a:spcBef>
                <a:spcPct val="0"/>
              </a:spcBef>
              <a:buFontTx/>
              <a:buNone/>
            </a:pPr>
            <a:r>
              <a:rPr lang="el-GR" altLang="el-GR" sz="1400" b="1" dirty="0" smtClean="0">
                <a:solidFill>
                  <a:srgbClr val="000000"/>
                </a:solidFill>
              </a:rPr>
              <a:t>	</a:t>
            </a:r>
            <a:r>
              <a:rPr lang="en-US" altLang="el-GR" sz="1800" b="1" dirty="0" smtClean="0">
                <a:solidFill>
                  <a:srgbClr val="000000"/>
                </a:solidFill>
                <a:latin typeface="Courier New" panose="02070309020205020404" pitchFamily="49" charset="0"/>
                <a:cs typeface="Courier New" panose="02070309020205020404" pitchFamily="49" charset="0"/>
              </a:rPr>
              <a:t>student </a:t>
            </a:r>
            <a:r>
              <a:rPr lang="en-US" altLang="el-GR" sz="1800" b="1" dirty="0" err="1" smtClean="0">
                <a:solidFill>
                  <a:srgbClr val="000000"/>
                </a:solidFill>
                <a:latin typeface="Courier New" panose="02070309020205020404" pitchFamily="49" charset="0"/>
                <a:cs typeface="Courier New" panose="02070309020205020404" pitchFamily="49" charset="0"/>
              </a:rPr>
              <a:t>sbuf</a:t>
            </a:r>
            <a:r>
              <a:rPr lang="en-US" altLang="el-GR" sz="1800" b="1" dirty="0" smtClean="0">
                <a:solidFill>
                  <a:srgbClr val="000000"/>
                </a:solidFill>
                <a:latin typeface="Courier New" panose="02070309020205020404" pitchFamily="49" charset="0"/>
                <a:cs typeface="Courier New" panose="02070309020205020404" pitchFamily="49" charset="0"/>
              </a:rPr>
              <a:t>; 		</a:t>
            </a:r>
            <a:r>
              <a:rPr lang="en-US" altLang="el-GR" sz="1800" b="1" dirty="0" smtClean="0">
                <a:solidFill>
                  <a:srgbClr val="008080"/>
                </a:solidFill>
                <a:latin typeface="Courier New" panose="02070309020205020404" pitchFamily="49" charset="0"/>
                <a:cs typeface="Courier New" panose="02070309020205020404" pitchFamily="49" charset="0"/>
              </a:rPr>
              <a:t>// buffer to hold current student</a:t>
            </a:r>
            <a:r>
              <a:rPr lang="en-US" altLang="el-GR" sz="1800" b="1" dirty="0" smtClean="0">
                <a:solidFill>
                  <a:srgbClr val="000000"/>
                </a:solidFill>
                <a:latin typeface="Courier New" panose="02070309020205020404" pitchFamily="49" charset="0"/>
                <a:cs typeface="Courier New" panose="02070309020205020404" pitchFamily="49" charset="0"/>
              </a:rPr>
              <a:t/>
            </a:r>
            <a:br>
              <a:rPr lang="en-US" altLang="el-GR" sz="1800" b="1" dirty="0" smtClean="0">
                <a:solidFill>
                  <a:srgbClr val="000000"/>
                </a:solidFill>
                <a:latin typeface="Courier New" panose="02070309020205020404" pitchFamily="49" charset="0"/>
                <a:cs typeface="Courier New" panose="02070309020205020404" pitchFamily="49" charset="0"/>
              </a:rPr>
            </a:br>
            <a:r>
              <a:rPr lang="en-US" altLang="el-GR" sz="1800" b="1" dirty="0" err="1" smtClean="0">
                <a:solidFill>
                  <a:srgbClr val="FF0033"/>
                </a:solidFill>
                <a:latin typeface="Courier New" panose="02070309020205020404" pitchFamily="49" charset="0"/>
                <a:cs typeface="Courier New" panose="02070309020205020404" pitchFamily="49" charset="0"/>
              </a:rPr>
              <a:t>fstream</a:t>
            </a:r>
            <a:r>
              <a:rPr lang="en-US" altLang="el-GR" sz="1800" b="1" dirty="0" smtClean="0">
                <a:solidFill>
                  <a:srgbClr val="FF0033"/>
                </a:solidFill>
                <a:latin typeface="Courier New" panose="02070309020205020404" pitchFamily="49" charset="0"/>
                <a:cs typeface="Courier New" panose="02070309020205020404" pitchFamily="49" charset="0"/>
              </a:rPr>
              <a:t> </a:t>
            </a:r>
            <a:r>
              <a:rPr lang="en-US" altLang="el-GR" sz="1800" b="1" dirty="0" err="1" smtClean="0">
                <a:solidFill>
                  <a:srgbClr val="FF0033"/>
                </a:solidFill>
                <a:latin typeface="Courier New" panose="02070309020205020404" pitchFamily="49" charset="0"/>
                <a:cs typeface="Courier New" panose="02070309020205020404" pitchFamily="49" charset="0"/>
              </a:rPr>
              <a:t>sfile</a:t>
            </a:r>
            <a:r>
              <a:rPr lang="en-US" altLang="el-GR" sz="1800" b="1" dirty="0" smtClean="0">
                <a:solidFill>
                  <a:srgbClr val="FF0033"/>
                </a:solidFill>
                <a:latin typeface="Courier New" panose="02070309020205020404" pitchFamily="49" charset="0"/>
                <a:cs typeface="Courier New" panose="02070309020205020404" pitchFamily="49" charset="0"/>
              </a:rPr>
              <a:t>;</a:t>
            </a:r>
            <a:r>
              <a:rPr lang="en-US" altLang="el-GR" sz="1800" b="1" dirty="0" smtClean="0">
                <a:solidFill>
                  <a:srgbClr val="000000"/>
                </a:solidFill>
                <a:latin typeface="Courier New" panose="02070309020205020404" pitchFamily="49" charset="0"/>
                <a:cs typeface="Courier New" panose="02070309020205020404" pitchFamily="49" charset="0"/>
              </a:rPr>
              <a:t>		</a:t>
            </a:r>
            <a:r>
              <a:rPr lang="en-US" altLang="el-GR" sz="1800" b="1" dirty="0" smtClean="0">
                <a:solidFill>
                  <a:srgbClr val="008080"/>
                </a:solidFill>
                <a:latin typeface="Courier New" panose="02070309020205020404" pitchFamily="49" charset="0"/>
                <a:cs typeface="Courier New" panose="02070309020205020404" pitchFamily="49" charset="0"/>
              </a:rPr>
              <a:t>// student i/o file</a:t>
            </a:r>
            <a:r>
              <a:rPr lang="en-US" altLang="el-GR" sz="1800" b="1" dirty="0" smtClean="0">
                <a:solidFill>
                  <a:srgbClr val="000000"/>
                </a:solidFill>
                <a:latin typeface="Courier New" panose="02070309020205020404" pitchFamily="49" charset="0"/>
                <a:cs typeface="Courier New" panose="02070309020205020404" pitchFamily="49" charset="0"/>
              </a:rPr>
              <a:t/>
            </a:r>
            <a:br>
              <a:rPr lang="en-US" altLang="el-GR" sz="1800" b="1" dirty="0" smtClean="0">
                <a:solidFill>
                  <a:srgbClr val="000000"/>
                </a:solidFill>
                <a:latin typeface="Courier New" panose="02070309020205020404" pitchFamily="49" charset="0"/>
                <a:cs typeface="Courier New" panose="02070309020205020404" pitchFamily="49" charset="0"/>
              </a:rPr>
            </a:br>
            <a:r>
              <a:rPr lang="en-US" altLang="el-GR" sz="1800" b="1" dirty="0" err="1" smtClean="0">
                <a:solidFill>
                  <a:srgbClr val="000000"/>
                </a:solidFill>
                <a:latin typeface="Courier New" panose="02070309020205020404" pitchFamily="49" charset="0"/>
                <a:cs typeface="Courier New" panose="02070309020205020404" pitchFamily="49" charset="0"/>
              </a:rPr>
              <a:t>int</a:t>
            </a:r>
            <a:r>
              <a:rPr lang="en-US" altLang="el-GR" sz="1800" b="1" dirty="0" smtClean="0">
                <a:solidFill>
                  <a:srgbClr val="000000"/>
                </a:solidFill>
                <a:latin typeface="Courier New" panose="02070309020205020404" pitchFamily="49" charset="0"/>
                <a:cs typeface="Courier New" panose="02070309020205020404" pitchFamily="49" charset="0"/>
              </a:rPr>
              <a:t> </a:t>
            </a:r>
            <a:r>
              <a:rPr lang="en-US" altLang="el-GR" sz="1800" b="1" dirty="0" err="1" smtClean="0">
                <a:solidFill>
                  <a:srgbClr val="000000"/>
                </a:solidFill>
                <a:latin typeface="Courier New" panose="02070309020205020404" pitchFamily="49" charset="0"/>
                <a:cs typeface="Courier New" panose="02070309020205020404" pitchFamily="49" charset="0"/>
              </a:rPr>
              <a:t>nstudents</a:t>
            </a:r>
            <a:r>
              <a:rPr lang="en-US" altLang="el-GR" sz="1800" b="1" dirty="0" smtClean="0">
                <a:solidFill>
                  <a:srgbClr val="000000"/>
                </a:solidFill>
                <a:latin typeface="Courier New" panose="02070309020205020404" pitchFamily="49" charset="0"/>
                <a:cs typeface="Courier New" panose="02070309020205020404" pitchFamily="49" charset="0"/>
              </a:rPr>
              <a:t> = 0;	</a:t>
            </a:r>
            <a:r>
              <a:rPr lang="en-US" altLang="el-GR" sz="1800" b="1" dirty="0" smtClean="0">
                <a:solidFill>
                  <a:srgbClr val="008080"/>
                </a:solidFill>
                <a:latin typeface="Courier New" panose="02070309020205020404" pitchFamily="49" charset="0"/>
                <a:cs typeface="Courier New" panose="02070309020205020404" pitchFamily="49" charset="0"/>
              </a:rPr>
              <a:t>// number of students</a:t>
            </a:r>
            <a:r>
              <a:rPr lang="en-US" altLang="el-GR" sz="1800" b="1" dirty="0" smtClean="0">
                <a:solidFill>
                  <a:srgbClr val="000000"/>
                </a:solidFill>
                <a:latin typeface="Courier New" panose="02070309020205020404" pitchFamily="49" charset="0"/>
                <a:cs typeface="Courier New" panose="02070309020205020404" pitchFamily="49" charset="0"/>
              </a:rPr>
              <a:t/>
            </a:r>
            <a:br>
              <a:rPr lang="en-US" altLang="el-GR" sz="1800" b="1" dirty="0" smtClean="0">
                <a:solidFill>
                  <a:srgbClr val="000000"/>
                </a:solidFill>
                <a:latin typeface="Courier New" panose="02070309020205020404" pitchFamily="49" charset="0"/>
                <a:cs typeface="Courier New" panose="02070309020205020404" pitchFamily="49" charset="0"/>
              </a:rPr>
            </a:br>
            <a:r>
              <a:rPr lang="en-US" altLang="el-GR" sz="1800" b="1" dirty="0" smtClean="0">
                <a:solidFill>
                  <a:srgbClr val="000000"/>
                </a:solidFill>
                <a:latin typeface="Courier New" panose="02070309020205020404" pitchFamily="49" charset="0"/>
                <a:cs typeface="Courier New" panose="02070309020205020404" pitchFamily="49" charset="0"/>
              </a:rPr>
              <a:t/>
            </a:r>
            <a:br>
              <a:rPr lang="en-US" altLang="el-GR" sz="1800" b="1" dirty="0" smtClean="0">
                <a:solidFill>
                  <a:srgbClr val="000000"/>
                </a:solidFill>
                <a:latin typeface="Courier New" panose="02070309020205020404" pitchFamily="49" charset="0"/>
                <a:cs typeface="Courier New" panose="02070309020205020404" pitchFamily="49" charset="0"/>
              </a:rPr>
            </a:br>
            <a:r>
              <a:rPr lang="en-US" altLang="el-GR" sz="1800" b="1" dirty="0" err="1" smtClean="0">
                <a:solidFill>
                  <a:srgbClr val="FF0033"/>
                </a:solidFill>
                <a:latin typeface="Courier New" panose="02070309020205020404" pitchFamily="49" charset="0"/>
                <a:cs typeface="Courier New" panose="02070309020205020404" pitchFamily="49" charset="0"/>
              </a:rPr>
              <a:t>sfile.open</a:t>
            </a:r>
            <a:r>
              <a:rPr lang="en-US" altLang="el-GR" sz="1800" b="1" dirty="0" smtClean="0">
                <a:solidFill>
                  <a:srgbClr val="FF0033"/>
                </a:solidFill>
                <a:latin typeface="Courier New" panose="02070309020205020404" pitchFamily="49" charset="0"/>
                <a:cs typeface="Courier New" panose="02070309020205020404" pitchFamily="49" charset="0"/>
              </a:rPr>
              <a:t>( "STUDENT.DAT", </a:t>
            </a:r>
            <a:r>
              <a:rPr lang="en-US" altLang="el-GR" sz="1800" b="1" dirty="0" err="1" smtClean="0">
                <a:solidFill>
                  <a:srgbClr val="FF0033"/>
                </a:solidFill>
                <a:latin typeface="Courier New" panose="02070309020205020404" pitchFamily="49" charset="0"/>
                <a:cs typeface="Courier New" panose="02070309020205020404" pitchFamily="49" charset="0"/>
              </a:rPr>
              <a:t>ios</a:t>
            </a:r>
            <a:r>
              <a:rPr lang="en-US" altLang="el-GR" sz="1800" b="1" dirty="0" smtClean="0">
                <a:solidFill>
                  <a:srgbClr val="FF0033"/>
                </a:solidFill>
                <a:latin typeface="Courier New" panose="02070309020205020404" pitchFamily="49" charset="0"/>
                <a:cs typeface="Courier New" panose="02070309020205020404" pitchFamily="49" charset="0"/>
              </a:rPr>
              <a:t>::write | </a:t>
            </a:r>
            <a:r>
              <a:rPr lang="en-US" altLang="el-GR" sz="1800" b="1" dirty="0" err="1" smtClean="0">
                <a:solidFill>
                  <a:srgbClr val="FF0033"/>
                </a:solidFill>
                <a:latin typeface="Courier New" panose="02070309020205020404" pitchFamily="49" charset="0"/>
                <a:cs typeface="Courier New" panose="02070309020205020404" pitchFamily="49" charset="0"/>
              </a:rPr>
              <a:t>ios</a:t>
            </a:r>
            <a:r>
              <a:rPr lang="en-US" altLang="el-GR" sz="1800" b="1" dirty="0" smtClean="0">
                <a:solidFill>
                  <a:srgbClr val="FF0033"/>
                </a:solidFill>
                <a:latin typeface="Courier New" panose="02070309020205020404" pitchFamily="49" charset="0"/>
                <a:cs typeface="Courier New" panose="02070309020205020404" pitchFamily="49" charset="0"/>
              </a:rPr>
              <a:t>::app | </a:t>
            </a:r>
            <a:r>
              <a:rPr lang="en-US" altLang="el-GR" sz="1800" b="1" dirty="0" err="1" smtClean="0">
                <a:solidFill>
                  <a:srgbClr val="FF0033"/>
                </a:solidFill>
                <a:latin typeface="Courier New" panose="02070309020205020404" pitchFamily="49" charset="0"/>
                <a:cs typeface="Courier New" panose="02070309020205020404" pitchFamily="49" charset="0"/>
              </a:rPr>
              <a:t>ios</a:t>
            </a:r>
            <a:r>
              <a:rPr lang="en-US" altLang="el-GR" sz="1800" b="1" dirty="0" smtClean="0">
                <a:solidFill>
                  <a:srgbClr val="FF0033"/>
                </a:solidFill>
                <a:latin typeface="Courier New" panose="02070309020205020404" pitchFamily="49" charset="0"/>
                <a:cs typeface="Courier New" panose="02070309020205020404" pitchFamily="49" charset="0"/>
              </a:rPr>
              <a:t>::binary);</a:t>
            </a:r>
            <a:r>
              <a:rPr lang="en-US" altLang="el-GR" sz="1800" b="1" dirty="0" smtClean="0">
                <a:solidFill>
                  <a:srgbClr val="000000"/>
                </a:solidFill>
                <a:latin typeface="Courier New" panose="02070309020205020404" pitchFamily="49" charset="0"/>
                <a:cs typeface="Courier New" panose="02070309020205020404" pitchFamily="49" charset="0"/>
              </a:rPr>
              <a:t/>
            </a:r>
            <a:br>
              <a:rPr lang="en-US" altLang="el-GR" sz="1800" b="1" dirty="0" smtClean="0">
                <a:solidFill>
                  <a:srgbClr val="000000"/>
                </a:solidFill>
                <a:latin typeface="Courier New" panose="02070309020205020404" pitchFamily="49" charset="0"/>
                <a:cs typeface="Courier New" panose="02070309020205020404" pitchFamily="49" charset="0"/>
              </a:rPr>
            </a:br>
            <a:r>
              <a:rPr lang="en-US" altLang="el-GR" sz="1800" b="1" dirty="0" smtClean="0">
                <a:solidFill>
                  <a:srgbClr val="000000"/>
                </a:solidFill>
                <a:latin typeface="Courier New" panose="02070309020205020404" pitchFamily="49" charset="0"/>
                <a:cs typeface="Courier New" panose="02070309020205020404" pitchFamily="49" charset="0"/>
              </a:rPr>
              <a:t>while ( </a:t>
            </a:r>
            <a:r>
              <a:rPr lang="en-US" altLang="el-GR" sz="1800" b="1" dirty="0" err="1" smtClean="0">
                <a:solidFill>
                  <a:srgbClr val="000000"/>
                </a:solidFill>
                <a:latin typeface="Courier New" panose="02070309020205020404" pitchFamily="49" charset="0"/>
                <a:cs typeface="Courier New" panose="02070309020205020404" pitchFamily="49" charset="0"/>
              </a:rPr>
              <a:t>sbuf.get_data</a:t>
            </a:r>
            <a:r>
              <a:rPr lang="en-US" altLang="el-GR" sz="1800" b="1" dirty="0" smtClean="0">
                <a:solidFill>
                  <a:srgbClr val="000000"/>
                </a:solidFill>
                <a:latin typeface="Courier New" panose="02070309020205020404" pitchFamily="49" charset="0"/>
                <a:cs typeface="Courier New" panose="02070309020205020404" pitchFamily="49" charset="0"/>
              </a:rPr>
              <a:t>() )  </a:t>
            </a:r>
          </a:p>
          <a:p>
            <a:pPr lvl="2" eaLnBrk="1" hangingPunct="1">
              <a:lnSpc>
                <a:spcPct val="120000"/>
              </a:lnSpc>
              <a:spcBef>
                <a:spcPct val="0"/>
              </a:spcBef>
              <a:buFontTx/>
              <a:buNone/>
            </a:pPr>
            <a:r>
              <a:rPr lang="en-US" altLang="el-GR" sz="1800" b="1" dirty="0" smtClean="0">
                <a:solidFill>
                  <a:srgbClr val="000000"/>
                </a:solidFill>
                <a:latin typeface="Courier New" panose="02070309020205020404" pitchFamily="49" charset="0"/>
                <a:cs typeface="Courier New" panose="02070309020205020404" pitchFamily="49" charset="0"/>
              </a:rPr>
              <a:t>	{		// returns 0 if no input</a:t>
            </a:r>
            <a:br>
              <a:rPr lang="en-US" altLang="el-GR" sz="1800" b="1" dirty="0" smtClean="0">
                <a:solidFill>
                  <a:srgbClr val="000000"/>
                </a:solidFill>
                <a:latin typeface="Courier New" panose="02070309020205020404" pitchFamily="49" charset="0"/>
                <a:cs typeface="Courier New" panose="02070309020205020404" pitchFamily="49" charset="0"/>
              </a:rPr>
            </a:br>
            <a:r>
              <a:rPr lang="en-US" altLang="el-GR" sz="1800" b="1" dirty="0" smtClean="0">
                <a:solidFill>
                  <a:srgbClr val="000000"/>
                </a:solidFill>
                <a:latin typeface="Courier New" panose="02070309020205020404" pitchFamily="49" charset="0"/>
                <a:cs typeface="Courier New" panose="02070309020205020404" pitchFamily="49" charset="0"/>
              </a:rPr>
              <a:t>	</a:t>
            </a:r>
            <a:r>
              <a:rPr lang="en-US" altLang="el-GR" sz="1800" b="1" dirty="0" err="1" smtClean="0">
                <a:solidFill>
                  <a:srgbClr val="FF0033"/>
                </a:solidFill>
                <a:latin typeface="Courier New" panose="02070309020205020404" pitchFamily="49" charset="0"/>
                <a:cs typeface="Courier New" panose="02070309020205020404" pitchFamily="49" charset="0"/>
              </a:rPr>
              <a:t>sfile.write</a:t>
            </a:r>
            <a:r>
              <a:rPr lang="en-US" altLang="el-GR" sz="1800" b="1" dirty="0" smtClean="0">
                <a:solidFill>
                  <a:srgbClr val="FF0033"/>
                </a:solidFill>
                <a:latin typeface="Courier New" panose="02070309020205020404" pitchFamily="49" charset="0"/>
                <a:cs typeface="Courier New" panose="02070309020205020404" pitchFamily="49" charset="0"/>
              </a:rPr>
              <a:t>( (char *) &amp;</a:t>
            </a:r>
            <a:r>
              <a:rPr lang="en-US" altLang="el-GR" sz="1800" b="1" dirty="0" err="1" smtClean="0">
                <a:solidFill>
                  <a:srgbClr val="FF0033"/>
                </a:solidFill>
                <a:latin typeface="Courier New" panose="02070309020205020404" pitchFamily="49" charset="0"/>
                <a:cs typeface="Courier New" panose="02070309020205020404" pitchFamily="49" charset="0"/>
              </a:rPr>
              <a:t>sbuf</a:t>
            </a:r>
            <a:r>
              <a:rPr lang="en-US" altLang="el-GR" sz="1800" b="1" dirty="0" smtClean="0">
                <a:solidFill>
                  <a:srgbClr val="FF0033"/>
                </a:solidFill>
                <a:latin typeface="Courier New" panose="02070309020205020404" pitchFamily="49" charset="0"/>
                <a:cs typeface="Courier New" panose="02070309020205020404" pitchFamily="49" charset="0"/>
              </a:rPr>
              <a:t>, </a:t>
            </a:r>
            <a:r>
              <a:rPr lang="en-US" altLang="el-GR" sz="1800" b="1" dirty="0" err="1" smtClean="0">
                <a:solidFill>
                  <a:srgbClr val="FF0033"/>
                </a:solidFill>
                <a:latin typeface="Courier New" panose="02070309020205020404" pitchFamily="49" charset="0"/>
                <a:cs typeface="Courier New" panose="02070309020205020404" pitchFamily="49" charset="0"/>
              </a:rPr>
              <a:t>sizeof</a:t>
            </a:r>
            <a:r>
              <a:rPr lang="en-US" altLang="el-GR" sz="1800" b="1" dirty="0" smtClean="0">
                <a:solidFill>
                  <a:srgbClr val="FF0033"/>
                </a:solidFill>
                <a:latin typeface="Courier New" panose="02070309020205020404" pitchFamily="49" charset="0"/>
                <a:cs typeface="Courier New" panose="02070309020205020404" pitchFamily="49" charset="0"/>
              </a:rPr>
              <a:t>( </a:t>
            </a:r>
            <a:r>
              <a:rPr lang="en-US" altLang="el-GR" sz="1800" b="1" dirty="0" err="1" smtClean="0">
                <a:solidFill>
                  <a:srgbClr val="FF0033"/>
                </a:solidFill>
                <a:latin typeface="Courier New" panose="02070309020205020404" pitchFamily="49" charset="0"/>
                <a:cs typeface="Courier New" panose="02070309020205020404" pitchFamily="49" charset="0"/>
              </a:rPr>
              <a:t>sbuf</a:t>
            </a:r>
            <a:r>
              <a:rPr lang="en-US" altLang="el-GR" sz="1800" b="1" dirty="0" smtClean="0">
                <a:solidFill>
                  <a:srgbClr val="FF0033"/>
                </a:solidFill>
                <a:latin typeface="Courier New" panose="02070309020205020404" pitchFamily="49" charset="0"/>
                <a:cs typeface="Courier New" panose="02070309020205020404" pitchFamily="49" charset="0"/>
              </a:rPr>
              <a:t> ) );</a:t>
            </a:r>
            <a:r>
              <a:rPr lang="en-US" altLang="el-GR" sz="1800" b="1" dirty="0" smtClean="0">
                <a:solidFill>
                  <a:srgbClr val="000000"/>
                </a:solidFill>
                <a:latin typeface="Courier New" panose="02070309020205020404" pitchFamily="49" charset="0"/>
                <a:cs typeface="Courier New" panose="02070309020205020404" pitchFamily="49" charset="0"/>
              </a:rPr>
              <a:t/>
            </a:r>
            <a:br>
              <a:rPr lang="en-US" altLang="el-GR" sz="1800" b="1" dirty="0" smtClean="0">
                <a:solidFill>
                  <a:srgbClr val="000000"/>
                </a:solidFill>
                <a:latin typeface="Courier New" panose="02070309020205020404" pitchFamily="49" charset="0"/>
                <a:cs typeface="Courier New" panose="02070309020205020404" pitchFamily="49" charset="0"/>
              </a:rPr>
            </a:br>
            <a:r>
              <a:rPr lang="en-US" altLang="el-GR" sz="1800" b="1" dirty="0" smtClean="0">
                <a:solidFill>
                  <a:srgbClr val="000000"/>
                </a:solidFill>
                <a:latin typeface="Courier New" panose="02070309020205020404" pitchFamily="49" charset="0"/>
                <a:cs typeface="Courier New" panose="02070309020205020404" pitchFamily="49" charset="0"/>
              </a:rPr>
              <a:t>	</a:t>
            </a:r>
            <a:r>
              <a:rPr lang="en-US" altLang="el-GR" sz="1800" b="1" dirty="0" err="1" smtClean="0">
                <a:solidFill>
                  <a:srgbClr val="000000"/>
                </a:solidFill>
                <a:latin typeface="Courier New" panose="02070309020205020404" pitchFamily="49" charset="0"/>
                <a:cs typeface="Courier New" panose="02070309020205020404" pitchFamily="49" charset="0"/>
              </a:rPr>
              <a:t>nstudents</a:t>
            </a:r>
            <a:r>
              <a:rPr lang="en-US" altLang="el-GR" sz="1800" b="1" dirty="0" smtClean="0">
                <a:solidFill>
                  <a:srgbClr val="000000"/>
                </a:solidFill>
                <a:latin typeface="Courier New" panose="02070309020205020404" pitchFamily="49" charset="0"/>
                <a:cs typeface="Courier New" panose="02070309020205020404" pitchFamily="49" charset="0"/>
              </a:rPr>
              <a:t>++; </a:t>
            </a:r>
            <a:br>
              <a:rPr lang="en-US" altLang="el-GR" sz="1800" b="1" dirty="0" smtClean="0">
                <a:solidFill>
                  <a:srgbClr val="000000"/>
                </a:solidFill>
                <a:latin typeface="Courier New" panose="02070309020205020404" pitchFamily="49" charset="0"/>
                <a:cs typeface="Courier New" panose="02070309020205020404" pitchFamily="49" charset="0"/>
              </a:rPr>
            </a:br>
            <a:r>
              <a:rPr lang="en-US" altLang="el-GR" sz="1800" b="1" dirty="0" smtClean="0">
                <a:solidFill>
                  <a:srgbClr val="000000"/>
                </a:solidFill>
                <a:latin typeface="Courier New" panose="02070309020205020404" pitchFamily="49" charset="0"/>
                <a:cs typeface="Courier New" panose="02070309020205020404" pitchFamily="49" charset="0"/>
              </a:rPr>
              <a:t>}</a:t>
            </a:r>
            <a:br>
              <a:rPr lang="en-US" altLang="el-GR" sz="1800" b="1" dirty="0" smtClean="0">
                <a:solidFill>
                  <a:srgbClr val="000000"/>
                </a:solidFill>
                <a:latin typeface="Courier New" panose="02070309020205020404" pitchFamily="49" charset="0"/>
                <a:cs typeface="Courier New" panose="02070309020205020404" pitchFamily="49" charset="0"/>
              </a:rPr>
            </a:br>
            <a:r>
              <a:rPr lang="en-US" altLang="el-GR" sz="1800" b="1" dirty="0" err="1" smtClean="0">
                <a:solidFill>
                  <a:srgbClr val="FF0033"/>
                </a:solidFill>
                <a:latin typeface="Courier New" panose="02070309020205020404" pitchFamily="49" charset="0"/>
                <a:cs typeface="Courier New" panose="02070309020205020404" pitchFamily="49" charset="0"/>
              </a:rPr>
              <a:t>sfile.close</a:t>
            </a:r>
            <a:r>
              <a:rPr lang="en-US" altLang="el-GR" sz="1800" b="1" dirty="0" smtClean="0">
                <a:solidFill>
                  <a:srgbClr val="FF0033"/>
                </a:solidFill>
                <a:latin typeface="Courier New" panose="02070309020205020404" pitchFamily="49" charset="0"/>
                <a:cs typeface="Courier New" panose="02070309020205020404" pitchFamily="49" charset="0"/>
              </a:rPr>
              <a:t>();</a:t>
            </a:r>
            <a:r>
              <a:rPr lang="en-US" altLang="el-GR" sz="1400" b="1" dirty="0" smtClean="0">
                <a:solidFill>
                  <a:srgbClr val="FF0033"/>
                </a:solidFill>
                <a:latin typeface="Courier New" panose="02070309020205020404" pitchFamily="49" charset="0"/>
                <a:cs typeface="Courier New" panose="02070309020205020404" pitchFamily="49" charset="0"/>
              </a:rPr>
              <a:t/>
            </a:r>
            <a:br>
              <a:rPr lang="en-US" altLang="el-GR" sz="1400" b="1" dirty="0" smtClean="0">
                <a:solidFill>
                  <a:srgbClr val="FF0033"/>
                </a:solidFill>
                <a:latin typeface="Courier New" panose="02070309020205020404" pitchFamily="49" charset="0"/>
                <a:cs typeface="Courier New" panose="02070309020205020404" pitchFamily="49" charset="0"/>
              </a:rPr>
            </a:br>
            <a:endParaRPr lang="en-US" altLang="el-GR" sz="1400" b="1" dirty="0" smtClean="0">
              <a:solidFill>
                <a:srgbClr val="FF0033"/>
              </a:solidFill>
              <a:latin typeface="Courier New" panose="02070309020205020404" pitchFamily="49" charset="0"/>
              <a:cs typeface="Courier New" panose="02070309020205020404" pitchFamily="49" charset="0"/>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93187"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257A32BF-3FA3-4FF2-B4AE-23358B81EED6}" type="slidenum">
              <a:rPr lang="el-GR" altLang="el-GR" sz="1400">
                <a:solidFill>
                  <a:srgbClr val="008080"/>
                </a:solidFill>
              </a:rPr>
              <a:pPr eaLnBrk="1" hangingPunct="1"/>
              <a:t>85</a:t>
            </a:fld>
            <a:endParaRPr lang="el-GR" altLang="el-GR" sz="1400">
              <a:solidFill>
                <a:srgbClr val="008080"/>
              </a:solidFill>
            </a:endParaRPr>
          </a:p>
        </p:txBody>
      </p:sp>
      <p:sp>
        <p:nvSpPr>
          <p:cNvPr id="93188" name="Rectangle 2"/>
          <p:cNvSpPr>
            <a:spLocks noGrp="1" noChangeArrowheads="1"/>
          </p:cNvSpPr>
          <p:nvPr>
            <p:ph type="title"/>
          </p:nvPr>
        </p:nvSpPr>
        <p:spPr/>
        <p:txBody>
          <a:bodyPr/>
          <a:lstStyle/>
          <a:p>
            <a:pPr eaLnBrk="1" hangingPunct="1"/>
            <a:endParaRPr lang="en-US" altLang="el-GR" smtClean="0"/>
          </a:p>
        </p:txBody>
      </p:sp>
      <p:sp>
        <p:nvSpPr>
          <p:cNvPr id="93189" name="Rectangle 3"/>
          <p:cNvSpPr>
            <a:spLocks noGrp="1" noChangeArrowheads="1"/>
          </p:cNvSpPr>
          <p:nvPr>
            <p:ph type="body" idx="1"/>
          </p:nvPr>
        </p:nvSpPr>
        <p:spPr/>
        <p:txBody>
          <a:bodyPr/>
          <a:lstStyle/>
          <a:p>
            <a:pPr eaLnBrk="1" hangingPunct="1">
              <a:spcBef>
                <a:spcPct val="0"/>
              </a:spcBef>
              <a:buClr>
                <a:srgbClr val="000000"/>
              </a:buClr>
              <a:buSzPct val="46000"/>
              <a:buFont typeface="Monotype Sorts" charset="2"/>
              <a:buChar char="n"/>
            </a:pPr>
            <a:r>
              <a:rPr lang="el-GR" altLang="el-GR" sz="2900" b="1" dirty="0" smtClean="0">
                <a:solidFill>
                  <a:srgbClr val="008080"/>
                </a:solidFill>
              </a:rPr>
              <a:t>Εύρεση του μεγέθους του αρχείου</a:t>
            </a:r>
            <a:endParaRPr lang="en-US" altLang="el-GR" sz="2900" b="1" dirty="0" smtClean="0">
              <a:solidFill>
                <a:srgbClr val="008080"/>
              </a:solidFill>
            </a:endParaRPr>
          </a:p>
          <a:p>
            <a:pPr lvl="2" eaLnBrk="1" hangingPunct="1">
              <a:spcBef>
                <a:spcPct val="0"/>
              </a:spcBef>
              <a:buFontTx/>
              <a:buNone/>
            </a:pPr>
            <a:r>
              <a:rPr lang="en-US" altLang="el-GR" sz="2500" b="1" dirty="0" smtClean="0">
                <a:solidFill>
                  <a:srgbClr val="000000"/>
                </a:solidFill>
              </a:rPr>
              <a:t> </a:t>
            </a:r>
          </a:p>
          <a:p>
            <a:pPr eaLnBrk="1" hangingPunct="1">
              <a:spcBef>
                <a:spcPct val="0"/>
              </a:spcBef>
              <a:buFontTx/>
              <a:buNone/>
            </a:pPr>
            <a:r>
              <a:rPr lang="en-US" altLang="el-GR" sz="2900" b="1" dirty="0" smtClean="0">
                <a:solidFill>
                  <a:srgbClr val="000000"/>
                </a:solidFill>
              </a:rPr>
              <a:t>	</a:t>
            </a:r>
            <a:r>
              <a:rPr lang="en-US" altLang="el-GR" sz="2000" b="1" dirty="0" err="1" smtClean="0">
                <a:solidFill>
                  <a:srgbClr val="000000"/>
                </a:solidFill>
                <a:latin typeface="Courier New" panose="02070309020205020404" pitchFamily="49" charset="0"/>
                <a:cs typeface="Courier New" panose="02070309020205020404" pitchFamily="49" charset="0"/>
              </a:rPr>
              <a:t>infile.seekg</a:t>
            </a:r>
            <a:r>
              <a:rPr lang="en-US" altLang="el-GR" sz="2000" b="1" dirty="0" smtClean="0">
                <a:solidFill>
                  <a:srgbClr val="000000"/>
                </a:solidFill>
                <a:latin typeface="Courier New" panose="02070309020205020404" pitchFamily="49" charset="0"/>
                <a:cs typeface="Courier New" panose="02070309020205020404" pitchFamily="49" charset="0"/>
              </a:rPr>
              <a:t>(0, </a:t>
            </a:r>
            <a:r>
              <a:rPr lang="en-US" altLang="el-GR" sz="2000" b="1" dirty="0" err="1" smtClean="0">
                <a:solidFill>
                  <a:srgbClr val="000000"/>
                </a:solidFill>
                <a:latin typeface="Courier New" panose="02070309020205020404" pitchFamily="49" charset="0"/>
                <a:cs typeface="Courier New" panose="02070309020205020404" pitchFamily="49" charset="0"/>
              </a:rPr>
              <a:t>ios</a:t>
            </a:r>
            <a:r>
              <a:rPr lang="en-US" altLang="el-GR" sz="2000" b="1" dirty="0" smtClean="0">
                <a:solidFill>
                  <a:srgbClr val="000000"/>
                </a:solidFill>
                <a:latin typeface="Courier New" panose="02070309020205020404" pitchFamily="49" charset="0"/>
                <a:cs typeface="Courier New" panose="02070309020205020404" pitchFamily="49" charset="0"/>
              </a:rPr>
              <a:t>::end ); </a:t>
            </a:r>
            <a:r>
              <a:rPr lang="en-US" altLang="el-GR" sz="2000" b="1" dirty="0" smtClean="0">
                <a:solidFill>
                  <a:srgbClr val="008080"/>
                </a:solidFill>
                <a:latin typeface="Courier New" panose="02070309020205020404" pitchFamily="49" charset="0"/>
                <a:cs typeface="Courier New" panose="02070309020205020404" pitchFamily="49" charset="0"/>
              </a:rPr>
              <a:t>// go to end of file</a:t>
            </a:r>
            <a:r>
              <a:rPr lang="en-US" altLang="el-GR" sz="2000" b="1" dirty="0" smtClean="0">
                <a:solidFill>
                  <a:srgbClr val="000000"/>
                </a:solidFill>
                <a:latin typeface="Courier New" panose="02070309020205020404" pitchFamily="49" charset="0"/>
                <a:cs typeface="Courier New" panose="02070309020205020404" pitchFamily="49" charset="0"/>
              </a:rPr>
              <a:t/>
            </a:r>
            <a:br>
              <a:rPr lang="en-US" altLang="el-GR" sz="2000" b="1" dirty="0" smtClean="0">
                <a:solidFill>
                  <a:srgbClr val="000000"/>
                </a:solidFill>
                <a:latin typeface="Courier New" panose="02070309020205020404" pitchFamily="49" charset="0"/>
                <a:cs typeface="Courier New" panose="02070309020205020404" pitchFamily="49" charset="0"/>
              </a:rPr>
            </a:br>
            <a:r>
              <a:rPr lang="en-US" altLang="el-GR" sz="2000" b="1" dirty="0" err="1" smtClean="0">
                <a:solidFill>
                  <a:srgbClr val="000000"/>
                </a:solidFill>
                <a:latin typeface="Courier New" panose="02070309020205020404" pitchFamily="49" charset="0"/>
                <a:cs typeface="Courier New" panose="02070309020205020404" pitchFamily="49" charset="0"/>
              </a:rPr>
              <a:t>filesize</a:t>
            </a:r>
            <a:r>
              <a:rPr lang="en-US" altLang="el-GR" sz="2000" b="1" dirty="0" smtClean="0">
                <a:solidFill>
                  <a:srgbClr val="000000"/>
                </a:solidFill>
                <a:latin typeface="Courier New" panose="02070309020205020404" pitchFamily="49" charset="0"/>
                <a:cs typeface="Courier New" panose="02070309020205020404" pitchFamily="49" charset="0"/>
              </a:rPr>
              <a:t> = </a:t>
            </a:r>
            <a:r>
              <a:rPr lang="en-US" altLang="el-GR" sz="2000" b="1" dirty="0" err="1" smtClean="0">
                <a:solidFill>
                  <a:srgbClr val="000000"/>
                </a:solidFill>
                <a:latin typeface="Courier New" panose="02070309020205020404" pitchFamily="49" charset="0"/>
                <a:cs typeface="Courier New" panose="02070309020205020404" pitchFamily="49" charset="0"/>
              </a:rPr>
              <a:t>infile.tellg</a:t>
            </a:r>
            <a:r>
              <a:rPr lang="en-US" altLang="el-GR" sz="2000" b="1" dirty="0" smtClean="0">
                <a:solidFill>
                  <a:srgbClr val="000000"/>
                </a:solidFill>
                <a:latin typeface="Courier New" panose="02070309020205020404" pitchFamily="49" charset="0"/>
                <a:cs typeface="Courier New" panose="02070309020205020404" pitchFamily="49" charset="0"/>
              </a:rPr>
              <a:t>();</a:t>
            </a:r>
            <a:br>
              <a:rPr lang="en-US" altLang="el-GR" sz="2000" b="1" dirty="0" smtClean="0">
                <a:solidFill>
                  <a:srgbClr val="000000"/>
                </a:solidFill>
                <a:latin typeface="Courier New" panose="02070309020205020404" pitchFamily="49" charset="0"/>
                <a:cs typeface="Courier New" panose="02070309020205020404" pitchFamily="49" charset="0"/>
              </a:rPr>
            </a:br>
            <a:endParaRPr lang="en-US" altLang="el-GR" sz="2000" b="1" dirty="0" smtClean="0">
              <a:solidFill>
                <a:srgbClr val="000000"/>
              </a:solidFill>
              <a:latin typeface="Courier New" panose="02070309020205020404" pitchFamily="49" charset="0"/>
              <a:cs typeface="Courier New" panose="02070309020205020404" pitchFamily="49" charset="0"/>
            </a:endParaRPr>
          </a:p>
          <a:p>
            <a:pPr eaLnBrk="1" hangingPunct="1">
              <a:spcBef>
                <a:spcPct val="0"/>
              </a:spcBef>
              <a:buClr>
                <a:srgbClr val="000000"/>
              </a:buClr>
              <a:buSzPct val="46000"/>
              <a:buFont typeface="Monotype Sorts" charset="2"/>
              <a:buChar char="n"/>
            </a:pPr>
            <a:r>
              <a:rPr lang="el-GR" altLang="el-GR" sz="2900" b="1" dirty="0" smtClean="0">
                <a:solidFill>
                  <a:srgbClr val="A50021"/>
                </a:solidFill>
              </a:rPr>
              <a:t>Ανάγνωση ενός συγκεκριμένου</a:t>
            </a:r>
            <a:r>
              <a:rPr lang="en-US" altLang="el-GR" sz="2900" b="1" dirty="0" smtClean="0">
                <a:solidFill>
                  <a:srgbClr val="A50021"/>
                </a:solidFill>
              </a:rPr>
              <a:t> object</a:t>
            </a:r>
            <a:r>
              <a:rPr lang="en-US" altLang="el-GR" sz="2900" b="1" dirty="0" smtClean="0">
                <a:solidFill>
                  <a:srgbClr val="000000"/>
                </a:solidFill>
              </a:rPr>
              <a:t/>
            </a:r>
            <a:br>
              <a:rPr lang="en-US" altLang="el-GR" sz="2900" b="1" dirty="0" smtClean="0">
                <a:solidFill>
                  <a:srgbClr val="000000"/>
                </a:solidFill>
              </a:rPr>
            </a:br>
            <a:endParaRPr lang="en-US" altLang="el-GR" sz="2900" b="1" dirty="0" smtClean="0">
              <a:solidFill>
                <a:srgbClr val="000000"/>
              </a:solidFill>
            </a:endParaRPr>
          </a:p>
          <a:p>
            <a:pPr eaLnBrk="1" hangingPunct="1">
              <a:lnSpc>
                <a:spcPct val="130000"/>
              </a:lnSpc>
              <a:spcBef>
                <a:spcPct val="0"/>
              </a:spcBef>
              <a:buFontTx/>
              <a:buNone/>
            </a:pPr>
            <a:r>
              <a:rPr lang="en-US" altLang="el-GR" sz="2900" b="1" dirty="0" smtClean="0">
                <a:solidFill>
                  <a:srgbClr val="000000"/>
                </a:solidFill>
              </a:rPr>
              <a:t>		</a:t>
            </a:r>
            <a:r>
              <a:rPr lang="en-US" altLang="el-GR" sz="2400" b="1" dirty="0" err="1" smtClean="0">
                <a:solidFill>
                  <a:srgbClr val="000000"/>
                </a:solidFill>
                <a:latin typeface="Courier New" panose="02070309020205020404" pitchFamily="49" charset="0"/>
                <a:cs typeface="Courier New" panose="02070309020205020404" pitchFamily="49" charset="0"/>
              </a:rPr>
              <a:t>snumber</a:t>
            </a:r>
            <a:r>
              <a:rPr lang="en-US" altLang="el-GR" sz="2400" b="1" dirty="0" smtClean="0">
                <a:solidFill>
                  <a:srgbClr val="000000"/>
                </a:solidFill>
                <a:latin typeface="Courier New" panose="02070309020205020404" pitchFamily="49" charset="0"/>
                <a:cs typeface="Courier New" panose="02070309020205020404" pitchFamily="49" charset="0"/>
              </a:rPr>
              <a:t> = 4;	</a:t>
            </a:r>
            <a:r>
              <a:rPr lang="en-US" altLang="el-GR" sz="2400" b="1" dirty="0" smtClean="0">
                <a:solidFill>
                  <a:srgbClr val="008080"/>
                </a:solidFill>
                <a:latin typeface="Courier New" panose="02070309020205020404" pitchFamily="49" charset="0"/>
                <a:cs typeface="Courier New" panose="02070309020205020404" pitchFamily="49" charset="0"/>
              </a:rPr>
              <a:t>// get student #4</a:t>
            </a:r>
            <a:r>
              <a:rPr lang="en-US" altLang="el-GR" sz="2400" b="1" dirty="0" smtClean="0">
                <a:solidFill>
                  <a:srgbClr val="000000"/>
                </a:solidFill>
                <a:latin typeface="Courier New" panose="02070309020205020404" pitchFamily="49" charset="0"/>
                <a:cs typeface="Courier New" panose="02070309020205020404" pitchFamily="49" charset="0"/>
              </a:rPr>
              <a:t/>
            </a:r>
            <a:br>
              <a:rPr lang="en-US" altLang="el-GR" sz="2400" b="1" dirty="0" smtClean="0">
                <a:solidFill>
                  <a:srgbClr val="000000"/>
                </a:solidFill>
                <a:latin typeface="Courier New" panose="02070309020205020404" pitchFamily="49" charset="0"/>
                <a:cs typeface="Courier New" panose="02070309020205020404" pitchFamily="49" charset="0"/>
              </a:rPr>
            </a:br>
            <a:r>
              <a:rPr lang="en-US" altLang="el-GR" sz="2400" b="1" dirty="0" smtClean="0">
                <a:solidFill>
                  <a:srgbClr val="000000"/>
                </a:solidFill>
                <a:latin typeface="Courier New" panose="02070309020205020404" pitchFamily="49" charset="0"/>
                <a:cs typeface="Courier New" panose="02070309020205020404" pitchFamily="49" charset="0"/>
              </a:rPr>
              <a:t>	student </a:t>
            </a:r>
            <a:r>
              <a:rPr lang="en-US" altLang="el-GR" sz="2400" b="1" dirty="0" err="1" smtClean="0">
                <a:solidFill>
                  <a:srgbClr val="000000"/>
                </a:solidFill>
                <a:latin typeface="Courier New" panose="02070309020205020404" pitchFamily="49" charset="0"/>
                <a:cs typeface="Courier New" panose="02070309020205020404" pitchFamily="49" charset="0"/>
              </a:rPr>
              <a:t>sbuf</a:t>
            </a:r>
            <a:r>
              <a:rPr lang="en-US" altLang="el-GR" sz="2400" b="1" dirty="0" smtClean="0">
                <a:solidFill>
                  <a:srgbClr val="000000"/>
                </a:solidFill>
                <a:latin typeface="Courier New" panose="02070309020205020404" pitchFamily="49" charset="0"/>
                <a:cs typeface="Courier New" panose="02070309020205020404" pitchFamily="49" charset="0"/>
              </a:rPr>
              <a:t>; 	</a:t>
            </a:r>
            <a:r>
              <a:rPr lang="en-US" altLang="el-GR" sz="2400" b="1" dirty="0" smtClean="0">
                <a:solidFill>
                  <a:srgbClr val="008080"/>
                </a:solidFill>
                <a:latin typeface="Courier New" panose="02070309020205020404" pitchFamily="49" charset="0"/>
                <a:cs typeface="Courier New" panose="02070309020205020404" pitchFamily="49" charset="0"/>
              </a:rPr>
              <a:t>// student buffer</a:t>
            </a:r>
            <a:r>
              <a:rPr lang="en-US" altLang="el-GR" sz="2400" b="1" dirty="0" smtClean="0">
                <a:solidFill>
                  <a:srgbClr val="000000"/>
                </a:solidFill>
                <a:latin typeface="Courier New" panose="02070309020205020404" pitchFamily="49" charset="0"/>
                <a:cs typeface="Courier New" panose="02070309020205020404" pitchFamily="49" charset="0"/>
              </a:rPr>
              <a:t/>
            </a:r>
            <a:br>
              <a:rPr lang="en-US" altLang="el-GR" sz="2400" b="1" dirty="0" smtClean="0">
                <a:solidFill>
                  <a:srgbClr val="000000"/>
                </a:solidFill>
                <a:latin typeface="Courier New" panose="02070309020205020404" pitchFamily="49" charset="0"/>
                <a:cs typeface="Courier New" panose="02070309020205020404" pitchFamily="49" charset="0"/>
              </a:rPr>
            </a:br>
            <a:r>
              <a:rPr lang="en-US" altLang="el-GR" sz="2400" b="1" dirty="0" smtClean="0">
                <a:solidFill>
                  <a:srgbClr val="000000"/>
                </a:solidFill>
                <a:latin typeface="Courier New" panose="02070309020205020404" pitchFamily="49" charset="0"/>
                <a:cs typeface="Courier New" panose="02070309020205020404" pitchFamily="49" charset="0"/>
              </a:rPr>
              <a:t>	</a:t>
            </a:r>
            <a:r>
              <a:rPr lang="en-US" altLang="el-GR" sz="2400" b="1" dirty="0" err="1" smtClean="0">
                <a:solidFill>
                  <a:srgbClr val="000000"/>
                </a:solidFill>
                <a:latin typeface="Courier New" panose="02070309020205020404" pitchFamily="49" charset="0"/>
                <a:cs typeface="Courier New" panose="02070309020205020404" pitchFamily="49" charset="0"/>
              </a:rPr>
              <a:t>infile.seekg</a:t>
            </a:r>
            <a:r>
              <a:rPr lang="en-US" altLang="el-GR" sz="2400" b="1" dirty="0" smtClean="0">
                <a:solidFill>
                  <a:srgbClr val="000000"/>
                </a:solidFill>
                <a:latin typeface="Courier New" panose="02070309020205020404" pitchFamily="49" charset="0"/>
                <a:cs typeface="Courier New" panose="02070309020205020404" pitchFamily="49" charset="0"/>
              </a:rPr>
              <a:t>( (snum-1)*</a:t>
            </a:r>
            <a:r>
              <a:rPr lang="en-US" altLang="el-GR" sz="2400" b="1" dirty="0" err="1" smtClean="0">
                <a:solidFill>
                  <a:srgbClr val="000000"/>
                </a:solidFill>
                <a:latin typeface="Courier New" panose="02070309020205020404" pitchFamily="49" charset="0"/>
                <a:cs typeface="Courier New" panose="02070309020205020404" pitchFamily="49" charset="0"/>
              </a:rPr>
              <a:t>sizeof</a:t>
            </a:r>
            <a:r>
              <a:rPr lang="en-US" altLang="el-GR" sz="2400" b="1" dirty="0" smtClean="0">
                <a:solidFill>
                  <a:srgbClr val="000000"/>
                </a:solidFill>
                <a:latin typeface="Courier New" panose="02070309020205020404" pitchFamily="49" charset="0"/>
                <a:cs typeface="Courier New" panose="02070309020205020404" pitchFamily="49" charset="0"/>
              </a:rPr>
              <a:t>(</a:t>
            </a:r>
            <a:r>
              <a:rPr lang="en-US" altLang="el-GR" sz="2400" b="1" dirty="0" err="1" smtClean="0">
                <a:solidFill>
                  <a:srgbClr val="000000"/>
                </a:solidFill>
                <a:latin typeface="Courier New" panose="02070309020205020404" pitchFamily="49" charset="0"/>
                <a:cs typeface="Courier New" panose="02070309020205020404" pitchFamily="49" charset="0"/>
              </a:rPr>
              <a:t>sbuf</a:t>
            </a:r>
            <a:r>
              <a:rPr lang="en-US" altLang="el-GR" sz="2400" b="1" dirty="0" smtClean="0">
                <a:solidFill>
                  <a:srgbClr val="000000"/>
                </a:solidFill>
                <a:latin typeface="Courier New" panose="02070309020205020404" pitchFamily="49" charset="0"/>
                <a:cs typeface="Courier New" panose="02070309020205020404" pitchFamily="49" charset="0"/>
              </a:rPr>
              <a:t>));</a:t>
            </a:r>
            <a:endParaRPr lang="en-US" altLang="el-GR" sz="2400" dirty="0" smtClean="0">
              <a:latin typeface="Courier New" panose="02070309020205020404" pitchFamily="49" charset="0"/>
              <a:cs typeface="Courier New" panose="02070309020205020404" pitchFamily="49" charset="0"/>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94211"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8728BB9B-626A-4C55-BC09-3AC9B38669B9}" type="slidenum">
              <a:rPr lang="el-GR" altLang="el-GR" sz="1400">
                <a:solidFill>
                  <a:srgbClr val="008080"/>
                </a:solidFill>
              </a:rPr>
              <a:pPr eaLnBrk="1" hangingPunct="1"/>
              <a:t>86</a:t>
            </a:fld>
            <a:endParaRPr lang="el-GR" altLang="el-GR" sz="1400">
              <a:solidFill>
                <a:srgbClr val="008080"/>
              </a:solidFill>
            </a:endParaRPr>
          </a:p>
        </p:txBody>
      </p:sp>
      <p:sp>
        <p:nvSpPr>
          <p:cNvPr id="94212" name="Rectangle 2"/>
          <p:cNvSpPr>
            <a:spLocks noGrp="1" noChangeArrowheads="1"/>
          </p:cNvSpPr>
          <p:nvPr>
            <p:ph type="title"/>
          </p:nvPr>
        </p:nvSpPr>
        <p:spPr/>
        <p:txBody>
          <a:bodyPr/>
          <a:lstStyle/>
          <a:p>
            <a:pPr eaLnBrk="1" hangingPunct="1"/>
            <a:r>
              <a:rPr lang="en-US" altLang="el-GR" smtClean="0"/>
              <a:t>Object I/O - </a:t>
            </a:r>
            <a:r>
              <a:rPr lang="el-GR" altLang="el-GR" smtClean="0"/>
              <a:t>Παραδείγματα</a:t>
            </a:r>
          </a:p>
        </p:txBody>
      </p:sp>
      <p:sp>
        <p:nvSpPr>
          <p:cNvPr id="94213" name="Rectangle 3"/>
          <p:cNvSpPr>
            <a:spLocks noGrp="1" noChangeArrowheads="1"/>
          </p:cNvSpPr>
          <p:nvPr>
            <p:ph type="body" idx="1"/>
          </p:nvPr>
        </p:nvSpPr>
        <p:spPr/>
        <p:txBody>
          <a:bodyPr/>
          <a:lstStyle/>
          <a:p>
            <a:pPr eaLnBrk="1" hangingPunct="1"/>
            <a:r>
              <a:rPr lang="el-GR" altLang="el-GR" smtClean="0"/>
              <a:t>Εγγραφή και προσπέλαση ενός </a:t>
            </a:r>
            <a:r>
              <a:rPr lang="en-US" altLang="el-GR" smtClean="0"/>
              <a:t>object</a:t>
            </a:r>
            <a:r>
              <a:rPr lang="el-GR" altLang="el-GR" smtClean="0"/>
              <a:t>:</a:t>
            </a:r>
          </a:p>
          <a:p>
            <a:pPr lvl="1" eaLnBrk="1" hangingPunct="1"/>
            <a:r>
              <a:rPr lang="el-GR" altLang="el-GR" smtClean="0">
                <a:solidFill>
                  <a:srgbClr val="3333CC"/>
                </a:solidFill>
              </a:rPr>
              <a:t>Παραδείγματα :</a:t>
            </a:r>
            <a:r>
              <a:rPr lang="en-US" altLang="el-GR" smtClean="0">
                <a:solidFill>
                  <a:srgbClr val="3333CC"/>
                </a:solidFill>
              </a:rPr>
              <a:t>fobj-01.cpp, fobj-02.cpp</a:t>
            </a:r>
          </a:p>
          <a:p>
            <a:pPr lvl="1" eaLnBrk="1" hangingPunct="1"/>
            <a:endParaRPr lang="en-US" altLang="el-GR" smtClean="0"/>
          </a:p>
          <a:p>
            <a:pPr eaLnBrk="1" hangingPunct="1"/>
            <a:r>
              <a:rPr lang="el-GR" altLang="el-GR" smtClean="0"/>
              <a:t>Εγγραφή και προσπέλαση πολλών </a:t>
            </a:r>
            <a:r>
              <a:rPr lang="en-US" altLang="el-GR" smtClean="0"/>
              <a:t>objects</a:t>
            </a:r>
            <a:r>
              <a:rPr lang="el-GR" altLang="el-GR" smtClean="0"/>
              <a:t> :</a:t>
            </a:r>
          </a:p>
          <a:p>
            <a:pPr lvl="1" eaLnBrk="1" hangingPunct="1"/>
            <a:r>
              <a:rPr lang="el-GR" altLang="el-GR" smtClean="0">
                <a:solidFill>
                  <a:srgbClr val="3333CC"/>
                </a:solidFill>
              </a:rPr>
              <a:t>Παράδειγμα :</a:t>
            </a:r>
            <a:r>
              <a:rPr lang="en-US" altLang="el-GR" smtClean="0">
                <a:solidFill>
                  <a:srgbClr val="3333CC"/>
                </a:solidFill>
              </a:rPr>
              <a:t>fobj-03.cpp</a:t>
            </a:r>
            <a:endParaRPr lang="el-GR" altLang="el-GR" smtClean="0">
              <a:solidFill>
                <a:srgbClr val="3333CC"/>
              </a:solidFill>
            </a:endParaRPr>
          </a:p>
          <a:p>
            <a:pPr eaLnBrk="1" hangingPunct="1"/>
            <a:endParaRPr lang="el-GR" altLang="el-GR" smtClean="0"/>
          </a:p>
          <a:p>
            <a:pPr eaLnBrk="1" hangingPunct="1"/>
            <a:r>
              <a:rPr lang="el-GR" altLang="el-GR" smtClean="0"/>
              <a:t>Συνήθως οι διαδικασίες δημιουργίας και ανοίγματος ενός αρχείου δεν γίνονται στην ίδια εντολή. Έτσι ελέγχονται καλύτερα τα λάθη.</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95235"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4BBA89A2-9CBD-41B1-A101-FFA9522FFC6D}" type="slidenum">
              <a:rPr lang="el-GR" altLang="el-GR" sz="1400">
                <a:solidFill>
                  <a:srgbClr val="008080"/>
                </a:solidFill>
              </a:rPr>
              <a:pPr eaLnBrk="1" hangingPunct="1"/>
              <a:t>87</a:t>
            </a:fld>
            <a:endParaRPr lang="el-GR" altLang="el-GR" sz="1400">
              <a:solidFill>
                <a:srgbClr val="008080"/>
              </a:solidFill>
            </a:endParaRPr>
          </a:p>
        </p:txBody>
      </p:sp>
      <p:sp>
        <p:nvSpPr>
          <p:cNvPr id="95236" name="Rectangle 2"/>
          <p:cNvSpPr>
            <a:spLocks noGrp="1" noChangeArrowheads="1"/>
          </p:cNvSpPr>
          <p:nvPr>
            <p:ph type="title"/>
          </p:nvPr>
        </p:nvSpPr>
        <p:spPr/>
        <p:txBody>
          <a:bodyPr/>
          <a:lstStyle/>
          <a:p>
            <a:pPr eaLnBrk="1" hangingPunct="1"/>
            <a:r>
              <a:rPr lang="en-US" altLang="el-GR" smtClean="0"/>
              <a:t>Mode bits </a:t>
            </a:r>
            <a:r>
              <a:rPr lang="el-GR" altLang="el-GR" smtClean="0"/>
              <a:t>της συνάρτησης </a:t>
            </a:r>
            <a:r>
              <a:rPr lang="en-US" altLang="el-GR" smtClean="0"/>
              <a:t>open()</a:t>
            </a:r>
            <a:endParaRPr lang="el-GR" altLang="el-GR" smtClean="0"/>
          </a:p>
        </p:txBody>
      </p:sp>
      <p:sp>
        <p:nvSpPr>
          <p:cNvPr id="95237" name="Rectangle 3"/>
          <p:cNvSpPr>
            <a:spLocks noGrp="1" noChangeArrowheads="1"/>
          </p:cNvSpPr>
          <p:nvPr>
            <p:ph type="body" idx="1"/>
          </p:nvPr>
        </p:nvSpPr>
        <p:spPr/>
        <p:txBody>
          <a:bodyPr/>
          <a:lstStyle/>
          <a:p>
            <a:pPr eaLnBrk="1" hangingPunct="1">
              <a:buFontTx/>
              <a:buNone/>
            </a:pPr>
            <a:r>
              <a:rPr lang="el-GR" altLang="el-GR" sz="1800" b="1" smtClean="0">
                <a:solidFill>
                  <a:srgbClr val="0000FF"/>
                </a:solidFill>
              </a:rPr>
              <a:t>Mode Bit</a:t>
            </a:r>
            <a:r>
              <a:rPr lang="el-GR" altLang="el-GR" sz="1800" b="1" smtClean="0"/>
              <a:t> </a:t>
            </a:r>
            <a:r>
              <a:rPr lang="en-US" altLang="el-GR" sz="1800" b="1" smtClean="0"/>
              <a:t>	</a:t>
            </a:r>
            <a:r>
              <a:rPr lang="el-GR" altLang="el-GR" sz="1800" b="1" smtClean="0"/>
              <a:t>Result </a:t>
            </a:r>
            <a:endParaRPr lang="en-US" altLang="el-GR" sz="1800" b="1" smtClean="0"/>
          </a:p>
          <a:p>
            <a:pPr eaLnBrk="1" hangingPunct="1">
              <a:buFontTx/>
              <a:buNone/>
            </a:pPr>
            <a:endParaRPr lang="el-GR" altLang="el-GR" sz="1800" b="1" smtClean="0"/>
          </a:p>
          <a:p>
            <a:pPr eaLnBrk="1" hangingPunct="1">
              <a:lnSpc>
                <a:spcPct val="140000"/>
              </a:lnSpc>
              <a:buFontTx/>
              <a:buNone/>
            </a:pPr>
            <a:r>
              <a:rPr lang="el-GR" altLang="el-GR" sz="1800" b="1" smtClean="0">
                <a:solidFill>
                  <a:srgbClr val="0000FF"/>
                </a:solidFill>
              </a:rPr>
              <a:t>in </a:t>
            </a:r>
            <a:r>
              <a:rPr lang="en-US" altLang="el-GR" sz="1800" b="1" smtClean="0">
                <a:solidFill>
                  <a:srgbClr val="0000FF"/>
                </a:solidFill>
              </a:rPr>
              <a:t>	</a:t>
            </a:r>
            <a:r>
              <a:rPr lang="en-US" altLang="el-GR" sz="1800" smtClean="0"/>
              <a:t>		</a:t>
            </a:r>
            <a:r>
              <a:rPr lang="el-GR" altLang="el-GR" sz="1800" b="1" smtClean="0"/>
              <a:t>Open for reading </a:t>
            </a:r>
            <a:r>
              <a:rPr lang="el-GR" altLang="el-GR" sz="1800" smtClean="0"/>
              <a:t>(default for</a:t>
            </a:r>
            <a:r>
              <a:rPr lang="en-US" altLang="el-GR" sz="1800" smtClean="0"/>
              <a:t> </a:t>
            </a:r>
            <a:r>
              <a:rPr lang="el-GR" altLang="el-GR" sz="1800" smtClean="0"/>
              <a:t>ifstream)</a:t>
            </a:r>
            <a:r>
              <a:rPr lang="el-GR" altLang="el-GR" sz="1800" b="1" smtClean="0"/>
              <a:t>.</a:t>
            </a:r>
            <a:r>
              <a:rPr lang="el-GR" altLang="el-GR" sz="1800" smtClean="0"/>
              <a:t> </a:t>
            </a:r>
          </a:p>
          <a:p>
            <a:pPr eaLnBrk="1" hangingPunct="1">
              <a:lnSpc>
                <a:spcPct val="140000"/>
              </a:lnSpc>
              <a:buFontTx/>
              <a:buNone/>
            </a:pPr>
            <a:r>
              <a:rPr lang="el-GR" altLang="el-GR" sz="1800" b="1" smtClean="0">
                <a:solidFill>
                  <a:srgbClr val="0000FF"/>
                </a:solidFill>
              </a:rPr>
              <a:t>out</a:t>
            </a:r>
            <a:r>
              <a:rPr lang="el-GR" altLang="el-GR" sz="1800" smtClean="0"/>
              <a:t> </a:t>
            </a:r>
            <a:r>
              <a:rPr lang="en-US" altLang="el-GR" sz="1800" smtClean="0"/>
              <a:t>		</a:t>
            </a:r>
            <a:r>
              <a:rPr lang="el-GR" altLang="el-GR" sz="1800" b="1" smtClean="0"/>
              <a:t>Open for writing </a:t>
            </a:r>
            <a:r>
              <a:rPr lang="el-GR" altLang="el-GR" sz="1800" smtClean="0"/>
              <a:t>(default for ofstream). </a:t>
            </a:r>
          </a:p>
          <a:p>
            <a:pPr eaLnBrk="1" hangingPunct="1">
              <a:lnSpc>
                <a:spcPct val="140000"/>
              </a:lnSpc>
              <a:buFontTx/>
              <a:buNone/>
            </a:pPr>
            <a:r>
              <a:rPr lang="el-GR" altLang="el-GR" sz="1800" b="1" smtClean="0">
                <a:solidFill>
                  <a:srgbClr val="0000FF"/>
                </a:solidFill>
              </a:rPr>
              <a:t>ate </a:t>
            </a:r>
            <a:r>
              <a:rPr lang="en-US" altLang="el-GR" sz="1800" smtClean="0"/>
              <a:t>		</a:t>
            </a:r>
            <a:r>
              <a:rPr lang="el-GR" altLang="el-GR" sz="1800" b="1" smtClean="0"/>
              <a:t>Start reading</a:t>
            </a:r>
            <a:r>
              <a:rPr lang="el-GR" altLang="el-GR" sz="1800" smtClean="0"/>
              <a:t> or writing at end-of-file(AT End). </a:t>
            </a:r>
          </a:p>
          <a:p>
            <a:pPr eaLnBrk="1" hangingPunct="1">
              <a:lnSpc>
                <a:spcPct val="140000"/>
              </a:lnSpc>
              <a:buFontTx/>
              <a:buNone/>
            </a:pPr>
            <a:r>
              <a:rPr lang="el-GR" altLang="el-GR" sz="1800" b="1" smtClean="0">
                <a:solidFill>
                  <a:srgbClr val="0000FF"/>
                </a:solidFill>
              </a:rPr>
              <a:t>app</a:t>
            </a:r>
            <a:r>
              <a:rPr lang="el-GR" altLang="el-GR" sz="1800" smtClean="0"/>
              <a:t> </a:t>
            </a:r>
            <a:r>
              <a:rPr lang="en-US" altLang="el-GR" sz="1800" smtClean="0"/>
              <a:t>		</a:t>
            </a:r>
            <a:r>
              <a:rPr lang="el-GR" altLang="el-GR" sz="1800" b="1" smtClean="0"/>
              <a:t>Start writing</a:t>
            </a:r>
            <a:r>
              <a:rPr lang="el-GR" altLang="el-GR" sz="1800" smtClean="0"/>
              <a:t> at end-of-file(APPend). </a:t>
            </a:r>
          </a:p>
          <a:p>
            <a:pPr eaLnBrk="1" hangingPunct="1">
              <a:lnSpc>
                <a:spcPct val="140000"/>
              </a:lnSpc>
              <a:buFontTx/>
              <a:buNone/>
            </a:pPr>
            <a:r>
              <a:rPr lang="el-GR" altLang="el-GR" sz="1800" b="1" smtClean="0">
                <a:solidFill>
                  <a:srgbClr val="0000FF"/>
                </a:solidFill>
              </a:rPr>
              <a:t>trunc </a:t>
            </a:r>
            <a:r>
              <a:rPr lang="en-US" altLang="el-GR" sz="1800" smtClean="0"/>
              <a:t>		</a:t>
            </a:r>
            <a:r>
              <a:rPr lang="el-GR" altLang="el-GR" sz="1800" b="1" smtClean="0"/>
              <a:t>Truncate file</a:t>
            </a:r>
            <a:r>
              <a:rPr lang="el-GR" altLang="el-GR" sz="1800" smtClean="0"/>
              <a:t> to zero length if it exists (TRUNCate). </a:t>
            </a:r>
          </a:p>
          <a:p>
            <a:pPr eaLnBrk="1" hangingPunct="1">
              <a:lnSpc>
                <a:spcPct val="140000"/>
              </a:lnSpc>
              <a:buFontTx/>
              <a:buNone/>
            </a:pPr>
            <a:r>
              <a:rPr lang="el-GR" altLang="el-GR" sz="1800" b="1" smtClean="0">
                <a:solidFill>
                  <a:srgbClr val="0000FF"/>
                </a:solidFill>
              </a:rPr>
              <a:t>nocreate </a:t>
            </a:r>
            <a:r>
              <a:rPr lang="en-US" altLang="el-GR" sz="1800" smtClean="0"/>
              <a:t>	</a:t>
            </a:r>
            <a:r>
              <a:rPr lang="el-GR" altLang="el-GR" sz="1800" smtClean="0"/>
              <a:t>Error when opening if file does not already exist. </a:t>
            </a:r>
          </a:p>
          <a:p>
            <a:pPr eaLnBrk="1" hangingPunct="1">
              <a:lnSpc>
                <a:spcPct val="140000"/>
              </a:lnSpc>
              <a:buFontTx/>
              <a:buNone/>
            </a:pPr>
            <a:r>
              <a:rPr lang="el-GR" altLang="el-GR" sz="1800" b="1" smtClean="0">
                <a:solidFill>
                  <a:srgbClr val="0000FF"/>
                </a:solidFill>
              </a:rPr>
              <a:t>noreplace</a:t>
            </a:r>
            <a:r>
              <a:rPr lang="el-GR" altLang="el-GR" sz="1800" smtClean="0"/>
              <a:t> </a:t>
            </a:r>
            <a:r>
              <a:rPr lang="en-US" altLang="el-GR" sz="1800" smtClean="0"/>
              <a:t>	</a:t>
            </a:r>
            <a:r>
              <a:rPr lang="el-GR" altLang="el-GR" sz="1800" smtClean="0"/>
              <a:t>Error when opening for output if file already exists, </a:t>
            </a:r>
            <a:r>
              <a:rPr lang="en-US" altLang="el-GR" sz="1800" smtClean="0"/>
              <a:t>			</a:t>
            </a:r>
            <a:r>
              <a:rPr lang="el-GR" altLang="el-GR" sz="1800" smtClean="0"/>
              <a:t>unless ate or app is set. </a:t>
            </a:r>
          </a:p>
          <a:p>
            <a:pPr eaLnBrk="1" hangingPunct="1">
              <a:lnSpc>
                <a:spcPct val="140000"/>
              </a:lnSpc>
              <a:buFontTx/>
              <a:buNone/>
            </a:pPr>
            <a:r>
              <a:rPr lang="el-GR" altLang="el-GR" sz="1800" b="1" smtClean="0">
                <a:solidFill>
                  <a:srgbClr val="0000FF"/>
                </a:solidFill>
              </a:rPr>
              <a:t>binary</a:t>
            </a:r>
            <a:r>
              <a:rPr lang="el-GR" altLang="el-GR" sz="1800" smtClean="0"/>
              <a:t> </a:t>
            </a:r>
            <a:r>
              <a:rPr lang="en-US" altLang="el-GR" sz="1800" smtClean="0"/>
              <a:t>		</a:t>
            </a:r>
            <a:r>
              <a:rPr lang="el-GR" altLang="el-GR" sz="1800" b="1" smtClean="0"/>
              <a:t>Open file in binary</a:t>
            </a:r>
            <a:r>
              <a:rPr lang="el-GR" altLang="el-GR" sz="1800" smtClean="0"/>
              <a:t> (not text) mode</a:t>
            </a:r>
            <a:r>
              <a:rPr lang="en-US" altLang="el-GR" sz="1800" smtClean="0"/>
              <a:t> for input or output</a:t>
            </a:r>
            <a:r>
              <a:rPr lang="el-GR" altLang="el-GR" sz="1800" smtClean="0"/>
              <a:t>. </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96259"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E5578DD0-45EF-4C7B-ADAF-D438718CD0B2}" type="slidenum">
              <a:rPr lang="el-GR" altLang="el-GR" sz="1400">
                <a:solidFill>
                  <a:srgbClr val="008080"/>
                </a:solidFill>
              </a:rPr>
              <a:pPr eaLnBrk="1" hangingPunct="1"/>
              <a:t>88</a:t>
            </a:fld>
            <a:endParaRPr lang="el-GR" altLang="el-GR" sz="1400">
              <a:solidFill>
                <a:srgbClr val="008080"/>
              </a:solidFill>
            </a:endParaRPr>
          </a:p>
        </p:txBody>
      </p:sp>
      <p:sp>
        <p:nvSpPr>
          <p:cNvPr id="96260" name="Rectangle 2"/>
          <p:cNvSpPr>
            <a:spLocks noGrp="1" noChangeArrowheads="1"/>
          </p:cNvSpPr>
          <p:nvPr>
            <p:ph type="title"/>
          </p:nvPr>
        </p:nvSpPr>
        <p:spPr>
          <a:xfrm>
            <a:off x="304800" y="304800"/>
            <a:ext cx="8588375" cy="762000"/>
          </a:xfrm>
        </p:spPr>
        <p:txBody>
          <a:bodyPr/>
          <a:lstStyle/>
          <a:p>
            <a:pPr eaLnBrk="1" hangingPunct="1">
              <a:lnSpc>
                <a:spcPct val="140000"/>
              </a:lnSpc>
            </a:pPr>
            <a:endParaRPr lang="en-US" altLang="el-GR" sz="2800" smtClean="0"/>
          </a:p>
        </p:txBody>
      </p:sp>
      <p:sp>
        <p:nvSpPr>
          <p:cNvPr id="96261" name="Rectangle 3"/>
          <p:cNvSpPr>
            <a:spLocks noGrp="1" noChangeArrowheads="1"/>
          </p:cNvSpPr>
          <p:nvPr>
            <p:ph type="body" idx="1"/>
          </p:nvPr>
        </p:nvSpPr>
        <p:spPr/>
        <p:txBody>
          <a:bodyPr/>
          <a:lstStyle/>
          <a:p>
            <a:pPr eaLnBrk="1" hangingPunct="1">
              <a:lnSpc>
                <a:spcPct val="130000"/>
              </a:lnSpc>
            </a:pPr>
            <a:r>
              <a:rPr lang="el-GR" altLang="el-GR" sz="2400" smtClean="0"/>
              <a:t>Διαχείριση σφαλμάτων σε διαδικασίες Ι/Ο με αρχεία</a:t>
            </a:r>
            <a:r>
              <a:rPr lang="en-US" altLang="el-GR" sz="2400" smtClean="0"/>
              <a:t> </a:t>
            </a:r>
            <a:r>
              <a:rPr lang="el-GR" altLang="el-GR" sz="2400" smtClean="0"/>
              <a:t>αντικειμένων</a:t>
            </a:r>
          </a:p>
          <a:p>
            <a:pPr lvl="1" eaLnBrk="1" hangingPunct="1">
              <a:lnSpc>
                <a:spcPct val="130000"/>
              </a:lnSpc>
            </a:pPr>
            <a:r>
              <a:rPr lang="el-GR" altLang="el-GR" u="sng" smtClean="0">
                <a:solidFill>
                  <a:schemeClr val="accent2"/>
                </a:solidFill>
              </a:rPr>
              <a:t>Παράδειγμα : </a:t>
            </a:r>
            <a:r>
              <a:rPr lang="en-US" altLang="el-GR" u="sng" smtClean="0">
                <a:solidFill>
                  <a:schemeClr val="accent2"/>
                </a:solidFill>
              </a:rPr>
              <a:t>fobj-04.cpp</a:t>
            </a:r>
          </a:p>
          <a:p>
            <a:pPr lvl="1" eaLnBrk="1" hangingPunct="1">
              <a:lnSpc>
                <a:spcPct val="130000"/>
              </a:lnSpc>
            </a:pPr>
            <a:r>
              <a:rPr lang="el-GR" altLang="el-GR" u="sng" smtClean="0">
                <a:solidFill>
                  <a:schemeClr val="accent2"/>
                </a:solidFill>
              </a:rPr>
              <a:t>Παράδειγμα : </a:t>
            </a:r>
            <a:r>
              <a:rPr lang="en-US" altLang="el-GR" u="sng" smtClean="0">
                <a:solidFill>
                  <a:schemeClr val="accent2"/>
                </a:solidFill>
              </a:rPr>
              <a:t>fobj-05.cpp</a:t>
            </a:r>
            <a:endParaRPr lang="el-GR" altLang="el-GR" u="sng" smtClean="0">
              <a:solidFill>
                <a:schemeClr val="accent2"/>
              </a:solidFill>
            </a:endParaRPr>
          </a:p>
          <a:p>
            <a:pPr lvl="1" eaLnBrk="1" hangingPunct="1">
              <a:lnSpc>
                <a:spcPct val="130000"/>
              </a:lnSpc>
            </a:pPr>
            <a:endParaRPr lang="el-GR" altLang="el-GR" u="sng" smtClean="0">
              <a:solidFill>
                <a:schemeClr val="accent2"/>
              </a:solidFill>
            </a:endParaRPr>
          </a:p>
          <a:p>
            <a:pPr eaLnBrk="1" hangingPunct="1">
              <a:lnSpc>
                <a:spcPct val="130000"/>
              </a:lnSpc>
            </a:pPr>
            <a:r>
              <a:rPr lang="el-GR" altLang="el-GR" sz="2400" smtClean="0"/>
              <a:t>Αναζήτηση εγγραφών σε </a:t>
            </a:r>
            <a:r>
              <a:rPr lang="en-US" altLang="el-GR" sz="2400" smtClean="0"/>
              <a:t>random </a:t>
            </a:r>
            <a:r>
              <a:rPr lang="el-GR" altLang="el-GR" sz="2400" smtClean="0"/>
              <a:t>αρχεία με αντικείμενα</a:t>
            </a:r>
            <a:endParaRPr lang="en-US" altLang="el-GR" sz="2400" smtClean="0"/>
          </a:p>
          <a:p>
            <a:pPr lvl="1" eaLnBrk="1" hangingPunct="1">
              <a:lnSpc>
                <a:spcPct val="130000"/>
              </a:lnSpc>
            </a:pPr>
            <a:r>
              <a:rPr lang="el-GR" altLang="el-GR" u="sng" smtClean="0">
                <a:solidFill>
                  <a:schemeClr val="accent2"/>
                </a:solidFill>
              </a:rPr>
              <a:t>Παράδειγμα : </a:t>
            </a:r>
            <a:r>
              <a:rPr lang="en-US" altLang="el-GR" u="sng" smtClean="0">
                <a:solidFill>
                  <a:schemeClr val="accent2"/>
                </a:solidFill>
              </a:rPr>
              <a:t>fobj-06.cpp</a:t>
            </a:r>
            <a:endParaRPr lang="el-GR" altLang="el-GR" u="sng" smtClean="0">
              <a:solidFill>
                <a:schemeClr val="accent2"/>
              </a:solidFill>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smtClean="0">
                <a:solidFill>
                  <a:srgbClr val="008080"/>
                </a:solidFill>
              </a:rPr>
              <a:t>ΔΠΘ-ΤΜΗΜΑ ΜΠΔ: ΑΝΤΙΚΕΙΜΕΝΟΣΤΡΑΦΗΣ ΠΡΟΓΡΑΜΜΑΤΙΣΜΟΣ /06</a:t>
            </a:r>
            <a:endParaRPr lang="el-GR" altLang="el-GR" sz="1200">
              <a:solidFill>
                <a:srgbClr val="008080"/>
              </a:solidFill>
            </a:endParaRPr>
          </a:p>
        </p:txBody>
      </p:sp>
      <p:sp>
        <p:nvSpPr>
          <p:cNvPr id="97283"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5F8CA920-26F1-47FC-B3B7-71C51D6D4A90}" type="slidenum">
              <a:rPr lang="el-GR" altLang="el-GR" sz="1400">
                <a:solidFill>
                  <a:srgbClr val="008080"/>
                </a:solidFill>
              </a:rPr>
              <a:pPr eaLnBrk="1" hangingPunct="1"/>
              <a:t>89</a:t>
            </a:fld>
            <a:endParaRPr lang="el-GR" altLang="el-GR" sz="1400">
              <a:solidFill>
                <a:srgbClr val="008080"/>
              </a:solidFill>
            </a:endParaRPr>
          </a:p>
        </p:txBody>
      </p:sp>
      <p:sp>
        <p:nvSpPr>
          <p:cNvPr id="97284" name="Rectangle 2"/>
          <p:cNvSpPr>
            <a:spLocks noGrp="1" noChangeArrowheads="1"/>
          </p:cNvSpPr>
          <p:nvPr>
            <p:ph type="title"/>
          </p:nvPr>
        </p:nvSpPr>
        <p:spPr/>
        <p:txBody>
          <a:bodyPr/>
          <a:lstStyle/>
          <a:p>
            <a:pPr eaLnBrk="1" hangingPunct="1"/>
            <a:r>
              <a:rPr lang="el-GR" altLang="el-GR" sz="2800" smtClean="0">
                <a:solidFill>
                  <a:srgbClr val="000077"/>
                </a:solidFill>
              </a:rPr>
              <a:t>File I/O με χρήση Member Functions</a:t>
            </a:r>
            <a:r>
              <a:rPr lang="el-GR" altLang="el-GR" sz="1800" smtClean="0"/>
              <a:t> </a:t>
            </a:r>
          </a:p>
        </p:txBody>
      </p:sp>
      <p:sp>
        <p:nvSpPr>
          <p:cNvPr id="97285" name="Rectangle 3"/>
          <p:cNvSpPr>
            <a:spLocks noGrp="1" noChangeArrowheads="1"/>
          </p:cNvSpPr>
          <p:nvPr>
            <p:ph type="body" idx="1"/>
          </p:nvPr>
        </p:nvSpPr>
        <p:spPr/>
        <p:txBody>
          <a:bodyPr/>
          <a:lstStyle/>
          <a:p>
            <a:pPr eaLnBrk="1" hangingPunct="1">
              <a:lnSpc>
                <a:spcPct val="150000"/>
              </a:lnSpc>
            </a:pPr>
            <a:r>
              <a:rPr lang="el-GR" altLang="el-GR" smtClean="0"/>
              <a:t>Σε προγράμματα που αναπτύσσονται ως </a:t>
            </a:r>
            <a:r>
              <a:rPr lang="en-US" altLang="el-GR" smtClean="0"/>
              <a:t>object-oriented </a:t>
            </a:r>
            <a:r>
              <a:rPr lang="el-GR" altLang="el-GR" smtClean="0"/>
              <a:t>οι διαδικασίες Ι/Ο στα αρχεία ενσωματώνονται ως </a:t>
            </a:r>
            <a:r>
              <a:rPr lang="en-US" altLang="el-GR" smtClean="0"/>
              <a:t>member functions </a:t>
            </a:r>
            <a:r>
              <a:rPr lang="el-GR" altLang="el-GR" smtClean="0"/>
              <a:t>στις κλάσεις.</a:t>
            </a:r>
          </a:p>
          <a:p>
            <a:pPr lvl="1" eaLnBrk="1" hangingPunct="1"/>
            <a:r>
              <a:rPr lang="el-GR" altLang="el-GR" u="sng" smtClean="0">
                <a:solidFill>
                  <a:srgbClr val="CC0000"/>
                </a:solidFill>
              </a:rPr>
              <a:t>Παράδειγμα </a:t>
            </a:r>
            <a:r>
              <a:rPr lang="en-US" altLang="el-GR" u="sng" smtClean="0">
                <a:solidFill>
                  <a:srgbClr val="CC0000"/>
                </a:solidFill>
              </a:rPr>
              <a:t>fobj-07.cpp</a:t>
            </a:r>
          </a:p>
          <a:p>
            <a:pPr eaLnBrk="1" hangingPunct="1"/>
            <a:endParaRPr lang="el-GR" altLang="el-GR"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3 - Θέση υποσέλιδου"/>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r>
              <a:rPr lang="el-GR" altLang="el-GR" sz="1200" dirty="0">
                <a:solidFill>
                  <a:srgbClr val="008080"/>
                </a:solidFill>
              </a:rPr>
              <a:t>ΔΠΘ-ΤΜΗΜΑ ΜΠΔ: ΑΝΤΙΚΕΙΜΕΝΟΣΤΡΑΦΗΣ ΠΡΟΓΡΑΜΜΑΤΙΣΜΟΣ</a:t>
            </a:r>
            <a:r>
              <a:rPr lang="en-US" altLang="el-GR" sz="1200" dirty="0">
                <a:solidFill>
                  <a:srgbClr val="008080"/>
                </a:solidFill>
              </a:rPr>
              <a:t> /</a:t>
            </a:r>
            <a:r>
              <a:rPr lang="en-US" altLang="el-GR" sz="1200" dirty="0" smtClean="0">
                <a:solidFill>
                  <a:srgbClr val="008080"/>
                </a:solidFill>
              </a:rPr>
              <a:t>06</a:t>
            </a:r>
            <a:endParaRPr lang="el-GR" altLang="el-GR" sz="1200" dirty="0">
              <a:solidFill>
                <a:srgbClr val="008080"/>
              </a:solidFill>
            </a:endParaRPr>
          </a:p>
        </p:txBody>
      </p:sp>
      <p:sp>
        <p:nvSpPr>
          <p:cNvPr id="18435" name="4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omic Sans MS" pitchFamily="66" charset="0"/>
              </a:defRPr>
            </a:lvl1pPr>
            <a:lvl2pPr marL="742950" indent="-285750" eaLnBrk="0" hangingPunct="0">
              <a:defRPr sz="2000">
                <a:solidFill>
                  <a:schemeClr val="tx1"/>
                </a:solidFill>
                <a:latin typeface="Comic Sans MS" pitchFamily="66" charset="0"/>
              </a:defRPr>
            </a:lvl2pPr>
            <a:lvl3pPr marL="1143000" indent="-228600" eaLnBrk="0" hangingPunct="0">
              <a:defRPr sz="2000">
                <a:solidFill>
                  <a:schemeClr val="tx1"/>
                </a:solidFill>
                <a:latin typeface="Comic Sans MS" pitchFamily="66" charset="0"/>
              </a:defRPr>
            </a:lvl3pPr>
            <a:lvl4pPr marL="1600200" indent="-228600" eaLnBrk="0" hangingPunct="0">
              <a:defRPr sz="2000">
                <a:solidFill>
                  <a:schemeClr val="tx1"/>
                </a:solidFill>
                <a:latin typeface="Comic Sans MS" pitchFamily="66" charset="0"/>
              </a:defRPr>
            </a:lvl4pPr>
            <a:lvl5pPr marL="2057400" indent="-228600" eaLnBrk="0" hangingPunct="0">
              <a:defRPr sz="2000">
                <a:solidFill>
                  <a:schemeClr val="tx1"/>
                </a:solidFill>
                <a:latin typeface="Comic Sans MS" pitchFamily="66" charset="0"/>
              </a:defRPr>
            </a:lvl5pPr>
            <a:lvl6pPr marL="2514600" indent="-228600" eaLnBrk="0" fontAlgn="base" hangingPunct="0">
              <a:spcBef>
                <a:spcPct val="0"/>
              </a:spcBef>
              <a:spcAft>
                <a:spcPct val="0"/>
              </a:spcAft>
              <a:defRPr sz="2000">
                <a:solidFill>
                  <a:schemeClr val="tx1"/>
                </a:solidFill>
                <a:latin typeface="Comic Sans MS" pitchFamily="66" charset="0"/>
              </a:defRPr>
            </a:lvl6pPr>
            <a:lvl7pPr marL="2971800" indent="-228600" eaLnBrk="0" fontAlgn="base" hangingPunct="0">
              <a:spcBef>
                <a:spcPct val="0"/>
              </a:spcBef>
              <a:spcAft>
                <a:spcPct val="0"/>
              </a:spcAft>
              <a:defRPr sz="2000">
                <a:solidFill>
                  <a:schemeClr val="tx1"/>
                </a:solidFill>
                <a:latin typeface="Comic Sans MS" pitchFamily="66" charset="0"/>
              </a:defRPr>
            </a:lvl7pPr>
            <a:lvl8pPr marL="3429000" indent="-228600" eaLnBrk="0" fontAlgn="base" hangingPunct="0">
              <a:spcBef>
                <a:spcPct val="0"/>
              </a:spcBef>
              <a:spcAft>
                <a:spcPct val="0"/>
              </a:spcAft>
              <a:defRPr sz="2000">
                <a:solidFill>
                  <a:schemeClr val="tx1"/>
                </a:solidFill>
                <a:latin typeface="Comic Sans MS" pitchFamily="66" charset="0"/>
              </a:defRPr>
            </a:lvl8pPr>
            <a:lvl9pPr marL="3886200" indent="-228600" eaLnBrk="0" fontAlgn="base" hangingPunct="0">
              <a:spcBef>
                <a:spcPct val="0"/>
              </a:spcBef>
              <a:spcAft>
                <a:spcPct val="0"/>
              </a:spcAft>
              <a:defRPr sz="2000">
                <a:solidFill>
                  <a:schemeClr val="tx1"/>
                </a:solidFill>
                <a:latin typeface="Comic Sans MS" pitchFamily="66" charset="0"/>
              </a:defRPr>
            </a:lvl9pPr>
          </a:lstStyle>
          <a:p>
            <a:pPr eaLnBrk="1" hangingPunct="1"/>
            <a:fld id="{3348458C-969E-42C7-BA10-D01028E095E5}" type="slidenum">
              <a:rPr lang="el-GR" altLang="el-GR" sz="1400">
                <a:solidFill>
                  <a:srgbClr val="008080"/>
                </a:solidFill>
              </a:rPr>
              <a:pPr eaLnBrk="1" hangingPunct="1"/>
              <a:t>9</a:t>
            </a:fld>
            <a:endParaRPr lang="el-GR" altLang="el-GR" sz="1400">
              <a:solidFill>
                <a:srgbClr val="008080"/>
              </a:solidFill>
            </a:endParaRPr>
          </a:p>
        </p:txBody>
      </p:sp>
      <p:sp>
        <p:nvSpPr>
          <p:cNvPr id="18436" name="Rectangle 2"/>
          <p:cNvSpPr>
            <a:spLocks noGrp="1" noChangeArrowheads="1"/>
          </p:cNvSpPr>
          <p:nvPr>
            <p:ph type="title"/>
          </p:nvPr>
        </p:nvSpPr>
        <p:spPr/>
        <p:txBody>
          <a:bodyPr/>
          <a:lstStyle/>
          <a:p>
            <a:pPr eaLnBrk="1" hangingPunct="1"/>
            <a:endParaRPr lang="en-US" altLang="el-GR" smtClean="0"/>
          </a:p>
        </p:txBody>
      </p:sp>
      <p:sp>
        <p:nvSpPr>
          <p:cNvPr id="18437" name="Rectangle 3"/>
          <p:cNvSpPr>
            <a:spLocks noGrp="1" noChangeArrowheads="1"/>
          </p:cNvSpPr>
          <p:nvPr>
            <p:ph type="body" idx="1"/>
          </p:nvPr>
        </p:nvSpPr>
        <p:spPr/>
        <p:txBody>
          <a:bodyPr/>
          <a:lstStyle/>
          <a:p>
            <a:pPr eaLnBrk="1" hangingPunct="1"/>
            <a:r>
              <a:rPr lang="el-GR" altLang="el-GR" dirty="0" smtClean="0"/>
              <a:t>Η </a:t>
            </a:r>
            <a:r>
              <a:rPr lang="en-US" altLang="el-GR" dirty="0" smtClean="0"/>
              <a:t>C++ </a:t>
            </a:r>
            <a:r>
              <a:rPr lang="el-GR" altLang="el-GR" dirty="0" smtClean="0"/>
              <a:t>παρέχει δυνατότητες Ι/Ο </a:t>
            </a:r>
            <a:r>
              <a:rPr lang="en-US" altLang="el-GR" dirty="0" smtClean="0"/>
              <a:t>“low-level” </a:t>
            </a:r>
            <a:r>
              <a:rPr lang="el-GR" altLang="el-GR" dirty="0" smtClean="0"/>
              <a:t>και </a:t>
            </a:r>
            <a:r>
              <a:rPr lang="en-US" altLang="el-GR" dirty="0" smtClean="0"/>
              <a:t>“high-level”</a:t>
            </a:r>
            <a:r>
              <a:rPr lang="el-GR" altLang="el-GR" dirty="0" smtClean="0"/>
              <a:t>.</a:t>
            </a:r>
          </a:p>
          <a:p>
            <a:pPr eaLnBrk="1" hangingPunct="1"/>
            <a:r>
              <a:rPr lang="el-GR" altLang="el-GR" dirty="0" smtClean="0">
                <a:solidFill>
                  <a:schemeClr val="accent2"/>
                </a:solidFill>
              </a:rPr>
              <a:t>Στη </a:t>
            </a:r>
            <a:r>
              <a:rPr lang="en-US" altLang="el-GR" dirty="0" smtClean="0">
                <a:solidFill>
                  <a:schemeClr val="accent2"/>
                </a:solidFill>
              </a:rPr>
              <a:t>C++ </a:t>
            </a:r>
            <a:r>
              <a:rPr lang="el-GR" altLang="el-GR" dirty="0" smtClean="0">
                <a:solidFill>
                  <a:schemeClr val="accent2"/>
                </a:solidFill>
              </a:rPr>
              <a:t>τα </a:t>
            </a:r>
            <a:r>
              <a:rPr lang="en-US" altLang="el-GR" dirty="0" smtClean="0">
                <a:solidFill>
                  <a:schemeClr val="accent2"/>
                </a:solidFill>
              </a:rPr>
              <a:t>streams </a:t>
            </a:r>
            <a:r>
              <a:rPr lang="el-GR" altLang="el-GR" dirty="0" smtClean="0">
                <a:solidFill>
                  <a:schemeClr val="accent2"/>
                </a:solidFill>
              </a:rPr>
              <a:t>ονομάζονται </a:t>
            </a:r>
            <a:r>
              <a:rPr lang="en-US" altLang="el-GR" dirty="0" err="1" smtClean="0">
                <a:solidFill>
                  <a:schemeClr val="accent2"/>
                </a:solidFill>
              </a:rPr>
              <a:t>iostreams</a:t>
            </a:r>
            <a:r>
              <a:rPr lang="en-US" altLang="el-GR" dirty="0" smtClean="0"/>
              <a:t>.</a:t>
            </a:r>
          </a:p>
          <a:p>
            <a:pPr eaLnBrk="1" hangingPunct="1"/>
            <a:r>
              <a:rPr lang="el-GR" altLang="el-GR" dirty="0" smtClean="0">
                <a:solidFill>
                  <a:srgbClr val="CC0000"/>
                </a:solidFill>
              </a:rPr>
              <a:t>Ένα </a:t>
            </a:r>
            <a:r>
              <a:rPr lang="en-US" altLang="el-GR" dirty="0" err="1" smtClean="0">
                <a:solidFill>
                  <a:srgbClr val="CC0000"/>
                </a:solidFill>
              </a:rPr>
              <a:t>iostream</a:t>
            </a:r>
            <a:r>
              <a:rPr lang="en-US" altLang="el-GR" dirty="0" smtClean="0">
                <a:solidFill>
                  <a:srgbClr val="CC0000"/>
                </a:solidFill>
              </a:rPr>
              <a:t> </a:t>
            </a:r>
            <a:r>
              <a:rPr lang="el-GR" altLang="el-GR" dirty="0" smtClean="0">
                <a:solidFill>
                  <a:srgbClr val="CC0000"/>
                </a:solidFill>
              </a:rPr>
              <a:t>μπορεί να αναπαρασταθεί ως αντικείμενο (</a:t>
            </a:r>
            <a:r>
              <a:rPr lang="en-US" altLang="el-GR" dirty="0" smtClean="0">
                <a:solidFill>
                  <a:srgbClr val="CC0000"/>
                </a:solidFill>
              </a:rPr>
              <a:t>object)</a:t>
            </a:r>
            <a:r>
              <a:rPr lang="el-GR" altLang="el-GR" dirty="0" smtClean="0">
                <a:solidFill>
                  <a:srgbClr val="CC0000"/>
                </a:solidFill>
              </a:rPr>
              <a:t> μιας συγκεκριμένης κλάσης</a:t>
            </a:r>
            <a:r>
              <a:rPr lang="el-GR" altLang="el-GR" dirty="0" smtClean="0"/>
              <a:t> (π.</a:t>
            </a:r>
            <a:r>
              <a:rPr lang="en-US" altLang="el-GR" dirty="0" smtClean="0"/>
              <a:t>x. </a:t>
            </a:r>
            <a:r>
              <a:rPr lang="en-US" altLang="el-GR" dirty="0" err="1" smtClean="0">
                <a:solidFill>
                  <a:schemeClr val="accent5">
                    <a:lumMod val="75000"/>
                  </a:schemeClr>
                </a:solidFill>
              </a:rPr>
              <a:t>cin</a:t>
            </a:r>
            <a:r>
              <a:rPr lang="en-US" altLang="el-GR" dirty="0" smtClean="0">
                <a:solidFill>
                  <a:schemeClr val="accent5">
                    <a:lumMod val="75000"/>
                  </a:schemeClr>
                </a:solidFill>
              </a:rPr>
              <a:t> , </a:t>
            </a:r>
            <a:r>
              <a:rPr lang="en-US" altLang="el-GR" dirty="0" err="1" smtClean="0">
                <a:solidFill>
                  <a:schemeClr val="accent5">
                    <a:lumMod val="75000"/>
                  </a:schemeClr>
                </a:solidFill>
              </a:rPr>
              <a:t>cout</a:t>
            </a:r>
            <a:r>
              <a:rPr lang="el-GR" altLang="el-GR" dirty="0" smtClean="0">
                <a:solidFill>
                  <a:schemeClr val="accent5">
                    <a:lumMod val="75000"/>
                  </a:schemeClr>
                </a:solidFill>
              </a:rPr>
              <a:t> είναι </a:t>
            </a:r>
            <a:r>
              <a:rPr lang="en-US" altLang="el-GR" dirty="0" smtClean="0">
                <a:solidFill>
                  <a:schemeClr val="accent5">
                    <a:lumMod val="75000"/>
                  </a:schemeClr>
                </a:solidFill>
              </a:rPr>
              <a:t>stream objects </a:t>
            </a:r>
            <a:r>
              <a:rPr lang="el-GR" altLang="el-GR" dirty="0" smtClean="0">
                <a:solidFill>
                  <a:schemeClr val="accent5">
                    <a:lumMod val="75000"/>
                  </a:schemeClr>
                </a:solidFill>
              </a:rPr>
              <a:t>που χρησιμοποιούνται σε </a:t>
            </a:r>
            <a:r>
              <a:rPr lang="en-US" altLang="el-GR" dirty="0" smtClean="0">
                <a:solidFill>
                  <a:schemeClr val="accent5">
                    <a:lumMod val="75000"/>
                  </a:schemeClr>
                </a:solidFill>
              </a:rPr>
              <a:t>input </a:t>
            </a:r>
            <a:r>
              <a:rPr lang="el-GR" altLang="el-GR" dirty="0" smtClean="0">
                <a:solidFill>
                  <a:schemeClr val="accent5">
                    <a:lumMod val="75000"/>
                  </a:schemeClr>
                </a:solidFill>
              </a:rPr>
              <a:t>και </a:t>
            </a:r>
            <a:r>
              <a:rPr lang="en-US" altLang="el-GR" dirty="0" smtClean="0">
                <a:solidFill>
                  <a:schemeClr val="accent5">
                    <a:lumMod val="75000"/>
                  </a:schemeClr>
                </a:solidFill>
              </a:rPr>
              <a:t>output</a:t>
            </a:r>
            <a:r>
              <a:rPr lang="en-US" altLang="el-GR" dirty="0" smtClean="0"/>
              <a:t>)</a:t>
            </a:r>
          </a:p>
          <a:p>
            <a:pPr eaLnBrk="1" hangingPunct="1"/>
            <a:r>
              <a:rPr lang="el-GR" altLang="el-GR" dirty="0" smtClean="0"/>
              <a:t>Σε σχέση με τα αντίστοιχα </a:t>
            </a:r>
            <a:r>
              <a:rPr lang="en-US" altLang="el-GR" dirty="0" smtClean="0"/>
              <a:t>streams </a:t>
            </a:r>
            <a:r>
              <a:rPr lang="el-GR" altLang="el-GR" dirty="0" smtClean="0"/>
              <a:t>της γλώσσας </a:t>
            </a:r>
            <a:r>
              <a:rPr lang="en-US" altLang="el-GR" dirty="0" smtClean="0"/>
              <a:t>C (</a:t>
            </a:r>
            <a:r>
              <a:rPr lang="en-US" altLang="el-GR" dirty="0" err="1" smtClean="0"/>
              <a:t>scanf</a:t>
            </a:r>
            <a:r>
              <a:rPr lang="en-US" altLang="el-GR" dirty="0" smtClean="0"/>
              <a:t>, </a:t>
            </a:r>
            <a:r>
              <a:rPr lang="en-US" altLang="el-GR" dirty="0" err="1" smtClean="0"/>
              <a:t>printf</a:t>
            </a:r>
            <a:r>
              <a:rPr lang="en-US" altLang="el-GR" dirty="0" smtClean="0"/>
              <a:t>) </a:t>
            </a:r>
            <a:r>
              <a:rPr lang="el-GR" altLang="el-GR" dirty="0" smtClean="0"/>
              <a:t>τα λάθη που προκύπτουν είναι λιγότερα.</a:t>
            </a:r>
            <a:endParaRPr lang="en-US" altLang="el-GR" dirty="0" smtClean="0"/>
          </a:p>
        </p:txBody>
      </p:sp>
    </p:spTree>
  </p:cSld>
  <p:clrMapOvr>
    <a:masterClrMapping/>
  </p:clrMapOvr>
</p:sld>
</file>

<file path=ppt/theme/theme1.xml><?xml version="1.0" encoding="utf-8"?>
<a:theme xmlns:a="http://schemas.openxmlformats.org/drawingml/2006/main" name="Προεπιλεγμένη σχεδίαση">
  <a:themeElements>
    <a:clrScheme name="Προεπιλεγμένη σχεδίαση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Προεπιλεγμένη σχεδίαση">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Προεπιλεγμένη σχεδίαση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Προεπιλεγμένη σχεδίαση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Προεπιλεγμένη σχεδίαση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Προεπιλεγμένη σχεδίαση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Προεπιλεγμένη σχεδίαση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Προεπιλεγμένη σχεδίαση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Προεπιλεγμένη σχεδίαση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2157</TotalTime>
  <Words>4802</Words>
  <Application>Microsoft Office PowerPoint</Application>
  <PresentationFormat>Προβολή στην οθόνη (4:3)</PresentationFormat>
  <Paragraphs>742</Paragraphs>
  <Slides>89</Slides>
  <Notes>10</Notes>
  <HiddenSlides>0</HiddenSlides>
  <MMClips>0</MMClips>
  <ScaleCrop>false</ScaleCrop>
  <HeadingPairs>
    <vt:vector size="8" baseType="variant">
      <vt:variant>
        <vt:lpstr>Γραμματοσειρές που χρησιμοποιούνται</vt:lpstr>
      </vt:variant>
      <vt:variant>
        <vt:i4>7</vt:i4>
      </vt: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89</vt:i4>
      </vt:variant>
    </vt:vector>
  </HeadingPairs>
  <TitlesOfParts>
    <vt:vector size="98" baseType="lpstr">
      <vt:lpstr>SimSun</vt:lpstr>
      <vt:lpstr>Comic Sans MS</vt:lpstr>
      <vt:lpstr>Courier</vt:lpstr>
      <vt:lpstr>Courier New</vt:lpstr>
      <vt:lpstr>Monotype Sorts</vt:lpstr>
      <vt:lpstr>Times New Roman</vt:lpstr>
      <vt:lpstr>Wingdings</vt:lpstr>
      <vt:lpstr>Προεπιλεγμένη σχεδίαση</vt:lpstr>
      <vt:lpstr>Document</vt:lpstr>
      <vt:lpstr>Streams &amp; Files</vt:lpstr>
      <vt:lpstr>Streams &amp; Files</vt:lpstr>
      <vt:lpstr>Παρουσίαση του PowerPoint</vt:lpstr>
      <vt:lpstr>Παρουσίαση του PowerPoint</vt:lpstr>
      <vt:lpstr>Γιατί χρησιμοποιούμε αρχεία;</vt:lpstr>
      <vt:lpstr>Παρουσίαση του PowerPoint</vt:lpstr>
      <vt:lpstr>Stream Buffers (ενταμιευτές ροών)</vt:lpstr>
      <vt:lpstr>Παρουσίαση του PowerPoint</vt:lpstr>
      <vt:lpstr>Παρουσίαση του PowerPoint</vt:lpstr>
      <vt:lpstr>C++ Files και Streams</vt:lpstr>
      <vt:lpstr>Header files της iostream</vt:lpstr>
      <vt:lpstr>Ιεραρχία των streams</vt:lpstr>
      <vt:lpstr>Η κλάση ios</vt:lpstr>
      <vt:lpstr>Παρουσίαση του PowerPoint</vt:lpstr>
      <vt:lpstr>Παρουσίαση του PowerPoint</vt:lpstr>
      <vt:lpstr>Διάγραμμα κλάσεων για streams</vt:lpstr>
      <vt:lpstr>Παρουσίαση του PowerPoint</vt:lpstr>
      <vt:lpstr>Παρουσίαση του PowerPoint</vt:lpstr>
      <vt:lpstr>Η κλάση ios</vt:lpstr>
      <vt:lpstr>ios formatting flags </vt:lpstr>
      <vt:lpstr>No-argument ios manipulators </vt:lpstr>
      <vt:lpstr>ios manipulators with arguments </vt:lpstr>
      <vt:lpstr>Η κλάση istream http://www.cplusplus.com/reference/istream/istream/</vt:lpstr>
      <vt:lpstr>Παρουσίαση του PowerPoint</vt:lpstr>
      <vt:lpstr>Η κλάση ostream http://www.cplusplus.com/reference/ostream/ostream/</vt:lpstr>
      <vt:lpstr>Προκαθορισμένα Stream Objects</vt:lpstr>
      <vt:lpstr>Error – Status Bits</vt:lpstr>
      <vt:lpstr>Functions for error bits </vt:lpstr>
      <vt:lpstr>Παράδειγμα : Εισαγωγή ακεραίων αριθμών</vt:lpstr>
      <vt:lpstr>File streams</vt:lpstr>
      <vt:lpstr>Disk File I/O with Streams</vt:lpstr>
      <vt:lpstr>Παρουσίαση του PowerPoint</vt:lpstr>
      <vt:lpstr>Ονόματα αρχείων</vt:lpstr>
      <vt:lpstr>Καθορισμός του ονόματος αρχείου κατά την εκτέλεση </vt:lpstr>
      <vt:lpstr>Εξ ορισμού καταστάσεις της File Open </vt:lpstr>
      <vt:lpstr>Streams ως ορίσματα σε συναρτήσεις</vt:lpstr>
      <vt:lpstr>File Open</vt:lpstr>
      <vt:lpstr>Α File Open Function (1)</vt:lpstr>
      <vt:lpstr>A File Open Function (2)</vt:lpstr>
      <vt:lpstr>A File Open Function (3)</vt:lpstr>
      <vt:lpstr>Κλήση member function ενός file object</vt:lpstr>
      <vt:lpstr>Παρουσίαση του PowerPoint</vt:lpstr>
      <vt:lpstr>Παρουσίαση του PowerPoint</vt:lpstr>
      <vt:lpstr>Stream Modes</vt:lpstr>
      <vt:lpstr>fstream File Mode Flags</vt:lpstr>
      <vt:lpstr>Δουλεύοντας με πολλά αρχεία</vt:lpstr>
      <vt:lpstr>Δουλεύοντας με πολλά αρχεία</vt:lpstr>
      <vt:lpstr>Δουλεύοντας με πολλά αρχεία</vt:lpstr>
      <vt:lpstr>Σειριακή και τυχαία προσπέλαση</vt:lpstr>
      <vt:lpstr>Παραδείγματα με σειριακά αρχεία</vt:lpstr>
      <vt:lpstr>Formatted File I/O</vt:lpstr>
      <vt:lpstr>Σειριακά αρχεία (text files)</vt:lpstr>
      <vt:lpstr>Παραδείγματα σειριακών αρχείων</vt:lpstr>
      <vt:lpstr>Προβλήματα κατά τη χρήση σειριακών αρχείων</vt:lpstr>
      <vt:lpstr>Binary I/O</vt:lpstr>
      <vt:lpstr>Χαρακτηριστικά των binary files</vt:lpstr>
      <vt:lpstr>Διαφορές με τα σειριακά αρχεία</vt:lpstr>
      <vt:lpstr>Παρουσίαση του PowerPoint</vt:lpstr>
      <vt:lpstr>Άνοιγμα αρχείου για ταυτόχρονη ανάγνωση και εγγραφή</vt:lpstr>
      <vt:lpstr>Παραδείγματα με Random Access Files</vt:lpstr>
      <vt:lpstr>Παρουσίαση του PowerPoint</vt:lpstr>
      <vt:lpstr>Εγγραφές αρχείου με μέγεθος εγγραφής 100 bytes</vt:lpstr>
      <vt:lpstr>File position pointer</vt:lpstr>
      <vt:lpstr>File position pointer</vt:lpstr>
      <vt:lpstr>Παρουσίαση του PowerPoint</vt:lpstr>
      <vt:lpstr>Παρουσίαση του PowerPoint</vt:lpstr>
      <vt:lpstr>Χρήση ειδικών θέσεων στο stream</vt:lpstr>
      <vt:lpstr>παραδείγματα μετακίνησης του file pointer</vt:lpstr>
      <vt:lpstr>Member functions tellg() και tellp().</vt:lpstr>
      <vt:lpstr>Συναρτήσεις διαχείρισης random files</vt:lpstr>
      <vt:lpstr>Παρουσίαση του PowerPoint</vt:lpstr>
      <vt:lpstr>Random-Access Files</vt:lpstr>
      <vt:lpstr>Παρουσίαση του PowerPoint</vt:lpstr>
      <vt:lpstr>Παραδείγματα</vt:lpstr>
      <vt:lpstr>Παράδειγμα με χρήση δομής</vt:lpstr>
      <vt:lpstr>Παρουσίαση του PowerPoint</vt:lpstr>
      <vt:lpstr>Παραδείγματα με random αρχεία</vt:lpstr>
      <vt:lpstr>Παρουσίαση του PowerPoint</vt:lpstr>
      <vt:lpstr>Παρουσίαση του PowerPoint</vt:lpstr>
      <vt:lpstr>Παρουσίαση του PowerPoint</vt:lpstr>
      <vt:lpstr>ΑΡΧΕΙΑ &amp; ΑΝΤΙΚΕΙΜΕΝΑ</vt:lpstr>
      <vt:lpstr>Object I/O</vt:lpstr>
      <vt:lpstr>Παρουσίαση του PowerPoint</vt:lpstr>
      <vt:lpstr>I/O με πολλαπλά Objects</vt:lpstr>
      <vt:lpstr>Παρουσίαση του PowerPoint</vt:lpstr>
      <vt:lpstr>Object I/O - Παραδείγματα</vt:lpstr>
      <vt:lpstr>Mode bits της συνάρτησης open()</vt:lpstr>
      <vt:lpstr>Παρουσίαση του PowerPoint</vt:lpstr>
      <vt:lpstr>File I/O με χρήση Member Functions </vt:lpstr>
    </vt:vector>
  </TitlesOfParts>
  <Company>ΒΕΡΕΝΙΚΗ</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ΣΤΕΦΑΝΟΣ</dc:creator>
  <cp:lastModifiedBy>Dell</cp:lastModifiedBy>
  <cp:revision>212</cp:revision>
  <dcterms:created xsi:type="dcterms:W3CDTF">2003-09-21T16:57:34Z</dcterms:created>
  <dcterms:modified xsi:type="dcterms:W3CDTF">2019-11-22T19:11:14Z</dcterms:modified>
</cp:coreProperties>
</file>