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9" r:id="rId4"/>
    <p:sldId id="270" r:id="rId5"/>
    <p:sldId id="271" r:id="rId6"/>
    <p:sldId id="272" r:id="rId7"/>
    <p:sldId id="273" r:id="rId8"/>
    <p:sldId id="274" r:id="rId9"/>
    <p:sldId id="275" r:id="rId10"/>
    <p:sldId id="276" r:id="rId11"/>
    <p:sldId id="257" r:id="rId12"/>
    <p:sldId id="267" r:id="rId13"/>
    <p:sldId id="277" r:id="rId14"/>
    <p:sldId id="258" r:id="rId15"/>
    <p:sldId id="259" r:id="rId16"/>
    <p:sldId id="260" r:id="rId17"/>
    <p:sldId id="261" r:id="rId18"/>
    <p:sldId id="262" r:id="rId19"/>
    <p:sldId id="264" r:id="rId20"/>
    <p:sldId id="265" r:id="rId21"/>
    <p:sldId id="266" r:id="rId22"/>
    <p:sldId id="278" r:id="rId23"/>
    <p:sldId id="279" r:id="rId24"/>
    <p:sldId id="280" r:id="rId25"/>
    <p:sldId id="281" r:id="rId26"/>
    <p:sldId id="282" r:id="rId27"/>
    <p:sldId id="326"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327" r:id="rId44"/>
    <p:sldId id="298" r:id="rId45"/>
    <p:sldId id="299" r:id="rId46"/>
    <p:sldId id="300" r:id="rId47"/>
    <p:sldId id="301" r:id="rId48"/>
    <p:sldId id="302" r:id="rId49"/>
    <p:sldId id="303" r:id="rId50"/>
    <p:sldId id="304" r:id="rId51"/>
    <p:sldId id="305" r:id="rId52"/>
    <p:sldId id="306" r:id="rId53"/>
    <p:sldId id="307" r:id="rId54"/>
    <p:sldId id="308" r:id="rId55"/>
    <p:sldId id="328" r:id="rId56"/>
    <p:sldId id="309" r:id="rId57"/>
    <p:sldId id="310" r:id="rId58"/>
    <p:sldId id="311" r:id="rId59"/>
    <p:sldId id="312" r:id="rId60"/>
    <p:sldId id="329" r:id="rId61"/>
    <p:sldId id="313" r:id="rId62"/>
    <p:sldId id="314" r:id="rId63"/>
    <p:sldId id="315" r:id="rId64"/>
    <p:sldId id="316" r:id="rId65"/>
    <p:sldId id="317" r:id="rId66"/>
    <p:sldId id="318" r:id="rId67"/>
    <p:sldId id="319" r:id="rId68"/>
    <p:sldId id="320" r:id="rId69"/>
    <p:sldId id="321" r:id="rId70"/>
    <p:sldId id="322" r:id="rId71"/>
    <p:sldId id="323" r:id="rId72"/>
    <p:sldId id="324" r:id="rId7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4" d="100"/>
          <a:sy n="84" d="100"/>
        </p:scale>
        <p:origin x="-105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9/11/2018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9/11/2018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9/11/2018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9/11/2018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9/11/2018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9/11/2018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9/11/2018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9/11/2018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sz="3600" dirty="0" smtClean="0"/>
              <a:t>ΓΛΩΣΣΑ ΚΑΙΜΑΘΗΜΑΤΙΚΑ  ΜΟΝΤΕΛΑ </a:t>
            </a:r>
            <a:br>
              <a:rPr lang="el-GR" sz="3600" dirty="0" smtClean="0"/>
            </a:br>
            <a:r>
              <a:rPr lang="el-GR" sz="3600" dirty="0" smtClean="0"/>
              <a:t>ΕΕΓΛΩ 338</a:t>
            </a:r>
            <a:br>
              <a:rPr lang="el-GR" sz="3600" dirty="0" smtClean="0"/>
            </a:br>
            <a:r>
              <a:rPr lang="el-GR" sz="3600" dirty="0" smtClean="0"/>
              <a:t>2</a:t>
            </a:r>
            <a:endParaRPr lang="el-GR" sz="3600" dirty="0"/>
          </a:p>
        </p:txBody>
      </p:sp>
      <p:sp>
        <p:nvSpPr>
          <p:cNvPr id="3" name="2 - Υπότιτλος"/>
          <p:cNvSpPr>
            <a:spLocks noGrp="1"/>
          </p:cNvSpPr>
          <p:nvPr>
            <p:ph type="subTitle" idx="1"/>
          </p:nvPr>
        </p:nvSpPr>
        <p:spPr/>
        <p:txBody>
          <a:bodyPr/>
          <a:lstStyle/>
          <a:p>
            <a:r>
              <a:rPr lang="el-GR" dirty="0" smtClean="0"/>
              <a:t>ΠΗΝΕΛΟΠΗ ΚΑΜΠΑΚΗ ΒΟΥΓΙΟΥΚΛΗ</a:t>
            </a:r>
          </a:p>
          <a:p>
            <a:r>
              <a:rPr lang="el-GR" dirty="0" smtClean="0"/>
              <a:t>ΚΑΘΗΓΗΤΡΙΑ ΕΦΑΡΜΟΣΜΕΝΗΣ ΓΛΩΣΣΟΛΟΓΙΑΣ </a:t>
            </a:r>
          </a:p>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Πέρα από τη χρήση του στα γράμματα, έχουμε και τη χρήση του καρτεσιανού γινομένου στην παράθεση των λέξεων για τη δημιουργία προτάσεων, δηλαδή μιλάμε για μία ακόμη εφαρμογή του, σε άλλο επίπεδο. Το καρτεσιανό γινόμενο δημιουργεί μία έκρηξη στη δυνατότητα αναπαράστασης λέξεων και νοημάτων.</a:t>
            </a:r>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000" b="1" dirty="0" smtClean="0"/>
              <a:t>2.  Το πηλίκο</a:t>
            </a:r>
            <a:endParaRPr lang="el-GR" sz="4000" b="1" dirty="0"/>
          </a:p>
        </p:txBody>
      </p:sp>
      <p:sp>
        <p:nvSpPr>
          <p:cNvPr id="3" name="2 - Θέση περιεχομένου"/>
          <p:cNvSpPr>
            <a:spLocks noGrp="1"/>
          </p:cNvSpPr>
          <p:nvPr>
            <p:ph idx="1"/>
          </p:nvPr>
        </p:nvSpPr>
        <p:spPr/>
        <p:txBody>
          <a:bodyPr>
            <a:normAutofit/>
          </a:bodyPr>
          <a:lstStyle/>
          <a:p>
            <a:pPr>
              <a:buNone/>
            </a:pPr>
            <a:endParaRPr lang="el-GR" sz="4000" dirty="0" smtClean="0"/>
          </a:p>
          <a:p>
            <a:pPr>
              <a:buNone/>
            </a:pPr>
            <a:r>
              <a:rPr lang="el-GR" sz="4000" dirty="0" smtClean="0"/>
              <a:t>	Στα μαθηματικά, ανάλογα με τη δομή που πρέπει να μελετηθεί, υπάρχουν τα λεγόμενα</a:t>
            </a:r>
            <a:r>
              <a:rPr lang="el-GR" sz="4000" b="1" dirty="0" smtClean="0"/>
              <a:t> </a:t>
            </a:r>
            <a:r>
              <a:rPr lang="el-GR" sz="4000" b="1" i="1" dirty="0" smtClean="0"/>
              <a:t>αντίθετα</a:t>
            </a:r>
            <a:r>
              <a:rPr lang="el-GR" sz="4000" b="1" dirty="0" smtClean="0"/>
              <a:t> </a:t>
            </a:r>
            <a:r>
              <a:rPr lang="el-GR" sz="4000" dirty="0" smtClean="0"/>
              <a:t>ή </a:t>
            </a:r>
            <a:r>
              <a:rPr lang="el-GR" sz="4000" b="1" i="1" dirty="0" smtClean="0"/>
              <a:t>αντίστροφα</a:t>
            </a:r>
            <a:r>
              <a:rPr lang="el-GR" sz="4000" dirty="0" smtClean="0"/>
              <a:t> στοιχεία και οι αντίστοιχες </a:t>
            </a:r>
            <a:r>
              <a:rPr lang="el-GR" sz="4000" b="1" i="1" dirty="0" smtClean="0"/>
              <a:t>αντίστροφες/αντίθετες</a:t>
            </a:r>
            <a:r>
              <a:rPr lang="el-GR" sz="4000" dirty="0" smtClean="0"/>
              <a:t> διαδικασίες. </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Ως διαδικασίες οι</a:t>
            </a:r>
            <a:r>
              <a:rPr lang="el-GR" sz="3600" i="1" dirty="0" smtClean="0"/>
              <a:t> αντίστροφες </a:t>
            </a:r>
            <a:r>
              <a:rPr lang="el-GR" sz="3600" dirty="0" smtClean="0"/>
              <a:t>δεν είναι απαραιτήτως εύκολες, προφανείς και ανάλογες. </a:t>
            </a:r>
          </a:p>
          <a:p>
            <a:r>
              <a:rPr lang="el-GR" sz="3600" dirty="0" smtClean="0"/>
              <a:t>Στη συγκεκριμένη περίπτωση, η αντίστροφη διαδικασία του καρτεσιανού γινομένου είναι η διαδικασία του </a:t>
            </a:r>
            <a:r>
              <a:rPr lang="el-GR" sz="3600" b="1" i="1" dirty="0" smtClean="0"/>
              <a:t>πηλίκου</a:t>
            </a:r>
            <a:endParaRPr lang="el-GR" sz="36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 </a:t>
            </a:r>
            <a:r>
              <a:rPr lang="el-GR" sz="4000" dirty="0" smtClean="0"/>
              <a:t>Με άλλα λόγια είναι η προσπάθεια του «συμμαζέματος», ή, σύμφωνα με το παραπάνω παράδειγμα από τη φυσική, η αντίστροφη διαδικασία της μετατροπής της </a:t>
            </a:r>
            <a:r>
              <a:rPr lang="el-GR" sz="4000" i="1" dirty="0" smtClean="0"/>
              <a:t>ενέργειας</a:t>
            </a:r>
            <a:r>
              <a:rPr lang="el-GR" sz="4000" dirty="0" smtClean="0"/>
              <a:t> σε </a:t>
            </a:r>
            <a:r>
              <a:rPr lang="el-GR" sz="4000" i="1" dirty="0" smtClean="0"/>
              <a:t>ύλη</a:t>
            </a:r>
            <a:endParaRPr lang="el-GR" sz="4000" dirty="0" smtClean="0"/>
          </a:p>
          <a:p>
            <a:pPr>
              <a:buNone/>
            </a:pPr>
            <a:endParaRPr lang="el-GR" sz="4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Πηλίκο στα μαθηματικά </a:t>
            </a:r>
            <a:endParaRPr lang="el-GR" dirty="0"/>
          </a:p>
        </p:txBody>
      </p:sp>
      <p:sp>
        <p:nvSpPr>
          <p:cNvPr id="3" name="2 - Θέση περιεχομένου"/>
          <p:cNvSpPr>
            <a:spLocks noGrp="1"/>
          </p:cNvSpPr>
          <p:nvPr>
            <p:ph idx="1"/>
          </p:nvPr>
        </p:nvSpPr>
        <p:spPr/>
        <p:txBody>
          <a:bodyPr>
            <a:normAutofit lnSpcReduction="10000"/>
          </a:bodyPr>
          <a:lstStyle/>
          <a:p>
            <a:pPr algn="just"/>
            <a:r>
              <a:rPr lang="el-GR" dirty="0" smtClean="0"/>
              <a:t>Στα μαθηματικά, </a:t>
            </a:r>
            <a:r>
              <a:rPr lang="el-GR" i="1" dirty="0" smtClean="0"/>
              <a:t>πηλίκο</a:t>
            </a:r>
            <a:r>
              <a:rPr lang="el-GR" dirty="0" smtClean="0"/>
              <a:t> σημαίνει μία </a:t>
            </a:r>
            <a:r>
              <a:rPr lang="el-GR" i="1" dirty="0" err="1" smtClean="0"/>
              <a:t>διαμέριση</a:t>
            </a:r>
            <a:r>
              <a:rPr lang="el-GR" dirty="0" smtClean="0"/>
              <a:t> ή έναν χωρισμό του συνόλου που έχουμε, έτσι ώστε τα ομαδοποιημένα σύνολά μας να συμπεριφέρονται με ανάλογο ομοιόμορφο τρόπο. </a:t>
            </a:r>
          </a:p>
          <a:p>
            <a:pPr algn="just"/>
            <a:r>
              <a:rPr lang="el-GR" dirty="0" smtClean="0"/>
              <a:t>Η ομοιομορφία της συμπεριφοράς τους, φυσικά, αναφέρεται σε κάποιες παραμέτρους, σε κάποιες εκφάνσεις που ενδιαφέρουν τον χρήστη.</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Ο χωρισμός αυτός σε υποσύνολα θα πρέπει να είναι σαφής, απόλυτος, χωρίς επικαλύψεις για να μην οδηγείται κανείς σε αντιφάσεις των συμπερασμάτων του, ή, όπως λέμε, να μην οδηγείται κανείς σε ασάφειες που ουσιαστικά σημαίνουν τη διάλυση της δομής τους.</a:t>
            </a:r>
          </a:p>
          <a:p>
            <a:pPr>
              <a:buNone/>
            </a:pP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Το πηλίκο στα μαθηματικά  και σε οποιονδήποτε άλλο κλάδο χρησιμοποιηθεί, δεν είναι απλή διαδικασία, και το κυριότερο, αλλά και πλέον ενδιαφέρον από ερευνητική άποψη, δεν είναι </a:t>
            </a:r>
            <a:r>
              <a:rPr lang="el-GR" b="1" i="1" dirty="0" smtClean="0"/>
              <a:t>μοναδική</a:t>
            </a:r>
            <a:r>
              <a:rPr lang="el-GR" dirty="0" smtClean="0"/>
              <a:t> διαδικασία, σε αντίθεση με το γινόμενο, το οποίο, όπως τονίστηκε, είναι μοναδική διαδικασία. </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l-GR" dirty="0" smtClean="0"/>
              <a:t>	Κατά συνέπεια, ένας ερευνητής δεν έχει την απαίτηση να βρει ένα μοναδικό πηλίκο το οποίο του λύνει το πρόβλημα, ή ακόμα δυσκολότερο, όλα τα προβλήματα.</a:t>
            </a:r>
          </a:p>
          <a:p>
            <a:pPr>
              <a:buNone/>
            </a:pPr>
            <a:r>
              <a:rPr lang="el-GR" dirty="0" smtClean="0"/>
              <a:t>	Μπορεί να αναζητήσει πολλά πηλίκα και να τα χρησιμοποιήσει ανάλογα, όπως θα δούμε αμέσως παρακάτω στις εφαρμογές. </a:t>
            </a:r>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Ακόμη,</a:t>
            </a:r>
            <a:endParaRPr lang="el-GR" dirty="0"/>
          </a:p>
        </p:txBody>
      </p:sp>
      <p:sp>
        <p:nvSpPr>
          <p:cNvPr id="3" name="2 - Θέση περιεχομένου"/>
          <p:cNvSpPr>
            <a:spLocks noGrp="1"/>
          </p:cNvSpPr>
          <p:nvPr>
            <p:ph idx="1"/>
          </p:nvPr>
        </p:nvSpPr>
        <p:spPr/>
        <p:txBody>
          <a:bodyPr>
            <a:noAutofit/>
          </a:bodyPr>
          <a:lstStyle/>
          <a:p>
            <a:pPr marL="342900" lvl="8" indent="-342900"/>
            <a:r>
              <a:rPr lang="el-GR" sz="4000" dirty="0" smtClean="0"/>
              <a:t>όταν ένας ερευνητής προτείνει ένα πηλίκο δεν έχει την απαίτηση άμεσης υιοθέτησης και εφαρμογής της συγκεκριμένης διαδικασίας. Αντίθετα,  προτείνει γνωρίζοντας ότι μπορεί να χρησιμοποιηθεί ή όχι, κατά περίπτωση</a:t>
            </a:r>
          </a:p>
          <a:p>
            <a:endParaRPr lang="el-GR" sz="4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lgn="just"/>
            <a:r>
              <a:rPr lang="el-GR" dirty="0" smtClean="0"/>
              <a:t>Πάντως, η απόρριψη ενός πηλίκου, όπως και κάθε δομής, είναι, συνήθως, προσωρινή. Δεν μπορεί και δεν πρέπει με κανένα τρόπο να είναι οριστική, αλλά ας βρίσκεται στη φαρέτρα των δομών προς χρήση.  Άλλωστε, αυτή η αέναη εναλλαγή πηλίκων και γινομένων αποτελεί χαρακτηριστικό κάθε φυσικής γλώσσας.</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pPr algn="ctr">
              <a:buNone/>
            </a:pPr>
            <a:endParaRPr lang="en-US" sz="4800" b="1" dirty="0" smtClean="0"/>
          </a:p>
          <a:p>
            <a:pPr algn="ctr">
              <a:buNone/>
            </a:pPr>
            <a:r>
              <a:rPr lang="el-GR" sz="4800" b="1" dirty="0" smtClean="0"/>
              <a:t>Το Δεύτερο Γενικό Μαθηματικό Πρότυπο</a:t>
            </a:r>
            <a:endParaRPr lang="el-GR" sz="4800" b="1" i="1" dirty="0" smtClean="0"/>
          </a:p>
          <a:p>
            <a:pPr algn="ctr">
              <a:buNone/>
            </a:pPr>
            <a:r>
              <a:rPr lang="el-GR" sz="4800" b="1" dirty="0" smtClean="0"/>
              <a:t> </a:t>
            </a:r>
            <a:r>
              <a:rPr lang="el-GR" sz="4800" b="1" i="1" dirty="0" smtClean="0"/>
              <a:t>Το δίπολο ‘γινόμενο-</a:t>
            </a:r>
            <a:r>
              <a:rPr lang="el-GR" sz="4800" b="1" i="1" dirty="0" err="1" smtClean="0"/>
              <a:t>πηλίκ</a:t>
            </a:r>
            <a:r>
              <a:rPr lang="el-GR" sz="4800" b="1" i="1" dirty="0" smtClean="0"/>
              <a:t>ο’</a:t>
            </a:r>
          </a:p>
          <a:p>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pPr algn="just"/>
            <a:r>
              <a:rPr lang="el-GR" dirty="0" smtClean="0"/>
              <a:t>Κατά την ερμηνεία μας, πρόκειται για την εναλλαγή ή και παράλληλη παρουσία  στη γλώσσα των φαινομένων της </a:t>
            </a:r>
            <a:r>
              <a:rPr lang="el-GR" i="1" dirty="0" err="1" smtClean="0"/>
              <a:t>γραμματικοποίησης</a:t>
            </a:r>
            <a:r>
              <a:rPr lang="el-GR" i="1" dirty="0" smtClean="0"/>
              <a:t> </a:t>
            </a:r>
            <a:r>
              <a:rPr lang="el-GR" dirty="0" smtClean="0"/>
              <a:t>(</a:t>
            </a:r>
            <a:r>
              <a:rPr lang="en-US" dirty="0" err="1" smtClean="0"/>
              <a:t>Melliet</a:t>
            </a:r>
            <a:r>
              <a:rPr lang="el-GR" dirty="0" smtClean="0"/>
              <a:t>, 1912) και της </a:t>
            </a:r>
            <a:r>
              <a:rPr lang="el-GR" i="1" dirty="0" err="1" smtClean="0"/>
              <a:t>μορφολογικοποίησης</a:t>
            </a:r>
            <a:r>
              <a:rPr lang="el-GR" i="1" dirty="0" smtClean="0"/>
              <a:t>.</a:t>
            </a:r>
          </a:p>
          <a:p>
            <a:pPr algn="just"/>
            <a:r>
              <a:rPr lang="el-GR" i="1" dirty="0" smtClean="0"/>
              <a:t>Η </a:t>
            </a:r>
            <a:r>
              <a:rPr lang="el-GR" dirty="0" smtClean="0"/>
              <a:t>γλώσσα χαρακτηρίζεται από </a:t>
            </a:r>
            <a:r>
              <a:rPr lang="el-GR" dirty="0" err="1" smtClean="0"/>
              <a:t>γραμματικοποίηση</a:t>
            </a:r>
            <a:r>
              <a:rPr lang="el-GR" dirty="0" smtClean="0"/>
              <a:t>, όταν έχουμε τη δημιουργία πολλών διαφορετικών γινομένων  ενώ </a:t>
            </a:r>
          </a:p>
          <a:p>
            <a:pPr algn="just">
              <a:buNone/>
            </a:pPr>
            <a:r>
              <a:rPr lang="el-GR" dirty="0" smtClean="0"/>
              <a:t> στη </a:t>
            </a:r>
            <a:r>
              <a:rPr lang="el-GR" dirty="0" err="1" smtClean="0"/>
              <a:t>μορφολογικοποίηση</a:t>
            </a:r>
            <a:r>
              <a:rPr lang="el-GR" dirty="0" smtClean="0"/>
              <a:t> έχουμε την προσπάθεια «συμμαζέματος» της γλώσσας, δηλαδή την προσπάθεια δημιουργίας πηλίκων.</a:t>
            </a:r>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4000" dirty="0" smtClean="0"/>
              <a:t>Η περίφημη ρήση «η σημερινή μορφολογία είναι η χθεσινή σύνταξη» του </a:t>
            </a:r>
            <a:r>
              <a:rPr lang="en-US" sz="4000" dirty="0" err="1" smtClean="0"/>
              <a:t>Giv</a:t>
            </a:r>
            <a:r>
              <a:rPr lang="el-GR" sz="4000" dirty="0" smtClean="0"/>
              <a:t>ò</a:t>
            </a:r>
            <a:r>
              <a:rPr lang="en-US" sz="4000" dirty="0" smtClean="0"/>
              <a:t>n </a:t>
            </a:r>
            <a:r>
              <a:rPr lang="el-GR" sz="4000" dirty="0" smtClean="0"/>
              <a:t>(1971) εκφράζει αυτήν ακριβώς την εναλλαγή και αλληλοδιαδοχή γινομένων και πηλίκων.</a:t>
            </a:r>
          </a:p>
          <a:p>
            <a:endParaRPr lang="el-GR" sz="4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Όμως…</a:t>
            </a:r>
            <a:endParaRPr lang="el-GR" dirty="0"/>
          </a:p>
        </p:txBody>
      </p:sp>
      <p:sp>
        <p:nvSpPr>
          <p:cNvPr id="3" name="2 - Θέση περιεχομένου"/>
          <p:cNvSpPr>
            <a:spLocks noGrp="1"/>
          </p:cNvSpPr>
          <p:nvPr>
            <p:ph idx="1"/>
          </p:nvPr>
        </p:nvSpPr>
        <p:spPr/>
        <p:txBody>
          <a:bodyPr/>
          <a:lstStyle/>
          <a:p>
            <a:pPr>
              <a:buNone/>
            </a:pPr>
            <a:r>
              <a:rPr lang="el-GR" dirty="0" smtClean="0"/>
              <a:t> </a:t>
            </a:r>
            <a:r>
              <a:rPr lang="el-GR" sz="3600" dirty="0" smtClean="0"/>
              <a:t>	παρόλο που το πηλίκο είναι πολύ δύσκολή διαδικασία, εμφανίζεται φυσιολογικά σε πάρα πολλές δραστηριότητες του ανθρώπου, όπως φαίνεται στις εφαρμογές αμέσως παρακάτω.</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p:txBody>
          <a:bodyPr/>
          <a:lstStyle/>
          <a:p>
            <a:pPr>
              <a:buNone/>
            </a:pPr>
            <a:endParaRPr lang="el-GR" b="1" dirty="0" smtClean="0"/>
          </a:p>
          <a:p>
            <a:pPr algn="ctr">
              <a:buNone/>
            </a:pPr>
            <a:endParaRPr lang="el-GR" sz="4000" b="1" dirty="0" smtClean="0"/>
          </a:p>
          <a:p>
            <a:pPr algn="ctr">
              <a:buNone/>
            </a:pPr>
            <a:r>
              <a:rPr lang="el-GR" sz="4000" b="1" dirty="0" smtClean="0">
                <a:solidFill>
                  <a:srgbClr val="FF0000"/>
                </a:solidFill>
              </a:rPr>
              <a:t>Εφαρμογές του δίπολου ‘γινόμενο – πηλίκο’</a:t>
            </a:r>
            <a:endParaRPr lang="el-GR" sz="4000" dirty="0" smtClean="0">
              <a:solidFill>
                <a:srgbClr val="FF0000"/>
              </a:solidFill>
            </a:endParaRPr>
          </a:p>
          <a:p>
            <a:pPr algn="ctr"/>
            <a:endParaRPr lang="el-GR" sz="4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blipFill>
            <a:blip r:embed="rId2"/>
            <a:tile tx="0" ty="0" sx="100000" sy="100000" flip="none" algn="tl"/>
          </a:blipFill>
        </p:spPr>
        <p:txBody>
          <a:bodyPr>
            <a:normAutofit fontScale="90000"/>
          </a:bodyPr>
          <a:lstStyle/>
          <a:p>
            <a:r>
              <a:rPr lang="el-GR" b="1" i="1" dirty="0" smtClean="0"/>
              <a:t>(α)   Περί τονισμού</a:t>
            </a:r>
            <a:r>
              <a:rPr lang="el-GR" i="1" dirty="0" smtClean="0"/>
              <a:t>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Με την καθιέρωση του μονοτονικού συστήματος στη γραπτή νεοελληνική γλώσσα ουσιαστικά καταργήθηκαν τα πνεύμα και η περισπωμένη αντικαταστάθηκε από την οξεία - η βαρεία είχε ήδη καταργηθεί σε προηγούμενο στάδιο. Αυτό στα μαθηματικά είναι μία </a:t>
            </a:r>
            <a:r>
              <a:rPr lang="el-GR" i="1" dirty="0" smtClean="0"/>
              <a:t>απεικόνιση</a:t>
            </a:r>
            <a:r>
              <a:rPr lang="el-GR" dirty="0" smtClean="0"/>
              <a:t> που ονομάζεται </a:t>
            </a:r>
            <a:r>
              <a:rPr lang="el-GR" i="1" dirty="0" smtClean="0"/>
              <a:t>προβολή </a:t>
            </a:r>
            <a:r>
              <a:rPr lang="el-GR" dirty="0" smtClean="0"/>
              <a:t>  και χαρακτηρίζεται από το γεγονός ότι αν προβάλουμε εκ νέου την εικόνα, αυτή παραμένει η ίδια, δεν αλλάζει. Με την προβολή διατηρούμε ένα εκτεταμένο </a:t>
            </a:r>
            <a:r>
              <a:rPr lang="el-GR" i="1" dirty="0" smtClean="0"/>
              <a:t>αναλλοίωτο</a:t>
            </a:r>
            <a:r>
              <a:rPr lang="el-GR" dirty="0" smtClean="0"/>
              <a:t> υποσύνολο, κάτι δηλαδή, που δεν απαλείφεται περαιτέρω. Αυτό το θέμα της προβολής  άπτεται επίσης και του Πρώτου Γενικού Προτύπου, όπως το έχουμε ήδη αναπτύξει.  Επιπλέον, από το σκεπτικό μας θα εξαιρέσουμε τις περιπτώσεις των μονοσυλλάβων και εγκλιτικών λέξεων.</a:t>
            </a: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Περί τονισμού</a:t>
            </a:r>
            <a:endParaRPr lang="el-GR" sz="3200" dirty="0"/>
          </a:p>
        </p:txBody>
      </p:sp>
      <p:sp>
        <p:nvSpPr>
          <p:cNvPr id="3" name="2 - Θέση περιεχομένου"/>
          <p:cNvSpPr>
            <a:spLocks noGrp="1"/>
          </p:cNvSpPr>
          <p:nvPr>
            <p:ph idx="1"/>
          </p:nvPr>
        </p:nvSpPr>
        <p:spPr/>
        <p:txBody>
          <a:bodyPr/>
          <a:lstStyle/>
          <a:p>
            <a:r>
              <a:rPr lang="el-GR" dirty="0" smtClean="0"/>
              <a:t>Με την προβολή διατηρούμε ένα εκτεταμένο </a:t>
            </a:r>
            <a:r>
              <a:rPr lang="el-GR" i="1" dirty="0" smtClean="0"/>
              <a:t>αναλλοίωτο</a:t>
            </a:r>
            <a:r>
              <a:rPr lang="el-GR" dirty="0" smtClean="0"/>
              <a:t> υποσύνολο, κάτι δηλαδή, που δεν απαλείφεται περαιτέρω. Αυτό το θέμα της προβολής  άπτεται επίσης και του Πρώτου Γενικού Προτύπου, όπως το έχουμε ήδη αναπτύξει.  Επιπλέον, από το σκεπτικό μας θα εξαιρέσουμε τις περιπτώσεις των μονοσυλλάβων και εγκλιτικών λέξεων.</a:t>
            </a:r>
          </a:p>
          <a:p>
            <a:endParaRPr lang="el-GR" dirty="0" smtClean="0"/>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Το </a:t>
            </a:r>
            <a:r>
              <a:rPr lang="el-GR" i="1" dirty="0" smtClean="0"/>
              <a:t>πηλίκο</a:t>
            </a:r>
            <a:r>
              <a:rPr lang="el-GR" dirty="0" smtClean="0"/>
              <a:t> από άποψη τονισμού, για τη γραπτή ελληνική γλώσσα, είναι ο χωρισμός του </a:t>
            </a:r>
            <a:r>
              <a:rPr lang="el-GR" b="1" dirty="0" smtClean="0"/>
              <a:t>συνόλου</a:t>
            </a:r>
            <a:r>
              <a:rPr lang="el-GR" dirty="0" smtClean="0"/>
              <a:t> των λέξεων σε τρία </a:t>
            </a:r>
            <a:r>
              <a:rPr lang="el-GR" b="1" dirty="0" smtClean="0"/>
              <a:t>υποσύνολα</a:t>
            </a:r>
            <a:r>
              <a:rPr lang="el-GR" dirty="0" smtClean="0"/>
              <a:t>: </a:t>
            </a:r>
          </a:p>
          <a:p>
            <a:pPr>
              <a:buNone/>
            </a:pPr>
            <a:r>
              <a:rPr lang="el-GR" dirty="0" smtClean="0"/>
              <a:t>	</a:t>
            </a:r>
            <a:r>
              <a:rPr lang="el-GR" b="1" dirty="0" smtClean="0"/>
              <a:t>οξύτονες, παροξύτονες, προπαροξύτονες. </a:t>
            </a:r>
          </a:p>
          <a:p>
            <a:pPr>
              <a:buNone/>
            </a:pPr>
            <a:r>
              <a:rPr lang="el-GR" b="1" dirty="0" smtClean="0"/>
              <a:t>	</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Επειδή ο χωρισμός (διαίρεση-</a:t>
            </a:r>
            <a:r>
              <a:rPr lang="el-GR" dirty="0" err="1" smtClean="0"/>
              <a:t>πηλίκ</a:t>
            </a:r>
            <a:r>
              <a:rPr lang="el-GR" dirty="0" smtClean="0"/>
              <a:t>ο) είναι μόνο σε τρία σύνολα, προφανώς δεν μπορεί να διατηρηθεί η σημασία των λέξεων, διότι έτσι, θα είχαμε, για παράδειγμα, όλες τις οξύτονες λέξεις να σημαίνουν το ίδιο ακριβώς, πράγμα αδύνατον και άσκοπο. Από την άποψη του συμβολισμού, έχει καθιερωθεί η σύμβαση το τονικό σημάδι να τοποθετείται πάνω στο τονιζόμενο φωνήεν.</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4000" dirty="0" smtClean="0"/>
              <a:t>Επειδή, λοιπόν, τώρα υπάρχουν τρία σύνολα και πρέπει να γίνει διάκριση μεταξύ τους, πρέπει να βρεθεί τρόπος ώστε τα δύο να διακρίνονται από το τρίτο. </a:t>
            </a:r>
            <a:endParaRPr lang="el-GR" sz="4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 Ας δούμε τι γίνεται στα μαθηματικά σε μία αντίστοιχη περίπτωση με αριθμούς: όλοι ξέρουμε ότι προκειμένου να διακρίνουμε το σύνολο των αρνητικών από το σύνολο των θετικών αριθμών, τοποθετούμε το «</a:t>
            </a:r>
            <a:r>
              <a:rPr lang="el-GR" dirty="0" err="1" smtClean="0"/>
              <a:t>πλήν</a:t>
            </a:r>
            <a:r>
              <a:rPr lang="el-GR" dirty="0" smtClean="0"/>
              <a:t> (-)» μπροστά από τους αρνητικούς όχι όμως το «συν (+)» μπροστά από τους θετικούς αριθμούς, διότι είναι περιττό. </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1. Το γινόμενο </a:t>
            </a:r>
            <a:endParaRPr lang="el-GR" b="1" dirty="0"/>
          </a:p>
        </p:txBody>
      </p:sp>
      <p:sp>
        <p:nvSpPr>
          <p:cNvPr id="3" name="2 - Θέση περιεχομένου"/>
          <p:cNvSpPr>
            <a:spLocks noGrp="1"/>
          </p:cNvSpPr>
          <p:nvPr>
            <p:ph idx="1"/>
          </p:nvPr>
        </p:nvSpPr>
        <p:spPr/>
        <p:txBody>
          <a:bodyPr>
            <a:normAutofit/>
          </a:bodyPr>
          <a:lstStyle/>
          <a:p>
            <a:r>
              <a:rPr lang="el-GR" sz="3600" b="1" dirty="0" smtClean="0"/>
              <a:t>Το </a:t>
            </a:r>
            <a:r>
              <a:rPr lang="el-GR" sz="3600" b="1" i="1" dirty="0" smtClean="0"/>
              <a:t>καρτεσιανό</a:t>
            </a:r>
            <a:r>
              <a:rPr lang="el-GR" sz="3600" b="1" dirty="0" smtClean="0"/>
              <a:t> γινόμενο</a:t>
            </a:r>
            <a:r>
              <a:rPr lang="el-GR" sz="3600" dirty="0" smtClean="0"/>
              <a:t>, από το όνομα του Γάλλου ορθολογιστή φιλοσόφου Καρτέσιου  (</a:t>
            </a:r>
            <a:r>
              <a:rPr lang="en-US" sz="3600" dirty="0" smtClean="0"/>
              <a:t>Rene De </a:t>
            </a:r>
            <a:r>
              <a:rPr lang="en-US" sz="3600" dirty="0" err="1" smtClean="0"/>
              <a:t>Cartes</a:t>
            </a:r>
            <a:r>
              <a:rPr lang="el-GR" sz="3600" dirty="0" smtClean="0"/>
              <a:t>, 1596-1650),  ο οποίος το εισήγαγε και, κυρίως, το ανέδειξε, είναι μία απλή διαδικασία κατασκευής η οποία μπορεί να εφαρμοστεί σε διάφορες παραλλαγές και σε διαφορετικές περιπτώσεις</a:t>
            </a:r>
            <a:endParaRPr lang="el-GR" sz="3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Έτσι και στον τονισμό, ξέρουμε ότι η τελευταία συλλαβή στην οποία αναζητούμε τόνο είναι η λήγουσα. Ψάχνουμε λοιπόν σε μία λέξη τον τόνο, και αν δεν τον βρούμε στην προπαραλήγουσα και στην παραλήγουσα, τονίζουμε αυτόματα στη λήγουσα. Τι άλλο θα μπορούσαμε να κάνουμε από του να τονίσουμε την τελευταία συλλαβή, εκτός, βέβαια, αν πρόκειται για παρόραμα. </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sz="4000" dirty="0" smtClean="0"/>
              <a:t>Επομένως, ενώ στην παραλήγουσα και στην προπαραλήγουσα είναι απαραίτητο το τονικό σημάδι (πρβ. αρνητικοί αριθμοί), στη λήγουσα δεν φαίνεται να είναι απαραίτητο (πρβ. θετικοί αριθμοί). Έτσι, από μαθηματικής πλευράς, οδηγούμαστε στην πρόταση: </a:t>
            </a:r>
          </a:p>
          <a:p>
            <a:pPr>
              <a:buNone/>
            </a:pPr>
            <a:r>
              <a:rPr lang="el-GR" sz="4000" dirty="0" smtClean="0"/>
              <a:t> </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endParaRPr lang="el-GR" sz="4000" i="1" dirty="0" smtClean="0"/>
          </a:p>
          <a:p>
            <a:pPr>
              <a:buNone/>
            </a:pPr>
            <a:endParaRPr lang="el-GR" sz="4000" i="1" dirty="0" smtClean="0"/>
          </a:p>
          <a:p>
            <a:pPr algn="ctr">
              <a:buNone/>
            </a:pPr>
            <a:r>
              <a:rPr lang="el-GR" sz="4000" i="1" dirty="0" smtClean="0">
                <a:solidFill>
                  <a:srgbClr val="FF0000"/>
                </a:solidFill>
              </a:rPr>
              <a:t>να μη χρησιμοποιείται το τονικό σημάδι στη λήγουσα!</a:t>
            </a:r>
            <a:endParaRPr lang="el-GR" sz="4000" dirty="0" smtClean="0">
              <a:solidFill>
                <a:srgbClr val="FF0000"/>
              </a:solidFill>
            </a:endParaRPr>
          </a:p>
          <a:p>
            <a:pPr>
              <a:buNone/>
            </a:pP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l-GR" dirty="0" smtClean="0">
                <a:solidFill>
                  <a:srgbClr val="FF0000"/>
                </a:solidFill>
              </a:rPr>
              <a:t>	</a:t>
            </a:r>
            <a:r>
              <a:rPr lang="el-GR" sz="3600" dirty="0" smtClean="0">
                <a:solidFill>
                  <a:srgbClr val="FF0000"/>
                </a:solidFill>
              </a:rPr>
              <a:t>Εννοείται ότι μιλάμε θεωρητικά και σε επίπεδο ερευνητικό!</a:t>
            </a:r>
          </a:p>
          <a:p>
            <a:pPr>
              <a:buNone/>
            </a:pPr>
            <a:r>
              <a:rPr lang="el-GR" sz="3600" dirty="0" smtClean="0">
                <a:solidFill>
                  <a:srgbClr val="FF0000"/>
                </a:solidFill>
              </a:rPr>
              <a:t> Κανείς όμως δεν ξέρει….</a:t>
            </a:r>
            <a:endParaRPr lang="el-GR" sz="3600" dirty="0">
              <a:solidFill>
                <a:srgbClr val="FF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Από άποψη οικονομίας κατά την πληκτρολόγηση αυτό είναι μία απολύτως λογική πρόταση. Όπως φαίνεται ο πατριάρχης του δημοτικισμού, ο Ελισαίος </a:t>
            </a:r>
            <a:r>
              <a:rPr lang="el-GR" dirty="0" err="1" smtClean="0"/>
              <a:t>Γιανίδης</a:t>
            </a:r>
            <a:r>
              <a:rPr lang="el-GR" dirty="0" smtClean="0"/>
              <a:t>  (</a:t>
            </a:r>
            <a:r>
              <a:rPr lang="el-GR" dirty="0" err="1" smtClean="0"/>
              <a:t>Τσολάκης</a:t>
            </a:r>
            <a:r>
              <a:rPr lang="el-GR" dirty="0" smtClean="0"/>
              <a:t>, 1995), που είχε προτείνει να μην μπαίνει τονικό σημείο στη λήγουσα, είχε ουσιαστικά αντιληφθεί και εφαρμόσει, συνειδητά ή ασυνείδητα, την έννοια του πηλίκου.</a:t>
            </a:r>
          </a:p>
          <a:p>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blipFill>
            <a:blip r:embed="rId2"/>
            <a:tile tx="0" ty="0" sx="100000" sy="100000" flip="none" algn="tl"/>
          </a:blipFill>
        </p:spPr>
        <p:txBody>
          <a:bodyPr>
            <a:normAutofit fontScale="90000"/>
          </a:bodyPr>
          <a:lstStyle/>
          <a:p>
            <a:r>
              <a:rPr lang="el-GR" b="1" i="1" dirty="0" smtClean="0"/>
              <a:t>(β)   Περί του κενού διαστήματος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Ας θεωρήσουμε ότι έχουμε να αντιμετωπίσουμε το πρόβλημα: της ελάττωσης του χώρου που καταλαμβάνει ένα κείμενο. Στη γραφή ενός κειμένου, πάντα στη νεοελληνική κοινή (ΚΝΕ), ένα κενό διάστημα δηλώνει το τέλος μίας λέξης. Αυτό σημαίνει ότι μάλλον έχουμε 25 γράμματα κι όχι 24, δηλαδή το κενό είναι ουσιαστικά το 25</a:t>
            </a:r>
            <a:r>
              <a:rPr lang="el-GR" baseline="30000" dirty="0" smtClean="0"/>
              <a:t>ο</a:t>
            </a:r>
            <a:r>
              <a:rPr lang="el-GR" dirty="0" smtClean="0"/>
              <a:t> γράμμα. Στα μαθηματικά αυτό συμβολίζεται με το «μηδέν (0)», του οποίου, σημειωτέον, η πρώτη εμφάνιση σημειώνεται μόλις στα μέσα του 3</a:t>
            </a:r>
            <a:r>
              <a:rPr lang="el-GR" baseline="30000" dirty="0" smtClean="0"/>
              <a:t>ο</a:t>
            </a:r>
            <a:r>
              <a:rPr lang="el-GR" dirty="0" smtClean="0"/>
              <a:t> μ. Χ. αιώνα.</a:t>
            </a: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Με τη χρήση του κενού στο τέλος της λέξης, ουσιαστικά σηματοδοτείται η μετακίνηση από τη συνεχή αρχαιοελληνική γραφή. Η ευφυής χρήση του κενού διαστήματος ουσιαστικά οδηγεί σε ένα πηλίκο, όπου έχουμε τόσα υποσύνολα όσα και τα γράμματα από τα οποία αποτελείται η μεγαλύτερη, δυνατή, λέξη.</a:t>
            </a: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Επομένως, έχουμε και εδώ ένα πηλίκο λίγο «καλύτερο» από αυτό του τονισμού, το οποίο περιέχει τρεις κατηγορίες λέξεων, τις οξύτονες, τις παροξύτονες και τις προπαροξύτονες. Από την άλλη πλευρά, το πηλίκο που συζητάμε θεωρείται «καλύτερο» επειδή περιέχει περισσότερες κατηγορίες, δηλαδή </a:t>
            </a:r>
            <a:r>
              <a:rPr lang="el-GR" dirty="0" err="1" smtClean="0"/>
              <a:t>μονογράμματες</a:t>
            </a:r>
            <a:r>
              <a:rPr lang="el-GR" dirty="0" smtClean="0"/>
              <a:t>, </a:t>
            </a:r>
            <a:r>
              <a:rPr lang="el-GR" dirty="0" err="1" smtClean="0"/>
              <a:t>διγράμματες</a:t>
            </a:r>
            <a:r>
              <a:rPr lang="el-GR" dirty="0" smtClean="0"/>
              <a:t>, </a:t>
            </a:r>
            <a:r>
              <a:rPr lang="el-GR" dirty="0" err="1" smtClean="0"/>
              <a:t>τριγράμματες</a:t>
            </a:r>
            <a:r>
              <a:rPr lang="el-GR" dirty="0" smtClean="0"/>
              <a:t>, κτλ λέξεις</a:t>
            </a:r>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 Αν, όμως,  θέσουμε ως σύμβαση να θεωρούμε ως γράμμα και το κενό διάστημα στο τέλος της κάθε λέξης, τότε η παραπάνω κατηγοριοποίηση μετασχηματίζεται σε </a:t>
            </a:r>
            <a:r>
              <a:rPr lang="el-GR" dirty="0" err="1" smtClean="0"/>
              <a:t>διγράμματες</a:t>
            </a:r>
            <a:r>
              <a:rPr lang="el-GR" dirty="0" smtClean="0"/>
              <a:t>, </a:t>
            </a:r>
            <a:r>
              <a:rPr lang="el-GR" dirty="0" err="1" smtClean="0"/>
              <a:t>τριγράμματες</a:t>
            </a:r>
            <a:r>
              <a:rPr lang="el-GR" dirty="0" smtClean="0"/>
              <a:t>, τετραγράμματες κτλ, δηλαδή δεν έχουμε την κατηγορία των </a:t>
            </a:r>
            <a:r>
              <a:rPr lang="el-GR" dirty="0" err="1" smtClean="0"/>
              <a:t>μονογράμματων</a:t>
            </a:r>
            <a:r>
              <a:rPr lang="el-GR" dirty="0" smtClean="0"/>
              <a:t> λέξεων γιατί, απλούστατα, μετράμε και το κενό στο τέλος της κάθε λέξης.</a:t>
            </a:r>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 Επιπλέον, πρέπει να διευκρινιστεί ότι, προφανώς, δεν είναι δυνατόν το κενό δεν είναι δυνατόν να εμφανιστεί στην αρχή ή στο μέσον μιας λέξης.  Παρόλο που το πηλίκο μας εδώ είναι «καλύτερο» από αυτό του τονισμού, όμως πάλι δεν μπορεί να εκφράσει το νόημα των φράσεων με απλές λέξεις, γι’ αυτό θα απαιτηθεί το καρτεσιανό γινόμενο των λέξεων, δηλαδή οι φράσεις. </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z="3600" dirty="0" smtClean="0"/>
              <a:t>Συγκεκριμένα, στη γραφή της γλώσσας απαιτείται η επιλογή των συμβόλων-γραμμάτων, δηλαδή η αλφαβήτα, η οποία επιλογή είναι μεν αυθαίρετη αλλά απαραίτητη προκειμένου να γίνει δυνατή η έκφραση της γλώσσας και του πολιτισμού, με ένα τρόπο ορατό και αντιληπτό.</a:t>
            </a:r>
          </a:p>
          <a:p>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Όσον αφορά στην προσπάθεια εξοικονόμησης χώρου, προφανώς πρέπει να καταργηθεί το 25</a:t>
            </a:r>
            <a:r>
              <a:rPr lang="el-GR" baseline="30000" dirty="0" smtClean="0"/>
              <a:t>ο</a:t>
            </a:r>
            <a:r>
              <a:rPr lang="el-GR" dirty="0" smtClean="0"/>
              <a:t> γράμμα, δηλαδή το κενό διάστημα. Προκειμένου να εκφράσουμε το τέλος μίας λέξης, η ιδέα του τελικού σίγμα «ς» θα μπορούσε να βοηθήσει προς αυτή την κατεύθυνση: θα μπορούσε, δηλαδή, να «εφευρεθεί» μία λίστα «τελικών γραμμάτων».</a:t>
            </a:r>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 Όμως, είναι σαφές, ότι κάτι τέτοιο θα ήταν άσκοπο, δύσκολο και πρακτικά ανεφάρμοστο, κυρίως επειδή καταλύει τη βασική αρχή της οικονομίας της γλώσσας. </a:t>
            </a:r>
            <a:r>
              <a:rPr lang="el-GR" dirty="0" err="1" smtClean="0"/>
              <a:t>Αντ</a:t>
            </a:r>
            <a:r>
              <a:rPr lang="el-GR" dirty="0" smtClean="0"/>
              <a:t>’ αυτού θα προτείναμε την διατήρηση του πλήθους των κλειδιών του πληκτρολογίου μεν, αλλά η ελάττωση του χώρου του κειμένου θα μπορούσε να επιτευχθεί με άλλους τρόπους όπως, για παράδειγμα, με την </a:t>
            </a:r>
            <a:r>
              <a:rPr lang="el-GR" i="1" dirty="0" smtClean="0"/>
              <a:t>υπογράμμιση του τελευταίου γράμματος κάθε λέξης.</a:t>
            </a:r>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endParaRPr lang="el-GR" dirty="0" smtClean="0"/>
          </a:p>
          <a:p>
            <a:r>
              <a:rPr lang="el-GR" sz="3300" dirty="0" smtClean="0"/>
              <a:t>Συνεχίζοντας τη διερεύνησή μας και προσπαθώντας να αξιοποιήσουμε αυτά που ήδη έχουμε στη διάθεσή μας, διαπιστώνουμε ότι το πληκτρολόγιο της γραφομηχανής μας παρέχει μία</a:t>
            </a:r>
            <a:r>
              <a:rPr lang="el-GR" sz="3300" i="1" dirty="0" smtClean="0"/>
              <a:t> </a:t>
            </a:r>
            <a:r>
              <a:rPr lang="el-GR" sz="3300" dirty="0" smtClean="0"/>
              <a:t>λίστα</a:t>
            </a:r>
            <a:r>
              <a:rPr lang="el-GR" sz="3300" i="1" dirty="0" smtClean="0"/>
              <a:t> </a:t>
            </a:r>
            <a:r>
              <a:rPr lang="el-GR" sz="3300" dirty="0" smtClean="0"/>
              <a:t>‘διαφορετικών’ γραμμάτων, τα </a:t>
            </a:r>
            <a:r>
              <a:rPr lang="el-GR" sz="3300" dirty="0" smtClean="0"/>
              <a:t>κεφαλαία</a:t>
            </a:r>
            <a:endParaRPr lang="el-GR" sz="33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Θα </a:t>
            </a:r>
            <a:r>
              <a:rPr lang="el-GR" dirty="0" smtClean="0"/>
              <a:t>μπορούσαμε, λοιπόν, να χρησιμοποιούμε τα κεφαλαία για να δηλώσουμε το τέλος μίας λέξης. Επειδή, όμως,  η χρήση των κεφαλαίων είθισται να σηματοδοτεί την αρχή λέξης, η πρότασή μας θα μπορούσε να διαμορφωθεί ως εξής:  </a:t>
            </a:r>
          </a:p>
          <a:p>
            <a:pPr>
              <a:buNone/>
            </a:pPr>
            <a:r>
              <a:rPr lang="el-GR" i="1" dirty="0" smtClean="0"/>
              <a:t>	Εννοείται η αρχή της πρώτης λέξης της κάθε πρότασης και φυσικά,  κύρια ονόματα και ακρωνύμια. </a:t>
            </a:r>
            <a:endParaRPr lang="el-GR" dirty="0" smtClean="0"/>
          </a:p>
          <a:p>
            <a:endParaRPr lang="el-G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endParaRPr lang="el-GR" dirty="0" smtClean="0"/>
          </a:p>
          <a:p>
            <a:pPr>
              <a:buNone/>
            </a:pPr>
            <a:r>
              <a:rPr lang="el-GR" dirty="0" smtClean="0"/>
              <a:t>‘</a:t>
            </a:r>
            <a:r>
              <a:rPr lang="el-GR" sz="3600" i="1" dirty="0" smtClean="0">
                <a:solidFill>
                  <a:srgbClr val="FF0000"/>
                </a:solidFill>
              </a:rPr>
              <a:t>κατάργηση του κενού διαστήματος </a:t>
            </a:r>
            <a:endParaRPr lang="el-GR" sz="3600" dirty="0" smtClean="0">
              <a:solidFill>
                <a:srgbClr val="FF0000"/>
              </a:solidFill>
            </a:endParaRPr>
          </a:p>
          <a:p>
            <a:pPr algn="ctr">
              <a:buNone/>
            </a:pPr>
            <a:r>
              <a:rPr lang="el-GR" sz="3600" i="1" dirty="0" smtClean="0">
                <a:solidFill>
                  <a:srgbClr val="FF0000"/>
                </a:solidFill>
              </a:rPr>
              <a:t>και το πρώτο γράμμα κάθε λέξης να είναι </a:t>
            </a:r>
            <a:r>
              <a:rPr lang="el-GR" sz="3600" i="1" dirty="0" smtClean="0">
                <a:solidFill>
                  <a:srgbClr val="FF0000"/>
                </a:solidFill>
              </a:rPr>
              <a:t>κεφαλαίο</a:t>
            </a:r>
            <a:r>
              <a:rPr lang="en-US" sz="3600" i="1" dirty="0" smtClean="0">
                <a:solidFill>
                  <a:srgbClr val="FF0000"/>
                </a:solidFill>
              </a:rPr>
              <a:t>!</a:t>
            </a:r>
            <a:r>
              <a:rPr lang="el-GR" sz="3600" dirty="0" smtClean="0">
                <a:solidFill>
                  <a:srgbClr val="FF0000"/>
                </a:solidFill>
              </a:rPr>
              <a:t>’</a:t>
            </a:r>
            <a:endParaRPr lang="el-GR" sz="3600" dirty="0" smtClean="0">
              <a:solidFill>
                <a:srgbClr val="FF0000"/>
              </a:solidFill>
            </a:endParaRPr>
          </a:p>
          <a:p>
            <a:endParaRPr lang="el-G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Εδώ θα πρέπει να αναφέρουμε ότι τέτοιου είδους πειραματισμοί εφαρμόζονται κατά καιρούς σε διάφορους χώρους. Παράδειγμα, ο νεωτερισμός που παρατηρήσαμε στο </a:t>
            </a:r>
            <a:r>
              <a:rPr lang="el-GR" dirty="0" smtClean="0">
                <a:solidFill>
                  <a:srgbClr val="FF0000"/>
                </a:solidFill>
              </a:rPr>
              <a:t>ΒΗΜΑ</a:t>
            </a:r>
            <a:r>
              <a:rPr lang="en-US" dirty="0" err="1" smtClean="0">
                <a:solidFill>
                  <a:srgbClr val="FF0000"/>
                </a:solidFill>
                <a:latin typeface="Helvetica-Light" pitchFamily="34" charset="0"/>
              </a:rPr>
              <a:t>gazino</a:t>
            </a:r>
            <a:r>
              <a:rPr lang="el-GR" dirty="0" smtClean="0">
                <a:solidFill>
                  <a:srgbClr val="FF0000"/>
                </a:solidFill>
              </a:rPr>
              <a:t>, </a:t>
            </a:r>
            <a:r>
              <a:rPr lang="el-GR" dirty="0" smtClean="0"/>
              <a:t>το ένθετο της εφημερίδας  ΤΟ ΒΗΜΑ ΤΗΣ ΚΥΡΙΑΚΗΣ, όπου στους τίτλους των άρθρων αντί του κενού διαστήματος  για τον χωρισμό των λέξεων χρησιμοποιούνται διαφορετικά χρώματα ή αποχρώσεις. </a:t>
            </a:r>
            <a:endParaRPr lang="el-G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Προαπαιτούμενο, επομένως, για την ευρύτερη εφαρμογή του συγκεκριμένου νεωτερισμού είναι η χρήση χρώματος, τουλάχιστον άσπρου, μαύρου και των αποχρώσεων του γκρίζου. Μία ακόμη ρηξικέλευθη πρόταση, που διαφαίνεται στον τίτλο του περιοδικού, είναι η εναλλαγή κεφαλαίων-πεζών. </a:t>
            </a:r>
          </a:p>
          <a:p>
            <a:endParaRPr lang="el-G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Η συνήθεια, όμως, στη γραφή και την ανάγνωση και η αισθητική που επέβαλαν τα κείμενα με το συγκεκριμένο, κοινώς αποδεκτό τρόπο γραφής τους, καθώς και η απουσία άμεσης ανάγκης αλλαγής του υπάρχοντος συστήματος ή και τμημάτων του, δεν μας δίνουν περιθώρια συζήτησης μίας γενικότερης εφαρμογής της πρότασής μας. Συνεπώς δεν υπάρχει λόγος να επιμένουμε, τουλάχιστον προς το παρόν, τη στιγμή μάλιστα που το πρόβλημα τέθηκε τελείως θεωρητικά.</a:t>
            </a:r>
            <a:endParaRPr lang="el-GR" smtClean="0"/>
          </a:p>
          <a:p>
            <a:endParaRPr lang="el-G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blipFill>
            <a:blip r:embed="rId2"/>
            <a:tile tx="0" ty="0" sx="100000" sy="100000" flip="none" algn="tl"/>
          </a:blipFill>
        </p:spPr>
        <p:txBody>
          <a:bodyPr>
            <a:normAutofit fontScale="90000"/>
          </a:bodyPr>
          <a:lstStyle/>
          <a:p>
            <a:r>
              <a:rPr lang="el-GR" b="1" i="1" dirty="0" smtClean="0"/>
              <a:t>(γ)	Περί της οικονομίας στη γραφή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Όταν αγοράζαμε κάποτε γράμματα από το βιβλιοπωλείο για να γράψουμε κάτι επάνω  σε μία πινακίδα, δεν μας ενδιέφερε προφανώς η σειρά, ή η διάταξη, αλλά τα συγκεκριμένα γράμματα που χρησιμοποιούνται και πόσα αριθμητικώς από το καθένα. Έτσι, για να γράψουμε τις λέξεις  ΕΙΣΟΔΟΣ  και  ΕΞΟΔΟΣ  αγοράζουμε τα γράμματα  Δ,Δ, Ε,Ε, Ι, Ξ, Ο,Ο,Ο,Ο, Σ,Σ,Σ.  Θα μπορούσε να πει κανείς ότι αγοράσαμε τη λέξη  ΔΔΕΕΙΞΟΟΟΟΣΣΣ,  την κόψαμε σε γράμματα και κατασκευάσαμε τις λέξεις ΕΙΣΟΔΟΣ και ΕΞΟΔΟΣ. </a:t>
            </a:r>
            <a:endParaRPr lang="el-G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Η ενέργειά μας αυτή γίνεται χάριν οικονομίας, ενώ οι κατασκευαστές και πωλητές γραμμάτων θα προτιμούσαν να πωλούν ολόκληρες σειρές γραμμάτων, οπότε για τις συγκεκριμένες λέξεις θα αγοράζαμε 4 σειρές γραμμάτων –όσα και τα Ο που χρειαζόμαστε. Συνεπώς θα πληρώναμε 4</a:t>
            </a:r>
            <a:r>
              <a:rPr lang="en-US" dirty="0" smtClean="0"/>
              <a:t>x</a:t>
            </a:r>
            <a:r>
              <a:rPr lang="el-GR" dirty="0" smtClean="0"/>
              <a:t>24=96 γράμματα αντί των δεκατριών (13) που χρειαζόμαστε. </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z="3400" dirty="0" smtClean="0"/>
              <a:t>Το καρτεσιανό γινόμενο στηρίζεται στη </a:t>
            </a:r>
            <a:r>
              <a:rPr lang="el-GR" sz="3400" b="1" i="1" dirty="0" smtClean="0"/>
              <a:t>διάταξη</a:t>
            </a:r>
            <a:r>
              <a:rPr lang="el-GR" sz="3400" b="1" dirty="0" smtClean="0"/>
              <a:t>, </a:t>
            </a:r>
            <a:r>
              <a:rPr lang="el-GR" sz="3400" dirty="0" smtClean="0"/>
              <a:t>δηλαδή στη διαδοχική παράθεση των γραμμάτων, χωρίς τη δυνατότητα ελεύθερης αντιμετάθεσής τους. </a:t>
            </a:r>
          </a:p>
          <a:p>
            <a:r>
              <a:rPr lang="el-GR" sz="3400" dirty="0" smtClean="0"/>
              <a:t>Το γεγονός αυτό πολλαπλασιάζει τις δυνατότητες αναπαράστασης όπως φαίνεται στα παρακάτω παραδείγματα:</a:t>
            </a:r>
          </a:p>
          <a:p>
            <a:endParaRPr lang="el-G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smtClean="0"/>
              <a:t>.</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Κάτι ανάλογο ισχύει και στο πληκτρολόγιο, όπου χρησιμοποιούνται τα 24 γράμματα και όχι λέξεις. Αν, παρόλα αυτά, υπάρχουν λέξεις ή φράσεις που επαναλαμβάνονται πολύ τακτικά σε κάποιες κατηγορίες κειμένου, τότε  η ύπαρξη κάποιου κλειδιού ή συνδυασμού κλειδιών που θα έδιναν αυτή τη λέξη, θα αποτελούσε πολύ ουσιαστική βοήθεια για τον χρήστη. Για παράδειγμα η ημερομηνία θα μπορούσε να γράφεται χτυπώντας ένα μόνο ένα πλήκτρο. </a:t>
            </a:r>
          </a:p>
          <a:p>
            <a:endParaRPr lang="el-GR"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Τέλος, έχουμε εφαρμογές του πηλίκου στην περίπτωση των συντομογραφιών όπου χρησιμοποιούνται αριθμητικά σύμβολα για να αντικαταστήσουν μέρος της λέξης, πχ   ‘</a:t>
            </a:r>
            <a:r>
              <a:rPr lang="el-GR" dirty="0" err="1" smtClean="0"/>
              <a:t>αντ1</a:t>
            </a:r>
            <a:r>
              <a:rPr lang="el-GR" dirty="0" smtClean="0"/>
              <a:t>’  αντί  ‘αντένα’,  ‘7ήμερο’  αντί  ‘επταήμερο’,  ‘12λογος’  αντί  ‘</a:t>
            </a:r>
            <a:r>
              <a:rPr lang="el-GR" dirty="0" err="1" smtClean="0"/>
              <a:t>δωδεκάλογος</a:t>
            </a:r>
            <a:r>
              <a:rPr lang="el-GR" dirty="0" smtClean="0"/>
              <a:t>’,  στα οποία έχουμε συνδυασμό πηλίκων</a:t>
            </a:r>
            <a:endParaRPr lang="el-G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blipFill>
            <a:blip r:embed="rId2"/>
            <a:tile tx="0" ty="0" sx="100000" sy="100000" flip="none" algn="tl"/>
          </a:blipFill>
        </p:spPr>
        <p:txBody>
          <a:bodyPr>
            <a:normAutofit fontScale="90000"/>
          </a:bodyPr>
          <a:lstStyle/>
          <a:p>
            <a:r>
              <a:rPr lang="en-US" b="1" i="1" dirty="0" smtClean="0"/>
              <a:t/>
            </a:r>
            <a:br>
              <a:rPr lang="en-US" b="1" i="1" dirty="0" smtClean="0"/>
            </a:br>
            <a:r>
              <a:rPr lang="el-GR" b="1" i="1" dirty="0" smtClean="0"/>
              <a:t>(</a:t>
            </a:r>
            <a:r>
              <a:rPr lang="el-GR" b="1" i="1" dirty="0" smtClean="0"/>
              <a:t>δ)	Περί πηλίκου στη γραφή κειμένου</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a:bodyPr>
          <a:lstStyle/>
          <a:p>
            <a:r>
              <a:rPr lang="el-GR" dirty="0" smtClean="0"/>
              <a:t>Στη γραφή εκτεταμένου κειμένου ο συγγραφέας χωρίζει το κείμενό του, σε παραγράφους, κεφάλαια και ενότητες. Αυτό γίνεται προκειμένου ο αναγνώστης να έχει καλύτερη εικόνα, να μπορεί να ελέγχει το κείμενο και προπαντός να μπορεί να μεταφέρει μία επισήμανσή του σε κάποιον άλλο για να αναπτυχθεί η συζήτηση. </a:t>
            </a:r>
          </a:p>
          <a:p>
            <a:endParaRPr lang="el-GR"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Αυτή η διαδικασία είναι μία διαδικασία εκούσιας</a:t>
            </a:r>
            <a:r>
              <a:rPr lang="el-GR" sz="3600" i="1" dirty="0" smtClean="0"/>
              <a:t> </a:t>
            </a:r>
            <a:r>
              <a:rPr lang="el-GR" sz="3600" i="1" dirty="0" err="1" smtClean="0"/>
              <a:t>διαμέρισης</a:t>
            </a:r>
            <a:r>
              <a:rPr lang="el-GR" sz="3600" i="1" dirty="0" smtClean="0"/>
              <a:t>,</a:t>
            </a:r>
            <a:r>
              <a:rPr lang="el-GR" sz="3600" dirty="0" smtClean="0"/>
              <a:t> απαραίτητης για την επίτευξη επικοινωνίας. ακόμη και σε σελίδες. Αυτός ο χωρισμός είναι ένα πηλίκο, του οποίου οι επιμέρους </a:t>
            </a:r>
            <a:r>
              <a:rPr lang="el-GR" sz="3600" i="1" dirty="0" smtClean="0"/>
              <a:t>κλάσεις, </a:t>
            </a:r>
            <a:r>
              <a:rPr lang="el-GR" sz="3600" dirty="0" smtClean="0"/>
              <a:t>δηλαδή τα υποσύνολα της </a:t>
            </a:r>
            <a:r>
              <a:rPr lang="el-GR" sz="3600" dirty="0" err="1" smtClean="0"/>
              <a:t>διαμέρισης</a:t>
            </a:r>
            <a:r>
              <a:rPr lang="el-GR" sz="3600" dirty="0" smtClean="0"/>
              <a:t>, είναι οι παράγραφοι, τα κεφάλαια κτλ.</a:t>
            </a:r>
            <a:endParaRPr lang="el-GR" sz="36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Είναι, όμως, χαρακτηριστικό ότι πέραν της εκούσιας </a:t>
            </a:r>
            <a:r>
              <a:rPr lang="el-GR" dirty="0" err="1" smtClean="0"/>
              <a:t>διαμέρισης</a:t>
            </a:r>
            <a:r>
              <a:rPr lang="el-GR" dirty="0" smtClean="0"/>
              <a:t> που γίνεται από τον συγγραφέα, υπάρχει και η ακούσια ή αυτόματη </a:t>
            </a:r>
            <a:r>
              <a:rPr lang="el-GR" dirty="0" err="1" smtClean="0"/>
              <a:t>διαμέριση</a:t>
            </a:r>
            <a:r>
              <a:rPr lang="el-GR" dirty="0" smtClean="0"/>
              <a:t> του χωρισμού ενός κειμένου σε σελίδες. Αυτός ο χωρισμός ‘επιβάλλεται’ από τη γραφομηχανή, το μέγεθος του χαρτιού, το μέγεθος των γραμμάτων, τη μορφή του κειμένου, τα σχήματα </a:t>
            </a:r>
            <a:r>
              <a:rPr lang="el-GR" dirty="0" smtClean="0"/>
              <a:t>κτλ</a:t>
            </a:r>
            <a:endParaRPr lang="el-G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pPr>
              <a:buNone/>
            </a:pPr>
            <a:r>
              <a:rPr lang="el-GR" sz="3600" dirty="0" smtClean="0"/>
              <a:t>  Όμως</a:t>
            </a:r>
          </a:p>
          <a:p>
            <a:pPr>
              <a:buNone/>
            </a:pPr>
            <a:r>
              <a:rPr lang="el-GR" sz="3600" dirty="0" smtClean="0"/>
              <a:t>ο</a:t>
            </a:r>
            <a:r>
              <a:rPr lang="el-GR" sz="3600" dirty="0" smtClean="0"/>
              <a:t> </a:t>
            </a:r>
            <a:r>
              <a:rPr lang="el-GR" sz="3600" dirty="0" smtClean="0"/>
              <a:t>αυθαίρετος αυτός χωρισμός σε σελίδες θεωρείται φυσιολογικός και ‘αδιαμφισβήτητος’, </a:t>
            </a:r>
            <a:r>
              <a:rPr lang="el-GR" sz="3600" dirty="0" smtClean="0"/>
              <a:t> παρά </a:t>
            </a:r>
            <a:r>
              <a:rPr lang="el-GR" sz="3600" dirty="0" smtClean="0"/>
              <a:t>το γεγονός ότι μας τον επιβάλλει, για παράδειγμα, μια γραφομηχανή, πράγμα περίεργο, επειδή, υποτίθεται, ότι έχουμε τον πλήρη έλεγχό </a:t>
            </a:r>
            <a:r>
              <a:rPr lang="el-GR" sz="3600" dirty="0" smtClean="0"/>
              <a:t>της!</a:t>
            </a:r>
            <a:endParaRPr lang="el-GR" sz="3600" dirty="0" smtClean="0"/>
          </a:p>
          <a:p>
            <a:endParaRPr lang="el-GR" sz="3600"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 </a:t>
            </a:r>
            <a:r>
              <a:rPr lang="el-GR" dirty="0" smtClean="0"/>
              <a:t>Συγκεκριμένα, αποδεχόμαστε το χωρισμό σε σελίδες και σπανίως επεμβαίνουμε, όπως, για παράδειγμα,  όταν αλλάζουμε κεφάλαιο ή όταν θέλουμε να παραθέσουμε έναν πίνακα ολοκληρωμένο, μια εικόνα ή </a:t>
            </a:r>
            <a:r>
              <a:rPr lang="el-GR" dirty="0" err="1" smtClean="0"/>
              <a:t>ό,τι</a:t>
            </a:r>
            <a:r>
              <a:rPr lang="el-GR" dirty="0" smtClean="0"/>
              <a:t> άλλο «απαιτεί» αλλαγή σελίδας.  Ο βαθμός αποδοχής είναι τόσο μεγάλος και δεδομένος ώστε να κάνουμε ευρετήριο όρων παραπέμποντας σε σελίδες.</a:t>
            </a:r>
            <a:endParaRPr lang="el-G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blipFill>
            <a:blip r:embed="rId2"/>
            <a:tile tx="0" ty="0" sx="100000" sy="100000" flip="none" algn="tl"/>
          </a:blipFill>
        </p:spPr>
        <p:txBody>
          <a:bodyPr>
            <a:normAutofit fontScale="90000"/>
          </a:bodyPr>
          <a:lstStyle/>
          <a:p>
            <a:r>
              <a:rPr lang="en-US" b="1" i="1" dirty="0" smtClean="0"/>
              <a:t/>
            </a:r>
            <a:br>
              <a:rPr lang="en-US" b="1" i="1" dirty="0" smtClean="0"/>
            </a:br>
            <a:r>
              <a:rPr lang="el-GR" b="1" i="1" dirty="0" smtClean="0"/>
              <a:t>(</a:t>
            </a:r>
            <a:r>
              <a:rPr lang="el-GR" b="1" i="1" dirty="0" smtClean="0"/>
              <a:t>ε)	Περί</a:t>
            </a:r>
            <a:r>
              <a:rPr lang="el-GR" b="1" dirty="0" smtClean="0"/>
              <a:t> </a:t>
            </a:r>
            <a:r>
              <a:rPr lang="el-GR" b="1" i="1" dirty="0" smtClean="0"/>
              <a:t>της διδασκαλίας της γλώσσας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lstStyle/>
          <a:p>
            <a:r>
              <a:rPr lang="el-GR" dirty="0" smtClean="0"/>
              <a:t>Η τελευταία εφαρμογή, που θα συζητήσουμε εδώ, αφορά σε έναν τρόπο διδασκαλίας του δίπολου γινόμενο-πηλίκο, ο οποίος, έχουμε κάθε λόγο να πιστεύουμε, θα μπορούσε να είναι χρήσιμος στην πράξη. Επειδή την έννοια του γινομένου ο κάθε διδάσκων την έχει συνειδητά ή ασυνείδητα πολύ καλά χωνεμένη μέσα του, τη θεωρεί δεδομένη και ορθώς, μέχρις ενός σημείου.</a:t>
            </a:r>
            <a:endParaRPr lang="el-G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Είναι κάτι που θα αναγκασθεί να εφαρμόσει επανειλημμένα, όμως δεν πρέπει να το δώσει με έναν αυστηρό τρόπο εξαρχής και να θεωρήσει ότι έχει αποδεσμευθεί από το ζήτημα, γιατί η διαδικασία του γινομένου, παρότι ευκολότατη, πρέπει να γίνει βίωμα βαθμιαία όπως απαιτεί γενικά η διαδικασία της μάθησης.</a:t>
            </a:r>
            <a:endParaRPr lang="el-G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Όσον αφορά στο πηλίκο και σύμφωνα με όσα προαναφέρθηκαν σχετικά με τη δυσκολία του, δεν θα μπορούσε κανείς να παρουσιάσει τη διαδικασία του με σαφήνεια και ολοκληρωμένα στις πρώτες βαθμίδες της </a:t>
            </a:r>
            <a:r>
              <a:rPr lang="el-GR" sz="3600" dirty="0" smtClean="0"/>
              <a:t>εκπαίδευσης.</a:t>
            </a:r>
            <a:endParaRPr lang="el-GR"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85728"/>
            <a:ext cx="8229600" cy="1143000"/>
          </a:xfrm>
        </p:spPr>
        <p:txBody>
          <a:bodyPr/>
          <a:lstStyle/>
          <a:p>
            <a:endParaRPr lang="el-GR"/>
          </a:p>
        </p:txBody>
      </p:sp>
      <p:sp>
        <p:nvSpPr>
          <p:cNvPr id="3" name="2 - Θέση περιεχομένου"/>
          <p:cNvSpPr>
            <a:spLocks noGrp="1"/>
          </p:cNvSpPr>
          <p:nvPr>
            <p:ph idx="1"/>
          </p:nvPr>
        </p:nvSpPr>
        <p:spPr/>
        <p:txBody>
          <a:bodyPr>
            <a:noAutofit/>
          </a:bodyPr>
          <a:lstStyle/>
          <a:p>
            <a:r>
              <a:rPr lang="el-GR" sz="3300" dirty="0" smtClean="0"/>
              <a:t>Με τη χρήση των 24 γραμμάτων του αλφαβήτου μας μπορούμε να έχουμε, δυνητικά, 24 ‘λέξεις’ με ένα μόνο γράμμα, δηλαδή </a:t>
            </a:r>
          </a:p>
          <a:p>
            <a:pPr>
              <a:buNone/>
            </a:pPr>
            <a:r>
              <a:rPr lang="el-GR" sz="3300" b="1" dirty="0" smtClean="0"/>
              <a:t>	α, β, γ, … , η, … , ο, …, ω</a:t>
            </a:r>
            <a:endParaRPr lang="el-GR" sz="3300" dirty="0" smtClean="0"/>
          </a:p>
          <a:p>
            <a:r>
              <a:rPr lang="el-GR" sz="3300" dirty="0" smtClean="0"/>
              <a:t>Με δύο γράμματα  24</a:t>
            </a:r>
            <a:r>
              <a:rPr lang="el-GR" sz="3300" baseline="30000" dirty="0" smtClean="0"/>
              <a:t>2 </a:t>
            </a:r>
            <a:r>
              <a:rPr lang="el-GR" sz="3300" dirty="0" smtClean="0"/>
              <a:t> = 576 λέξεις, δηλαδή </a:t>
            </a:r>
          </a:p>
          <a:p>
            <a:pPr>
              <a:buNone/>
            </a:pPr>
            <a:r>
              <a:rPr lang="el-GR" sz="3300" b="1" dirty="0" smtClean="0"/>
              <a:t>	αα, </a:t>
            </a:r>
            <a:r>
              <a:rPr lang="el-GR" sz="3300" b="1" dirty="0" err="1" smtClean="0"/>
              <a:t>αβ</a:t>
            </a:r>
            <a:r>
              <a:rPr lang="el-GR" sz="3300" b="1" dirty="0" smtClean="0"/>
              <a:t>, </a:t>
            </a:r>
            <a:r>
              <a:rPr lang="el-GR" sz="3300" b="1" dirty="0" err="1" smtClean="0"/>
              <a:t>αγ</a:t>
            </a:r>
            <a:r>
              <a:rPr lang="el-GR" sz="3300" b="1" dirty="0" smtClean="0"/>
              <a:t>,…, αν,…, </a:t>
            </a:r>
            <a:r>
              <a:rPr lang="el-GR" sz="3300" b="1" dirty="0" err="1" smtClean="0"/>
              <a:t>βα</a:t>
            </a:r>
            <a:r>
              <a:rPr lang="el-GR" sz="3300" b="1" dirty="0" smtClean="0"/>
              <a:t>, </a:t>
            </a:r>
            <a:r>
              <a:rPr lang="el-GR" sz="3300" b="1" dirty="0" err="1" smtClean="0"/>
              <a:t>ββ</a:t>
            </a:r>
            <a:r>
              <a:rPr lang="el-GR" sz="3300" b="1" dirty="0" smtClean="0"/>
              <a:t>, </a:t>
            </a:r>
            <a:r>
              <a:rPr lang="el-GR" sz="3300" b="1" dirty="0" err="1" smtClean="0"/>
              <a:t>βγ</a:t>
            </a:r>
            <a:r>
              <a:rPr lang="el-GR" sz="3300" b="1" dirty="0" smtClean="0"/>
              <a:t>,…, γα, </a:t>
            </a:r>
            <a:r>
              <a:rPr lang="el-GR" sz="3300" b="1" dirty="0" err="1" smtClean="0"/>
              <a:t>γβ</a:t>
            </a:r>
            <a:r>
              <a:rPr lang="el-GR" sz="3300" b="1" dirty="0" smtClean="0"/>
              <a:t>, …, </a:t>
            </a:r>
            <a:endParaRPr lang="en-US" sz="3300" b="1" dirty="0" smtClean="0"/>
          </a:p>
          <a:p>
            <a:pPr>
              <a:buNone/>
            </a:pPr>
            <a:r>
              <a:rPr lang="el-GR" sz="3300" b="1" dirty="0" smtClean="0"/>
              <a:t>   θα,…, τα,… </a:t>
            </a:r>
            <a:r>
              <a:rPr lang="el-GR" sz="3300" b="1" dirty="0" err="1" smtClean="0"/>
              <a:t>ωψ</a:t>
            </a:r>
            <a:r>
              <a:rPr lang="el-GR" sz="3300" b="1" dirty="0" smtClean="0"/>
              <a:t>, </a:t>
            </a:r>
            <a:r>
              <a:rPr lang="el-GR" sz="3300" b="1" dirty="0" err="1" smtClean="0"/>
              <a:t>ωω</a:t>
            </a:r>
            <a:r>
              <a:rPr lang="el-GR" sz="3300" dirty="0" err="1" smtClean="0">
                <a:sym typeface="Symbol"/>
              </a:rPr>
              <a:t></a:t>
            </a:r>
            <a:endParaRPr lang="el-GR" sz="3300" dirty="0" smtClean="0"/>
          </a:p>
          <a:p>
            <a:endParaRPr lang="el-GR" sz="33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Επομένως</a:t>
            </a:r>
            <a:r>
              <a:rPr lang="el-GR" sz="3600" dirty="0" smtClean="0"/>
              <a:t>, πρέπει να επιλεγούν συγκεκριμένα «εύκολα», σαφή και ορατά παραδείγματα πηλίκων και για προφανείς λόγους να παρουσιάζονται όσο το δυνατόν πιο ολοκληρωμένα και με σειρά δυσκολίας</a:t>
            </a:r>
            <a:endParaRPr lang="el-GR" sz="36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Τέλος, προτείνεται να είναι ταυτόχρονη η διδασκαλία γινομένου-πηλίκου ή, τουλάχιστον, συνεχής αναφορά του γινομένου σε κάθε διδασκαλία πηλίκου. Δηλαδή, όταν ‘συμμαζεύει’ κανείς, να γνωρίζει το μέγεθος του συμμαζέματος σε σύγκριση με το σύνολο. </a:t>
            </a:r>
          </a:p>
          <a:p>
            <a:pPr>
              <a:buNone/>
            </a:pPr>
            <a:endParaRPr lang="el-G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blipFill>
            <a:blip r:embed="rId2"/>
            <a:tile tx="0" ty="0" sx="100000" sy="100000" flip="none" algn="tl"/>
          </a:blipFill>
        </p:spPr>
        <p:txBody>
          <a:bodyPr/>
          <a:lstStyle/>
          <a:p>
            <a:pPr>
              <a:buNone/>
            </a:pPr>
            <a:endParaRPr lang="en-US" dirty="0" smtClean="0"/>
          </a:p>
          <a:p>
            <a:pPr>
              <a:buNone/>
            </a:pPr>
            <a:endParaRPr lang="en-US" dirty="0" smtClean="0"/>
          </a:p>
          <a:p>
            <a:pPr algn="ctr">
              <a:buNone/>
            </a:pPr>
            <a:r>
              <a:rPr lang="el-GR" dirty="0" smtClean="0"/>
              <a:t>Όσον </a:t>
            </a:r>
            <a:r>
              <a:rPr lang="el-GR" dirty="0" smtClean="0"/>
              <a:t>αφορά τις εφαρμογές στη διδασκαλία, τόσο στο </a:t>
            </a:r>
            <a:r>
              <a:rPr lang="el-GR" i="1" dirty="0" smtClean="0"/>
              <a:t>συμπεριφοριστικό</a:t>
            </a:r>
            <a:r>
              <a:rPr lang="el-GR" dirty="0" smtClean="0"/>
              <a:t> όσο και στο </a:t>
            </a:r>
            <a:r>
              <a:rPr lang="el-GR" i="1" dirty="0" smtClean="0"/>
              <a:t>γνωστικό</a:t>
            </a:r>
            <a:r>
              <a:rPr lang="el-GR" dirty="0" smtClean="0"/>
              <a:t> μοντέλο διδασκαλίας, διαπιστώνουμε καταρχήν τα εξής:</a:t>
            </a:r>
          </a:p>
          <a:p>
            <a:pPr>
              <a:buNone/>
            </a:pPr>
            <a:endParaRPr lang="el-G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blipFill>
            <a:blip r:embed="rId2"/>
            <a:tile tx="0" ty="0" sx="100000" sy="100000" flip="none" algn="tl"/>
          </a:blipFill>
        </p:spPr>
        <p:txBody>
          <a:bodyPr/>
          <a:lstStyle/>
          <a:p>
            <a:r>
              <a:rPr lang="el-GR" i="1" dirty="0" smtClean="0"/>
              <a:t>(</a:t>
            </a:r>
            <a:r>
              <a:rPr lang="en-US" i="1" dirty="0" err="1" smtClean="0"/>
              <a:t>i</a:t>
            </a:r>
            <a:r>
              <a:rPr lang="el-GR" i="1" dirty="0" smtClean="0"/>
              <a:t>) Συμπεριφοριστικό </a:t>
            </a:r>
            <a:r>
              <a:rPr lang="el-GR" i="1" dirty="0" smtClean="0"/>
              <a:t>μοντέλο</a:t>
            </a:r>
            <a:endParaRPr lang="el-GR" dirty="0"/>
          </a:p>
        </p:txBody>
      </p:sp>
      <p:sp>
        <p:nvSpPr>
          <p:cNvPr id="3" name="2 - Θέση περιεχομένου"/>
          <p:cNvSpPr>
            <a:spLocks noGrp="1"/>
          </p:cNvSpPr>
          <p:nvPr>
            <p:ph idx="1"/>
          </p:nvPr>
        </p:nvSpPr>
        <p:spPr>
          <a:xfrm>
            <a:off x="500034" y="1714488"/>
            <a:ext cx="8229600" cy="4525963"/>
          </a:xfrm>
        </p:spPr>
        <p:txBody>
          <a:bodyPr>
            <a:normAutofit/>
          </a:bodyPr>
          <a:lstStyle/>
          <a:p>
            <a:r>
              <a:rPr lang="el-GR" sz="3600" dirty="0" smtClean="0"/>
              <a:t>Στο </a:t>
            </a:r>
            <a:r>
              <a:rPr lang="el-GR" sz="3600" dirty="0" smtClean="0"/>
              <a:t>συγκεκριμένο μοντέλο η γνώση αποκτάται με την εξάσκηση και σύμφωνα με το σχήμα  </a:t>
            </a:r>
            <a:endParaRPr lang="en-US" sz="4000" i="1" dirty="0" smtClean="0"/>
          </a:p>
          <a:p>
            <a:pPr>
              <a:buNone/>
            </a:pPr>
            <a:r>
              <a:rPr lang="el-GR" sz="4000" i="1" dirty="0" smtClean="0"/>
              <a:t>ερέθισμα  </a:t>
            </a:r>
            <a:r>
              <a:rPr lang="el-GR" sz="4000" i="1" dirty="0" smtClean="0">
                <a:sym typeface="Wingdings"/>
              </a:rPr>
              <a:t></a:t>
            </a:r>
            <a:r>
              <a:rPr lang="el-GR" sz="4000" i="1" dirty="0" smtClean="0"/>
              <a:t>  αντίδραση  +  εξωτερικές τονώσεις</a:t>
            </a:r>
            <a:endParaRPr lang="el-GR" sz="4000" dirty="0" smtClean="0"/>
          </a:p>
          <a:p>
            <a:endParaRPr lang="el-GR" sz="36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Η ανάγνωση, η γραμματική, το συντακτικό κτλ διδάσκονται είτε μεμονωμένα είτε συνδυαστικά μέσα από  ένα κείμενο. Κατά συνέπεια, είτε δίνουμε τους κανόνες, γενικούς ή ειδικούς οι οποίοι προήλθαν από τη μελέτη της δομής της γλώσσας, είτε χωρίζουμε τις παραμέτρους που συνθέτουν τη γλώσσα και δίνουμε κανόνες στις επιμέρους παραμέτρους (γραμματική, σύνταξη κτλ).</a:t>
            </a:r>
            <a:endParaRPr lang="el-G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Αν οι μαθητές έχουν την ικανότητα να κατηγοριοποιούν τις περιπτώσεις, δηλαδή να δημιουργούν πηλίκα και επομένως να βγάζουν οι ίδιοι τους κανόνες, τότε αυτό μπορεί να γίνει με την εξάσκηση, και συγκεκριμένα το παραπάνω σχήμα   </a:t>
            </a:r>
            <a:endParaRPr lang="en-US" dirty="0" smtClean="0"/>
          </a:p>
          <a:p>
            <a:pPr>
              <a:buNone/>
            </a:pPr>
            <a:r>
              <a:rPr lang="en-US" dirty="0" smtClean="0"/>
              <a:t>	</a:t>
            </a:r>
            <a:r>
              <a:rPr lang="el-GR" dirty="0" smtClean="0"/>
              <a:t>«</a:t>
            </a:r>
            <a:r>
              <a:rPr lang="el-GR" i="1" dirty="0" smtClean="0"/>
              <a:t>ερέθισμα  </a:t>
            </a:r>
            <a:r>
              <a:rPr lang="el-GR" i="1" dirty="0" smtClean="0">
                <a:sym typeface="Wingdings"/>
              </a:rPr>
              <a:t></a:t>
            </a:r>
            <a:r>
              <a:rPr lang="el-GR" i="1" dirty="0" smtClean="0"/>
              <a:t>  αντίδραση + εξωτερικές τονώσεις», </a:t>
            </a:r>
            <a:r>
              <a:rPr lang="el-GR" dirty="0" smtClean="0"/>
              <a:t> σημαίνει ότι έχουμε τόσες επεμβάσεις στον αλγόριθμο (εξωτερικές τονώσεις) όσες απαιτούνται για να επιτευχθεί το ζητούμενο, δηλαδή να βγει ο κανόνας. </a:t>
            </a:r>
          </a:p>
          <a:p>
            <a:endParaRPr lang="el-G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Ουσιαστικά, αν ως γλώσσα εννοούμε το σύνολο της γραπτής και προφορικής παραγωγής και τα εμφανιζόμενα κείμενα είναι εκφράσεις της ίδιας παραγωγής τότε σύμφωνα με το Πρώτο Γενικό Πρότυπο, ένα βασικό σημείο είναι η ύπαρξη των αναλλοίωτων τα οποία συνθέτουν τη δομή, είναι μεταφέρσιμα και επομένως βοηθούν (στηρίζουν) τα επόμενα κείμενα.</a:t>
            </a:r>
            <a:endParaRPr lang="el-G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4000" dirty="0" smtClean="0"/>
              <a:t>Εδώ, θα ήθελα να διατυπώσω την άποψη ότι οι κανόνες αυτοί δεν πρέπει να είναι πολλοί διότι δεν πρέπει οι «άξονες στήριξης» να δεσμεύουν τη δομή </a:t>
            </a:r>
          </a:p>
          <a:p>
            <a:endParaRPr lang="el-GR" sz="4000"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blipFill>
            <a:blip r:embed="rId2"/>
            <a:tile tx="0" ty="0" sx="100000" sy="100000" flip="none" algn="tl"/>
          </a:blipFill>
        </p:spPr>
        <p:txBody>
          <a:bodyPr/>
          <a:lstStyle/>
          <a:p>
            <a:r>
              <a:rPr lang="el-GR" i="1" dirty="0" smtClean="0"/>
              <a:t>(</a:t>
            </a:r>
            <a:r>
              <a:rPr lang="en-US" i="1" dirty="0" smtClean="0"/>
              <a:t>ii</a:t>
            </a:r>
            <a:r>
              <a:rPr lang="el-GR" i="1" dirty="0" smtClean="0"/>
              <a:t>)  Γνωστικό </a:t>
            </a:r>
            <a:r>
              <a:rPr lang="el-GR" i="1" dirty="0" smtClean="0"/>
              <a:t>μοντέλο</a:t>
            </a:r>
            <a:endParaRPr lang="el-GR" dirty="0"/>
          </a:p>
        </p:txBody>
      </p:sp>
      <p:sp>
        <p:nvSpPr>
          <p:cNvPr id="3" name="2 - Θέση περιεχομένου"/>
          <p:cNvSpPr>
            <a:spLocks noGrp="1"/>
          </p:cNvSpPr>
          <p:nvPr>
            <p:ph idx="1"/>
          </p:nvPr>
        </p:nvSpPr>
        <p:spPr/>
        <p:txBody>
          <a:bodyPr>
            <a:normAutofit fontScale="92500" lnSpcReduction="10000"/>
          </a:bodyPr>
          <a:lstStyle/>
          <a:p>
            <a:r>
              <a:rPr lang="el-GR" dirty="0" smtClean="0"/>
              <a:t>Το </a:t>
            </a:r>
            <a:r>
              <a:rPr lang="el-GR" dirty="0" smtClean="0"/>
              <a:t>γνωστικό μοντέλο, όπου η γνώση ανακαλύπτεται, οργανώνεται και κατασκευάζεται με βάση το σχήμα </a:t>
            </a:r>
          </a:p>
          <a:p>
            <a:r>
              <a:rPr lang="el-GR" i="1" dirty="0" smtClean="0"/>
              <a:t>ερέθισμα  </a:t>
            </a:r>
            <a:r>
              <a:rPr lang="el-GR" i="1" dirty="0" smtClean="0">
                <a:sym typeface="Wingdings"/>
              </a:rPr>
              <a:t></a:t>
            </a:r>
            <a:endParaRPr lang="el-GR" dirty="0" smtClean="0"/>
          </a:p>
          <a:p>
            <a:r>
              <a:rPr lang="el-GR" i="1" dirty="0" smtClean="0"/>
              <a:t>γνωστική διαδικασία και επικοινωνιακή κατάσταση  </a:t>
            </a:r>
            <a:r>
              <a:rPr lang="el-GR" i="1" dirty="0" smtClean="0">
                <a:sym typeface="Wingdings"/>
              </a:rPr>
              <a:t></a:t>
            </a:r>
            <a:endParaRPr lang="el-GR" dirty="0" smtClean="0"/>
          </a:p>
          <a:p>
            <a:r>
              <a:rPr lang="el-GR" i="1" dirty="0" smtClean="0"/>
              <a:t>αντίδραση</a:t>
            </a:r>
            <a:r>
              <a:rPr lang="el-GR" b="1" i="1" dirty="0" smtClean="0"/>
              <a:t> </a:t>
            </a:r>
            <a:endParaRPr lang="el-GR" dirty="0" smtClean="0"/>
          </a:p>
          <a:p>
            <a:r>
              <a:rPr lang="el-GR" dirty="0" smtClean="0"/>
              <a:t>και με τις αλλαγές που αυτή επιφέρει στο περιβάλλον της μάθησης.</a:t>
            </a:r>
          </a:p>
          <a:p>
            <a:endParaRPr lang="el-G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Σύμφωνα, επομένως, με τη δική μας ανάγνωση διατίθενται, μέσω της διδασκαλίας, οι γνωστικές διαδικασίες και η επικοινωνιακή κατάσταση κατά δόσεις και με βήματα τέτοια που να αναπτύσσονται οι δομικοί κανόνες ενώ βρίσκονται σε μία διαλεκτική σχέση σε ανερχόμενης δυσκολίας καταστάσεις, οι οποίες ταυτόχρονα «ανακαλύπτονται», αναλύονται σε βάθος και γίνονται κτήμα του μαθητή.</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z="3600" dirty="0" smtClean="0"/>
              <a:t>με τρία γράμματα θα μπορούσαν να υπάρχουν  24</a:t>
            </a:r>
            <a:r>
              <a:rPr lang="el-GR" sz="3600" baseline="30000" dirty="0" smtClean="0"/>
              <a:t>3</a:t>
            </a:r>
            <a:r>
              <a:rPr lang="el-GR" sz="3600" dirty="0" smtClean="0"/>
              <a:t> = 13.824  λέξεις, δηλαδή </a:t>
            </a:r>
          </a:p>
          <a:p>
            <a:pPr>
              <a:buNone/>
            </a:pPr>
            <a:endParaRPr lang="el-GR" sz="3600" dirty="0" smtClean="0"/>
          </a:p>
          <a:p>
            <a:r>
              <a:rPr lang="el-GR" sz="3600" b="1" dirty="0" err="1" smtClean="0"/>
              <a:t>ααα</a:t>
            </a:r>
            <a:r>
              <a:rPr lang="el-GR" sz="3600" b="1" dirty="0" smtClean="0"/>
              <a:t>,… αεί,… </a:t>
            </a:r>
            <a:r>
              <a:rPr lang="el-GR" sz="3600" b="1" dirty="0" err="1" smtClean="0"/>
              <a:t>βββ</a:t>
            </a:r>
            <a:r>
              <a:rPr lang="el-GR" sz="3600" b="1" dirty="0" smtClean="0"/>
              <a:t>,…, βία,…, δεν,… διά,… και,…</a:t>
            </a:r>
            <a:endParaRPr lang="el-GR" sz="3600" dirty="0" smtClean="0"/>
          </a:p>
          <a:p>
            <a:r>
              <a:rPr lang="el-GR" sz="3600" b="1" dirty="0" smtClean="0"/>
              <a:t>μεν,… της,…</a:t>
            </a:r>
            <a:r>
              <a:rPr lang="el-GR" sz="3600" dirty="0" smtClean="0"/>
              <a:t> </a:t>
            </a:r>
            <a:r>
              <a:rPr lang="el-GR" sz="3600" b="1" dirty="0" smtClean="0"/>
              <a:t>ώρα,… </a:t>
            </a:r>
            <a:r>
              <a:rPr lang="el-GR" sz="3600" b="1" dirty="0" err="1" smtClean="0"/>
              <a:t>ωωψ</a:t>
            </a:r>
            <a:r>
              <a:rPr lang="el-GR" sz="3600" b="1" dirty="0" smtClean="0"/>
              <a:t>,…</a:t>
            </a:r>
            <a:r>
              <a:rPr lang="el-GR" sz="3600" dirty="0" smtClean="0"/>
              <a:t> </a:t>
            </a:r>
            <a:r>
              <a:rPr lang="el-GR" sz="3600" b="1" dirty="0" err="1" smtClean="0"/>
              <a:t>ωωω</a:t>
            </a:r>
            <a:r>
              <a:rPr lang="el-GR" sz="3600" b="1" dirty="0" smtClean="0"/>
              <a:t>.</a:t>
            </a:r>
            <a:endParaRPr lang="el-GR" sz="3600" dirty="0" smtClean="0"/>
          </a:p>
          <a:p>
            <a:endParaRPr lang="el-GR" sz="3600" dirty="0" smtClean="0"/>
          </a:p>
          <a:p>
            <a:endParaRPr lang="el-GR"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  </a:t>
            </a:r>
            <a:r>
              <a:rPr lang="el-GR" dirty="0" smtClean="0"/>
              <a:t>Κατά τη γνώμη μας, ο βαθμός δυσκολίας με τον οποίο ξεκινάει κανείς να διδάξει ένα φαινόμενο ή ομάδα φαινομένων, εξαρτάται από την ικανότητα</a:t>
            </a:r>
            <a:r>
              <a:rPr lang="el-GR" i="1" dirty="0" smtClean="0"/>
              <a:t> δόμησης</a:t>
            </a:r>
            <a:r>
              <a:rPr lang="el-GR" dirty="0" smtClean="0"/>
              <a:t> που έχουν οι μαθητές, δηλαδή στην ουσία το να μπορούν να εφαρμόζουν γινόμενα και πηλίκα, συνειδητά ή ασυνείδητα - κυρίως </a:t>
            </a:r>
            <a:r>
              <a:rPr lang="el-GR" dirty="0" smtClean="0"/>
              <a:t>ασυνείδητα</a:t>
            </a:r>
            <a:endParaRPr lang="el-GR"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4000" dirty="0" smtClean="0"/>
              <a:t> </a:t>
            </a:r>
            <a:r>
              <a:rPr lang="el-GR" sz="4000" dirty="0" smtClean="0"/>
              <a:t>Επίσης στη διάρκεια της διδασκαλίας θα πρέπει καταρχάς να γίνεται η εξισορρόπηση των γνωστικών αυτών ικανοτήτων και στη συνέχεια η πορεία να είναι παράλληλη.</a:t>
            </a:r>
          </a:p>
          <a:p>
            <a:endParaRPr lang="el-GR" sz="4000"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r>
              <a:rPr lang="el-GR" dirty="0" smtClean="0"/>
              <a:t>Ειδικά στο γνωστικό μοντέλο, δεδομένου ότι η γλώσσα αντιμετωπίζεται ως </a:t>
            </a:r>
            <a:r>
              <a:rPr lang="el-GR" dirty="0" smtClean="0"/>
              <a:t>όλον, </a:t>
            </a:r>
            <a:r>
              <a:rPr lang="el-GR" dirty="0" smtClean="0"/>
              <a:t>οι «εσωτερικές αλλαγές» είναι οι μετασχηματισμοί των οποίων τα αναλλοίωτα στοιχεία αποτελούν το πλαίσιο, τον άξονα  μέσα και επάνω στα οποία κινείται και στηρίζεται μια οποιαδήποτε δομή, και τα οποία αναλλοίωτα διατυπώνονται με κανόνες που πρέπει να είναι λίγοι και χωρίς εξαιρέσεις,  όπως θα δούμε παρακάτω. </a:t>
            </a:r>
          </a:p>
          <a:p>
            <a:pPr>
              <a:buNone/>
            </a:pPr>
            <a:r>
              <a:rPr lang="el-GR" dirty="0" smtClean="0"/>
              <a:t> </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z="3600" dirty="0" smtClean="0"/>
              <a:t>με εικοσιτέσσερα (!!!!!) γράμματα θα μπορούσαν να υπάρχουν  </a:t>
            </a:r>
          </a:p>
          <a:p>
            <a:pPr>
              <a:buNone/>
            </a:pPr>
            <a:r>
              <a:rPr lang="el-GR" sz="3600" dirty="0" smtClean="0"/>
              <a:t>24</a:t>
            </a:r>
            <a:r>
              <a:rPr lang="el-GR" sz="3600" baseline="30000" dirty="0" smtClean="0"/>
              <a:t>24</a:t>
            </a:r>
            <a:r>
              <a:rPr lang="el-GR" sz="3600" dirty="0" smtClean="0"/>
              <a:t> = ……..λέξεις, δηλαδή </a:t>
            </a:r>
          </a:p>
          <a:p>
            <a:endParaRPr lang="el-GR" sz="3600" dirty="0" smtClean="0"/>
          </a:p>
          <a:p>
            <a:r>
              <a:rPr lang="el-GR" sz="3600" dirty="0" smtClean="0"/>
              <a:t>Αστείο και να το συζητάμε…</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Βεβαίως </a:t>
            </a:r>
            <a:endParaRPr lang="el-GR" dirty="0"/>
          </a:p>
        </p:txBody>
      </p:sp>
      <p:sp>
        <p:nvSpPr>
          <p:cNvPr id="3" name="2 - Θέση περιεχομένου"/>
          <p:cNvSpPr>
            <a:spLocks noGrp="1"/>
          </p:cNvSpPr>
          <p:nvPr>
            <p:ph idx="1"/>
          </p:nvPr>
        </p:nvSpPr>
        <p:spPr/>
        <p:txBody>
          <a:bodyPr>
            <a:normAutofit lnSpcReduction="10000"/>
          </a:bodyPr>
          <a:lstStyle/>
          <a:p>
            <a:r>
              <a:rPr lang="el-GR" dirty="0" smtClean="0"/>
              <a:t>όλα αυτά ισχύουν όταν και εφόσον δεν καταλύονται οι </a:t>
            </a:r>
            <a:r>
              <a:rPr lang="el-GR" dirty="0" err="1" smtClean="0"/>
              <a:t>φωνοτακτικοί</a:t>
            </a:r>
            <a:r>
              <a:rPr lang="el-GR" dirty="0" smtClean="0"/>
              <a:t> κανόνες της γλώσσας μας και εφόσον οι ανάγκες της γλώσσας το απαιτούν. Στην ίδια λίστα ‘πιθανών λέξεων’ ανατρέχουμε και όταν κάνουμε συντμήσεις ή βραχυγραφίες, όταν χρησιμοποιούμε αρκτικόλεξα ή όταν θέτουμε συμβάσεις, πχ. ΟΤΕ, Ν  (με την έννοια του φυσικού αριθμού),  </a:t>
            </a:r>
            <a:r>
              <a:rPr lang="el-GR" dirty="0" err="1" smtClean="0"/>
              <a:t>μ.μ</a:t>
            </a:r>
            <a:r>
              <a:rPr lang="el-GR" dirty="0" smtClean="0"/>
              <a:t>.,  ΜΜΕ, κ.α.,  ΝΑΤΟ,  ΔΣ, κτλ. </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3206</Words>
  <PresentationFormat>Προβολή στην οθόνη (4:3)</PresentationFormat>
  <Paragraphs>130</Paragraphs>
  <Slides>72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72</vt:i4>
      </vt:variant>
    </vt:vector>
  </HeadingPairs>
  <TitlesOfParts>
    <vt:vector size="73" baseType="lpstr">
      <vt:lpstr>Θέμα του Office</vt:lpstr>
      <vt:lpstr>ΓΛΩΣΣΑ ΚΑΙΜΑΘΗΜΑΤΙΚΑ  ΜΟΝΤΕΛΑ  ΕΕΓΛΩ 338 2</vt:lpstr>
      <vt:lpstr>Διαφάνεια 2</vt:lpstr>
      <vt:lpstr>1. Το γινόμενο </vt:lpstr>
      <vt:lpstr>Διαφάνεια 4</vt:lpstr>
      <vt:lpstr>Διαφάνεια 5</vt:lpstr>
      <vt:lpstr>Διαφάνεια 6</vt:lpstr>
      <vt:lpstr>Διαφάνεια 7</vt:lpstr>
      <vt:lpstr>Διαφάνεια 8</vt:lpstr>
      <vt:lpstr>Βεβαίως </vt:lpstr>
      <vt:lpstr>Διαφάνεια 10</vt:lpstr>
      <vt:lpstr>2.  Το πηλίκο</vt:lpstr>
      <vt:lpstr>Διαφάνεια 12</vt:lpstr>
      <vt:lpstr>Διαφάνεια 13</vt:lpstr>
      <vt:lpstr>Πηλίκο στα μαθηματικά </vt:lpstr>
      <vt:lpstr>Διαφάνεια 15</vt:lpstr>
      <vt:lpstr>Διαφάνεια 16</vt:lpstr>
      <vt:lpstr>Διαφάνεια 17</vt:lpstr>
      <vt:lpstr>Ακόμη,</vt:lpstr>
      <vt:lpstr>Διαφάνεια 19</vt:lpstr>
      <vt:lpstr>Διαφάνεια 20</vt:lpstr>
      <vt:lpstr>Διαφάνεια 21</vt:lpstr>
      <vt:lpstr>Όμως…</vt:lpstr>
      <vt:lpstr>Διαφάνεια 23</vt:lpstr>
      <vt:lpstr>(α)   Περί τονισμού            </vt:lpstr>
      <vt:lpstr>Περί τονισμού</vt:lpstr>
      <vt:lpstr>Διαφάνεια 26</vt:lpstr>
      <vt:lpstr>Διαφάνεια 27</vt:lpstr>
      <vt:lpstr>Διαφάνεια 28</vt:lpstr>
      <vt:lpstr>Διαφάνεια 29</vt:lpstr>
      <vt:lpstr>Διαφάνεια 30</vt:lpstr>
      <vt:lpstr>Διαφάνεια 31</vt:lpstr>
      <vt:lpstr>Διαφάνεια 32</vt:lpstr>
      <vt:lpstr>Διαφάνεια 33</vt:lpstr>
      <vt:lpstr>Διαφάνεια 34</vt:lpstr>
      <vt:lpstr>(β)   Περί του κενού διαστήματος </vt:lpstr>
      <vt:lpstr>Διαφάνεια 36</vt:lpstr>
      <vt:lpstr>Διαφάνεια 37</vt:lpstr>
      <vt:lpstr>Διαφάνεια 38</vt:lpstr>
      <vt:lpstr>Διαφάνεια 39</vt:lpstr>
      <vt:lpstr>Διαφάνεια 40</vt:lpstr>
      <vt:lpstr>Διαφάνεια 41</vt:lpstr>
      <vt:lpstr>Διαφάνεια 42</vt:lpstr>
      <vt:lpstr>Διαφάνεια 43</vt:lpstr>
      <vt:lpstr>Διαφάνεια 44</vt:lpstr>
      <vt:lpstr>Διαφάνεια 45</vt:lpstr>
      <vt:lpstr>Διαφάνεια 46</vt:lpstr>
      <vt:lpstr>Διαφάνεια 47</vt:lpstr>
      <vt:lpstr>(γ) Περί της οικονομίας στη γραφή  </vt:lpstr>
      <vt:lpstr>Διαφάνεια 49</vt:lpstr>
      <vt:lpstr>.</vt:lpstr>
      <vt:lpstr>Διαφάνεια 51</vt:lpstr>
      <vt:lpstr> (δ) Περί πηλίκου στη γραφή κειμένου </vt:lpstr>
      <vt:lpstr>Διαφάνεια 53</vt:lpstr>
      <vt:lpstr>Διαφάνεια 54</vt:lpstr>
      <vt:lpstr>Διαφάνεια 55</vt:lpstr>
      <vt:lpstr>Διαφάνεια 56</vt:lpstr>
      <vt:lpstr> (ε) Περί της διδασκαλίας της γλώσσας </vt:lpstr>
      <vt:lpstr>Διαφάνεια 58</vt:lpstr>
      <vt:lpstr>Διαφάνεια 59</vt:lpstr>
      <vt:lpstr>Διαφάνεια 60</vt:lpstr>
      <vt:lpstr>Διαφάνεια 61</vt:lpstr>
      <vt:lpstr>Διαφάνεια 62</vt:lpstr>
      <vt:lpstr>(i) Συμπεριφοριστικό μοντέλο</vt:lpstr>
      <vt:lpstr>Διαφάνεια 64</vt:lpstr>
      <vt:lpstr>Διαφάνεια 65</vt:lpstr>
      <vt:lpstr>Διαφάνεια 66</vt:lpstr>
      <vt:lpstr>Διαφάνεια 67</vt:lpstr>
      <vt:lpstr>(ii)  Γνωστικό μοντέλο</vt:lpstr>
      <vt:lpstr>Διαφάνεια 69</vt:lpstr>
      <vt:lpstr>Διαφάνεια 70</vt:lpstr>
      <vt:lpstr>Διαφάνεια 71</vt:lpstr>
      <vt:lpstr>Διαφάνεια 72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ΓΛΩΣΣΑ ΚΑΙΜΑΘΗΜΑΤΙΚΑ  ΜΟΝΤΕΛΑ  ΕΕΓΛΩ 338 2</dc:title>
  <dc:creator>ΚΑΜΠΑΚΗ</dc:creator>
  <cp:lastModifiedBy>ΚΑΜΠΑΚΗ</cp:lastModifiedBy>
  <cp:revision>22</cp:revision>
  <dcterms:created xsi:type="dcterms:W3CDTF">2018-10-15T08:52:26Z</dcterms:created>
  <dcterms:modified xsi:type="dcterms:W3CDTF">2018-11-09T08:11:12Z</dcterms:modified>
</cp:coreProperties>
</file>