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D847B-D081-4C2D-9CA5-7FB043957F35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9E9CD-2D29-4BAD-808E-821C86743CC4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Ορθογώνιο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D847B-D081-4C2D-9CA5-7FB043957F35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9E9CD-2D29-4BAD-808E-821C86743CC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D847B-D081-4C2D-9CA5-7FB043957F35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9E9CD-2D29-4BAD-808E-821C86743CC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D847B-D081-4C2D-9CA5-7FB043957F35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9E9CD-2D29-4BAD-808E-821C86743CC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D847B-D081-4C2D-9CA5-7FB043957F35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9E9CD-2D29-4BAD-808E-821C86743CC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D847B-D081-4C2D-9CA5-7FB043957F35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9E9CD-2D29-4BAD-808E-821C86743CC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D847B-D081-4C2D-9CA5-7FB043957F35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9E9CD-2D29-4BAD-808E-821C86743CC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D847B-D081-4C2D-9CA5-7FB043957F35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9E9CD-2D29-4BAD-808E-821C86743CC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D847B-D081-4C2D-9CA5-7FB043957F35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9E9CD-2D29-4BAD-808E-821C86743CC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D847B-D081-4C2D-9CA5-7FB043957F35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9E9CD-2D29-4BAD-808E-821C86743CC4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2" name="11 - Ορθογώνιο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9ED847B-D081-4C2D-9CA5-7FB043957F35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11" name="10 - Ορθογώνιο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A2A9E9CD-2D29-4BAD-808E-821C86743CC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Ορθογώνιο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6 - Ορθογώνιο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9ED847B-D081-4C2D-9CA5-7FB043957F35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2A9E9CD-2D29-4BAD-808E-821C86743CC4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uroparl.europa.eu/sides/getDoc.do?pubRef=-//EP//TEXT+TA+P7-TA-2014-0239+0+DOC+XML+V0//EL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mmunitycare.co.uk/2014/04/29/effective-retention-measuresvanishing-posts-whats-behind-northern-irelands-low-vacancy-rates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l-G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l-G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Δικτύωση </a:t>
            </a:r>
            <a:r>
              <a:rPr lang="el-GR" sz="2800" dirty="0">
                <a:latin typeface="Arial" panose="020B0604020202020204" pitchFamily="34" charset="0"/>
                <a:cs typeface="Arial" panose="020B0604020202020204" pitchFamily="34" charset="0"/>
              </a:rPr>
              <a:t>οργανισμών, εργαζομένων και εξυπηρετουμένων για τη βελτίωση της κοινωνικής φροντίδας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l-G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Χ. Πουλόπουλος</a:t>
            </a:r>
          </a:p>
          <a:p>
            <a:r>
              <a:rPr lang="el-GR" dirty="0" smtClean="0"/>
              <a:t>Αναπληρωτής Καθηγητής Κοινωνικής Εργασίας</a:t>
            </a:r>
          </a:p>
          <a:p>
            <a:r>
              <a:rPr lang="el-GR" dirty="0" smtClean="0"/>
              <a:t>Δημοκρίτειο </a:t>
            </a:r>
            <a:r>
              <a:rPr lang="el-GR" smtClean="0"/>
              <a:t>Πανεπιστήμιο Θράκης</a:t>
            </a:r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14679094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Σενάρια αβεβαιότητας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 smtClean="0"/>
              <a:t>Η </a:t>
            </a:r>
            <a:r>
              <a:rPr lang="el-GR" dirty="0" err="1"/>
              <a:t>συνεχιζόµενη</a:t>
            </a:r>
            <a:r>
              <a:rPr lang="el-GR" dirty="0"/>
              <a:t> αδιαφάνεια ενισχύει περισσότερο τον </a:t>
            </a:r>
            <a:r>
              <a:rPr lang="el-GR" dirty="0" err="1" smtClean="0"/>
              <a:t>κοµµατισμό</a:t>
            </a:r>
            <a:r>
              <a:rPr lang="el-GR" dirty="0" smtClean="0"/>
              <a:t>, </a:t>
            </a:r>
            <a:r>
              <a:rPr lang="el-GR" dirty="0"/>
              <a:t>την αυθαιρεσία και τις πελατειακές </a:t>
            </a:r>
            <a:r>
              <a:rPr lang="el-GR" dirty="0" smtClean="0"/>
              <a:t>σχέσεις</a:t>
            </a:r>
          </a:p>
          <a:p>
            <a:r>
              <a:rPr lang="el-GR" dirty="0" smtClean="0"/>
              <a:t>Χαρακτηριστικά </a:t>
            </a:r>
            <a:r>
              <a:rPr lang="el-GR" dirty="0"/>
              <a:t>της ελληνικής παθογένειας πριν από </a:t>
            </a:r>
            <a:r>
              <a:rPr lang="el-GR" dirty="0" smtClean="0"/>
              <a:t>την κρίση που </a:t>
            </a:r>
            <a:r>
              <a:rPr lang="el-GR" dirty="0" err="1" smtClean="0"/>
              <a:t>παραµένουν</a:t>
            </a:r>
            <a:r>
              <a:rPr lang="el-GR" dirty="0" smtClean="0"/>
              <a:t> </a:t>
            </a:r>
            <a:r>
              <a:rPr lang="el-GR" dirty="0"/>
              <a:t>και </a:t>
            </a:r>
            <a:r>
              <a:rPr lang="el-GR" dirty="0" err="1" smtClean="0"/>
              <a:t>σήµερα</a:t>
            </a:r>
            <a:endParaRPr lang="el-GR" dirty="0" smtClean="0"/>
          </a:p>
          <a:p>
            <a:r>
              <a:rPr lang="el-GR" dirty="0" smtClean="0"/>
              <a:t>Ενισχύονται </a:t>
            </a:r>
            <a:r>
              <a:rPr lang="el-GR" dirty="0"/>
              <a:t>οι </a:t>
            </a:r>
            <a:r>
              <a:rPr lang="el-GR" dirty="0" err="1"/>
              <a:t>οργανωσιακοί</a:t>
            </a:r>
            <a:r>
              <a:rPr lang="el-GR" dirty="0"/>
              <a:t> </a:t>
            </a:r>
            <a:r>
              <a:rPr lang="el-GR" dirty="0" err="1"/>
              <a:t>φραγµοί</a:t>
            </a:r>
            <a:r>
              <a:rPr lang="el-GR" dirty="0"/>
              <a:t> που </a:t>
            </a:r>
            <a:r>
              <a:rPr lang="el-GR" dirty="0" smtClean="0"/>
              <a:t>αφορούν στον </a:t>
            </a:r>
            <a:r>
              <a:rPr lang="el-GR" dirty="0"/>
              <a:t>σκοπό, </a:t>
            </a:r>
            <a:r>
              <a:rPr lang="el-GR" dirty="0" smtClean="0"/>
              <a:t>στη </a:t>
            </a:r>
            <a:r>
              <a:rPr lang="el-GR" dirty="0" err="1"/>
              <a:t>δοµή</a:t>
            </a:r>
            <a:r>
              <a:rPr lang="el-GR" dirty="0"/>
              <a:t>, </a:t>
            </a:r>
            <a:r>
              <a:rPr lang="el-GR" dirty="0" smtClean="0"/>
              <a:t>στα </a:t>
            </a:r>
            <a:r>
              <a:rPr lang="el-GR" dirty="0"/>
              <a:t>µ</a:t>
            </a:r>
            <a:r>
              <a:rPr lang="el-GR" dirty="0" err="1"/>
              <a:t>έσα</a:t>
            </a:r>
            <a:r>
              <a:rPr lang="el-GR" dirty="0"/>
              <a:t>, </a:t>
            </a:r>
            <a:r>
              <a:rPr lang="el-GR" dirty="0" smtClean="0"/>
              <a:t>στην </a:t>
            </a:r>
            <a:r>
              <a:rPr lang="el-GR" dirty="0"/>
              <a:t>κουλτούρα και </a:t>
            </a:r>
            <a:r>
              <a:rPr lang="el-GR" dirty="0" smtClean="0"/>
              <a:t>στην ιεραρχία κάθε </a:t>
            </a:r>
            <a:r>
              <a:rPr lang="el-GR" dirty="0" err="1"/>
              <a:t>οργανισµού</a:t>
            </a:r>
            <a:r>
              <a:rPr lang="el-GR" dirty="0"/>
              <a:t>. </a:t>
            </a:r>
            <a:endParaRPr lang="el-GR" dirty="0" smtClean="0"/>
          </a:p>
          <a:p>
            <a:r>
              <a:rPr lang="el-GR" dirty="0" smtClean="0"/>
              <a:t>Ενισχύεται ο </a:t>
            </a:r>
            <a:r>
              <a:rPr lang="el-GR" dirty="0" err="1"/>
              <a:t>κατακερµατισµός</a:t>
            </a:r>
            <a:r>
              <a:rPr lang="el-GR" dirty="0"/>
              <a:t> </a:t>
            </a:r>
            <a:r>
              <a:rPr lang="el-GR" dirty="0" smtClean="0"/>
              <a:t>των υπηρεσιών που </a:t>
            </a:r>
            <a:r>
              <a:rPr lang="el-GR" dirty="0"/>
              <a:t>οδηγεί στην ανυπαρξία συνέργειας, σε </a:t>
            </a:r>
            <a:r>
              <a:rPr lang="el-GR" dirty="0" smtClean="0"/>
              <a:t>µ</a:t>
            </a:r>
            <a:r>
              <a:rPr lang="el-GR" dirty="0" err="1" smtClean="0"/>
              <a:t>ονοδιάστατες</a:t>
            </a:r>
            <a:r>
              <a:rPr lang="el-GR" dirty="0" smtClean="0"/>
              <a:t> προσεγγίσεις.</a:t>
            </a:r>
          </a:p>
          <a:p>
            <a:r>
              <a:rPr lang="el-GR" dirty="0" smtClean="0"/>
              <a:t>Ενισχύονται οι αμυντικοί μηχανισμοί  οι οποίοι επηρεάζουν </a:t>
            </a:r>
            <a:r>
              <a:rPr lang="el-GR" dirty="0"/>
              <a:t>τη διεργασία της αλλαγής και λειτουργούν ως «</a:t>
            </a:r>
            <a:r>
              <a:rPr lang="el-GR" dirty="0" smtClean="0"/>
              <a:t>µ</a:t>
            </a:r>
            <a:r>
              <a:rPr lang="el-GR" dirty="0" err="1" smtClean="0"/>
              <a:t>ανδύας</a:t>
            </a:r>
            <a:r>
              <a:rPr lang="el-GR" dirty="0"/>
              <a:t>» </a:t>
            </a:r>
            <a:r>
              <a:rPr lang="el-GR" dirty="0" smtClean="0"/>
              <a:t>προστασίας.</a:t>
            </a: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31111939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Κριτήρια στη Λήψη αποφάσεων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 smtClean="0"/>
              <a:t>Η </a:t>
            </a:r>
            <a:r>
              <a:rPr lang="el-GR" dirty="0"/>
              <a:t>συνέχιση της επίτευξης των στόχων κάθε φορέα, στο </a:t>
            </a:r>
            <a:r>
              <a:rPr lang="el-GR" dirty="0" smtClean="0"/>
              <a:t>πλαίσιο </a:t>
            </a:r>
            <a:r>
              <a:rPr lang="el-GR" dirty="0"/>
              <a:t>της αποστολής για την οποία ιδρύθηκε και η αξιολόγηση </a:t>
            </a:r>
            <a:r>
              <a:rPr lang="el-GR" dirty="0" smtClean="0"/>
              <a:t>της επίτευξης </a:t>
            </a:r>
            <a:r>
              <a:rPr lang="el-GR" dirty="0"/>
              <a:t>αυτών µε </a:t>
            </a:r>
            <a:r>
              <a:rPr lang="el-GR" dirty="0" err="1"/>
              <a:t>συγκεκριµένους</a:t>
            </a:r>
            <a:r>
              <a:rPr lang="el-GR" dirty="0"/>
              <a:t> ποιοτικούς και </a:t>
            </a:r>
            <a:r>
              <a:rPr lang="el-GR" dirty="0" smtClean="0"/>
              <a:t>ποσοτικούς δείκτες </a:t>
            </a:r>
            <a:r>
              <a:rPr lang="el-GR" dirty="0"/>
              <a:t>µ</a:t>
            </a:r>
            <a:r>
              <a:rPr lang="el-GR" dirty="0" err="1"/>
              <a:t>έτρησης</a:t>
            </a:r>
            <a:r>
              <a:rPr lang="el-GR" dirty="0"/>
              <a:t> της απόδοσης και της </a:t>
            </a:r>
            <a:r>
              <a:rPr lang="el-GR" dirty="0" err="1"/>
              <a:t>αποτελεσµατικότητας</a:t>
            </a:r>
            <a:r>
              <a:rPr lang="el-GR" dirty="0"/>
              <a:t> </a:t>
            </a:r>
            <a:r>
              <a:rPr lang="el-GR" dirty="0" smtClean="0"/>
              <a:t>στο µ</a:t>
            </a:r>
            <a:r>
              <a:rPr lang="el-GR" dirty="0" err="1" smtClean="0"/>
              <a:t>ακρο</a:t>
            </a:r>
            <a:r>
              <a:rPr lang="el-GR" dirty="0" smtClean="0"/>
              <a:t>- </a:t>
            </a:r>
            <a:r>
              <a:rPr lang="el-GR" dirty="0"/>
              <a:t>και µ</a:t>
            </a:r>
            <a:r>
              <a:rPr lang="el-GR" dirty="0" err="1"/>
              <a:t>ικρο</a:t>
            </a:r>
            <a:r>
              <a:rPr lang="el-GR" dirty="0"/>
              <a:t>-</a:t>
            </a:r>
            <a:r>
              <a:rPr lang="el-GR" dirty="0" err="1"/>
              <a:t>οικονοµικό</a:t>
            </a:r>
            <a:r>
              <a:rPr lang="el-GR" dirty="0"/>
              <a:t> και κοινωνικό επίπεδο.</a:t>
            </a:r>
          </a:p>
          <a:p>
            <a:r>
              <a:rPr lang="el-GR" dirty="0" smtClean="0"/>
              <a:t>Η </a:t>
            </a:r>
            <a:r>
              <a:rPr lang="el-GR" dirty="0"/>
              <a:t>διασφάλιση της καλής ποιότητας των υπηρεσιών </a:t>
            </a:r>
            <a:r>
              <a:rPr lang="el-GR" dirty="0" smtClean="0"/>
              <a:t>που προσφέρει </a:t>
            </a:r>
            <a:r>
              <a:rPr lang="el-GR" dirty="0"/>
              <a:t>κάθε φορέας και η βελτίωσή τους µε άξονες την </a:t>
            </a:r>
            <a:r>
              <a:rPr lang="el-GR" dirty="0" err="1" smtClean="0"/>
              <a:t>άµεση</a:t>
            </a:r>
            <a:r>
              <a:rPr lang="el-GR" dirty="0" smtClean="0"/>
              <a:t> ανταπόκριση </a:t>
            </a:r>
            <a:r>
              <a:rPr lang="el-GR" dirty="0"/>
              <a:t>στις ανάγκες των </a:t>
            </a:r>
            <a:r>
              <a:rPr lang="el-GR" dirty="0" err="1"/>
              <a:t>εξυπηρετουµένων</a:t>
            </a:r>
            <a:r>
              <a:rPr lang="el-GR" dirty="0"/>
              <a:t> και τον </a:t>
            </a:r>
            <a:r>
              <a:rPr lang="el-GR" dirty="0" err="1" smtClean="0"/>
              <a:t>σεβασµό</a:t>
            </a:r>
            <a:r>
              <a:rPr lang="el-GR" dirty="0" smtClean="0"/>
              <a:t> στον </a:t>
            </a:r>
            <a:r>
              <a:rPr lang="el-GR" dirty="0"/>
              <a:t>πολίτη, µ</a:t>
            </a:r>
            <a:r>
              <a:rPr lang="el-GR" dirty="0" err="1"/>
              <a:t>έσα</a:t>
            </a:r>
            <a:r>
              <a:rPr lang="el-GR" dirty="0"/>
              <a:t> από τη διεξαγωγή σε τακτά χρονικά </a:t>
            </a:r>
            <a:r>
              <a:rPr lang="el-GR" dirty="0" err="1" smtClean="0"/>
              <a:t>διαστήµατα</a:t>
            </a:r>
            <a:r>
              <a:rPr lang="el-GR" dirty="0" smtClean="0"/>
              <a:t> ερευνών </a:t>
            </a:r>
            <a:r>
              <a:rPr lang="el-GR" dirty="0"/>
              <a:t>ικανοποίησης των </a:t>
            </a:r>
            <a:r>
              <a:rPr lang="el-GR" dirty="0" err="1"/>
              <a:t>εξυπηρετουµένων</a:t>
            </a:r>
            <a:r>
              <a:rPr lang="el-GR" dirty="0"/>
              <a:t> και της κοινωνίας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27009788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Βασικά κριτήρια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 smtClean="0"/>
              <a:t>Η </a:t>
            </a:r>
            <a:r>
              <a:rPr lang="el-GR" dirty="0" err="1"/>
              <a:t>εκτίµηση</a:t>
            </a:r>
            <a:r>
              <a:rPr lang="el-GR" dirty="0"/>
              <a:t> του </a:t>
            </a:r>
            <a:r>
              <a:rPr lang="el-GR" dirty="0" err="1"/>
              <a:t>οικονοµικού</a:t>
            </a:r>
            <a:r>
              <a:rPr lang="el-GR" dirty="0"/>
              <a:t> κόστους κάθε φορέα, σε </a:t>
            </a:r>
            <a:r>
              <a:rPr lang="el-GR" dirty="0" smtClean="0"/>
              <a:t>σχέση µε </a:t>
            </a:r>
            <a:r>
              <a:rPr lang="el-GR" dirty="0"/>
              <a:t>τους στόχους που έχει θέσει και το κοινωνικό όφελος.</a:t>
            </a:r>
          </a:p>
          <a:p>
            <a:r>
              <a:rPr lang="el-GR" dirty="0" smtClean="0"/>
              <a:t>Η </a:t>
            </a:r>
            <a:r>
              <a:rPr lang="el-GR" dirty="0"/>
              <a:t>διαφάνεια στη λειτουργία των φορέων και η </a:t>
            </a:r>
            <a:r>
              <a:rPr lang="el-GR" dirty="0" smtClean="0"/>
              <a:t>λογοδοσία τους </a:t>
            </a:r>
            <a:r>
              <a:rPr lang="el-GR" dirty="0"/>
              <a:t>απέναντι στην κοινωνία, όπως, π.χ., µε ετήσιους </a:t>
            </a:r>
            <a:r>
              <a:rPr lang="el-GR" dirty="0" err="1" smtClean="0"/>
              <a:t>δηµόσιους</a:t>
            </a:r>
            <a:r>
              <a:rPr lang="el-GR" dirty="0" smtClean="0"/>
              <a:t> </a:t>
            </a:r>
            <a:r>
              <a:rPr lang="el-GR" dirty="0" err="1" smtClean="0"/>
              <a:t>απολογισµούς</a:t>
            </a:r>
            <a:r>
              <a:rPr lang="el-GR" dirty="0" smtClean="0"/>
              <a:t> </a:t>
            </a:r>
            <a:r>
              <a:rPr lang="el-GR" dirty="0"/>
              <a:t>έργου και έλεγχο των </a:t>
            </a:r>
            <a:r>
              <a:rPr lang="el-GR" dirty="0" err="1"/>
              <a:t>οικονοµικών</a:t>
            </a:r>
            <a:r>
              <a:rPr lang="el-GR" dirty="0"/>
              <a:t> και άλλων </a:t>
            </a:r>
            <a:r>
              <a:rPr lang="el-GR" dirty="0" smtClean="0"/>
              <a:t>δια-</a:t>
            </a:r>
            <a:r>
              <a:rPr lang="el-GR" dirty="0" err="1" smtClean="0"/>
              <a:t>δικασιών</a:t>
            </a:r>
            <a:r>
              <a:rPr lang="el-GR" dirty="0" smtClean="0"/>
              <a:t> </a:t>
            </a:r>
            <a:r>
              <a:rPr lang="el-GR" dirty="0"/>
              <a:t>τους από </a:t>
            </a:r>
            <a:r>
              <a:rPr lang="el-GR" dirty="0" err="1"/>
              <a:t>σώµα</a:t>
            </a:r>
            <a:r>
              <a:rPr lang="el-GR" dirty="0"/>
              <a:t> ορκωτών ελεγκτών ή/και τις </a:t>
            </a:r>
            <a:r>
              <a:rPr lang="el-GR" dirty="0" err="1" smtClean="0"/>
              <a:t>αρµόδιες</a:t>
            </a:r>
            <a:r>
              <a:rPr lang="el-GR" dirty="0" smtClean="0"/>
              <a:t> ελεγκτικές </a:t>
            </a:r>
            <a:r>
              <a:rPr lang="el-GR" dirty="0"/>
              <a:t>υπηρεσίες του </a:t>
            </a:r>
            <a:r>
              <a:rPr lang="el-GR" dirty="0" err="1"/>
              <a:t>δηµοσίου</a:t>
            </a:r>
            <a:r>
              <a:rPr lang="el-GR" dirty="0"/>
              <a:t>.</a:t>
            </a:r>
          </a:p>
          <a:p>
            <a:r>
              <a:rPr lang="el-GR" dirty="0" smtClean="0"/>
              <a:t>Ο </a:t>
            </a:r>
            <a:r>
              <a:rPr lang="el-GR" dirty="0" err="1"/>
              <a:t>βαθµός</a:t>
            </a:r>
            <a:r>
              <a:rPr lang="el-GR" dirty="0"/>
              <a:t> στον οποίο οι φορείς καταφέρνουν να </a:t>
            </a:r>
            <a:r>
              <a:rPr lang="el-GR" dirty="0" smtClean="0"/>
              <a:t>µ</a:t>
            </a:r>
            <a:r>
              <a:rPr lang="el-GR" dirty="0" err="1" smtClean="0"/>
              <a:t>ειώσουν</a:t>
            </a:r>
            <a:r>
              <a:rPr lang="el-GR" dirty="0" smtClean="0"/>
              <a:t> τη </a:t>
            </a:r>
            <a:r>
              <a:rPr lang="el-GR" dirty="0"/>
              <a:t>γραφειοκρατία στο εσωτερικό τους και να υιοθετήσουν </a:t>
            </a:r>
            <a:r>
              <a:rPr lang="el-GR" dirty="0" smtClean="0"/>
              <a:t>εργαλεία </a:t>
            </a:r>
            <a:r>
              <a:rPr lang="el-GR" dirty="0"/>
              <a:t>της σύγχρονης τεχνολογίας για την </a:t>
            </a:r>
            <a:r>
              <a:rPr lang="el-GR" dirty="0" err="1"/>
              <a:t>άµεση</a:t>
            </a:r>
            <a:r>
              <a:rPr lang="el-GR" dirty="0"/>
              <a:t> εξυπηρέτηση </a:t>
            </a:r>
            <a:r>
              <a:rPr lang="el-GR" dirty="0" smtClean="0"/>
              <a:t>των </a:t>
            </a:r>
            <a:r>
              <a:rPr lang="el-GR" dirty="0" err="1" smtClean="0"/>
              <a:t>ατόµων</a:t>
            </a:r>
            <a:r>
              <a:rPr lang="el-GR" dirty="0" smtClean="0"/>
              <a:t> </a:t>
            </a:r>
            <a:r>
              <a:rPr lang="el-GR" dirty="0"/>
              <a:t>που τους προσεγγίζουν για παροχή </a:t>
            </a:r>
            <a:r>
              <a:rPr lang="el-GR" dirty="0" smtClean="0"/>
              <a:t>υπηρεσιών.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21496781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Βασικά κριτήρια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/>
              <a:t>Ο τρόπος, τα εργαλεία και οι µ</a:t>
            </a:r>
            <a:r>
              <a:rPr lang="el-GR" dirty="0" err="1"/>
              <a:t>έθοδοι</a:t>
            </a:r>
            <a:r>
              <a:rPr lang="el-GR" dirty="0"/>
              <a:t> που </a:t>
            </a:r>
            <a:r>
              <a:rPr lang="el-GR" dirty="0" err="1"/>
              <a:t>χρησιµοποιεί</a:t>
            </a:r>
            <a:r>
              <a:rPr lang="el-GR" dirty="0"/>
              <a:t> </a:t>
            </a:r>
            <a:r>
              <a:rPr lang="el-GR" dirty="0" smtClean="0"/>
              <a:t>κάθε φορέας </a:t>
            </a:r>
            <a:r>
              <a:rPr lang="el-GR" dirty="0"/>
              <a:t>για αξιοποίηση του ανθρώπινου </a:t>
            </a:r>
            <a:r>
              <a:rPr lang="el-GR" dirty="0" err="1"/>
              <a:t>δυναµικού</a:t>
            </a:r>
            <a:r>
              <a:rPr lang="el-GR" dirty="0"/>
              <a:t>, των </a:t>
            </a:r>
            <a:r>
              <a:rPr lang="el-GR" dirty="0" err="1" smtClean="0"/>
              <a:t>υποδοµών</a:t>
            </a:r>
            <a:r>
              <a:rPr lang="el-GR" dirty="0" smtClean="0"/>
              <a:t> και </a:t>
            </a:r>
            <a:r>
              <a:rPr lang="el-GR" dirty="0"/>
              <a:t>των άλλων πόρων του.</a:t>
            </a:r>
          </a:p>
          <a:p>
            <a:r>
              <a:rPr lang="el-GR" dirty="0" smtClean="0"/>
              <a:t>Η </a:t>
            </a:r>
            <a:r>
              <a:rPr lang="el-GR" dirty="0"/>
              <a:t>σχέση κάθε φορέα µε την κοινωνία, όπως αυτή µ</a:t>
            </a:r>
            <a:r>
              <a:rPr lang="el-GR" dirty="0" err="1"/>
              <a:t>πορεί</a:t>
            </a:r>
            <a:r>
              <a:rPr lang="el-GR" dirty="0"/>
              <a:t> </a:t>
            </a:r>
            <a:r>
              <a:rPr lang="el-GR" dirty="0" smtClean="0"/>
              <a:t>να αποτυπώνεται </a:t>
            </a:r>
            <a:r>
              <a:rPr lang="el-GR" dirty="0"/>
              <a:t>στον τρόπο που αξιοποιεί την κοινωνία των </a:t>
            </a:r>
            <a:r>
              <a:rPr lang="el-GR" dirty="0" smtClean="0"/>
              <a:t>πολιτών</a:t>
            </a:r>
            <a:r>
              <a:rPr lang="el-GR" dirty="0"/>
              <a:t>, στα </a:t>
            </a:r>
            <a:r>
              <a:rPr lang="el-GR" dirty="0" err="1"/>
              <a:t>προγρά</a:t>
            </a:r>
            <a:r>
              <a:rPr lang="el-GR" dirty="0"/>
              <a:t>µµ </a:t>
            </a:r>
            <a:r>
              <a:rPr lang="el-GR" dirty="0" err="1"/>
              <a:t>ατα</a:t>
            </a:r>
            <a:r>
              <a:rPr lang="el-GR" dirty="0"/>
              <a:t> προσέλκυσης και εκπαίδευσης </a:t>
            </a:r>
            <a:r>
              <a:rPr lang="el-GR" dirty="0" smtClean="0"/>
              <a:t>εθελοντών, στην </a:t>
            </a:r>
            <a:r>
              <a:rPr lang="el-GR" dirty="0"/>
              <a:t>εξασφάλιση υλικής και ηθικής υποστήριξης προς το έργο </a:t>
            </a:r>
            <a:r>
              <a:rPr lang="el-GR" dirty="0" smtClean="0"/>
              <a:t>του, στη </a:t>
            </a:r>
            <a:r>
              <a:rPr lang="el-GR" dirty="0" err="1"/>
              <a:t>δηµοσιοποίηση</a:t>
            </a:r>
            <a:r>
              <a:rPr lang="el-GR" dirty="0"/>
              <a:t> των εργασιών του και σε άλλα µ</a:t>
            </a:r>
            <a:r>
              <a:rPr lang="el-GR" dirty="0" err="1"/>
              <a:t>έσα</a:t>
            </a:r>
            <a:r>
              <a:rPr lang="el-GR" dirty="0"/>
              <a:t>.</a:t>
            </a:r>
          </a:p>
          <a:p>
            <a:r>
              <a:rPr lang="el-GR" dirty="0" smtClean="0"/>
              <a:t>Ο </a:t>
            </a:r>
            <a:r>
              <a:rPr lang="el-GR" dirty="0" err="1"/>
              <a:t>βαθµός</a:t>
            </a:r>
            <a:r>
              <a:rPr lang="el-GR" dirty="0"/>
              <a:t> κάλυψης των </a:t>
            </a:r>
            <a:r>
              <a:rPr lang="el-GR" dirty="0" err="1"/>
              <a:t>αναδυόµενων</a:t>
            </a:r>
            <a:r>
              <a:rPr lang="el-GR" dirty="0"/>
              <a:t> αναγκών της </a:t>
            </a:r>
            <a:r>
              <a:rPr lang="el-GR" dirty="0" smtClean="0"/>
              <a:t>ελληνικής </a:t>
            </a:r>
            <a:r>
              <a:rPr lang="el-GR" dirty="0"/>
              <a:t>κοινωνίας και της ειδικής </a:t>
            </a:r>
            <a:r>
              <a:rPr lang="el-GR" dirty="0" err="1"/>
              <a:t>οµάδας</a:t>
            </a:r>
            <a:r>
              <a:rPr lang="el-GR" dirty="0"/>
              <a:t> την οποία εξυπηρετεί </a:t>
            </a:r>
            <a:r>
              <a:rPr lang="el-GR" dirty="0" smtClean="0"/>
              <a:t>και οι </a:t>
            </a:r>
            <a:r>
              <a:rPr lang="el-GR" dirty="0"/>
              <a:t>οποίες </a:t>
            </a:r>
            <a:r>
              <a:rPr lang="el-GR" dirty="0" err="1"/>
              <a:t>τεκµηριώνονται</a:t>
            </a:r>
            <a:r>
              <a:rPr lang="el-GR" dirty="0"/>
              <a:t> επαρκώς και δεν αποτελούν «</a:t>
            </a:r>
            <a:r>
              <a:rPr lang="el-GR" dirty="0" smtClean="0"/>
              <a:t>προϊόν» </a:t>
            </a:r>
            <a:r>
              <a:rPr lang="el-GR" dirty="0" err="1" smtClean="0"/>
              <a:t>κο</a:t>
            </a:r>
            <a:r>
              <a:rPr lang="el-GR" dirty="0" smtClean="0"/>
              <a:t>µµ </a:t>
            </a:r>
            <a:r>
              <a:rPr lang="el-GR" dirty="0" err="1"/>
              <a:t>ατικών</a:t>
            </a:r>
            <a:r>
              <a:rPr lang="el-GR" dirty="0"/>
              <a:t> ή/και πελατειακών εξυπηρετήσεων, όπως συνέβη </a:t>
            </a:r>
            <a:r>
              <a:rPr lang="el-GR" dirty="0" smtClean="0"/>
              <a:t>στο παρελθόν</a:t>
            </a:r>
            <a:r>
              <a:rPr lang="el-GR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4424774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Ανοικτοί </a:t>
            </a:r>
            <a:r>
              <a:rPr lang="el-GR" dirty="0" err="1"/>
              <a:t>οργανισµοί</a:t>
            </a:r>
            <a:r>
              <a:rPr lang="el-GR" dirty="0"/>
              <a:t> </a:t>
            </a:r>
            <a:r>
              <a:rPr lang="el-GR" dirty="0" smtClean="0"/>
              <a:t>µ</a:t>
            </a:r>
            <a:r>
              <a:rPr lang="el-GR" dirty="0" err="1" smtClean="0"/>
              <a:t>άθησης</a:t>
            </a:r>
            <a:r>
              <a:rPr lang="el-GR" dirty="0" smtClean="0"/>
              <a:t> </a:t>
            </a:r>
            <a:r>
              <a:rPr lang="el-GR" dirty="0"/>
              <a:t>(Learning </a:t>
            </a:r>
            <a:r>
              <a:rPr lang="el-GR" dirty="0" err="1"/>
              <a:t>organizations</a:t>
            </a:r>
            <a:r>
              <a:rPr lang="el-GR" dirty="0"/>
              <a:t>)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/>
              <a:t>Ε</a:t>
            </a:r>
            <a:r>
              <a:rPr lang="el-GR" dirty="0" smtClean="0"/>
              <a:t>πικοινωνία </a:t>
            </a:r>
          </a:p>
          <a:p>
            <a:r>
              <a:rPr lang="el-GR" dirty="0" err="1"/>
              <a:t>Σ</a:t>
            </a:r>
            <a:r>
              <a:rPr lang="el-GR" dirty="0" err="1" smtClean="0"/>
              <a:t>υµµετοχή</a:t>
            </a:r>
            <a:r>
              <a:rPr lang="el-GR" dirty="0" smtClean="0"/>
              <a:t> </a:t>
            </a:r>
            <a:r>
              <a:rPr lang="el-GR" dirty="0"/>
              <a:t>των στελεχών στη λήψη </a:t>
            </a:r>
            <a:r>
              <a:rPr lang="el-GR" dirty="0" smtClean="0"/>
              <a:t>αποφάσεων </a:t>
            </a:r>
            <a:r>
              <a:rPr lang="el-GR" dirty="0"/>
              <a:t>χωρίς απειλητικό </a:t>
            </a:r>
            <a:r>
              <a:rPr lang="el-GR" dirty="0" smtClean="0"/>
              <a:t>χαρακτήρα</a:t>
            </a:r>
          </a:p>
          <a:p>
            <a:r>
              <a:rPr lang="el-GR" dirty="0" smtClean="0"/>
              <a:t>Εισαγωγή και </a:t>
            </a:r>
            <a:r>
              <a:rPr lang="el-GR" dirty="0" err="1"/>
              <a:t>εφαρµογή</a:t>
            </a:r>
            <a:r>
              <a:rPr lang="el-GR" dirty="0"/>
              <a:t> ιδεών, διαδικασιών, διεργασιών και </a:t>
            </a:r>
            <a:r>
              <a:rPr lang="el-GR" dirty="0" err="1" smtClean="0"/>
              <a:t>αποτελεσµάτων</a:t>
            </a:r>
            <a:r>
              <a:rPr lang="el-GR" dirty="0" smtClean="0"/>
              <a:t> τα </a:t>
            </a:r>
            <a:r>
              <a:rPr lang="el-GR" dirty="0"/>
              <a:t>οποία είναι νέα για τον </a:t>
            </a:r>
            <a:r>
              <a:rPr lang="el-GR" dirty="0" err="1"/>
              <a:t>οργανισµό</a:t>
            </a:r>
            <a:r>
              <a:rPr lang="el-GR" dirty="0"/>
              <a:t> και </a:t>
            </a:r>
            <a:r>
              <a:rPr lang="el-GR" dirty="0" err="1"/>
              <a:t>σχεδιασµένα</a:t>
            </a:r>
            <a:r>
              <a:rPr lang="el-GR" dirty="0"/>
              <a:t>, ώστε </a:t>
            </a:r>
            <a:r>
              <a:rPr lang="el-GR" dirty="0" smtClean="0"/>
              <a:t>να λειτουργήσουν </a:t>
            </a:r>
            <a:r>
              <a:rPr lang="el-GR" dirty="0"/>
              <a:t>προς όφελός </a:t>
            </a:r>
            <a:r>
              <a:rPr lang="el-GR" dirty="0" smtClean="0"/>
              <a:t>τους</a:t>
            </a:r>
          </a:p>
          <a:p>
            <a:r>
              <a:rPr lang="el-GR" dirty="0"/>
              <a:t>Ι</a:t>
            </a:r>
            <a:r>
              <a:rPr lang="el-GR" dirty="0" smtClean="0"/>
              <a:t>κανοί </a:t>
            </a:r>
            <a:r>
              <a:rPr lang="el-GR" dirty="0"/>
              <a:t>να συν-</a:t>
            </a:r>
            <a:r>
              <a:rPr lang="el-GR" dirty="0" err="1"/>
              <a:t>διαµορφώσουν</a:t>
            </a:r>
            <a:r>
              <a:rPr lang="el-GR" dirty="0"/>
              <a:t> προτάσεις και </a:t>
            </a:r>
            <a:r>
              <a:rPr lang="el-GR" dirty="0" smtClean="0"/>
              <a:t>στρατηγικές </a:t>
            </a:r>
            <a:r>
              <a:rPr lang="el-GR" dirty="0"/>
              <a:t>για µία πολιτική που θα έρχεται από κάτω και θα βασίζεται </a:t>
            </a:r>
            <a:r>
              <a:rPr lang="el-GR" dirty="0" err="1"/>
              <a:t>στιςπραγµατικές</a:t>
            </a:r>
            <a:r>
              <a:rPr lang="el-GR" dirty="0"/>
              <a:t> ανάγκες της κοινωνίας, και όχι να </a:t>
            </a:r>
            <a:r>
              <a:rPr lang="el-GR" dirty="0" err="1"/>
              <a:t>παραµένουν</a:t>
            </a:r>
            <a:r>
              <a:rPr lang="el-GR" dirty="0"/>
              <a:t> </a:t>
            </a:r>
            <a:r>
              <a:rPr lang="el-GR" dirty="0" smtClean="0"/>
              <a:t>παθητικοί </a:t>
            </a:r>
            <a:r>
              <a:rPr lang="el-GR" dirty="0"/>
              <a:t>απέναντι στην </a:t>
            </a:r>
            <a:r>
              <a:rPr lang="el-GR" dirty="0" err="1"/>
              <a:t>απορρύθµιση</a:t>
            </a:r>
            <a:r>
              <a:rPr lang="el-GR" dirty="0"/>
              <a:t> του κοινωνικού κράτους</a:t>
            </a:r>
          </a:p>
        </p:txBody>
      </p:sp>
    </p:spTree>
    <p:extLst>
      <p:ext uri="{BB962C8B-B14F-4D97-AF65-F5344CB8AC3E}">
        <p14:creationId xmlns="" xmlns:p14="http://schemas.microsoft.com/office/powerpoint/2010/main" val="42306065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Αδράνεια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Ενισχύει </a:t>
            </a:r>
            <a:r>
              <a:rPr lang="el-GR" dirty="0"/>
              <a:t>τον φόβο </a:t>
            </a:r>
            <a:endParaRPr lang="el-GR" dirty="0" smtClean="0"/>
          </a:p>
          <a:p>
            <a:r>
              <a:rPr lang="el-GR" dirty="0"/>
              <a:t>Ε</a:t>
            </a:r>
            <a:r>
              <a:rPr lang="el-GR" dirty="0" smtClean="0"/>
              <a:t>πιτρέπει µ</a:t>
            </a:r>
            <a:r>
              <a:rPr lang="el-GR" dirty="0" err="1" smtClean="0"/>
              <a:t>εγαλύτερη</a:t>
            </a:r>
            <a:r>
              <a:rPr lang="el-GR" dirty="0" smtClean="0"/>
              <a:t> αυθαιρεσία και </a:t>
            </a:r>
            <a:r>
              <a:rPr lang="el-GR" dirty="0" err="1"/>
              <a:t>αυταρχισµό</a:t>
            </a:r>
            <a:r>
              <a:rPr lang="el-GR" dirty="0"/>
              <a:t>. </a:t>
            </a:r>
            <a:endParaRPr lang="el-GR" dirty="0" smtClean="0"/>
          </a:p>
          <a:p>
            <a:r>
              <a:rPr lang="el-GR" dirty="0" err="1" smtClean="0"/>
              <a:t>Φαινόµενα</a:t>
            </a:r>
            <a:r>
              <a:rPr lang="el-GR" dirty="0" smtClean="0"/>
              <a:t> </a:t>
            </a:r>
            <a:r>
              <a:rPr lang="el-GR" dirty="0"/>
              <a:t>παθολογίας στο </a:t>
            </a:r>
            <a:r>
              <a:rPr lang="el-GR" dirty="0" smtClean="0"/>
              <a:t>εσωτερικό ενός </a:t>
            </a:r>
            <a:r>
              <a:rPr lang="el-GR" dirty="0" err="1"/>
              <a:t>οργανισµού</a:t>
            </a:r>
            <a:r>
              <a:rPr lang="el-GR" dirty="0"/>
              <a:t> ή µ</a:t>
            </a:r>
            <a:r>
              <a:rPr lang="el-GR" dirty="0" err="1"/>
              <a:t>εταξύ</a:t>
            </a:r>
            <a:r>
              <a:rPr lang="el-GR" dirty="0"/>
              <a:t> διαφορετικών </a:t>
            </a:r>
            <a:r>
              <a:rPr lang="el-GR" dirty="0" err="1"/>
              <a:t>οργανισµών</a:t>
            </a:r>
            <a:r>
              <a:rPr lang="el-GR" dirty="0"/>
              <a:t> </a:t>
            </a:r>
            <a:endParaRPr lang="el-GR" dirty="0" smtClean="0"/>
          </a:p>
          <a:p>
            <a:r>
              <a:rPr lang="el-GR" dirty="0" smtClean="0"/>
              <a:t>Κίνδυνος </a:t>
            </a:r>
            <a:r>
              <a:rPr lang="el-GR" dirty="0" err="1" smtClean="0"/>
              <a:t>γραφειοκρατικοποίησης</a:t>
            </a:r>
            <a:r>
              <a:rPr lang="el-GR" dirty="0" smtClean="0"/>
              <a:t> και </a:t>
            </a:r>
            <a:r>
              <a:rPr lang="el-GR" dirty="0"/>
              <a:t>µ</a:t>
            </a:r>
            <a:r>
              <a:rPr lang="el-GR" dirty="0" err="1"/>
              <a:t>ηχανιστικής</a:t>
            </a:r>
            <a:r>
              <a:rPr lang="el-GR" dirty="0"/>
              <a:t> </a:t>
            </a:r>
            <a:r>
              <a:rPr lang="el-GR" dirty="0" err="1"/>
              <a:t>εφαρµογής</a:t>
            </a:r>
            <a:r>
              <a:rPr lang="el-GR" dirty="0"/>
              <a:t> </a:t>
            </a:r>
            <a:r>
              <a:rPr lang="el-GR" dirty="0" err="1"/>
              <a:t>προγρα</a:t>
            </a:r>
            <a:r>
              <a:rPr lang="el-GR" dirty="0"/>
              <a:t>µµ </a:t>
            </a:r>
            <a:r>
              <a:rPr lang="el-GR" dirty="0" err="1"/>
              <a:t>άτων</a:t>
            </a:r>
            <a:r>
              <a:rPr lang="el-GR" dirty="0"/>
              <a:t> και </a:t>
            </a:r>
            <a:r>
              <a:rPr lang="el-GR" dirty="0" smtClean="0"/>
              <a:t>διαδικασιών</a:t>
            </a:r>
          </a:p>
          <a:p>
            <a:r>
              <a:rPr lang="el-GR" dirty="0" err="1" smtClean="0"/>
              <a:t>Χαµηλής</a:t>
            </a:r>
            <a:r>
              <a:rPr lang="el-GR" dirty="0" smtClean="0"/>
              <a:t> </a:t>
            </a:r>
            <a:r>
              <a:rPr lang="el-GR" dirty="0" err="1"/>
              <a:t>στάθµης</a:t>
            </a:r>
            <a:r>
              <a:rPr lang="el-GR" dirty="0"/>
              <a:t> </a:t>
            </a:r>
            <a:r>
              <a:rPr lang="el-GR" dirty="0" smtClean="0"/>
              <a:t>υπηρεσίες</a:t>
            </a:r>
            <a:endParaRPr lang="el-GR" dirty="0"/>
          </a:p>
          <a:p>
            <a:r>
              <a:rPr lang="el-GR" dirty="0" smtClean="0"/>
              <a:t>Παθολογικός </a:t>
            </a:r>
            <a:r>
              <a:rPr lang="el-GR" dirty="0" err="1"/>
              <a:t>ανταγωνισµός</a:t>
            </a:r>
            <a:r>
              <a:rPr lang="el-GR" dirty="0"/>
              <a:t> και αντιπαράθεση </a:t>
            </a:r>
            <a:endParaRPr lang="el-GR" dirty="0" smtClean="0"/>
          </a:p>
        </p:txBody>
      </p:sp>
    </p:spTree>
    <p:extLst>
      <p:ext uri="{BB962C8B-B14F-4D97-AF65-F5344CB8AC3E}">
        <p14:creationId xmlns="" xmlns:p14="http://schemas.microsoft.com/office/powerpoint/2010/main" val="33177922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Αντιμετώπιση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Εκ </a:t>
            </a:r>
            <a:r>
              <a:rPr lang="el-GR" dirty="0"/>
              <a:t>νέου αξιολόγηση των αναγκών </a:t>
            </a:r>
            <a:r>
              <a:rPr lang="el-GR" dirty="0" err="1"/>
              <a:t>δηµόσιας</a:t>
            </a:r>
            <a:r>
              <a:rPr lang="el-GR" dirty="0"/>
              <a:t> υγείας και </a:t>
            </a:r>
            <a:r>
              <a:rPr lang="el-GR" dirty="0" smtClean="0"/>
              <a:t>φροντίδας</a:t>
            </a:r>
          </a:p>
          <a:p>
            <a:r>
              <a:rPr lang="el-GR" dirty="0" smtClean="0"/>
              <a:t>Θέσπιση </a:t>
            </a:r>
            <a:r>
              <a:rPr lang="el-GR" dirty="0"/>
              <a:t>νέων </a:t>
            </a:r>
            <a:r>
              <a:rPr lang="el-GR" dirty="0" smtClean="0"/>
              <a:t>προτεραιοτήτων</a:t>
            </a:r>
          </a:p>
          <a:p>
            <a:r>
              <a:rPr lang="el-GR" dirty="0"/>
              <a:t>Ε</a:t>
            </a:r>
            <a:r>
              <a:rPr lang="el-GR" dirty="0" smtClean="0"/>
              <a:t>κπαίδευση </a:t>
            </a:r>
            <a:r>
              <a:rPr lang="el-GR" dirty="0"/>
              <a:t>για </a:t>
            </a:r>
            <a:r>
              <a:rPr lang="el-GR" dirty="0" smtClean="0"/>
              <a:t>τις επιπτώσεις </a:t>
            </a:r>
            <a:r>
              <a:rPr lang="el-GR" dirty="0"/>
              <a:t>της </a:t>
            </a:r>
            <a:r>
              <a:rPr lang="el-GR" dirty="0" err="1"/>
              <a:t>οικονοµικής</a:t>
            </a:r>
            <a:r>
              <a:rPr lang="el-GR" dirty="0"/>
              <a:t> κρίσης στην υγεία και την </a:t>
            </a:r>
            <a:r>
              <a:rPr lang="el-GR" dirty="0" smtClean="0"/>
              <a:t>κοινωνική προστασία</a:t>
            </a:r>
          </a:p>
          <a:p>
            <a:r>
              <a:rPr lang="el-GR" dirty="0"/>
              <a:t>Υ</a:t>
            </a:r>
            <a:r>
              <a:rPr lang="el-GR" dirty="0" smtClean="0"/>
              <a:t>ποστήριξη </a:t>
            </a:r>
            <a:r>
              <a:rPr lang="el-GR" dirty="0"/>
              <a:t>των </a:t>
            </a:r>
            <a:r>
              <a:rPr lang="el-GR" dirty="0" err="1" smtClean="0"/>
              <a:t>προγραµµάτων</a:t>
            </a:r>
            <a:r>
              <a:rPr lang="el-GR" dirty="0" smtClean="0"/>
              <a:t> </a:t>
            </a:r>
          </a:p>
          <a:p>
            <a:r>
              <a:rPr lang="el-GR" dirty="0" smtClean="0"/>
              <a:t>Σαφής </a:t>
            </a:r>
            <a:r>
              <a:rPr lang="el-GR" dirty="0"/>
              <a:t>πολιτική θέση.</a:t>
            </a:r>
          </a:p>
        </p:txBody>
      </p:sp>
    </p:spTree>
    <p:extLst>
      <p:ext uri="{BB962C8B-B14F-4D97-AF65-F5344CB8AC3E}">
        <p14:creationId xmlns="" xmlns:p14="http://schemas.microsoft.com/office/powerpoint/2010/main" val="17282752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Αναζήτηση νέων στρατηγικών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Αλληλεγγύη και ανοικτή σχέση με την </a:t>
            </a:r>
            <a:r>
              <a:rPr lang="el-GR" dirty="0" smtClean="0"/>
              <a:t>κοινωνία</a:t>
            </a:r>
          </a:p>
          <a:p>
            <a:r>
              <a:rPr lang="el-GR" dirty="0"/>
              <a:t>Συνηγορία-προάσπιση των ανθρωπίνων </a:t>
            </a:r>
            <a:r>
              <a:rPr lang="el-GR" dirty="0" smtClean="0"/>
              <a:t>δικαιωμάτων</a:t>
            </a:r>
          </a:p>
          <a:p>
            <a:r>
              <a:rPr lang="el-GR" dirty="0"/>
              <a:t>Αναδιοργάνωση σε ένα ασταθές περιβάλλον</a:t>
            </a:r>
          </a:p>
        </p:txBody>
      </p:sp>
    </p:spTree>
    <p:extLst>
      <p:ext uri="{BB962C8B-B14F-4D97-AF65-F5344CB8AC3E}">
        <p14:creationId xmlns="" xmlns:p14="http://schemas.microsoft.com/office/powerpoint/2010/main" val="25426610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200" dirty="0"/>
              <a:t>Αλληλεγγύη και ανοικτή σχέση με την κοινωνία</a:t>
            </a:r>
            <a:br>
              <a:rPr lang="el-GR" sz="3200" dirty="0"/>
            </a:br>
            <a:endParaRPr lang="el-GR" sz="3200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err="1"/>
              <a:t>Κ</a:t>
            </a:r>
            <a:r>
              <a:rPr lang="el-GR" dirty="0" err="1" smtClean="0"/>
              <a:t>αινοτοµία</a:t>
            </a:r>
            <a:r>
              <a:rPr lang="el-GR" dirty="0"/>
              <a:t>, </a:t>
            </a:r>
            <a:r>
              <a:rPr lang="el-GR" dirty="0" err="1" smtClean="0"/>
              <a:t>αυτονοµία</a:t>
            </a:r>
            <a:r>
              <a:rPr lang="el-GR" dirty="0"/>
              <a:t>, </a:t>
            </a:r>
            <a:r>
              <a:rPr lang="el-GR" dirty="0" smtClean="0"/>
              <a:t>εσωτερική </a:t>
            </a:r>
            <a:r>
              <a:rPr lang="el-GR" dirty="0"/>
              <a:t>και εξωτερική </a:t>
            </a:r>
            <a:r>
              <a:rPr lang="el-GR" dirty="0" smtClean="0"/>
              <a:t>δικτύωση</a:t>
            </a:r>
          </a:p>
          <a:p>
            <a:r>
              <a:rPr lang="el-GR" dirty="0" smtClean="0"/>
              <a:t>Δίκτυα και κοινωνικές </a:t>
            </a:r>
            <a:r>
              <a:rPr lang="el-GR" dirty="0" err="1" smtClean="0"/>
              <a:t>συµµαχίες</a:t>
            </a:r>
            <a:endParaRPr lang="el-GR" dirty="0" smtClean="0"/>
          </a:p>
          <a:p>
            <a:r>
              <a:rPr lang="el-GR" dirty="0" err="1" smtClean="0"/>
              <a:t>Προγράµµατα</a:t>
            </a:r>
            <a:r>
              <a:rPr lang="el-GR" dirty="0" smtClean="0"/>
              <a:t> </a:t>
            </a:r>
            <a:r>
              <a:rPr lang="el-GR" dirty="0"/>
              <a:t>αλληλεγγύης και </a:t>
            </a:r>
            <a:r>
              <a:rPr lang="el-GR" dirty="0" smtClean="0"/>
              <a:t>αλληλοβοήθειας, εθελοντική </a:t>
            </a:r>
            <a:r>
              <a:rPr lang="el-GR" dirty="0"/>
              <a:t>εργασία, </a:t>
            </a:r>
            <a:endParaRPr lang="el-GR" dirty="0" smtClean="0"/>
          </a:p>
          <a:p>
            <a:r>
              <a:rPr lang="el-GR" dirty="0" err="1" smtClean="0"/>
              <a:t>Παρεµβάσεις</a:t>
            </a:r>
            <a:r>
              <a:rPr lang="el-GR" dirty="0" smtClean="0"/>
              <a:t> </a:t>
            </a:r>
            <a:r>
              <a:rPr lang="el-GR" dirty="0"/>
              <a:t>κοινωνικού, πολιτιστικού και οικολογικού </a:t>
            </a:r>
            <a:r>
              <a:rPr lang="el-GR" dirty="0" smtClean="0"/>
              <a:t>χαρακτήρα</a:t>
            </a:r>
          </a:p>
          <a:p>
            <a:r>
              <a:rPr lang="el-GR" dirty="0" smtClean="0"/>
              <a:t>Μείωση </a:t>
            </a:r>
            <a:r>
              <a:rPr lang="el-GR" dirty="0"/>
              <a:t>των </a:t>
            </a:r>
            <a:r>
              <a:rPr lang="el-GR" dirty="0" smtClean="0"/>
              <a:t>ανισοτήτων και </a:t>
            </a:r>
            <a:r>
              <a:rPr lang="el-GR" dirty="0" err="1" smtClean="0"/>
              <a:t>σεβασµό</a:t>
            </a:r>
            <a:r>
              <a:rPr lang="el-GR" dirty="0" smtClean="0"/>
              <a:t> </a:t>
            </a:r>
            <a:r>
              <a:rPr lang="el-GR" dirty="0"/>
              <a:t>στη </a:t>
            </a:r>
            <a:r>
              <a:rPr lang="el-GR" dirty="0" smtClean="0"/>
              <a:t>διαφορετικότητα </a:t>
            </a:r>
          </a:p>
          <a:p>
            <a:r>
              <a:rPr lang="el-GR" dirty="0" smtClean="0"/>
              <a:t>Ισότητα</a:t>
            </a:r>
            <a:r>
              <a:rPr lang="el-GR" dirty="0"/>
              <a:t>, </a:t>
            </a:r>
            <a:r>
              <a:rPr lang="el-GR" dirty="0" smtClean="0"/>
              <a:t>δικαιοσύνη </a:t>
            </a:r>
            <a:r>
              <a:rPr lang="el-GR" dirty="0"/>
              <a:t>και </a:t>
            </a:r>
            <a:r>
              <a:rPr lang="el-GR" dirty="0" smtClean="0"/>
              <a:t>αλληλεγγύη</a:t>
            </a:r>
          </a:p>
          <a:p>
            <a:r>
              <a:rPr lang="el-GR" dirty="0" err="1" smtClean="0"/>
              <a:t>Δέσµευση</a:t>
            </a:r>
            <a:r>
              <a:rPr lang="el-GR" dirty="0" smtClean="0"/>
              <a:t> και </a:t>
            </a:r>
            <a:r>
              <a:rPr lang="el-GR" dirty="0" err="1"/>
              <a:t>ισοτιµία</a:t>
            </a: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18929732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Αλληλεγγύη και Φιλανθρωπία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l-GR" dirty="0"/>
              <a:t>Η αλληλεγγύη δεν είναι </a:t>
            </a:r>
            <a:r>
              <a:rPr lang="el-GR" dirty="0" smtClean="0"/>
              <a:t>φιλανθρωπία</a:t>
            </a:r>
          </a:p>
          <a:p>
            <a:r>
              <a:rPr lang="el-GR" dirty="0" smtClean="0"/>
              <a:t>ΓΗ Φιλανθρωπία </a:t>
            </a:r>
            <a:r>
              <a:rPr lang="el-GR" dirty="0"/>
              <a:t>µ</a:t>
            </a:r>
            <a:r>
              <a:rPr lang="el-GR" dirty="0" err="1"/>
              <a:t>πορεί</a:t>
            </a:r>
            <a:r>
              <a:rPr lang="el-GR" dirty="0"/>
              <a:t> να </a:t>
            </a:r>
            <a:r>
              <a:rPr lang="el-GR" dirty="0" smtClean="0"/>
              <a:t>αποτελεί </a:t>
            </a:r>
            <a:r>
              <a:rPr lang="el-GR" dirty="0"/>
              <a:t>µέσο ελέγχου των ευάλωτων </a:t>
            </a:r>
            <a:r>
              <a:rPr lang="el-GR" dirty="0" err="1"/>
              <a:t>οµάδων</a:t>
            </a:r>
            <a:r>
              <a:rPr lang="el-GR" dirty="0"/>
              <a:t> </a:t>
            </a:r>
            <a:endParaRPr lang="el-GR" dirty="0" smtClean="0"/>
          </a:p>
          <a:p>
            <a:r>
              <a:rPr lang="el-GR" dirty="0" smtClean="0"/>
              <a:t>Υποκρύπτει </a:t>
            </a:r>
            <a:r>
              <a:rPr lang="el-GR" dirty="0"/>
              <a:t>εξουσιαστικές </a:t>
            </a:r>
            <a:r>
              <a:rPr lang="el-GR" dirty="0" smtClean="0"/>
              <a:t>σχέσεις</a:t>
            </a:r>
          </a:p>
          <a:p>
            <a:r>
              <a:rPr lang="el-GR" dirty="0" smtClean="0"/>
              <a:t>Υπονοεί </a:t>
            </a:r>
            <a:r>
              <a:rPr lang="el-GR" dirty="0"/>
              <a:t>τη χάρη προς τους </a:t>
            </a:r>
            <a:r>
              <a:rPr lang="el-GR" dirty="0" err="1"/>
              <a:t>αδύναµους</a:t>
            </a:r>
            <a:r>
              <a:rPr lang="el-GR" dirty="0"/>
              <a:t> </a:t>
            </a:r>
            <a:r>
              <a:rPr lang="el-GR" dirty="0" smtClean="0"/>
              <a:t>  και </a:t>
            </a:r>
            <a:r>
              <a:rPr lang="el-GR" dirty="0" err="1" smtClean="0"/>
              <a:t>ευγνωµοσύνη</a:t>
            </a:r>
            <a:r>
              <a:rPr lang="el-GR" dirty="0" smtClean="0"/>
              <a:t> </a:t>
            </a:r>
            <a:r>
              <a:rPr lang="el-GR" dirty="0"/>
              <a:t>προς τους </a:t>
            </a:r>
            <a:r>
              <a:rPr lang="el-GR" dirty="0" smtClean="0"/>
              <a:t>ευεργέτες</a:t>
            </a:r>
          </a:p>
          <a:p>
            <a:r>
              <a:rPr lang="el-GR" dirty="0" smtClean="0"/>
              <a:t>Αλληλεγγύη </a:t>
            </a:r>
            <a:r>
              <a:rPr lang="el-GR" dirty="0" err="1"/>
              <a:t>σηµαίνει</a:t>
            </a:r>
            <a:r>
              <a:rPr lang="el-GR" dirty="0"/>
              <a:t> ανάληψη </a:t>
            </a:r>
            <a:r>
              <a:rPr lang="el-GR" dirty="0" smtClean="0"/>
              <a:t>ευθύνης </a:t>
            </a:r>
            <a:r>
              <a:rPr lang="el-GR" dirty="0"/>
              <a:t>από </a:t>
            </a:r>
            <a:r>
              <a:rPr lang="el-GR" dirty="0" err="1"/>
              <a:t>άτοµα</a:t>
            </a:r>
            <a:r>
              <a:rPr lang="el-GR" dirty="0"/>
              <a:t>, </a:t>
            </a:r>
            <a:r>
              <a:rPr lang="el-GR" dirty="0" err="1"/>
              <a:t>οµάδες</a:t>
            </a:r>
            <a:r>
              <a:rPr lang="el-GR" dirty="0"/>
              <a:t> και φορείς προς την κατεύθυνση της </a:t>
            </a:r>
            <a:r>
              <a:rPr lang="el-GR" dirty="0" err="1" smtClean="0"/>
              <a:t>ενδυνάµωσής</a:t>
            </a:r>
            <a:r>
              <a:rPr lang="el-GR" dirty="0" smtClean="0"/>
              <a:t> </a:t>
            </a:r>
            <a:r>
              <a:rPr lang="el-GR" dirty="0"/>
              <a:t>τους απέναντι στις ανάγκες και στις δυσκολίες που </a:t>
            </a:r>
            <a:r>
              <a:rPr lang="el-GR" dirty="0" smtClean="0"/>
              <a:t>φέρνει η </a:t>
            </a:r>
            <a:r>
              <a:rPr lang="el-GR" dirty="0"/>
              <a:t>κρίση. </a:t>
            </a:r>
            <a:endParaRPr lang="el-GR" dirty="0" smtClean="0"/>
          </a:p>
          <a:p>
            <a:r>
              <a:rPr lang="el-GR" dirty="0" smtClean="0"/>
              <a:t>Πράξη </a:t>
            </a:r>
            <a:r>
              <a:rPr lang="el-GR" dirty="0"/>
              <a:t>αλληλεγγύης δεν είναι η </a:t>
            </a:r>
            <a:r>
              <a:rPr lang="el-GR" dirty="0" err="1"/>
              <a:t>ελεηµοσύνη</a:t>
            </a:r>
            <a:r>
              <a:rPr lang="el-GR" dirty="0"/>
              <a:t> προς </a:t>
            </a:r>
            <a:r>
              <a:rPr lang="el-GR" dirty="0" smtClean="0"/>
              <a:t>έναν άστεγο </a:t>
            </a:r>
            <a:r>
              <a:rPr lang="el-GR" dirty="0"/>
              <a:t>στο φανάρι ή τα κουπόνια των φιλανθρωπικών οργανώσεων,</a:t>
            </a:r>
          </a:p>
          <a:p>
            <a:r>
              <a:rPr lang="el-GR" dirty="0" smtClean="0"/>
              <a:t>Η </a:t>
            </a:r>
            <a:r>
              <a:rPr lang="el-GR" dirty="0"/>
              <a:t>φιλανθρωπία </a:t>
            </a:r>
            <a:r>
              <a:rPr lang="el-GR" dirty="0" err="1" smtClean="0"/>
              <a:t>εµπεριέχει</a:t>
            </a:r>
            <a:r>
              <a:rPr lang="el-GR" dirty="0" smtClean="0"/>
              <a:t> </a:t>
            </a:r>
            <a:r>
              <a:rPr lang="el-GR" dirty="0"/>
              <a:t>τον οίκτο </a:t>
            </a:r>
            <a:r>
              <a:rPr lang="el-GR" dirty="0" smtClean="0"/>
              <a:t>και ενοχή </a:t>
            </a:r>
          </a:p>
          <a:p>
            <a:r>
              <a:rPr lang="el-GR" dirty="0" smtClean="0"/>
              <a:t>Υποκρύπτει </a:t>
            </a:r>
            <a:r>
              <a:rPr lang="el-GR" dirty="0"/>
              <a:t>µία προσπάθεια </a:t>
            </a:r>
            <a:r>
              <a:rPr lang="el-GR" dirty="0" err="1"/>
              <a:t>εξορκισµού</a:t>
            </a:r>
            <a:r>
              <a:rPr lang="el-GR" dirty="0"/>
              <a:t> του φόβου για </a:t>
            </a:r>
            <a:r>
              <a:rPr lang="el-GR" dirty="0" smtClean="0"/>
              <a:t>ολίσθηση </a:t>
            </a:r>
            <a:r>
              <a:rPr lang="el-GR" dirty="0"/>
              <a:t>στην ίδια δυσχερή µε άλλους κατάσταση. </a:t>
            </a:r>
            <a:endParaRPr lang="el-GR" dirty="0" smtClean="0"/>
          </a:p>
          <a:p>
            <a:r>
              <a:rPr lang="el-GR" dirty="0" smtClean="0"/>
              <a:t>Η συµµ </a:t>
            </a:r>
            <a:r>
              <a:rPr lang="el-GR" dirty="0" err="1"/>
              <a:t>ετοχή</a:t>
            </a:r>
            <a:r>
              <a:rPr lang="el-GR" dirty="0"/>
              <a:t> σε </a:t>
            </a:r>
            <a:r>
              <a:rPr lang="el-GR" dirty="0" err="1" smtClean="0"/>
              <a:t>παράνοµες</a:t>
            </a:r>
            <a:r>
              <a:rPr lang="el-GR" dirty="0" smtClean="0"/>
              <a:t> δραστηριότητες </a:t>
            </a:r>
            <a:r>
              <a:rPr lang="el-GR" dirty="0"/>
              <a:t>για την απόκτηση </a:t>
            </a:r>
            <a:r>
              <a:rPr lang="el-GR" dirty="0" err="1"/>
              <a:t>χρήµατος</a:t>
            </a:r>
            <a:r>
              <a:rPr lang="el-GR" dirty="0"/>
              <a:t>, ισχύος και </a:t>
            </a:r>
            <a:r>
              <a:rPr lang="el-GR" dirty="0" smtClean="0"/>
              <a:t>εξουσίας µ</a:t>
            </a:r>
            <a:r>
              <a:rPr lang="el-GR" dirty="0" err="1" smtClean="0"/>
              <a:t>πορούν</a:t>
            </a:r>
            <a:r>
              <a:rPr lang="el-GR" dirty="0" smtClean="0"/>
              <a:t> </a:t>
            </a:r>
            <a:r>
              <a:rPr lang="el-GR" dirty="0"/>
              <a:t>να εξαγνιστούν µέσω της φιλανθρωπίας και η </a:t>
            </a:r>
            <a:r>
              <a:rPr lang="el-GR" dirty="0" smtClean="0"/>
              <a:t>αγαθοεργίας </a:t>
            </a:r>
            <a:r>
              <a:rPr lang="el-GR" dirty="0"/>
              <a:t>µε στόχο τις </a:t>
            </a:r>
            <a:r>
              <a:rPr lang="el-GR" dirty="0" smtClean="0"/>
              <a:t>φοροαπαλλαγές </a:t>
            </a:r>
          </a:p>
          <a:p>
            <a:r>
              <a:rPr lang="el-GR" dirty="0"/>
              <a:t>Α</a:t>
            </a:r>
            <a:r>
              <a:rPr lang="el-GR" dirty="0" smtClean="0"/>
              <a:t>πόρροια </a:t>
            </a:r>
            <a:r>
              <a:rPr lang="el-GR" dirty="0"/>
              <a:t>µ</a:t>
            </a:r>
            <a:r>
              <a:rPr lang="el-GR" dirty="0" err="1"/>
              <a:t>ιας</a:t>
            </a:r>
            <a:r>
              <a:rPr lang="el-GR" dirty="0"/>
              <a:t> λογικής </a:t>
            </a:r>
            <a:r>
              <a:rPr lang="el-GR" dirty="0" smtClean="0"/>
              <a:t>που βασίζεται </a:t>
            </a:r>
            <a:r>
              <a:rPr lang="el-GR" dirty="0"/>
              <a:t>στον </a:t>
            </a:r>
            <a:r>
              <a:rPr lang="el-GR" dirty="0" err="1"/>
              <a:t>ατοµικισµό</a:t>
            </a:r>
            <a:r>
              <a:rPr lang="el-GR" dirty="0"/>
              <a:t> </a:t>
            </a:r>
            <a:r>
              <a:rPr lang="el-GR" dirty="0" smtClean="0"/>
              <a:t>και στον </a:t>
            </a:r>
            <a:r>
              <a:rPr lang="el-GR" dirty="0" err="1"/>
              <a:t>ανταγωνισµό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1759326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</a:t>
            </a:r>
            <a:r>
              <a:rPr lang="el-GR" dirty="0" err="1"/>
              <a:t>παλινδροµική</a:t>
            </a:r>
            <a:r>
              <a:rPr lang="el-GR" dirty="0"/>
              <a:t> πορεία των </a:t>
            </a:r>
            <a:r>
              <a:rPr lang="el-GR" dirty="0" err="1"/>
              <a:t>οργανισµών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M</a:t>
            </a:r>
            <a:r>
              <a:rPr lang="el-GR" dirty="0" err="1" smtClean="0"/>
              <a:t>ειώσεις</a:t>
            </a:r>
            <a:r>
              <a:rPr lang="el-GR" dirty="0" smtClean="0"/>
              <a:t> </a:t>
            </a:r>
            <a:r>
              <a:rPr lang="el-GR" dirty="0"/>
              <a:t>και περικοπές </a:t>
            </a:r>
            <a:r>
              <a:rPr lang="el-GR" dirty="0" smtClean="0"/>
              <a:t>δαπανών</a:t>
            </a:r>
            <a:r>
              <a:rPr lang="en-US" dirty="0" smtClean="0"/>
              <a:t> </a:t>
            </a:r>
            <a:r>
              <a:rPr lang="el-GR" dirty="0" smtClean="0"/>
              <a:t>ανεξαρτήτως αξιολόγησης</a:t>
            </a:r>
            <a:r>
              <a:rPr lang="en-US" dirty="0" smtClean="0"/>
              <a:t> </a:t>
            </a:r>
            <a:r>
              <a:rPr lang="el-GR" dirty="0" smtClean="0"/>
              <a:t> </a:t>
            </a:r>
            <a:r>
              <a:rPr lang="el-GR" dirty="0"/>
              <a:t>έργου και </a:t>
            </a:r>
            <a:r>
              <a:rPr lang="el-GR" dirty="0" err="1" smtClean="0"/>
              <a:t>αποτελεσµατικότητας</a:t>
            </a:r>
            <a:r>
              <a:rPr lang="el-GR" dirty="0" smtClean="0"/>
              <a:t>.</a:t>
            </a:r>
            <a:endParaRPr lang="en-US" dirty="0" smtClean="0"/>
          </a:p>
          <a:p>
            <a:r>
              <a:rPr lang="el-GR" dirty="0" smtClean="0"/>
              <a:t>Περιορισμός θέσεων εργασίας </a:t>
            </a:r>
            <a:r>
              <a:rPr lang="el-GR" dirty="0"/>
              <a:t>στον </a:t>
            </a:r>
            <a:r>
              <a:rPr lang="el-GR" dirty="0" err="1"/>
              <a:t>τοµέα</a:t>
            </a:r>
            <a:r>
              <a:rPr lang="el-GR" dirty="0"/>
              <a:t> της </a:t>
            </a:r>
            <a:r>
              <a:rPr lang="el-GR" dirty="0" smtClean="0"/>
              <a:t>κοινωνικής φροντίδας</a:t>
            </a:r>
          </a:p>
          <a:p>
            <a:r>
              <a:rPr lang="el-GR" dirty="0" smtClean="0"/>
              <a:t>Παθητικής </a:t>
            </a:r>
            <a:r>
              <a:rPr lang="el-GR" dirty="0" err="1" smtClean="0"/>
              <a:t>αναµονή</a:t>
            </a:r>
            <a:r>
              <a:rPr lang="el-GR" dirty="0" smtClean="0"/>
              <a:t> </a:t>
            </a:r>
            <a:r>
              <a:rPr lang="el-GR" dirty="0"/>
              <a:t>ή/και </a:t>
            </a:r>
            <a:r>
              <a:rPr lang="el-GR" dirty="0" err="1" smtClean="0"/>
              <a:t>συναισθηµατική</a:t>
            </a:r>
            <a:r>
              <a:rPr lang="el-GR" dirty="0"/>
              <a:t> </a:t>
            </a:r>
            <a:r>
              <a:rPr lang="el-GR" dirty="0" smtClean="0"/>
              <a:t>απόσυρση</a:t>
            </a:r>
          </a:p>
          <a:p>
            <a:r>
              <a:rPr lang="el-GR" dirty="0" smtClean="0"/>
              <a:t>Πτώση </a:t>
            </a:r>
            <a:r>
              <a:rPr lang="el-GR" dirty="0"/>
              <a:t>της ποιότητας των </a:t>
            </a:r>
            <a:r>
              <a:rPr lang="el-GR" dirty="0" smtClean="0"/>
              <a:t>υπηρεσιών</a:t>
            </a:r>
          </a:p>
          <a:p>
            <a:r>
              <a:rPr lang="el-GR" dirty="0" smtClean="0"/>
              <a:t>Μείωση της </a:t>
            </a:r>
            <a:r>
              <a:rPr lang="el-GR" dirty="0"/>
              <a:t>αποδοτικότητας των </a:t>
            </a:r>
            <a:r>
              <a:rPr lang="el-GR" dirty="0" err="1"/>
              <a:t>εργαζοµένων</a:t>
            </a:r>
            <a:r>
              <a:rPr lang="el-GR" dirty="0"/>
              <a:t> </a:t>
            </a:r>
            <a:endParaRPr lang="el-GR" dirty="0" smtClean="0"/>
          </a:p>
          <a:p>
            <a:r>
              <a:rPr lang="el-GR" dirty="0"/>
              <a:t>Α</a:t>
            </a:r>
            <a:r>
              <a:rPr lang="el-GR" dirty="0" smtClean="0"/>
              <a:t>ύξηση </a:t>
            </a:r>
            <a:r>
              <a:rPr lang="el-GR" dirty="0"/>
              <a:t>του </a:t>
            </a:r>
            <a:r>
              <a:rPr lang="el-GR" dirty="0" smtClean="0"/>
              <a:t>κόστους</a:t>
            </a:r>
          </a:p>
          <a:p>
            <a:r>
              <a:rPr lang="el-GR" dirty="0" smtClean="0"/>
              <a:t>Μοντέλο </a:t>
            </a:r>
            <a:r>
              <a:rPr lang="el-GR" dirty="0"/>
              <a:t>“</a:t>
            </a:r>
            <a:r>
              <a:rPr lang="el-GR" dirty="0" err="1"/>
              <a:t>αποπροσωποποιηµένων</a:t>
            </a:r>
            <a:r>
              <a:rPr lang="el-GR" dirty="0"/>
              <a:t>’’ </a:t>
            </a:r>
            <a:r>
              <a:rPr lang="el-GR" dirty="0" smtClean="0"/>
              <a:t>υπηρεσιών</a:t>
            </a:r>
          </a:p>
          <a:p>
            <a:r>
              <a:rPr lang="el-GR" dirty="0" smtClean="0"/>
              <a:t>Διάχυση ευθυνών</a:t>
            </a:r>
          </a:p>
          <a:p>
            <a:r>
              <a:rPr lang="el-GR" dirty="0" smtClean="0"/>
              <a:t>Εργασιακές </a:t>
            </a:r>
            <a:r>
              <a:rPr lang="el-GR" dirty="0" err="1" smtClean="0"/>
              <a:t>συµβάσεις</a:t>
            </a:r>
            <a:r>
              <a:rPr lang="el-GR" dirty="0" smtClean="0"/>
              <a:t> </a:t>
            </a:r>
            <a:r>
              <a:rPr lang="el-GR" dirty="0"/>
              <a:t>κάτω από τα όρια της φτώχειας</a:t>
            </a:r>
            <a:endParaRPr lang="el-GR" dirty="0" smtClean="0"/>
          </a:p>
          <a:p>
            <a:r>
              <a:rPr lang="el-GR" dirty="0" smtClean="0"/>
              <a:t>Ευάλωτοι εξυπηρετούμενοι</a:t>
            </a: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6430279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Κοινωνική </a:t>
            </a:r>
            <a:r>
              <a:rPr lang="el-GR" dirty="0"/>
              <a:t>αλληλεγγύη 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Δεν σχετίζεται </a:t>
            </a:r>
            <a:r>
              <a:rPr lang="el-GR" dirty="0"/>
              <a:t>µε τη χορήγηση </a:t>
            </a:r>
            <a:r>
              <a:rPr lang="el-GR" dirty="0" err="1"/>
              <a:t>επιδοµάτων</a:t>
            </a:r>
            <a:r>
              <a:rPr lang="el-GR" dirty="0"/>
              <a:t> προς τις ευάλωτες </a:t>
            </a:r>
            <a:r>
              <a:rPr lang="el-GR" dirty="0" err="1"/>
              <a:t>οµάδες</a:t>
            </a:r>
            <a:r>
              <a:rPr lang="el-GR" dirty="0"/>
              <a:t>, </a:t>
            </a:r>
            <a:r>
              <a:rPr lang="el-GR" dirty="0" smtClean="0"/>
              <a:t>µε </a:t>
            </a:r>
            <a:r>
              <a:rPr lang="el-GR" dirty="0" err="1" smtClean="0"/>
              <a:t>αντάλλαγµα</a:t>
            </a:r>
            <a:r>
              <a:rPr lang="el-GR" dirty="0" smtClean="0"/>
              <a:t> </a:t>
            </a:r>
            <a:r>
              <a:rPr lang="el-GR" dirty="0"/>
              <a:t>τη διασφάλιση της παθητικής στάσης τους απέναντι </a:t>
            </a:r>
            <a:r>
              <a:rPr lang="el-GR" dirty="0" smtClean="0"/>
              <a:t>στο κοινωνικό </a:t>
            </a:r>
            <a:r>
              <a:rPr lang="el-GR" dirty="0"/>
              <a:t>γίγνεσθαι. </a:t>
            </a:r>
            <a:endParaRPr lang="el-GR" dirty="0" smtClean="0"/>
          </a:p>
          <a:p>
            <a:r>
              <a:rPr lang="el-GR" dirty="0" smtClean="0"/>
              <a:t>Αφορά </a:t>
            </a:r>
            <a:r>
              <a:rPr lang="el-GR" dirty="0"/>
              <a:t>πρωτίστως στις σχέσεις µ</a:t>
            </a:r>
            <a:r>
              <a:rPr lang="el-GR" dirty="0" err="1"/>
              <a:t>εταξύ</a:t>
            </a:r>
            <a:r>
              <a:rPr lang="el-GR" dirty="0"/>
              <a:t> </a:t>
            </a:r>
            <a:r>
              <a:rPr lang="el-GR" dirty="0" smtClean="0"/>
              <a:t>των ανθρώπων</a:t>
            </a:r>
          </a:p>
          <a:p>
            <a:r>
              <a:rPr lang="el-GR" dirty="0" err="1" smtClean="0"/>
              <a:t>Ατοµική</a:t>
            </a:r>
            <a:r>
              <a:rPr lang="el-GR" dirty="0" smtClean="0"/>
              <a:t> </a:t>
            </a:r>
            <a:r>
              <a:rPr lang="el-GR" dirty="0"/>
              <a:t>και συλλογική συνείδηση για το κοινό </a:t>
            </a:r>
            <a:r>
              <a:rPr lang="el-GR" dirty="0" smtClean="0"/>
              <a:t>καλό</a:t>
            </a:r>
          </a:p>
          <a:p>
            <a:r>
              <a:rPr lang="el-GR" dirty="0"/>
              <a:t>Χ</a:t>
            </a:r>
            <a:r>
              <a:rPr lang="el-GR" dirty="0" smtClean="0"/>
              <a:t>ωρίς </a:t>
            </a:r>
            <a:r>
              <a:rPr lang="el-GR" dirty="0"/>
              <a:t>διακρίσεις </a:t>
            </a:r>
            <a:r>
              <a:rPr lang="el-GR" dirty="0" smtClean="0"/>
              <a:t>αλληλοϋποστήριξη</a:t>
            </a:r>
          </a:p>
          <a:p>
            <a:r>
              <a:rPr lang="el-GR" dirty="0"/>
              <a:t>Α</a:t>
            </a:r>
            <a:r>
              <a:rPr lang="el-GR" dirty="0" smtClean="0"/>
              <a:t>ναγνώριση των ίσων </a:t>
            </a:r>
            <a:r>
              <a:rPr lang="el-GR" dirty="0" err="1" smtClean="0"/>
              <a:t>δικαιωµάτων</a:t>
            </a:r>
            <a:endParaRPr lang="el-GR" dirty="0" smtClean="0"/>
          </a:p>
          <a:p>
            <a:r>
              <a:rPr lang="el-GR" dirty="0" smtClean="0"/>
              <a:t>Κοινωνική </a:t>
            </a:r>
            <a:r>
              <a:rPr lang="el-GR" dirty="0" err="1"/>
              <a:t>ενσωµάτωση</a:t>
            </a:r>
            <a:r>
              <a:rPr lang="el-GR" dirty="0"/>
              <a:t> </a:t>
            </a:r>
            <a:endParaRPr lang="el-GR" dirty="0" smtClean="0"/>
          </a:p>
          <a:p>
            <a:r>
              <a:rPr lang="el-GR" dirty="0" smtClean="0"/>
              <a:t>Προάσπιση </a:t>
            </a:r>
            <a:r>
              <a:rPr lang="el-GR" dirty="0"/>
              <a:t>των </a:t>
            </a:r>
            <a:r>
              <a:rPr lang="el-GR" dirty="0" err="1"/>
              <a:t>δικαιωµάτων</a:t>
            </a:r>
            <a:r>
              <a:rPr lang="el-GR" dirty="0"/>
              <a:t> πρόσβασης στην υγεία, στην παιδεία και </a:t>
            </a:r>
            <a:r>
              <a:rPr lang="el-GR" dirty="0" smtClean="0"/>
              <a:t>στην κοινωνική </a:t>
            </a:r>
            <a:r>
              <a:rPr lang="el-GR" dirty="0"/>
              <a:t>φροντίδα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4182263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Ευρωπαϊκό Κοινοβούλιο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Η συνεχώς </a:t>
            </a:r>
            <a:r>
              <a:rPr lang="el-GR" dirty="0" err="1" smtClean="0"/>
              <a:t>αυξανόµενη</a:t>
            </a:r>
            <a:r>
              <a:rPr lang="el-GR" dirty="0" smtClean="0"/>
              <a:t> </a:t>
            </a:r>
            <a:r>
              <a:rPr lang="el-GR" dirty="0"/>
              <a:t>κοινωνική φτώχεια στις χώρες που </a:t>
            </a:r>
            <a:r>
              <a:rPr lang="el-GR" dirty="0" smtClean="0"/>
              <a:t> </a:t>
            </a:r>
            <a:r>
              <a:rPr lang="el-GR" dirty="0" err="1" smtClean="0"/>
              <a:t>αντιµετωπίζουν</a:t>
            </a:r>
            <a:r>
              <a:rPr lang="el-GR" dirty="0" smtClean="0"/>
              <a:t> την </a:t>
            </a:r>
            <a:r>
              <a:rPr lang="el-GR" dirty="0" err="1" smtClean="0"/>
              <a:t>οικονοµική</a:t>
            </a:r>
            <a:r>
              <a:rPr lang="el-GR" dirty="0" smtClean="0"/>
              <a:t> </a:t>
            </a:r>
            <a:r>
              <a:rPr lang="el-GR" dirty="0"/>
              <a:t>κρίση οδήγησε στην αύξηση της αλληλεγγύης για </a:t>
            </a:r>
            <a:r>
              <a:rPr lang="el-GR" dirty="0" smtClean="0"/>
              <a:t>τις ευάλωτες </a:t>
            </a:r>
            <a:r>
              <a:rPr lang="el-GR" dirty="0" err="1" smtClean="0"/>
              <a:t>οµάδες</a:t>
            </a:r>
            <a:endParaRPr lang="el-GR" dirty="0" smtClean="0"/>
          </a:p>
          <a:p>
            <a:r>
              <a:rPr lang="el-GR" dirty="0" smtClean="0"/>
              <a:t>Κινητοποίησε </a:t>
            </a:r>
            <a:r>
              <a:rPr lang="el-GR" dirty="0"/>
              <a:t>ιδιώτες, οικογενειακά δίκτυα </a:t>
            </a:r>
            <a:r>
              <a:rPr lang="el-GR" dirty="0" smtClean="0"/>
              <a:t>και οργανώσεις </a:t>
            </a:r>
            <a:r>
              <a:rPr lang="el-GR" dirty="0"/>
              <a:t>παροχής </a:t>
            </a:r>
            <a:r>
              <a:rPr lang="el-GR" dirty="0" smtClean="0"/>
              <a:t>βοήθειας</a:t>
            </a:r>
          </a:p>
          <a:p>
            <a:r>
              <a:rPr lang="el-GR" dirty="0"/>
              <a:t>Ε</a:t>
            </a:r>
            <a:r>
              <a:rPr lang="el-GR" dirty="0" smtClean="0"/>
              <a:t>νίσχυσε </a:t>
            </a:r>
            <a:r>
              <a:rPr lang="el-GR" dirty="0"/>
              <a:t>τη µ</a:t>
            </a:r>
            <a:r>
              <a:rPr lang="el-GR" dirty="0" err="1"/>
              <a:t>εταξύ</a:t>
            </a:r>
            <a:r>
              <a:rPr lang="el-GR" dirty="0"/>
              <a:t> </a:t>
            </a:r>
            <a:r>
              <a:rPr lang="el-GR" dirty="0" smtClean="0"/>
              <a:t>τους αλληλεγγύη</a:t>
            </a:r>
          </a:p>
          <a:p>
            <a:r>
              <a:rPr lang="el-GR" dirty="0" smtClean="0"/>
              <a:t> «</a:t>
            </a:r>
            <a:r>
              <a:rPr lang="el-GR" dirty="0"/>
              <a:t>αυτός ο τύπος </a:t>
            </a:r>
            <a:r>
              <a:rPr lang="el-GR" dirty="0" err="1"/>
              <a:t>παρέµβασης</a:t>
            </a:r>
            <a:r>
              <a:rPr lang="el-GR" dirty="0"/>
              <a:t> δεν </a:t>
            </a:r>
            <a:r>
              <a:rPr lang="el-GR" dirty="0" smtClean="0"/>
              <a:t>πρέπει να </a:t>
            </a:r>
            <a:r>
              <a:rPr lang="el-GR" dirty="0"/>
              <a:t>καταστεί διαρθρωτική λύση του </a:t>
            </a:r>
            <a:r>
              <a:rPr lang="el-GR" dirty="0" err="1"/>
              <a:t>προβλήµατος</a:t>
            </a:r>
            <a:r>
              <a:rPr lang="el-GR" dirty="0"/>
              <a:t>, </a:t>
            </a:r>
            <a:r>
              <a:rPr lang="el-GR" dirty="0" err="1"/>
              <a:t>ακόµη</a:t>
            </a:r>
            <a:r>
              <a:rPr lang="el-GR" dirty="0"/>
              <a:t> και αν </a:t>
            </a:r>
            <a:r>
              <a:rPr lang="el-GR" dirty="0" smtClean="0"/>
              <a:t>ανακουφίζει </a:t>
            </a:r>
            <a:r>
              <a:rPr lang="el-GR" dirty="0"/>
              <a:t>την κατάσταση των πιο </a:t>
            </a:r>
            <a:r>
              <a:rPr lang="el-GR" dirty="0" err="1"/>
              <a:t>στερηµένων</a:t>
            </a:r>
            <a:r>
              <a:rPr lang="el-GR" dirty="0"/>
              <a:t> και αναδεικνύει την αξία </a:t>
            </a:r>
            <a:r>
              <a:rPr lang="el-GR" dirty="0" smtClean="0"/>
              <a:t>της ιδιότητας </a:t>
            </a:r>
            <a:r>
              <a:rPr lang="el-GR" dirty="0"/>
              <a:t>του Ευρωπαίου πολίτη…» (</a:t>
            </a:r>
            <a:r>
              <a:rPr lang="el-GR" dirty="0" err="1"/>
              <a:t>παραγρ</a:t>
            </a:r>
            <a:r>
              <a:rPr lang="el-GR" dirty="0"/>
              <a:t>. 29). </a:t>
            </a:r>
          </a:p>
        </p:txBody>
      </p:sp>
    </p:spTree>
    <p:extLst>
      <p:ext uri="{BB962C8B-B14F-4D97-AF65-F5344CB8AC3E}">
        <p14:creationId xmlns="" xmlns:p14="http://schemas.microsoft.com/office/powerpoint/2010/main" val="5837819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Συνηγορία-προάσπιση των ανθρωπίνων δικαιωμάτων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 smtClean="0"/>
              <a:t>Δράσεις για </a:t>
            </a:r>
            <a:r>
              <a:rPr lang="el-GR" dirty="0"/>
              <a:t>την προάσπιση των ανθρωπίνων </a:t>
            </a:r>
            <a:r>
              <a:rPr lang="el-GR" dirty="0" err="1"/>
              <a:t>δικαιωµάτων</a:t>
            </a:r>
            <a:r>
              <a:rPr lang="el-GR" dirty="0"/>
              <a:t> </a:t>
            </a:r>
            <a:endParaRPr lang="el-GR" dirty="0" smtClean="0"/>
          </a:p>
          <a:p>
            <a:r>
              <a:rPr lang="el-GR" dirty="0" err="1" smtClean="0"/>
              <a:t>Παρεµβάσεις</a:t>
            </a:r>
            <a:r>
              <a:rPr lang="el-GR" dirty="0" smtClean="0"/>
              <a:t> </a:t>
            </a:r>
            <a:r>
              <a:rPr lang="el-GR" dirty="0"/>
              <a:t>στα </a:t>
            </a:r>
            <a:r>
              <a:rPr lang="el-GR" dirty="0" err="1"/>
              <a:t>θεσµικά</a:t>
            </a:r>
            <a:r>
              <a:rPr lang="el-GR" dirty="0"/>
              <a:t> όργανα για </a:t>
            </a:r>
            <a:r>
              <a:rPr lang="el-GR" dirty="0" smtClean="0"/>
              <a:t>την ενίσχυση </a:t>
            </a:r>
            <a:r>
              <a:rPr lang="el-GR" dirty="0"/>
              <a:t>της κοινωνικής και εργασιακής </a:t>
            </a:r>
            <a:r>
              <a:rPr lang="el-GR" dirty="0" smtClean="0"/>
              <a:t>ένταξης</a:t>
            </a:r>
          </a:p>
          <a:p>
            <a:r>
              <a:rPr lang="el-GR" dirty="0" smtClean="0"/>
              <a:t>Αλλαγή πολιτικών </a:t>
            </a:r>
            <a:r>
              <a:rPr lang="el-GR" dirty="0"/>
              <a:t>που οδηγούν στον κοινωνικό </a:t>
            </a:r>
            <a:r>
              <a:rPr lang="el-GR" dirty="0" err="1" smtClean="0"/>
              <a:t>αποκλεισµό</a:t>
            </a:r>
            <a:endParaRPr lang="el-GR" dirty="0" smtClean="0"/>
          </a:p>
          <a:p>
            <a:r>
              <a:rPr lang="el-GR" dirty="0" smtClean="0"/>
              <a:t>Εξασφάλιση </a:t>
            </a:r>
            <a:r>
              <a:rPr lang="el-GR" dirty="0" err="1" smtClean="0"/>
              <a:t>νοµικής</a:t>
            </a:r>
            <a:r>
              <a:rPr lang="el-GR" dirty="0" smtClean="0"/>
              <a:t> στήριξης</a:t>
            </a:r>
          </a:p>
          <a:p>
            <a:r>
              <a:rPr lang="el-GR" dirty="0" err="1" smtClean="0"/>
              <a:t>Δηµοσιοποίηση</a:t>
            </a:r>
            <a:r>
              <a:rPr lang="el-GR" dirty="0" smtClean="0"/>
              <a:t> </a:t>
            </a:r>
            <a:r>
              <a:rPr lang="el-GR" dirty="0"/>
              <a:t>στοιχείων </a:t>
            </a:r>
            <a:endParaRPr lang="el-GR" dirty="0" smtClean="0"/>
          </a:p>
          <a:p>
            <a:r>
              <a:rPr lang="el-GR" dirty="0" err="1" smtClean="0"/>
              <a:t>Ενηµέρωση</a:t>
            </a:r>
            <a:r>
              <a:rPr lang="el-GR" dirty="0" smtClean="0"/>
              <a:t> </a:t>
            </a:r>
            <a:r>
              <a:rPr lang="el-GR" dirty="0"/>
              <a:t>πολιτών, φορέων και </a:t>
            </a:r>
            <a:r>
              <a:rPr lang="el-GR" dirty="0" err="1" smtClean="0"/>
              <a:t>θεσµικών</a:t>
            </a:r>
            <a:r>
              <a:rPr lang="el-GR" dirty="0" smtClean="0"/>
              <a:t> </a:t>
            </a:r>
            <a:r>
              <a:rPr lang="el-GR" dirty="0"/>
              <a:t>οργάνων, όταν παραβιάζονται τα ανθρώπινα </a:t>
            </a:r>
            <a:r>
              <a:rPr lang="el-GR" dirty="0" err="1" smtClean="0"/>
              <a:t>δικαιώµατα</a:t>
            </a:r>
            <a:endParaRPr lang="el-GR" dirty="0" smtClean="0"/>
          </a:p>
          <a:p>
            <a:r>
              <a:rPr lang="el-GR" dirty="0" err="1" smtClean="0"/>
              <a:t>Ενδυνάµωση</a:t>
            </a:r>
            <a:r>
              <a:rPr lang="el-GR" dirty="0" smtClean="0"/>
              <a:t> </a:t>
            </a:r>
            <a:r>
              <a:rPr lang="el-GR" dirty="0"/>
              <a:t>των </a:t>
            </a:r>
            <a:r>
              <a:rPr lang="el-GR" dirty="0" smtClean="0"/>
              <a:t>ανθρώπων </a:t>
            </a:r>
            <a:r>
              <a:rPr lang="el-GR" dirty="0"/>
              <a:t>που πλήττονται, </a:t>
            </a:r>
            <a:r>
              <a:rPr lang="el-GR" dirty="0" smtClean="0"/>
              <a:t>ώστε να </a:t>
            </a:r>
            <a:r>
              <a:rPr lang="el-GR" dirty="0"/>
              <a:t>µ</a:t>
            </a:r>
            <a:r>
              <a:rPr lang="el-GR" dirty="0" err="1"/>
              <a:t>πορούν</a:t>
            </a:r>
            <a:r>
              <a:rPr lang="el-GR" dirty="0"/>
              <a:t> να εκφράζουν τις απόψεις τους και να προασπίζουν </a:t>
            </a:r>
            <a:r>
              <a:rPr lang="el-GR" dirty="0" smtClean="0"/>
              <a:t>τα </a:t>
            </a:r>
            <a:r>
              <a:rPr lang="el-GR" dirty="0" err="1" smtClean="0"/>
              <a:t>δικαιώµατά</a:t>
            </a:r>
            <a:r>
              <a:rPr lang="el-GR" dirty="0" smtClean="0"/>
              <a:t> </a:t>
            </a:r>
            <a:r>
              <a:rPr lang="el-GR" dirty="0"/>
              <a:t>τους</a:t>
            </a:r>
          </a:p>
        </p:txBody>
      </p:sp>
    </p:spTree>
    <p:extLst>
      <p:ext uri="{BB962C8B-B14F-4D97-AF65-F5344CB8AC3E}">
        <p14:creationId xmlns="" xmlns:p14="http://schemas.microsoft.com/office/powerpoint/2010/main" val="24059215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Χάρτης </a:t>
            </a:r>
            <a:r>
              <a:rPr lang="el-GR" dirty="0" err="1"/>
              <a:t>Θεµελιωδών</a:t>
            </a:r>
            <a:r>
              <a:rPr lang="el-GR" dirty="0"/>
              <a:t> </a:t>
            </a:r>
            <a:r>
              <a:rPr lang="el-GR" dirty="0" err="1"/>
              <a:t>∆ικαιωµάτων</a:t>
            </a:r>
            <a:r>
              <a:rPr lang="el-GR" dirty="0"/>
              <a:t> της Ευρωπαϊκής Ένωσης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err="1" smtClean="0"/>
              <a:t>Δικαίωµα</a:t>
            </a:r>
            <a:r>
              <a:rPr lang="el-GR" dirty="0" smtClean="0"/>
              <a:t> </a:t>
            </a:r>
            <a:r>
              <a:rPr lang="el-GR" dirty="0"/>
              <a:t>πρόσβασης στις παροχές </a:t>
            </a:r>
            <a:r>
              <a:rPr lang="el-GR" dirty="0" smtClean="0"/>
              <a:t>κοινωνικής ασφάλισης </a:t>
            </a:r>
            <a:r>
              <a:rPr lang="el-GR" dirty="0"/>
              <a:t>και στις κοινωνικές υπηρεσίες (άρθρο </a:t>
            </a:r>
            <a:r>
              <a:rPr lang="el-GR" dirty="0" smtClean="0"/>
              <a:t>34)</a:t>
            </a:r>
          </a:p>
          <a:p>
            <a:r>
              <a:rPr lang="el-GR" dirty="0" err="1" smtClean="0"/>
              <a:t>Δικαίωµα</a:t>
            </a:r>
            <a:r>
              <a:rPr lang="el-GR" dirty="0" smtClean="0"/>
              <a:t> </a:t>
            </a:r>
            <a:r>
              <a:rPr lang="el-GR" dirty="0"/>
              <a:t>κάθε </a:t>
            </a:r>
            <a:r>
              <a:rPr lang="el-GR" dirty="0" err="1"/>
              <a:t>ατόµου</a:t>
            </a:r>
            <a:r>
              <a:rPr lang="el-GR" dirty="0"/>
              <a:t> να έχει πρόσβαση σε υπηρεσίες υγείας και </a:t>
            </a:r>
            <a:r>
              <a:rPr lang="el-GR" dirty="0" smtClean="0"/>
              <a:t>ιατρικής </a:t>
            </a:r>
            <a:r>
              <a:rPr lang="el-GR" dirty="0"/>
              <a:t>περίθαλψης (άρθρο </a:t>
            </a:r>
            <a:r>
              <a:rPr lang="el-GR" dirty="0" smtClean="0"/>
              <a:t>35)</a:t>
            </a:r>
          </a:p>
          <a:p>
            <a:r>
              <a:rPr lang="el-GR" dirty="0" err="1" smtClean="0"/>
              <a:t>Δικαίωµα</a:t>
            </a:r>
            <a:r>
              <a:rPr lang="el-GR" dirty="0" smtClean="0"/>
              <a:t> </a:t>
            </a:r>
            <a:r>
              <a:rPr lang="el-GR" dirty="0"/>
              <a:t>στην εκπαίδευση </a:t>
            </a:r>
            <a:r>
              <a:rPr lang="el-GR" dirty="0" smtClean="0"/>
              <a:t>και την </a:t>
            </a:r>
            <a:r>
              <a:rPr lang="el-GR" dirty="0"/>
              <a:t>πρόσβαση στη συνεχή </a:t>
            </a:r>
            <a:r>
              <a:rPr lang="el-GR" dirty="0" err="1"/>
              <a:t>επαγγελµατική</a:t>
            </a:r>
            <a:r>
              <a:rPr lang="el-GR" dirty="0"/>
              <a:t> εκπαίδευση (άρθρο 14</a:t>
            </a:r>
            <a:r>
              <a:rPr lang="el-GR" dirty="0" smtClean="0"/>
              <a:t>).</a:t>
            </a: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42872734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Αναδιοργάνωση σε ένα ασταθές περιβάλλον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Οι </a:t>
            </a:r>
            <a:r>
              <a:rPr lang="el-GR" dirty="0" err="1"/>
              <a:t>οργανισµοί</a:t>
            </a:r>
            <a:r>
              <a:rPr lang="el-GR" dirty="0"/>
              <a:t> κοινωνικής φροντίδας χρειάζεται να </a:t>
            </a:r>
            <a:r>
              <a:rPr lang="el-GR" dirty="0" smtClean="0"/>
              <a:t>προτείνουν </a:t>
            </a:r>
            <a:r>
              <a:rPr lang="el-GR" dirty="0"/>
              <a:t>οι ίδιοι τον </a:t>
            </a:r>
            <a:r>
              <a:rPr lang="el-GR" dirty="0" smtClean="0"/>
              <a:t>τρόπο </a:t>
            </a:r>
            <a:r>
              <a:rPr lang="el-GR" dirty="0"/>
              <a:t>της αναδιοργάνωσής τους</a:t>
            </a:r>
            <a:r>
              <a:rPr lang="el-GR" dirty="0" smtClean="0"/>
              <a:t>.</a:t>
            </a:r>
            <a:endParaRPr lang="el-GR" dirty="0"/>
          </a:p>
          <a:p>
            <a:r>
              <a:rPr lang="el-GR" dirty="0" smtClean="0"/>
              <a:t>Αξιοποίηση προσωπικού</a:t>
            </a:r>
            <a:r>
              <a:rPr lang="el-GR" dirty="0"/>
              <a:t>, </a:t>
            </a:r>
            <a:r>
              <a:rPr lang="el-GR" dirty="0" err="1" smtClean="0"/>
              <a:t>υποδοµών</a:t>
            </a:r>
            <a:r>
              <a:rPr lang="el-GR" dirty="0" smtClean="0"/>
              <a:t> </a:t>
            </a:r>
            <a:r>
              <a:rPr lang="el-GR" dirty="0"/>
              <a:t>και </a:t>
            </a:r>
            <a:r>
              <a:rPr lang="el-GR" dirty="0" smtClean="0"/>
              <a:t>πόρων</a:t>
            </a:r>
          </a:p>
          <a:p>
            <a:r>
              <a:rPr lang="el-GR" dirty="0" err="1" smtClean="0"/>
              <a:t>Αναβάθµιση</a:t>
            </a:r>
            <a:r>
              <a:rPr lang="el-GR" dirty="0" smtClean="0"/>
              <a:t> </a:t>
            </a:r>
            <a:r>
              <a:rPr lang="el-GR" dirty="0"/>
              <a:t>της ποιότητας των υπηρεσιών</a:t>
            </a:r>
          </a:p>
          <a:p>
            <a:r>
              <a:rPr lang="el-GR" dirty="0" smtClean="0"/>
              <a:t>Βελτίωση των </a:t>
            </a:r>
            <a:r>
              <a:rPr lang="el-GR" dirty="0"/>
              <a:t>δυνατοτήτων </a:t>
            </a:r>
            <a:r>
              <a:rPr lang="el-GR" dirty="0" smtClean="0"/>
              <a:t>πρόσβασης</a:t>
            </a:r>
          </a:p>
          <a:p>
            <a:r>
              <a:rPr lang="el-GR" dirty="0" smtClean="0"/>
              <a:t>Τήρηση </a:t>
            </a:r>
            <a:r>
              <a:rPr lang="el-GR" dirty="0"/>
              <a:t>του κώδικα ηθικής και </a:t>
            </a:r>
            <a:r>
              <a:rPr lang="el-GR" dirty="0" smtClean="0"/>
              <a:t>δεοντολογίας</a:t>
            </a:r>
          </a:p>
          <a:p>
            <a:r>
              <a:rPr lang="el-GR" dirty="0" smtClean="0"/>
              <a:t>Ενίσχυση </a:t>
            </a:r>
            <a:r>
              <a:rPr lang="el-GR" dirty="0"/>
              <a:t>και υποστήριξη των </a:t>
            </a:r>
            <a:r>
              <a:rPr lang="el-GR" dirty="0" err="1"/>
              <a:t>εργαζοµένων</a:t>
            </a:r>
            <a:r>
              <a:rPr lang="el-GR" dirty="0"/>
              <a:t> «</a:t>
            </a:r>
            <a:r>
              <a:rPr lang="el-GR" dirty="0" smtClean="0"/>
              <a:t>πρώτης </a:t>
            </a:r>
            <a:r>
              <a:rPr lang="el-GR" dirty="0" err="1" smtClean="0"/>
              <a:t>γραµµής</a:t>
            </a:r>
            <a:r>
              <a:rPr lang="el-GR" dirty="0" smtClean="0"/>
              <a:t>».</a:t>
            </a: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6996650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Βιβλιογραφία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dirty="0" err="1"/>
              <a:t>Senge</a:t>
            </a:r>
            <a:r>
              <a:rPr lang="en-GB" dirty="0"/>
              <a:t>, P.</a:t>
            </a:r>
            <a:r>
              <a:rPr lang="el-GR" dirty="0"/>
              <a:t>Μ.(2006). </a:t>
            </a:r>
            <a:r>
              <a:rPr lang="en-GB" dirty="0"/>
              <a:t>The Fifth Discipline: The Art &amp; Practice of the Learning </a:t>
            </a:r>
            <a:r>
              <a:rPr lang="en-GB" dirty="0" smtClean="0"/>
              <a:t>Organization.</a:t>
            </a:r>
            <a:r>
              <a:rPr lang="el-GR" dirty="0" smtClean="0"/>
              <a:t> </a:t>
            </a:r>
            <a:r>
              <a:rPr lang="en-GB" dirty="0" smtClean="0"/>
              <a:t>London</a:t>
            </a:r>
            <a:r>
              <a:rPr lang="en-GB" dirty="0"/>
              <a:t>: Random House.</a:t>
            </a:r>
          </a:p>
          <a:p>
            <a:r>
              <a:rPr lang="en-GB" dirty="0" err="1" smtClean="0"/>
              <a:t>Argyris</a:t>
            </a:r>
            <a:r>
              <a:rPr lang="en-GB" dirty="0"/>
              <a:t>, C. &amp; </a:t>
            </a:r>
            <a:r>
              <a:rPr lang="en-GB" dirty="0" err="1"/>
              <a:t>Schon</a:t>
            </a:r>
            <a:r>
              <a:rPr lang="en-GB" dirty="0"/>
              <a:t>, D. (1978). Organisational Learning: A theory of action </a:t>
            </a:r>
            <a:r>
              <a:rPr lang="en-GB" dirty="0" smtClean="0"/>
              <a:t>perspective.</a:t>
            </a:r>
            <a:r>
              <a:rPr lang="el-GR" dirty="0" smtClean="0"/>
              <a:t> </a:t>
            </a:r>
            <a:r>
              <a:rPr lang="en-GB" dirty="0" smtClean="0"/>
              <a:t>Reading </a:t>
            </a:r>
            <a:r>
              <a:rPr lang="en-GB" dirty="0"/>
              <a:t>Mass: Addison Wesley.</a:t>
            </a:r>
          </a:p>
          <a:p>
            <a:r>
              <a:rPr lang="en-GB" dirty="0" smtClean="0"/>
              <a:t>Finger</a:t>
            </a:r>
            <a:r>
              <a:rPr lang="en-GB" dirty="0"/>
              <a:t>, M. &amp; Brand, B.S. (1999). The concept of the learning organization </a:t>
            </a:r>
            <a:r>
              <a:rPr lang="en-GB" dirty="0" smtClean="0"/>
              <a:t>applied</a:t>
            </a:r>
            <a:r>
              <a:rPr lang="el-GR" dirty="0" smtClean="0"/>
              <a:t> </a:t>
            </a:r>
            <a:r>
              <a:rPr lang="en-GB" dirty="0" smtClean="0"/>
              <a:t>to </a:t>
            </a:r>
            <a:r>
              <a:rPr lang="en-GB" dirty="0"/>
              <a:t>the transformation of the public sector. In M. </a:t>
            </a:r>
            <a:r>
              <a:rPr lang="en-GB" dirty="0" err="1"/>
              <a:t>Easterby</a:t>
            </a:r>
            <a:r>
              <a:rPr lang="en-GB" dirty="0"/>
              <a:t>-Smith, L. </a:t>
            </a:r>
            <a:r>
              <a:rPr lang="en-GB" dirty="0" err="1"/>
              <a:t>Avanjol</a:t>
            </a:r>
            <a:r>
              <a:rPr lang="en-GB" dirty="0"/>
              <a:t> &amp; J. </a:t>
            </a:r>
            <a:r>
              <a:rPr lang="en-GB" dirty="0" smtClean="0"/>
              <a:t>Burgoyne</a:t>
            </a:r>
            <a:r>
              <a:rPr lang="el-GR" dirty="0" smtClean="0"/>
              <a:t> </a:t>
            </a:r>
            <a:r>
              <a:rPr lang="en-GB" dirty="0" smtClean="0"/>
              <a:t>(Eds</a:t>
            </a:r>
            <a:r>
              <a:rPr lang="en-GB" dirty="0"/>
              <a:t>.), Organizational Learning and the Learning Organization, London: Sage.</a:t>
            </a:r>
          </a:p>
          <a:p>
            <a:r>
              <a:rPr lang="en-GB" dirty="0" smtClean="0"/>
              <a:t>West</a:t>
            </a:r>
            <a:r>
              <a:rPr lang="en-GB" dirty="0"/>
              <a:t>, M. (1997). Developing Creativity in Organizations. UK: BPS </a:t>
            </a:r>
            <a:r>
              <a:rPr lang="en-GB" dirty="0" smtClean="0"/>
              <a:t>Books.</a:t>
            </a:r>
            <a:r>
              <a:rPr lang="el-GR" dirty="0" smtClean="0"/>
              <a:t> </a:t>
            </a:r>
          </a:p>
          <a:p>
            <a:r>
              <a:rPr lang="en-GB" dirty="0" smtClean="0"/>
              <a:t>Levy</a:t>
            </a:r>
            <a:r>
              <a:rPr lang="en-GB" dirty="0"/>
              <a:t>, B.S. &amp; </a:t>
            </a:r>
            <a:r>
              <a:rPr lang="en-GB" dirty="0" err="1"/>
              <a:t>Sidel</a:t>
            </a:r>
            <a:r>
              <a:rPr lang="en-GB" dirty="0"/>
              <a:t>, V.W. (2009). The economic crisis and public health. </a:t>
            </a:r>
            <a:r>
              <a:rPr lang="en-GB" dirty="0" smtClean="0"/>
              <a:t>Social</a:t>
            </a:r>
            <a:r>
              <a:rPr lang="el-GR" dirty="0" smtClean="0"/>
              <a:t> </a:t>
            </a:r>
            <a:r>
              <a:rPr lang="en-GB" dirty="0" smtClean="0"/>
              <a:t>Medicine</a:t>
            </a:r>
            <a:r>
              <a:rPr lang="en-GB" dirty="0"/>
              <a:t>, 4(2):82-87.</a:t>
            </a:r>
          </a:p>
          <a:p>
            <a:r>
              <a:rPr lang="el-GR" dirty="0" smtClean="0"/>
              <a:t>Ευρωπαϊκό </a:t>
            </a:r>
            <a:r>
              <a:rPr lang="el-GR" dirty="0"/>
              <a:t>Κοινοβούλιο (2014). </a:t>
            </a:r>
            <a:r>
              <a:rPr lang="el-GR" dirty="0" err="1"/>
              <a:t>Ψήφισµα</a:t>
            </a:r>
            <a:r>
              <a:rPr lang="el-GR" dirty="0"/>
              <a:t> του Ευρωπαϊκού </a:t>
            </a:r>
            <a:r>
              <a:rPr lang="el-GR" dirty="0" smtClean="0"/>
              <a:t>Κοινοβουλίου της </a:t>
            </a:r>
            <a:r>
              <a:rPr lang="el-GR" dirty="0"/>
              <a:t>13ης Μαρτίου 2014 σχετικά µε τη διερευνητική έκθεση για τον ρόλο και τις </a:t>
            </a:r>
            <a:r>
              <a:rPr lang="el-GR" dirty="0" smtClean="0"/>
              <a:t>εργασίες </a:t>
            </a:r>
            <a:r>
              <a:rPr lang="el-GR" dirty="0"/>
              <a:t>της Τρόικας (ΕΚΤ, Επιτροπή και </a:t>
            </a:r>
            <a:r>
              <a:rPr lang="el-GR" dirty="0" err="1"/>
              <a:t>∆ΝΤ</a:t>
            </a:r>
            <a:r>
              <a:rPr lang="el-GR" dirty="0"/>
              <a:t>) όσον αφορά τις χώρες της ζώνης του </a:t>
            </a:r>
            <a:r>
              <a:rPr lang="el-GR" dirty="0" smtClean="0"/>
              <a:t>ευρώ που </a:t>
            </a:r>
            <a:r>
              <a:rPr lang="el-GR" dirty="0"/>
              <a:t>έχουν υπαχθεί σε </a:t>
            </a:r>
            <a:r>
              <a:rPr lang="el-GR" dirty="0" err="1"/>
              <a:t>πρόγρα</a:t>
            </a:r>
            <a:r>
              <a:rPr lang="el-GR" dirty="0"/>
              <a:t>µµ α </a:t>
            </a:r>
            <a:r>
              <a:rPr lang="el-GR" dirty="0" err="1"/>
              <a:t>προσαρµογής</a:t>
            </a:r>
            <a:r>
              <a:rPr lang="el-GR" dirty="0"/>
              <a:t> [2013/2277(</a:t>
            </a:r>
            <a:r>
              <a:rPr lang="en-GB" dirty="0"/>
              <a:t>INI)]. </a:t>
            </a:r>
            <a:r>
              <a:rPr lang="en-GB" dirty="0">
                <a:hlinkClick r:id="rId2"/>
              </a:rPr>
              <a:t>http://</a:t>
            </a:r>
            <a:r>
              <a:rPr lang="en-GB" dirty="0" smtClean="0">
                <a:hlinkClick r:id="rId2"/>
              </a:rPr>
              <a:t>www.europarl.europa.eu/sides/getDoc.do?pubRef</a:t>
            </a:r>
            <a:r>
              <a:rPr lang="en-GB" dirty="0">
                <a:hlinkClick r:id="rId2"/>
              </a:rPr>
              <a:t>=-//EP//</a:t>
            </a:r>
            <a:r>
              <a:rPr lang="en-GB" dirty="0" smtClean="0">
                <a:hlinkClick r:id="rId2"/>
              </a:rPr>
              <a:t>TEXT+TA+P7-TA-2014-0239+0+DOC+XML+V0</a:t>
            </a:r>
            <a:r>
              <a:rPr lang="en-GB" dirty="0">
                <a:hlinkClick r:id="rId2"/>
              </a:rPr>
              <a:t>//EL</a:t>
            </a:r>
            <a:r>
              <a:rPr lang="en-GB" dirty="0" smtClean="0"/>
              <a:t>.</a:t>
            </a:r>
            <a:endParaRPr lang="el-GR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8318376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Βιβλιογραφία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err="1" smtClean="0"/>
              <a:t>Rosenfield</a:t>
            </a:r>
            <a:r>
              <a:rPr lang="en-GB" dirty="0"/>
              <a:t>, J.M. &amp; Tardieu, B. (2000). Artisans of democracy: How ordinary </a:t>
            </a:r>
            <a:r>
              <a:rPr lang="en-GB" dirty="0" smtClean="0"/>
              <a:t>people,</a:t>
            </a:r>
            <a:r>
              <a:rPr lang="el-GR" dirty="0" smtClean="0"/>
              <a:t> </a:t>
            </a:r>
            <a:r>
              <a:rPr lang="en-GB" dirty="0" smtClean="0"/>
              <a:t>families </a:t>
            </a:r>
            <a:r>
              <a:rPr lang="en-GB" dirty="0"/>
              <a:t>in extreme poverty and social institutions become allies to overcome social </a:t>
            </a:r>
            <a:r>
              <a:rPr lang="en-GB" dirty="0" smtClean="0"/>
              <a:t>exclusion.</a:t>
            </a:r>
            <a:r>
              <a:rPr lang="el-GR" dirty="0" smtClean="0"/>
              <a:t> </a:t>
            </a:r>
            <a:r>
              <a:rPr lang="en-GB" dirty="0" smtClean="0"/>
              <a:t>Lanham</a:t>
            </a:r>
            <a:r>
              <a:rPr lang="en-GB" dirty="0"/>
              <a:t>, </a:t>
            </a:r>
            <a:r>
              <a:rPr lang="en-GB" dirty="0" err="1"/>
              <a:t>MD:University</a:t>
            </a:r>
            <a:r>
              <a:rPr lang="en-GB" dirty="0"/>
              <a:t> Press of America.</a:t>
            </a:r>
          </a:p>
          <a:p>
            <a:r>
              <a:rPr lang="el-GR" dirty="0" smtClean="0"/>
              <a:t>Ευρωπαϊκό </a:t>
            </a:r>
            <a:r>
              <a:rPr lang="el-GR" dirty="0"/>
              <a:t>Κοινοβούλιο (2010). Χάρτης των </a:t>
            </a:r>
            <a:r>
              <a:rPr lang="el-GR" dirty="0" err="1"/>
              <a:t>Θεµελιωδών</a:t>
            </a:r>
            <a:r>
              <a:rPr lang="el-GR" dirty="0"/>
              <a:t> </a:t>
            </a:r>
            <a:r>
              <a:rPr lang="el-GR" dirty="0" err="1"/>
              <a:t>∆ικαιωµάτων</a:t>
            </a:r>
            <a:r>
              <a:rPr lang="el-GR" dirty="0"/>
              <a:t> της </a:t>
            </a:r>
            <a:r>
              <a:rPr lang="el-GR" dirty="0" smtClean="0"/>
              <a:t>Ευρωπαϊκής </a:t>
            </a:r>
            <a:r>
              <a:rPr lang="el-GR" dirty="0"/>
              <a:t>Ένωσης (2010/</a:t>
            </a:r>
            <a:r>
              <a:rPr lang="en-GB" dirty="0"/>
              <a:t>C 83/02).</a:t>
            </a:r>
          </a:p>
          <a:p>
            <a:r>
              <a:rPr lang="en-GB" dirty="0" smtClean="0"/>
              <a:t>Carter</a:t>
            </a:r>
            <a:r>
              <a:rPr lang="en-GB" dirty="0"/>
              <a:t>, R. &amp; Donovan, T. (2014). Effective retention measures or ‘</a:t>
            </a:r>
            <a:r>
              <a:rPr lang="en-GB" dirty="0" smtClean="0"/>
              <a:t>vanishing</a:t>
            </a:r>
            <a:r>
              <a:rPr lang="el-GR" dirty="0" smtClean="0"/>
              <a:t> </a:t>
            </a:r>
            <a:r>
              <a:rPr lang="en-GB" dirty="0" smtClean="0"/>
              <a:t>posts</a:t>
            </a:r>
            <a:r>
              <a:rPr lang="en-GB" dirty="0"/>
              <a:t>’: what’s behind Northern Ireland’s low vacancy rates? Community Care looks </a:t>
            </a:r>
            <a:r>
              <a:rPr lang="en-GB" dirty="0" smtClean="0"/>
              <a:t>into</a:t>
            </a:r>
            <a:r>
              <a:rPr lang="el-GR" dirty="0" smtClean="0"/>
              <a:t> </a:t>
            </a:r>
            <a:r>
              <a:rPr lang="en-GB" dirty="0" smtClean="0"/>
              <a:t>why </a:t>
            </a:r>
            <a:r>
              <a:rPr lang="en-GB" dirty="0"/>
              <a:t>Northern Ireland has the lowest social worker vacancy rates in the UK and </a:t>
            </a:r>
            <a:r>
              <a:rPr lang="en-GB" dirty="0" smtClean="0"/>
              <a:t>what</a:t>
            </a:r>
            <a:r>
              <a:rPr lang="el-GR" dirty="0" smtClean="0"/>
              <a:t> </a:t>
            </a:r>
            <a:r>
              <a:rPr lang="en-GB" dirty="0" smtClean="0"/>
              <a:t>this </a:t>
            </a:r>
            <a:r>
              <a:rPr lang="en-GB" dirty="0"/>
              <a:t>means for job seekers. In Careers, CPD, NQSWs, Workforce. Community </a:t>
            </a:r>
            <a:r>
              <a:rPr lang="en-GB" dirty="0" smtClean="0"/>
              <a:t>Care.</a:t>
            </a:r>
            <a:r>
              <a:rPr lang="el-GR" dirty="0" smtClean="0"/>
              <a:t> </a:t>
            </a:r>
            <a:r>
              <a:rPr lang="en-GB" dirty="0" smtClean="0">
                <a:hlinkClick r:id="rId2"/>
              </a:rPr>
              <a:t>http</a:t>
            </a:r>
            <a:r>
              <a:rPr lang="en-GB" dirty="0">
                <a:hlinkClick r:id="rId2"/>
              </a:rPr>
              <a:t>://</a:t>
            </a:r>
            <a:r>
              <a:rPr lang="en-GB" dirty="0" smtClean="0">
                <a:hlinkClick r:id="rId2"/>
              </a:rPr>
              <a:t>www.communitycare.co.uk/2014/04/29/effective-retention-measuresvanishing-posts-whats-behind-northern-irelands-low-vacancy-rates/</a:t>
            </a:r>
            <a:r>
              <a:rPr lang="en-GB" dirty="0" smtClean="0"/>
              <a:t>.</a:t>
            </a:r>
            <a:endParaRPr lang="el-GR" dirty="0" smtClean="0"/>
          </a:p>
          <a:p>
            <a:endParaRPr lang="en-GB" dirty="0"/>
          </a:p>
          <a:p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2416452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Επιπτώσεις στους οργανισμούς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Ανασφάλεια για </a:t>
            </a:r>
            <a:r>
              <a:rPr lang="el-GR" dirty="0"/>
              <a:t>τη συνολική </a:t>
            </a:r>
            <a:r>
              <a:rPr lang="el-GR" dirty="0" err="1"/>
              <a:t>βιωσιµότητα</a:t>
            </a:r>
            <a:r>
              <a:rPr lang="el-GR" dirty="0"/>
              <a:t> των </a:t>
            </a:r>
            <a:r>
              <a:rPr lang="el-GR" dirty="0" smtClean="0"/>
              <a:t>οργανώσεων</a:t>
            </a:r>
          </a:p>
          <a:p>
            <a:r>
              <a:rPr lang="el-GR" dirty="0" smtClean="0"/>
              <a:t>Συνεχής </a:t>
            </a:r>
            <a:r>
              <a:rPr lang="el-GR" dirty="0"/>
              <a:t>αναζήτηση </a:t>
            </a:r>
            <a:r>
              <a:rPr lang="el-GR" dirty="0" err="1" smtClean="0"/>
              <a:t>χρηµατοδότησης</a:t>
            </a:r>
            <a:endParaRPr lang="el-GR" dirty="0" smtClean="0"/>
          </a:p>
          <a:p>
            <a:r>
              <a:rPr lang="el-GR" dirty="0" smtClean="0"/>
              <a:t>Απόσταση </a:t>
            </a:r>
            <a:r>
              <a:rPr lang="el-GR" dirty="0"/>
              <a:t>από τις </a:t>
            </a:r>
            <a:r>
              <a:rPr lang="el-GR" dirty="0" err="1"/>
              <a:t>πραγµατικές</a:t>
            </a:r>
            <a:r>
              <a:rPr lang="el-GR" dirty="0"/>
              <a:t> ανάγκες των </a:t>
            </a:r>
            <a:r>
              <a:rPr lang="el-GR" dirty="0" err="1" smtClean="0"/>
              <a:t>εξυπηρετουµένων</a:t>
            </a:r>
            <a:endParaRPr lang="el-GR" dirty="0"/>
          </a:p>
          <a:p>
            <a:r>
              <a:rPr lang="el-GR" dirty="0" smtClean="0"/>
              <a:t>Διαχωριστικές </a:t>
            </a:r>
            <a:r>
              <a:rPr lang="el-GR" dirty="0" err="1" smtClean="0"/>
              <a:t>γραµµές</a:t>
            </a:r>
            <a:r>
              <a:rPr lang="el-GR" dirty="0" smtClean="0"/>
              <a:t> µ</a:t>
            </a:r>
            <a:r>
              <a:rPr lang="el-GR" dirty="0" err="1" smtClean="0"/>
              <a:t>εταξύ</a:t>
            </a:r>
            <a:r>
              <a:rPr lang="el-GR" dirty="0" smtClean="0"/>
              <a:t> </a:t>
            </a:r>
            <a:r>
              <a:rPr lang="el-GR" dirty="0" err="1"/>
              <a:t>εργαζοµένων</a:t>
            </a:r>
            <a:r>
              <a:rPr lang="el-GR" dirty="0"/>
              <a:t> και ανέργων </a:t>
            </a:r>
            <a:r>
              <a:rPr lang="el-GR" dirty="0" smtClean="0"/>
              <a:t>καταργούνται</a:t>
            </a:r>
          </a:p>
          <a:p>
            <a:r>
              <a:rPr lang="el-GR" dirty="0" smtClean="0"/>
              <a:t>Οι </a:t>
            </a:r>
            <a:r>
              <a:rPr lang="el-GR" dirty="0"/>
              <a:t>φτωχοί καλούνται να βοηθήσουν τους </a:t>
            </a:r>
            <a:r>
              <a:rPr lang="el-GR" dirty="0" smtClean="0"/>
              <a:t>φτωχότερους</a:t>
            </a:r>
          </a:p>
          <a:p>
            <a:r>
              <a:rPr lang="el-GR" dirty="0" smtClean="0"/>
              <a:t>Ρητορική </a:t>
            </a:r>
            <a:r>
              <a:rPr lang="el-GR" dirty="0"/>
              <a:t>για την αξία του «ξαφνικού θανάτου» των </a:t>
            </a:r>
            <a:r>
              <a:rPr lang="el-GR" dirty="0" err="1"/>
              <a:t>οργανισµών</a:t>
            </a: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4082191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Μέσα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Γενικεύσεις </a:t>
            </a:r>
            <a:r>
              <a:rPr lang="el-GR" dirty="0"/>
              <a:t>περί ενός «</a:t>
            </a:r>
            <a:r>
              <a:rPr lang="el-GR" dirty="0" err="1"/>
              <a:t>επιβαρηµένου</a:t>
            </a:r>
            <a:r>
              <a:rPr lang="el-GR" dirty="0"/>
              <a:t>» και «</a:t>
            </a:r>
            <a:r>
              <a:rPr lang="el-GR" dirty="0" err="1" smtClean="0"/>
              <a:t>αναποτελεσµατικού</a:t>
            </a:r>
            <a:r>
              <a:rPr lang="el-GR" dirty="0" smtClean="0"/>
              <a:t>» </a:t>
            </a:r>
            <a:r>
              <a:rPr lang="el-GR" dirty="0" err="1" smtClean="0"/>
              <a:t>δηµόσιου</a:t>
            </a:r>
            <a:r>
              <a:rPr lang="el-GR" dirty="0" smtClean="0"/>
              <a:t> </a:t>
            </a:r>
            <a:r>
              <a:rPr lang="el-GR" dirty="0" err="1" smtClean="0"/>
              <a:t>τοµέα</a:t>
            </a:r>
            <a:endParaRPr lang="el-GR" dirty="0" smtClean="0"/>
          </a:p>
          <a:p>
            <a:r>
              <a:rPr lang="el-GR" dirty="0"/>
              <a:t>Α</a:t>
            </a:r>
            <a:r>
              <a:rPr lang="el-GR" dirty="0" smtClean="0"/>
              <a:t>παξίωση </a:t>
            </a:r>
            <a:r>
              <a:rPr lang="el-GR" dirty="0"/>
              <a:t>των </a:t>
            </a:r>
            <a:r>
              <a:rPr lang="el-GR" dirty="0" err="1" smtClean="0"/>
              <a:t>εργαζοµένων</a:t>
            </a:r>
            <a:endParaRPr lang="el-GR" dirty="0" smtClean="0"/>
          </a:p>
          <a:p>
            <a:r>
              <a:rPr lang="el-GR" dirty="0"/>
              <a:t>Μ</a:t>
            </a:r>
            <a:r>
              <a:rPr lang="el-GR" dirty="0" smtClean="0"/>
              <a:t>αταίωση </a:t>
            </a:r>
          </a:p>
          <a:p>
            <a:r>
              <a:rPr lang="el-GR" dirty="0"/>
              <a:t>Α</a:t>
            </a:r>
            <a:r>
              <a:rPr lang="el-GR" dirty="0" smtClean="0"/>
              <a:t>ποπροσωποποίηση </a:t>
            </a:r>
          </a:p>
          <a:p>
            <a:r>
              <a:rPr lang="el-GR" dirty="0" err="1"/>
              <a:t>Κ</a:t>
            </a:r>
            <a:r>
              <a:rPr lang="el-GR" dirty="0" err="1" smtClean="0"/>
              <a:t>υνισµός</a:t>
            </a:r>
            <a:r>
              <a:rPr lang="el-GR" dirty="0" smtClean="0"/>
              <a:t> απέναντι </a:t>
            </a:r>
            <a:r>
              <a:rPr lang="el-GR" dirty="0"/>
              <a:t>στους </a:t>
            </a:r>
            <a:r>
              <a:rPr lang="el-GR" dirty="0" err="1" smtClean="0"/>
              <a:t>εξυπηρετούµενους</a:t>
            </a:r>
            <a:endParaRPr lang="el-GR" dirty="0" smtClean="0"/>
          </a:p>
          <a:p>
            <a:r>
              <a:rPr lang="el-GR" dirty="0" err="1"/>
              <a:t>Μ</a:t>
            </a:r>
            <a:r>
              <a:rPr lang="el-GR" dirty="0" err="1" smtClean="0"/>
              <a:t>ηχανισµοί</a:t>
            </a:r>
            <a:r>
              <a:rPr lang="el-GR" dirty="0" smtClean="0"/>
              <a:t> </a:t>
            </a:r>
            <a:r>
              <a:rPr lang="el-GR" dirty="0"/>
              <a:t>ενοχοποίησης, </a:t>
            </a:r>
            <a:r>
              <a:rPr lang="el-GR" dirty="0" err="1"/>
              <a:t>στιγµατισµού</a:t>
            </a:r>
            <a:r>
              <a:rPr lang="el-GR" dirty="0"/>
              <a:t> και καλλιέργειας της </a:t>
            </a:r>
            <a:r>
              <a:rPr lang="el-GR" dirty="0" smtClean="0"/>
              <a:t>ανασφάλειας</a:t>
            </a: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2484364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Συνέπειες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 smtClean="0"/>
              <a:t>Προώθηση </a:t>
            </a:r>
            <a:r>
              <a:rPr lang="el-GR" dirty="0" err="1"/>
              <a:t>φαρµακευτικών</a:t>
            </a:r>
            <a:r>
              <a:rPr lang="el-GR" dirty="0"/>
              <a:t> </a:t>
            </a:r>
            <a:r>
              <a:rPr lang="el-GR" dirty="0" smtClean="0"/>
              <a:t>ή/και </a:t>
            </a:r>
            <a:r>
              <a:rPr lang="el-GR" dirty="0"/>
              <a:t>κατασταλτικών πολιτικών ως απάντηση στα </a:t>
            </a:r>
            <a:r>
              <a:rPr lang="el-GR" dirty="0" smtClean="0"/>
              <a:t>ψυχοκοινωνικά </a:t>
            </a:r>
            <a:r>
              <a:rPr lang="el-GR" dirty="0" err="1" smtClean="0"/>
              <a:t>προβλήµατα</a:t>
            </a:r>
            <a:endParaRPr lang="el-GR" dirty="0" smtClean="0"/>
          </a:p>
          <a:p>
            <a:r>
              <a:rPr lang="el-GR" dirty="0" smtClean="0"/>
              <a:t>Περιορίζεται </a:t>
            </a:r>
            <a:r>
              <a:rPr lang="el-GR" dirty="0"/>
              <a:t>ο ρόλος των </a:t>
            </a:r>
            <a:r>
              <a:rPr lang="el-GR" dirty="0" err="1"/>
              <a:t>οργανισµών</a:t>
            </a:r>
            <a:r>
              <a:rPr lang="el-GR" dirty="0"/>
              <a:t> και </a:t>
            </a:r>
            <a:r>
              <a:rPr lang="el-GR" dirty="0" smtClean="0"/>
              <a:t>των λειτουργών</a:t>
            </a:r>
          </a:p>
          <a:p>
            <a:r>
              <a:rPr lang="el-GR" dirty="0" smtClean="0"/>
              <a:t>Μοντέλο </a:t>
            </a:r>
            <a:r>
              <a:rPr lang="el-GR" dirty="0"/>
              <a:t>της «</a:t>
            </a:r>
            <a:r>
              <a:rPr lang="el-GR" dirty="0" smtClean="0"/>
              <a:t>διαχείρισης των </a:t>
            </a:r>
            <a:r>
              <a:rPr lang="el-GR" dirty="0"/>
              <a:t>καταστάσεων</a:t>
            </a:r>
            <a:r>
              <a:rPr lang="el-GR" dirty="0" smtClean="0"/>
              <a:t>»</a:t>
            </a:r>
          </a:p>
          <a:p>
            <a:r>
              <a:rPr lang="el-GR" dirty="0" smtClean="0"/>
              <a:t>Εγκαταλείπεται </a:t>
            </a:r>
            <a:r>
              <a:rPr lang="el-GR" dirty="0"/>
              <a:t>σταδιακά η προσπάθεια </a:t>
            </a:r>
            <a:r>
              <a:rPr lang="el-GR" dirty="0" smtClean="0"/>
              <a:t>για αλλαγή </a:t>
            </a:r>
            <a:r>
              <a:rPr lang="el-GR" dirty="0"/>
              <a:t>των κοινωνικών και </a:t>
            </a:r>
            <a:r>
              <a:rPr lang="el-GR" dirty="0" err="1"/>
              <a:t>ατοµικών</a:t>
            </a:r>
            <a:r>
              <a:rPr lang="el-GR" dirty="0"/>
              <a:t> </a:t>
            </a:r>
            <a:r>
              <a:rPr lang="el-GR" dirty="0" smtClean="0"/>
              <a:t>συνθηκών</a:t>
            </a:r>
          </a:p>
          <a:p>
            <a:r>
              <a:rPr lang="el-GR" dirty="0" err="1" smtClean="0"/>
              <a:t>Σηµαντικές</a:t>
            </a:r>
            <a:r>
              <a:rPr lang="el-GR" dirty="0" smtClean="0"/>
              <a:t> </a:t>
            </a:r>
            <a:r>
              <a:rPr lang="el-GR" dirty="0" err="1" smtClean="0"/>
              <a:t>οµάδες</a:t>
            </a:r>
            <a:r>
              <a:rPr lang="el-GR" dirty="0" smtClean="0"/>
              <a:t> </a:t>
            </a:r>
            <a:r>
              <a:rPr lang="el-GR" dirty="0" err="1" smtClean="0"/>
              <a:t>περιθωριοποιηµένες</a:t>
            </a:r>
            <a:r>
              <a:rPr lang="el-GR" dirty="0" smtClean="0"/>
              <a:t> και </a:t>
            </a:r>
            <a:r>
              <a:rPr lang="el-GR" dirty="0"/>
              <a:t>κοινωνικά </a:t>
            </a:r>
            <a:r>
              <a:rPr lang="el-GR" dirty="0" err="1" smtClean="0"/>
              <a:t>αποκλεισµένες</a:t>
            </a:r>
            <a:endParaRPr lang="el-GR" dirty="0" smtClean="0"/>
          </a:p>
          <a:p>
            <a:r>
              <a:rPr lang="el-GR" dirty="0" smtClean="0"/>
              <a:t>Καθεστώς συνεχούς </a:t>
            </a:r>
            <a:r>
              <a:rPr lang="el-GR" dirty="0"/>
              <a:t>επιτήρησης </a:t>
            </a:r>
            <a:r>
              <a:rPr lang="el-GR" dirty="0" err="1"/>
              <a:t>διαµέσου</a:t>
            </a:r>
            <a:r>
              <a:rPr lang="el-GR" dirty="0"/>
              <a:t> του µ</a:t>
            </a:r>
            <a:r>
              <a:rPr lang="el-GR" dirty="0" err="1"/>
              <a:t>ηχανισµού</a:t>
            </a:r>
            <a:r>
              <a:rPr lang="el-GR" dirty="0"/>
              <a:t> </a:t>
            </a:r>
            <a:r>
              <a:rPr lang="el-GR" dirty="0" err="1"/>
              <a:t>χαµηλών</a:t>
            </a:r>
            <a:r>
              <a:rPr lang="el-GR" dirty="0"/>
              <a:t> </a:t>
            </a:r>
            <a:r>
              <a:rPr lang="el-GR" dirty="0" smtClean="0"/>
              <a:t>παροχών επιβίωσης</a:t>
            </a:r>
          </a:p>
          <a:p>
            <a:r>
              <a:rPr lang="el-GR" dirty="0" smtClean="0"/>
              <a:t>Επ</a:t>
            </a:r>
            <a:r>
              <a:rPr lang="el-GR" dirty="0"/>
              <a:t>’ αόριστον στο </a:t>
            </a:r>
            <a:r>
              <a:rPr lang="el-GR" dirty="0" smtClean="0"/>
              <a:t>περιθώριο µέσω </a:t>
            </a:r>
            <a:r>
              <a:rPr lang="el-GR" dirty="0"/>
              <a:t>ενός ιδιότυπου µ</a:t>
            </a:r>
            <a:r>
              <a:rPr lang="el-GR" dirty="0" err="1"/>
              <a:t>ηχανισµού</a:t>
            </a:r>
            <a:r>
              <a:rPr lang="el-GR" dirty="0"/>
              <a:t> κοινωνικού ελέγχου</a:t>
            </a:r>
          </a:p>
        </p:txBody>
      </p:sp>
    </p:spTree>
    <p:extLst>
      <p:ext uri="{BB962C8B-B14F-4D97-AF65-F5344CB8AC3E}">
        <p14:creationId xmlns="" xmlns:p14="http://schemas.microsoft.com/office/powerpoint/2010/main" val="31080392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Κοινωνικό ή Κατασταλτικό Κράτος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 smtClean="0"/>
              <a:t>Το κοινωνικό </a:t>
            </a:r>
            <a:r>
              <a:rPr lang="el-GR" dirty="0"/>
              <a:t>κράτος υποχωρεί </a:t>
            </a:r>
          </a:p>
          <a:p>
            <a:r>
              <a:rPr lang="el-GR" dirty="0" err="1" smtClean="0"/>
              <a:t>Βαθµιαία</a:t>
            </a:r>
            <a:r>
              <a:rPr lang="el-GR" dirty="0" smtClean="0"/>
              <a:t> </a:t>
            </a:r>
            <a:r>
              <a:rPr lang="el-GR" dirty="0"/>
              <a:t>τη θέση του </a:t>
            </a:r>
            <a:r>
              <a:rPr lang="el-GR" dirty="0" smtClean="0"/>
              <a:t>παίρνει </a:t>
            </a:r>
            <a:r>
              <a:rPr lang="el-GR" dirty="0"/>
              <a:t>ένα κράτος εξουσίας </a:t>
            </a:r>
            <a:endParaRPr lang="el-GR" dirty="0" smtClean="0"/>
          </a:p>
          <a:p>
            <a:r>
              <a:rPr lang="el-GR" dirty="0" err="1" smtClean="0"/>
              <a:t>Αυταρχισµός</a:t>
            </a:r>
            <a:endParaRPr lang="el-GR" dirty="0"/>
          </a:p>
          <a:p>
            <a:r>
              <a:rPr lang="el-GR" dirty="0"/>
              <a:t>Ε</a:t>
            </a:r>
            <a:r>
              <a:rPr lang="el-GR" dirty="0" smtClean="0"/>
              <a:t>πιβολή </a:t>
            </a:r>
            <a:r>
              <a:rPr lang="el-GR" dirty="0" err="1" smtClean="0"/>
              <a:t>περιορισµών</a:t>
            </a:r>
            <a:endParaRPr lang="el-GR" dirty="0" smtClean="0"/>
          </a:p>
          <a:p>
            <a:r>
              <a:rPr lang="el-GR" dirty="0" err="1" smtClean="0"/>
              <a:t>Συγκεντρωτισµός</a:t>
            </a:r>
            <a:r>
              <a:rPr lang="el-GR" dirty="0" smtClean="0"/>
              <a:t> </a:t>
            </a:r>
          </a:p>
          <a:p>
            <a:r>
              <a:rPr lang="el-GR" dirty="0" smtClean="0"/>
              <a:t>Γραφειοκρατία</a:t>
            </a:r>
            <a:endParaRPr lang="el-GR" dirty="0"/>
          </a:p>
          <a:p>
            <a:r>
              <a:rPr lang="el-GR" dirty="0" err="1" smtClean="0"/>
              <a:t>Υποβάθµιση</a:t>
            </a:r>
            <a:r>
              <a:rPr lang="el-GR" dirty="0" smtClean="0"/>
              <a:t> </a:t>
            </a:r>
            <a:r>
              <a:rPr lang="el-GR" dirty="0" err="1" smtClean="0"/>
              <a:t>ατοµικών</a:t>
            </a:r>
            <a:r>
              <a:rPr lang="el-GR" dirty="0" smtClean="0"/>
              <a:t> </a:t>
            </a:r>
            <a:r>
              <a:rPr lang="el-GR" dirty="0"/>
              <a:t>ελευθεριών και </a:t>
            </a:r>
            <a:r>
              <a:rPr lang="el-GR" dirty="0" err="1"/>
              <a:t>δικαιωµάτων</a:t>
            </a:r>
            <a:r>
              <a:rPr lang="el-GR" dirty="0"/>
              <a:t>.</a:t>
            </a:r>
          </a:p>
          <a:p>
            <a:r>
              <a:rPr lang="el-GR" dirty="0" smtClean="0"/>
              <a:t>Υποταγή </a:t>
            </a:r>
            <a:r>
              <a:rPr lang="el-GR" dirty="0"/>
              <a:t>στις αποφάσεις για </a:t>
            </a:r>
            <a:r>
              <a:rPr lang="el-GR" dirty="0" err="1"/>
              <a:t>αποκλεισµό</a:t>
            </a:r>
            <a:r>
              <a:rPr lang="el-GR" dirty="0"/>
              <a:t> </a:t>
            </a:r>
            <a:endParaRPr lang="el-GR" dirty="0" smtClean="0"/>
          </a:p>
          <a:p>
            <a:r>
              <a:rPr lang="el-GR" dirty="0" err="1"/>
              <a:t>Κ</a:t>
            </a:r>
            <a:r>
              <a:rPr lang="el-GR" dirty="0" err="1" smtClean="0"/>
              <a:t>λίµα</a:t>
            </a:r>
            <a:r>
              <a:rPr lang="el-GR" dirty="0" smtClean="0"/>
              <a:t> </a:t>
            </a:r>
            <a:r>
              <a:rPr lang="el-GR" dirty="0"/>
              <a:t>διακρίσεων, </a:t>
            </a:r>
            <a:r>
              <a:rPr lang="el-GR" dirty="0" smtClean="0"/>
              <a:t>απόρριψης και </a:t>
            </a:r>
            <a:r>
              <a:rPr lang="el-GR" dirty="0"/>
              <a:t>µ</a:t>
            </a:r>
            <a:r>
              <a:rPr lang="el-GR" dirty="0" err="1"/>
              <a:t>ηδενικής</a:t>
            </a:r>
            <a:r>
              <a:rPr lang="el-GR" dirty="0"/>
              <a:t> </a:t>
            </a:r>
            <a:r>
              <a:rPr lang="el-GR" dirty="0" smtClean="0"/>
              <a:t>ανοχής</a:t>
            </a:r>
          </a:p>
          <a:p>
            <a:r>
              <a:rPr lang="el-GR" dirty="0" smtClean="0"/>
              <a:t>Μοναδικός στόχος η επίτευξη των </a:t>
            </a:r>
            <a:r>
              <a:rPr lang="el-GR" dirty="0"/>
              <a:t>περικοπών και </a:t>
            </a:r>
            <a:r>
              <a:rPr lang="el-GR" dirty="0" smtClean="0"/>
              <a:t>η </a:t>
            </a:r>
            <a:r>
              <a:rPr lang="el-GR" dirty="0"/>
              <a:t>µ</a:t>
            </a:r>
            <a:r>
              <a:rPr lang="el-GR" dirty="0" err="1"/>
              <a:t>είωση</a:t>
            </a:r>
            <a:r>
              <a:rPr lang="el-GR" dirty="0"/>
              <a:t> του </a:t>
            </a:r>
            <a:r>
              <a:rPr lang="el-GR" dirty="0" err="1"/>
              <a:t>προϋπολογισµού</a:t>
            </a:r>
            <a:r>
              <a:rPr lang="el-GR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36456057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Θέση επαγγελματιών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err="1" smtClean="0"/>
              <a:t>Έµφαση</a:t>
            </a:r>
            <a:r>
              <a:rPr lang="el-GR" dirty="0" smtClean="0"/>
              <a:t> </a:t>
            </a:r>
            <a:r>
              <a:rPr lang="el-GR" dirty="0"/>
              <a:t>στην τυπική παρά στην </a:t>
            </a:r>
            <a:r>
              <a:rPr lang="el-GR" dirty="0" smtClean="0"/>
              <a:t>ουσιαστική </a:t>
            </a:r>
            <a:r>
              <a:rPr lang="el-GR" dirty="0"/>
              <a:t>λογοδοσία και στην παροχή υπηρεσιών, </a:t>
            </a:r>
            <a:endParaRPr lang="el-GR" dirty="0" smtClean="0"/>
          </a:p>
          <a:p>
            <a:r>
              <a:rPr lang="el-GR" dirty="0" smtClean="0"/>
              <a:t>Αμφισβητούμενο σύστημα </a:t>
            </a:r>
            <a:r>
              <a:rPr lang="el-GR" dirty="0"/>
              <a:t>αξιολόγησης των υπηρεσιών</a:t>
            </a:r>
          </a:p>
          <a:p>
            <a:r>
              <a:rPr lang="el-GR" dirty="0" smtClean="0"/>
              <a:t>Φόβος διάχυτος </a:t>
            </a:r>
          </a:p>
          <a:p>
            <a:r>
              <a:rPr lang="el-GR" dirty="0"/>
              <a:t>Κ</a:t>
            </a:r>
            <a:r>
              <a:rPr lang="el-GR" dirty="0" smtClean="0"/>
              <a:t>ανένας </a:t>
            </a:r>
            <a:r>
              <a:rPr lang="el-GR" dirty="0" err="1"/>
              <a:t>εργαζόµενος</a:t>
            </a:r>
            <a:r>
              <a:rPr lang="el-GR" dirty="0"/>
              <a:t> δεν αισθάνεται </a:t>
            </a:r>
            <a:r>
              <a:rPr lang="el-GR" dirty="0" smtClean="0"/>
              <a:t>σίγουρος για </a:t>
            </a:r>
            <a:r>
              <a:rPr lang="el-GR" dirty="0"/>
              <a:t>τη συνέχιση της εργασίας του ή της λειτουργίας του φορέα. </a:t>
            </a:r>
            <a:endParaRPr lang="el-GR" dirty="0" smtClean="0"/>
          </a:p>
          <a:p>
            <a:r>
              <a:rPr lang="el-GR" dirty="0" smtClean="0"/>
              <a:t>Ενισχύονται </a:t>
            </a:r>
            <a:r>
              <a:rPr lang="el-GR" dirty="0"/>
              <a:t>οι µ</a:t>
            </a:r>
            <a:r>
              <a:rPr lang="el-GR" dirty="0" err="1"/>
              <a:t>ηχανισµοί</a:t>
            </a:r>
            <a:r>
              <a:rPr lang="el-GR" dirty="0"/>
              <a:t> </a:t>
            </a:r>
            <a:r>
              <a:rPr lang="el-GR" dirty="0" err="1"/>
              <a:t>άµυνας</a:t>
            </a:r>
            <a:r>
              <a:rPr lang="el-GR" dirty="0"/>
              <a:t> απέναντι στο άγχος της </a:t>
            </a:r>
            <a:r>
              <a:rPr lang="el-GR" dirty="0" smtClean="0"/>
              <a:t>απώλειας </a:t>
            </a:r>
            <a:r>
              <a:rPr lang="el-GR" dirty="0"/>
              <a:t>των θέσεων </a:t>
            </a:r>
            <a:r>
              <a:rPr lang="el-GR" dirty="0" smtClean="0"/>
              <a:t>εργασίας</a:t>
            </a:r>
          </a:p>
          <a:p>
            <a:r>
              <a:rPr lang="el-GR" dirty="0"/>
              <a:t>Υ</a:t>
            </a:r>
            <a:r>
              <a:rPr lang="el-GR" dirty="0" smtClean="0"/>
              <a:t>ιοθετείται </a:t>
            </a:r>
            <a:r>
              <a:rPr lang="el-GR" dirty="0"/>
              <a:t>µία παθητική </a:t>
            </a:r>
            <a:r>
              <a:rPr lang="el-GR" dirty="0" smtClean="0"/>
              <a:t>στάση </a:t>
            </a:r>
            <a:r>
              <a:rPr lang="el-GR" dirty="0" err="1" smtClean="0"/>
              <a:t>αναµονής</a:t>
            </a:r>
            <a:r>
              <a:rPr lang="el-GR" dirty="0" smtClean="0"/>
              <a:t> </a:t>
            </a:r>
            <a:r>
              <a:rPr lang="el-GR" dirty="0"/>
              <a:t>και µ</a:t>
            </a:r>
            <a:r>
              <a:rPr lang="el-GR" dirty="0" err="1"/>
              <a:t>είωσης</a:t>
            </a:r>
            <a:r>
              <a:rPr lang="el-GR" dirty="0"/>
              <a:t> του κινήτρου υγιούς </a:t>
            </a:r>
            <a:r>
              <a:rPr lang="el-GR" dirty="0" err="1"/>
              <a:t>ανταγωνισµού</a:t>
            </a:r>
            <a:r>
              <a:rPr lang="el-GR" dirty="0"/>
              <a:t>. </a:t>
            </a:r>
            <a:endParaRPr lang="el-GR" dirty="0" smtClean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39065521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Ο φόβος </a:t>
            </a:r>
            <a:r>
              <a:rPr lang="el-GR" dirty="0" smtClean="0"/>
              <a:t>ως </a:t>
            </a:r>
            <a:r>
              <a:rPr lang="el-GR" dirty="0"/>
              <a:t>τρόπος ελέγχου</a:t>
            </a:r>
            <a:br>
              <a:rPr lang="el-GR" dirty="0"/>
            </a:b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 smtClean="0"/>
              <a:t>Κουλτούρα </a:t>
            </a:r>
            <a:r>
              <a:rPr lang="el-GR" dirty="0" err="1"/>
              <a:t>υποβάθµισης</a:t>
            </a:r>
            <a:r>
              <a:rPr lang="el-GR" dirty="0"/>
              <a:t> και </a:t>
            </a:r>
            <a:r>
              <a:rPr lang="el-GR" dirty="0" err="1"/>
              <a:t>υποτίµησης</a:t>
            </a:r>
            <a:r>
              <a:rPr lang="el-GR" dirty="0"/>
              <a:t> της αξίας </a:t>
            </a:r>
            <a:r>
              <a:rPr lang="el-GR" dirty="0" smtClean="0"/>
              <a:t>και των αναγκών </a:t>
            </a:r>
            <a:r>
              <a:rPr lang="el-GR" dirty="0"/>
              <a:t>των </a:t>
            </a:r>
            <a:r>
              <a:rPr lang="el-GR" dirty="0" err="1"/>
              <a:t>εξυπηρετουµένων</a:t>
            </a:r>
            <a:r>
              <a:rPr lang="el-GR" dirty="0"/>
              <a:t>. </a:t>
            </a:r>
            <a:endParaRPr lang="el-GR" dirty="0" smtClean="0"/>
          </a:p>
          <a:p>
            <a:r>
              <a:rPr lang="el-GR" dirty="0"/>
              <a:t>Α</a:t>
            </a:r>
            <a:r>
              <a:rPr lang="el-GR" dirty="0" smtClean="0"/>
              <a:t>ποσταθεροποίηση και </a:t>
            </a:r>
            <a:r>
              <a:rPr lang="el-GR" dirty="0" err="1" smtClean="0"/>
              <a:t>παλινδρόµηση</a:t>
            </a:r>
            <a:r>
              <a:rPr lang="el-GR" dirty="0" smtClean="0"/>
              <a:t> </a:t>
            </a:r>
            <a:r>
              <a:rPr lang="el-GR" dirty="0"/>
              <a:t>σε «παραδοσιακά» µ</a:t>
            </a:r>
            <a:r>
              <a:rPr lang="el-GR" dirty="0" err="1"/>
              <a:t>οντέλα</a:t>
            </a:r>
            <a:r>
              <a:rPr lang="el-GR" dirty="0"/>
              <a:t> λειτουργίας </a:t>
            </a:r>
            <a:endParaRPr lang="el-GR" dirty="0" smtClean="0"/>
          </a:p>
          <a:p>
            <a:r>
              <a:rPr lang="el-GR" dirty="0" smtClean="0"/>
              <a:t>Αναπαραγωγή αρνητικής κουλτούρας </a:t>
            </a:r>
          </a:p>
          <a:p>
            <a:r>
              <a:rPr lang="el-GR" dirty="0" err="1" smtClean="0"/>
              <a:t>Δύσκαµπτες</a:t>
            </a:r>
            <a:r>
              <a:rPr lang="el-GR" dirty="0" smtClean="0"/>
              <a:t> </a:t>
            </a:r>
            <a:r>
              <a:rPr lang="el-GR" dirty="0"/>
              <a:t>ή/και </a:t>
            </a:r>
            <a:r>
              <a:rPr lang="el-GR" dirty="0" err="1" smtClean="0"/>
              <a:t>άκαµπτες</a:t>
            </a:r>
            <a:r>
              <a:rPr lang="el-GR" dirty="0" smtClean="0"/>
              <a:t> δομές</a:t>
            </a:r>
          </a:p>
          <a:p>
            <a:r>
              <a:rPr lang="el-GR" dirty="0" smtClean="0"/>
              <a:t>Γραφειοκρατία</a:t>
            </a:r>
            <a:endParaRPr lang="el-GR" dirty="0"/>
          </a:p>
          <a:p>
            <a:r>
              <a:rPr lang="el-GR" dirty="0" err="1" smtClean="0"/>
              <a:t>Κατακερµατισµός</a:t>
            </a:r>
            <a:r>
              <a:rPr lang="el-GR" dirty="0" smtClean="0"/>
              <a:t> </a:t>
            </a:r>
            <a:r>
              <a:rPr lang="el-GR" dirty="0"/>
              <a:t>των υπηρεσιών </a:t>
            </a:r>
            <a:endParaRPr lang="el-GR" dirty="0" smtClean="0"/>
          </a:p>
          <a:p>
            <a:r>
              <a:rPr lang="el-GR" dirty="0" smtClean="0"/>
              <a:t>Μοντέλα </a:t>
            </a:r>
            <a:r>
              <a:rPr lang="el-GR" dirty="0"/>
              <a:t>διοίκησης </a:t>
            </a:r>
            <a:r>
              <a:rPr lang="el-GR" dirty="0" smtClean="0"/>
              <a:t>που στηρίζονται </a:t>
            </a:r>
            <a:r>
              <a:rPr lang="el-GR" dirty="0"/>
              <a:t>στις διαπροσωπικές σχέσεις </a:t>
            </a:r>
            <a:endParaRPr lang="el-GR" dirty="0" smtClean="0"/>
          </a:p>
          <a:p>
            <a:r>
              <a:rPr lang="el-GR" dirty="0" err="1"/>
              <a:t>Δ</a:t>
            </a:r>
            <a:r>
              <a:rPr lang="el-GR" dirty="0" err="1" smtClean="0"/>
              <a:t>ηµιουργία</a:t>
            </a:r>
            <a:r>
              <a:rPr lang="el-GR" dirty="0" smtClean="0"/>
              <a:t> </a:t>
            </a:r>
            <a:r>
              <a:rPr lang="el-GR" dirty="0" err="1"/>
              <a:t>υπο</a:t>
            </a:r>
            <a:r>
              <a:rPr lang="el-GR" dirty="0"/>
              <a:t>-</a:t>
            </a:r>
            <a:r>
              <a:rPr lang="el-GR" dirty="0" err="1"/>
              <a:t>οµάδων</a:t>
            </a:r>
            <a:r>
              <a:rPr lang="el-GR" dirty="0"/>
              <a:t> «κοινών </a:t>
            </a:r>
            <a:r>
              <a:rPr lang="el-GR" dirty="0" err="1" smtClean="0"/>
              <a:t>συµφερόντων</a:t>
            </a:r>
            <a:r>
              <a:rPr lang="el-GR" dirty="0" smtClean="0"/>
              <a:t>».</a:t>
            </a:r>
          </a:p>
          <a:p>
            <a:r>
              <a:rPr lang="el-GR" dirty="0" smtClean="0"/>
              <a:t>Αποσύνθεση κράτους </a:t>
            </a:r>
            <a:r>
              <a:rPr lang="el-GR" dirty="0"/>
              <a:t>πρόνοιας και </a:t>
            </a:r>
            <a:r>
              <a:rPr lang="el-GR" dirty="0" smtClean="0"/>
              <a:t>επιδείνωση </a:t>
            </a:r>
            <a:r>
              <a:rPr lang="el-GR" dirty="0"/>
              <a:t>των </a:t>
            </a:r>
            <a:r>
              <a:rPr lang="el-GR" dirty="0" err="1" smtClean="0"/>
              <a:t>παρεχόµενων</a:t>
            </a:r>
            <a:r>
              <a:rPr lang="el-GR" dirty="0" smtClean="0"/>
              <a:t> </a:t>
            </a:r>
            <a:r>
              <a:rPr lang="el-GR" dirty="0"/>
              <a:t>υπηρεσιών</a:t>
            </a:r>
          </a:p>
        </p:txBody>
      </p:sp>
    </p:spTree>
    <p:extLst>
      <p:ext uri="{BB962C8B-B14F-4D97-AF65-F5344CB8AC3E}">
        <p14:creationId xmlns="" xmlns:p14="http://schemas.microsoft.com/office/powerpoint/2010/main" val="30664850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Κίνδυνοι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Να </a:t>
            </a:r>
            <a:r>
              <a:rPr lang="el-GR" dirty="0"/>
              <a:t>οδηγηθεί το κράτος πρόνοιας σε </a:t>
            </a:r>
            <a:r>
              <a:rPr lang="el-GR" dirty="0" smtClean="0"/>
              <a:t>πλήρη διάλυση</a:t>
            </a:r>
          </a:p>
          <a:p>
            <a:r>
              <a:rPr lang="el-GR" dirty="0" smtClean="0"/>
              <a:t>Να </a:t>
            </a:r>
            <a:r>
              <a:rPr lang="el-GR" dirty="0"/>
              <a:t>επιφορτιστεί </a:t>
            </a:r>
            <a:r>
              <a:rPr lang="el-GR" dirty="0" smtClean="0"/>
              <a:t>η </a:t>
            </a:r>
            <a:r>
              <a:rPr lang="el-GR" dirty="0"/>
              <a:t>ελληνική </a:t>
            </a:r>
            <a:r>
              <a:rPr lang="el-GR" dirty="0" smtClean="0"/>
              <a:t>οικογένεια το </a:t>
            </a:r>
            <a:r>
              <a:rPr lang="el-GR" dirty="0"/>
              <a:t>βάρος της κοινωνικής</a:t>
            </a:r>
          </a:p>
          <a:p>
            <a:r>
              <a:rPr lang="el-GR" dirty="0"/>
              <a:t>φροντίδας των </a:t>
            </a:r>
            <a:r>
              <a:rPr lang="el-GR" dirty="0" err="1"/>
              <a:t>αδύναµων</a:t>
            </a:r>
            <a:r>
              <a:rPr lang="el-GR" dirty="0"/>
              <a:t> µελών της. </a:t>
            </a:r>
            <a:endParaRPr lang="el-GR" dirty="0" smtClean="0"/>
          </a:p>
          <a:p>
            <a:r>
              <a:rPr lang="el-GR" dirty="0" smtClean="0"/>
              <a:t>Άστεγοι µε ψυχιατρικά </a:t>
            </a:r>
            <a:r>
              <a:rPr lang="el-GR" dirty="0" err="1" smtClean="0"/>
              <a:t>προβλήµατα</a:t>
            </a:r>
            <a:r>
              <a:rPr lang="el-GR" dirty="0" smtClean="0"/>
              <a:t> </a:t>
            </a:r>
          </a:p>
          <a:p>
            <a:r>
              <a:rPr lang="el-GR" dirty="0" smtClean="0"/>
              <a:t>Ανήλικοι παραβάτες και ασυνόδευτα ανήλικα στο </a:t>
            </a:r>
            <a:r>
              <a:rPr lang="el-GR" dirty="0" err="1" smtClean="0"/>
              <a:t>δρόµο</a:t>
            </a:r>
            <a:r>
              <a:rPr lang="el-GR" dirty="0" smtClean="0"/>
              <a:t> </a:t>
            </a:r>
          </a:p>
          <a:p>
            <a:r>
              <a:rPr lang="el-GR" dirty="0" smtClean="0"/>
              <a:t>Εξαρτημένοι και γυναίκες θύματα </a:t>
            </a:r>
            <a:r>
              <a:rPr lang="el-GR" dirty="0" err="1" smtClean="0"/>
              <a:t>trafficking</a:t>
            </a:r>
            <a:endParaRPr lang="el-GR" dirty="0" smtClean="0"/>
          </a:p>
          <a:p>
            <a:r>
              <a:rPr lang="el-GR" dirty="0" smtClean="0"/>
              <a:t>Κίνδυνοι </a:t>
            </a:r>
            <a:r>
              <a:rPr lang="el-GR" dirty="0"/>
              <a:t>για την προσωπική και </a:t>
            </a:r>
            <a:r>
              <a:rPr lang="el-GR" dirty="0" err="1"/>
              <a:t>δηµόσια</a:t>
            </a:r>
            <a:r>
              <a:rPr lang="el-GR" dirty="0"/>
              <a:t> υγεία και </a:t>
            </a:r>
            <a:r>
              <a:rPr lang="el-GR" dirty="0" smtClean="0"/>
              <a:t>ασφάλεια.</a:t>
            </a: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33086505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Λειτουργική μονάδα">
  <a:themeElements>
    <a:clrScheme name="Δικαιοσύνη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Λειτουργική μονάδα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Λειτουργική μονάδ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70</TotalTime>
  <Words>1823</Words>
  <Application>Microsoft Office PowerPoint</Application>
  <PresentationFormat>Προβολή στην οθόνη (4:3)</PresentationFormat>
  <Paragraphs>174</Paragraphs>
  <Slides>26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26</vt:i4>
      </vt:variant>
    </vt:vector>
  </HeadingPairs>
  <TitlesOfParts>
    <vt:vector size="27" baseType="lpstr">
      <vt:lpstr>Λειτουργική μονάδα</vt:lpstr>
      <vt:lpstr> Δικτύωση οργανισμών, εργαζομένων και εξυπηρετουμένων για τη βελτίωση της κοινωνικής φροντίδας  </vt:lpstr>
      <vt:lpstr>Η παλινδροµική πορεία των οργανισµών</vt:lpstr>
      <vt:lpstr>Επιπτώσεις στους οργανισμούς</vt:lpstr>
      <vt:lpstr>Μέσα</vt:lpstr>
      <vt:lpstr>Συνέπειες</vt:lpstr>
      <vt:lpstr>Κοινωνικό ή Κατασταλτικό Κράτος</vt:lpstr>
      <vt:lpstr>Θέση επαγγελματιών</vt:lpstr>
      <vt:lpstr>Ο φόβος ως τρόπος ελέγχου </vt:lpstr>
      <vt:lpstr>Κίνδυνοι</vt:lpstr>
      <vt:lpstr>Σενάρια αβεβαιότητας</vt:lpstr>
      <vt:lpstr>Κριτήρια στη Λήψη αποφάσεων</vt:lpstr>
      <vt:lpstr>Βασικά κριτήρια</vt:lpstr>
      <vt:lpstr>Βασικά κριτήρια</vt:lpstr>
      <vt:lpstr>Ανοικτοί οργανισµοί µάθησης (Learning organizations)</vt:lpstr>
      <vt:lpstr>Αδράνεια</vt:lpstr>
      <vt:lpstr>Αντιμετώπιση</vt:lpstr>
      <vt:lpstr>Αναζήτηση νέων στρατηγικών</vt:lpstr>
      <vt:lpstr>Αλληλεγγύη και ανοικτή σχέση με την κοινωνία </vt:lpstr>
      <vt:lpstr>Αλληλεγγύη και Φιλανθρωπία</vt:lpstr>
      <vt:lpstr>Κοινωνική αλληλεγγύη </vt:lpstr>
      <vt:lpstr>Ευρωπαϊκό Κοινοβούλιο</vt:lpstr>
      <vt:lpstr>Συνηγορία-προάσπιση των ανθρωπίνων δικαιωμάτων</vt:lpstr>
      <vt:lpstr>Χάρτης Θεµελιωδών ∆ικαιωµάτων της Ευρωπαϊκής Ένωσης</vt:lpstr>
      <vt:lpstr>Αναδιοργάνωση σε ένα ασταθές περιβάλλον</vt:lpstr>
      <vt:lpstr>Βιβλιογραφία</vt:lpstr>
      <vt:lpstr>Βιβλιογραφία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Οι οργανισμοί υγείας και κοινωνικής φροντίδας σε κρίση</dc:title>
  <dc:creator>Anna Tsiboukli</dc:creator>
  <cp:lastModifiedBy>User</cp:lastModifiedBy>
  <cp:revision>12</cp:revision>
  <dcterms:created xsi:type="dcterms:W3CDTF">2015-09-08T11:56:30Z</dcterms:created>
  <dcterms:modified xsi:type="dcterms:W3CDTF">2015-11-14T16:50:22Z</dcterms:modified>
</cp:coreProperties>
</file>