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8" r:id="rId10"/>
    <p:sldId id="267"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4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375E8-111F-48F6-9113-21DBB8B41C26}" type="doc">
      <dgm:prSet loTypeId="urn:microsoft.com/office/officeart/2008/layout/SquareAccentList" loCatId="list" qsTypeId="urn:microsoft.com/office/officeart/2005/8/quickstyle/3d3" qsCatId="3D" csTypeId="urn:microsoft.com/office/officeart/2005/8/colors/colorful2" csCatId="colorful" phldr="1"/>
      <dgm:spPr/>
      <dgm:t>
        <a:bodyPr/>
        <a:lstStyle/>
        <a:p>
          <a:endParaRPr lang="el-GR"/>
        </a:p>
      </dgm:t>
    </dgm:pt>
    <dgm:pt modelId="{79A1061B-F83E-4C5B-948D-FD0218F27685}">
      <dgm:prSet phldrT="[Κείμενο]" custT="1"/>
      <dgm:spPr/>
      <dgm:t>
        <a:bodyPr/>
        <a:lstStyle/>
        <a:p>
          <a:r>
            <a:rPr lang="el-GR" sz="2800" dirty="0">
              <a:latin typeface="Arial" panose="020B0604020202020204" pitchFamily="34" charset="0"/>
              <a:cs typeface="Arial" panose="020B0604020202020204" pitchFamily="34" charset="0"/>
            </a:rPr>
            <a:t>Κοινωνική Παιδαγωγική</a:t>
          </a:r>
        </a:p>
      </dgm:t>
    </dgm:pt>
    <dgm:pt modelId="{AC4EB6EE-465A-4D29-A8FA-B1F24071F76B}" type="parTrans" cxnId="{F461E94B-F1BC-44CC-8435-6BD50C42C0F9}">
      <dgm:prSet/>
      <dgm:spPr/>
      <dgm:t>
        <a:bodyPr/>
        <a:lstStyle/>
        <a:p>
          <a:endParaRPr lang="el-GR"/>
        </a:p>
      </dgm:t>
    </dgm:pt>
    <dgm:pt modelId="{3EB93EED-2177-4FE9-A747-B9EB97B30AB8}" type="sibTrans" cxnId="{F461E94B-F1BC-44CC-8435-6BD50C42C0F9}">
      <dgm:prSet/>
      <dgm:spPr/>
      <dgm:t>
        <a:bodyPr/>
        <a:lstStyle/>
        <a:p>
          <a:endParaRPr lang="el-GR"/>
        </a:p>
      </dgm:t>
    </dgm:pt>
    <dgm:pt modelId="{FB5ADC77-6B89-466B-9836-B92B89A212B2}">
      <dgm:prSet phldrT="[Κείμενο]" custT="1"/>
      <dgm:spPr/>
      <dgm:t>
        <a:bodyPr/>
        <a:lstStyle/>
        <a:p>
          <a:r>
            <a:rPr lang="el-GR" sz="2800">
              <a:latin typeface="Arial" panose="020B0604020202020204" pitchFamily="34" charset="0"/>
              <a:cs typeface="Arial" panose="020B0604020202020204" pitchFamily="34" charset="0"/>
            </a:rPr>
            <a:t>Διαπαιδαγώγηση -Εισαγωγή καινούριων διαδικασιών μάθησης </a:t>
          </a:r>
          <a:endParaRPr lang="el-GR" sz="2800" dirty="0">
            <a:latin typeface="Arial" panose="020B0604020202020204" pitchFamily="34" charset="0"/>
            <a:cs typeface="Arial" panose="020B0604020202020204" pitchFamily="34" charset="0"/>
          </a:endParaRPr>
        </a:p>
      </dgm:t>
    </dgm:pt>
    <dgm:pt modelId="{E352D3F1-FEE6-4B17-93A0-AC23BE814364}" type="parTrans" cxnId="{3E8450AC-E0FC-41EA-812E-3F93E6CFF346}">
      <dgm:prSet/>
      <dgm:spPr/>
      <dgm:t>
        <a:bodyPr/>
        <a:lstStyle/>
        <a:p>
          <a:endParaRPr lang="el-GR"/>
        </a:p>
      </dgm:t>
    </dgm:pt>
    <dgm:pt modelId="{B916ABF8-88E8-4D32-B72F-03CA069C0E09}" type="sibTrans" cxnId="{3E8450AC-E0FC-41EA-812E-3F93E6CFF346}">
      <dgm:prSet/>
      <dgm:spPr/>
      <dgm:t>
        <a:bodyPr/>
        <a:lstStyle/>
        <a:p>
          <a:endParaRPr lang="el-GR"/>
        </a:p>
      </dgm:t>
    </dgm:pt>
    <dgm:pt modelId="{EBA42563-7B5B-4613-AF71-360CB591B49A}">
      <dgm:prSet phldrT="[Κείμενο]" custT="1"/>
      <dgm:spPr/>
      <dgm:t>
        <a:bodyPr/>
        <a:lstStyle/>
        <a:p>
          <a:r>
            <a:rPr lang="el-GR" sz="2800" dirty="0">
              <a:latin typeface="Arial" panose="020B0604020202020204" pitchFamily="34" charset="0"/>
              <a:cs typeface="Arial" panose="020B0604020202020204" pitchFamily="34" charset="0"/>
            </a:rPr>
            <a:t>Μέρος του εκπαιδευτικού συστήματος</a:t>
          </a:r>
        </a:p>
      </dgm:t>
    </dgm:pt>
    <dgm:pt modelId="{7D5DB8A6-A730-472E-AC59-3081F8FD1B98}" type="parTrans" cxnId="{D9F43424-C46B-449D-A846-80D11DA82E80}">
      <dgm:prSet/>
      <dgm:spPr/>
      <dgm:t>
        <a:bodyPr/>
        <a:lstStyle/>
        <a:p>
          <a:endParaRPr lang="el-GR"/>
        </a:p>
      </dgm:t>
    </dgm:pt>
    <dgm:pt modelId="{CCFB257E-7F38-499B-8FB5-15A3FE9E15C0}" type="sibTrans" cxnId="{D9F43424-C46B-449D-A846-80D11DA82E80}">
      <dgm:prSet/>
      <dgm:spPr/>
      <dgm:t>
        <a:bodyPr/>
        <a:lstStyle/>
        <a:p>
          <a:endParaRPr lang="el-GR"/>
        </a:p>
      </dgm:t>
    </dgm:pt>
    <dgm:pt modelId="{419A51EB-333E-4641-9AE0-8B71EECE6B21}">
      <dgm:prSet phldrT="[Κείμενο]" custT="1"/>
      <dgm:spPr/>
      <dgm:t>
        <a:bodyPr/>
        <a:lstStyle/>
        <a:p>
          <a:r>
            <a:rPr lang="el-GR" sz="2800" dirty="0">
              <a:latin typeface="Arial" panose="020B0604020202020204" pitchFamily="34" charset="0"/>
              <a:cs typeface="Arial" panose="020B0604020202020204" pitchFamily="34" charset="0"/>
            </a:rPr>
            <a:t>Κοινωνική Εργασία</a:t>
          </a:r>
        </a:p>
      </dgm:t>
    </dgm:pt>
    <dgm:pt modelId="{7F31B95A-0251-4744-B04E-DD1BFE08CA9C}" type="parTrans" cxnId="{1DDA4A58-4177-4834-AAAB-F4116BBF4266}">
      <dgm:prSet/>
      <dgm:spPr/>
      <dgm:t>
        <a:bodyPr/>
        <a:lstStyle/>
        <a:p>
          <a:endParaRPr lang="el-GR"/>
        </a:p>
      </dgm:t>
    </dgm:pt>
    <dgm:pt modelId="{6B9B1696-CFC5-4A4D-8D84-FCCCEA3037C8}" type="sibTrans" cxnId="{1DDA4A58-4177-4834-AAAB-F4116BBF4266}">
      <dgm:prSet/>
      <dgm:spPr/>
      <dgm:t>
        <a:bodyPr/>
        <a:lstStyle/>
        <a:p>
          <a:endParaRPr lang="el-GR"/>
        </a:p>
      </dgm:t>
    </dgm:pt>
    <dgm:pt modelId="{BA857A74-0B03-452B-987D-DE6C5B818915}">
      <dgm:prSet phldrT="[Κείμενο]" custT="1"/>
      <dgm:spPr/>
      <dgm:t>
        <a:bodyPr/>
        <a:lstStyle/>
        <a:p>
          <a:r>
            <a:rPr lang="el-GR" sz="2800">
              <a:latin typeface="Arial" panose="020B0604020202020204" pitchFamily="34" charset="0"/>
              <a:cs typeface="Arial" panose="020B0604020202020204" pitchFamily="34" charset="0"/>
            </a:rPr>
            <a:t>Προσφέρεται από άνθρωπο σε άνθρωπο</a:t>
          </a:r>
          <a:endParaRPr lang="el-GR" sz="2800" dirty="0">
            <a:latin typeface="Arial" panose="020B0604020202020204" pitchFamily="34" charset="0"/>
            <a:cs typeface="Arial" panose="020B0604020202020204" pitchFamily="34" charset="0"/>
          </a:endParaRPr>
        </a:p>
      </dgm:t>
    </dgm:pt>
    <dgm:pt modelId="{1FD808A7-2620-459C-82A0-1EC04DA691D5}" type="parTrans" cxnId="{9D185C86-8FC0-4EBE-9672-D8C75C39C08C}">
      <dgm:prSet/>
      <dgm:spPr/>
      <dgm:t>
        <a:bodyPr/>
        <a:lstStyle/>
        <a:p>
          <a:endParaRPr lang="el-GR"/>
        </a:p>
      </dgm:t>
    </dgm:pt>
    <dgm:pt modelId="{D78AA30F-75FD-4150-847E-46E277DDC42B}" type="sibTrans" cxnId="{9D185C86-8FC0-4EBE-9672-D8C75C39C08C}">
      <dgm:prSet/>
      <dgm:spPr/>
      <dgm:t>
        <a:bodyPr/>
        <a:lstStyle/>
        <a:p>
          <a:endParaRPr lang="el-GR"/>
        </a:p>
      </dgm:t>
    </dgm:pt>
    <dgm:pt modelId="{41A9E5B3-9B0A-49F0-8D26-49D41E4EB2C7}">
      <dgm:prSet phldrT="[Κείμενο]" custT="1"/>
      <dgm:spPr/>
      <dgm:t>
        <a:bodyPr/>
        <a:lstStyle/>
        <a:p>
          <a:r>
            <a:rPr lang="el-GR" sz="2800" dirty="0">
              <a:latin typeface="Arial" panose="020B0604020202020204" pitchFamily="34" charset="0"/>
              <a:cs typeface="Arial" panose="020B0604020202020204" pitchFamily="34" charset="0"/>
            </a:rPr>
            <a:t>Ομαλή κοινωνική ένταξη, οικονομική ανεξαρτησία, ψυχοκοινωνική ευδαιμονία</a:t>
          </a:r>
        </a:p>
        <a:p>
          <a:endParaRPr lang="el-GR" sz="2800" dirty="0">
            <a:latin typeface="Arial" panose="020B0604020202020204" pitchFamily="34" charset="0"/>
            <a:cs typeface="Arial" panose="020B0604020202020204" pitchFamily="34" charset="0"/>
          </a:endParaRPr>
        </a:p>
      </dgm:t>
    </dgm:pt>
    <dgm:pt modelId="{6C2E01FB-28D3-4215-B5C9-8876A677D9EC}" type="parTrans" cxnId="{2C86832E-3891-4534-BCFE-2121E03F6349}">
      <dgm:prSet/>
      <dgm:spPr/>
      <dgm:t>
        <a:bodyPr/>
        <a:lstStyle/>
        <a:p>
          <a:endParaRPr lang="el-GR"/>
        </a:p>
      </dgm:t>
    </dgm:pt>
    <dgm:pt modelId="{30F2FF3B-E84C-4D77-A8F3-A13F03291D84}" type="sibTrans" cxnId="{2C86832E-3891-4534-BCFE-2121E03F6349}">
      <dgm:prSet/>
      <dgm:spPr/>
      <dgm:t>
        <a:bodyPr/>
        <a:lstStyle/>
        <a:p>
          <a:endParaRPr lang="el-GR"/>
        </a:p>
      </dgm:t>
    </dgm:pt>
    <dgm:pt modelId="{2953A3EA-D103-4C96-9B15-5A5DED4B85E4}">
      <dgm:prSet phldrT="[Κείμενο]" custT="1"/>
      <dgm:spPr/>
      <dgm:t>
        <a:bodyPr/>
        <a:lstStyle/>
        <a:p>
          <a:endParaRPr lang="el-GR" sz="3200" dirty="0">
            <a:latin typeface="Arial" panose="020B0604020202020204" pitchFamily="34" charset="0"/>
            <a:cs typeface="Arial" panose="020B0604020202020204" pitchFamily="34" charset="0"/>
          </a:endParaRPr>
        </a:p>
      </dgm:t>
    </dgm:pt>
    <dgm:pt modelId="{C570A7F7-0E74-4F37-BF26-E397734C5E87}" type="parTrans" cxnId="{F2746953-2161-4350-8329-007D0CD3EF52}">
      <dgm:prSet/>
      <dgm:spPr/>
      <dgm:t>
        <a:bodyPr/>
        <a:lstStyle/>
        <a:p>
          <a:endParaRPr lang="el-GR"/>
        </a:p>
      </dgm:t>
    </dgm:pt>
    <dgm:pt modelId="{BFC87EE4-1879-4FAD-9C27-7DC4AF67B6EC}" type="sibTrans" cxnId="{F2746953-2161-4350-8329-007D0CD3EF52}">
      <dgm:prSet/>
      <dgm:spPr/>
      <dgm:t>
        <a:bodyPr/>
        <a:lstStyle/>
        <a:p>
          <a:endParaRPr lang="el-GR"/>
        </a:p>
      </dgm:t>
    </dgm:pt>
    <dgm:pt modelId="{68DF3380-87C6-47DC-A326-ADCB5A5A0BA0}" type="pres">
      <dgm:prSet presAssocID="{70F375E8-111F-48F6-9113-21DBB8B41C26}" presName="layout" presStyleCnt="0">
        <dgm:presLayoutVars>
          <dgm:chMax/>
          <dgm:chPref/>
          <dgm:dir/>
          <dgm:resizeHandles/>
        </dgm:presLayoutVars>
      </dgm:prSet>
      <dgm:spPr/>
    </dgm:pt>
    <dgm:pt modelId="{E81AF464-4819-410C-8A41-1969E79B06A4}" type="pres">
      <dgm:prSet presAssocID="{79A1061B-F83E-4C5B-948D-FD0218F27685}" presName="root" presStyleCnt="0">
        <dgm:presLayoutVars>
          <dgm:chMax/>
          <dgm:chPref/>
        </dgm:presLayoutVars>
      </dgm:prSet>
      <dgm:spPr/>
    </dgm:pt>
    <dgm:pt modelId="{EF81F328-7AD6-4CE6-AF38-5882788B987E}" type="pres">
      <dgm:prSet presAssocID="{79A1061B-F83E-4C5B-948D-FD0218F27685}" presName="rootComposite" presStyleCnt="0">
        <dgm:presLayoutVars/>
      </dgm:prSet>
      <dgm:spPr/>
    </dgm:pt>
    <dgm:pt modelId="{17C02B97-B058-4C28-897D-588B8003988F}" type="pres">
      <dgm:prSet presAssocID="{79A1061B-F83E-4C5B-948D-FD0218F27685}" presName="ParentAccent" presStyleLbl="alignNode1" presStyleIdx="0" presStyleCnt="2" custScaleX="90367" custScaleY="55260" custLinFactNeighborX="-3403" custLinFactNeighborY="-68054"/>
      <dgm:spPr/>
    </dgm:pt>
    <dgm:pt modelId="{3C390C69-C594-4D64-81DB-6C2DD5723A08}" type="pres">
      <dgm:prSet presAssocID="{79A1061B-F83E-4C5B-948D-FD0218F27685}" presName="ParentSmallAccent" presStyleLbl="fgAcc1" presStyleIdx="0" presStyleCnt="2" custLinFactNeighborY="-43139"/>
      <dgm:spPr/>
    </dgm:pt>
    <dgm:pt modelId="{E19594BF-2929-4911-8182-420A2F819276}" type="pres">
      <dgm:prSet presAssocID="{79A1061B-F83E-4C5B-948D-FD0218F27685}" presName="Parent" presStyleLbl="revTx" presStyleIdx="0" presStyleCnt="7" custScaleX="97923" custScaleY="54459">
        <dgm:presLayoutVars>
          <dgm:chMax/>
          <dgm:chPref val="4"/>
          <dgm:bulletEnabled val="1"/>
        </dgm:presLayoutVars>
      </dgm:prSet>
      <dgm:spPr/>
    </dgm:pt>
    <dgm:pt modelId="{DB64A84F-0FBF-4428-A089-714DBCABC4CF}" type="pres">
      <dgm:prSet presAssocID="{79A1061B-F83E-4C5B-948D-FD0218F27685}" presName="childShape" presStyleCnt="0">
        <dgm:presLayoutVars>
          <dgm:chMax val="0"/>
          <dgm:chPref val="0"/>
        </dgm:presLayoutVars>
      </dgm:prSet>
      <dgm:spPr/>
    </dgm:pt>
    <dgm:pt modelId="{DB9A752C-CE17-46A8-B661-DA00A9BF3EA0}" type="pres">
      <dgm:prSet presAssocID="{FB5ADC77-6B89-466B-9836-B92B89A212B2}" presName="childComposite" presStyleCnt="0">
        <dgm:presLayoutVars>
          <dgm:chMax val="0"/>
          <dgm:chPref val="0"/>
        </dgm:presLayoutVars>
      </dgm:prSet>
      <dgm:spPr/>
    </dgm:pt>
    <dgm:pt modelId="{DAB5E6D5-BF9F-4C75-BDDB-24B4A5728B13}" type="pres">
      <dgm:prSet presAssocID="{FB5ADC77-6B89-466B-9836-B92B89A212B2}" presName="ChildAccent" presStyleLbl="solidFgAcc1" presStyleIdx="0" presStyleCnt="5" custLinFactNeighborX="-1196" custLinFactNeighborY="40870"/>
      <dgm:spPr/>
    </dgm:pt>
    <dgm:pt modelId="{B5E65E8B-C8D2-416C-8DE2-A5E72AE95777}" type="pres">
      <dgm:prSet presAssocID="{FB5ADC77-6B89-466B-9836-B92B89A212B2}" presName="Child" presStyleLbl="revTx" presStyleIdx="1" presStyleCnt="7" custLinFactNeighborX="-162" custLinFactNeighborY="-90741">
        <dgm:presLayoutVars>
          <dgm:chMax val="0"/>
          <dgm:chPref val="0"/>
          <dgm:bulletEnabled val="1"/>
        </dgm:presLayoutVars>
      </dgm:prSet>
      <dgm:spPr/>
    </dgm:pt>
    <dgm:pt modelId="{2670B463-4302-4C8B-AF22-F80C72DF369B}" type="pres">
      <dgm:prSet presAssocID="{EBA42563-7B5B-4613-AF71-360CB591B49A}" presName="childComposite" presStyleCnt="0">
        <dgm:presLayoutVars>
          <dgm:chMax val="0"/>
          <dgm:chPref val="0"/>
        </dgm:presLayoutVars>
      </dgm:prSet>
      <dgm:spPr/>
    </dgm:pt>
    <dgm:pt modelId="{75715443-BE32-4972-B673-4C72D8D16406}" type="pres">
      <dgm:prSet presAssocID="{EBA42563-7B5B-4613-AF71-360CB591B49A}" presName="ChildAccent" presStyleLbl="solidFgAcc1" presStyleIdx="1" presStyleCnt="5"/>
      <dgm:spPr/>
    </dgm:pt>
    <dgm:pt modelId="{21F9C7F5-E0C4-4EC7-983F-76C3BAA5E9FF}" type="pres">
      <dgm:prSet presAssocID="{EBA42563-7B5B-4613-AF71-360CB591B49A}" presName="Child" presStyleLbl="revTx" presStyleIdx="2" presStyleCnt="7" custLinFactNeighborX="-162" custLinFactNeighborY="-71649">
        <dgm:presLayoutVars>
          <dgm:chMax val="0"/>
          <dgm:chPref val="0"/>
          <dgm:bulletEnabled val="1"/>
        </dgm:presLayoutVars>
      </dgm:prSet>
      <dgm:spPr/>
    </dgm:pt>
    <dgm:pt modelId="{71F3FACB-CD8B-4125-91FC-DA7BFA96A0EB}" type="pres">
      <dgm:prSet presAssocID="{2953A3EA-D103-4C96-9B15-5A5DED4B85E4}" presName="childComposite" presStyleCnt="0">
        <dgm:presLayoutVars>
          <dgm:chMax val="0"/>
          <dgm:chPref val="0"/>
        </dgm:presLayoutVars>
      </dgm:prSet>
      <dgm:spPr/>
    </dgm:pt>
    <dgm:pt modelId="{ABA6D1E0-0182-46FA-A5A7-1E3054B716C3}" type="pres">
      <dgm:prSet presAssocID="{2953A3EA-D103-4C96-9B15-5A5DED4B85E4}" presName="ChildAccent" presStyleLbl="solidFgAcc1" presStyleIdx="2" presStyleCnt="5"/>
      <dgm:spPr/>
    </dgm:pt>
    <dgm:pt modelId="{F9C9AF89-E77C-4B9B-9FE0-3CE722D22935}" type="pres">
      <dgm:prSet presAssocID="{2953A3EA-D103-4C96-9B15-5A5DED4B85E4}" presName="Child" presStyleLbl="revTx" presStyleIdx="3" presStyleCnt="7">
        <dgm:presLayoutVars>
          <dgm:chMax val="0"/>
          <dgm:chPref val="0"/>
          <dgm:bulletEnabled val="1"/>
        </dgm:presLayoutVars>
      </dgm:prSet>
      <dgm:spPr/>
    </dgm:pt>
    <dgm:pt modelId="{7D2F1355-187A-4AB9-9FD4-7E9531D74B35}" type="pres">
      <dgm:prSet presAssocID="{419A51EB-333E-4641-9AE0-8B71EECE6B21}" presName="root" presStyleCnt="0">
        <dgm:presLayoutVars>
          <dgm:chMax/>
          <dgm:chPref/>
        </dgm:presLayoutVars>
      </dgm:prSet>
      <dgm:spPr/>
    </dgm:pt>
    <dgm:pt modelId="{78F187EF-F538-4755-95E8-10520F3C0B41}" type="pres">
      <dgm:prSet presAssocID="{419A51EB-333E-4641-9AE0-8B71EECE6B21}" presName="rootComposite" presStyleCnt="0">
        <dgm:presLayoutVars/>
      </dgm:prSet>
      <dgm:spPr/>
    </dgm:pt>
    <dgm:pt modelId="{758C92C8-4DD0-4A6E-8889-E8CA795F5689}" type="pres">
      <dgm:prSet presAssocID="{419A51EB-333E-4641-9AE0-8B71EECE6B21}" presName="ParentAccent" presStyleLbl="alignNode1" presStyleIdx="1" presStyleCnt="2" custScaleX="75277" custScaleY="52576" custLinFactNeighborX="-14068" custLinFactNeighborY="-74774"/>
      <dgm:spPr/>
    </dgm:pt>
    <dgm:pt modelId="{B023D7BE-899E-4A0E-B43D-968C61722E5A}" type="pres">
      <dgm:prSet presAssocID="{419A51EB-333E-4641-9AE0-8B71EECE6B21}" presName="ParentSmallAccent" presStyleLbl="fgAcc1" presStyleIdx="1" presStyleCnt="2"/>
      <dgm:spPr/>
    </dgm:pt>
    <dgm:pt modelId="{4810F695-0B0C-4908-A253-B10C3D0A906B}" type="pres">
      <dgm:prSet presAssocID="{419A51EB-333E-4641-9AE0-8B71EECE6B21}" presName="Parent" presStyleLbl="revTx" presStyleIdx="4" presStyleCnt="7" custScaleX="91508" custScaleY="58135" custLinFactNeighborX="-874" custLinFactNeighborY="-20761">
        <dgm:presLayoutVars>
          <dgm:chMax/>
          <dgm:chPref val="4"/>
          <dgm:bulletEnabled val="1"/>
        </dgm:presLayoutVars>
      </dgm:prSet>
      <dgm:spPr/>
    </dgm:pt>
    <dgm:pt modelId="{2AC1DECF-C1EF-4A7D-8915-8258C58BF338}" type="pres">
      <dgm:prSet presAssocID="{419A51EB-333E-4641-9AE0-8B71EECE6B21}" presName="childShape" presStyleCnt="0">
        <dgm:presLayoutVars>
          <dgm:chMax val="0"/>
          <dgm:chPref val="0"/>
        </dgm:presLayoutVars>
      </dgm:prSet>
      <dgm:spPr/>
    </dgm:pt>
    <dgm:pt modelId="{ADD77F5B-6A57-467F-8E75-19F964CC865A}" type="pres">
      <dgm:prSet presAssocID="{BA857A74-0B03-452B-987D-DE6C5B818915}" presName="childComposite" presStyleCnt="0">
        <dgm:presLayoutVars>
          <dgm:chMax val="0"/>
          <dgm:chPref val="0"/>
        </dgm:presLayoutVars>
      </dgm:prSet>
      <dgm:spPr/>
    </dgm:pt>
    <dgm:pt modelId="{42B1CA82-9AB8-4931-9005-0D7FD58CE628}" type="pres">
      <dgm:prSet presAssocID="{BA857A74-0B03-452B-987D-DE6C5B818915}" presName="ChildAccent" presStyleLbl="solidFgAcc1" presStyleIdx="3" presStyleCnt="5"/>
      <dgm:spPr/>
    </dgm:pt>
    <dgm:pt modelId="{3403A187-A51F-44F6-9E53-73188B77CCCA}" type="pres">
      <dgm:prSet presAssocID="{BA857A74-0B03-452B-987D-DE6C5B818915}" presName="Child" presStyleLbl="revTx" presStyleIdx="5" presStyleCnt="7" custLinFactNeighborX="152" custLinFactNeighborY="18225">
        <dgm:presLayoutVars>
          <dgm:chMax val="0"/>
          <dgm:chPref val="0"/>
          <dgm:bulletEnabled val="1"/>
        </dgm:presLayoutVars>
      </dgm:prSet>
      <dgm:spPr/>
    </dgm:pt>
    <dgm:pt modelId="{954D0AC2-2B0B-44BB-A23F-926085C09DDF}" type="pres">
      <dgm:prSet presAssocID="{41A9E5B3-9B0A-49F0-8D26-49D41E4EB2C7}" presName="childComposite" presStyleCnt="0">
        <dgm:presLayoutVars>
          <dgm:chMax val="0"/>
          <dgm:chPref val="0"/>
        </dgm:presLayoutVars>
      </dgm:prSet>
      <dgm:spPr/>
    </dgm:pt>
    <dgm:pt modelId="{22A268D3-2486-42A8-AD67-BE7D63D777E3}" type="pres">
      <dgm:prSet presAssocID="{41A9E5B3-9B0A-49F0-8D26-49D41E4EB2C7}" presName="ChildAccent" presStyleLbl="solidFgAcc1" presStyleIdx="4" presStyleCnt="5" custLinFactNeighborX="-3853" custLinFactNeighborY="90380"/>
      <dgm:spPr/>
    </dgm:pt>
    <dgm:pt modelId="{E19F1E5E-5986-42F7-B7D9-D951E7B920C9}" type="pres">
      <dgm:prSet presAssocID="{41A9E5B3-9B0A-49F0-8D26-49D41E4EB2C7}" presName="Child" presStyleLbl="revTx" presStyleIdx="6" presStyleCnt="7" custLinFactNeighborX="304" custLinFactNeighborY="55380">
        <dgm:presLayoutVars>
          <dgm:chMax val="0"/>
          <dgm:chPref val="0"/>
          <dgm:bulletEnabled val="1"/>
        </dgm:presLayoutVars>
      </dgm:prSet>
      <dgm:spPr/>
    </dgm:pt>
  </dgm:ptLst>
  <dgm:cxnLst>
    <dgm:cxn modelId="{0EC6D10A-FD27-4BFE-A64C-9BE8A2CC06C4}" type="presOf" srcId="{419A51EB-333E-4641-9AE0-8B71EECE6B21}" destId="{4810F695-0B0C-4908-A253-B10C3D0A906B}" srcOrd="0" destOrd="0" presId="urn:microsoft.com/office/officeart/2008/layout/SquareAccentList"/>
    <dgm:cxn modelId="{58DEB214-3E2A-409A-B719-B127A4FA97D3}" type="presOf" srcId="{FB5ADC77-6B89-466B-9836-B92B89A212B2}" destId="{B5E65E8B-C8D2-416C-8DE2-A5E72AE95777}" srcOrd="0" destOrd="0" presId="urn:microsoft.com/office/officeart/2008/layout/SquareAccentList"/>
    <dgm:cxn modelId="{D9F43424-C46B-449D-A846-80D11DA82E80}" srcId="{79A1061B-F83E-4C5B-948D-FD0218F27685}" destId="{EBA42563-7B5B-4613-AF71-360CB591B49A}" srcOrd="1" destOrd="0" parTransId="{7D5DB8A6-A730-472E-AC59-3081F8FD1B98}" sibTransId="{CCFB257E-7F38-499B-8FB5-15A3FE9E15C0}"/>
    <dgm:cxn modelId="{2C86832E-3891-4534-BCFE-2121E03F6349}" srcId="{419A51EB-333E-4641-9AE0-8B71EECE6B21}" destId="{41A9E5B3-9B0A-49F0-8D26-49D41E4EB2C7}" srcOrd="1" destOrd="0" parTransId="{6C2E01FB-28D3-4215-B5C9-8876A677D9EC}" sibTransId="{30F2FF3B-E84C-4D77-A8F3-A13F03291D84}"/>
    <dgm:cxn modelId="{11099E32-2F77-4233-9F1B-5D7B37DAE52D}" type="presOf" srcId="{79A1061B-F83E-4C5B-948D-FD0218F27685}" destId="{E19594BF-2929-4911-8182-420A2F819276}" srcOrd="0" destOrd="0" presId="urn:microsoft.com/office/officeart/2008/layout/SquareAccentList"/>
    <dgm:cxn modelId="{F461E94B-F1BC-44CC-8435-6BD50C42C0F9}" srcId="{70F375E8-111F-48F6-9113-21DBB8B41C26}" destId="{79A1061B-F83E-4C5B-948D-FD0218F27685}" srcOrd="0" destOrd="0" parTransId="{AC4EB6EE-465A-4D29-A8FA-B1F24071F76B}" sibTransId="{3EB93EED-2177-4FE9-A747-B9EB97B30AB8}"/>
    <dgm:cxn modelId="{53214550-1282-417F-8C07-3E5C888BD0AE}" type="presOf" srcId="{2953A3EA-D103-4C96-9B15-5A5DED4B85E4}" destId="{F9C9AF89-E77C-4B9B-9FE0-3CE722D22935}" srcOrd="0" destOrd="0" presId="urn:microsoft.com/office/officeart/2008/layout/SquareAccentList"/>
    <dgm:cxn modelId="{F2746953-2161-4350-8329-007D0CD3EF52}" srcId="{79A1061B-F83E-4C5B-948D-FD0218F27685}" destId="{2953A3EA-D103-4C96-9B15-5A5DED4B85E4}" srcOrd="2" destOrd="0" parTransId="{C570A7F7-0E74-4F37-BF26-E397734C5E87}" sibTransId="{BFC87EE4-1879-4FAD-9C27-7DC4AF67B6EC}"/>
    <dgm:cxn modelId="{1DDA4A58-4177-4834-AAAB-F4116BBF4266}" srcId="{70F375E8-111F-48F6-9113-21DBB8B41C26}" destId="{419A51EB-333E-4641-9AE0-8B71EECE6B21}" srcOrd="1" destOrd="0" parTransId="{7F31B95A-0251-4744-B04E-DD1BFE08CA9C}" sibTransId="{6B9B1696-CFC5-4A4D-8D84-FCCCEA3037C8}"/>
    <dgm:cxn modelId="{29E1CA5F-5C26-484D-A679-406CECF04907}" type="presOf" srcId="{BA857A74-0B03-452B-987D-DE6C5B818915}" destId="{3403A187-A51F-44F6-9E53-73188B77CCCA}" srcOrd="0" destOrd="0" presId="urn:microsoft.com/office/officeart/2008/layout/SquareAccentList"/>
    <dgm:cxn modelId="{9D185C86-8FC0-4EBE-9672-D8C75C39C08C}" srcId="{419A51EB-333E-4641-9AE0-8B71EECE6B21}" destId="{BA857A74-0B03-452B-987D-DE6C5B818915}" srcOrd="0" destOrd="0" parTransId="{1FD808A7-2620-459C-82A0-1EC04DA691D5}" sibTransId="{D78AA30F-75FD-4150-847E-46E277DDC42B}"/>
    <dgm:cxn modelId="{AB49258C-0F7F-4F2E-A464-3FCC4F59DAE8}" type="presOf" srcId="{41A9E5B3-9B0A-49F0-8D26-49D41E4EB2C7}" destId="{E19F1E5E-5986-42F7-B7D9-D951E7B920C9}" srcOrd="0" destOrd="0" presId="urn:microsoft.com/office/officeart/2008/layout/SquareAccentList"/>
    <dgm:cxn modelId="{3E8450AC-E0FC-41EA-812E-3F93E6CFF346}" srcId="{79A1061B-F83E-4C5B-948D-FD0218F27685}" destId="{FB5ADC77-6B89-466B-9836-B92B89A212B2}" srcOrd="0" destOrd="0" parTransId="{E352D3F1-FEE6-4B17-93A0-AC23BE814364}" sibTransId="{B916ABF8-88E8-4D32-B72F-03CA069C0E09}"/>
    <dgm:cxn modelId="{21220EEB-75F0-45E0-A247-54F986C47F5A}" type="presOf" srcId="{70F375E8-111F-48F6-9113-21DBB8B41C26}" destId="{68DF3380-87C6-47DC-A326-ADCB5A5A0BA0}" srcOrd="0" destOrd="0" presId="urn:microsoft.com/office/officeart/2008/layout/SquareAccentList"/>
    <dgm:cxn modelId="{FB2975FE-FC13-4D99-9F2E-72A27E913F43}" type="presOf" srcId="{EBA42563-7B5B-4613-AF71-360CB591B49A}" destId="{21F9C7F5-E0C4-4EC7-983F-76C3BAA5E9FF}" srcOrd="0" destOrd="0" presId="urn:microsoft.com/office/officeart/2008/layout/SquareAccentList"/>
    <dgm:cxn modelId="{A6CCB2A2-B17D-493D-AA3A-3CD1D12891C2}" type="presParOf" srcId="{68DF3380-87C6-47DC-A326-ADCB5A5A0BA0}" destId="{E81AF464-4819-410C-8A41-1969E79B06A4}" srcOrd="0" destOrd="0" presId="urn:microsoft.com/office/officeart/2008/layout/SquareAccentList"/>
    <dgm:cxn modelId="{51886BF4-E7BD-4F89-9C03-AAED9DC8B139}" type="presParOf" srcId="{E81AF464-4819-410C-8A41-1969E79B06A4}" destId="{EF81F328-7AD6-4CE6-AF38-5882788B987E}" srcOrd="0" destOrd="0" presId="urn:microsoft.com/office/officeart/2008/layout/SquareAccentList"/>
    <dgm:cxn modelId="{F95D21F5-7107-4618-8243-34619A62B1B6}" type="presParOf" srcId="{EF81F328-7AD6-4CE6-AF38-5882788B987E}" destId="{17C02B97-B058-4C28-897D-588B8003988F}" srcOrd="0" destOrd="0" presId="urn:microsoft.com/office/officeart/2008/layout/SquareAccentList"/>
    <dgm:cxn modelId="{2539630B-9690-43CB-A289-095747397BC2}" type="presParOf" srcId="{EF81F328-7AD6-4CE6-AF38-5882788B987E}" destId="{3C390C69-C594-4D64-81DB-6C2DD5723A08}" srcOrd="1" destOrd="0" presId="urn:microsoft.com/office/officeart/2008/layout/SquareAccentList"/>
    <dgm:cxn modelId="{0E70938E-AB76-49B1-B539-606AD74F9E9E}" type="presParOf" srcId="{EF81F328-7AD6-4CE6-AF38-5882788B987E}" destId="{E19594BF-2929-4911-8182-420A2F819276}" srcOrd="2" destOrd="0" presId="urn:microsoft.com/office/officeart/2008/layout/SquareAccentList"/>
    <dgm:cxn modelId="{02E3B217-2AD0-44FC-8B9D-A3A2E3B8DC8F}" type="presParOf" srcId="{E81AF464-4819-410C-8A41-1969E79B06A4}" destId="{DB64A84F-0FBF-4428-A089-714DBCABC4CF}" srcOrd="1" destOrd="0" presId="urn:microsoft.com/office/officeart/2008/layout/SquareAccentList"/>
    <dgm:cxn modelId="{F27316D8-8066-4494-8303-A95D5C818F81}" type="presParOf" srcId="{DB64A84F-0FBF-4428-A089-714DBCABC4CF}" destId="{DB9A752C-CE17-46A8-B661-DA00A9BF3EA0}" srcOrd="0" destOrd="0" presId="urn:microsoft.com/office/officeart/2008/layout/SquareAccentList"/>
    <dgm:cxn modelId="{89BBC890-6B4A-4935-A17E-42049455FF8B}" type="presParOf" srcId="{DB9A752C-CE17-46A8-B661-DA00A9BF3EA0}" destId="{DAB5E6D5-BF9F-4C75-BDDB-24B4A5728B13}" srcOrd="0" destOrd="0" presId="urn:microsoft.com/office/officeart/2008/layout/SquareAccentList"/>
    <dgm:cxn modelId="{830C3318-EDB0-4649-A881-60AFFE8506F8}" type="presParOf" srcId="{DB9A752C-CE17-46A8-B661-DA00A9BF3EA0}" destId="{B5E65E8B-C8D2-416C-8DE2-A5E72AE95777}" srcOrd="1" destOrd="0" presId="urn:microsoft.com/office/officeart/2008/layout/SquareAccentList"/>
    <dgm:cxn modelId="{4DDEBA79-A29E-4112-A47C-6AE345CF471F}" type="presParOf" srcId="{DB64A84F-0FBF-4428-A089-714DBCABC4CF}" destId="{2670B463-4302-4C8B-AF22-F80C72DF369B}" srcOrd="1" destOrd="0" presId="urn:microsoft.com/office/officeart/2008/layout/SquareAccentList"/>
    <dgm:cxn modelId="{CA892A84-FE6E-4124-B929-AD58D1E0F612}" type="presParOf" srcId="{2670B463-4302-4C8B-AF22-F80C72DF369B}" destId="{75715443-BE32-4972-B673-4C72D8D16406}" srcOrd="0" destOrd="0" presId="urn:microsoft.com/office/officeart/2008/layout/SquareAccentList"/>
    <dgm:cxn modelId="{AD29EF8F-C55C-4CFB-B38A-C9490CEF10E7}" type="presParOf" srcId="{2670B463-4302-4C8B-AF22-F80C72DF369B}" destId="{21F9C7F5-E0C4-4EC7-983F-76C3BAA5E9FF}" srcOrd="1" destOrd="0" presId="urn:microsoft.com/office/officeart/2008/layout/SquareAccentList"/>
    <dgm:cxn modelId="{7CCDAE95-6CF1-49D6-A96D-296718BD89CE}" type="presParOf" srcId="{DB64A84F-0FBF-4428-A089-714DBCABC4CF}" destId="{71F3FACB-CD8B-4125-91FC-DA7BFA96A0EB}" srcOrd="2" destOrd="0" presId="urn:microsoft.com/office/officeart/2008/layout/SquareAccentList"/>
    <dgm:cxn modelId="{A82A2BBC-8F88-464F-A2AE-BE73C164E105}" type="presParOf" srcId="{71F3FACB-CD8B-4125-91FC-DA7BFA96A0EB}" destId="{ABA6D1E0-0182-46FA-A5A7-1E3054B716C3}" srcOrd="0" destOrd="0" presId="urn:microsoft.com/office/officeart/2008/layout/SquareAccentList"/>
    <dgm:cxn modelId="{1018E358-88F9-48BA-9CDB-91B09100F5A7}" type="presParOf" srcId="{71F3FACB-CD8B-4125-91FC-DA7BFA96A0EB}" destId="{F9C9AF89-E77C-4B9B-9FE0-3CE722D22935}" srcOrd="1" destOrd="0" presId="urn:microsoft.com/office/officeart/2008/layout/SquareAccentList"/>
    <dgm:cxn modelId="{000729E0-B435-4169-917C-50B4948CFFF4}" type="presParOf" srcId="{68DF3380-87C6-47DC-A326-ADCB5A5A0BA0}" destId="{7D2F1355-187A-4AB9-9FD4-7E9531D74B35}" srcOrd="1" destOrd="0" presId="urn:microsoft.com/office/officeart/2008/layout/SquareAccentList"/>
    <dgm:cxn modelId="{5D982E72-BF64-4BBF-B358-948B0113A1B9}" type="presParOf" srcId="{7D2F1355-187A-4AB9-9FD4-7E9531D74B35}" destId="{78F187EF-F538-4755-95E8-10520F3C0B41}" srcOrd="0" destOrd="0" presId="urn:microsoft.com/office/officeart/2008/layout/SquareAccentList"/>
    <dgm:cxn modelId="{1862DBDE-BA0C-454A-9B2F-7694BDF619E3}" type="presParOf" srcId="{78F187EF-F538-4755-95E8-10520F3C0B41}" destId="{758C92C8-4DD0-4A6E-8889-E8CA795F5689}" srcOrd="0" destOrd="0" presId="urn:microsoft.com/office/officeart/2008/layout/SquareAccentList"/>
    <dgm:cxn modelId="{5D62A320-7E1F-4B91-80EA-20022FE8C7FB}" type="presParOf" srcId="{78F187EF-F538-4755-95E8-10520F3C0B41}" destId="{B023D7BE-899E-4A0E-B43D-968C61722E5A}" srcOrd="1" destOrd="0" presId="urn:microsoft.com/office/officeart/2008/layout/SquareAccentList"/>
    <dgm:cxn modelId="{AFB5FD31-BED4-4861-A7AF-788139FDF552}" type="presParOf" srcId="{78F187EF-F538-4755-95E8-10520F3C0B41}" destId="{4810F695-0B0C-4908-A253-B10C3D0A906B}" srcOrd="2" destOrd="0" presId="urn:microsoft.com/office/officeart/2008/layout/SquareAccentList"/>
    <dgm:cxn modelId="{CD990FDD-03DF-4C3B-BF25-7C69109771C0}" type="presParOf" srcId="{7D2F1355-187A-4AB9-9FD4-7E9531D74B35}" destId="{2AC1DECF-C1EF-4A7D-8915-8258C58BF338}" srcOrd="1" destOrd="0" presId="urn:microsoft.com/office/officeart/2008/layout/SquareAccentList"/>
    <dgm:cxn modelId="{6E33D393-D2A9-4EC0-B013-3A5D3E67E169}" type="presParOf" srcId="{2AC1DECF-C1EF-4A7D-8915-8258C58BF338}" destId="{ADD77F5B-6A57-467F-8E75-19F964CC865A}" srcOrd="0" destOrd="0" presId="urn:microsoft.com/office/officeart/2008/layout/SquareAccentList"/>
    <dgm:cxn modelId="{8A5B107D-087B-41F2-922A-C9A1AE252FCE}" type="presParOf" srcId="{ADD77F5B-6A57-467F-8E75-19F964CC865A}" destId="{42B1CA82-9AB8-4931-9005-0D7FD58CE628}" srcOrd="0" destOrd="0" presId="urn:microsoft.com/office/officeart/2008/layout/SquareAccentList"/>
    <dgm:cxn modelId="{7E08C62C-9BF4-4429-A997-335C2F00EC3A}" type="presParOf" srcId="{ADD77F5B-6A57-467F-8E75-19F964CC865A}" destId="{3403A187-A51F-44F6-9E53-73188B77CCCA}" srcOrd="1" destOrd="0" presId="urn:microsoft.com/office/officeart/2008/layout/SquareAccentList"/>
    <dgm:cxn modelId="{600F8B23-7804-4287-8E10-EA06CA99A7D3}" type="presParOf" srcId="{2AC1DECF-C1EF-4A7D-8915-8258C58BF338}" destId="{954D0AC2-2B0B-44BB-A23F-926085C09DDF}" srcOrd="1" destOrd="0" presId="urn:microsoft.com/office/officeart/2008/layout/SquareAccentList"/>
    <dgm:cxn modelId="{6578C258-FE34-44F2-9774-55D2AD420C5C}" type="presParOf" srcId="{954D0AC2-2B0B-44BB-A23F-926085C09DDF}" destId="{22A268D3-2486-42A8-AD67-BE7D63D777E3}" srcOrd="0" destOrd="0" presId="urn:microsoft.com/office/officeart/2008/layout/SquareAccentList"/>
    <dgm:cxn modelId="{CDA21F6F-F875-4137-9AE8-0DCB2D36CD83}" type="presParOf" srcId="{954D0AC2-2B0B-44BB-A23F-926085C09DDF}" destId="{E19F1E5E-5986-42F7-B7D9-D951E7B920C9}"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02B97-B058-4C28-897D-588B8003988F}">
      <dsp:nvSpPr>
        <dsp:cNvPr id="0" name=""/>
        <dsp:cNvSpPr/>
      </dsp:nvSpPr>
      <dsp:spPr>
        <a:xfrm>
          <a:off x="85677" y="648940"/>
          <a:ext cx="5356791" cy="385377"/>
        </a:xfrm>
        <a:prstGeom prst="rect">
          <a:avLst/>
        </a:prstGeom>
        <a:solidFill>
          <a:schemeClr val="accent2">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390C69-C594-4D64-81DB-6C2DD5723A08}">
      <dsp:nvSpPr>
        <dsp:cNvPr id="0" name=""/>
        <dsp:cNvSpPr/>
      </dsp:nvSpPr>
      <dsp:spPr>
        <a:xfrm>
          <a:off x="1888" y="1041586"/>
          <a:ext cx="435478" cy="4354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19594BF-2929-4911-8182-420A2F819276}">
      <dsp:nvSpPr>
        <dsp:cNvPr id="0" name=""/>
        <dsp:cNvSpPr/>
      </dsp:nvSpPr>
      <dsp:spPr>
        <a:xfrm>
          <a:off x="63448" y="0"/>
          <a:ext cx="5804697" cy="682265"/>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Arial" panose="020B0604020202020204" pitchFamily="34" charset="0"/>
              <a:cs typeface="Arial" panose="020B0604020202020204" pitchFamily="34" charset="0"/>
            </a:rPr>
            <a:t>Κοινωνική Παιδαγωγική</a:t>
          </a:r>
        </a:p>
      </dsp:txBody>
      <dsp:txXfrm>
        <a:off x="63448" y="0"/>
        <a:ext cx="5804697" cy="682265"/>
      </dsp:txXfrm>
    </dsp:sp>
    <dsp:sp modelId="{DAB5E6D5-BF9F-4C75-BDDB-24B4A5728B13}">
      <dsp:nvSpPr>
        <dsp:cNvPr id="0" name=""/>
        <dsp:cNvSpPr/>
      </dsp:nvSpPr>
      <dsp:spPr>
        <a:xfrm>
          <a:off x="0" y="2422511"/>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5E65E8B-C8D2-416C-8DE2-A5E72AE95777}">
      <dsp:nvSpPr>
        <dsp:cNvPr id="0" name=""/>
        <dsp:cNvSpPr/>
      </dsp:nvSpPr>
      <dsp:spPr>
        <a:xfrm>
          <a:off x="407904" y="1033639"/>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kern="1200">
              <a:latin typeface="Arial" panose="020B0604020202020204" pitchFamily="34" charset="0"/>
              <a:cs typeface="Arial" panose="020B0604020202020204" pitchFamily="34" charset="0"/>
            </a:rPr>
            <a:t>Διαπαιδαγώγηση -Εισαγωγή καινούριων διαδικασιών μάθησης </a:t>
          </a:r>
          <a:endParaRPr lang="el-GR" sz="2800" kern="1200" dirty="0">
            <a:latin typeface="Arial" panose="020B0604020202020204" pitchFamily="34" charset="0"/>
            <a:cs typeface="Arial" panose="020B0604020202020204" pitchFamily="34" charset="0"/>
          </a:endParaRPr>
        </a:p>
      </dsp:txBody>
      <dsp:txXfrm>
        <a:off x="407904" y="1033639"/>
        <a:ext cx="5512871" cy="1015077"/>
      </dsp:txXfrm>
    </dsp:sp>
    <dsp:sp modelId="{75715443-BE32-4972-B673-4C72D8D16406}">
      <dsp:nvSpPr>
        <dsp:cNvPr id="0" name=""/>
        <dsp:cNvSpPr/>
      </dsp:nvSpPr>
      <dsp:spPr>
        <a:xfrm>
          <a:off x="1888" y="3259613"/>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1F9C7F5-E0C4-4EC7-983F-76C3BAA5E9FF}">
      <dsp:nvSpPr>
        <dsp:cNvPr id="0" name=""/>
        <dsp:cNvSpPr/>
      </dsp:nvSpPr>
      <dsp:spPr>
        <a:xfrm>
          <a:off x="407904" y="224251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Arial" panose="020B0604020202020204" pitchFamily="34" charset="0"/>
              <a:cs typeface="Arial" panose="020B0604020202020204" pitchFamily="34" charset="0"/>
            </a:rPr>
            <a:t>Μέρος του εκπαιδευτικού συστήματος</a:t>
          </a:r>
        </a:p>
      </dsp:txBody>
      <dsp:txXfrm>
        <a:off x="407904" y="2242515"/>
        <a:ext cx="5512871" cy="1015077"/>
      </dsp:txXfrm>
    </dsp:sp>
    <dsp:sp modelId="{ABA6D1E0-0182-46FA-A5A7-1E3054B716C3}">
      <dsp:nvSpPr>
        <dsp:cNvPr id="0" name=""/>
        <dsp:cNvSpPr/>
      </dsp:nvSpPr>
      <dsp:spPr>
        <a:xfrm>
          <a:off x="1888" y="4274690"/>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C9AF89-E77C-4B9B-9FE0-3CE722D22935}">
      <dsp:nvSpPr>
        <dsp:cNvPr id="0" name=""/>
        <dsp:cNvSpPr/>
      </dsp:nvSpPr>
      <dsp:spPr>
        <a:xfrm>
          <a:off x="416835" y="3984886"/>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l" defTabSz="1422400">
            <a:lnSpc>
              <a:spcPct val="90000"/>
            </a:lnSpc>
            <a:spcBef>
              <a:spcPct val="0"/>
            </a:spcBef>
            <a:spcAft>
              <a:spcPct val="35000"/>
            </a:spcAft>
            <a:buNone/>
          </a:pPr>
          <a:endParaRPr lang="el-GR" sz="3200" kern="1200" dirty="0">
            <a:latin typeface="Arial" panose="020B0604020202020204" pitchFamily="34" charset="0"/>
            <a:cs typeface="Arial" panose="020B0604020202020204" pitchFamily="34" charset="0"/>
          </a:endParaRPr>
        </a:p>
      </dsp:txBody>
      <dsp:txXfrm>
        <a:off x="416835" y="3984886"/>
        <a:ext cx="5512871" cy="1015077"/>
      </dsp:txXfrm>
    </dsp:sp>
    <dsp:sp modelId="{758C92C8-4DD0-4A6E-8889-E8CA795F5689}">
      <dsp:nvSpPr>
        <dsp:cNvPr id="0" name=""/>
        <dsp:cNvSpPr/>
      </dsp:nvSpPr>
      <dsp:spPr>
        <a:xfrm>
          <a:off x="6124939" y="634461"/>
          <a:ext cx="4462283" cy="366659"/>
        </a:xfrm>
        <a:prstGeom prst="rect">
          <a:avLst/>
        </a:prstGeom>
        <a:solidFill>
          <a:schemeClr val="accent2">
            <a:hueOff val="1354814"/>
            <a:satOff val="-6632"/>
            <a:lumOff val="3725"/>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023D7BE-899E-4A0E-B43D-968C61722E5A}">
      <dsp:nvSpPr>
        <dsp:cNvPr id="0" name=""/>
        <dsp:cNvSpPr/>
      </dsp:nvSpPr>
      <dsp:spPr>
        <a:xfrm>
          <a:off x="6226097" y="1252474"/>
          <a:ext cx="435478" cy="43547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810F695-0B0C-4908-A253-B10C3D0A906B}">
      <dsp:nvSpPr>
        <dsp:cNvPr id="0" name=""/>
        <dsp:cNvSpPr/>
      </dsp:nvSpPr>
      <dsp:spPr>
        <a:xfrm>
          <a:off x="6425983" y="0"/>
          <a:ext cx="5424428" cy="72831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Arial" panose="020B0604020202020204" pitchFamily="34" charset="0"/>
              <a:cs typeface="Arial" panose="020B0604020202020204" pitchFamily="34" charset="0"/>
            </a:rPr>
            <a:t>Κοινωνική Εργασία</a:t>
          </a:r>
        </a:p>
      </dsp:txBody>
      <dsp:txXfrm>
        <a:off x="6425983" y="0"/>
        <a:ext cx="5424428" cy="728319"/>
      </dsp:txXfrm>
    </dsp:sp>
    <dsp:sp modelId="{42B1CA82-9AB8-4931-9005-0D7FD58CE628}">
      <dsp:nvSpPr>
        <dsp:cNvPr id="0" name=""/>
        <dsp:cNvSpPr/>
      </dsp:nvSpPr>
      <dsp:spPr>
        <a:xfrm>
          <a:off x="6226097" y="2267562"/>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403A187-A51F-44F6-9E53-73188B77CCCA}">
      <dsp:nvSpPr>
        <dsp:cNvPr id="0" name=""/>
        <dsp:cNvSpPr/>
      </dsp:nvSpPr>
      <dsp:spPr>
        <a:xfrm>
          <a:off x="6642932" y="216275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kern="1200">
              <a:latin typeface="Arial" panose="020B0604020202020204" pitchFamily="34" charset="0"/>
              <a:cs typeface="Arial" panose="020B0604020202020204" pitchFamily="34" charset="0"/>
            </a:rPr>
            <a:t>Προσφέρεται από άνθρωπο σε άνθρωπο</a:t>
          </a:r>
          <a:endParaRPr lang="el-GR" sz="2800" kern="1200" dirty="0">
            <a:latin typeface="Arial" panose="020B0604020202020204" pitchFamily="34" charset="0"/>
            <a:cs typeface="Arial" panose="020B0604020202020204" pitchFamily="34" charset="0"/>
          </a:endParaRPr>
        </a:p>
      </dsp:txBody>
      <dsp:txXfrm>
        <a:off x="6642932" y="2162755"/>
        <a:ext cx="5512871" cy="1015077"/>
      </dsp:txXfrm>
    </dsp:sp>
    <dsp:sp modelId="{22A268D3-2486-42A8-AD67-BE7D63D777E3}">
      <dsp:nvSpPr>
        <dsp:cNvPr id="0" name=""/>
        <dsp:cNvSpPr/>
      </dsp:nvSpPr>
      <dsp:spPr>
        <a:xfrm>
          <a:off x="6209318" y="3676216"/>
          <a:ext cx="435468" cy="435468"/>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19F1E5E-5986-42F7-B7D9-D951E7B920C9}">
      <dsp:nvSpPr>
        <dsp:cNvPr id="0" name=""/>
        <dsp:cNvSpPr/>
      </dsp:nvSpPr>
      <dsp:spPr>
        <a:xfrm>
          <a:off x="6642932" y="3554985"/>
          <a:ext cx="5512871" cy="1015077"/>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l-GR" sz="2800" kern="1200" dirty="0">
              <a:latin typeface="Arial" panose="020B0604020202020204" pitchFamily="34" charset="0"/>
              <a:cs typeface="Arial" panose="020B0604020202020204" pitchFamily="34" charset="0"/>
            </a:rPr>
            <a:t>Ομαλή κοινωνική ένταξη, οικονομική ανεξαρτησία, ψυχοκοινωνική ευδαιμονία</a:t>
          </a:r>
        </a:p>
        <a:p>
          <a:pPr marL="0" lvl="0" indent="0" algn="l" defTabSz="1244600">
            <a:lnSpc>
              <a:spcPct val="90000"/>
            </a:lnSpc>
            <a:spcBef>
              <a:spcPct val="0"/>
            </a:spcBef>
            <a:spcAft>
              <a:spcPct val="35000"/>
            </a:spcAft>
            <a:buNone/>
          </a:pPr>
          <a:endParaRPr lang="el-GR" sz="2800" kern="1200" dirty="0">
            <a:latin typeface="Arial" panose="020B0604020202020204" pitchFamily="34" charset="0"/>
            <a:cs typeface="Arial" panose="020B0604020202020204" pitchFamily="34" charset="0"/>
          </a:endParaRPr>
        </a:p>
      </dsp:txBody>
      <dsp:txXfrm>
        <a:off x="6642932" y="3554985"/>
        <a:ext cx="5512871" cy="1015077"/>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796027F-7875-4030-9381-8BD8C4F21935}" type="datetimeFigureOut">
              <a:rPr lang="en-US" dirty="0"/>
              <a:t>11/27/25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7" name="Date Placeholder 4"/>
          <p:cNvSpPr>
            <a:spLocks noGrp="1"/>
          </p:cNvSpPr>
          <p:nvPr>
            <p:ph type="dt" sz="half" idx="10"/>
          </p:nvPr>
        </p:nvSpPr>
        <p:spPr/>
        <p:txBody>
          <a:bodyPr/>
          <a:lstStyle/>
          <a:p>
            <a:fld id="{4509A250-FF31-4206-8172-F9D3106AACB1}" type="datetimeFigureOut">
              <a:rPr lang="en-US" dirty="0"/>
              <a:t>11/27/25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4509A250-FF31-4206-8172-F9D3106AACB1}" type="datetimeFigureOut">
              <a:rPr lang="en-US" dirty="0"/>
              <a:t>11/27/25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11/27/25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39624" y="467498"/>
            <a:ext cx="9793131" cy="3329580"/>
          </a:xfrm>
        </p:spPr>
        <p:txBody>
          <a:bodyPr/>
          <a:lstStyle/>
          <a:p>
            <a:r>
              <a:rPr lang="el-GR" sz="4000" dirty="0">
                <a:latin typeface="Arial" panose="020B0604020202020204" pitchFamily="34" charset="0"/>
                <a:cs typeface="Arial" panose="020B0604020202020204" pitchFamily="34" charset="0"/>
              </a:rPr>
              <a:t>Κοινωνική παιδαγωγική και </a:t>
            </a:r>
            <a:r>
              <a:rPr lang="el-GR" sz="4000" dirty="0" err="1">
                <a:latin typeface="Arial" panose="020B0604020202020204" pitchFamily="34" charset="0"/>
                <a:cs typeface="Arial" panose="020B0604020202020204" pitchFamily="34" charset="0"/>
              </a:rPr>
              <a:t>κοινωνικοπολιτισμική</a:t>
            </a:r>
            <a:r>
              <a:rPr lang="el-GR" sz="4000" dirty="0">
                <a:latin typeface="Arial" panose="020B0604020202020204" pitchFamily="34" charset="0"/>
                <a:cs typeface="Arial" panose="020B0604020202020204" pitchFamily="34" charset="0"/>
              </a:rPr>
              <a:t> εμψύχωση</a:t>
            </a:r>
          </a:p>
        </p:txBody>
      </p:sp>
      <p:sp>
        <p:nvSpPr>
          <p:cNvPr id="3" name="Υπότιτλος 2"/>
          <p:cNvSpPr>
            <a:spLocks noGrp="1"/>
          </p:cNvSpPr>
          <p:nvPr>
            <p:ph type="subTitle" idx="1"/>
          </p:nvPr>
        </p:nvSpPr>
        <p:spPr/>
        <p:txBody>
          <a:bodyPr>
            <a:normAutofit/>
          </a:bodyPr>
          <a:lstStyle/>
          <a:p>
            <a:r>
              <a:rPr lang="el-GR" sz="2800" dirty="0">
                <a:latin typeface="Arial" panose="020B0604020202020204" pitchFamily="34" charset="0"/>
                <a:cs typeface="Arial" panose="020B0604020202020204" pitchFamily="34" charset="0"/>
              </a:rPr>
              <a:t>Όλγα </a:t>
            </a:r>
            <a:r>
              <a:rPr lang="el-GR" sz="2800" dirty="0" err="1">
                <a:latin typeface="Arial" panose="020B0604020202020204" pitchFamily="34" charset="0"/>
                <a:cs typeface="Arial" panose="020B0604020202020204" pitchFamily="34" charset="0"/>
              </a:rPr>
              <a:t>Κατσιανη</a:t>
            </a:r>
            <a:r>
              <a:rPr lang="el-GR" sz="2800" dirty="0">
                <a:latin typeface="Arial" panose="020B0604020202020204" pitchFamily="34" charset="0"/>
                <a:cs typeface="Arial" panose="020B0604020202020204" pitchFamily="34" charset="0"/>
              </a:rPr>
              <a:t>, </a:t>
            </a:r>
            <a:r>
              <a:rPr lang="el-GR" sz="2800" dirty="0" err="1">
                <a:latin typeface="Arial" panose="020B0604020202020204" pitchFamily="34" charset="0"/>
                <a:cs typeface="Arial" panose="020B0604020202020204" pitchFamily="34" charset="0"/>
              </a:rPr>
              <a:t>Επικουρη</a:t>
            </a:r>
            <a:r>
              <a:rPr lang="el-GR" sz="2800" dirty="0">
                <a:latin typeface="Arial" panose="020B0604020202020204" pitchFamily="34" charset="0"/>
                <a:cs typeface="Arial" panose="020B0604020202020204" pitchFamily="34" charset="0"/>
              </a:rPr>
              <a:t> </a:t>
            </a:r>
            <a:r>
              <a:rPr lang="el-GR" sz="2800" dirty="0" err="1">
                <a:latin typeface="Arial" panose="020B0604020202020204" pitchFamily="34" charset="0"/>
                <a:cs typeface="Arial" panose="020B0604020202020204" pitchFamily="34" charset="0"/>
              </a:rPr>
              <a:t>καθηγητρια</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451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2582997056"/>
              </p:ext>
            </p:extLst>
          </p:nvPr>
        </p:nvGraphicFramePr>
        <p:xfrm>
          <a:off x="36195" y="114831"/>
          <a:ext cx="12155804" cy="665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88630" y="3280159"/>
            <a:ext cx="5421745" cy="954107"/>
          </a:xfrm>
          <a:prstGeom prst="rect">
            <a:avLst/>
          </a:prstGeom>
          <a:noFill/>
        </p:spPr>
        <p:txBody>
          <a:bodyPr wrap="square" rtlCol="0">
            <a:spAutoFit/>
          </a:bodyPr>
          <a:lstStyle/>
          <a:p>
            <a:r>
              <a:rPr lang="el-GR" sz="2800" dirty="0">
                <a:solidFill>
                  <a:srgbClr val="FFFF00"/>
                </a:solidFill>
                <a:latin typeface="Arial" panose="020B0604020202020204" pitchFamily="34" charset="0"/>
                <a:cs typeface="Arial" panose="020B0604020202020204" pitchFamily="34" charset="0"/>
              </a:rPr>
              <a:t>Επιδρά: Προληπτικά, Επικουρικά ή επανορθωτικά</a:t>
            </a:r>
          </a:p>
        </p:txBody>
      </p:sp>
      <p:sp>
        <p:nvSpPr>
          <p:cNvPr id="10" name="TextBox 9"/>
          <p:cNvSpPr txBox="1"/>
          <p:nvPr/>
        </p:nvSpPr>
        <p:spPr>
          <a:xfrm>
            <a:off x="588630" y="4234266"/>
            <a:ext cx="4525818" cy="1384995"/>
          </a:xfrm>
          <a:prstGeom prst="rect">
            <a:avLst/>
          </a:prstGeom>
          <a:noFill/>
        </p:spPr>
        <p:txBody>
          <a:bodyPr wrap="square" rtlCol="0">
            <a:spAutoFit/>
          </a:bodyPr>
          <a:lstStyle/>
          <a:p>
            <a:r>
              <a:rPr lang="el-GR" sz="2800" dirty="0">
                <a:latin typeface="Arial" panose="020B0604020202020204" pitchFamily="34" charset="0"/>
                <a:cs typeface="Arial" panose="020B0604020202020204" pitchFamily="34" charset="0"/>
              </a:rPr>
              <a:t>Κοινωνική συμμετοχή, Κοινωνική δικαιοσύνη, Κοινωνική επάρκεια</a:t>
            </a:r>
          </a:p>
        </p:txBody>
      </p:sp>
      <p:sp>
        <p:nvSpPr>
          <p:cNvPr id="11" name="TextBox 10"/>
          <p:cNvSpPr txBox="1"/>
          <p:nvPr/>
        </p:nvSpPr>
        <p:spPr>
          <a:xfrm>
            <a:off x="6738550" y="1070921"/>
            <a:ext cx="5453449" cy="1200329"/>
          </a:xfrm>
          <a:prstGeom prst="rect">
            <a:avLst/>
          </a:prstGeom>
          <a:noFill/>
        </p:spPr>
        <p:txBody>
          <a:bodyPr wrap="square" rtlCol="0">
            <a:spAutoFit/>
          </a:bodyPr>
          <a:lstStyle/>
          <a:p>
            <a:pPr algn="just"/>
            <a:r>
              <a:rPr lang="el-GR" sz="2400" dirty="0">
                <a:latin typeface="Arial" panose="020B0604020202020204" pitchFamily="34" charset="0"/>
                <a:cs typeface="Arial" panose="020B0604020202020204" pitchFamily="34" charset="0"/>
              </a:rPr>
              <a:t>Κοινωνικά αναγκαία που προσφέρεται από την ίδια την κοινωνία για το γενικότερο όφελος της</a:t>
            </a:r>
          </a:p>
        </p:txBody>
      </p:sp>
      <p:sp>
        <p:nvSpPr>
          <p:cNvPr id="12" name="Ορθογώνιο 11"/>
          <p:cNvSpPr/>
          <p:nvPr/>
        </p:nvSpPr>
        <p:spPr>
          <a:xfrm>
            <a:off x="6237790" y="4796888"/>
            <a:ext cx="427557" cy="427557"/>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3" name="TextBox 12"/>
          <p:cNvSpPr txBox="1"/>
          <p:nvPr/>
        </p:nvSpPr>
        <p:spPr>
          <a:xfrm>
            <a:off x="6895069" y="4654915"/>
            <a:ext cx="5074507" cy="1384995"/>
          </a:xfrm>
          <a:prstGeom prst="rect">
            <a:avLst/>
          </a:prstGeom>
          <a:noFill/>
        </p:spPr>
        <p:txBody>
          <a:bodyPr wrap="square" rtlCol="0">
            <a:spAutoFit/>
          </a:bodyPr>
          <a:lstStyle/>
          <a:p>
            <a:r>
              <a:rPr lang="el-GR" sz="2800" dirty="0">
                <a:solidFill>
                  <a:srgbClr val="FFFF00"/>
                </a:solidFill>
                <a:latin typeface="Arial" panose="020B0604020202020204" pitchFamily="34" charset="0"/>
                <a:cs typeface="Arial" panose="020B0604020202020204" pitchFamily="34" charset="0"/>
              </a:rPr>
              <a:t>Ενίσχυση του αισθήματος κοινωνικής αλληλεγγύης &amp; κοινωνικής δικαιοσύνης</a:t>
            </a:r>
          </a:p>
        </p:txBody>
      </p:sp>
    </p:spTree>
    <p:extLst>
      <p:ext uri="{BB962C8B-B14F-4D97-AF65-F5344CB8AC3E}">
        <p14:creationId xmlns:p14="http://schemas.microsoft.com/office/powerpoint/2010/main" val="201630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459" y="1447799"/>
            <a:ext cx="4020558" cy="1468395"/>
          </a:xfrm>
        </p:spPr>
        <p:txBody>
          <a:bodyPr/>
          <a:lstStyle/>
          <a:p>
            <a:r>
              <a:rPr lang="en-US" sz="3600" dirty="0">
                <a:latin typeface="Arial" panose="020B0604020202020204" pitchFamily="34" charset="0"/>
                <a:cs typeface="Arial" panose="020B0604020202020204" pitchFamily="34" charset="0"/>
              </a:rPr>
              <a:t>Peter </a:t>
            </a:r>
            <a:r>
              <a:rPr lang="en-US" sz="3600" dirty="0" err="1">
                <a:latin typeface="Arial" panose="020B0604020202020204" pitchFamily="34" charset="0"/>
                <a:cs typeface="Arial" panose="020B0604020202020204" pitchFamily="34" charset="0"/>
              </a:rPr>
              <a:t>Lüssi</a:t>
            </a:r>
            <a:r>
              <a:rPr lang="en-US" sz="3600" dirty="0">
                <a:latin typeface="Arial" panose="020B0604020202020204" pitchFamily="34" charset="0"/>
                <a:cs typeface="Arial" panose="020B0604020202020204" pitchFamily="34" charset="0"/>
              </a:rPr>
              <a:t> (2008)</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784616" y="1447799"/>
            <a:ext cx="7316768" cy="459877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l-GR" sz="3200" dirty="0">
                <a:latin typeface="Arial" panose="020B0604020202020204" pitchFamily="34" charset="0"/>
                <a:cs typeface="Arial" panose="020B0604020202020204" pitchFamily="34" charset="0"/>
              </a:rPr>
              <a:t>«Εισβάλλει» στη ζωή των ανθρώπων με τους οποίους ασχολείται καθ’ όλη τη ζωή τους, με στόχο να τους επηρεάσει ώστε να εξελίσσονται διαρκώς προσωπικά και κοινωνικά. </a:t>
            </a:r>
          </a:p>
        </p:txBody>
      </p:sp>
      <p:sp>
        <p:nvSpPr>
          <p:cNvPr id="4" name="Θέση κειμένου 3"/>
          <p:cNvSpPr>
            <a:spLocks noGrp="1"/>
          </p:cNvSpPr>
          <p:nvPr>
            <p:ph type="body" sz="half" idx="2"/>
          </p:nvPr>
        </p:nvSpPr>
        <p:spPr>
          <a:xfrm>
            <a:off x="1154954" y="3277562"/>
            <a:ext cx="3401063" cy="1656904"/>
          </a:xfrm>
        </p:spPr>
        <p:txBody>
          <a:bodyPr>
            <a:normAutofit/>
          </a:bodyPr>
          <a:lstStyle/>
          <a:p>
            <a:pPr algn="ctr"/>
            <a:r>
              <a:rPr lang="el-GR" sz="3600" dirty="0">
                <a:latin typeface="Arial" panose="020B0604020202020204" pitchFamily="34" charset="0"/>
                <a:cs typeface="Arial" panose="020B0604020202020204" pitchFamily="34" charset="0"/>
              </a:rPr>
              <a:t>Κοινωνική Παιδαγωγική</a:t>
            </a:r>
          </a:p>
        </p:txBody>
      </p:sp>
    </p:spTree>
    <p:extLst>
      <p:ext uri="{BB962C8B-B14F-4D97-AF65-F5344CB8AC3E}">
        <p14:creationId xmlns:p14="http://schemas.microsoft.com/office/powerpoint/2010/main" val="19687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459" y="1447799"/>
            <a:ext cx="4020558" cy="1468395"/>
          </a:xfrm>
        </p:spPr>
        <p:txBody>
          <a:bodyPr/>
          <a:lstStyle/>
          <a:p>
            <a:r>
              <a:rPr lang="en-US" sz="3600" dirty="0">
                <a:latin typeface="Arial" panose="020B0604020202020204" pitchFamily="34" charset="0"/>
                <a:cs typeface="Arial" panose="020B0604020202020204" pitchFamily="34" charset="0"/>
              </a:rPr>
              <a:t>Peter </a:t>
            </a:r>
            <a:r>
              <a:rPr lang="en-US" sz="3600" dirty="0" err="1">
                <a:latin typeface="Arial" panose="020B0604020202020204" pitchFamily="34" charset="0"/>
                <a:cs typeface="Arial" panose="020B0604020202020204" pitchFamily="34" charset="0"/>
              </a:rPr>
              <a:t>Lüssi</a:t>
            </a:r>
            <a:r>
              <a:rPr lang="en-US" sz="3600" dirty="0">
                <a:latin typeface="Arial" panose="020B0604020202020204" pitchFamily="34" charset="0"/>
                <a:cs typeface="Arial" panose="020B0604020202020204" pitchFamily="34" charset="0"/>
              </a:rPr>
              <a:t> (2008)</a:t>
            </a:r>
            <a:endParaRPr lang="el-GR" sz="3600" dirty="0">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4784616" y="1447799"/>
            <a:ext cx="7316768" cy="4598773"/>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l-GR" sz="3200" dirty="0">
                <a:latin typeface="Arial" panose="020B0604020202020204" pitchFamily="34" charset="0"/>
                <a:cs typeface="Arial" panose="020B0604020202020204" pitchFamily="34" charset="0"/>
              </a:rPr>
              <a:t>Συνδέεται με ορισμένες στιγμές της ζωής του ανθρώπου. Ο κοινωνικός λειτουργός δεν συμμετέχει στην καθημερινή ζωή του ανθρώπου διά βίου. </a:t>
            </a:r>
          </a:p>
        </p:txBody>
      </p:sp>
      <p:sp>
        <p:nvSpPr>
          <p:cNvPr id="4" name="Θέση κειμένου 3"/>
          <p:cNvSpPr>
            <a:spLocks noGrp="1"/>
          </p:cNvSpPr>
          <p:nvPr>
            <p:ph type="body" sz="half" idx="2"/>
          </p:nvPr>
        </p:nvSpPr>
        <p:spPr>
          <a:xfrm>
            <a:off x="1154954" y="3277562"/>
            <a:ext cx="3401063" cy="1656904"/>
          </a:xfrm>
        </p:spPr>
        <p:txBody>
          <a:bodyPr>
            <a:normAutofit/>
          </a:bodyPr>
          <a:lstStyle/>
          <a:p>
            <a:pPr algn="ctr"/>
            <a:r>
              <a:rPr lang="el-GR" sz="3600" dirty="0">
                <a:latin typeface="Arial" panose="020B0604020202020204" pitchFamily="34" charset="0"/>
                <a:cs typeface="Arial" panose="020B0604020202020204" pitchFamily="34" charset="0"/>
              </a:rPr>
              <a:t>Κοινωνική Εργασία</a:t>
            </a:r>
          </a:p>
        </p:txBody>
      </p:sp>
    </p:spTree>
    <p:extLst>
      <p:ext uri="{BB962C8B-B14F-4D97-AF65-F5344CB8AC3E}">
        <p14:creationId xmlns:p14="http://schemas.microsoft.com/office/powerpoint/2010/main" val="308964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5746" y="452718"/>
            <a:ext cx="9404723" cy="1030092"/>
          </a:xfrm>
        </p:spPr>
        <p:txBody>
          <a:bodyPr/>
          <a:lstStyle/>
          <a:p>
            <a:pPr algn="ctr"/>
            <a:r>
              <a:rPr lang="el-GR" sz="3600" dirty="0">
                <a:solidFill>
                  <a:srgbClr val="FFFF00"/>
                </a:solidFill>
                <a:latin typeface="Arial" panose="020B0604020202020204" pitchFamily="34" charset="0"/>
                <a:cs typeface="Arial" panose="020B0604020202020204" pitchFamily="34" charset="0"/>
              </a:rPr>
              <a:t>Η άποψη της απόκλισης</a:t>
            </a:r>
          </a:p>
        </p:txBody>
      </p:sp>
      <p:sp>
        <p:nvSpPr>
          <p:cNvPr id="3" name="Θέση περιεχομένου 2"/>
          <p:cNvSpPr>
            <a:spLocks noGrp="1"/>
          </p:cNvSpPr>
          <p:nvPr>
            <p:ph idx="1"/>
          </p:nvPr>
        </p:nvSpPr>
        <p:spPr>
          <a:xfrm>
            <a:off x="1103312" y="2052918"/>
            <a:ext cx="10726223" cy="3878325"/>
          </a:xfrm>
        </p:spPr>
        <p:txBody>
          <a:bodyPr>
            <a:normAutofit/>
          </a:bodyPr>
          <a:lstStyle/>
          <a:p>
            <a:pPr marL="0" indent="0" algn="ctr">
              <a:buNone/>
            </a:pPr>
            <a:r>
              <a:rPr lang="el-GR" sz="3600" dirty="0">
                <a:latin typeface="Arial" panose="020B0604020202020204" pitchFamily="34" charset="0"/>
                <a:cs typeface="Arial" panose="020B0604020202020204" pitchFamily="34" charset="0"/>
              </a:rPr>
              <a:t>Η κοινωνική παιδαγωγική και η κοινωνική εργασία έχουν δύο διακριτούς χώρους δράσης.</a:t>
            </a:r>
          </a:p>
          <a:p>
            <a:pPr marL="0" indent="0" algn="ctr">
              <a:buNone/>
            </a:pPr>
            <a:endParaRPr lang="el-GR" sz="3600" dirty="0">
              <a:latin typeface="Arial" panose="020B0604020202020204" pitchFamily="34" charset="0"/>
              <a:cs typeface="Arial" panose="020B0604020202020204" pitchFamily="34" charset="0"/>
            </a:endParaRPr>
          </a:p>
          <a:p>
            <a:pPr marL="0" indent="0" algn="ctr">
              <a:buNone/>
            </a:pPr>
            <a:endParaRPr lang="el-GR" sz="3600" dirty="0">
              <a:latin typeface="Arial" panose="020B0604020202020204" pitchFamily="34" charset="0"/>
              <a:cs typeface="Arial" panose="020B0604020202020204" pitchFamily="34" charset="0"/>
            </a:endParaRPr>
          </a:p>
        </p:txBody>
      </p:sp>
      <p:sp>
        <p:nvSpPr>
          <p:cNvPr id="4" name="Κύβος 3"/>
          <p:cNvSpPr/>
          <p:nvPr/>
        </p:nvSpPr>
        <p:spPr>
          <a:xfrm>
            <a:off x="2125362" y="4291914"/>
            <a:ext cx="3155092" cy="7908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n w="0"/>
              <a:solidFill>
                <a:schemeClr val="accent1"/>
              </a:solidFill>
              <a:effectLst>
                <a:outerShdw blurRad="38100" dist="25400" dir="5400000" algn="ctr" rotWithShape="0">
                  <a:srgbClr val="6E747A">
                    <a:alpha val="43000"/>
                  </a:srgbClr>
                </a:outerShdw>
              </a:effectLst>
            </a:endParaRPr>
          </a:p>
        </p:txBody>
      </p:sp>
      <p:sp>
        <p:nvSpPr>
          <p:cNvPr id="5" name="Κύβος 4"/>
          <p:cNvSpPr/>
          <p:nvPr/>
        </p:nvSpPr>
        <p:spPr>
          <a:xfrm>
            <a:off x="6302504" y="4242487"/>
            <a:ext cx="3155092" cy="7908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Arial" panose="020B0604020202020204" pitchFamily="34" charset="0"/>
                <a:cs typeface="Arial" panose="020B0604020202020204" pitchFamily="34" charset="0"/>
              </a:rPr>
              <a:t>ΚΟΙΝΩΝΙΚΗ ΕΡΓΑΣΙΑ</a:t>
            </a:r>
          </a:p>
        </p:txBody>
      </p:sp>
      <p:sp>
        <p:nvSpPr>
          <p:cNvPr id="6" name="TextBox 5"/>
          <p:cNvSpPr txBox="1"/>
          <p:nvPr/>
        </p:nvSpPr>
        <p:spPr>
          <a:xfrm>
            <a:off x="2207742" y="4436415"/>
            <a:ext cx="2883242" cy="646331"/>
          </a:xfrm>
          <a:prstGeom prst="rect">
            <a:avLst/>
          </a:prstGeom>
          <a:noFill/>
        </p:spPr>
        <p:txBody>
          <a:bodyPr wrap="square" rtlCol="0" anchor="ctr">
            <a:spAutoFit/>
          </a:bodyPr>
          <a:lstStyle/>
          <a:p>
            <a:pPr algn="ctr"/>
            <a:r>
              <a:rPr lang="el-GR" dirty="0">
                <a:latin typeface="Arial" panose="020B0604020202020204" pitchFamily="34" charset="0"/>
                <a:cs typeface="Arial" panose="020B0604020202020204" pitchFamily="34" charset="0"/>
              </a:rPr>
              <a:t>ΚΟΙΝΩΝΙΚΗ ΠΑΙΔΑΓΩΓΙΚΗ</a:t>
            </a:r>
          </a:p>
        </p:txBody>
      </p:sp>
    </p:spTree>
    <p:extLst>
      <p:ext uri="{BB962C8B-B14F-4D97-AF65-F5344CB8AC3E}">
        <p14:creationId xmlns:p14="http://schemas.microsoft.com/office/powerpoint/2010/main" val="352320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9115" y="115330"/>
            <a:ext cx="9103483" cy="791196"/>
          </a:xfrm>
        </p:spPr>
        <p:txBody>
          <a:bodyPr/>
          <a:lstStyle/>
          <a:p>
            <a:pPr algn="ctr"/>
            <a:r>
              <a:rPr lang="el-GR" sz="3600" dirty="0">
                <a:solidFill>
                  <a:srgbClr val="FFFF00"/>
                </a:solidFill>
                <a:latin typeface="Arial" panose="020B0604020202020204" pitchFamily="34" charset="0"/>
                <a:cs typeface="Arial" panose="020B0604020202020204" pitchFamily="34" charset="0"/>
              </a:rPr>
              <a:t>Η άποψη της υπαγωγής</a:t>
            </a:r>
          </a:p>
        </p:txBody>
      </p:sp>
      <p:sp>
        <p:nvSpPr>
          <p:cNvPr id="3" name="Θέση περιεχομένου 2"/>
          <p:cNvSpPr>
            <a:spLocks noGrp="1"/>
          </p:cNvSpPr>
          <p:nvPr>
            <p:ph idx="1"/>
          </p:nvPr>
        </p:nvSpPr>
        <p:spPr>
          <a:xfrm>
            <a:off x="123568" y="906526"/>
            <a:ext cx="11969577" cy="5951474"/>
          </a:xfrm>
        </p:spPr>
        <p:txBody>
          <a:bodyPr>
            <a:normAutofit/>
          </a:bodyPr>
          <a:lstStyle/>
          <a:p>
            <a:pPr algn="just">
              <a:buFont typeface="Wingdings" panose="05000000000000000000" pitchFamily="2" charset="2"/>
              <a:buChar char="Ø"/>
            </a:pPr>
            <a:r>
              <a:rPr lang="el-GR" sz="3200" dirty="0">
                <a:latin typeface="Arial" panose="020B0604020202020204" pitchFamily="34" charset="0"/>
                <a:cs typeface="Arial" panose="020B0604020202020204" pitchFamily="34" charset="0"/>
              </a:rPr>
              <a:t>Η Κοινωνική Εργασία αποτελεί ένα ευρύτερο πεδίο εντός του οποίου η Κοινωνική Παιδαγωγική καταλαμβάνει ένα μεγάλο μέρος</a:t>
            </a:r>
          </a:p>
          <a:p>
            <a:pPr marL="0" indent="0" algn="just">
              <a:buNone/>
            </a:pPr>
            <a:endParaRPr lang="el-GR"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l-GR"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dirty="0">
                <a:latin typeface="Arial" panose="020B0604020202020204" pitchFamily="34" charset="0"/>
                <a:cs typeface="Arial" panose="020B0604020202020204" pitchFamily="34" charset="0"/>
              </a:rPr>
              <a:t>Η Κοινωνική Εργασία υπάγεται στην Κοινωνική Παιδαγωγική</a:t>
            </a:r>
          </a:p>
        </p:txBody>
      </p:sp>
      <p:sp>
        <p:nvSpPr>
          <p:cNvPr id="4" name="Κύβος 3"/>
          <p:cNvSpPr/>
          <p:nvPr/>
        </p:nvSpPr>
        <p:spPr>
          <a:xfrm>
            <a:off x="3825442" y="2036803"/>
            <a:ext cx="3822357" cy="1499286"/>
          </a:xfrm>
          <a:prstGeom prst="cub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solidFill>
                <a:schemeClr val="accent1"/>
              </a:solidFill>
            </a:endParaRPr>
          </a:p>
        </p:txBody>
      </p:sp>
      <p:sp>
        <p:nvSpPr>
          <p:cNvPr id="5" name="Κύβος 4"/>
          <p:cNvSpPr/>
          <p:nvPr/>
        </p:nvSpPr>
        <p:spPr>
          <a:xfrm>
            <a:off x="4151866" y="2614321"/>
            <a:ext cx="2977979" cy="729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atin typeface="Arial" panose="020B0604020202020204" pitchFamily="34" charset="0"/>
                <a:cs typeface="Arial" panose="020B0604020202020204" pitchFamily="34" charset="0"/>
              </a:rPr>
              <a:t>Κοινωνική Παιδαγωγική</a:t>
            </a:r>
            <a:endParaRPr lang="el-GR" dirty="0">
              <a:latin typeface="Arial" panose="020B0604020202020204" pitchFamily="34" charset="0"/>
              <a:cs typeface="Arial" panose="020B0604020202020204" pitchFamily="34" charset="0"/>
            </a:endParaRPr>
          </a:p>
        </p:txBody>
      </p:sp>
      <p:sp>
        <p:nvSpPr>
          <p:cNvPr id="7" name="TextBox 6"/>
          <p:cNvSpPr txBox="1"/>
          <p:nvPr/>
        </p:nvSpPr>
        <p:spPr>
          <a:xfrm>
            <a:off x="4526688" y="2052270"/>
            <a:ext cx="2419867" cy="369332"/>
          </a:xfrm>
          <a:prstGeom prst="rect">
            <a:avLst/>
          </a:prstGeom>
          <a:noFill/>
        </p:spPr>
        <p:txBody>
          <a:bodyPr wrap="square" rtlCol="0">
            <a:spAutoFit/>
          </a:bodyPr>
          <a:lstStyle/>
          <a:p>
            <a:r>
              <a:rPr lang="el-GR" dirty="0">
                <a:solidFill>
                  <a:schemeClr val="accent1"/>
                </a:solidFill>
                <a:latin typeface="Arial" panose="020B0604020202020204" pitchFamily="34" charset="0"/>
                <a:cs typeface="Arial" panose="020B0604020202020204" pitchFamily="34" charset="0"/>
              </a:rPr>
              <a:t>Κοινωνική Εργασία</a:t>
            </a:r>
          </a:p>
        </p:txBody>
      </p:sp>
      <p:sp>
        <p:nvSpPr>
          <p:cNvPr id="8" name="Κύβος 7"/>
          <p:cNvSpPr/>
          <p:nvPr/>
        </p:nvSpPr>
        <p:spPr>
          <a:xfrm>
            <a:off x="3524761" y="4441827"/>
            <a:ext cx="3822357" cy="1499286"/>
          </a:xfrm>
          <a:prstGeom prst="cub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dirty="0">
              <a:solidFill>
                <a:schemeClr val="accent1"/>
              </a:solidFill>
            </a:endParaRPr>
          </a:p>
        </p:txBody>
      </p:sp>
      <p:sp>
        <p:nvSpPr>
          <p:cNvPr id="9" name="Κύβος 8"/>
          <p:cNvSpPr/>
          <p:nvPr/>
        </p:nvSpPr>
        <p:spPr>
          <a:xfrm>
            <a:off x="3825442" y="4982700"/>
            <a:ext cx="2977979" cy="72904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4226005" y="5256863"/>
            <a:ext cx="2419867" cy="369332"/>
          </a:xfrm>
          <a:prstGeom prst="rect">
            <a:avLst/>
          </a:prstGeom>
          <a:noFill/>
        </p:spPr>
        <p:txBody>
          <a:bodyPr wrap="square" rtlCol="0">
            <a:spAutoFit/>
          </a:bodyPr>
          <a:lstStyle/>
          <a:p>
            <a:r>
              <a:rPr lang="el-GR" dirty="0">
                <a:latin typeface="Arial" panose="020B0604020202020204" pitchFamily="34" charset="0"/>
                <a:cs typeface="Arial" panose="020B0604020202020204" pitchFamily="34" charset="0"/>
              </a:rPr>
              <a:t>Κοινωνική Εργασία</a:t>
            </a:r>
          </a:p>
        </p:txBody>
      </p:sp>
      <p:sp>
        <p:nvSpPr>
          <p:cNvPr id="12" name="TextBox 11"/>
          <p:cNvSpPr txBox="1"/>
          <p:nvPr/>
        </p:nvSpPr>
        <p:spPr>
          <a:xfrm>
            <a:off x="3981957" y="4441827"/>
            <a:ext cx="2767914" cy="369332"/>
          </a:xfrm>
          <a:prstGeom prst="rect">
            <a:avLst/>
          </a:prstGeom>
          <a:noFill/>
        </p:spPr>
        <p:txBody>
          <a:bodyPr wrap="square" rtlCol="0">
            <a:spAutoFit/>
          </a:bodyPr>
          <a:lstStyle/>
          <a:p>
            <a:r>
              <a:rPr lang="el-GR" dirty="0">
                <a:solidFill>
                  <a:schemeClr val="accent1"/>
                </a:solidFill>
                <a:latin typeface="Arial" panose="020B0604020202020204" pitchFamily="34" charset="0"/>
                <a:cs typeface="Arial" panose="020B0604020202020204" pitchFamily="34" charset="0"/>
              </a:rPr>
              <a:t>Κοινωνική Παιδαγωγική</a:t>
            </a:r>
          </a:p>
        </p:txBody>
      </p:sp>
    </p:spTree>
    <p:extLst>
      <p:ext uri="{BB962C8B-B14F-4D97-AF65-F5344CB8AC3E}">
        <p14:creationId xmlns:p14="http://schemas.microsoft.com/office/powerpoint/2010/main" val="158368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914797" cy="684104"/>
          </a:xfrm>
        </p:spPr>
        <p:txBody>
          <a:bodyPr/>
          <a:lstStyle/>
          <a:p>
            <a:pPr algn="ctr"/>
            <a:r>
              <a:rPr lang="el-GR" sz="3200" dirty="0">
                <a:solidFill>
                  <a:srgbClr val="FFFF00"/>
                </a:solidFill>
                <a:latin typeface="Arial" panose="020B0604020202020204" pitchFamily="34" charset="0"/>
                <a:cs typeface="Arial" panose="020B0604020202020204" pitchFamily="34" charset="0"/>
              </a:rPr>
              <a:t>Η άποψη της ταύτισης </a:t>
            </a:r>
          </a:p>
        </p:txBody>
      </p:sp>
      <p:sp>
        <p:nvSpPr>
          <p:cNvPr id="3" name="Θέση περιεχομένου 2"/>
          <p:cNvSpPr>
            <a:spLocks noGrp="1"/>
          </p:cNvSpPr>
          <p:nvPr>
            <p:ph idx="1"/>
          </p:nvPr>
        </p:nvSpPr>
        <p:spPr>
          <a:xfrm>
            <a:off x="535459" y="1301578"/>
            <a:ext cx="10906898" cy="5156887"/>
          </a:xfrm>
        </p:spPr>
        <p:txBody>
          <a:bodyPr>
            <a:normAutofit/>
          </a:bodyPr>
          <a:lstStyle/>
          <a:p>
            <a:pPr marL="0" indent="0">
              <a:buNone/>
            </a:pPr>
            <a:r>
              <a:rPr lang="el-GR" sz="3200" dirty="0">
                <a:latin typeface="Arial" panose="020B0604020202020204" pitchFamily="34" charset="0"/>
                <a:cs typeface="Arial" panose="020B0604020202020204" pitchFamily="34" charset="0"/>
              </a:rPr>
              <a:t>Η κοινωνική παιδαγωγική και η κοινωνική εργασία είναι οι δυο πλευρές του ίδιου «νομίσματος». Η επιχειρηματολογία των υποστηρικτών αυτής της άποψης αναφέρεται στον κοινό στόχο και στη «συγγενή» μεθοδολογία. </a:t>
            </a:r>
          </a:p>
        </p:txBody>
      </p:sp>
      <p:sp>
        <p:nvSpPr>
          <p:cNvPr id="4" name="Έλλειψη 3"/>
          <p:cNvSpPr/>
          <p:nvPr/>
        </p:nvSpPr>
        <p:spPr>
          <a:xfrm>
            <a:off x="4053017" y="3665838"/>
            <a:ext cx="3270422" cy="2075935"/>
          </a:xfrm>
          <a:prstGeom prst="ellipse">
            <a:avLst/>
          </a:prstGeom>
          <a:scene3d>
            <a:camera prst="isometricOffAxis1Righ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a:p>
        </p:txBody>
      </p:sp>
      <p:sp>
        <p:nvSpPr>
          <p:cNvPr id="5" name="Δεξιό βέλος 4"/>
          <p:cNvSpPr/>
          <p:nvPr/>
        </p:nvSpPr>
        <p:spPr>
          <a:xfrm>
            <a:off x="3155092" y="4258962"/>
            <a:ext cx="1243913" cy="13180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6" name="TextBox 5"/>
          <p:cNvSpPr txBox="1"/>
          <p:nvPr/>
        </p:nvSpPr>
        <p:spPr>
          <a:xfrm>
            <a:off x="3340443" y="3724874"/>
            <a:ext cx="2471351" cy="369332"/>
          </a:xfrm>
          <a:prstGeom prst="rect">
            <a:avLst/>
          </a:prstGeom>
          <a:noFill/>
        </p:spPr>
        <p:txBody>
          <a:bodyPr wrap="square" rtlCol="0">
            <a:spAutoFit/>
          </a:bodyPr>
          <a:lstStyle/>
          <a:p>
            <a:r>
              <a:rPr lang="el-GR" dirty="0">
                <a:solidFill>
                  <a:srgbClr val="FFFF00"/>
                </a:solidFill>
                <a:latin typeface="Arial" panose="020B0604020202020204" pitchFamily="34" charset="0"/>
                <a:cs typeface="Arial" panose="020B0604020202020204" pitchFamily="34" charset="0"/>
              </a:rPr>
              <a:t>Κοινωνική Εργασία</a:t>
            </a:r>
          </a:p>
        </p:txBody>
      </p:sp>
      <p:sp>
        <p:nvSpPr>
          <p:cNvPr id="7" name="Δεξιό βέλος 6"/>
          <p:cNvSpPr/>
          <p:nvPr/>
        </p:nvSpPr>
        <p:spPr>
          <a:xfrm rot="10800000">
            <a:off x="6866240" y="4703805"/>
            <a:ext cx="1289222" cy="197709"/>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l-GR"/>
          </a:p>
        </p:txBody>
      </p:sp>
      <p:sp>
        <p:nvSpPr>
          <p:cNvPr id="9" name="TextBox 8"/>
          <p:cNvSpPr txBox="1"/>
          <p:nvPr/>
        </p:nvSpPr>
        <p:spPr>
          <a:xfrm>
            <a:off x="6989806" y="4998478"/>
            <a:ext cx="1791729" cy="646331"/>
          </a:xfrm>
          <a:prstGeom prst="rect">
            <a:avLst/>
          </a:prstGeom>
          <a:noFill/>
        </p:spPr>
        <p:txBody>
          <a:bodyPr wrap="square" rtlCol="0">
            <a:spAutoFit/>
          </a:bodyPr>
          <a:lstStyle/>
          <a:p>
            <a:r>
              <a:rPr lang="el-GR" dirty="0">
                <a:solidFill>
                  <a:srgbClr val="FFFF00"/>
                </a:solidFill>
                <a:latin typeface="Arial" panose="020B0604020202020204" pitchFamily="34" charset="0"/>
                <a:cs typeface="Arial" panose="020B0604020202020204" pitchFamily="34" charset="0"/>
              </a:rPr>
              <a:t>Κοινωνική Παιδαγωγική</a:t>
            </a:r>
          </a:p>
        </p:txBody>
      </p:sp>
    </p:spTree>
    <p:extLst>
      <p:ext uri="{BB962C8B-B14F-4D97-AF65-F5344CB8AC3E}">
        <p14:creationId xmlns:p14="http://schemas.microsoft.com/office/powerpoint/2010/main" val="510072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63827" y="452718"/>
            <a:ext cx="9087007" cy="708817"/>
          </a:xfrm>
        </p:spPr>
        <p:txBody>
          <a:bodyPr/>
          <a:lstStyle/>
          <a:p>
            <a:pPr algn="ctr"/>
            <a:r>
              <a:rPr lang="el-GR" sz="3600" dirty="0">
                <a:solidFill>
                  <a:srgbClr val="FFFF00"/>
                </a:solidFill>
                <a:latin typeface="Arial" panose="020B0604020202020204" pitchFamily="34" charset="0"/>
                <a:cs typeface="Arial" panose="020B0604020202020204" pitchFamily="34" charset="0"/>
              </a:rPr>
              <a:t>Η άποψη της εναλλαγής</a:t>
            </a:r>
          </a:p>
        </p:txBody>
      </p:sp>
      <p:sp>
        <p:nvSpPr>
          <p:cNvPr id="3" name="Θέση περιεχομένου 2"/>
          <p:cNvSpPr>
            <a:spLocks noGrp="1"/>
          </p:cNvSpPr>
          <p:nvPr>
            <p:ph idx="1"/>
          </p:nvPr>
        </p:nvSpPr>
        <p:spPr>
          <a:xfrm>
            <a:off x="963827" y="1779373"/>
            <a:ext cx="10989276" cy="4481383"/>
          </a:xfrm>
        </p:spPr>
        <p:txBody>
          <a:bodyPr>
            <a:normAutofit/>
          </a:bodyPr>
          <a:lstStyle/>
          <a:p>
            <a:pPr marL="0" indent="0">
              <a:buNone/>
            </a:pPr>
            <a:r>
              <a:rPr lang="el-GR" sz="3200" dirty="0">
                <a:latin typeface="Arial" panose="020B0604020202020204" pitchFamily="34" charset="0"/>
                <a:cs typeface="Arial" panose="020B0604020202020204" pitchFamily="34" charset="0"/>
              </a:rPr>
              <a:t>Οι υποστηρικτές αυτής της άποψης θεωρούν ότι η δυσκολία η οποία παρουσιάζεται στον προσδιορισμό των όρων μπορεί να ξεπεραστεί με την εισαγωγή νέας εναλλακτικής ορολογίας π.χ. </a:t>
            </a:r>
            <a:r>
              <a:rPr lang="el-GR" sz="3200" dirty="0" err="1">
                <a:latin typeface="Arial" panose="020B0604020202020204" pitchFamily="34" charset="0"/>
                <a:cs typeface="Arial" panose="020B0604020202020204" pitchFamily="34" charset="0"/>
              </a:rPr>
              <a:t>Αγωγική</a:t>
            </a:r>
            <a:r>
              <a:rPr lang="el-G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06412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972428"/>
          </a:xfrm>
        </p:spPr>
        <p:txBody>
          <a:bodyPr/>
          <a:lstStyle/>
          <a:p>
            <a:pPr algn="ctr"/>
            <a:r>
              <a:rPr lang="el-GR" sz="3600" dirty="0">
                <a:solidFill>
                  <a:srgbClr val="FFFF00"/>
                </a:solidFill>
                <a:latin typeface="Arial" panose="020B0604020202020204" pitchFamily="34" charset="0"/>
                <a:cs typeface="Arial" panose="020B0604020202020204" pitchFamily="34" charset="0"/>
              </a:rPr>
              <a:t>Η άποψη της σύγκλισης</a:t>
            </a:r>
          </a:p>
        </p:txBody>
      </p:sp>
      <p:sp>
        <p:nvSpPr>
          <p:cNvPr id="3" name="Θέση περιεχομένου 2"/>
          <p:cNvSpPr>
            <a:spLocks noGrp="1"/>
          </p:cNvSpPr>
          <p:nvPr>
            <p:ph idx="1"/>
          </p:nvPr>
        </p:nvSpPr>
        <p:spPr>
          <a:xfrm>
            <a:off x="362465" y="1326292"/>
            <a:ext cx="11129319" cy="5288692"/>
          </a:xfrm>
        </p:spPr>
        <p:txBody>
          <a:bodyPr>
            <a:normAutofit/>
          </a:bodyPr>
          <a:lstStyle/>
          <a:p>
            <a:pPr marL="0" indent="0" algn="just">
              <a:buNone/>
            </a:pPr>
            <a:r>
              <a:rPr lang="el-GR" sz="3200" dirty="0">
                <a:latin typeface="Arial" panose="020B0604020202020204" pitchFamily="34" charset="0"/>
                <a:cs typeface="Arial" panose="020B0604020202020204" pitchFamily="34" charset="0"/>
              </a:rPr>
              <a:t>Για τους υποστηρικτές της θέσης αυτής ο διαχωρισμός της κοινωνικής εργασίας και της κοινωνικής παιδαγωγικής ανήκει αποτελεί παρελθόν. Οποιαδήποτε προσπάθεια διάσπασης θα κατέστρεφε το ουσιαστικό περιεχόμενο της κοινωνικής παιδαγωγικής, περιεχόμενο το οποίο βρίσκεται στη σύνδεση του παιδαγωγικού και του κοινωνικού τομέα της διαπαιδαγώγησης και της μόρφωσης, στην επίτευξη της ανθρώπινης ελευθερίας, της ευημερίας και της ανέλιξης και της αυτοπραγμάτωσης του ατόμου. </a:t>
            </a:r>
          </a:p>
        </p:txBody>
      </p:sp>
    </p:spTree>
    <p:extLst>
      <p:ext uri="{BB962C8B-B14F-4D97-AF65-F5344CB8AC3E}">
        <p14:creationId xmlns:p14="http://schemas.microsoft.com/office/powerpoint/2010/main" val="356672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3600" dirty="0">
                <a:solidFill>
                  <a:srgbClr val="FFFF00"/>
                </a:solidFill>
                <a:latin typeface="Arial" panose="020B0604020202020204" pitchFamily="34" charset="0"/>
                <a:cs typeface="Arial" panose="020B0604020202020204" pitchFamily="34" charset="0"/>
              </a:rPr>
              <a:t>Η άποψη της ένταξης</a:t>
            </a:r>
          </a:p>
        </p:txBody>
      </p:sp>
      <p:sp>
        <p:nvSpPr>
          <p:cNvPr id="3" name="Θέση περιεχομένου 2"/>
          <p:cNvSpPr>
            <a:spLocks noGrp="1"/>
          </p:cNvSpPr>
          <p:nvPr>
            <p:ph idx="1"/>
          </p:nvPr>
        </p:nvSpPr>
        <p:spPr>
          <a:xfrm>
            <a:off x="543697" y="1639330"/>
            <a:ext cx="11005752" cy="5074507"/>
          </a:xfrm>
        </p:spPr>
        <p:txBody>
          <a:bodyPr>
            <a:normAutofit/>
          </a:bodyPr>
          <a:lstStyle/>
          <a:p>
            <a:pPr marL="0" indent="0" algn="just">
              <a:buNone/>
            </a:pPr>
            <a:r>
              <a:rPr lang="el-GR" sz="3200" dirty="0">
                <a:latin typeface="Arial" panose="020B0604020202020204" pitchFamily="34" charset="0"/>
                <a:cs typeface="Arial" panose="020B0604020202020204" pitchFamily="34" charset="0"/>
              </a:rPr>
              <a:t>Πρόκειται για μία συνθετική προσέγγιση με την οποία γίνεται προσπάθεια αποφυγής του διαχωρισμού των όρων κοινωνική παιδαγωγική και κοινωνική εργασία και υπερπήδησης </a:t>
            </a:r>
            <a:r>
              <a:rPr lang="el-GR" sz="3200">
                <a:latin typeface="Arial" panose="020B0604020202020204" pitchFamily="34" charset="0"/>
                <a:cs typeface="Arial" panose="020B0604020202020204" pitchFamily="34" charset="0"/>
              </a:rPr>
              <a:t>των εμποδίων </a:t>
            </a:r>
            <a:r>
              <a:rPr lang="el-GR" sz="3200" dirty="0">
                <a:latin typeface="Arial" panose="020B0604020202020204" pitchFamily="34" charset="0"/>
                <a:cs typeface="Arial" panose="020B0604020202020204" pitchFamily="34" charset="0"/>
              </a:rPr>
              <a:t>που συνεπάγεται η υπαγωγή του ενός στον άλλο. Επιχειρούν να επισημάνουν τα κοινά στοιχεία, ενώ ταυτοχρόνως αποδέχονται τις υπάρχους διαφορές τους.  </a:t>
            </a:r>
          </a:p>
        </p:txBody>
      </p:sp>
    </p:spTree>
    <p:extLst>
      <p:ext uri="{BB962C8B-B14F-4D97-AF65-F5344CB8AC3E}">
        <p14:creationId xmlns:p14="http://schemas.microsoft.com/office/powerpoint/2010/main" val="403123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a:latin typeface="Arial" panose="020B0604020202020204" pitchFamily="34" charset="0"/>
                <a:cs typeface="Arial" panose="020B0604020202020204" pitchFamily="34" charset="0"/>
              </a:rPr>
              <a:t>Η αξιοποίηση της τεχνολογίας στην κοινωνική παιδαγωγική</a:t>
            </a:r>
          </a:p>
        </p:txBody>
      </p:sp>
      <p:sp>
        <p:nvSpPr>
          <p:cNvPr id="3" name="Θέση περιεχομένου 2"/>
          <p:cNvSpPr>
            <a:spLocks noGrp="1"/>
          </p:cNvSpPr>
          <p:nvPr>
            <p:ph idx="1"/>
          </p:nvPr>
        </p:nvSpPr>
        <p:spPr>
          <a:xfrm>
            <a:off x="1103312" y="2052918"/>
            <a:ext cx="11006310" cy="4537352"/>
          </a:xfrm>
        </p:spPr>
        <p:txBody>
          <a:bodyPr>
            <a:normAutofit lnSpcReduction="10000"/>
          </a:bodyPr>
          <a:lstStyle/>
          <a:p>
            <a:r>
              <a:rPr lang="el-GR" sz="2800" u="sng" dirty="0">
                <a:latin typeface="Arial" panose="020B0604020202020204" pitchFamily="34" charset="0"/>
                <a:cs typeface="Arial" panose="020B0604020202020204" pitchFamily="34" charset="0"/>
              </a:rPr>
              <a:t>Νέα Υόρκη, 1930</a:t>
            </a:r>
          </a:p>
          <a:p>
            <a:pPr marL="0" indent="0">
              <a:buNone/>
            </a:pPr>
            <a:r>
              <a:rPr lang="en-US" sz="3600" dirty="0">
                <a:latin typeface="Arial" panose="020B0604020202020204" pitchFamily="34" charset="0"/>
                <a:cs typeface="Arial" panose="020B0604020202020204" pitchFamily="34" charset="0"/>
              </a:rPr>
              <a:t>American School of the Air</a:t>
            </a:r>
            <a:endParaRPr lang="el-GR" sz="3600" dirty="0">
              <a:latin typeface="Arial" panose="020B0604020202020204" pitchFamily="34" charset="0"/>
              <a:cs typeface="Arial" panose="020B0604020202020204" pitchFamily="34" charset="0"/>
            </a:endParaRPr>
          </a:p>
          <a:p>
            <a:pPr marL="0" indent="0" algn="just">
              <a:buNone/>
            </a:pPr>
            <a:r>
              <a:rPr lang="el-GR" sz="3600" dirty="0">
                <a:latin typeface="Arial" panose="020B0604020202020204" pitchFamily="34" charset="0"/>
                <a:cs typeface="Arial" panose="020B0604020202020204" pitchFamily="34" charset="0"/>
              </a:rPr>
              <a:t>Απευθύνεται σε παιδιά της πρωτοβάθμιας και της δευτεροβάθμιας εκπαίδευσης. </a:t>
            </a:r>
          </a:p>
          <a:p>
            <a:pPr marL="0" indent="0" algn="just">
              <a:buNone/>
            </a:pPr>
            <a:r>
              <a:rPr lang="el-GR" sz="3600" dirty="0">
                <a:latin typeface="Arial" panose="020B0604020202020204" pitchFamily="34" charset="0"/>
                <a:cs typeface="Arial" panose="020B0604020202020204" pitchFamily="34" charset="0"/>
              </a:rPr>
              <a:t>Τη δεύτερη χρονιά που λειτούργησε υπολογίστηκε ότι το 1/3 του κοινού ήταν ενήλικες που δεν τους είχε δοθεί πρόσβαση στην εκπαίδευση (γυναίκες, ηλικιωμένοι, έγκλειστοι </a:t>
            </a:r>
            <a:r>
              <a:rPr lang="el-GR" sz="3600" dirty="0" err="1">
                <a:latin typeface="Arial" panose="020B0604020202020204" pitchFamily="34" charset="0"/>
                <a:cs typeface="Arial" panose="020B0604020202020204" pitchFamily="34" charset="0"/>
              </a:rPr>
              <a:t>κλπ</a:t>
            </a:r>
            <a:r>
              <a:rPr lang="el-GR"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6697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7236" y="339448"/>
            <a:ext cx="11286396" cy="6226109"/>
          </a:xfrm>
        </p:spPr>
        <p:txBody>
          <a:bodyPr>
            <a:normAutofit/>
          </a:bodyPr>
          <a:lstStyle/>
          <a:p>
            <a:r>
              <a:rPr lang="el-GR" sz="3600" u="sng" dirty="0">
                <a:latin typeface="Arial" panose="020B0604020202020204" pitchFamily="34" charset="0"/>
                <a:cs typeface="Arial" panose="020B0604020202020204" pitchFamily="34" charset="0"/>
              </a:rPr>
              <a:t>Μεγάλη Βρετανία, 1969</a:t>
            </a:r>
          </a:p>
          <a:p>
            <a:pPr marL="0" indent="0">
              <a:buNone/>
            </a:pPr>
            <a:r>
              <a:rPr lang="el-GR" sz="3600" dirty="0">
                <a:latin typeface="Arial" panose="020B0604020202020204" pitchFamily="34" charset="0"/>
                <a:cs typeface="Arial" panose="020B0604020202020204" pitchFamily="34" charset="0"/>
              </a:rPr>
              <a:t>Ανοιχτό Πανεπιστήμιο</a:t>
            </a:r>
          </a:p>
          <a:p>
            <a:pPr marL="0" indent="0">
              <a:buNone/>
            </a:pPr>
            <a:r>
              <a:rPr lang="el-GR" sz="3600" dirty="0">
                <a:latin typeface="Arial" panose="020B0604020202020204" pitchFamily="34" charset="0"/>
                <a:cs typeface="Arial" panose="020B0604020202020204" pitchFamily="34" charset="0"/>
              </a:rPr>
              <a:t>Στοχεύει στην εξάλειψη των αποστάσεων ως εμπόδιο συμμετοχής στην τριτοβάθμια εκπαίδευση. </a:t>
            </a:r>
          </a:p>
          <a:p>
            <a:pPr marL="0" indent="0">
              <a:buNone/>
            </a:pPr>
            <a:endParaRPr lang="el-GR" sz="3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l-GR" sz="3600" dirty="0">
                <a:latin typeface="Arial" panose="020B0604020202020204" pitchFamily="34" charset="0"/>
                <a:cs typeface="Arial" panose="020B0604020202020204" pitchFamily="34" charset="0"/>
              </a:rPr>
              <a:t>2020 Πανδημία</a:t>
            </a:r>
          </a:p>
          <a:p>
            <a:pPr marL="0" indent="0">
              <a:buNone/>
            </a:pPr>
            <a:r>
              <a:rPr lang="el-GR" sz="3600" dirty="0">
                <a:latin typeface="Arial" panose="020B0604020202020204" pitchFamily="34" charset="0"/>
                <a:cs typeface="Arial" panose="020B0604020202020204" pitchFamily="34" charset="0"/>
              </a:rPr>
              <a:t>Η εκπαίδευση μεταφέρεται εξ’ ολοκλήρου διαδικτυακά</a:t>
            </a:r>
          </a:p>
        </p:txBody>
      </p:sp>
    </p:spTree>
    <p:extLst>
      <p:ext uri="{BB962C8B-B14F-4D97-AF65-F5344CB8AC3E}">
        <p14:creationId xmlns:p14="http://schemas.microsoft.com/office/powerpoint/2010/main" val="275811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092" y="156156"/>
            <a:ext cx="11846011" cy="1194850"/>
          </a:xfrm>
        </p:spPr>
        <p:txBody>
          <a:bodyPr/>
          <a:lstStyle/>
          <a:p>
            <a:r>
              <a:rPr lang="el-GR" sz="3600" dirty="0">
                <a:latin typeface="Arial" panose="020B0604020202020204" pitchFamily="34" charset="0"/>
                <a:cs typeface="Arial" panose="020B0604020202020204" pitchFamily="34" charset="0"/>
              </a:rPr>
              <a:t>Οι 17 στόχοι βιώσιμης ανάπτυξης των Ηνωμένων Εθνών</a:t>
            </a:r>
            <a:endParaRPr lang="el-GR" sz="36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605" y="1032975"/>
            <a:ext cx="11525185" cy="5569470"/>
          </a:xfrm>
        </p:spPr>
      </p:pic>
    </p:spTree>
    <p:extLst>
      <p:ext uri="{BB962C8B-B14F-4D97-AF65-F5344CB8AC3E}">
        <p14:creationId xmlns:p14="http://schemas.microsoft.com/office/powerpoint/2010/main" val="41927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1276" y="288324"/>
            <a:ext cx="11565924" cy="6433752"/>
          </a:xfrm>
        </p:spPr>
        <p:txBody>
          <a:bodyPr>
            <a:normAutofit/>
          </a:bodyPr>
          <a:lstStyle/>
          <a:p>
            <a:pPr marL="0" indent="0" algn="ctr">
              <a:buNone/>
            </a:pPr>
            <a:r>
              <a:rPr lang="el-GR" sz="2800" dirty="0">
                <a:latin typeface="Arial" panose="020B0604020202020204" pitchFamily="34" charset="0"/>
                <a:cs typeface="Arial" panose="020B0604020202020204" pitchFamily="34" charset="0"/>
              </a:rPr>
              <a:t>Ενδεικτικές </a:t>
            </a:r>
            <a:r>
              <a:rPr lang="el-GR" sz="2800" dirty="0" err="1">
                <a:latin typeface="Arial" panose="020B0604020202020204" pitchFamily="34" charset="0"/>
                <a:cs typeface="Arial" panose="020B0604020202020204" pitchFamily="34" charset="0"/>
              </a:rPr>
              <a:t>κοινωνικοπαιδαγωγικές</a:t>
            </a:r>
            <a:r>
              <a:rPr lang="el-GR" sz="2800" dirty="0">
                <a:latin typeface="Arial" panose="020B0604020202020204" pitchFamily="34" charset="0"/>
                <a:cs typeface="Arial" panose="020B0604020202020204" pitchFamily="34" charset="0"/>
              </a:rPr>
              <a:t> δράσεις  με βάση τους 17 στόχους βιώσιμης ανάπτυξης</a:t>
            </a:r>
          </a:p>
          <a:p>
            <a:pPr marL="0" indent="0" algn="ctr">
              <a:buNone/>
            </a:pPr>
            <a:endParaRPr lang="el-GR"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u="sng" dirty="0">
                <a:solidFill>
                  <a:srgbClr val="FFFF00"/>
                </a:solidFill>
                <a:latin typeface="Arial" panose="020B0604020202020204" pitchFamily="34" charset="0"/>
                <a:cs typeface="Arial" panose="020B0604020202020204" pitchFamily="34" charset="0"/>
              </a:rPr>
              <a:t>Κέντρο Προσφύγων και Μεταναστών Ηνωμένου Βασιλείου</a:t>
            </a:r>
          </a:p>
          <a:p>
            <a:pPr marL="0" indent="0" algn="just">
              <a:buNone/>
            </a:pPr>
            <a:r>
              <a:rPr lang="el-GR" sz="3200" dirty="0">
                <a:latin typeface="Arial" panose="020B0604020202020204" pitchFamily="34" charset="0"/>
                <a:cs typeface="Arial" panose="020B0604020202020204" pitchFamily="34" charset="0"/>
              </a:rPr>
              <a:t>Παρέχει ψηφιακό υλικό εκμάθησης της αγγλικής γλώσσας και κουλτούρας μέσω βίντεο στο </a:t>
            </a:r>
            <a:r>
              <a:rPr lang="en-US" sz="3200" dirty="0">
                <a:latin typeface="Arial" panose="020B0604020202020204" pitchFamily="34" charset="0"/>
                <a:cs typeface="Arial" panose="020B0604020202020204" pitchFamily="34" charset="0"/>
              </a:rPr>
              <a:t>YouTube.</a:t>
            </a:r>
          </a:p>
          <a:p>
            <a:pPr marL="0" indent="0" algn="just">
              <a:buNone/>
            </a:pPr>
            <a:endParaRPr lang="en-US"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l-GR" sz="3200" u="sng" dirty="0">
                <a:solidFill>
                  <a:srgbClr val="FFFF00"/>
                </a:solidFill>
                <a:latin typeface="Arial" panose="020B0604020202020204" pitchFamily="34" charset="0"/>
                <a:cs typeface="Arial" panose="020B0604020202020204" pitchFamily="34" charset="0"/>
              </a:rPr>
              <a:t>Σχολείο </a:t>
            </a:r>
            <a:r>
              <a:rPr lang="en-US" sz="3200" u="sng" dirty="0">
                <a:solidFill>
                  <a:srgbClr val="FFFF00"/>
                </a:solidFill>
                <a:latin typeface="Arial" panose="020B0604020202020204" pitchFamily="34" charset="0"/>
                <a:cs typeface="Arial" panose="020B0604020202020204" pitchFamily="34" charset="0"/>
              </a:rPr>
              <a:t>Great Ormond Street Hospital</a:t>
            </a:r>
            <a:endParaRPr lang="el-GR" sz="3200" u="sng" dirty="0">
              <a:solidFill>
                <a:srgbClr val="FFFF00"/>
              </a:solidFill>
              <a:latin typeface="Arial" panose="020B0604020202020204" pitchFamily="34" charset="0"/>
              <a:cs typeface="Arial" panose="020B0604020202020204" pitchFamily="34" charset="0"/>
            </a:endParaRPr>
          </a:p>
          <a:p>
            <a:pPr marL="0" indent="0" algn="just">
              <a:buNone/>
            </a:pPr>
            <a:r>
              <a:rPr lang="el-GR" sz="3200" dirty="0">
                <a:latin typeface="Arial" panose="020B0604020202020204" pitchFamily="34" charset="0"/>
                <a:cs typeface="Arial" panose="020B0604020202020204" pitchFamily="34" charset="0"/>
              </a:rPr>
              <a:t>Παιδιά που βρίσκονται σε χρόνια νοσηλεία συνεχίζουν την τυπική σχολική εκπαίδευση σε ένα υβριδικό πρόγραμμα εξ αποστάσεως και δια ζώσης εκπαίδευσης. </a:t>
            </a:r>
            <a:endParaRPr lang="en-US" sz="3200" dirty="0">
              <a:latin typeface="Arial" panose="020B0604020202020204" pitchFamily="34" charset="0"/>
              <a:cs typeface="Arial" panose="020B0604020202020204" pitchFamily="34" charset="0"/>
            </a:endParaRPr>
          </a:p>
          <a:p>
            <a:pPr marL="0" indent="0" algn="just">
              <a:buNone/>
            </a:pPr>
            <a:endParaRPr lang="el-G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80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7809" y="347686"/>
            <a:ext cx="11574721" cy="6242584"/>
          </a:xfrm>
        </p:spPr>
        <p:txBody>
          <a:bodyPr>
            <a:normAutofit/>
          </a:bodyPr>
          <a:lstStyle/>
          <a:p>
            <a:r>
              <a:rPr lang="el-GR" sz="3200" u="sng" dirty="0">
                <a:solidFill>
                  <a:srgbClr val="FFFF00"/>
                </a:solidFill>
                <a:latin typeface="Arial" panose="020B0604020202020204" pitchFamily="34" charset="0"/>
                <a:cs typeface="Arial" panose="020B0604020202020204" pitchFamily="34" charset="0"/>
              </a:rPr>
              <a:t>Κέντρο </a:t>
            </a:r>
            <a:r>
              <a:rPr lang="en-US" sz="3200" u="sng" dirty="0">
                <a:solidFill>
                  <a:srgbClr val="FFFF00"/>
                </a:solidFill>
                <a:latin typeface="Arial" panose="020B0604020202020204" pitchFamily="34" charset="0"/>
                <a:cs typeface="Arial" panose="020B0604020202020204" pitchFamily="34" charset="0"/>
              </a:rPr>
              <a:t>Alzheimer</a:t>
            </a:r>
            <a:r>
              <a:rPr lang="el-GR" sz="3200" u="sng" dirty="0">
                <a:solidFill>
                  <a:srgbClr val="FFFF00"/>
                </a:solidFill>
                <a:latin typeface="Arial" panose="020B0604020202020204" pitchFamily="34" charset="0"/>
                <a:cs typeface="Arial" panose="020B0604020202020204" pitchFamily="34" charset="0"/>
              </a:rPr>
              <a:t> Νέστωρ, Αθήνα</a:t>
            </a:r>
          </a:p>
          <a:p>
            <a:pPr marL="0" indent="0" algn="just">
              <a:buNone/>
            </a:pPr>
            <a:r>
              <a:rPr lang="el-GR" sz="3200" dirty="0">
                <a:latin typeface="Arial" panose="020B0604020202020204" pitchFamily="34" charset="0"/>
                <a:cs typeface="Arial" panose="020B0604020202020204" pitchFamily="34" charset="0"/>
              </a:rPr>
              <a:t>Παρέχει ένα σύνολο </a:t>
            </a:r>
            <a:r>
              <a:rPr lang="el-GR" sz="3200" dirty="0" err="1">
                <a:latin typeface="Arial" panose="020B0604020202020204" pitchFamily="34" charset="0"/>
                <a:cs typeface="Arial" panose="020B0604020202020204" pitchFamily="34" charset="0"/>
              </a:rPr>
              <a:t>κοινωνικοπαιδαγωγικών</a:t>
            </a:r>
            <a:r>
              <a:rPr lang="el-GR" sz="3200" dirty="0">
                <a:latin typeface="Arial" panose="020B0604020202020204" pitchFamily="34" charset="0"/>
                <a:cs typeface="Arial" panose="020B0604020202020204" pitchFamily="34" charset="0"/>
              </a:rPr>
              <a:t> προγραμμάτων τόσο για ασθενείς, όσο και για φροντιστές. </a:t>
            </a:r>
          </a:p>
          <a:p>
            <a:pPr marL="0" indent="0" algn="just">
              <a:buNone/>
            </a:pPr>
            <a:r>
              <a:rPr lang="el-GR" sz="3200" dirty="0">
                <a:latin typeface="Arial" panose="020B0604020202020204" pitchFamily="34" charset="0"/>
                <a:cs typeface="Arial" panose="020B0604020202020204" pitchFamily="34" charset="0"/>
              </a:rPr>
              <a:t>Στόχος είναι η ενδυνάμωση των φροντιστών μέσω της γνώσης, η κοινωνικοποίηση, η δικτύωση και η ανάπτυξη σχέσεων μεταξύ τους. </a:t>
            </a:r>
          </a:p>
          <a:p>
            <a:pPr marL="0" indent="0" algn="just">
              <a:buNone/>
            </a:pPr>
            <a:r>
              <a:rPr lang="el-GR" sz="3200" dirty="0">
                <a:latin typeface="Arial" panose="020B0604020202020204" pitchFamily="34" charset="0"/>
                <a:cs typeface="Arial" panose="020B0604020202020204" pitchFamily="34" charset="0"/>
              </a:rPr>
              <a:t>Σε σχέση με τους ασθενείς, επιδίωξη είναι η πυροδότηση θετικών εμπειριών, η ψυχική ηρεμία, η μυϊκή, γνωστική και ψυχική ενδυνάμωση, σε μία ολιστική προσέγγιση διατήρησης της ποιότητας ζωής τους. </a:t>
            </a:r>
          </a:p>
        </p:txBody>
      </p:sp>
    </p:spTree>
    <p:extLst>
      <p:ext uri="{BB962C8B-B14F-4D97-AF65-F5344CB8AC3E}">
        <p14:creationId xmlns:p14="http://schemas.microsoft.com/office/powerpoint/2010/main" val="3528070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6727" y="2816978"/>
            <a:ext cx="10722105" cy="1252514"/>
          </a:xfrm>
        </p:spPr>
        <p:txBody>
          <a:bodyPr/>
          <a:lstStyle/>
          <a:p>
            <a:pPr algn="ctr"/>
            <a:r>
              <a:rPr lang="el-GR" sz="4000" dirty="0">
                <a:latin typeface="Arial" panose="020B0604020202020204" pitchFamily="34" charset="0"/>
                <a:cs typeface="Arial" panose="020B0604020202020204" pitchFamily="34" charset="0"/>
              </a:rPr>
              <a:t>Κοινωνική Εργασία και Κοινωνική Παιδαγωγική</a:t>
            </a:r>
          </a:p>
        </p:txBody>
      </p:sp>
    </p:spTree>
    <p:extLst>
      <p:ext uri="{BB962C8B-B14F-4D97-AF65-F5344CB8AC3E}">
        <p14:creationId xmlns:p14="http://schemas.microsoft.com/office/powerpoint/2010/main" val="27261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5435" y="246772"/>
            <a:ext cx="9062293" cy="807671"/>
          </a:xfrm>
        </p:spPr>
        <p:txBody>
          <a:bodyPr/>
          <a:lstStyle/>
          <a:p>
            <a:pPr algn="ctr"/>
            <a:r>
              <a:rPr lang="el-GR" sz="3600" b="1" dirty="0">
                <a:latin typeface="Arial" panose="020B0604020202020204" pitchFamily="34" charset="0"/>
                <a:cs typeface="Arial" panose="020B0604020202020204" pitchFamily="34" charset="0"/>
              </a:rPr>
              <a:t>Κοινά στοιχεία </a:t>
            </a:r>
          </a:p>
        </p:txBody>
      </p:sp>
      <p:sp>
        <p:nvSpPr>
          <p:cNvPr id="3" name="Θέση περιεχομένου 2"/>
          <p:cNvSpPr>
            <a:spLocks noGrp="1"/>
          </p:cNvSpPr>
          <p:nvPr>
            <p:ph idx="1"/>
          </p:nvPr>
        </p:nvSpPr>
        <p:spPr>
          <a:xfrm>
            <a:off x="1210962" y="2487826"/>
            <a:ext cx="10297297" cy="2446639"/>
          </a:xfrm>
        </p:spPr>
        <p:txBody>
          <a:bodyPr>
            <a:normAutofit/>
          </a:bodyPr>
          <a:lstStyle/>
          <a:p>
            <a:pPr marL="0" indent="0" algn="ctr">
              <a:buNone/>
            </a:pPr>
            <a:r>
              <a:rPr lang="el-GR" sz="3200" dirty="0">
                <a:latin typeface="Arial" panose="020B0604020202020204" pitchFamily="34" charset="0"/>
                <a:cs typeface="Arial" panose="020B0604020202020204" pitchFamily="34" charset="0"/>
              </a:rPr>
              <a:t>Η μέριμνα, δηλαδή η φροντίδα που έπρεπε να αναλάβει το κοινωνικό σύνολο απέναντι στα αδύναμα μέλη του. </a:t>
            </a:r>
          </a:p>
        </p:txBody>
      </p:sp>
    </p:spTree>
    <p:extLst>
      <p:ext uri="{BB962C8B-B14F-4D97-AF65-F5344CB8AC3E}">
        <p14:creationId xmlns:p14="http://schemas.microsoft.com/office/powerpoint/2010/main" val="183941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2244571"/>
            <a:ext cx="10908580" cy="2733827"/>
          </a:xfrm>
        </p:spPr>
        <p:txBody>
          <a:bodyPr/>
          <a:lstStyle/>
          <a:p>
            <a:r>
              <a:rPr lang="el-GR" sz="3600" dirty="0">
                <a:latin typeface="Arial" panose="020B0604020202020204" pitchFamily="34" charset="0"/>
                <a:cs typeface="Arial" panose="020B0604020202020204" pitchFamily="34" charset="0"/>
              </a:rPr>
              <a:t>Τα βασικά χαρακτηριστικά της κοινωνικής εργασίας και της κοινωνικής παιδαγωγικής (</a:t>
            </a:r>
            <a:r>
              <a:rPr lang="en-US" sz="3600" dirty="0" err="1">
                <a:latin typeface="Arial" panose="020B0604020202020204" pitchFamily="34" charset="0"/>
                <a:cs typeface="Arial" panose="020B0604020202020204" pitchFamily="34" charset="0"/>
              </a:rPr>
              <a:t>Mühlum</a:t>
            </a:r>
            <a:r>
              <a:rPr lang="en-US" sz="3600" dirty="0">
                <a:latin typeface="Arial" panose="020B0604020202020204" pitchFamily="34" charset="0"/>
                <a:cs typeface="Arial" panose="020B0604020202020204" pitchFamily="34" charset="0"/>
              </a:rPr>
              <a:t>)</a:t>
            </a:r>
            <a:br>
              <a:rPr lang="el-GR" sz="3600" dirty="0">
                <a:latin typeface="Arial" panose="020B0604020202020204" pitchFamily="34" charset="0"/>
                <a:cs typeface="Arial" panose="020B0604020202020204" pitchFamily="34" charset="0"/>
              </a:rPr>
            </a:br>
            <a:endParaRPr lang="el-GR" sz="3600" dirty="0"/>
          </a:p>
        </p:txBody>
      </p:sp>
    </p:spTree>
    <p:extLst>
      <p:ext uri="{BB962C8B-B14F-4D97-AF65-F5344CB8AC3E}">
        <p14:creationId xmlns:p14="http://schemas.microsoft.com/office/powerpoint/2010/main" val="2330885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425</TotalTime>
  <Words>661</Words>
  <Application>Microsoft Macintosh PowerPoint</Application>
  <PresentationFormat>Ευρεία οθόνη</PresentationFormat>
  <Paragraphs>68</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Century Gothic</vt:lpstr>
      <vt:lpstr>Wingdings</vt:lpstr>
      <vt:lpstr>Wingdings 3</vt:lpstr>
      <vt:lpstr>Ιόν</vt:lpstr>
      <vt:lpstr>Κοινωνική παιδαγωγική και κοινωνικοπολιτισμική εμψύχωση</vt:lpstr>
      <vt:lpstr>Η αξιοποίηση της τεχνολογίας στην κοινωνική παιδαγωγική</vt:lpstr>
      <vt:lpstr>Παρουσίαση του PowerPoint</vt:lpstr>
      <vt:lpstr>Οι 17 στόχοι βιώσιμης ανάπτυξης των Ηνωμένων Εθνών</vt:lpstr>
      <vt:lpstr>Παρουσίαση του PowerPoint</vt:lpstr>
      <vt:lpstr>Παρουσίαση του PowerPoint</vt:lpstr>
      <vt:lpstr>Κοινωνική Εργασία και Κοινωνική Παιδαγωγική</vt:lpstr>
      <vt:lpstr>Κοινά στοιχεία </vt:lpstr>
      <vt:lpstr>Τα βασικά χαρακτηριστικά της κοινωνικής εργασίας και της κοινωνικής παιδαγωγικής (Mühlum) </vt:lpstr>
      <vt:lpstr>Παρουσίαση του PowerPoint</vt:lpstr>
      <vt:lpstr>Peter Lüssi (2008)</vt:lpstr>
      <vt:lpstr>Peter Lüssi (2008)</vt:lpstr>
      <vt:lpstr>Η άποψη της απόκλισης</vt:lpstr>
      <vt:lpstr>Η άποψη της υπαγωγής</vt:lpstr>
      <vt:lpstr>Η άποψη της ταύτισης </vt:lpstr>
      <vt:lpstr>Η άποψη της εναλλαγής</vt:lpstr>
      <vt:lpstr>Η άποψη της σύγκλισης</vt:lpstr>
      <vt:lpstr>Η άποψη της ένταξης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παιδαγωγική και κοινωνικοπολιτισμική εμψύχωση</dc:title>
  <dc:creator>User</dc:creator>
  <cp:lastModifiedBy>Olga K</cp:lastModifiedBy>
  <cp:revision>43</cp:revision>
  <dcterms:created xsi:type="dcterms:W3CDTF">2022-11-20T09:49:24Z</dcterms:created>
  <dcterms:modified xsi:type="dcterms:W3CDTF">2025-11-27T08:03:02Z</dcterms:modified>
</cp:coreProperties>
</file>