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305" r:id="rId3"/>
    <p:sldId id="257" r:id="rId4"/>
    <p:sldId id="258" r:id="rId5"/>
    <p:sldId id="294" r:id="rId6"/>
    <p:sldId id="295" r:id="rId7"/>
    <p:sldId id="259" r:id="rId8"/>
    <p:sldId id="292" r:id="rId9"/>
    <p:sldId id="261" r:id="rId10"/>
    <p:sldId id="297" r:id="rId11"/>
    <p:sldId id="293" r:id="rId12"/>
    <p:sldId id="262" r:id="rId13"/>
    <p:sldId id="263" r:id="rId14"/>
    <p:sldId id="264" r:id="rId15"/>
    <p:sldId id="265" r:id="rId16"/>
    <p:sldId id="266" r:id="rId17"/>
    <p:sldId id="267" r:id="rId18"/>
    <p:sldId id="281" r:id="rId19"/>
    <p:sldId id="269" r:id="rId20"/>
    <p:sldId id="270" r:id="rId21"/>
    <p:sldId id="299" r:id="rId22"/>
    <p:sldId id="271" r:id="rId23"/>
    <p:sldId id="272" r:id="rId24"/>
    <p:sldId id="274" r:id="rId25"/>
    <p:sldId id="275" r:id="rId26"/>
    <p:sldId id="286" r:id="rId27"/>
    <p:sldId id="287" r:id="rId28"/>
    <p:sldId id="300" r:id="rId29"/>
    <p:sldId id="301" r:id="rId30"/>
    <p:sldId id="302" r:id="rId31"/>
    <p:sldId id="303" r:id="rId32"/>
  </p:sldIdLst>
  <p:sldSz cx="9144000" cy="6858000" type="screen4x3"/>
  <p:notesSz cx="6772275" cy="99044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5" autoAdjust="0"/>
    <p:restoredTop sz="86486" autoAdjust="0"/>
  </p:normalViewPr>
  <p:slideViewPr>
    <p:cSldViewPr>
      <p:cViewPr varScale="1">
        <p:scale>
          <a:sx n="71" d="100"/>
          <a:sy n="71" d="100"/>
        </p:scale>
        <p:origin x="1220" y="5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p:cViewPr varScale="1">
        <p:scale>
          <a:sx n="83" d="100"/>
          <a:sy n="83" d="100"/>
        </p:scale>
        <p:origin x="-3108" y="-84"/>
      </p:cViewPr>
      <p:guideLst>
        <p:guide orient="horz" pos="3120"/>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34653" cy="49522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36055" y="0"/>
            <a:ext cx="2934653" cy="495221"/>
          </a:xfrm>
          <a:prstGeom prst="rect">
            <a:avLst/>
          </a:prstGeom>
        </p:spPr>
        <p:txBody>
          <a:bodyPr vert="horz" lIns="91440" tIns="45720" rIns="91440" bIns="45720" rtlCol="0"/>
          <a:lstStyle>
            <a:lvl1pPr algn="r">
              <a:defRPr sz="1200"/>
            </a:lvl1pPr>
          </a:lstStyle>
          <a:p>
            <a:fld id="{B28EEF81-4467-490E-B090-A3B726B7828D}" type="datetimeFigureOut">
              <a:rPr lang="el-GR" smtClean="0"/>
              <a:pPr/>
              <a:t>17/3/2023</a:t>
            </a:fld>
            <a:endParaRPr lang="el-GR"/>
          </a:p>
        </p:txBody>
      </p:sp>
      <p:sp>
        <p:nvSpPr>
          <p:cNvPr id="4" name="3 - Θέση υποσέλιδου"/>
          <p:cNvSpPr>
            <a:spLocks noGrp="1"/>
          </p:cNvSpPr>
          <p:nvPr>
            <p:ph type="ftr" sz="quarter" idx="2"/>
          </p:nvPr>
        </p:nvSpPr>
        <p:spPr>
          <a:xfrm>
            <a:off x="0" y="9407473"/>
            <a:ext cx="2934653" cy="495221"/>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36055" y="9407473"/>
            <a:ext cx="2934653" cy="495221"/>
          </a:xfrm>
          <a:prstGeom prst="rect">
            <a:avLst/>
          </a:prstGeom>
        </p:spPr>
        <p:txBody>
          <a:bodyPr vert="horz" lIns="91440" tIns="45720" rIns="91440" bIns="45720" rtlCol="0" anchor="b"/>
          <a:lstStyle>
            <a:lvl1pPr algn="r">
              <a:defRPr sz="1200"/>
            </a:lvl1pPr>
          </a:lstStyle>
          <a:p>
            <a:fld id="{5C3C2700-4DFA-488B-B63A-E4E3FA2D8548}"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5">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17/3/2023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584775"/>
          </a:xfrm>
          <a:prstGeom prst="rect">
            <a:avLst/>
          </a:prstGeom>
          <a:noFill/>
        </p:spPr>
        <p:txBody>
          <a:bodyPr wrap="square" rtlCol="0">
            <a:spAutoFit/>
          </a:bodyPr>
          <a:lstStyle/>
          <a:p>
            <a:pPr algn="ctr"/>
            <a:r>
              <a:rPr lang="el-GR" sz="3200" b="1" dirty="0" smtClean="0"/>
              <a:t>Ανανεώσιμες Πηγές Ενέργειας</a:t>
            </a:r>
            <a:endParaRPr lang="el-GR" sz="3200" b="1" dirty="0"/>
          </a:p>
        </p:txBody>
      </p:sp>
      <p:sp>
        <p:nvSpPr>
          <p:cNvPr id="3" name="2 - TextBox"/>
          <p:cNvSpPr txBox="1"/>
          <p:nvPr/>
        </p:nvSpPr>
        <p:spPr>
          <a:xfrm>
            <a:off x="0" y="2204864"/>
            <a:ext cx="9144000" cy="1877437"/>
          </a:xfrm>
          <a:prstGeom prst="rect">
            <a:avLst/>
          </a:prstGeom>
          <a:noFill/>
        </p:spPr>
        <p:txBody>
          <a:bodyPr wrap="square" rtlCol="0">
            <a:spAutoFit/>
          </a:bodyPr>
          <a:lstStyle/>
          <a:p>
            <a:pPr algn="ctr"/>
            <a:r>
              <a:rPr lang="el-GR" sz="4400" b="1" dirty="0" smtClean="0">
                <a:ea typeface="Times New Roman" pitchFamily="18" charset="0"/>
                <a:cs typeface="Tahoma" pitchFamily="34" charset="0"/>
              </a:rPr>
              <a:t>Ηλιακή ενέργεια </a:t>
            </a:r>
          </a:p>
          <a:p>
            <a:pPr algn="ctr"/>
            <a:endParaRPr lang="el-GR" sz="2400" b="1" dirty="0" smtClean="0">
              <a:ea typeface="Times New Roman" pitchFamily="18" charset="0"/>
              <a:cs typeface="Tahoma" pitchFamily="34" charset="0"/>
            </a:endParaRPr>
          </a:p>
          <a:p>
            <a:pPr algn="ctr"/>
            <a:r>
              <a:rPr lang="el-GR" sz="2400" b="1" dirty="0" smtClean="0">
                <a:ea typeface="Times New Roman" pitchFamily="18" charset="0"/>
                <a:cs typeface="Tahoma" pitchFamily="34" charset="0"/>
              </a:rPr>
              <a:t>προσπίπτουσα ηλιακή ακτινοβολία σε επιφάνειες σταθερής και μεταβαλλόμενης κλίσης</a:t>
            </a:r>
            <a:endParaRPr lang="el-G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350237"/>
            <a:ext cx="9144000" cy="2800767"/>
          </a:xfrm>
          <a:prstGeom prst="rect">
            <a:avLst/>
          </a:prstGeom>
          <a:noFill/>
        </p:spPr>
        <p:txBody>
          <a:bodyPr wrap="square" rtlCol="0">
            <a:spAutoFit/>
          </a:bodyPr>
          <a:lstStyle/>
          <a:p>
            <a:pPr marL="273050" indent="-273050">
              <a:buFont typeface="Wingdings" pitchFamily="2" charset="2"/>
              <a:buChar char="ü"/>
            </a:pPr>
            <a:endParaRPr lang="el-GR" sz="1600" dirty="0" smtClean="0"/>
          </a:p>
          <a:p>
            <a:pPr marL="273050" indent="-273050">
              <a:buFont typeface="Wingdings" pitchFamily="2" charset="2"/>
              <a:buChar char="ü"/>
            </a:pPr>
            <a:r>
              <a:rPr lang="el-GR" sz="1600" dirty="0" smtClean="0"/>
              <a:t>η γωνιακή μετατόπιση του ήλιου ανατολικά ή δυτικά της ηλιακής μεσημβρίας) και οφείλεται στην περιστροφή της γης γύρω από τον άξονά της με γωνιακή ταχύτητα 15</a:t>
            </a:r>
            <a:r>
              <a:rPr lang="el-GR" sz="1600" baseline="30000" dirty="0" smtClean="0"/>
              <a:t>ο</a:t>
            </a:r>
            <a:r>
              <a:rPr lang="el-GR" sz="1600" dirty="0" smtClean="0"/>
              <a:t> ανά ώρα (360</a:t>
            </a:r>
            <a:r>
              <a:rPr lang="el-GR" sz="1600" baseline="30000" dirty="0" smtClean="0"/>
              <a:t>ο</a:t>
            </a:r>
            <a:r>
              <a:rPr lang="el-GR" sz="1600" dirty="0" smtClean="0"/>
              <a:t>/24ώρες = 15</a:t>
            </a:r>
            <a:r>
              <a:rPr lang="el-GR" sz="1600" baseline="30000" dirty="0" smtClean="0"/>
              <a:t>ο</a:t>
            </a:r>
            <a:r>
              <a:rPr lang="el-GR" sz="1600" dirty="0" smtClean="0"/>
              <a:t>/ώρα).</a:t>
            </a:r>
          </a:p>
          <a:p>
            <a:pPr marL="273050" indent="-273050">
              <a:buFont typeface="Wingdings" pitchFamily="2" charset="2"/>
              <a:buChar char="ü"/>
            </a:pPr>
            <a:endParaRPr lang="el-GR" sz="1600" dirty="0" smtClean="0"/>
          </a:p>
          <a:p>
            <a:pPr marL="273050" indent="-273050">
              <a:buFont typeface="Wingdings" pitchFamily="2" charset="2"/>
              <a:buChar char="ü"/>
            </a:pPr>
            <a:r>
              <a:rPr lang="el-GR" sz="1600" dirty="0" smtClean="0"/>
              <a:t>παίρνει αρνητικές τιμές από την  ανατολή μέχρι το ηλιακό μεσημέρι και θετικές από το ηλιακό μεσημέρι μέχρι τη δύση του ηλίου, ενώ το ηλιακό μεσημέρι ω = 0.</a:t>
            </a:r>
          </a:p>
          <a:p>
            <a:pPr marL="273050" indent="-273050">
              <a:buFont typeface="Wingdings" pitchFamily="2" charset="2"/>
              <a:buChar char="ü"/>
            </a:pPr>
            <a:endParaRPr lang="el-GR" sz="1600" dirty="0" smtClean="0"/>
          </a:p>
          <a:p>
            <a:pPr marL="273050" indent="-273050">
              <a:buFont typeface="Wingdings" pitchFamily="2" charset="2"/>
              <a:buChar char="ü"/>
            </a:pPr>
            <a:r>
              <a:rPr lang="el-GR" sz="1600" dirty="0" smtClean="0"/>
              <a:t>Για το κλάσμα του ημερήσιου χρόνου που ο συγκεκριμένος τόπος </a:t>
            </a:r>
            <a:r>
              <a:rPr lang="en-US" sz="1600" dirty="0" smtClean="0"/>
              <a:t>“</a:t>
            </a:r>
            <a:r>
              <a:rPr lang="el-GR" sz="1600" dirty="0" smtClean="0"/>
              <a:t>βλέπει</a:t>
            </a:r>
            <a:r>
              <a:rPr lang="en-US" sz="1600" dirty="0" smtClean="0"/>
              <a:t>”</a:t>
            </a:r>
            <a:r>
              <a:rPr lang="el-GR" sz="1600" dirty="0" smtClean="0"/>
              <a:t> τον ήλιο, λαμβάνει τιμές από </a:t>
            </a:r>
            <a:r>
              <a:rPr lang="en-US" sz="1600" dirty="0" smtClean="0"/>
              <a:t>–</a:t>
            </a:r>
            <a:r>
              <a:rPr lang="el-GR" sz="1600" dirty="0" smtClean="0"/>
              <a:t>ω</a:t>
            </a:r>
            <a:r>
              <a:rPr lang="el-GR" sz="1600" baseline="-25000" dirty="0" smtClean="0"/>
              <a:t>Δ</a:t>
            </a:r>
            <a:r>
              <a:rPr lang="el-GR" sz="1600" dirty="0" smtClean="0"/>
              <a:t> έως ω</a:t>
            </a:r>
            <a:r>
              <a:rPr lang="el-GR" sz="1600" baseline="-25000" dirty="0" smtClean="0"/>
              <a:t>Δ</a:t>
            </a:r>
            <a:r>
              <a:rPr lang="el-GR" sz="1600" dirty="0" smtClean="0"/>
              <a:t>, όπου ω</a:t>
            </a:r>
            <a:r>
              <a:rPr lang="el-GR" sz="1600" baseline="-25000" dirty="0" smtClean="0"/>
              <a:t>Δ</a:t>
            </a:r>
            <a:r>
              <a:rPr lang="el-GR" sz="1600" dirty="0" smtClean="0"/>
              <a:t> η ωριαία γωνία δύσης.</a:t>
            </a:r>
          </a:p>
          <a:p>
            <a:pPr marL="273050" indent="-273050">
              <a:buFont typeface="Wingdings" pitchFamily="2" charset="2"/>
              <a:buChar char="ü"/>
            </a:pPr>
            <a:endParaRPr lang="el-GR" sz="1600" dirty="0" smtClean="0"/>
          </a:p>
        </p:txBody>
      </p:sp>
      <p:sp>
        <p:nvSpPr>
          <p:cNvPr id="5" name="4 - TextBox"/>
          <p:cNvSpPr txBox="1"/>
          <p:nvPr/>
        </p:nvSpPr>
        <p:spPr>
          <a:xfrm>
            <a:off x="0" y="-24"/>
            <a:ext cx="9144000" cy="369332"/>
          </a:xfrm>
          <a:prstGeom prst="rect">
            <a:avLst/>
          </a:prstGeom>
          <a:noFill/>
        </p:spPr>
        <p:txBody>
          <a:bodyPr wrap="square" rtlCol="0">
            <a:spAutoFit/>
          </a:bodyPr>
          <a:lstStyle/>
          <a:p>
            <a:pPr algn="just"/>
            <a:r>
              <a:rPr lang="el-GR" b="1" dirty="0" smtClean="0"/>
              <a:t>3. Προσδιορισμός της διάρκειας της ν-</a:t>
            </a:r>
            <a:r>
              <a:rPr lang="el-GR" b="1" dirty="0" err="1" smtClean="0"/>
              <a:t>οστής</a:t>
            </a:r>
            <a:r>
              <a:rPr lang="el-GR" b="1" dirty="0" smtClean="0"/>
              <a:t> ημέρας του έτους</a:t>
            </a:r>
            <a:endParaRPr lang="el-GR" b="1" dirty="0"/>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18728" y="3789040"/>
            <a:ext cx="309634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1547664" y="5157192"/>
            <a:ext cx="309634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436790"/>
            <a:ext cx="9144000" cy="5293757"/>
          </a:xfrm>
          <a:prstGeom prst="rect">
            <a:avLst/>
          </a:prstGeom>
          <a:noFill/>
        </p:spPr>
        <p:txBody>
          <a:bodyPr wrap="square" rtlCol="0">
            <a:spAutoFit/>
          </a:bodyPr>
          <a:lstStyle/>
          <a:p>
            <a:pPr marL="273050" indent="-273050">
              <a:buFont typeface="Wingdings" pitchFamily="2" charset="2"/>
              <a:buChar char="ü"/>
            </a:pPr>
            <a:endParaRPr lang="el-GR" sz="1600" dirty="0" smtClean="0"/>
          </a:p>
          <a:p>
            <a:r>
              <a:rPr lang="el-GR" sz="1600" dirty="0" smtClean="0"/>
              <a:t>Η</a:t>
            </a:r>
            <a:r>
              <a:rPr lang="el-GR" sz="1600" b="1" dirty="0" smtClean="0"/>
              <a:t> </a:t>
            </a:r>
            <a:r>
              <a:rPr lang="el-GR" sz="1600" dirty="0" smtClean="0"/>
              <a:t>γωνία που σχηματίζεται ανάμεσα στην κάθετο στο οριζόντιο επίπεδο της θέσης Α και στην διεύθυνση της άμεσης ηλιακής ακτινοβολίας ονομάζεται </a:t>
            </a:r>
            <a:r>
              <a:rPr lang="el-GR" sz="1600" b="1" dirty="0" err="1" smtClean="0"/>
              <a:t>ζενιθιακή</a:t>
            </a:r>
            <a:r>
              <a:rPr lang="el-GR" sz="1600" b="1" dirty="0" smtClean="0"/>
              <a:t> γωνία θ</a:t>
            </a:r>
            <a:r>
              <a:rPr lang="en-US" sz="1600" b="1" dirty="0" smtClean="0"/>
              <a:t>z</a:t>
            </a:r>
            <a:r>
              <a:rPr lang="el-GR" sz="1600" dirty="0" smtClean="0"/>
              <a:t>, εξαρτάται από το γεωγραφικό πλάτος της θέσης Α, την ημέρα του έτους και την ώρα μέσα στην ημέρα (δηλαδή την ωριαία γωνία) και  υπολογίζεται από τη σχέση: </a:t>
            </a:r>
          </a:p>
          <a:p>
            <a:pPr marL="273050" indent="-273050"/>
            <a:r>
              <a:rPr lang="el-GR" sz="1000" dirty="0" smtClean="0"/>
              <a:t> </a:t>
            </a:r>
          </a:p>
          <a:p>
            <a:pPr marL="273050" indent="-273050" algn="r"/>
            <a:r>
              <a:rPr lang="el-GR" sz="1600" b="1" dirty="0" err="1" smtClean="0"/>
              <a:t>συνθ</a:t>
            </a:r>
            <a:r>
              <a:rPr lang="en-US" sz="1600" b="1" dirty="0" smtClean="0"/>
              <a:t>z</a:t>
            </a:r>
            <a:r>
              <a:rPr lang="el-GR" sz="1600" b="1" dirty="0" smtClean="0"/>
              <a:t> = </a:t>
            </a:r>
            <a:r>
              <a:rPr lang="el-GR" sz="1600" b="1" dirty="0" err="1" smtClean="0"/>
              <a:t>ημφ.ημδν</a:t>
            </a:r>
            <a:r>
              <a:rPr lang="el-GR" sz="1600" b="1" dirty="0" smtClean="0"/>
              <a:t> + </a:t>
            </a:r>
            <a:r>
              <a:rPr lang="el-GR" sz="1600" b="1" dirty="0" err="1" smtClean="0"/>
              <a:t>συνφ.συνδν.συνω</a:t>
            </a:r>
            <a:r>
              <a:rPr lang="el-GR" sz="1600" b="1" baseline="-25000" dirty="0" err="1"/>
              <a:t>Δ</a:t>
            </a:r>
            <a:r>
              <a:rPr lang="el-GR" sz="1600" b="1" dirty="0" smtClean="0"/>
              <a:t>				4.	</a:t>
            </a:r>
          </a:p>
          <a:p>
            <a:pPr marL="273050" indent="-273050" algn="r"/>
            <a:r>
              <a:rPr lang="el-GR" sz="1000" dirty="0" smtClean="0"/>
              <a:t> </a:t>
            </a:r>
          </a:p>
          <a:p>
            <a:pPr marL="273050" indent="-273050"/>
            <a:endParaRPr lang="el-GR" sz="1000" dirty="0" smtClean="0"/>
          </a:p>
          <a:p>
            <a:r>
              <a:rPr lang="el-GR" sz="1600" dirty="0" smtClean="0"/>
              <a:t>Έτσι αν Α = </a:t>
            </a:r>
            <a:r>
              <a:rPr lang="el-GR" sz="1600" dirty="0" err="1" smtClean="0"/>
              <a:t>ημφ</a:t>
            </a:r>
            <a:r>
              <a:rPr lang="el-GR" sz="1600" dirty="0" smtClean="0"/>
              <a:t>. </a:t>
            </a:r>
            <a:r>
              <a:rPr lang="el-GR" sz="1600" dirty="0" err="1" smtClean="0"/>
              <a:t>ημδν</a:t>
            </a:r>
            <a:r>
              <a:rPr lang="el-GR" sz="1600" dirty="0" smtClean="0"/>
              <a:t> και Β = </a:t>
            </a:r>
            <a:r>
              <a:rPr lang="el-GR" sz="1600" dirty="0" err="1" smtClean="0"/>
              <a:t>συνφ.συνδν</a:t>
            </a:r>
            <a:r>
              <a:rPr lang="el-GR" sz="1600" dirty="0" smtClean="0"/>
              <a:t>, τότε </a:t>
            </a:r>
            <a:r>
              <a:rPr lang="el-GR" sz="1600" dirty="0" err="1" smtClean="0"/>
              <a:t>συνθ</a:t>
            </a:r>
            <a:r>
              <a:rPr lang="en-US" sz="1600" baseline="-25000" dirty="0" smtClean="0"/>
              <a:t>z</a:t>
            </a:r>
            <a:r>
              <a:rPr lang="el-GR" sz="1600" dirty="0" smtClean="0"/>
              <a:t> =Α +</a:t>
            </a:r>
            <a:r>
              <a:rPr lang="el-GR" sz="1600" dirty="0" err="1" smtClean="0"/>
              <a:t>Βσυνω</a:t>
            </a:r>
            <a:r>
              <a:rPr lang="el-GR" sz="1600" dirty="0" smtClean="0"/>
              <a:t> </a:t>
            </a:r>
          </a:p>
          <a:p>
            <a:endParaRPr lang="el-GR" sz="1600" dirty="0" smtClean="0"/>
          </a:p>
          <a:p>
            <a:r>
              <a:rPr lang="el-GR" sz="1600" dirty="0" smtClean="0"/>
              <a:t>Κατά την ανατολή ή τη δύση του ήλιου (όπου θ</a:t>
            </a:r>
            <a:r>
              <a:rPr lang="en-US" sz="1600" dirty="0" smtClean="0"/>
              <a:t>z</a:t>
            </a:r>
            <a:r>
              <a:rPr lang="el-GR" sz="1600" dirty="0" smtClean="0"/>
              <a:t> = </a:t>
            </a:r>
            <a:r>
              <a:rPr lang="el-GR" sz="1600" dirty="0" smtClean="0">
                <a:sym typeface="Symbol"/>
              </a:rPr>
              <a:t></a:t>
            </a:r>
            <a:r>
              <a:rPr lang="el-GR" sz="1600" dirty="0" smtClean="0"/>
              <a:t> 90</a:t>
            </a:r>
            <a:r>
              <a:rPr lang="el-GR" sz="1600" baseline="30000" dirty="0" smtClean="0"/>
              <a:t>ο</a:t>
            </a:r>
            <a:r>
              <a:rPr lang="el-GR" sz="1600" dirty="0" smtClean="0"/>
              <a:t> και </a:t>
            </a:r>
            <a:r>
              <a:rPr lang="el-GR" sz="1600" dirty="0" err="1" smtClean="0"/>
              <a:t>συνθ</a:t>
            </a:r>
            <a:r>
              <a:rPr lang="en-US" sz="1600" baseline="-25000" dirty="0" smtClean="0"/>
              <a:t>z</a:t>
            </a:r>
            <a:r>
              <a:rPr lang="el-GR" sz="1600" dirty="0" smtClean="0"/>
              <a:t> = 0) έχουμε Α + </a:t>
            </a:r>
            <a:r>
              <a:rPr lang="el-GR" sz="1600" dirty="0" err="1" smtClean="0"/>
              <a:t>Βσυνω</a:t>
            </a:r>
            <a:r>
              <a:rPr lang="el-GR" sz="1600" baseline="-25000" dirty="0" err="1" smtClean="0"/>
              <a:t>Δ</a:t>
            </a:r>
            <a:r>
              <a:rPr lang="el-GR" sz="1600" dirty="0" smtClean="0"/>
              <a:t> = 0 οπότε:</a:t>
            </a:r>
          </a:p>
          <a:p>
            <a:endParaRPr lang="el-GR" sz="1600" dirty="0" smtClean="0"/>
          </a:p>
          <a:p>
            <a:pPr algn="ctr"/>
            <a:r>
              <a:rPr lang="el-GR" sz="1600" dirty="0" smtClean="0"/>
              <a:t> </a:t>
            </a:r>
            <a:r>
              <a:rPr lang="el-GR" sz="1600" dirty="0" err="1" smtClean="0"/>
              <a:t>συνω</a:t>
            </a:r>
            <a:r>
              <a:rPr lang="el-GR" sz="1600" baseline="-25000" dirty="0" err="1" smtClean="0"/>
              <a:t>Δ</a:t>
            </a:r>
            <a:r>
              <a:rPr lang="el-GR" sz="1600" dirty="0" smtClean="0"/>
              <a:t> = -Α/Β = </a:t>
            </a:r>
            <a:r>
              <a:rPr lang="el-GR" sz="1600" dirty="0" err="1" smtClean="0"/>
              <a:t>ημφ.ημδν</a:t>
            </a:r>
            <a:r>
              <a:rPr lang="el-GR" sz="1600" dirty="0" smtClean="0"/>
              <a:t>/</a:t>
            </a:r>
            <a:r>
              <a:rPr lang="el-GR" sz="1600" dirty="0" err="1" smtClean="0"/>
              <a:t>συνφ.συνδν</a:t>
            </a:r>
            <a:r>
              <a:rPr lang="el-GR" sz="1600" dirty="0" smtClean="0"/>
              <a:t> = - </a:t>
            </a:r>
            <a:r>
              <a:rPr lang="el-GR" sz="1600" dirty="0" err="1" smtClean="0"/>
              <a:t>εφφ.εφδν</a:t>
            </a:r>
            <a:r>
              <a:rPr lang="el-GR" sz="1600" dirty="0" smtClean="0"/>
              <a:t> 	και </a:t>
            </a:r>
          </a:p>
          <a:p>
            <a:pPr algn="ctr"/>
            <a:r>
              <a:rPr lang="el-GR" sz="1600" dirty="0" smtClean="0"/>
              <a:t>	</a:t>
            </a:r>
          </a:p>
          <a:p>
            <a:pPr marL="273050" indent="-273050" algn="ctr"/>
            <a:endParaRPr lang="el-GR" sz="1000" b="1" dirty="0" smtClean="0"/>
          </a:p>
          <a:p>
            <a:pPr algn="r"/>
            <a:r>
              <a:rPr lang="el-GR" sz="1600" b="1" dirty="0" smtClean="0"/>
              <a:t>	ω</a:t>
            </a:r>
            <a:r>
              <a:rPr lang="el-GR" sz="1600" b="1" baseline="-25000" dirty="0" smtClean="0"/>
              <a:t>Δ</a:t>
            </a:r>
            <a:r>
              <a:rPr lang="el-GR" sz="1600" b="1" dirty="0" smtClean="0"/>
              <a:t> = </a:t>
            </a:r>
            <a:r>
              <a:rPr lang="el-GR" sz="1600" b="1" dirty="0" err="1" smtClean="0"/>
              <a:t>τοξσυν</a:t>
            </a:r>
            <a:r>
              <a:rPr lang="el-GR" sz="1600" b="1" dirty="0" smtClean="0"/>
              <a:t> (-</a:t>
            </a:r>
            <a:r>
              <a:rPr lang="el-GR" sz="1600" b="1" dirty="0" err="1" smtClean="0"/>
              <a:t>εφφ</a:t>
            </a:r>
            <a:r>
              <a:rPr lang="el-GR" sz="1600" b="1" dirty="0" smtClean="0"/>
              <a:t>*</a:t>
            </a:r>
            <a:r>
              <a:rPr lang="el-GR" sz="1600" b="1" dirty="0" err="1" smtClean="0"/>
              <a:t>εφδν</a:t>
            </a:r>
            <a:r>
              <a:rPr lang="el-GR" sz="1600" b="1" dirty="0" smtClean="0"/>
              <a:t>) 				                 5.	</a:t>
            </a:r>
            <a:r>
              <a:rPr lang="el-GR" sz="1000" dirty="0" smtClean="0"/>
              <a:t> </a:t>
            </a:r>
          </a:p>
          <a:p>
            <a:pPr marL="273050" indent="-273050"/>
            <a:endParaRPr lang="el-GR" sz="1600" dirty="0" smtClean="0"/>
          </a:p>
          <a:p>
            <a:pPr marL="273050" indent="-273050"/>
            <a:r>
              <a:rPr lang="el-GR" sz="1600" dirty="0" smtClean="0"/>
              <a:t>όπου ω</a:t>
            </a:r>
            <a:r>
              <a:rPr lang="el-GR" sz="1600" baseline="-25000" dirty="0" smtClean="0"/>
              <a:t>Δ </a:t>
            </a:r>
            <a:r>
              <a:rPr lang="el-GR" sz="1600" dirty="0" smtClean="0"/>
              <a:t>η </a:t>
            </a:r>
            <a:r>
              <a:rPr lang="el-GR" sz="1600" b="1" dirty="0" smtClean="0"/>
              <a:t>ωριαία γωνία δύσης (και - ω</a:t>
            </a:r>
            <a:r>
              <a:rPr lang="el-GR" sz="1600" b="1" baseline="-25000" dirty="0" smtClean="0"/>
              <a:t>Δ </a:t>
            </a:r>
            <a:r>
              <a:rPr lang="el-GR" sz="1600" b="1" dirty="0" smtClean="0"/>
              <a:t>ωριαία γωνία ανατολής) του ήλιου.</a:t>
            </a:r>
            <a:endParaRPr lang="el-GR" sz="1600" dirty="0" smtClean="0"/>
          </a:p>
          <a:p>
            <a:pPr marL="273050" indent="-273050"/>
            <a:endParaRPr lang="el-GR" sz="1000" dirty="0" smtClean="0"/>
          </a:p>
          <a:p>
            <a:pPr marL="273050" indent="-273050"/>
            <a:r>
              <a:rPr lang="el-GR" sz="1600" dirty="0" smtClean="0"/>
              <a:t>Έτσι, η διάρκεια της ημέρας είναι ίση με τον χρόνο που ο ήλιος είναι πάνω από τον ορίζοντα: </a:t>
            </a:r>
          </a:p>
          <a:p>
            <a:r>
              <a:rPr lang="el-GR" sz="1600" dirty="0" smtClean="0"/>
              <a:t> </a:t>
            </a:r>
          </a:p>
          <a:p>
            <a:pPr algn="r"/>
            <a:r>
              <a:rPr lang="en-US" sz="1600" dirty="0" smtClean="0"/>
              <a:t> </a:t>
            </a:r>
            <a:r>
              <a:rPr lang="el-GR" sz="1600" b="1" dirty="0" smtClean="0"/>
              <a:t>					</a:t>
            </a:r>
            <a:r>
              <a:rPr lang="en-US" sz="1600" b="1" dirty="0" smtClean="0"/>
              <a:t>[hours]</a:t>
            </a:r>
            <a:r>
              <a:rPr lang="el-GR" sz="1600" b="1" dirty="0" smtClean="0"/>
              <a:t>		6.	</a:t>
            </a:r>
            <a:endParaRPr lang="el-GR" sz="1600" dirty="0" smtClean="0"/>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14480" y="5286388"/>
            <a:ext cx="2720000" cy="377143"/>
          </a:xfrm>
          <a:prstGeom prst="rect">
            <a:avLst/>
          </a:prstGeom>
          <a:noFill/>
        </p:spPr>
      </p:pic>
      <p:sp>
        <p:nvSpPr>
          <p:cNvPr id="8" name="7 - TextBox"/>
          <p:cNvSpPr txBox="1"/>
          <p:nvPr/>
        </p:nvSpPr>
        <p:spPr>
          <a:xfrm>
            <a:off x="0" y="-24"/>
            <a:ext cx="9144000" cy="369332"/>
          </a:xfrm>
          <a:prstGeom prst="rect">
            <a:avLst/>
          </a:prstGeom>
          <a:noFill/>
        </p:spPr>
        <p:txBody>
          <a:bodyPr wrap="square" rtlCol="0">
            <a:spAutoFit/>
          </a:bodyPr>
          <a:lstStyle/>
          <a:p>
            <a:pPr algn="just"/>
            <a:r>
              <a:rPr lang="el-GR" b="1" dirty="0" smtClean="0"/>
              <a:t>3. Προσδιορισμός της διάρκειας της ν-</a:t>
            </a:r>
            <a:r>
              <a:rPr lang="el-GR" b="1" dirty="0" err="1" smtClean="0"/>
              <a:t>οστής</a:t>
            </a:r>
            <a:r>
              <a:rPr lang="el-GR" b="1" dirty="0" smtClean="0"/>
              <a:t> ημέρας του έτους</a:t>
            </a:r>
            <a:endParaRPr lang="el-G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436790"/>
            <a:ext cx="9144000" cy="6001643"/>
          </a:xfrm>
          <a:prstGeom prst="rect">
            <a:avLst/>
          </a:prstGeom>
          <a:noFill/>
        </p:spPr>
        <p:txBody>
          <a:bodyPr wrap="square" rtlCol="0">
            <a:spAutoFit/>
          </a:bodyPr>
          <a:lstStyle/>
          <a:p>
            <a:r>
              <a:rPr lang="el-GR" sz="1600" dirty="0" smtClean="0"/>
              <a:t>Για τον υπολογισμό της ηλιακής ακτινοβολίας στο κεκλιμένο επίπεδο, θα πρέπει να γνωρίζουμε: </a:t>
            </a:r>
          </a:p>
          <a:p>
            <a:r>
              <a:rPr lang="el-GR" sz="1600" dirty="0" smtClean="0"/>
              <a:t> </a:t>
            </a:r>
          </a:p>
          <a:p>
            <a:pPr marL="273050" lvl="0" indent="-273050">
              <a:buFont typeface="Wingdings" pitchFamily="2" charset="2"/>
              <a:buChar char="ü"/>
            </a:pPr>
            <a:r>
              <a:rPr lang="el-GR" sz="1600" dirty="0" smtClean="0"/>
              <a:t>την κλίση του συλλέκτη (γωνία β)</a:t>
            </a:r>
          </a:p>
          <a:p>
            <a:pPr marL="273050" lvl="0" indent="-273050">
              <a:buFont typeface="Wingdings" pitchFamily="2" charset="2"/>
              <a:buChar char="ü"/>
            </a:pPr>
            <a:r>
              <a:rPr lang="el-GR" sz="1600" dirty="0" smtClean="0"/>
              <a:t>την ημέρα του έτους (ν και γωνία </a:t>
            </a:r>
            <a:r>
              <a:rPr lang="el-GR" sz="1600" dirty="0" err="1" smtClean="0"/>
              <a:t>δν</a:t>
            </a:r>
            <a:r>
              <a:rPr lang="el-GR" sz="1600" dirty="0" smtClean="0"/>
              <a:t>)</a:t>
            </a:r>
          </a:p>
          <a:p>
            <a:pPr marL="273050" lvl="0" indent="-273050">
              <a:buFont typeface="Wingdings" pitchFamily="2" charset="2"/>
              <a:buChar char="ü"/>
            </a:pPr>
            <a:r>
              <a:rPr lang="el-GR" sz="1600" dirty="0" smtClean="0"/>
              <a:t>τη θέση του τόπου (γεωγραφικό πλάτος φ)</a:t>
            </a:r>
          </a:p>
          <a:p>
            <a:pPr marL="273050" lvl="0" indent="-273050">
              <a:buFont typeface="Wingdings" pitchFamily="2" charset="2"/>
              <a:buChar char="ü"/>
            </a:pPr>
            <a:r>
              <a:rPr lang="el-GR" sz="1600" dirty="0" smtClean="0"/>
              <a:t>την ώρα της ημέρας(ωριαία γωνία ω)</a:t>
            </a:r>
          </a:p>
          <a:p>
            <a:pPr marL="273050" lvl="0" indent="-273050">
              <a:buFont typeface="Wingdings" pitchFamily="2" charset="2"/>
              <a:buChar char="ü"/>
            </a:pPr>
            <a:r>
              <a:rPr lang="el-GR" sz="1600" dirty="0" smtClean="0"/>
              <a:t>την ποσότητα της ηλιακής ενέργειας που φτάνει στα όρια της ατμόσφαιρας (</a:t>
            </a:r>
            <a:r>
              <a:rPr lang="el-GR" sz="1600" dirty="0" err="1" smtClean="0"/>
              <a:t>Ιον</a:t>
            </a:r>
            <a:r>
              <a:rPr lang="el-GR" sz="1600" dirty="0" smtClean="0"/>
              <a:t>)</a:t>
            </a:r>
          </a:p>
          <a:p>
            <a:pPr marL="273050" lvl="0" indent="-273050"/>
            <a:endParaRPr lang="el-GR" sz="1600" dirty="0" smtClean="0"/>
          </a:p>
          <a:p>
            <a:r>
              <a:rPr lang="el-GR" sz="1600" dirty="0" smtClean="0"/>
              <a:t> </a:t>
            </a:r>
          </a:p>
          <a:p>
            <a:r>
              <a:rPr lang="el-GR" sz="1600" dirty="0" smtClean="0"/>
              <a:t>Αν τοποθετήσουμε ένα συλλέκτη σε οριζόντιο επίπεδο ή με κλίση  β (από 0</a:t>
            </a:r>
            <a:r>
              <a:rPr lang="el-GR" sz="1600" baseline="30000" dirty="0" smtClean="0"/>
              <a:t>ο</a:t>
            </a:r>
            <a:r>
              <a:rPr lang="el-GR" sz="1600" dirty="0" smtClean="0"/>
              <a:t> μέχρι 90</a:t>
            </a:r>
            <a:r>
              <a:rPr lang="el-GR" sz="1600" baseline="30000" dirty="0" smtClean="0"/>
              <a:t>ο</a:t>
            </a:r>
            <a:r>
              <a:rPr lang="el-GR" sz="1600" dirty="0" smtClean="0"/>
              <a:t>) ως προς το οριζόντιο επίπεδο στην επιφάνεια της γης, ορίζονται οι παρακάτω γωνίες:</a:t>
            </a:r>
          </a:p>
          <a:p>
            <a:r>
              <a:rPr lang="el-GR" sz="1600" dirty="0" smtClean="0"/>
              <a:t> </a:t>
            </a:r>
          </a:p>
          <a:p>
            <a:pPr marL="273050" lvl="0" indent="-273050">
              <a:buFont typeface="Wingdings" pitchFamily="2" charset="2"/>
              <a:buChar char="ü"/>
            </a:pPr>
            <a:r>
              <a:rPr lang="el-GR" sz="1600" b="1" dirty="0" smtClean="0"/>
              <a:t>η κλίση β</a:t>
            </a:r>
            <a:r>
              <a:rPr lang="el-GR" sz="1600" dirty="0" smtClean="0"/>
              <a:t> της επιφάνειας συλλέκτη ως προς το οριζόντιο επίπεδο, είναι η γωνία που σχηματίζεται ανάμεσα στην επιφάνεια του συλλέκτη και το οριζόντιο επίπεδο </a:t>
            </a:r>
          </a:p>
          <a:p>
            <a:pPr marL="273050" lvl="0" indent="-273050">
              <a:buFont typeface="Wingdings" pitchFamily="2" charset="2"/>
              <a:buChar char="ü"/>
            </a:pPr>
            <a:r>
              <a:rPr lang="el-GR" sz="1600" b="1" dirty="0" smtClean="0"/>
              <a:t>η </a:t>
            </a:r>
            <a:r>
              <a:rPr lang="el-GR" sz="1600" b="1" dirty="0" err="1" smtClean="0"/>
              <a:t>ζενιθιακή</a:t>
            </a:r>
            <a:r>
              <a:rPr lang="el-GR" sz="1600" b="1" dirty="0" smtClean="0"/>
              <a:t> γωνία θ</a:t>
            </a:r>
            <a:r>
              <a:rPr lang="en-US" sz="1600" b="1" dirty="0" smtClean="0"/>
              <a:t>z</a:t>
            </a:r>
            <a:r>
              <a:rPr lang="el-GR" sz="1600" dirty="0" smtClean="0"/>
              <a:t>, που σχηματίζεται ανάμεσα στην κάθετο στο οριζόντιο επίπεδο και στην διεύθυνση της άμεσης ηλιακής ακτινοβολίας</a:t>
            </a:r>
          </a:p>
          <a:p>
            <a:pPr marL="273050" lvl="0" indent="-273050">
              <a:buFont typeface="Wingdings" pitchFamily="2" charset="2"/>
              <a:buChar char="ü"/>
            </a:pPr>
            <a:r>
              <a:rPr lang="el-GR" sz="1600" b="1" dirty="0" smtClean="0"/>
              <a:t>η γωνία πρόσπτωσης θ</a:t>
            </a:r>
            <a:r>
              <a:rPr lang="el-GR" sz="1600" dirty="0" smtClean="0"/>
              <a:t>, που σχηματίζεται ανάμεσα στην κάθετο σε ένα σημείο του συλλέκτη και στη διεύθυνση της άμεσης ηλιακής ακτινοβολίας στο σημείο (</a:t>
            </a:r>
            <a:r>
              <a:rPr lang="el-GR" sz="1600" b="1" dirty="0" smtClean="0"/>
              <a:t>όταν β = 0 τότε θ</a:t>
            </a:r>
            <a:r>
              <a:rPr lang="en-US" sz="1600" b="1" dirty="0" smtClean="0"/>
              <a:t>z</a:t>
            </a:r>
            <a:r>
              <a:rPr lang="el-GR" sz="1600" b="1" dirty="0" smtClean="0"/>
              <a:t> = θ</a:t>
            </a:r>
            <a:r>
              <a:rPr lang="el-GR" sz="1600" dirty="0" smtClean="0"/>
              <a:t>)</a:t>
            </a:r>
          </a:p>
          <a:p>
            <a:pPr marL="273050" lvl="0" indent="-273050">
              <a:buFont typeface="Wingdings" pitchFamily="2" charset="2"/>
              <a:buChar char="ü"/>
            </a:pPr>
            <a:r>
              <a:rPr lang="el-GR" sz="1600" b="1" dirty="0" smtClean="0"/>
              <a:t>η Αζιμουθιακή γωνία γ</a:t>
            </a:r>
            <a:r>
              <a:rPr lang="el-GR" sz="1600" dirty="0" smtClean="0"/>
              <a:t> επιφάνειας του συλλέκτη, που όταν ο συλλέκτης είναι προσανατολισμένος ακριβώς στο νότο η γωνία γ είναι ίση με μηδέν. Η γωνία γ ανατολικά είναι αρνητική με τιμές από 0 μέχρι -180</a:t>
            </a:r>
            <a:r>
              <a:rPr lang="el-GR" sz="1600" baseline="30000" dirty="0" smtClean="0"/>
              <a:t>ο</a:t>
            </a:r>
            <a:r>
              <a:rPr lang="el-GR" sz="1600" dirty="0" smtClean="0"/>
              <a:t> και δυτικά θετική από 0 μέχρι 180</a:t>
            </a:r>
            <a:r>
              <a:rPr lang="el-GR" sz="1600" baseline="30000" dirty="0" smtClean="0"/>
              <a:t>ο</a:t>
            </a:r>
            <a:r>
              <a:rPr lang="el-GR" sz="1600" dirty="0" smtClean="0"/>
              <a:t>. </a:t>
            </a:r>
          </a:p>
          <a:p>
            <a:pPr marL="273050" lvl="0" indent="-273050">
              <a:buFont typeface="Wingdings" pitchFamily="2" charset="2"/>
              <a:buChar char="ü"/>
            </a:pPr>
            <a:r>
              <a:rPr lang="el-GR" sz="1600" b="1" dirty="0" smtClean="0"/>
              <a:t>η ωραία γωνία ω</a:t>
            </a:r>
            <a:r>
              <a:rPr lang="el-GR" sz="1600" dirty="0" smtClean="0"/>
              <a:t>, που είναι η γωνία ανάμεσα στον μεσημβρινό του τόπου και της θέσης του ήλιου (γωνιακή μετατόπιση του ήλιου ανατολικά ή δυτικά του μεσημβρινού).</a:t>
            </a:r>
          </a:p>
          <a:p>
            <a:r>
              <a:rPr lang="el-GR" sz="1600" b="1" dirty="0" smtClean="0"/>
              <a:t>		</a:t>
            </a:r>
            <a:endParaRPr lang="el-GR" sz="1600" dirty="0" smtClean="0"/>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4. Ένταση της Ηλιακής Ακτινοβολίας Απουσία Ατμόσφαιρας  </a:t>
            </a:r>
            <a:endParaRPr lang="el-G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509074"/>
            <a:ext cx="9144000" cy="6063198"/>
          </a:xfrm>
          <a:prstGeom prst="rect">
            <a:avLst/>
          </a:prstGeom>
          <a:noFill/>
        </p:spPr>
        <p:txBody>
          <a:bodyPr wrap="square" rtlCol="0">
            <a:spAutoFit/>
          </a:bodyPr>
          <a:lstStyle/>
          <a:p>
            <a:r>
              <a:rPr lang="el-GR" sz="1600" dirty="0" smtClean="0"/>
              <a:t>Η </a:t>
            </a:r>
            <a:r>
              <a:rPr lang="el-GR" sz="1600" b="1" dirty="0" smtClean="0"/>
              <a:t>γωνία πρόσπτωσης θ </a:t>
            </a:r>
            <a:r>
              <a:rPr lang="el-GR" sz="1600" dirty="0" smtClean="0"/>
              <a:t>του ηλιακού φωτός σε συλλέκτη με κλίση β ως προς το οριζόντιο επίπεδο, υπολογίζεται από τη σχέση: </a:t>
            </a:r>
          </a:p>
          <a:p>
            <a:pPr marL="273050" indent="-273050"/>
            <a:r>
              <a:rPr lang="el-GR" sz="1000" dirty="0" smtClean="0"/>
              <a:t> </a:t>
            </a:r>
          </a:p>
          <a:p>
            <a:pPr algn="r"/>
            <a:r>
              <a:rPr lang="el-GR" sz="1600" b="1" dirty="0" err="1" smtClean="0"/>
              <a:t>συνθ</a:t>
            </a:r>
            <a:r>
              <a:rPr lang="el-GR" sz="1600" b="1" dirty="0" smtClean="0"/>
              <a:t> = 	</a:t>
            </a:r>
            <a:r>
              <a:rPr lang="el-GR" sz="1600" b="1" dirty="0" err="1" smtClean="0"/>
              <a:t>ημδν.ημφ.συνβ</a:t>
            </a:r>
            <a:r>
              <a:rPr lang="el-GR" sz="1600" b="1" dirty="0" smtClean="0"/>
              <a:t> - </a:t>
            </a:r>
            <a:r>
              <a:rPr lang="el-GR" sz="1600" b="1" dirty="0" err="1" smtClean="0"/>
              <a:t>ημδ.συνφ.ημβ.συνγ</a:t>
            </a:r>
            <a:r>
              <a:rPr lang="el-GR" sz="1600" b="1" dirty="0" smtClean="0"/>
              <a:t> + </a:t>
            </a:r>
            <a:r>
              <a:rPr lang="el-GR" sz="1600" b="1" dirty="0" err="1" smtClean="0"/>
              <a:t>συνδν.συνφ.συνβ.συνω</a:t>
            </a:r>
            <a:r>
              <a:rPr lang="el-GR" sz="1600" b="1" dirty="0" smtClean="0"/>
              <a:t> +		 </a:t>
            </a:r>
          </a:p>
          <a:p>
            <a:pPr algn="r"/>
            <a:r>
              <a:rPr lang="el-GR" sz="1600" b="1" dirty="0" smtClean="0"/>
              <a:t>	+ </a:t>
            </a:r>
            <a:r>
              <a:rPr lang="el-GR" sz="1600" b="1" dirty="0" err="1" smtClean="0"/>
              <a:t>συνδν.ημφ.ημβ.συνγ.συνω</a:t>
            </a:r>
            <a:r>
              <a:rPr lang="el-GR" sz="1600" b="1" dirty="0" smtClean="0"/>
              <a:t> + </a:t>
            </a:r>
            <a:r>
              <a:rPr lang="el-GR" sz="1600" b="1" dirty="0" err="1" smtClean="0"/>
              <a:t>συνδ.ημβ.ημγ.ημω</a:t>
            </a:r>
            <a:r>
              <a:rPr lang="el-GR" sz="1600" b="1" dirty="0" smtClean="0"/>
              <a:t>  			7.	     							</a:t>
            </a:r>
          </a:p>
          <a:p>
            <a:r>
              <a:rPr lang="el-GR" sz="1600" dirty="0" smtClean="0"/>
              <a:t>Αν ο συλλέκτης είναι προσανατολισμένος στο νότο (γ = 0), μηδενίζονται ο 2</a:t>
            </a:r>
            <a:r>
              <a:rPr lang="el-GR" sz="1600" baseline="30000" dirty="0" smtClean="0"/>
              <a:t>ος</a:t>
            </a:r>
            <a:r>
              <a:rPr lang="el-GR" sz="1600" dirty="0" smtClean="0"/>
              <a:t> και ο 4</a:t>
            </a:r>
            <a:r>
              <a:rPr lang="el-GR" sz="1600" baseline="30000" dirty="0" smtClean="0"/>
              <a:t>ος</a:t>
            </a:r>
            <a:r>
              <a:rPr lang="el-GR" sz="1600" dirty="0" smtClean="0"/>
              <a:t> όρος της εξίσωσης και αυτή γίνεται: </a:t>
            </a:r>
          </a:p>
          <a:p>
            <a:pPr marL="273050" indent="-273050"/>
            <a:r>
              <a:rPr lang="el-GR" sz="1000" dirty="0" smtClean="0"/>
              <a:t> </a:t>
            </a:r>
          </a:p>
          <a:p>
            <a:pPr marL="273050" indent="-273050"/>
            <a:endParaRPr lang="el-GR" sz="1000" dirty="0" smtClean="0"/>
          </a:p>
          <a:p>
            <a:pPr marL="273050" indent="-273050" algn="r"/>
            <a:r>
              <a:rPr lang="el-GR" sz="1600" b="1" dirty="0" err="1" smtClean="0"/>
              <a:t>συνθ</a:t>
            </a:r>
            <a:r>
              <a:rPr lang="el-GR" sz="1600" b="1" dirty="0" smtClean="0"/>
              <a:t> = </a:t>
            </a:r>
            <a:r>
              <a:rPr lang="el-GR" sz="1600" b="1" dirty="0" err="1" smtClean="0"/>
              <a:t>ημ</a:t>
            </a:r>
            <a:r>
              <a:rPr lang="el-GR" sz="1600" b="1" dirty="0" smtClean="0"/>
              <a:t>(φ – β)</a:t>
            </a:r>
            <a:r>
              <a:rPr lang="el-GR" sz="1600" b="1" dirty="0" err="1" smtClean="0">
                <a:sym typeface="Symbol"/>
              </a:rPr>
              <a:t></a:t>
            </a:r>
            <a:r>
              <a:rPr lang="el-GR" sz="1600" b="1" dirty="0" err="1" smtClean="0"/>
              <a:t>ημδν</a:t>
            </a:r>
            <a:r>
              <a:rPr lang="el-GR" sz="1600" b="1" dirty="0" smtClean="0"/>
              <a:t> + συν(φ – β)</a:t>
            </a:r>
            <a:r>
              <a:rPr lang="el-GR" sz="1600" b="1" dirty="0" err="1" smtClean="0">
                <a:sym typeface="Symbol"/>
              </a:rPr>
              <a:t></a:t>
            </a:r>
            <a:r>
              <a:rPr lang="el-GR" sz="1600" b="1" dirty="0" err="1" smtClean="0"/>
              <a:t>συνδν</a:t>
            </a:r>
            <a:r>
              <a:rPr lang="el-GR" sz="1600" b="1" dirty="0" err="1" smtClean="0">
                <a:sym typeface="Symbol"/>
              </a:rPr>
              <a:t></a:t>
            </a:r>
            <a:r>
              <a:rPr lang="el-GR" sz="1600" b="1" dirty="0" err="1" smtClean="0"/>
              <a:t>συνω</a:t>
            </a:r>
            <a:r>
              <a:rPr lang="el-GR" sz="1600" b="1" dirty="0" smtClean="0"/>
              <a:t> 				8.	</a:t>
            </a:r>
            <a:endParaRPr lang="el-GR" sz="1600" dirty="0" smtClean="0"/>
          </a:p>
          <a:p>
            <a:pPr marL="273050" indent="-273050"/>
            <a:r>
              <a:rPr lang="el-GR" sz="1000" dirty="0" smtClean="0"/>
              <a:t> </a:t>
            </a:r>
          </a:p>
          <a:p>
            <a:pPr marL="273050" indent="-273050"/>
            <a:endParaRPr lang="el-GR" sz="1000" dirty="0" smtClean="0"/>
          </a:p>
          <a:p>
            <a:pPr marL="273050" indent="-273050"/>
            <a:r>
              <a:rPr lang="el-GR" sz="1600" dirty="0" smtClean="0"/>
              <a:t>ενώ για οριζόντιο συλλέκτη (β = 0), θ = θ</a:t>
            </a:r>
            <a:r>
              <a:rPr lang="en-US" sz="1600" dirty="0" smtClean="0"/>
              <a:t>z</a:t>
            </a:r>
            <a:r>
              <a:rPr lang="el-GR" sz="1600" dirty="0" smtClean="0"/>
              <a:t> και:</a:t>
            </a:r>
          </a:p>
          <a:p>
            <a:pPr marL="273050" indent="-273050" algn="r"/>
            <a:endParaRPr lang="el-GR" sz="1600" b="1" dirty="0" smtClean="0"/>
          </a:p>
          <a:p>
            <a:pPr marL="273050" indent="-273050" algn="r"/>
            <a:r>
              <a:rPr lang="el-GR" sz="1600" b="1" dirty="0" err="1" smtClean="0"/>
              <a:t>συνθ</a:t>
            </a:r>
            <a:r>
              <a:rPr lang="el-GR" sz="1600" b="1" dirty="0" smtClean="0"/>
              <a:t> = </a:t>
            </a:r>
            <a:r>
              <a:rPr lang="el-GR" sz="1600" b="1" dirty="0" err="1" smtClean="0"/>
              <a:t>συνθ</a:t>
            </a:r>
            <a:r>
              <a:rPr lang="en-US" sz="1600" b="1" dirty="0" smtClean="0"/>
              <a:t>z</a:t>
            </a:r>
            <a:r>
              <a:rPr lang="el-GR" sz="1600" b="1" dirty="0" smtClean="0"/>
              <a:t> = </a:t>
            </a:r>
            <a:r>
              <a:rPr lang="el-GR" sz="1600" b="1" dirty="0" err="1" smtClean="0"/>
              <a:t>ημφ</a:t>
            </a:r>
            <a:r>
              <a:rPr lang="el-GR" sz="1600" b="1" dirty="0" err="1" smtClean="0">
                <a:sym typeface="Symbol"/>
              </a:rPr>
              <a:t></a:t>
            </a:r>
            <a:r>
              <a:rPr lang="el-GR" sz="1600" b="1" dirty="0" err="1" smtClean="0"/>
              <a:t>ημδν</a:t>
            </a:r>
            <a:r>
              <a:rPr lang="el-GR" sz="1600" b="1" dirty="0" smtClean="0"/>
              <a:t> + </a:t>
            </a:r>
            <a:r>
              <a:rPr lang="el-GR" sz="1600" b="1" dirty="0" err="1" smtClean="0"/>
              <a:t>συνφ</a:t>
            </a:r>
            <a:r>
              <a:rPr lang="el-GR" sz="1600" b="1" dirty="0" err="1" smtClean="0">
                <a:sym typeface="Symbol"/>
              </a:rPr>
              <a:t></a:t>
            </a:r>
            <a:r>
              <a:rPr lang="el-GR" sz="1600" b="1" dirty="0" err="1" smtClean="0"/>
              <a:t>συνδν</a:t>
            </a:r>
            <a:r>
              <a:rPr lang="el-GR" sz="1600" b="1" dirty="0" err="1" smtClean="0">
                <a:sym typeface="Symbol"/>
              </a:rPr>
              <a:t></a:t>
            </a:r>
            <a:r>
              <a:rPr lang="el-GR" sz="1600" b="1" dirty="0" err="1" smtClean="0"/>
              <a:t>συνω</a:t>
            </a:r>
            <a:r>
              <a:rPr lang="el-GR" sz="1600" b="1" dirty="0" smtClean="0"/>
              <a:t> 				9.	</a:t>
            </a:r>
            <a:endParaRPr lang="el-GR" sz="1600" dirty="0" smtClean="0"/>
          </a:p>
          <a:p>
            <a:pPr marL="273050" indent="-273050"/>
            <a:endParaRPr lang="el-GR" sz="1600" dirty="0" smtClean="0"/>
          </a:p>
          <a:p>
            <a:pPr marL="273050" indent="-273050"/>
            <a:r>
              <a:rPr lang="el-GR" sz="1000" dirty="0" smtClean="0"/>
              <a:t> </a:t>
            </a:r>
          </a:p>
          <a:p>
            <a:r>
              <a:rPr lang="el-GR" sz="1600" dirty="0" smtClean="0"/>
              <a:t>Για κάθετη πρόσπτωση της άμεσης ηλιακής ακτινοβολίας σε συλλέκτη που παρακολουθεί την ημερήσια διαδρομή του ήλιου, θ = 0 και </a:t>
            </a:r>
            <a:r>
              <a:rPr lang="el-GR" sz="1600" dirty="0" err="1" smtClean="0"/>
              <a:t>συνθ</a:t>
            </a:r>
            <a:r>
              <a:rPr lang="el-GR" sz="1600" dirty="0" smtClean="0"/>
              <a:t> = 1.</a:t>
            </a:r>
            <a:r>
              <a:rPr lang="el-GR" sz="1600" b="1" dirty="0" smtClean="0"/>
              <a:t>	</a:t>
            </a:r>
          </a:p>
          <a:p>
            <a:pPr marL="273050" indent="-273050"/>
            <a:endParaRPr lang="el-GR" sz="1000" b="1" dirty="0" smtClean="0"/>
          </a:p>
          <a:p>
            <a:pPr marL="273050" indent="-273050"/>
            <a:endParaRPr lang="el-GR" sz="1000" b="1" dirty="0" smtClean="0"/>
          </a:p>
          <a:p>
            <a:pPr marL="273050" indent="-273050"/>
            <a:r>
              <a:rPr lang="el-GR" sz="1600" dirty="0" smtClean="0"/>
              <a:t>Η ένταση ακτινοβολίας (</a:t>
            </a:r>
            <a:r>
              <a:rPr lang="en-US" sz="1600" dirty="0" smtClean="0"/>
              <a:t>W</a:t>
            </a:r>
            <a:r>
              <a:rPr lang="el-GR" sz="1600" dirty="0" smtClean="0"/>
              <a:t>/</a:t>
            </a:r>
            <a:r>
              <a:rPr lang="en-US" sz="1600" dirty="0" smtClean="0"/>
              <a:t>m</a:t>
            </a:r>
            <a:r>
              <a:rPr lang="el-GR" sz="1600" baseline="30000" dirty="0" smtClean="0"/>
              <a:t>2</a:t>
            </a:r>
            <a:r>
              <a:rPr lang="el-GR" sz="1600" dirty="0" smtClean="0"/>
              <a:t>) που προσπίπτει σε κεκλιμένη επιφάνεια είναι (νόμος του </a:t>
            </a:r>
            <a:r>
              <a:rPr lang="en-US" sz="1600" dirty="0" smtClean="0"/>
              <a:t>Lambert</a:t>
            </a:r>
            <a:r>
              <a:rPr lang="el-GR" sz="1600" dirty="0" smtClean="0"/>
              <a:t>):</a:t>
            </a:r>
          </a:p>
          <a:p>
            <a:pPr marL="273050" indent="-273050"/>
            <a:endParaRPr lang="el-GR" sz="1600" dirty="0" smtClean="0"/>
          </a:p>
          <a:p>
            <a:pPr marL="273050" indent="-273050"/>
            <a:r>
              <a:rPr lang="el-GR" sz="1000" dirty="0" smtClean="0"/>
              <a:t> </a:t>
            </a:r>
          </a:p>
          <a:p>
            <a:pPr marL="273050" indent="-273050" algn="r"/>
            <a:r>
              <a:rPr lang="el-GR" sz="1600" b="1" dirty="0" err="1" smtClean="0"/>
              <a:t>Ιονκ</a:t>
            </a:r>
            <a:r>
              <a:rPr lang="el-GR" sz="1600" b="1" dirty="0" smtClean="0"/>
              <a:t> = </a:t>
            </a:r>
            <a:r>
              <a:rPr lang="el-GR" sz="1600" b="1" dirty="0" err="1" smtClean="0"/>
              <a:t>Ιον.συνθ</a:t>
            </a:r>
            <a:r>
              <a:rPr lang="el-GR" sz="1600" b="1" dirty="0" smtClean="0"/>
              <a:t> [</a:t>
            </a:r>
            <a:r>
              <a:rPr lang="en-US" sz="1600" b="1" dirty="0" smtClean="0"/>
              <a:t>W</a:t>
            </a:r>
            <a:r>
              <a:rPr lang="el-GR" sz="1600" b="1" dirty="0" smtClean="0"/>
              <a:t>/ </a:t>
            </a:r>
            <a:r>
              <a:rPr lang="en-US" sz="1600" b="1" dirty="0" smtClean="0"/>
              <a:t>m</a:t>
            </a:r>
            <a:r>
              <a:rPr lang="el-GR" sz="1600" b="1" baseline="30000" dirty="0" smtClean="0"/>
              <a:t>2</a:t>
            </a:r>
            <a:r>
              <a:rPr lang="el-GR" sz="1600" b="1" dirty="0" smtClean="0"/>
              <a:t>]						10.	</a:t>
            </a:r>
          </a:p>
          <a:p>
            <a:pPr marL="273050" indent="-273050"/>
            <a:r>
              <a:rPr lang="el-GR" sz="1000" dirty="0" smtClean="0"/>
              <a:t> </a:t>
            </a:r>
          </a:p>
          <a:p>
            <a:pPr marL="273050" indent="-273050"/>
            <a:r>
              <a:rPr lang="el-GR" sz="1600" dirty="0" smtClean="0"/>
              <a:t>	</a:t>
            </a:r>
          </a:p>
        </p:txBody>
      </p:sp>
      <p:sp>
        <p:nvSpPr>
          <p:cNvPr id="8" name="7 - TextBox"/>
          <p:cNvSpPr txBox="1"/>
          <p:nvPr/>
        </p:nvSpPr>
        <p:spPr>
          <a:xfrm>
            <a:off x="0" y="-24"/>
            <a:ext cx="9144000" cy="369332"/>
          </a:xfrm>
          <a:prstGeom prst="rect">
            <a:avLst/>
          </a:prstGeom>
          <a:noFill/>
        </p:spPr>
        <p:txBody>
          <a:bodyPr wrap="square" rtlCol="0">
            <a:spAutoFit/>
          </a:bodyPr>
          <a:lstStyle/>
          <a:p>
            <a:pPr algn="just"/>
            <a:r>
              <a:rPr lang="el-GR" b="1" dirty="0" smtClean="0"/>
              <a:t>4. Ένταση της Ηλιακής Ακτινοβολίας Απουσία Ατμόσφαιρας  </a:t>
            </a:r>
            <a:endParaRPr lang="el-G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917032"/>
            <a:ext cx="8820472"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0" y="908720"/>
            <a:ext cx="9144000" cy="5755422"/>
          </a:xfrm>
          <a:prstGeom prst="rect">
            <a:avLst/>
          </a:prstGeom>
          <a:noFill/>
        </p:spPr>
        <p:txBody>
          <a:bodyPr wrap="square" rtlCol="0">
            <a:spAutoFit/>
          </a:bodyPr>
          <a:lstStyle/>
          <a:p>
            <a:r>
              <a:rPr lang="el-GR" sz="1600" dirty="0" smtClean="0"/>
              <a:t>Η ηλιακή ενέργεια που δέχεται ο συλλέκτης, απουσία ατμόσφαιρας, σε χρόνο </a:t>
            </a:r>
            <a:r>
              <a:rPr lang="en-US" sz="1600" dirty="0" smtClean="0"/>
              <a:t>t </a:t>
            </a:r>
            <a:r>
              <a:rPr lang="el-GR" sz="1600" dirty="0" smtClean="0"/>
              <a:t>(σε ώρες) δίνεται από το ολοκλήρωμα: </a:t>
            </a:r>
          </a:p>
          <a:p>
            <a:pPr marL="273050" indent="-273050"/>
            <a:r>
              <a:rPr lang="el-GR" sz="1600" dirty="0" smtClean="0"/>
              <a:t> </a:t>
            </a:r>
          </a:p>
          <a:p>
            <a:pPr marL="273050" indent="-273050"/>
            <a:endParaRPr lang="el-GR" sz="1600" dirty="0" smtClean="0"/>
          </a:p>
          <a:p>
            <a:pPr marL="273050" indent="-273050" algn="ctr"/>
            <a:r>
              <a:rPr lang="el-GR" sz="1600" dirty="0" smtClean="0"/>
              <a:t>	Η</a:t>
            </a:r>
            <a:r>
              <a:rPr lang="en-US" sz="1600" dirty="0" smtClean="0"/>
              <a:t>o</a:t>
            </a:r>
            <a:r>
              <a:rPr lang="el-GR" sz="1600" dirty="0" err="1" smtClean="0"/>
              <a:t>νκ</a:t>
            </a:r>
            <a:r>
              <a:rPr lang="el-GR" sz="1600" dirty="0" smtClean="0"/>
              <a:t> = </a:t>
            </a:r>
            <a:r>
              <a:rPr lang="en-GB" sz="1600" dirty="0" smtClean="0">
                <a:latin typeface="Times New Roman"/>
                <a:cs typeface="Times New Roman"/>
              </a:rPr>
              <a:t>ʃ</a:t>
            </a:r>
            <a:r>
              <a:rPr lang="el-GR" sz="1600" dirty="0" smtClean="0">
                <a:latin typeface="Times New Roman"/>
                <a:cs typeface="Times New Roman"/>
              </a:rPr>
              <a:t> </a:t>
            </a:r>
            <a:r>
              <a:rPr lang="el-GR" sz="1600" dirty="0" smtClean="0"/>
              <a:t>Ι</a:t>
            </a:r>
            <a:r>
              <a:rPr lang="en-US" sz="1600" dirty="0" smtClean="0"/>
              <a:t>o</a:t>
            </a:r>
            <a:r>
              <a:rPr lang="el-GR" sz="1600" dirty="0" err="1" smtClean="0"/>
              <a:t>νκ</a:t>
            </a:r>
            <a:r>
              <a:rPr lang="el-GR" sz="1600" dirty="0" smtClean="0"/>
              <a:t> </a:t>
            </a:r>
            <a:r>
              <a:rPr lang="en-US" sz="1600" dirty="0" err="1" smtClean="0">
                <a:sym typeface="Symbol"/>
              </a:rPr>
              <a:t>d</a:t>
            </a:r>
            <a:r>
              <a:rPr lang="en-US" sz="1600" dirty="0" err="1" smtClean="0"/>
              <a:t>t</a:t>
            </a:r>
            <a:r>
              <a:rPr lang="en-US" sz="1600" dirty="0" smtClean="0"/>
              <a:t> </a:t>
            </a:r>
            <a:r>
              <a:rPr lang="el-GR" sz="1600" dirty="0" smtClean="0"/>
              <a:t> = </a:t>
            </a:r>
            <a:r>
              <a:rPr lang="el-GR" sz="1600" dirty="0" err="1" smtClean="0"/>
              <a:t>Ιον</a:t>
            </a:r>
            <a:r>
              <a:rPr lang="el-GR" sz="1600" dirty="0" smtClean="0"/>
              <a:t> </a:t>
            </a:r>
            <a:r>
              <a:rPr lang="en-GB" sz="1600" dirty="0" smtClean="0">
                <a:cs typeface="Times New Roman"/>
              </a:rPr>
              <a:t>ʃ </a:t>
            </a:r>
            <a:r>
              <a:rPr lang="el-GR" sz="1600" dirty="0" err="1" smtClean="0">
                <a:cs typeface="Times New Roman"/>
              </a:rPr>
              <a:t>συνθ</a:t>
            </a:r>
            <a:r>
              <a:rPr lang="el-GR" sz="1600" dirty="0" smtClean="0">
                <a:cs typeface="Times New Roman"/>
              </a:rPr>
              <a:t> </a:t>
            </a:r>
            <a:r>
              <a:rPr lang="en-US" sz="1600" dirty="0" err="1" smtClean="0">
                <a:cs typeface="Times New Roman"/>
              </a:rPr>
              <a:t>dt</a:t>
            </a:r>
            <a:r>
              <a:rPr lang="el-GR" sz="1600" dirty="0" smtClean="0"/>
              <a:t>		[</a:t>
            </a:r>
            <a:r>
              <a:rPr lang="en-US" sz="1600" dirty="0" smtClean="0"/>
              <a:t>W</a:t>
            </a:r>
            <a:r>
              <a:rPr lang="el-GR" sz="1600" dirty="0" smtClean="0"/>
              <a:t>.</a:t>
            </a:r>
            <a:r>
              <a:rPr lang="en-US" sz="1600" dirty="0" smtClean="0"/>
              <a:t>h</a:t>
            </a:r>
            <a:r>
              <a:rPr lang="el-GR" sz="1600" dirty="0" smtClean="0"/>
              <a:t>/ </a:t>
            </a:r>
            <a:r>
              <a:rPr lang="en-US" sz="1600" dirty="0" smtClean="0"/>
              <a:t>m</a:t>
            </a:r>
            <a:r>
              <a:rPr lang="el-GR" sz="1600" baseline="30000" dirty="0" smtClean="0"/>
              <a:t>2</a:t>
            </a:r>
            <a:r>
              <a:rPr lang="el-GR" sz="1600" dirty="0" smtClean="0"/>
              <a:t>]		</a:t>
            </a:r>
          </a:p>
          <a:p>
            <a:pPr marL="273050" indent="-273050"/>
            <a:r>
              <a:rPr lang="el-GR" sz="1600" dirty="0" smtClean="0"/>
              <a:t> </a:t>
            </a:r>
          </a:p>
          <a:p>
            <a:endParaRPr lang="el-GR" sz="1600" dirty="0" smtClean="0"/>
          </a:p>
          <a:p>
            <a:endParaRPr lang="el-GR" sz="1600" dirty="0" smtClean="0"/>
          </a:p>
          <a:p>
            <a:r>
              <a:rPr lang="el-GR" sz="1600" dirty="0" smtClean="0"/>
              <a:t>Λύνοντας το παραπάνω ολοκλήρωμα προκύπτει ότι, η ηλιακή ενέργεια που δέχεται </a:t>
            </a:r>
            <a:r>
              <a:rPr lang="el-GR" sz="1600" b="1" dirty="0" smtClean="0"/>
              <a:t>οριζόντιος συλλέκτης με νότιο προσανατολισμό και απουσία ατμόσφαιρας</a:t>
            </a:r>
            <a:r>
              <a:rPr lang="el-GR" sz="1600" dirty="0" smtClean="0"/>
              <a:t>, την ημέρα ν είναι:</a:t>
            </a:r>
          </a:p>
          <a:p>
            <a:endParaRPr lang="el-GR" sz="1600" dirty="0" smtClean="0"/>
          </a:p>
          <a:p>
            <a:endParaRPr lang="el-GR" sz="1600" dirty="0" smtClean="0"/>
          </a:p>
          <a:p>
            <a:endParaRPr lang="el-GR" sz="1600" dirty="0" smtClean="0"/>
          </a:p>
          <a:p>
            <a:pPr algn="r"/>
            <a:r>
              <a:rPr lang="el-GR" sz="1600" b="1" dirty="0" smtClean="0"/>
              <a:t>						     [</a:t>
            </a:r>
            <a:r>
              <a:rPr lang="en-US" sz="1600" b="1" dirty="0" smtClean="0"/>
              <a:t>W</a:t>
            </a:r>
            <a:r>
              <a:rPr lang="el-GR" sz="1600" b="1" dirty="0" smtClean="0"/>
              <a:t>.</a:t>
            </a:r>
            <a:r>
              <a:rPr lang="en-US" sz="1600" b="1" dirty="0" smtClean="0"/>
              <a:t>h</a:t>
            </a:r>
            <a:r>
              <a:rPr lang="el-GR" sz="1600" b="1" dirty="0" smtClean="0"/>
              <a:t>/ </a:t>
            </a:r>
            <a:r>
              <a:rPr lang="en-US" sz="1600" b="1" dirty="0" smtClean="0"/>
              <a:t>m</a:t>
            </a:r>
            <a:r>
              <a:rPr lang="el-GR" sz="1600" b="1" baseline="30000" dirty="0" smtClean="0"/>
              <a:t>2</a:t>
            </a:r>
            <a:r>
              <a:rPr lang="el-GR" sz="1600" b="1" dirty="0" smtClean="0"/>
              <a:t>]  	11.	</a:t>
            </a:r>
            <a:endParaRPr lang="el-GR" sz="1600" dirty="0" smtClean="0"/>
          </a:p>
          <a:p>
            <a:r>
              <a:rPr lang="el-GR" sz="1600" dirty="0" smtClean="0"/>
              <a:t> </a:t>
            </a:r>
          </a:p>
          <a:p>
            <a:endParaRPr lang="el-GR" sz="1600" dirty="0" smtClean="0"/>
          </a:p>
          <a:p>
            <a:endParaRPr lang="el-GR" sz="1600" dirty="0" smtClean="0"/>
          </a:p>
          <a:p>
            <a:r>
              <a:rPr lang="el-GR" sz="1600" dirty="0" smtClean="0">
                <a:solidFill>
                  <a:schemeClr val="bg1"/>
                </a:solidFill>
              </a:rPr>
              <a:t>ενώ η ηλιακή ενέργεια που δέχεται συλλέκτης ο συλλέκτης</a:t>
            </a:r>
            <a:r>
              <a:rPr lang="en-US" sz="1600" dirty="0" smtClean="0">
                <a:solidFill>
                  <a:schemeClr val="bg1"/>
                </a:solidFill>
              </a:rPr>
              <a:t> </a:t>
            </a:r>
            <a:r>
              <a:rPr lang="el-GR" sz="1600" dirty="0" smtClean="0">
                <a:solidFill>
                  <a:schemeClr val="bg1"/>
                </a:solidFill>
              </a:rPr>
              <a:t>στη διάρκεια ενός μήνα, υπολογίζεται είτε από το άθροισμα των ημερήσιων ποσών ενέργειας είτε </a:t>
            </a:r>
            <a:r>
              <a:rPr lang="el-GR" sz="1600" b="1" dirty="0" smtClean="0">
                <a:solidFill>
                  <a:schemeClr val="bg1"/>
                </a:solidFill>
              </a:rPr>
              <a:t>ως το γινόμενο της συνολικής ηλιακής ενέργειας της μεσαίας (15</a:t>
            </a:r>
            <a:r>
              <a:rPr lang="el-GR" sz="1600" b="1" baseline="30000" dirty="0" smtClean="0">
                <a:solidFill>
                  <a:schemeClr val="bg1"/>
                </a:solidFill>
              </a:rPr>
              <a:t>ης</a:t>
            </a:r>
            <a:r>
              <a:rPr lang="el-GR" sz="1600" b="1" dirty="0" smtClean="0">
                <a:solidFill>
                  <a:schemeClr val="bg1"/>
                </a:solidFill>
              </a:rPr>
              <a:t> ή 14</a:t>
            </a:r>
            <a:r>
              <a:rPr lang="el-GR" sz="1600" b="1" baseline="30000" dirty="0" smtClean="0">
                <a:solidFill>
                  <a:schemeClr val="bg1"/>
                </a:solidFill>
              </a:rPr>
              <a:t>ης</a:t>
            </a:r>
            <a:r>
              <a:rPr lang="el-GR" sz="1600" b="1" dirty="0" smtClean="0">
                <a:solidFill>
                  <a:schemeClr val="bg1"/>
                </a:solidFill>
              </a:rPr>
              <a:t>) ημέρας του μήνα επί τον αριθμό ημερών του μήνα (Μ):</a:t>
            </a:r>
          </a:p>
          <a:p>
            <a:r>
              <a:rPr lang="el-GR" sz="1600" dirty="0" smtClean="0"/>
              <a:t> </a:t>
            </a:r>
          </a:p>
          <a:p>
            <a:pPr algn="r"/>
            <a:r>
              <a:rPr lang="en-US" sz="1600" b="1" dirty="0" smtClean="0"/>
              <a:t>H</a:t>
            </a:r>
            <a:r>
              <a:rPr lang="en-US" sz="1600" b="1" baseline="-25000" dirty="0" smtClean="0"/>
              <a:t>OM</a:t>
            </a:r>
            <a:r>
              <a:rPr lang="en-US" sz="1600" b="1" dirty="0" smtClean="0"/>
              <a:t> = M . H</a:t>
            </a:r>
            <a:r>
              <a:rPr lang="en-US" sz="1600" b="1" baseline="-25000" dirty="0" smtClean="0"/>
              <a:t>o</a:t>
            </a:r>
            <a:r>
              <a:rPr lang="el-GR" sz="1600" b="1" baseline="-25000" dirty="0" smtClean="0"/>
              <a:t>ν</a:t>
            </a:r>
            <a:r>
              <a:rPr lang="el-GR" sz="1600" b="1" dirty="0" smtClean="0"/>
              <a:t>	[</a:t>
            </a:r>
            <a:r>
              <a:rPr lang="en-US" sz="1600" b="1" dirty="0" smtClean="0"/>
              <a:t>W</a:t>
            </a:r>
            <a:r>
              <a:rPr lang="el-GR" sz="1600" b="1" dirty="0" smtClean="0"/>
              <a:t>.</a:t>
            </a:r>
            <a:r>
              <a:rPr lang="en-US" sz="1600" b="1" dirty="0" smtClean="0"/>
              <a:t>h</a:t>
            </a:r>
            <a:r>
              <a:rPr lang="el-GR" sz="1600" b="1" dirty="0" smtClean="0"/>
              <a:t>/ </a:t>
            </a:r>
            <a:r>
              <a:rPr lang="en-US" sz="1600" b="1" dirty="0" smtClean="0"/>
              <a:t>m</a:t>
            </a:r>
            <a:r>
              <a:rPr lang="el-GR" sz="1600" b="1" baseline="30000" dirty="0" smtClean="0"/>
              <a:t>2</a:t>
            </a:r>
            <a:r>
              <a:rPr lang="el-GR" sz="1600" b="1" dirty="0" smtClean="0"/>
              <a:t>]						12.	</a:t>
            </a:r>
          </a:p>
          <a:p>
            <a:pPr algn="ctr"/>
            <a:endParaRPr lang="el-GR" sz="1600" b="1" dirty="0" smtClean="0"/>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4. Ένταση της Ηλιακής Ακτινοβολίας Απουσία Ατμόσφαιρας  </a:t>
            </a:r>
            <a:endParaRPr lang="el-GR" b="1"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73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4077072"/>
            <a:ext cx="6186667" cy="400000"/>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59832" y="4365104"/>
            <a:ext cx="309634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3059832" y="5589240"/>
            <a:ext cx="309634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0" y="357166"/>
            <a:ext cx="9144000" cy="6063198"/>
          </a:xfrm>
          <a:prstGeom prst="rect">
            <a:avLst/>
          </a:prstGeom>
          <a:noFill/>
        </p:spPr>
        <p:txBody>
          <a:bodyPr wrap="square" rtlCol="0">
            <a:spAutoFit/>
          </a:bodyPr>
          <a:lstStyle/>
          <a:p>
            <a:r>
              <a:rPr lang="el-GR" sz="1600" dirty="0" smtClean="0"/>
              <a:t>Η ένταση της ηλιακής ακτινοβολίας, κατά τη διαδρομή της μέσα από την ατμόσφαιρα, ελαττώνεται λόγω απορρόφησης, που εξαρτάται από τη μάζα αέρα που συναντά κατά την διαδρομή της.</a:t>
            </a:r>
          </a:p>
          <a:p>
            <a:r>
              <a:rPr lang="el-GR" sz="1000" dirty="0" smtClean="0"/>
              <a:t> </a:t>
            </a:r>
          </a:p>
          <a:p>
            <a:r>
              <a:rPr lang="el-GR" sz="1600" dirty="0" smtClean="0"/>
              <a:t>Συμβατικά, το μήκος της διαδρομής μέσα στη γήινη ατμόσφαιρα, χαρακτηρίζεται από μία </a:t>
            </a:r>
            <a:r>
              <a:rPr lang="el-GR" sz="1600" b="1" dirty="0" smtClean="0"/>
              <a:t>κλίμακα μάζας αέρα ΑΜ</a:t>
            </a:r>
            <a:r>
              <a:rPr lang="el-GR" sz="1600" dirty="0" smtClean="0"/>
              <a:t> βαθμονομημένης ως προς τη </a:t>
            </a:r>
            <a:r>
              <a:rPr lang="el-GR" sz="1600" dirty="0" err="1" smtClean="0"/>
              <a:t>ζενιθιακή</a:t>
            </a:r>
            <a:r>
              <a:rPr lang="el-GR" sz="1600" dirty="0" smtClean="0"/>
              <a:t> γωνία θ</a:t>
            </a:r>
            <a:r>
              <a:rPr lang="en-US" sz="1600" dirty="0" smtClean="0"/>
              <a:t>z</a:t>
            </a:r>
            <a:r>
              <a:rPr lang="el-GR" sz="1600" dirty="0" smtClean="0"/>
              <a:t>:</a:t>
            </a:r>
          </a:p>
          <a:p>
            <a:r>
              <a:rPr lang="el-GR" sz="1000" dirty="0" smtClean="0"/>
              <a:t> </a:t>
            </a:r>
          </a:p>
          <a:p>
            <a:pPr algn="ctr"/>
            <a:r>
              <a:rPr lang="el-GR" sz="1600" b="1" dirty="0" smtClean="0"/>
              <a:t>ΑΜ = 1/συνθ</a:t>
            </a:r>
            <a:r>
              <a:rPr lang="en-US" sz="1600" b="1" dirty="0" smtClean="0"/>
              <a:t>z</a:t>
            </a:r>
            <a:endParaRPr lang="el-GR" sz="1600" b="1" dirty="0" smtClean="0"/>
          </a:p>
          <a:p>
            <a:r>
              <a:rPr lang="el-GR" sz="1000" dirty="0" smtClean="0"/>
              <a:t> </a:t>
            </a:r>
          </a:p>
          <a:p>
            <a:r>
              <a:rPr lang="el-GR" sz="1600" dirty="0" smtClean="0"/>
              <a:t>ΑΜ = 1 (1/συνθ</a:t>
            </a:r>
            <a:r>
              <a:rPr lang="en-US" sz="1600" dirty="0" smtClean="0"/>
              <a:t>z</a:t>
            </a:r>
            <a:r>
              <a:rPr lang="el-GR" sz="1600" dirty="0" smtClean="0"/>
              <a:t> = 1 </a:t>
            </a:r>
            <a:r>
              <a:rPr lang="el-GR" sz="1600" dirty="0" smtClean="0">
                <a:sym typeface="Wingdings"/>
              </a:rPr>
              <a:t></a:t>
            </a:r>
            <a:r>
              <a:rPr lang="el-GR" sz="1600" dirty="0" smtClean="0"/>
              <a:t> </a:t>
            </a:r>
            <a:r>
              <a:rPr lang="el-GR" sz="1600" dirty="0" err="1" smtClean="0"/>
              <a:t>συνθ</a:t>
            </a:r>
            <a:r>
              <a:rPr lang="en-US" sz="1600" dirty="0" smtClean="0"/>
              <a:t>z</a:t>
            </a:r>
            <a:r>
              <a:rPr lang="el-GR" sz="1600" dirty="0" smtClean="0"/>
              <a:t> = 1 </a:t>
            </a:r>
            <a:r>
              <a:rPr lang="el-GR" sz="1600" dirty="0" smtClean="0">
                <a:sym typeface="Wingdings"/>
              </a:rPr>
              <a:t></a:t>
            </a:r>
            <a:r>
              <a:rPr lang="el-GR" sz="1600" dirty="0" smtClean="0"/>
              <a:t> θ</a:t>
            </a:r>
            <a:r>
              <a:rPr lang="en-US" sz="1600" dirty="0" smtClean="0"/>
              <a:t>z</a:t>
            </a:r>
            <a:r>
              <a:rPr lang="el-GR" sz="1600" dirty="0" smtClean="0"/>
              <a:t> = 0</a:t>
            </a:r>
            <a:r>
              <a:rPr lang="el-GR" sz="1600" baseline="30000" dirty="0" smtClean="0"/>
              <a:t>ο</a:t>
            </a:r>
            <a:r>
              <a:rPr lang="el-GR" sz="1600" dirty="0" smtClean="0"/>
              <a:t>) η ηλιακή ακτινοβολία διέρχεται από την ελάχιστη δυνατή μάζα ατμόσφαιρας όταν ο ήλιος βρίσκεται κατακόρυφα (θ</a:t>
            </a:r>
            <a:r>
              <a:rPr lang="en-US" sz="1600" dirty="0" smtClean="0"/>
              <a:t>z</a:t>
            </a:r>
            <a:r>
              <a:rPr lang="el-GR" sz="1600" dirty="0" smtClean="0"/>
              <a:t> = 90</a:t>
            </a:r>
            <a:r>
              <a:rPr lang="el-GR" sz="1600" baseline="30000" dirty="0" smtClean="0"/>
              <a:t>ο</a:t>
            </a:r>
            <a:r>
              <a:rPr lang="el-GR" sz="1600" dirty="0" smtClean="0"/>
              <a:t>) πάνω από το οριζόντιο επίπεδο. Στην περίπτωση αυτή η ένταση της ακτινοβολίας που φθάνει στο συλλέκτη είναι 1060 </a:t>
            </a:r>
            <a:r>
              <a:rPr lang="en-US" sz="1600" dirty="0" smtClean="0"/>
              <a:t>W</a:t>
            </a:r>
            <a:r>
              <a:rPr lang="el-GR" sz="1600" dirty="0" smtClean="0"/>
              <a:t>/</a:t>
            </a:r>
            <a:r>
              <a:rPr lang="en-US" sz="1600" dirty="0" smtClean="0"/>
              <a:t>m</a:t>
            </a:r>
            <a:r>
              <a:rPr lang="el-GR" sz="1600" baseline="30000" dirty="0" smtClean="0"/>
              <a:t>2</a:t>
            </a:r>
            <a:r>
              <a:rPr lang="el-GR" sz="1600" dirty="0" smtClean="0"/>
              <a:t>. </a:t>
            </a:r>
          </a:p>
          <a:p>
            <a:r>
              <a:rPr lang="el-GR" sz="1000" dirty="0" smtClean="0"/>
              <a:t> </a:t>
            </a:r>
          </a:p>
          <a:p>
            <a:r>
              <a:rPr lang="el-GR" sz="1600" dirty="0" smtClean="0"/>
              <a:t>ΑΜ = 1,5 (1/συνθ</a:t>
            </a:r>
            <a:r>
              <a:rPr lang="en-US" sz="1600" dirty="0" smtClean="0"/>
              <a:t>z</a:t>
            </a:r>
            <a:r>
              <a:rPr lang="el-GR" sz="1600" dirty="0" smtClean="0"/>
              <a:t> = 1,5 </a:t>
            </a:r>
            <a:r>
              <a:rPr lang="el-GR" sz="1600" dirty="0" smtClean="0">
                <a:sym typeface="Wingdings"/>
              </a:rPr>
              <a:t></a:t>
            </a:r>
            <a:r>
              <a:rPr lang="el-GR" sz="1600" dirty="0" smtClean="0"/>
              <a:t> </a:t>
            </a:r>
            <a:r>
              <a:rPr lang="el-GR" sz="1600" dirty="0" err="1" smtClean="0"/>
              <a:t>συνθ</a:t>
            </a:r>
            <a:r>
              <a:rPr lang="en-US" sz="1600" dirty="0" smtClean="0"/>
              <a:t>z</a:t>
            </a:r>
            <a:r>
              <a:rPr lang="el-GR" sz="1600" dirty="0" smtClean="0"/>
              <a:t> = 0,666 </a:t>
            </a:r>
            <a:r>
              <a:rPr lang="el-GR" sz="1600" dirty="0" smtClean="0">
                <a:sym typeface="Wingdings"/>
              </a:rPr>
              <a:t></a:t>
            </a:r>
            <a:r>
              <a:rPr lang="el-GR" sz="1600" dirty="0" smtClean="0"/>
              <a:t> θ</a:t>
            </a:r>
            <a:r>
              <a:rPr lang="en-US" sz="1600" dirty="0" smtClean="0"/>
              <a:t>z</a:t>
            </a:r>
            <a:r>
              <a:rPr lang="el-GR" sz="1600" dirty="0" smtClean="0"/>
              <a:t> = 48,1</a:t>
            </a:r>
            <a:r>
              <a:rPr lang="el-GR" sz="1600" baseline="30000" dirty="0" smtClean="0"/>
              <a:t>ο</a:t>
            </a:r>
            <a:r>
              <a:rPr lang="el-GR" sz="1600" dirty="0" smtClean="0"/>
              <a:t>) η θέση του ήλιου αποκλίνει κατά 48,1</a:t>
            </a:r>
            <a:r>
              <a:rPr lang="el-GR" sz="1600" baseline="30000" dirty="0" smtClean="0"/>
              <a:t>ο</a:t>
            </a:r>
            <a:r>
              <a:rPr lang="el-GR" sz="1600" dirty="0" smtClean="0"/>
              <a:t> από την κατακόρυφο και η ένταση της ακτινοβολίας που φθάνει σε αυτό ελαττώνεται σε 935 </a:t>
            </a:r>
            <a:r>
              <a:rPr lang="en-US" sz="1600" dirty="0" smtClean="0"/>
              <a:t>W</a:t>
            </a:r>
            <a:r>
              <a:rPr lang="el-GR" sz="1600" dirty="0" smtClean="0"/>
              <a:t>/</a:t>
            </a:r>
            <a:r>
              <a:rPr lang="en-US" sz="1600" dirty="0" smtClean="0"/>
              <a:t>m</a:t>
            </a:r>
            <a:r>
              <a:rPr lang="el-GR" sz="1600" baseline="30000" dirty="0" smtClean="0"/>
              <a:t>2</a:t>
            </a:r>
            <a:r>
              <a:rPr lang="el-GR" sz="1600" dirty="0" smtClean="0"/>
              <a:t>.</a:t>
            </a:r>
          </a:p>
          <a:p>
            <a:endParaRPr lang="el-GR" sz="1000" dirty="0" smtClean="0"/>
          </a:p>
          <a:p>
            <a:r>
              <a:rPr lang="el-GR" sz="1600" dirty="0" smtClean="0"/>
              <a:t>Σε κάθε περίπτωση, ο λόγος της ακτινοβολίας Ι που φθάνει στο επίπεδο της θάλασσας, αφού έχει διανύσει μία απόσταση μέσα στη γήινη ατμόσφαιρα προς την ακτινοβολία </a:t>
            </a:r>
            <a:r>
              <a:rPr lang="el-GR" sz="1600" dirty="0" err="1" smtClean="0"/>
              <a:t>Ιο</a:t>
            </a:r>
            <a:r>
              <a:rPr lang="el-GR" sz="1600" dirty="0" smtClean="0"/>
              <a:t> έξω από τα όρια της ατμόσφαιρας, υπολογίζεται από την εμπειρική συσχέτιση:</a:t>
            </a:r>
          </a:p>
          <a:p>
            <a:r>
              <a:rPr lang="el-GR" sz="1000" dirty="0" smtClean="0"/>
              <a:t> </a:t>
            </a:r>
          </a:p>
          <a:p>
            <a:pPr algn="r"/>
            <a:r>
              <a:rPr lang="el-GR" sz="1600" b="1" dirty="0" smtClean="0"/>
              <a:t>Ι = 1,1 * Ι</a:t>
            </a:r>
            <a:r>
              <a:rPr lang="el-GR" sz="1600" b="1" baseline="-25000" dirty="0" smtClean="0"/>
              <a:t>Ο</a:t>
            </a:r>
            <a:r>
              <a:rPr lang="el-GR" sz="1600" b="1" dirty="0" smtClean="0"/>
              <a:t> * 0,7</a:t>
            </a:r>
            <a:r>
              <a:rPr lang="el-GR" sz="1600" b="1" baseline="30000" dirty="0" smtClean="0"/>
              <a:t>(0,678</a:t>
            </a:r>
            <a:r>
              <a:rPr lang="en-US" sz="1600" b="1" baseline="30000" dirty="0" smtClean="0"/>
              <a:t>*</a:t>
            </a:r>
            <a:r>
              <a:rPr lang="el-GR" sz="1600" b="1" baseline="30000" dirty="0" smtClean="0"/>
              <a:t>ΑΜ)</a:t>
            </a:r>
            <a:r>
              <a:rPr lang="el-GR" sz="1600" b="1" dirty="0" smtClean="0"/>
              <a:t>				</a:t>
            </a:r>
          </a:p>
          <a:p>
            <a:r>
              <a:rPr lang="el-GR" sz="1000" dirty="0" smtClean="0"/>
              <a:t> </a:t>
            </a:r>
          </a:p>
          <a:p>
            <a:r>
              <a:rPr lang="el-GR" sz="1600" dirty="0" smtClean="0"/>
              <a:t>η οποία για την ολική ημερήσια και τη μηνιαία ηλιακή ενέργεια παίρνει τις μορφές:</a:t>
            </a:r>
          </a:p>
          <a:p>
            <a:r>
              <a:rPr lang="el-GR" sz="1000" dirty="0" smtClean="0"/>
              <a:t> </a:t>
            </a:r>
          </a:p>
          <a:p>
            <a:pPr algn="ctr"/>
            <a:r>
              <a:rPr lang="el-GR" sz="1600" b="1" dirty="0" smtClean="0"/>
              <a:t>Η</a:t>
            </a:r>
            <a:r>
              <a:rPr lang="el-GR" sz="1600" b="1" baseline="-25000" dirty="0" smtClean="0"/>
              <a:t>Η</a:t>
            </a:r>
            <a:r>
              <a:rPr lang="el-GR" sz="1600" b="1" dirty="0" smtClean="0"/>
              <a:t> = 1,1 * </a:t>
            </a:r>
            <a:r>
              <a:rPr lang="el-GR" sz="1600" b="1" dirty="0" err="1" smtClean="0"/>
              <a:t>Η</a:t>
            </a:r>
            <a:r>
              <a:rPr lang="el-GR" sz="1600" b="1" baseline="-25000" dirty="0" err="1" smtClean="0"/>
              <a:t>ον</a:t>
            </a:r>
            <a:r>
              <a:rPr lang="el-GR" sz="1600" b="1" dirty="0" smtClean="0"/>
              <a:t> * 0,7</a:t>
            </a:r>
            <a:r>
              <a:rPr lang="el-GR" sz="1600" b="1" baseline="30000" dirty="0" smtClean="0"/>
              <a:t>(0,678ΑΜν) </a:t>
            </a:r>
            <a:endParaRPr lang="el-GR" sz="1600" b="1" dirty="0" smtClean="0"/>
          </a:p>
          <a:p>
            <a:pPr algn="ctr"/>
            <a:r>
              <a:rPr lang="el-GR" sz="1000" dirty="0" smtClean="0"/>
              <a:t> </a:t>
            </a:r>
          </a:p>
          <a:p>
            <a:pPr algn="r"/>
            <a:r>
              <a:rPr lang="en-US" sz="1600" b="1" dirty="0" smtClean="0"/>
              <a:t>          </a:t>
            </a:r>
            <a:r>
              <a:rPr lang="el-GR" sz="1600" b="1" dirty="0" smtClean="0"/>
              <a:t>Η</a:t>
            </a:r>
            <a:r>
              <a:rPr lang="el-GR" sz="1600" b="1" baseline="-25000" dirty="0" smtClean="0"/>
              <a:t>ΗΜ</a:t>
            </a:r>
            <a:r>
              <a:rPr lang="el-GR" sz="1600" b="1" dirty="0" smtClean="0"/>
              <a:t> = </a:t>
            </a:r>
            <a:r>
              <a:rPr lang="el-GR" sz="1600" b="1" dirty="0" smtClean="0"/>
              <a:t>1,1 * Η</a:t>
            </a:r>
            <a:r>
              <a:rPr lang="el-GR" sz="1600" b="1" baseline="-25000" dirty="0" smtClean="0"/>
              <a:t>ΟΜ</a:t>
            </a:r>
            <a:r>
              <a:rPr lang="el-GR" sz="1600" b="1" dirty="0" smtClean="0"/>
              <a:t> * 0,7</a:t>
            </a:r>
            <a:r>
              <a:rPr lang="el-GR" sz="1600" b="1" baseline="30000" dirty="0" smtClean="0"/>
              <a:t>(0,678</a:t>
            </a:r>
            <a:r>
              <a:rPr lang="en-US" sz="1600" b="1" baseline="30000" dirty="0" smtClean="0"/>
              <a:t>*</a:t>
            </a:r>
            <a:r>
              <a:rPr lang="el-GR" sz="1600" b="1" baseline="30000" dirty="0" smtClean="0"/>
              <a:t>ΑΜν15) </a:t>
            </a:r>
            <a:r>
              <a:rPr lang="el-GR" sz="1600" b="1" dirty="0" smtClean="0"/>
              <a:t>	</a:t>
            </a:r>
            <a:r>
              <a:rPr lang="el-GR" sz="1600" b="1" dirty="0"/>
              <a:t> </a:t>
            </a:r>
            <a:r>
              <a:rPr lang="el-GR" sz="1600" b="1" dirty="0" smtClean="0"/>
              <a:t>                                             13</a:t>
            </a:r>
            <a:r>
              <a:rPr lang="el-GR" sz="1600" b="1" dirty="0"/>
              <a:t>.</a:t>
            </a:r>
            <a:endParaRPr lang="en-US" sz="1600" b="1" dirty="0" smtClean="0"/>
          </a:p>
          <a:p>
            <a:pPr algn="ctr"/>
            <a:endParaRPr lang="en-US" sz="1000" b="1" dirty="0" smtClean="0"/>
          </a:p>
          <a:p>
            <a:pPr algn="just"/>
            <a:r>
              <a:rPr lang="el-GR" sz="1600" dirty="0" smtClean="0"/>
              <a:t>όπου </a:t>
            </a:r>
            <a:r>
              <a:rPr lang="el-GR" sz="1600" dirty="0" err="1" smtClean="0"/>
              <a:t>ΑΜν</a:t>
            </a:r>
            <a:r>
              <a:rPr lang="el-GR" sz="1600" dirty="0" smtClean="0"/>
              <a:t> και ΑΜ</a:t>
            </a:r>
            <a:r>
              <a:rPr lang="el-GR" sz="1600" baseline="-25000" dirty="0" smtClean="0"/>
              <a:t>ν15 </a:t>
            </a:r>
            <a:r>
              <a:rPr lang="el-GR" sz="1600" dirty="0" smtClean="0"/>
              <a:t>οι μέσες τιμές του ΑΜ την  ημέρα ν του έτους και τη 15</a:t>
            </a:r>
            <a:r>
              <a:rPr lang="el-GR" sz="1600" baseline="30000" dirty="0" smtClean="0"/>
              <a:t>η</a:t>
            </a:r>
            <a:r>
              <a:rPr lang="el-GR" sz="1600" dirty="0" smtClean="0"/>
              <a:t> μέρα του μήνα Μ, αντίστοιχα.</a:t>
            </a:r>
            <a:endParaRPr lang="el-GR" sz="1600" dirty="0"/>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 – Κλίμακα Μάζας Αέρα ΑΜ  </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cstate="print"/>
          <a:srcRect/>
          <a:stretch>
            <a:fillRect/>
          </a:stretch>
        </p:blipFill>
        <p:spPr bwMode="auto">
          <a:xfrm>
            <a:off x="157163" y="742950"/>
            <a:ext cx="8675687" cy="5370513"/>
          </a:xfrm>
          <a:prstGeom prst="rect">
            <a:avLst/>
          </a:prstGeom>
          <a:noFill/>
          <a:ln w="9525">
            <a:noFill/>
            <a:miter lim="800000"/>
            <a:headEnd/>
            <a:tailEnd/>
          </a:ln>
          <a:effectLst/>
        </p:spPr>
      </p:pic>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 – Κλίμακα Μάζας Αέρα ΑΜ  </a:t>
            </a:r>
            <a:endParaRPr lang="el-GR" b="1" dirty="0"/>
          </a:p>
        </p:txBody>
      </p:sp>
      <p:sp>
        <p:nvSpPr>
          <p:cNvPr id="57346" name="Rectangle 2"/>
          <p:cNvSpPr>
            <a:spLocks noChangeArrowheads="1"/>
          </p:cNvSpPr>
          <p:nvPr/>
        </p:nvSpPr>
        <p:spPr bwMode="auto">
          <a:xfrm>
            <a:off x="-14290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7347" name="Rectangle 3"/>
          <p:cNvSpPr>
            <a:spLocks noChangeArrowheads="1"/>
          </p:cNvSpPr>
          <p:nvPr/>
        </p:nvSpPr>
        <p:spPr bwMode="auto">
          <a:xfrm>
            <a:off x="0" y="616228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Μέση ημερήσια κλίμακα μάζας ΑΜ, ως προς την ημέρα του έτους και το γεωγραφικό πλάτος φ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7 - Ευθεία γραμμή σύνδεσης"/>
          <p:cNvCxnSpPr/>
          <p:nvPr/>
        </p:nvCxnSpPr>
        <p:spPr>
          <a:xfrm rot="5400000" flipH="1" flipV="1">
            <a:off x="5348398" y="4142586"/>
            <a:ext cx="58579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rot="10800000" flipH="1" flipV="1">
            <a:off x="507404" y="3688874"/>
            <a:ext cx="8208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 – Κλίμακα Μάζας Αέρα ΑΜ  </a:t>
            </a:r>
            <a:endParaRPr lang="el-GR" b="1" dirty="0"/>
          </a:p>
        </p:txBody>
      </p:sp>
      <p:sp>
        <p:nvSpPr>
          <p:cNvPr id="12" name="Rectangle 3"/>
          <p:cNvSpPr>
            <a:spLocks noChangeArrowheads="1"/>
          </p:cNvSpPr>
          <p:nvPr/>
        </p:nvSpPr>
        <p:spPr bwMode="auto">
          <a:xfrm>
            <a:off x="71406" y="3071810"/>
            <a:ext cx="592935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Μεταβολή της κλίμακας μάζας ΑΜ ως προς την ηλιακή ώρα, σε γεωγραφικό πλάτος 40</a:t>
            </a:r>
            <a:r>
              <a:rPr kumimoji="0" lang="el-GR" sz="16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ο</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για την 1</a:t>
            </a:r>
            <a:r>
              <a:rPr kumimoji="0" lang="el-GR" sz="16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των μηνών Ιανουαρίου</a:t>
            </a:r>
            <a:r>
              <a:rPr kumimoji="0" lang="el-GR" sz="16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ως Ιουνίου</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3"/>
          <p:cNvPicPr>
            <a:picLocks noChangeAspect="1" noChangeArrowheads="1"/>
          </p:cNvPicPr>
          <p:nvPr/>
        </p:nvPicPr>
        <p:blipFill>
          <a:blip r:embed="rId2" cstate="print"/>
          <a:srcRect/>
          <a:stretch>
            <a:fillRect/>
          </a:stretch>
        </p:blipFill>
        <p:spPr bwMode="auto">
          <a:xfrm>
            <a:off x="71406" y="428604"/>
            <a:ext cx="5581981" cy="2630042"/>
          </a:xfrm>
          <a:prstGeom prst="rect">
            <a:avLst/>
          </a:prstGeom>
          <a:noFill/>
          <a:ln w="9525">
            <a:noFill/>
            <a:miter lim="800000"/>
            <a:headEnd/>
            <a:tailEnd/>
          </a:ln>
          <a:effectLst/>
        </p:spPr>
      </p:pic>
      <p:pic>
        <p:nvPicPr>
          <p:cNvPr id="41989" name="Picture 5"/>
          <p:cNvPicPr>
            <a:picLocks noChangeAspect="1" noChangeArrowheads="1"/>
          </p:cNvPicPr>
          <p:nvPr/>
        </p:nvPicPr>
        <p:blipFill>
          <a:blip r:embed="rId3" cstate="print"/>
          <a:srcRect/>
          <a:stretch>
            <a:fillRect/>
          </a:stretch>
        </p:blipFill>
        <p:spPr bwMode="auto">
          <a:xfrm>
            <a:off x="3333105" y="3725477"/>
            <a:ext cx="5596613" cy="2632481"/>
          </a:xfrm>
          <a:prstGeom prst="rect">
            <a:avLst/>
          </a:prstGeom>
          <a:noFill/>
          <a:ln w="9525">
            <a:noFill/>
            <a:miter lim="800000"/>
            <a:headEnd/>
            <a:tailEnd/>
          </a:ln>
          <a:effectLst/>
        </p:spPr>
      </p:pic>
      <p:sp>
        <p:nvSpPr>
          <p:cNvPr id="17" name="Rectangle 3"/>
          <p:cNvSpPr>
            <a:spLocks noChangeArrowheads="1"/>
          </p:cNvSpPr>
          <p:nvPr/>
        </p:nvSpPr>
        <p:spPr bwMode="auto">
          <a:xfrm>
            <a:off x="3214678" y="6273249"/>
            <a:ext cx="592935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Μεταβολή της </a:t>
            </a:r>
            <a:r>
              <a:rPr lang="el-GR" sz="1600" dirty="0" smtClean="0">
                <a:latin typeface="Calibri" pitchFamily="34" charset="0"/>
                <a:ea typeface="Times New Roman" pitchFamily="18" charset="0"/>
                <a:cs typeface="Arial" pitchFamily="34" charset="0"/>
              </a:rPr>
              <a:t>ακτινοβολίας </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ως προς την ηλιακή ώρα, σε γεωγραφικό πλάτος 40</a:t>
            </a:r>
            <a:r>
              <a:rPr kumimoji="0" lang="el-GR" sz="16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ο</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για την 1</a:t>
            </a:r>
            <a:r>
              <a:rPr kumimoji="0" lang="el-GR" sz="16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των μηνών Ιανουαρίου</a:t>
            </a:r>
            <a:r>
              <a:rPr kumimoji="0" lang="el-GR" sz="16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ως Ιουνίου</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7" name="Rectangle 3"/>
          <p:cNvSpPr>
            <a:spLocks noChangeArrowheads="1"/>
          </p:cNvSpPr>
          <p:nvPr/>
        </p:nvSpPr>
        <p:spPr bwMode="auto">
          <a:xfrm>
            <a:off x="0" y="500042"/>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Η ολική ηλιακή ακτινοβολία, που δέχεται ένας συλλέκτης τοποθετημένος με κλίση ως προς το οριζόντιο επίπεδο, αποτελείται από τρεις συνιστώσες:</a:t>
            </a:r>
          </a:p>
          <a:p>
            <a:r>
              <a:rPr lang="el-GR" sz="1600" dirty="0" smtClean="0"/>
              <a:t> </a:t>
            </a:r>
          </a:p>
          <a:p>
            <a:pPr marL="273050" indent="-273050"/>
            <a:r>
              <a:rPr lang="el-GR" sz="1600" dirty="0" smtClean="0"/>
              <a:t>α) Την </a:t>
            </a:r>
            <a:r>
              <a:rPr lang="el-GR" sz="1600" b="1" dirty="0" smtClean="0"/>
              <a:t>άμεση ηλιακή ακτινοβολία</a:t>
            </a:r>
            <a:r>
              <a:rPr lang="el-GR" sz="1600" dirty="0" smtClean="0"/>
              <a:t>, που προέρχεται απ’ ευθείας από τον ήλιο και εξαρτάται κατά κύριο λόγο από τη γωνία πρόσπτωσης των ηλιακών </a:t>
            </a:r>
            <a:r>
              <a:rPr lang="el-GR" sz="1600" dirty="0" err="1" smtClean="0"/>
              <a:t>ακτίνων</a:t>
            </a:r>
            <a:r>
              <a:rPr lang="el-GR" sz="1600" dirty="0" smtClean="0"/>
              <a:t> (γωνία θ). </a:t>
            </a:r>
          </a:p>
          <a:p>
            <a:pPr marL="273050" indent="-273050"/>
            <a:r>
              <a:rPr lang="el-GR" sz="1600" dirty="0" smtClean="0"/>
              <a:t> </a:t>
            </a:r>
          </a:p>
          <a:p>
            <a:pPr marL="273050" indent="-273050"/>
            <a:r>
              <a:rPr lang="el-GR" sz="1600" dirty="0" smtClean="0"/>
              <a:t>β) Τη </a:t>
            </a:r>
            <a:r>
              <a:rPr lang="el-GR" sz="1600" b="1" dirty="0" smtClean="0"/>
              <a:t>διάχυτη ηλιακή ακτινοβολία</a:t>
            </a:r>
            <a:r>
              <a:rPr lang="el-GR" sz="1600" dirty="0" smtClean="0"/>
              <a:t>, που προέρχεται από τον ουράνιο θόλο που βλέπει ο συλλέκτης και προέρχεται από το μέρος εκείνο της εισερχόμενης ηλιακής ακτινοβολίας, το οποίο διαχέεται από μικρά σωματίδια και μόρια αέρα σε τυχαίες διευθύνσεις. </a:t>
            </a:r>
          </a:p>
          <a:p>
            <a:pPr marL="273050" indent="-273050"/>
            <a:r>
              <a:rPr lang="el-GR" sz="1600" dirty="0" smtClean="0"/>
              <a:t> </a:t>
            </a:r>
          </a:p>
          <a:p>
            <a:pPr marL="273050" indent="-273050"/>
            <a:r>
              <a:rPr lang="el-GR" sz="1600" dirty="0" smtClean="0"/>
              <a:t>γ) Την </a:t>
            </a:r>
            <a:r>
              <a:rPr lang="el-GR" sz="1600" b="1" dirty="0" smtClean="0"/>
              <a:t>ανακλώμενη ηλιακή ακτινοβολία</a:t>
            </a:r>
            <a:r>
              <a:rPr lang="el-GR" sz="1600" dirty="0" smtClean="0"/>
              <a:t>, που προέρχεται από το έδαφος της γύρω περιοχής, έχει σχέση με τη μορφή και το είδος του και χαρακτηρίζεται από τον συντελεστή ανάκλασης ρ (για κανονικό έδαφος, στους υπολογισμούς, παίρνουμε την τιμή  ρ = 0,20). </a:t>
            </a:r>
          </a:p>
          <a:p>
            <a:r>
              <a:rPr lang="el-GR" sz="1600" dirty="0" smtClean="0"/>
              <a:t> </a:t>
            </a:r>
          </a:p>
          <a:p>
            <a:r>
              <a:rPr lang="el-GR" sz="1600" dirty="0" smtClean="0"/>
              <a:t>Οι τιμές του συντελεστή ρ κυμαίνονται από 0,05 για τις περιοχές με άσφαλτο και μέχρι  0,95 για τις περιοχές που είναι σκεπασμένες με καθαρό (φρέσκο) χιόνι.</a:t>
            </a:r>
          </a:p>
          <a:p>
            <a:endParaRPr lang="el-GR" sz="1600" dirty="0" smtClean="0"/>
          </a:p>
          <a:p>
            <a:r>
              <a:rPr lang="el-GR" sz="1600" dirty="0" smtClean="0"/>
              <a:t>Τιμές του συντελεστή ανάκλασης ρ για διάφορες επιφάνειες:</a:t>
            </a:r>
          </a:p>
          <a:p>
            <a:endParaRPr lang="el-GR" sz="1600" dirty="0" smtClean="0"/>
          </a:p>
          <a:p>
            <a:r>
              <a:rPr lang="el-GR" sz="1600" dirty="0" smtClean="0"/>
              <a:t>		Επιφάνεια		Συντελεστής  ανάκλασης ρ</a:t>
            </a:r>
          </a:p>
          <a:p>
            <a:r>
              <a:rPr lang="el-GR" sz="1600" dirty="0" smtClean="0"/>
              <a:t>		</a:t>
            </a:r>
          </a:p>
          <a:p>
            <a:r>
              <a:rPr lang="el-GR" sz="1600" dirty="0" smtClean="0"/>
              <a:t>		Καθαρό χιόνι	0,80 – 0,95</a:t>
            </a:r>
          </a:p>
          <a:p>
            <a:r>
              <a:rPr lang="el-GR" sz="1600" dirty="0" smtClean="0"/>
              <a:t>		Βρώμικο χιόνι	0,40 – 0,70</a:t>
            </a:r>
          </a:p>
          <a:p>
            <a:r>
              <a:rPr lang="el-GR" sz="1600" dirty="0" smtClean="0"/>
              <a:t>		Άμμος 		0,20 – 0,45</a:t>
            </a:r>
          </a:p>
          <a:p>
            <a:r>
              <a:rPr lang="el-GR" sz="1600" dirty="0" smtClean="0"/>
              <a:t>		Γρασίδι		0,15 – 0,25</a:t>
            </a:r>
            <a:endParaRPr lang="el-G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908720"/>
            <a:ext cx="309634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7" name="Rectangle 3"/>
          <p:cNvSpPr>
            <a:spLocks noChangeArrowheads="1"/>
          </p:cNvSpPr>
          <p:nvPr/>
        </p:nvSpPr>
        <p:spPr bwMode="auto">
          <a:xfrm>
            <a:off x="0" y="469265"/>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Η ολική ηλιακή ακτινοβολία που προσπίπτει σε συλλέκτη με κλίση β, είναι:</a:t>
            </a:r>
          </a:p>
          <a:p>
            <a:r>
              <a:rPr lang="el-GR" sz="1600" dirty="0" smtClean="0"/>
              <a:t> </a:t>
            </a:r>
          </a:p>
          <a:p>
            <a:r>
              <a:rPr lang="el-GR" sz="1600" dirty="0" smtClean="0"/>
              <a:t>		</a:t>
            </a:r>
            <a:r>
              <a:rPr lang="el-GR" sz="1600" dirty="0" err="1" smtClean="0"/>
              <a:t>Η</a:t>
            </a:r>
            <a:r>
              <a:rPr lang="el-GR" sz="1600" baseline="-25000" dirty="0" err="1" smtClean="0"/>
              <a:t>Ηκ</a:t>
            </a:r>
            <a:r>
              <a:rPr lang="el-GR" sz="1600" dirty="0" smtClean="0"/>
              <a:t> = </a:t>
            </a:r>
            <a:r>
              <a:rPr lang="el-GR" sz="1600" dirty="0" err="1" smtClean="0"/>
              <a:t>Η</a:t>
            </a:r>
            <a:r>
              <a:rPr lang="el-GR" sz="1600" baseline="-25000" dirty="0" err="1" smtClean="0"/>
              <a:t>Ακ</a:t>
            </a:r>
            <a:r>
              <a:rPr lang="el-GR" sz="1600" dirty="0" smtClean="0"/>
              <a:t> + </a:t>
            </a:r>
            <a:r>
              <a:rPr lang="el-GR" sz="1600" dirty="0" err="1" smtClean="0"/>
              <a:t>Η</a:t>
            </a:r>
            <a:r>
              <a:rPr lang="el-GR" sz="1600" baseline="-25000" dirty="0" err="1" smtClean="0"/>
              <a:t>Δκ</a:t>
            </a:r>
            <a:r>
              <a:rPr lang="el-GR" sz="1600" dirty="0" smtClean="0"/>
              <a:t>+ </a:t>
            </a:r>
            <a:r>
              <a:rPr lang="el-GR" sz="1600" dirty="0" err="1" smtClean="0"/>
              <a:t>Η</a:t>
            </a:r>
            <a:r>
              <a:rPr lang="el-GR" sz="1600" baseline="-25000" dirty="0" err="1" smtClean="0"/>
              <a:t>ακ</a:t>
            </a:r>
            <a:r>
              <a:rPr lang="el-GR" sz="1600" baseline="-25000" dirty="0" smtClean="0"/>
              <a:t>			</a:t>
            </a:r>
            <a:r>
              <a:rPr lang="el-GR" sz="1600" dirty="0" smtClean="0"/>
              <a:t>[</a:t>
            </a:r>
            <a:r>
              <a:rPr lang="en-US" sz="1600" dirty="0" smtClean="0"/>
              <a:t>W</a:t>
            </a:r>
            <a:r>
              <a:rPr lang="el-GR" sz="1600" dirty="0" smtClean="0"/>
              <a:t>.</a:t>
            </a:r>
            <a:r>
              <a:rPr lang="en-US" sz="1600" dirty="0" smtClean="0"/>
              <a:t>h</a:t>
            </a:r>
            <a:r>
              <a:rPr lang="el-GR" sz="1600" dirty="0" smtClean="0"/>
              <a:t>/ </a:t>
            </a:r>
            <a:r>
              <a:rPr lang="en-US" sz="1600" dirty="0" smtClean="0"/>
              <a:t>m</a:t>
            </a:r>
            <a:r>
              <a:rPr lang="el-GR" sz="1600" baseline="30000" dirty="0" smtClean="0"/>
              <a:t>2</a:t>
            </a:r>
            <a:r>
              <a:rPr lang="el-GR" sz="1600" dirty="0" smtClean="0"/>
              <a:t>]</a:t>
            </a:r>
            <a:r>
              <a:rPr lang="el-GR" sz="1600" baseline="-25000" dirty="0" smtClean="0"/>
              <a:t>		</a:t>
            </a:r>
            <a:r>
              <a:rPr lang="el-GR" sz="1600" dirty="0" smtClean="0"/>
              <a:t>14.</a:t>
            </a:r>
          </a:p>
          <a:p>
            <a:r>
              <a:rPr lang="el-GR" sz="1600" dirty="0" smtClean="0"/>
              <a:t> </a:t>
            </a:r>
          </a:p>
          <a:p>
            <a:r>
              <a:rPr lang="el-GR" sz="1600" dirty="0" smtClean="0"/>
              <a:t>Η άμεση ηλιακή ακτινοβολία που δέχεται ένας συλλέκτης με κλίση είναι ίση με την άμεση ηλιακή ακτινοβολία που δέχεται ο ίδιος συλλέκτης σε οριζόντια θέση επί έναν διορθωτικό συντελεστή </a:t>
            </a:r>
            <a:r>
              <a:rPr lang="en-US" sz="1600" dirty="0" smtClean="0"/>
              <a:t>R</a:t>
            </a:r>
            <a:r>
              <a:rPr lang="el-GR" sz="1600" baseline="-25000" dirty="0" smtClean="0"/>
              <a:t>Α</a:t>
            </a:r>
          </a:p>
          <a:p>
            <a:endParaRPr lang="el-GR" sz="1600" dirty="0" smtClean="0"/>
          </a:p>
          <a:p>
            <a:r>
              <a:rPr lang="el-GR" sz="1600" dirty="0" smtClean="0"/>
              <a:t>Η διάχυτη ακτινοβολία είναι ίση με τη διάχυτη που δέχεται ο ίδιος συλλέκτης σε οριζόντια θέση επί ένα διορθωτικό συντελεστή </a:t>
            </a:r>
            <a:r>
              <a:rPr lang="en-US" sz="1600" dirty="0" smtClean="0"/>
              <a:t>R</a:t>
            </a:r>
            <a:r>
              <a:rPr lang="el-GR" sz="1600" baseline="-25000" dirty="0" smtClean="0"/>
              <a:t>Δ</a:t>
            </a:r>
            <a:r>
              <a:rPr lang="el-GR" sz="1600" dirty="0" smtClean="0"/>
              <a:t> </a:t>
            </a:r>
          </a:p>
          <a:p>
            <a:endParaRPr lang="el-GR" sz="1600" dirty="0" smtClean="0"/>
          </a:p>
          <a:p>
            <a:r>
              <a:rPr lang="el-GR" sz="1600" dirty="0" smtClean="0"/>
              <a:t>Η ανακλώμενη ηλιακή ακτινοβολία που δέχεται ο συλλέκτης είναι ίση με το συντελεστή ανάκλασης ρ επί την ολική ημερήσια ακτινοβολία στο οριζόντιο επίπεδο Η</a:t>
            </a:r>
            <a:r>
              <a:rPr lang="el-GR" sz="1600" baseline="-25000" dirty="0" smtClean="0"/>
              <a:t>Η</a:t>
            </a:r>
            <a:r>
              <a:rPr lang="el-GR" sz="1600" dirty="0" smtClean="0"/>
              <a:t>, επί ένα αντίστοιχο συντελεστή διόρθωσης </a:t>
            </a:r>
            <a:r>
              <a:rPr lang="en-US" sz="1600" dirty="0" smtClean="0"/>
              <a:t>R</a:t>
            </a:r>
            <a:r>
              <a:rPr lang="el-GR" sz="1600" baseline="-25000" dirty="0" smtClean="0"/>
              <a:t>α</a:t>
            </a:r>
            <a:endParaRPr lang="el-GR" sz="1600" dirty="0" smtClean="0"/>
          </a:p>
          <a:p>
            <a:endParaRPr lang="el-GR" sz="1600" dirty="0" smtClean="0"/>
          </a:p>
          <a:p>
            <a:r>
              <a:rPr lang="el-GR" sz="1600" dirty="0" smtClean="0"/>
              <a:t>Οπότε:</a:t>
            </a:r>
          </a:p>
          <a:p>
            <a:r>
              <a:rPr lang="el-GR" sz="1600" dirty="0" smtClean="0"/>
              <a:t> </a:t>
            </a:r>
          </a:p>
          <a:p>
            <a:r>
              <a:rPr lang="el-GR" sz="1600" dirty="0" smtClean="0"/>
              <a:t>		</a:t>
            </a:r>
            <a:r>
              <a:rPr lang="el-GR" sz="1600" dirty="0" err="1" smtClean="0"/>
              <a:t>Η</a:t>
            </a:r>
            <a:r>
              <a:rPr lang="el-GR" sz="1600" baseline="-25000" dirty="0" err="1" smtClean="0"/>
              <a:t>Ηκ</a:t>
            </a:r>
            <a:r>
              <a:rPr lang="el-GR" sz="1600" dirty="0" smtClean="0"/>
              <a:t> = Η</a:t>
            </a:r>
            <a:r>
              <a:rPr lang="el-GR" sz="1600" baseline="-25000" dirty="0" smtClean="0"/>
              <a:t>Α</a:t>
            </a:r>
            <a:r>
              <a:rPr lang="el-GR" sz="1600" dirty="0" smtClean="0"/>
              <a:t> </a:t>
            </a:r>
            <a:r>
              <a:rPr lang="el-GR" sz="1600" dirty="0" smtClean="0">
                <a:sym typeface="Symbol"/>
              </a:rPr>
              <a:t></a:t>
            </a:r>
            <a:r>
              <a:rPr lang="el-GR" sz="1600" dirty="0" smtClean="0"/>
              <a:t> </a:t>
            </a:r>
            <a:r>
              <a:rPr lang="en-US" sz="1600" dirty="0" smtClean="0"/>
              <a:t>R</a:t>
            </a:r>
            <a:r>
              <a:rPr lang="el-GR" sz="1600" baseline="-25000" dirty="0" smtClean="0"/>
              <a:t>Α</a:t>
            </a:r>
            <a:r>
              <a:rPr lang="el-GR" sz="1600" dirty="0" smtClean="0"/>
              <a:t> + Η</a:t>
            </a:r>
            <a:r>
              <a:rPr lang="el-GR" sz="1600" baseline="-25000" dirty="0" smtClean="0"/>
              <a:t>Δ</a:t>
            </a:r>
            <a:r>
              <a:rPr lang="el-GR" sz="1600" dirty="0" smtClean="0">
                <a:sym typeface="Symbol"/>
              </a:rPr>
              <a:t></a:t>
            </a:r>
            <a:r>
              <a:rPr lang="el-GR" sz="1600" dirty="0" smtClean="0"/>
              <a:t> </a:t>
            </a:r>
            <a:r>
              <a:rPr lang="en-US" sz="1600" dirty="0" smtClean="0"/>
              <a:t>R</a:t>
            </a:r>
            <a:r>
              <a:rPr lang="el-GR" sz="1600" baseline="-25000" dirty="0" smtClean="0"/>
              <a:t>Δ </a:t>
            </a:r>
            <a:r>
              <a:rPr lang="el-GR" sz="1600" dirty="0" smtClean="0"/>
              <a:t>+</a:t>
            </a:r>
            <a:r>
              <a:rPr lang="en-US" sz="1600" dirty="0" smtClean="0"/>
              <a:t> </a:t>
            </a:r>
            <a:r>
              <a:rPr lang="el-GR" sz="1600" dirty="0" smtClean="0"/>
              <a:t>Η</a:t>
            </a:r>
            <a:r>
              <a:rPr lang="el-GR" sz="1600" baseline="-25000" dirty="0" smtClean="0"/>
              <a:t>Η</a:t>
            </a:r>
            <a:r>
              <a:rPr lang="el-GR" sz="1600" dirty="0" smtClean="0"/>
              <a:t> </a:t>
            </a:r>
            <a:r>
              <a:rPr lang="el-GR" sz="1600" dirty="0" smtClean="0">
                <a:sym typeface="Symbol"/>
              </a:rPr>
              <a:t></a:t>
            </a:r>
            <a:r>
              <a:rPr lang="el-GR" sz="1600" dirty="0" smtClean="0"/>
              <a:t> ρ </a:t>
            </a:r>
            <a:r>
              <a:rPr lang="el-GR" sz="1600" dirty="0" smtClean="0">
                <a:sym typeface="Symbol"/>
              </a:rPr>
              <a:t></a:t>
            </a:r>
            <a:r>
              <a:rPr lang="el-GR" sz="1600" dirty="0" smtClean="0"/>
              <a:t> </a:t>
            </a:r>
            <a:r>
              <a:rPr lang="en-US" sz="1600" dirty="0" smtClean="0"/>
              <a:t>R</a:t>
            </a:r>
            <a:r>
              <a:rPr lang="el-GR" sz="1600" baseline="-25000" dirty="0" smtClean="0"/>
              <a:t>α		</a:t>
            </a:r>
            <a:r>
              <a:rPr lang="el-GR" sz="1600" dirty="0" smtClean="0"/>
              <a:t>[</a:t>
            </a:r>
            <a:r>
              <a:rPr lang="en-US" sz="1600" dirty="0" smtClean="0"/>
              <a:t>W</a:t>
            </a:r>
            <a:r>
              <a:rPr lang="el-GR" sz="1600" dirty="0" smtClean="0"/>
              <a:t>.</a:t>
            </a:r>
            <a:r>
              <a:rPr lang="en-US" sz="1600" dirty="0" smtClean="0"/>
              <a:t>h</a:t>
            </a:r>
            <a:r>
              <a:rPr lang="el-GR" sz="1600" dirty="0" smtClean="0"/>
              <a:t>/ </a:t>
            </a:r>
            <a:r>
              <a:rPr lang="en-US" sz="1600" dirty="0" smtClean="0"/>
              <a:t>m</a:t>
            </a:r>
            <a:r>
              <a:rPr lang="el-GR" sz="1600" baseline="30000" dirty="0" smtClean="0"/>
              <a:t>2</a:t>
            </a:r>
            <a:r>
              <a:rPr lang="el-GR" sz="1600" dirty="0" smtClean="0"/>
              <a:t>]</a:t>
            </a:r>
            <a:r>
              <a:rPr lang="el-GR" sz="1600" baseline="-25000" dirty="0" smtClean="0"/>
              <a:t>		</a:t>
            </a:r>
            <a:r>
              <a:rPr lang="el-GR" sz="1600" dirty="0" smtClean="0"/>
              <a:t>15.   </a:t>
            </a:r>
          </a:p>
          <a:p>
            <a:pPr algn="ctr"/>
            <a:endParaRPr lang="el-GR" sz="1600" dirty="0" smtClean="0"/>
          </a:p>
          <a:p>
            <a:pPr algn="just"/>
            <a:r>
              <a:rPr lang="el-GR" sz="1600" dirty="0" smtClean="0"/>
              <a:t>όπου:		Η</a:t>
            </a:r>
            <a:r>
              <a:rPr lang="el-GR" sz="1600" baseline="-25000" dirty="0" smtClean="0"/>
              <a:t>Α</a:t>
            </a:r>
            <a:r>
              <a:rPr lang="el-GR" sz="1600" dirty="0" smtClean="0"/>
              <a:t> = Η</a:t>
            </a:r>
            <a:r>
              <a:rPr lang="el-GR" sz="1600" baseline="-25000" dirty="0" smtClean="0"/>
              <a:t>Η</a:t>
            </a:r>
            <a:r>
              <a:rPr lang="el-GR" sz="1600" dirty="0" smtClean="0"/>
              <a:t> - Η</a:t>
            </a:r>
            <a:r>
              <a:rPr lang="el-GR" sz="1600" baseline="-25000" dirty="0" smtClean="0"/>
              <a:t>Δ</a:t>
            </a:r>
            <a:r>
              <a:rPr lang="el-GR" sz="1600" dirty="0" smtClean="0"/>
              <a:t> 			[</a:t>
            </a:r>
            <a:r>
              <a:rPr lang="en-US" sz="1600" dirty="0" smtClean="0"/>
              <a:t>W</a:t>
            </a:r>
            <a:r>
              <a:rPr lang="el-GR" sz="1600" dirty="0" smtClean="0"/>
              <a:t>.</a:t>
            </a:r>
            <a:r>
              <a:rPr lang="en-US" sz="1600" dirty="0" smtClean="0"/>
              <a:t>h</a:t>
            </a:r>
            <a:r>
              <a:rPr lang="el-GR" sz="1600" dirty="0" smtClean="0"/>
              <a:t>/ </a:t>
            </a:r>
            <a:r>
              <a:rPr lang="en-US" sz="1600" dirty="0" smtClean="0"/>
              <a:t>m</a:t>
            </a:r>
            <a:r>
              <a:rPr lang="el-GR" sz="1600" baseline="30000" dirty="0" smtClean="0"/>
              <a:t>2</a:t>
            </a:r>
            <a:r>
              <a:rPr lang="el-GR" sz="1600" dirty="0" smtClean="0"/>
              <a:t>]</a:t>
            </a:r>
          </a:p>
          <a:p>
            <a:pPr algn="just"/>
            <a:endParaRPr lang="el-GR" sz="1600" dirty="0" smtClean="0"/>
          </a:p>
          <a:p>
            <a:pPr algn="just"/>
            <a:r>
              <a:rPr lang="el-GR" sz="1600" dirty="0" smtClean="0"/>
              <a:t>και 		</a:t>
            </a:r>
            <a:r>
              <a:rPr lang="el-GR" sz="2000" dirty="0" smtClean="0">
                <a:solidFill>
                  <a:schemeClr val="bg1"/>
                </a:solidFill>
              </a:rPr>
              <a:t>Η</a:t>
            </a:r>
            <a:r>
              <a:rPr lang="el-GR" sz="2000" baseline="-25000" dirty="0" smtClean="0">
                <a:solidFill>
                  <a:schemeClr val="bg1"/>
                </a:solidFill>
              </a:rPr>
              <a:t>Δ</a:t>
            </a:r>
            <a:r>
              <a:rPr lang="el-GR" sz="2000" dirty="0" smtClean="0">
                <a:solidFill>
                  <a:schemeClr val="bg1"/>
                </a:solidFill>
              </a:rPr>
              <a:t>/Η</a:t>
            </a:r>
            <a:r>
              <a:rPr lang="el-GR" sz="2000" baseline="-25000" dirty="0" smtClean="0">
                <a:solidFill>
                  <a:schemeClr val="bg1"/>
                </a:solidFill>
              </a:rPr>
              <a:t>Η</a:t>
            </a:r>
            <a:r>
              <a:rPr lang="el-GR" sz="2000" dirty="0" smtClean="0">
                <a:solidFill>
                  <a:schemeClr val="bg1"/>
                </a:solidFill>
              </a:rPr>
              <a:t> = 1,727 Κ</a:t>
            </a:r>
            <a:r>
              <a:rPr lang="el-GR" sz="2000" baseline="30000" dirty="0" smtClean="0">
                <a:solidFill>
                  <a:schemeClr val="bg1"/>
                </a:solidFill>
              </a:rPr>
              <a:t>2</a:t>
            </a:r>
            <a:r>
              <a:rPr lang="el-GR" sz="2000" dirty="0" smtClean="0">
                <a:solidFill>
                  <a:schemeClr val="bg1"/>
                </a:solidFill>
              </a:rPr>
              <a:t> – 2,965 Κ + 1,446</a:t>
            </a:r>
            <a:endParaRPr lang="el-GR" sz="1600" dirty="0" smtClean="0">
              <a:solidFill>
                <a:schemeClr val="bg1"/>
              </a:solidFill>
            </a:endParaRPr>
          </a:p>
          <a:p>
            <a:pPr algn="just"/>
            <a:endParaRPr lang="el-GR" sz="1600" dirty="0" smtClean="0"/>
          </a:p>
          <a:p>
            <a:pPr algn="just"/>
            <a:r>
              <a:rPr lang="el-GR" sz="1600" dirty="0" smtClean="0"/>
              <a:t>Ο συντελεστής Κ ονομάζεται δείκτης </a:t>
            </a:r>
            <a:r>
              <a:rPr lang="el-GR" sz="1600" dirty="0" err="1" smtClean="0"/>
              <a:t>αιθριότητας</a:t>
            </a:r>
            <a:r>
              <a:rPr lang="el-GR" sz="1600" dirty="0" smtClean="0"/>
              <a:t> και δίνεται από τη σχέση:</a:t>
            </a:r>
          </a:p>
          <a:p>
            <a:pPr algn="just"/>
            <a:endParaRPr lang="el-GR" sz="1600" dirty="0" smtClean="0"/>
          </a:p>
          <a:p>
            <a:r>
              <a:rPr lang="en-US" sz="1600" b="1" dirty="0" smtClean="0">
                <a:solidFill>
                  <a:schemeClr val="bg1"/>
                </a:solidFill>
              </a:rPr>
              <a:t>K = (0,895 – 0,014</a:t>
            </a:r>
            <a:r>
              <a:rPr lang="el-GR" sz="1600" b="1" dirty="0" smtClean="0">
                <a:solidFill>
                  <a:schemeClr val="bg1"/>
                </a:solidFill>
              </a:rPr>
              <a:t>φ) + </a:t>
            </a:r>
            <a:r>
              <a:rPr lang="en-US" sz="1600" b="1" dirty="0" smtClean="0">
                <a:solidFill>
                  <a:schemeClr val="bg1"/>
                </a:solidFill>
              </a:rPr>
              <a:t>0,000</a:t>
            </a:r>
            <a:r>
              <a:rPr lang="el-GR" sz="1600" b="1" dirty="0" smtClean="0">
                <a:solidFill>
                  <a:schemeClr val="bg1"/>
                </a:solidFill>
              </a:rPr>
              <a:t>1ν  </a:t>
            </a:r>
            <a:r>
              <a:rPr lang="en-US" sz="1600" b="1" dirty="0" smtClean="0">
                <a:solidFill>
                  <a:schemeClr val="bg1"/>
                </a:solidFill>
              </a:rPr>
              <a:t>+ 2</a:t>
            </a:r>
            <a:r>
              <a:rPr lang="el-GR" sz="1600" b="1" dirty="0" smtClean="0">
                <a:solidFill>
                  <a:schemeClr val="bg1"/>
                </a:solidFill>
              </a:rPr>
              <a:t> 10</a:t>
            </a:r>
            <a:r>
              <a:rPr lang="en-US" sz="1600" b="1" baseline="30000" dirty="0" smtClean="0">
                <a:solidFill>
                  <a:schemeClr val="bg1"/>
                </a:solidFill>
              </a:rPr>
              <a:t>-5 </a:t>
            </a:r>
            <a:r>
              <a:rPr lang="el-GR" sz="1600" b="1" dirty="0" smtClean="0">
                <a:solidFill>
                  <a:schemeClr val="bg1"/>
                </a:solidFill>
              </a:rPr>
              <a:t>ν</a:t>
            </a:r>
            <a:r>
              <a:rPr lang="en-US" sz="1600" b="1" baseline="30000" dirty="0" smtClean="0">
                <a:solidFill>
                  <a:schemeClr val="bg1"/>
                </a:solidFill>
              </a:rPr>
              <a:t>2</a:t>
            </a:r>
            <a:r>
              <a:rPr lang="en-US" sz="1600" b="1" dirty="0" smtClean="0">
                <a:solidFill>
                  <a:schemeClr val="bg1"/>
                </a:solidFill>
              </a:rPr>
              <a:t> </a:t>
            </a:r>
            <a:r>
              <a:rPr lang="el-GR" sz="1600" b="1" dirty="0" smtClean="0">
                <a:solidFill>
                  <a:schemeClr val="bg1"/>
                </a:solidFill>
              </a:rPr>
              <a:t>-</a:t>
            </a:r>
            <a:r>
              <a:rPr lang="en-US" sz="1600" b="1" dirty="0" smtClean="0">
                <a:solidFill>
                  <a:schemeClr val="bg1"/>
                </a:solidFill>
              </a:rPr>
              <a:t>1</a:t>
            </a:r>
            <a:r>
              <a:rPr lang="el-GR" sz="1600" b="1" dirty="0" smtClean="0">
                <a:solidFill>
                  <a:schemeClr val="bg1"/>
                </a:solidFill>
              </a:rPr>
              <a:t>,03 10</a:t>
            </a:r>
            <a:r>
              <a:rPr lang="en-US" sz="1600" b="1" baseline="30000" dirty="0" smtClean="0">
                <a:solidFill>
                  <a:schemeClr val="bg1"/>
                </a:solidFill>
              </a:rPr>
              <a:t>-</a:t>
            </a:r>
            <a:r>
              <a:rPr lang="el-GR" sz="1600" b="1" baseline="30000" dirty="0" smtClean="0">
                <a:solidFill>
                  <a:schemeClr val="bg1"/>
                </a:solidFill>
              </a:rPr>
              <a:t>7</a:t>
            </a:r>
            <a:r>
              <a:rPr lang="el-GR" sz="1600" b="1" dirty="0" smtClean="0">
                <a:solidFill>
                  <a:schemeClr val="bg1"/>
                </a:solidFill>
              </a:rPr>
              <a:t>ν</a:t>
            </a:r>
            <a:r>
              <a:rPr lang="el-GR" sz="1600" b="1" baseline="30000" dirty="0" smtClean="0">
                <a:solidFill>
                  <a:schemeClr val="bg1"/>
                </a:solidFill>
              </a:rPr>
              <a:t>3</a:t>
            </a:r>
            <a:r>
              <a:rPr lang="el-GR" sz="1600" b="1" dirty="0" smtClean="0">
                <a:solidFill>
                  <a:schemeClr val="bg1"/>
                </a:solidFill>
              </a:rPr>
              <a:t> +</a:t>
            </a:r>
            <a:r>
              <a:rPr lang="en-US" sz="1600" b="1" dirty="0" smtClean="0">
                <a:solidFill>
                  <a:schemeClr val="bg1"/>
                </a:solidFill>
              </a:rPr>
              <a:t> 1</a:t>
            </a:r>
            <a:r>
              <a:rPr lang="el-GR" sz="1600" b="1" dirty="0" smtClean="0">
                <a:solidFill>
                  <a:schemeClr val="bg1"/>
                </a:solidFill>
              </a:rPr>
              <a:t>,5 10</a:t>
            </a:r>
            <a:r>
              <a:rPr lang="en-US" sz="1600" b="1" baseline="30000" dirty="0" smtClean="0">
                <a:solidFill>
                  <a:schemeClr val="bg1"/>
                </a:solidFill>
              </a:rPr>
              <a:t>-10</a:t>
            </a:r>
            <a:r>
              <a:rPr lang="el-GR" sz="1600" b="1" dirty="0" smtClean="0">
                <a:solidFill>
                  <a:schemeClr val="bg1"/>
                </a:solidFill>
              </a:rPr>
              <a:t> ν</a:t>
            </a:r>
            <a:r>
              <a:rPr lang="en-US" sz="1600" b="1" baseline="30000" dirty="0" smtClean="0">
                <a:solidFill>
                  <a:schemeClr val="bg1"/>
                </a:solidFill>
              </a:rPr>
              <a:t>4</a:t>
            </a:r>
            <a:r>
              <a:rPr lang="en-US" sz="1600" b="1" dirty="0" smtClean="0">
                <a:solidFill>
                  <a:schemeClr val="bg1"/>
                </a:solidFill>
              </a:rPr>
              <a:t> - </a:t>
            </a:r>
            <a:r>
              <a:rPr lang="el-GR" sz="1600" b="1" dirty="0" smtClean="0">
                <a:solidFill>
                  <a:schemeClr val="bg1"/>
                </a:solidFill>
              </a:rPr>
              <a:t>5,5 10</a:t>
            </a:r>
            <a:r>
              <a:rPr lang="en-US" sz="1600" b="1" baseline="30000" dirty="0" smtClean="0">
                <a:solidFill>
                  <a:schemeClr val="bg1"/>
                </a:solidFill>
              </a:rPr>
              <a:t>-</a:t>
            </a:r>
            <a:r>
              <a:rPr lang="el-GR" sz="1600" b="1" baseline="30000" dirty="0" smtClean="0">
                <a:solidFill>
                  <a:schemeClr val="bg1"/>
                </a:solidFill>
              </a:rPr>
              <a:t>14 </a:t>
            </a:r>
            <a:r>
              <a:rPr lang="el-GR" sz="1600" b="1" dirty="0" smtClean="0">
                <a:solidFill>
                  <a:schemeClr val="bg1"/>
                </a:solidFill>
              </a:rPr>
              <a:t>ν</a:t>
            </a:r>
            <a:r>
              <a:rPr lang="el-GR" sz="1600" b="1" baseline="30000" dirty="0" smtClean="0">
                <a:solidFill>
                  <a:schemeClr val="bg1"/>
                </a:solidFill>
              </a:rPr>
              <a:t>5</a:t>
            </a:r>
            <a:r>
              <a:rPr lang="el-GR" sz="1600" b="1" dirty="0" smtClean="0">
                <a:solidFill>
                  <a:schemeClr val="bg1"/>
                </a:solidFill>
              </a:rPr>
              <a:t> </a:t>
            </a:r>
            <a:r>
              <a:rPr lang="el-GR" sz="1600" b="1" dirty="0" smtClean="0"/>
              <a:t>	16.</a:t>
            </a:r>
            <a:endParaRPr lang="el-G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461665"/>
          </a:xfrm>
          <a:prstGeom prst="rect">
            <a:avLst/>
          </a:prstGeom>
          <a:noFill/>
        </p:spPr>
        <p:txBody>
          <a:bodyPr wrap="square" rtlCol="0">
            <a:spAutoFit/>
          </a:bodyPr>
          <a:lstStyle/>
          <a:p>
            <a:pPr algn="just"/>
            <a:r>
              <a:rPr lang="el-GR" sz="2400" b="1" dirty="0" smtClean="0"/>
              <a:t>Εισαγωγή </a:t>
            </a:r>
            <a:endParaRPr lang="el-GR" sz="2400" b="1" dirty="0"/>
          </a:p>
        </p:txBody>
      </p:sp>
      <p:sp>
        <p:nvSpPr>
          <p:cNvPr id="5" name="4 - TextBox"/>
          <p:cNvSpPr txBox="1"/>
          <p:nvPr/>
        </p:nvSpPr>
        <p:spPr>
          <a:xfrm>
            <a:off x="0" y="620688"/>
            <a:ext cx="9144000" cy="5909310"/>
          </a:xfrm>
          <a:prstGeom prst="rect">
            <a:avLst/>
          </a:prstGeom>
          <a:noFill/>
        </p:spPr>
        <p:txBody>
          <a:bodyPr wrap="square" rtlCol="0">
            <a:spAutoFit/>
          </a:bodyPr>
          <a:lstStyle/>
          <a:p>
            <a:r>
              <a:rPr lang="el-GR" dirty="0" smtClean="0"/>
              <a:t>Η ηλιακή ακτινοβολία που φθάνει κάθε στιγμή σε πλαίσιο τοποθετημένο με κλίση β, στην επιφάνεια της γης, εξαρτάται:</a:t>
            </a:r>
          </a:p>
          <a:p>
            <a:endParaRPr lang="el-GR" dirty="0" smtClean="0"/>
          </a:p>
          <a:p>
            <a:pPr marL="520700" indent="-342900">
              <a:buFont typeface="+mj-lt"/>
              <a:buAutoNum type="arabicPeriod"/>
            </a:pPr>
            <a:r>
              <a:rPr lang="el-GR" dirty="0" smtClean="0"/>
              <a:t>Από το γεωγραφικό πλάτος του τόπου (γωνία φ)</a:t>
            </a:r>
            <a:endParaRPr lang="en-US" dirty="0" smtClean="0"/>
          </a:p>
          <a:p>
            <a:pPr marL="520700" indent="-342900">
              <a:buFont typeface="+mj-lt"/>
              <a:buAutoNum type="arabicPeriod"/>
            </a:pPr>
            <a:endParaRPr lang="el-GR" dirty="0" smtClean="0"/>
          </a:p>
          <a:p>
            <a:pPr marL="520700" indent="-342900">
              <a:buFont typeface="+mj-lt"/>
              <a:buAutoNum type="arabicPeriod"/>
            </a:pPr>
            <a:r>
              <a:rPr lang="el-GR" dirty="0" smtClean="0"/>
              <a:t>Από την ημέρα του έτους γιατί με την ημέρα του έτους μεταβάλλεται απόσταση της γης από τον ήλιο και άρα και η ένταση της ακτινοβολίας </a:t>
            </a:r>
            <a:r>
              <a:rPr lang="el-GR" dirty="0" err="1" smtClean="0"/>
              <a:t>Ιον</a:t>
            </a:r>
            <a:r>
              <a:rPr lang="el-GR" dirty="0" smtClean="0"/>
              <a:t> (</a:t>
            </a:r>
            <a:r>
              <a:rPr lang="en-US" dirty="0" smtClean="0"/>
              <a:t>kW) </a:t>
            </a:r>
            <a:r>
              <a:rPr lang="el-GR" dirty="0" smtClean="0"/>
              <a:t>που φθάνει στη </a:t>
            </a:r>
            <a:r>
              <a:rPr lang="el-GR" dirty="0" err="1" smtClean="0"/>
              <a:t>γή</a:t>
            </a:r>
            <a:r>
              <a:rPr lang="el-GR" dirty="0" smtClean="0"/>
              <a:t>, αλλά και το μέγιστο ύψος του ήλιου από τον ορίζοντα (γωνία </a:t>
            </a:r>
            <a:r>
              <a:rPr lang="en-US" dirty="0" smtClean="0"/>
              <a:t>h</a:t>
            </a:r>
            <a:r>
              <a:rPr lang="el-GR" dirty="0" smtClean="0"/>
              <a:t>ν)</a:t>
            </a:r>
            <a:endParaRPr lang="en-US" dirty="0" smtClean="0"/>
          </a:p>
          <a:p>
            <a:pPr marL="520700" indent="-342900">
              <a:buFont typeface="+mj-lt"/>
              <a:buAutoNum type="arabicPeriod"/>
            </a:pPr>
            <a:endParaRPr lang="el-GR" dirty="0" smtClean="0"/>
          </a:p>
          <a:p>
            <a:pPr marL="520700" indent="-342900">
              <a:buFont typeface="+mj-lt"/>
              <a:buAutoNum type="arabicPeriod"/>
            </a:pPr>
            <a:r>
              <a:rPr lang="el-GR" dirty="0" smtClean="0"/>
              <a:t>Την κλίση του πλαισίου (γωνία β) και αν αυτή μεταβάλλεται από μέρα σε μέρα ή ακόμα και μέσα στην ημέρα γιατί η κλίση αυτή επηρεάζει  τη γωνία θ με την οποία οι ακτίνες του ήλιου πέφτουν στο πλαίσιο</a:t>
            </a:r>
            <a:endParaRPr lang="en-US" dirty="0" smtClean="0"/>
          </a:p>
          <a:p>
            <a:pPr marL="520700" indent="-342900">
              <a:buFont typeface="+mj-lt"/>
              <a:buAutoNum type="arabicPeriod"/>
            </a:pPr>
            <a:endParaRPr lang="el-GR" dirty="0" smtClean="0"/>
          </a:p>
          <a:p>
            <a:pPr marL="520700" indent="-342900">
              <a:buFont typeface="+mj-lt"/>
              <a:buAutoNum type="arabicPeriod"/>
            </a:pPr>
            <a:r>
              <a:rPr lang="el-GR" dirty="0" smtClean="0"/>
              <a:t>Την ώρα της ημέρας γιατί  αυτή επίσης επηρεάζει την γωνία θ, καθώς επίσης και τη μάζα ατμοσφαιρικού αέρα που συναντά η ηλιακή ακτινοβολία στο δρόμο της και τη διαθλά την απορροφά και την ελαττώνει</a:t>
            </a:r>
          </a:p>
          <a:p>
            <a:endParaRPr lang="el-GR" dirty="0" smtClean="0"/>
          </a:p>
          <a:p>
            <a:r>
              <a:rPr lang="el-GR" dirty="0" smtClean="0"/>
              <a:t>Ενώ επίσης, η ακτινοβολία που φθάνει σε αυτό το πλαίσιο στη διάρκεια μία ημέρας εξαρτάται και από τις ώρες που ο ήλιος είναι πάνω από τον ορίζοντα, την ημέρα αυτή (τη διάρκεια δηλαδή της ημέρας μέσα στο 24ωρο).</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600" y="3406172"/>
            <a:ext cx="5544616" cy="814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7" name="Rectangle 3"/>
          <p:cNvSpPr>
            <a:spLocks noChangeArrowheads="1"/>
          </p:cNvSpPr>
          <p:nvPr/>
        </p:nvSpPr>
        <p:spPr bwMode="auto">
          <a:xfrm>
            <a:off x="0" y="253821"/>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Ο συντελεστής </a:t>
            </a:r>
            <a:r>
              <a:rPr lang="en-US" sz="1600" dirty="0" smtClean="0"/>
              <a:t>R</a:t>
            </a:r>
            <a:r>
              <a:rPr lang="el-GR" sz="1600" baseline="-25000" dirty="0" smtClean="0"/>
              <a:t>Α</a:t>
            </a:r>
            <a:r>
              <a:rPr lang="el-GR" sz="1600" dirty="0" smtClean="0"/>
              <a:t> ορίζεται ως:</a:t>
            </a:r>
          </a:p>
          <a:p>
            <a:r>
              <a:rPr lang="el-GR" sz="1600" dirty="0" smtClean="0"/>
              <a:t> </a:t>
            </a:r>
          </a:p>
          <a:p>
            <a:r>
              <a:rPr lang="el-GR" sz="1600" dirty="0" smtClean="0"/>
              <a:t>								</a:t>
            </a:r>
          </a:p>
          <a:p>
            <a:r>
              <a:rPr lang="el-GR" sz="1600" b="1" dirty="0" smtClean="0"/>
              <a:t> </a:t>
            </a:r>
            <a:endParaRPr lang="el-GR" sz="1600" dirty="0" smtClean="0"/>
          </a:p>
          <a:p>
            <a:r>
              <a:rPr lang="el-GR" sz="1600" dirty="0" smtClean="0"/>
              <a:t>και για συλλέκτη που παρακολουθεί την ημερήσια κίνηση του ήλιου ο αριθμητής λαμβάνει την τιμή 1.</a:t>
            </a:r>
          </a:p>
          <a:p>
            <a:endParaRPr lang="el-GR" sz="1600" dirty="0" smtClean="0"/>
          </a:p>
          <a:p>
            <a:r>
              <a:rPr lang="el-GR" sz="1600" dirty="0" smtClean="0"/>
              <a:t>Για τον υπολογισμό της μέσης ημερήσιας ηλιακής ενέργειας που δέχεται συλλέκτης με σταθερή κλίση β και νότιο προσανατολισμό, ο υπολογισμός του συντελεστή </a:t>
            </a:r>
            <a:r>
              <a:rPr lang="en-US" sz="1600" dirty="0" smtClean="0"/>
              <a:t>R</a:t>
            </a:r>
            <a:r>
              <a:rPr lang="el-GR" sz="1600" baseline="-25000" dirty="0" smtClean="0"/>
              <a:t>Α</a:t>
            </a:r>
            <a:r>
              <a:rPr lang="el-GR" sz="1600" dirty="0" smtClean="0"/>
              <a:t> μπορεί να γίνει από την παραπάνω σχέση ολοκληρώνοντας τον αριθμητή από την ωριαία γωνία ανατολής μέχρι την ωριαία γωνία δύσης για το επίπεδο με κλίση (γωνία </a:t>
            </a:r>
            <a:r>
              <a:rPr lang="el-GR" sz="1600" dirty="0" err="1" smtClean="0"/>
              <a:t>ω</a:t>
            </a:r>
            <a:r>
              <a:rPr lang="el-GR" sz="1600" baseline="-25000" dirty="0" err="1" smtClean="0"/>
              <a:t>Ακ</a:t>
            </a:r>
            <a:r>
              <a:rPr lang="el-GR" sz="1600" dirty="0" smtClean="0"/>
              <a:t> και γωνία </a:t>
            </a:r>
            <a:r>
              <a:rPr lang="el-GR" sz="1600" dirty="0" err="1" smtClean="0"/>
              <a:t>ω</a:t>
            </a:r>
            <a:r>
              <a:rPr lang="el-GR" sz="1600" baseline="-25000" dirty="0" err="1" smtClean="0"/>
              <a:t>Δκ</a:t>
            </a:r>
            <a:r>
              <a:rPr lang="el-GR" sz="1600" dirty="0" smtClean="0"/>
              <a:t>) και τον παρανομαστή από την ωριαία γωνία, ανατολής μέχρι την ωριαία γωνία δύσης για οριζόντιο επίπεδο (γωνία ω</a:t>
            </a:r>
            <a:r>
              <a:rPr lang="el-GR" sz="1600" baseline="-25000" dirty="0" smtClean="0"/>
              <a:t>Α</a:t>
            </a:r>
            <a:r>
              <a:rPr lang="el-GR" sz="1600" dirty="0" smtClean="0"/>
              <a:t> και γωνία ω</a:t>
            </a:r>
            <a:r>
              <a:rPr lang="el-GR" sz="1600" baseline="-25000" dirty="0" smtClean="0"/>
              <a:t>Δ</a:t>
            </a:r>
            <a:r>
              <a:rPr lang="el-GR" sz="1600" dirty="0" smtClean="0"/>
              <a:t>):</a:t>
            </a:r>
          </a:p>
          <a:p>
            <a:endParaRPr lang="el-GR" sz="1600" dirty="0" smtClean="0"/>
          </a:p>
          <a:p>
            <a:endParaRPr lang="el-GR" sz="1600" dirty="0" smtClean="0"/>
          </a:p>
          <a:p>
            <a:pPr algn="r"/>
            <a:r>
              <a:rPr lang="el-GR" sz="1600" b="1" dirty="0" smtClean="0"/>
              <a:t>17.	</a:t>
            </a:r>
            <a:endParaRPr lang="el-GR" sz="1600" dirty="0" smtClean="0"/>
          </a:p>
          <a:p>
            <a:endParaRPr lang="en-US" sz="1600" dirty="0" smtClean="0"/>
          </a:p>
          <a:p>
            <a:endParaRPr lang="en-US" sz="1600" dirty="0"/>
          </a:p>
          <a:p>
            <a:endParaRPr lang="el-GR" sz="1600" dirty="0" smtClean="0"/>
          </a:p>
          <a:p>
            <a:r>
              <a:rPr lang="el-GR" sz="1600" dirty="0" smtClean="0">
                <a:solidFill>
                  <a:schemeClr val="bg1"/>
                </a:solidFill>
              </a:rPr>
              <a:t>Για συλλέκτη που παρακολουθεί την ημερήσια διαδρομή του ήλιου, ο αριθμητής της παραπάνω σχέσης λαμβάνει την τιμή:</a:t>
            </a:r>
          </a:p>
          <a:p>
            <a:endParaRPr lang="el-GR" sz="1600" dirty="0" smtClean="0"/>
          </a:p>
          <a:p>
            <a:pPr algn="ctr"/>
            <a:r>
              <a:rPr lang="el-GR" sz="1600" dirty="0" smtClean="0">
                <a:solidFill>
                  <a:schemeClr val="bg1"/>
                </a:solidFill>
              </a:rPr>
              <a:t>(π/180)*</a:t>
            </a:r>
            <a:r>
              <a:rPr lang="el-GR" sz="1600" dirty="0" err="1" smtClean="0">
                <a:solidFill>
                  <a:schemeClr val="bg1"/>
                </a:solidFill>
              </a:rPr>
              <a:t>ω</a:t>
            </a:r>
            <a:r>
              <a:rPr lang="el-GR" sz="1600" baseline="-25000" dirty="0" err="1" smtClean="0">
                <a:solidFill>
                  <a:schemeClr val="bg1"/>
                </a:solidFill>
              </a:rPr>
              <a:t>Δκ</a:t>
            </a:r>
            <a:endParaRPr lang="el-GR" sz="1600" baseline="-25000" dirty="0" smtClean="0">
              <a:solidFill>
                <a:schemeClr val="bg1"/>
              </a:solidFill>
            </a:endParaRPr>
          </a:p>
          <a:p>
            <a:endParaRPr lang="el-GR" sz="1600" dirty="0" smtClean="0"/>
          </a:p>
          <a:p>
            <a:endParaRPr lang="el-GR" sz="1600" dirty="0" smtClean="0"/>
          </a:p>
          <a:p>
            <a:endParaRPr lang="el-GR" sz="1600" dirty="0" smtClean="0"/>
          </a:p>
          <a:p>
            <a:r>
              <a:rPr lang="el-GR" sz="1600" b="1" dirty="0" smtClean="0"/>
              <a:t> 								</a:t>
            </a:r>
            <a:endParaRPr lang="el-GR" sz="1600" dirty="0" smtClean="0"/>
          </a:p>
          <a:p>
            <a:r>
              <a:rPr lang="el-GR" sz="1600" dirty="0" smtClean="0"/>
              <a:t> </a:t>
            </a:r>
          </a:p>
          <a:p>
            <a:pPr algn="ctr"/>
            <a:endParaRPr lang="el-GR" sz="1600" dirty="0"/>
          </a:p>
        </p:txBody>
      </p:sp>
      <p:pic>
        <p:nvPicPr>
          <p:cNvPr id="43011" name="Picture 3"/>
          <p:cNvPicPr>
            <a:picLocks noChangeAspect="1" noChangeArrowheads="1"/>
          </p:cNvPicPr>
          <p:nvPr/>
        </p:nvPicPr>
        <p:blipFill>
          <a:blip r:embed="rId2" cstate="print"/>
          <a:srcRect/>
          <a:stretch>
            <a:fillRect/>
          </a:stretch>
        </p:blipFill>
        <p:spPr bwMode="auto">
          <a:xfrm>
            <a:off x="19080" y="969694"/>
            <a:ext cx="7124688" cy="518605"/>
          </a:xfrm>
          <a:prstGeom prst="rect">
            <a:avLst/>
          </a:prstGeom>
          <a:noFill/>
          <a:ln w="9525">
            <a:noFill/>
            <a:miter lim="800000"/>
            <a:headEnd/>
            <a:tailEnd/>
          </a:ln>
          <a:effectLst/>
        </p:spPr>
      </p:pic>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30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39988" y="3503380"/>
            <a:ext cx="4789334" cy="64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5" name="Rectangle 3"/>
          <p:cNvSpPr>
            <a:spLocks noChangeArrowheads="1"/>
          </p:cNvSpPr>
          <p:nvPr/>
        </p:nvSpPr>
        <p:spPr bwMode="auto">
          <a:xfrm>
            <a:off x="0" y="980728"/>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 </a:t>
            </a:r>
          </a:p>
          <a:p>
            <a:r>
              <a:rPr lang="el-GR" sz="1600" dirty="0" smtClean="0"/>
              <a:t>Η ωριαία γωνία ανατολής ή δύσης του ηλίου (ω</a:t>
            </a:r>
            <a:r>
              <a:rPr lang="el-GR" sz="1600" baseline="-25000" dirty="0" smtClean="0"/>
              <a:t>Α </a:t>
            </a:r>
            <a:r>
              <a:rPr lang="el-GR" sz="1600" dirty="0" smtClean="0"/>
              <a:t>= - ω</a:t>
            </a:r>
            <a:r>
              <a:rPr lang="el-GR" sz="1600" baseline="-25000" dirty="0" smtClean="0"/>
              <a:t>Δ</a:t>
            </a:r>
            <a:r>
              <a:rPr lang="el-GR" sz="1600" dirty="0" smtClean="0"/>
              <a:t> ή ω</a:t>
            </a:r>
            <a:r>
              <a:rPr lang="el-GR" sz="1600" baseline="-25000" dirty="0" smtClean="0"/>
              <a:t>Δ</a:t>
            </a:r>
            <a:r>
              <a:rPr lang="el-GR" sz="1600" dirty="0" smtClean="0"/>
              <a:t>) όταν το πλαίσιο είναι τοποθετημένο σε οριζόντια θέση, υπολογίζεται από τη σχέση:</a:t>
            </a:r>
          </a:p>
          <a:p>
            <a:pPr algn="ctr"/>
            <a:r>
              <a:rPr lang="el-GR" sz="1600" dirty="0" smtClean="0"/>
              <a:t> </a:t>
            </a:r>
          </a:p>
          <a:p>
            <a:pPr algn="ctr"/>
            <a:r>
              <a:rPr lang="el-GR" sz="1600" b="1" dirty="0" smtClean="0"/>
              <a:t>ω</a:t>
            </a:r>
            <a:r>
              <a:rPr lang="el-GR" sz="1600" b="1" baseline="-25000" dirty="0" smtClean="0"/>
              <a:t>Δ</a:t>
            </a:r>
            <a:r>
              <a:rPr lang="el-GR" sz="1600" b="1" dirty="0" smtClean="0"/>
              <a:t> = </a:t>
            </a:r>
            <a:r>
              <a:rPr lang="el-GR" sz="1600" b="1" dirty="0" err="1" smtClean="0"/>
              <a:t>τοξσυν</a:t>
            </a:r>
            <a:r>
              <a:rPr lang="el-GR" sz="1600" b="1" dirty="0" smtClean="0"/>
              <a:t> [- </a:t>
            </a:r>
            <a:r>
              <a:rPr lang="el-GR" sz="1600" b="1" dirty="0" err="1" smtClean="0"/>
              <a:t>εφφ</a:t>
            </a:r>
            <a:r>
              <a:rPr lang="el-GR" sz="1600" b="1" dirty="0" smtClean="0"/>
              <a:t> </a:t>
            </a:r>
            <a:r>
              <a:rPr lang="el-GR" sz="1600" b="1" dirty="0" smtClean="0">
                <a:sym typeface="Symbol"/>
              </a:rPr>
              <a:t></a:t>
            </a:r>
            <a:r>
              <a:rPr lang="el-GR" sz="1600" b="1" dirty="0" smtClean="0"/>
              <a:t> </a:t>
            </a:r>
            <a:r>
              <a:rPr lang="el-GR" sz="1600" b="1" dirty="0" err="1" smtClean="0"/>
              <a:t>εφδ</a:t>
            </a:r>
            <a:r>
              <a:rPr lang="el-GR" sz="1600" b="1" dirty="0" smtClean="0"/>
              <a:t>]				5.</a:t>
            </a:r>
            <a:endParaRPr lang="el-GR" sz="1600" dirty="0" smtClean="0"/>
          </a:p>
          <a:p>
            <a:r>
              <a:rPr lang="el-GR" sz="1600" dirty="0" smtClean="0"/>
              <a:t> </a:t>
            </a:r>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r>
              <a:rPr lang="el-GR" sz="1600" dirty="0" smtClean="0"/>
              <a:t>Η ωριαία γωνία ανατολής και δύσης του ηλίου (</a:t>
            </a:r>
            <a:r>
              <a:rPr lang="el-GR" sz="1600" dirty="0" err="1" smtClean="0"/>
              <a:t>ω</a:t>
            </a:r>
            <a:r>
              <a:rPr lang="el-GR" sz="1600" baseline="-25000" dirty="0" err="1" smtClean="0"/>
              <a:t>Ακ</a:t>
            </a:r>
            <a:r>
              <a:rPr lang="el-GR" sz="1600" dirty="0" smtClean="0"/>
              <a:t> = - </a:t>
            </a:r>
            <a:r>
              <a:rPr lang="el-GR" sz="1600" dirty="0" err="1" smtClean="0"/>
              <a:t>ω</a:t>
            </a:r>
            <a:r>
              <a:rPr lang="el-GR" sz="1600" baseline="-25000" dirty="0" err="1" smtClean="0"/>
              <a:t>Δκ</a:t>
            </a:r>
            <a:r>
              <a:rPr lang="el-GR" sz="1600" dirty="0" smtClean="0"/>
              <a:t>  και γωνία </a:t>
            </a:r>
            <a:r>
              <a:rPr lang="el-GR" sz="1600" dirty="0" err="1" smtClean="0"/>
              <a:t>ω</a:t>
            </a:r>
            <a:r>
              <a:rPr lang="el-GR" sz="1600" baseline="-25000" dirty="0" err="1" smtClean="0"/>
              <a:t>Δκ</a:t>
            </a:r>
            <a:r>
              <a:rPr lang="el-GR" sz="1600" dirty="0" smtClean="0"/>
              <a:t>) όταν το πλαίσιο είναι τοποθετημένο με κλίση β ως προς το οριζόντιο επίπεδο, υπολογίζεται από τη σχέση: </a:t>
            </a:r>
          </a:p>
          <a:p>
            <a:r>
              <a:rPr lang="el-GR" sz="1600" dirty="0" smtClean="0"/>
              <a:t> </a:t>
            </a:r>
          </a:p>
          <a:p>
            <a:pPr algn="ctr"/>
            <a:r>
              <a:rPr lang="el-GR" sz="1600" b="1" dirty="0" err="1" smtClean="0">
                <a:solidFill>
                  <a:schemeClr val="bg1"/>
                </a:solidFill>
              </a:rPr>
              <a:t>ω</a:t>
            </a:r>
            <a:r>
              <a:rPr lang="el-GR" sz="1600" b="1" baseline="-25000" dirty="0" err="1" smtClean="0">
                <a:solidFill>
                  <a:schemeClr val="bg1"/>
                </a:solidFill>
              </a:rPr>
              <a:t>Δκ</a:t>
            </a:r>
            <a:r>
              <a:rPr lang="el-GR" sz="1600" b="1" dirty="0" smtClean="0">
                <a:solidFill>
                  <a:schemeClr val="bg1"/>
                </a:solidFill>
              </a:rPr>
              <a:t> = </a:t>
            </a:r>
            <a:r>
              <a:rPr lang="en-US" sz="1600" b="1" dirty="0" smtClean="0">
                <a:solidFill>
                  <a:schemeClr val="bg1"/>
                </a:solidFill>
              </a:rPr>
              <a:t>min</a:t>
            </a:r>
            <a:r>
              <a:rPr lang="el-GR" sz="1600" b="1" dirty="0" smtClean="0">
                <a:solidFill>
                  <a:schemeClr val="bg1"/>
                </a:solidFill>
              </a:rPr>
              <a:t>{ω</a:t>
            </a:r>
            <a:r>
              <a:rPr lang="el-GR" sz="1600" b="1" baseline="-25000" dirty="0" smtClean="0">
                <a:solidFill>
                  <a:schemeClr val="bg1"/>
                </a:solidFill>
              </a:rPr>
              <a:t>Δ</a:t>
            </a:r>
            <a:r>
              <a:rPr lang="el-GR" sz="1600" b="1" dirty="0" smtClean="0">
                <a:solidFill>
                  <a:schemeClr val="bg1"/>
                </a:solidFill>
              </a:rPr>
              <a:t>, </a:t>
            </a:r>
            <a:r>
              <a:rPr lang="el-GR" sz="1600" b="1" dirty="0" err="1" smtClean="0">
                <a:solidFill>
                  <a:schemeClr val="bg1"/>
                </a:solidFill>
              </a:rPr>
              <a:t>τοξσυν</a:t>
            </a:r>
            <a:r>
              <a:rPr lang="el-GR" sz="1600" b="1" dirty="0" smtClean="0">
                <a:solidFill>
                  <a:schemeClr val="bg1"/>
                </a:solidFill>
              </a:rPr>
              <a:t> [– εφ(φ – β) </a:t>
            </a:r>
            <a:r>
              <a:rPr lang="el-GR" sz="1600" b="1" dirty="0" smtClean="0">
                <a:solidFill>
                  <a:schemeClr val="bg1"/>
                </a:solidFill>
                <a:sym typeface="Symbol"/>
              </a:rPr>
              <a:t></a:t>
            </a:r>
            <a:r>
              <a:rPr lang="el-GR" sz="1600" b="1" dirty="0" smtClean="0">
                <a:solidFill>
                  <a:schemeClr val="bg1"/>
                </a:solidFill>
              </a:rPr>
              <a:t> </a:t>
            </a:r>
            <a:r>
              <a:rPr lang="el-GR" sz="1600" b="1" dirty="0" err="1" smtClean="0">
                <a:solidFill>
                  <a:schemeClr val="bg1"/>
                </a:solidFill>
              </a:rPr>
              <a:t>εφδ</a:t>
            </a:r>
            <a:r>
              <a:rPr lang="el-GR" sz="1600" b="1" dirty="0" smtClean="0">
                <a:solidFill>
                  <a:schemeClr val="bg1"/>
                </a:solidFill>
              </a:rPr>
              <a:t>]}			18.</a:t>
            </a:r>
            <a:endParaRPr lang="el-GR" sz="1600" dirty="0" smtClean="0">
              <a:solidFill>
                <a:schemeClr val="bg1"/>
              </a:solidFill>
            </a:endParaRPr>
          </a:p>
          <a:p>
            <a:pPr algn="ctr"/>
            <a:endParaRPr lang="el-GR" sz="1600" dirty="0"/>
          </a:p>
        </p:txBody>
      </p:sp>
      <p:sp>
        <p:nvSpPr>
          <p:cNvPr id="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1610" y="4797152"/>
            <a:ext cx="309634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8" name="Rectangle 3"/>
          <p:cNvSpPr>
            <a:spLocks noChangeArrowheads="1"/>
          </p:cNvSpPr>
          <p:nvPr/>
        </p:nvSpPr>
        <p:spPr bwMode="auto">
          <a:xfrm>
            <a:off x="0" y="500042"/>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H </a:t>
            </a:r>
            <a:r>
              <a:rPr lang="el-GR" sz="1600" b="1" dirty="0" smtClean="0"/>
              <a:t>διάχυτη ακτινοβολία</a:t>
            </a:r>
            <a:r>
              <a:rPr lang="el-GR" sz="1600" dirty="0" smtClean="0"/>
              <a:t> που δέχεται το πλαίσιο εξαρτάται από το ποσοστό του ουράνιου θόλου που βλέπει και το ποσοστό αυτό εξαρτάται από την κλίση β. Όταν β = 0, ο συλλέκτης βλέπει ολόκληρη τη ημισφαιρική επιφάνεια του ουράνιου θόλου και η διάχυτη ακτινοβολία που δέχεται, γίνεται μέγιστη. Όταν β = 90</a:t>
            </a:r>
            <a:r>
              <a:rPr lang="el-GR" sz="1600" baseline="30000" dirty="0" smtClean="0"/>
              <a:t>ο</a:t>
            </a:r>
            <a:r>
              <a:rPr lang="el-GR" sz="1600" dirty="0" smtClean="0"/>
              <a:t>, ο συλλέκτης βλέπει τη μισή ημισφαιρική επιφάνεια του ουράνιου θόλου και η διάχυτη ακτινοβολία που δέχεται είναι το μισό της μέγιστης.  Έτσι ο συντελεστής </a:t>
            </a:r>
            <a:r>
              <a:rPr lang="en-US" sz="1600" dirty="0" smtClean="0"/>
              <a:t>R</a:t>
            </a:r>
            <a:r>
              <a:rPr lang="el-GR" sz="1600" baseline="-25000" dirty="0" smtClean="0"/>
              <a:t>Δ</a:t>
            </a:r>
            <a:r>
              <a:rPr lang="el-GR" sz="1600" dirty="0" smtClean="0"/>
              <a:t> ορίζεται ως: </a:t>
            </a:r>
          </a:p>
          <a:p>
            <a:r>
              <a:rPr lang="el-GR" sz="1600" dirty="0" smtClean="0"/>
              <a:t> </a:t>
            </a:r>
          </a:p>
          <a:p>
            <a:r>
              <a:rPr lang="el-GR" sz="1600" b="1" dirty="0" smtClean="0"/>
              <a:t> 							19.</a:t>
            </a:r>
          </a:p>
          <a:p>
            <a:endParaRPr lang="el-GR" sz="1600" b="1" dirty="0" smtClean="0"/>
          </a:p>
          <a:p>
            <a:endParaRPr lang="el-GR" sz="1600" b="1" dirty="0" smtClean="0"/>
          </a:p>
          <a:p>
            <a:r>
              <a:rPr lang="el-GR" sz="1600" dirty="0" smtClean="0"/>
              <a:t>Για συλλέκτη που παρακολουθεί την ημερήσια κίνηση του ήλιου, η γωνία β στην παραπάνω σχέση αντικαθίσταται με τη θ</a:t>
            </a:r>
            <a:r>
              <a:rPr lang="en-US" sz="1600" dirty="0" smtClean="0"/>
              <a:t>z</a:t>
            </a:r>
            <a:r>
              <a:rPr lang="el-GR" sz="1600" dirty="0" smtClean="0"/>
              <a:t> όταν θ</a:t>
            </a:r>
            <a:r>
              <a:rPr lang="en-US" sz="1600" dirty="0" smtClean="0"/>
              <a:t>z</a:t>
            </a:r>
            <a:r>
              <a:rPr lang="el-GR" sz="1600" dirty="0" smtClean="0"/>
              <a:t> &gt; β.</a:t>
            </a:r>
          </a:p>
          <a:p>
            <a:endParaRPr lang="el-GR" sz="1600" dirty="0" smtClean="0"/>
          </a:p>
          <a:p>
            <a:r>
              <a:rPr lang="el-GR" sz="1600" dirty="0" smtClean="0"/>
              <a:t>Η </a:t>
            </a:r>
            <a:r>
              <a:rPr lang="el-GR" sz="1600" b="1" dirty="0" smtClean="0"/>
              <a:t>ανακλώμενη ακτινοβολία</a:t>
            </a:r>
            <a:r>
              <a:rPr lang="el-GR" sz="1600" dirty="0" smtClean="0"/>
              <a:t> που δέχεται το πλαίσιο εξαρτάται από το έδαφος της γύρω περιοχής που βλέπει και το έδαφος αυτό εξαρτάται από την γωνία κλίσης β. Όταν η γωνία κλίσης β, γίνει ίση με μηδέν μοίρες, το πλαίσιο δεν βλέπει το έδαφος της γύρω περιοχής και επομένως η ακτινοβολία από ανάκλαση είναι μηδενική. Όταν η γωνία κλίσης β, γίνει ίση με ενενήντα  μοίρες, το πλαίσιο βλέπει το μισό από το έδαφος της γύρω περιοχής και η ακτινοβολία από ανάκλαση γίνεται μέγιστη. Με βάση το σκεπτικό αυτό: </a:t>
            </a:r>
          </a:p>
          <a:p>
            <a:r>
              <a:rPr lang="el-GR" sz="1600" dirty="0" smtClean="0"/>
              <a:t> </a:t>
            </a:r>
          </a:p>
          <a:p>
            <a:r>
              <a:rPr lang="el-GR" sz="1600" b="1" dirty="0" smtClean="0"/>
              <a:t>         							20.</a:t>
            </a:r>
          </a:p>
          <a:p>
            <a:endParaRPr lang="el-GR" sz="1600" b="1" dirty="0" smtClean="0"/>
          </a:p>
          <a:p>
            <a:r>
              <a:rPr lang="el-GR" sz="1600" dirty="0" smtClean="0"/>
              <a:t>Αντίστοιχα, για συλλέκτη που παρακολουθεί την ημερήσια κίνηση του ήλιου, η γωνία β στην παραπάνω σχέση αντικαθίσταται με τη θ</a:t>
            </a:r>
            <a:r>
              <a:rPr lang="en-US" sz="1600" dirty="0" smtClean="0"/>
              <a:t>z</a:t>
            </a:r>
            <a:r>
              <a:rPr lang="el-GR" sz="1600" dirty="0" smtClean="0"/>
              <a:t> όταν θ</a:t>
            </a:r>
            <a:r>
              <a:rPr lang="en-US" sz="1600" dirty="0" smtClean="0"/>
              <a:t>z</a:t>
            </a:r>
            <a:r>
              <a:rPr lang="el-GR" sz="1600" dirty="0" smtClean="0"/>
              <a:t> &gt; β.</a:t>
            </a:r>
            <a:endParaRPr lang="el-GR" sz="1600" dirty="0"/>
          </a:p>
        </p:txBody>
      </p:sp>
      <p:sp>
        <p:nvSpPr>
          <p:cNvPr id="10"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32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16" y="1928802"/>
            <a:ext cx="1947333" cy="483809"/>
          </a:xfrm>
          <a:prstGeom prst="rect">
            <a:avLst/>
          </a:prstGeom>
          <a:noFill/>
        </p:spPr>
      </p:pic>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32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0430" y="4929198"/>
            <a:ext cx="1345239" cy="42857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11560" y="1909556"/>
            <a:ext cx="6840760" cy="35356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5. Ένταση της Ηλιακής Ακτινοβολίας Παρουσία Ατμόσφαιρας</a:t>
            </a:r>
            <a:endParaRPr lang="el-GR" b="1" dirty="0"/>
          </a:p>
        </p:txBody>
      </p:sp>
      <p:sp>
        <p:nvSpPr>
          <p:cNvPr id="8" name="Rectangle 3"/>
          <p:cNvSpPr>
            <a:spLocks noChangeArrowheads="1"/>
          </p:cNvSpPr>
          <p:nvPr/>
        </p:nvSpPr>
        <p:spPr bwMode="auto">
          <a:xfrm>
            <a:off x="0" y="469265"/>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Έτσι:</a:t>
            </a:r>
          </a:p>
          <a:p>
            <a:r>
              <a:rPr lang="el-GR" sz="1600" dirty="0" smtClean="0"/>
              <a:t> </a:t>
            </a:r>
          </a:p>
          <a:p>
            <a:r>
              <a:rPr lang="el-GR" sz="1600" dirty="0" err="1" smtClean="0"/>
              <a:t>Η</a:t>
            </a:r>
            <a:r>
              <a:rPr lang="el-GR" sz="1600" baseline="-25000" dirty="0" err="1" smtClean="0"/>
              <a:t>Ηκ</a:t>
            </a:r>
            <a:r>
              <a:rPr lang="el-GR" sz="1600" dirty="0" smtClean="0"/>
              <a:t> = Η</a:t>
            </a:r>
            <a:r>
              <a:rPr lang="el-GR" sz="1600" baseline="-25000" dirty="0" smtClean="0"/>
              <a:t>Α </a:t>
            </a:r>
            <a:r>
              <a:rPr lang="el-GR" sz="1600" dirty="0" smtClean="0">
                <a:sym typeface="Symbol"/>
              </a:rPr>
              <a:t></a:t>
            </a:r>
            <a:r>
              <a:rPr lang="el-GR" sz="1600" dirty="0" smtClean="0"/>
              <a:t> </a:t>
            </a:r>
            <a:r>
              <a:rPr lang="en-US" sz="1600" dirty="0" smtClean="0"/>
              <a:t>R</a:t>
            </a:r>
            <a:r>
              <a:rPr lang="el-GR" sz="1600" baseline="-25000" dirty="0" smtClean="0"/>
              <a:t>Α</a:t>
            </a:r>
            <a:r>
              <a:rPr lang="el-GR" sz="1600" dirty="0" smtClean="0"/>
              <a:t> + Η</a:t>
            </a:r>
            <a:r>
              <a:rPr lang="el-GR" sz="1600" baseline="-25000" dirty="0" smtClean="0"/>
              <a:t>Δ</a:t>
            </a:r>
            <a:r>
              <a:rPr lang="el-GR" sz="1600" dirty="0" smtClean="0"/>
              <a:t> </a:t>
            </a:r>
            <a:r>
              <a:rPr lang="el-GR" sz="1600" dirty="0" smtClean="0">
                <a:sym typeface="Symbol"/>
              </a:rPr>
              <a:t></a:t>
            </a:r>
            <a:r>
              <a:rPr lang="el-GR" sz="1600" dirty="0" smtClean="0"/>
              <a:t> </a:t>
            </a:r>
            <a:r>
              <a:rPr lang="en-US" sz="1600" dirty="0" smtClean="0"/>
              <a:t>R</a:t>
            </a:r>
            <a:r>
              <a:rPr lang="el-GR" sz="1600" baseline="-25000" dirty="0" smtClean="0"/>
              <a:t>Δ</a:t>
            </a:r>
            <a:r>
              <a:rPr lang="el-GR" sz="1600" dirty="0" smtClean="0"/>
              <a:t> + Η</a:t>
            </a:r>
            <a:r>
              <a:rPr lang="el-GR" sz="1600" baseline="-25000" dirty="0" smtClean="0"/>
              <a:t>Η</a:t>
            </a:r>
            <a:r>
              <a:rPr lang="el-GR" sz="1600" dirty="0" smtClean="0"/>
              <a:t> </a:t>
            </a:r>
            <a:r>
              <a:rPr lang="el-GR" sz="1600" dirty="0" smtClean="0">
                <a:sym typeface="Symbol"/>
              </a:rPr>
              <a:t></a:t>
            </a:r>
            <a:r>
              <a:rPr lang="el-GR" sz="1600" dirty="0" smtClean="0"/>
              <a:t> ρ </a:t>
            </a:r>
            <a:r>
              <a:rPr lang="el-GR" sz="1600" dirty="0" smtClean="0">
                <a:sym typeface="Symbol"/>
              </a:rPr>
              <a:t></a:t>
            </a:r>
            <a:r>
              <a:rPr lang="el-GR" sz="1600" dirty="0" smtClean="0"/>
              <a:t> </a:t>
            </a:r>
            <a:r>
              <a:rPr lang="en-US" sz="1600" dirty="0" smtClean="0"/>
              <a:t>R</a:t>
            </a:r>
            <a:r>
              <a:rPr lang="el-GR" sz="1600" baseline="-25000" dirty="0" smtClean="0"/>
              <a:t>α</a:t>
            </a:r>
            <a:r>
              <a:rPr lang="el-GR" sz="1600" dirty="0" smtClean="0"/>
              <a:t> 		</a:t>
            </a:r>
            <a:r>
              <a:rPr lang="el-GR" sz="1600" dirty="0" smtClean="0">
                <a:sym typeface="Symbol"/>
              </a:rPr>
              <a:t>	</a:t>
            </a:r>
            <a:r>
              <a:rPr lang="el-GR" sz="1600" dirty="0" err="1" smtClean="0"/>
              <a:t>Η</a:t>
            </a:r>
            <a:r>
              <a:rPr lang="el-GR" sz="1600" baseline="-25000" dirty="0" err="1" smtClean="0"/>
              <a:t>Ηκ</a:t>
            </a:r>
            <a:r>
              <a:rPr lang="el-GR" sz="1600" dirty="0" smtClean="0"/>
              <a:t> = (Η</a:t>
            </a:r>
            <a:r>
              <a:rPr lang="el-GR" sz="1600" baseline="-25000" dirty="0" smtClean="0"/>
              <a:t>Η</a:t>
            </a:r>
            <a:r>
              <a:rPr lang="el-GR" sz="1600" dirty="0" smtClean="0"/>
              <a:t> – Η</a:t>
            </a:r>
            <a:r>
              <a:rPr lang="el-GR" sz="1600" baseline="-25000" dirty="0" smtClean="0"/>
              <a:t>Δ</a:t>
            </a:r>
            <a:r>
              <a:rPr lang="el-GR" sz="1600" dirty="0" smtClean="0"/>
              <a:t>) </a:t>
            </a:r>
            <a:r>
              <a:rPr lang="en-US" sz="1600" dirty="0" smtClean="0"/>
              <a:t>R</a:t>
            </a:r>
            <a:r>
              <a:rPr lang="el-GR" sz="1600" baseline="-25000" dirty="0" smtClean="0"/>
              <a:t>Α</a:t>
            </a:r>
            <a:r>
              <a:rPr lang="el-GR" sz="1600" dirty="0" smtClean="0"/>
              <a:t> + Η</a:t>
            </a:r>
            <a:r>
              <a:rPr lang="el-GR" sz="1600" baseline="-25000" dirty="0" smtClean="0"/>
              <a:t>Δ</a:t>
            </a:r>
            <a:r>
              <a:rPr lang="el-GR" sz="1600" dirty="0" smtClean="0"/>
              <a:t> </a:t>
            </a:r>
            <a:r>
              <a:rPr lang="el-GR" sz="1600" dirty="0" smtClean="0">
                <a:sym typeface="Symbol"/>
              </a:rPr>
              <a:t></a:t>
            </a:r>
            <a:r>
              <a:rPr lang="el-GR" sz="1600" dirty="0" smtClean="0"/>
              <a:t> </a:t>
            </a:r>
            <a:r>
              <a:rPr lang="en-US" sz="1600" dirty="0" smtClean="0"/>
              <a:t>R</a:t>
            </a:r>
            <a:r>
              <a:rPr lang="el-GR" sz="1600" baseline="-25000" dirty="0" smtClean="0"/>
              <a:t>Δ </a:t>
            </a:r>
            <a:r>
              <a:rPr lang="el-GR" sz="1600" dirty="0" smtClean="0"/>
              <a:t>+ Η</a:t>
            </a:r>
            <a:r>
              <a:rPr lang="el-GR" sz="1600" baseline="-25000" dirty="0" smtClean="0"/>
              <a:t>Η</a:t>
            </a:r>
            <a:r>
              <a:rPr lang="el-GR" sz="1600" dirty="0" smtClean="0"/>
              <a:t> </a:t>
            </a:r>
            <a:r>
              <a:rPr lang="el-GR" sz="1600" dirty="0" smtClean="0">
                <a:sym typeface="Symbol"/>
              </a:rPr>
              <a:t></a:t>
            </a:r>
            <a:r>
              <a:rPr lang="el-GR" sz="1600" dirty="0" smtClean="0"/>
              <a:t> ρ </a:t>
            </a:r>
            <a:r>
              <a:rPr lang="el-GR" sz="1600" dirty="0" smtClean="0">
                <a:sym typeface="Symbol"/>
              </a:rPr>
              <a:t></a:t>
            </a:r>
            <a:r>
              <a:rPr lang="el-GR" sz="1600" dirty="0" smtClean="0"/>
              <a:t> </a:t>
            </a:r>
            <a:r>
              <a:rPr lang="en-US" sz="1600" dirty="0" smtClean="0"/>
              <a:t>R</a:t>
            </a:r>
            <a:r>
              <a:rPr lang="el-GR" sz="1600" baseline="-25000" dirty="0" smtClean="0"/>
              <a:t>α</a:t>
            </a:r>
            <a:endParaRPr lang="el-GR" sz="1600" dirty="0" smtClean="0"/>
          </a:p>
          <a:p>
            <a:r>
              <a:rPr lang="el-GR" sz="1600" dirty="0" smtClean="0"/>
              <a:t> </a:t>
            </a:r>
          </a:p>
          <a:p>
            <a:r>
              <a:rPr lang="el-GR" sz="1600" dirty="0" smtClean="0"/>
              <a:t>Διαιρούμε και τα δύο μέλη τη εξίσωσης με Η</a:t>
            </a:r>
            <a:r>
              <a:rPr lang="el-GR" sz="1600" baseline="-25000" dirty="0" smtClean="0"/>
              <a:t>Η</a:t>
            </a:r>
            <a:r>
              <a:rPr lang="el-GR" sz="1600" dirty="0" smtClean="0"/>
              <a:t>:</a:t>
            </a:r>
          </a:p>
          <a:p>
            <a:r>
              <a:rPr lang="el-GR" sz="1600" dirty="0" smtClean="0"/>
              <a:t> </a:t>
            </a:r>
          </a:p>
          <a:p>
            <a:r>
              <a:rPr lang="el-GR" sz="1600" dirty="0" smtClean="0"/>
              <a:t> </a:t>
            </a:r>
          </a:p>
          <a:p>
            <a:r>
              <a:rPr lang="el-GR" sz="1600" dirty="0" smtClean="0"/>
              <a:t> </a:t>
            </a:r>
          </a:p>
          <a:p>
            <a:r>
              <a:rPr lang="el-GR" sz="1600" dirty="0" smtClean="0"/>
              <a:t> </a:t>
            </a:r>
          </a:p>
          <a:p>
            <a:endParaRPr lang="el-GR" sz="1600" dirty="0" smtClean="0"/>
          </a:p>
          <a:p>
            <a:endParaRPr lang="el-GR" sz="1600" dirty="0" smtClean="0"/>
          </a:p>
          <a:p>
            <a:endParaRPr lang="el-GR" sz="1600" dirty="0" smtClean="0"/>
          </a:p>
          <a:p>
            <a:endParaRPr lang="el-GR" sz="1600" dirty="0" smtClean="0"/>
          </a:p>
          <a:p>
            <a:r>
              <a:rPr lang="el-GR" sz="1600" dirty="0" smtClean="0"/>
              <a:t> </a:t>
            </a:r>
          </a:p>
          <a:p>
            <a:r>
              <a:rPr lang="el-GR" sz="1600" b="1" dirty="0" smtClean="0"/>
              <a:t>		</a:t>
            </a:r>
          </a:p>
          <a:p>
            <a:endParaRPr lang="el-GR" sz="1600" b="1" dirty="0" smtClean="0"/>
          </a:p>
          <a:p>
            <a:endParaRPr lang="el-GR" sz="1600" b="1" dirty="0" smtClean="0"/>
          </a:p>
          <a:p>
            <a:endParaRPr lang="el-GR" sz="1600" b="1" dirty="0" smtClean="0"/>
          </a:p>
          <a:p>
            <a:r>
              <a:rPr lang="el-GR" sz="1600" b="1" dirty="0" smtClean="0"/>
              <a:t>							21.</a:t>
            </a:r>
            <a:endParaRPr lang="el-GR" sz="1600" dirty="0" smtClean="0"/>
          </a:p>
          <a:p>
            <a:r>
              <a:rPr lang="el-GR" sz="1600" dirty="0" smtClean="0"/>
              <a:t> </a:t>
            </a:r>
          </a:p>
          <a:p>
            <a:r>
              <a:rPr lang="el-GR" sz="1600" dirty="0" smtClean="0"/>
              <a:t>Μετά τον υπολογισμό του δείκτη διόρθωσης </a:t>
            </a:r>
            <a:r>
              <a:rPr lang="en-US" sz="1600" dirty="0" smtClean="0"/>
              <a:t>R</a:t>
            </a:r>
            <a:r>
              <a:rPr lang="el-GR" sz="1600" baseline="-25000" dirty="0" smtClean="0"/>
              <a:t>Η</a:t>
            </a:r>
            <a:r>
              <a:rPr lang="el-GR" sz="1600" dirty="0" smtClean="0"/>
              <a:t>, η ολική ακτινοβολία στο πλαίσιο με κλίση υπολογίζεται από τη σχέση:</a:t>
            </a:r>
          </a:p>
          <a:p>
            <a:r>
              <a:rPr lang="el-GR" sz="1600" dirty="0" smtClean="0"/>
              <a:t> </a:t>
            </a:r>
          </a:p>
          <a:p>
            <a:pPr algn="ctr"/>
            <a:r>
              <a:rPr lang="el-GR" sz="2000" b="1" dirty="0" err="1" smtClean="0">
                <a:solidFill>
                  <a:schemeClr val="bg1"/>
                </a:solidFill>
              </a:rPr>
              <a:t>Η</a:t>
            </a:r>
            <a:r>
              <a:rPr lang="el-GR" sz="2000" b="1" baseline="-25000" dirty="0" err="1" smtClean="0">
                <a:solidFill>
                  <a:schemeClr val="bg1"/>
                </a:solidFill>
              </a:rPr>
              <a:t>Ηκ</a:t>
            </a:r>
            <a:r>
              <a:rPr lang="el-GR" sz="2000" b="1" baseline="-25000" dirty="0" smtClean="0">
                <a:solidFill>
                  <a:schemeClr val="bg1"/>
                </a:solidFill>
              </a:rPr>
              <a:t> </a:t>
            </a:r>
            <a:r>
              <a:rPr lang="el-GR" sz="2000" b="1" dirty="0" smtClean="0">
                <a:solidFill>
                  <a:schemeClr val="bg1"/>
                </a:solidFill>
              </a:rPr>
              <a:t>= </a:t>
            </a:r>
            <a:r>
              <a:rPr lang="en-US" sz="2000" b="1" dirty="0" smtClean="0">
                <a:solidFill>
                  <a:schemeClr val="bg1"/>
                </a:solidFill>
              </a:rPr>
              <a:t>R</a:t>
            </a:r>
            <a:r>
              <a:rPr lang="el-GR" sz="2000" b="1" baseline="-25000" dirty="0" smtClean="0">
                <a:solidFill>
                  <a:schemeClr val="bg1"/>
                </a:solidFill>
              </a:rPr>
              <a:t>Η</a:t>
            </a:r>
            <a:r>
              <a:rPr lang="el-GR" sz="2000" b="1" dirty="0" smtClean="0">
                <a:solidFill>
                  <a:schemeClr val="bg1"/>
                </a:solidFill>
              </a:rPr>
              <a:t> </a:t>
            </a:r>
            <a:r>
              <a:rPr lang="el-GR" sz="2000" b="1" dirty="0" smtClean="0">
                <a:solidFill>
                  <a:schemeClr val="bg1"/>
                </a:solidFill>
                <a:sym typeface="Symbol"/>
              </a:rPr>
              <a:t></a:t>
            </a:r>
            <a:r>
              <a:rPr lang="el-GR" sz="2000" b="1" dirty="0" smtClean="0">
                <a:solidFill>
                  <a:schemeClr val="bg1"/>
                </a:solidFill>
              </a:rPr>
              <a:t> Η</a:t>
            </a:r>
            <a:r>
              <a:rPr lang="el-GR" sz="2000" b="1" baseline="-25000" dirty="0" smtClean="0">
                <a:solidFill>
                  <a:schemeClr val="bg1"/>
                </a:solidFill>
              </a:rPr>
              <a:t>Η</a:t>
            </a:r>
            <a:r>
              <a:rPr lang="el-GR" sz="2000" b="1" dirty="0" smtClean="0">
                <a:solidFill>
                  <a:schemeClr val="bg1"/>
                </a:solidFill>
              </a:rPr>
              <a:t>   			[</a:t>
            </a:r>
            <a:r>
              <a:rPr lang="en-US" sz="2000" b="1" dirty="0" smtClean="0">
                <a:solidFill>
                  <a:schemeClr val="bg1"/>
                </a:solidFill>
              </a:rPr>
              <a:t>W</a:t>
            </a:r>
            <a:r>
              <a:rPr lang="el-GR" sz="2000" b="1" dirty="0" smtClean="0">
                <a:solidFill>
                  <a:schemeClr val="bg1"/>
                </a:solidFill>
              </a:rPr>
              <a:t>.</a:t>
            </a:r>
            <a:r>
              <a:rPr lang="en-US" sz="2000" b="1" dirty="0" smtClean="0">
                <a:solidFill>
                  <a:schemeClr val="bg1"/>
                </a:solidFill>
              </a:rPr>
              <a:t>h</a:t>
            </a:r>
            <a:r>
              <a:rPr lang="el-GR" sz="2000" b="1" dirty="0" smtClean="0">
                <a:solidFill>
                  <a:schemeClr val="bg1"/>
                </a:solidFill>
              </a:rPr>
              <a:t>/ </a:t>
            </a:r>
            <a:r>
              <a:rPr lang="en-US" sz="2000" b="1" dirty="0" smtClean="0">
                <a:solidFill>
                  <a:schemeClr val="bg1"/>
                </a:solidFill>
              </a:rPr>
              <a:t>m</a:t>
            </a:r>
            <a:r>
              <a:rPr lang="el-GR" sz="2000" b="1" baseline="30000" dirty="0" smtClean="0">
                <a:solidFill>
                  <a:schemeClr val="bg1"/>
                </a:solidFill>
              </a:rPr>
              <a:t>2</a:t>
            </a:r>
            <a:r>
              <a:rPr lang="el-GR" sz="2000" b="1" dirty="0" smtClean="0">
                <a:solidFill>
                  <a:schemeClr val="bg1"/>
                </a:solidFill>
              </a:rPr>
              <a:t>]		22.</a:t>
            </a:r>
            <a:endParaRPr lang="el-GR" sz="2000" b="1" dirty="0">
              <a:solidFill>
                <a:schemeClr val="bg1"/>
              </a:solidFill>
            </a:endParaRPr>
          </a:p>
        </p:txBody>
      </p:sp>
      <p:sp>
        <p:nvSpPr>
          <p:cNvPr id="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51134" y="2000240"/>
            <a:ext cx="3549428" cy="433429"/>
          </a:xfrm>
          <a:prstGeom prst="rect">
            <a:avLst/>
          </a:prstGeom>
          <a:noFill/>
        </p:spPr>
      </p:pic>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62" y="2709819"/>
            <a:ext cx="4064857" cy="433429"/>
          </a:xfrm>
          <a:prstGeom prst="rect">
            <a:avLst/>
          </a:prstGeom>
          <a:noFill/>
        </p:spPr>
      </p:pic>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3447628"/>
            <a:ext cx="4146858" cy="410000"/>
          </a:xfrm>
          <a:prstGeom prst="rect">
            <a:avLst/>
          </a:prstGeom>
          <a:noFill/>
        </p:spPr>
      </p:pic>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8662" y="4162008"/>
            <a:ext cx="3561143" cy="410000"/>
          </a:xfrm>
          <a:prstGeom prst="rect">
            <a:avLst/>
          </a:prstGeom>
          <a:noFill/>
        </p:spPr>
      </p:pic>
      <p:sp>
        <p:nvSpPr>
          <p:cNvPr id="522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3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28662" y="4857760"/>
            <a:ext cx="4826286" cy="4217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512" y="500042"/>
            <a:ext cx="9361040" cy="6357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1</a:t>
            </a:r>
            <a:endParaRPr lang="el-GR" b="1" dirty="0"/>
          </a:p>
        </p:txBody>
      </p:sp>
      <p:sp>
        <p:nvSpPr>
          <p:cNvPr id="10" name="Rectangle 3"/>
          <p:cNvSpPr>
            <a:spLocks noChangeArrowheads="1"/>
          </p:cNvSpPr>
          <p:nvPr/>
        </p:nvSpPr>
        <p:spPr bwMode="auto">
          <a:xfrm>
            <a:off x="0" y="500042"/>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Να υπολογισθεί η ετήσια ηλιακή ακτινοβολία που δέχεται ένας Φ/Β συλλέκτης με νότιο προσανατολισμό και βέλτιστη κλίση  ως προς το οριζόντιο επίπεδο, στην περιοχή της Ορεστιάδας (φ = 41,30</a:t>
            </a:r>
            <a:r>
              <a:rPr lang="el-GR" sz="1600" baseline="30000" dirty="0" smtClean="0"/>
              <a:t>ο</a:t>
            </a:r>
            <a:r>
              <a:rPr lang="el-GR" sz="1600" dirty="0" smtClean="0"/>
              <a:t>) και της Ιεράπετρας (φ = 35,00</a:t>
            </a:r>
            <a:r>
              <a:rPr lang="el-GR" sz="1600" baseline="30000" dirty="0" smtClean="0"/>
              <a:t>ο</a:t>
            </a:r>
            <a:r>
              <a:rPr lang="el-GR" sz="1600" dirty="0" smtClean="0"/>
              <a:t>), αν ο συντελεστής ανάκλασης της γύρω περιοχής είναι ρ = 0,2.</a:t>
            </a:r>
          </a:p>
          <a:p>
            <a:endParaRPr lang="el-GR" sz="1600" dirty="0" smtClean="0"/>
          </a:p>
          <a:p>
            <a:r>
              <a:rPr lang="el-GR" sz="1600" dirty="0" smtClean="0"/>
              <a:t>Λύση</a:t>
            </a:r>
          </a:p>
          <a:p>
            <a:r>
              <a:rPr lang="el-GR" sz="1600" dirty="0" smtClean="0"/>
              <a:t>Αρχικά θα υπολογισθεί η ημερήσια ακτινοβολία για τη 15</a:t>
            </a:r>
            <a:r>
              <a:rPr lang="el-GR" sz="1600" baseline="30000" dirty="0" smtClean="0"/>
              <a:t>η</a:t>
            </a:r>
            <a:r>
              <a:rPr lang="el-GR" sz="1600" dirty="0" smtClean="0"/>
              <a:t> ημέρα κάθε μήνα (τη 14</a:t>
            </a:r>
            <a:r>
              <a:rPr lang="el-GR" sz="1600" baseline="30000" dirty="0" smtClean="0"/>
              <a:t>η</a:t>
            </a:r>
            <a:r>
              <a:rPr lang="el-GR" sz="1600" dirty="0" smtClean="0"/>
              <a:t> για το Φεβρουάριο). Η μηνιαία ακτινοβολία θα είναι κατά προσέγγιση ίση με την ημερήσια ακτινοβολία κατά τη μέρα αυτή, πολλαπλασιασμένη με το πλήθος των ημερών του αντίστοιχου μήνα. Τα βήματα για τον υπολογισμό της ημερήσιας ακτινοβολίας είναι τα παρακάτω (η μεθοδολογία επαναλαμβάνεται μία φόρα για την Ορεστιάδα και μία για την Ιεράπετρα):</a:t>
            </a:r>
          </a:p>
          <a:p>
            <a:r>
              <a:rPr lang="el-GR" sz="1600" dirty="0" smtClean="0"/>
              <a:t> </a:t>
            </a:r>
          </a:p>
          <a:p>
            <a:pPr marL="342900" lvl="0" indent="-342900">
              <a:buFont typeface="+mj-lt"/>
              <a:buAutoNum type="arabicPeriod"/>
            </a:pPr>
            <a:r>
              <a:rPr lang="el-GR" sz="1600" dirty="0" smtClean="0"/>
              <a:t>Υπολογίζεται ο </a:t>
            </a:r>
            <a:r>
              <a:rPr lang="el-GR" sz="1600" dirty="0" err="1" smtClean="0"/>
              <a:t>αύξοντας</a:t>
            </a:r>
            <a:r>
              <a:rPr lang="el-GR" sz="1600" dirty="0" smtClean="0"/>
              <a:t> αριθμός ν των μεσαίων ημερών κάθε μήνα.</a:t>
            </a:r>
          </a:p>
          <a:p>
            <a:pPr marL="342900" lvl="0" indent="-342900">
              <a:buFont typeface="+mj-lt"/>
              <a:buAutoNum type="arabicPeriod"/>
            </a:pPr>
            <a:r>
              <a:rPr lang="el-GR" sz="1600" strike="sngStrike" dirty="0" smtClean="0"/>
              <a:t>Υπολογίζεται η βέλτιστη κλίση του συλλέκτη για τις μέρες αυτές (Εξ. 23 και αντίστοιχος Πίνακας)</a:t>
            </a:r>
          </a:p>
          <a:p>
            <a:pPr marL="342900" lvl="0" indent="-342900">
              <a:buFont typeface="+mj-lt"/>
              <a:buAutoNum type="arabicPeriod"/>
            </a:pPr>
            <a:r>
              <a:rPr lang="el-GR" sz="1600" dirty="0" smtClean="0"/>
              <a:t>Υπολογίζεται η ηλιακή ακτινοβολία (ισχύς) απουσία</a:t>
            </a:r>
          </a:p>
          <a:p>
            <a:pPr marL="342900" indent="-342900"/>
            <a:r>
              <a:rPr lang="el-GR" sz="1600" dirty="0" smtClean="0"/>
              <a:t>	ατμόσφαιρας </a:t>
            </a:r>
            <a:r>
              <a:rPr lang="el-GR" sz="1600" dirty="0" err="1" smtClean="0"/>
              <a:t>Ιον</a:t>
            </a:r>
            <a:r>
              <a:rPr lang="el-GR" sz="1600" dirty="0" smtClean="0"/>
              <a:t> από την Εξίσωση 1: 		</a:t>
            </a:r>
            <a:r>
              <a:rPr lang="el-GR" sz="1600" dirty="0" err="1" smtClean="0"/>
              <a:t>Ι</a:t>
            </a:r>
            <a:r>
              <a:rPr lang="el-GR" sz="1600" baseline="-25000" dirty="0" err="1" smtClean="0"/>
              <a:t>ον</a:t>
            </a:r>
            <a:r>
              <a:rPr lang="el-GR" sz="1600" dirty="0" smtClean="0"/>
              <a:t> = Ι</a:t>
            </a:r>
            <a:r>
              <a:rPr lang="en-US" sz="1600" baseline="-25000" dirty="0" err="1" smtClean="0"/>
              <a:t>Oave</a:t>
            </a:r>
            <a:r>
              <a:rPr lang="el-GR" sz="1600" dirty="0" smtClean="0"/>
              <a:t>(1+0,0333</a:t>
            </a:r>
            <a:r>
              <a:rPr lang="en-US" sz="1600" dirty="0" smtClean="0"/>
              <a:t>x</a:t>
            </a:r>
            <a:r>
              <a:rPr lang="el-GR" sz="1600" dirty="0" smtClean="0"/>
              <a:t> συν (360</a:t>
            </a:r>
            <a:r>
              <a:rPr lang="en-US" sz="1600" dirty="0" smtClean="0"/>
              <a:t>v</a:t>
            </a:r>
            <a:r>
              <a:rPr lang="el-GR" sz="1600" dirty="0" smtClean="0"/>
              <a:t>/365))</a:t>
            </a:r>
          </a:p>
          <a:p>
            <a:pPr marL="342900" lvl="0" indent="-342900">
              <a:buFont typeface="+mj-lt"/>
              <a:buAutoNum type="arabicPeriod" startAt="2"/>
            </a:pPr>
            <a:r>
              <a:rPr lang="el-GR" sz="1600" dirty="0" smtClean="0"/>
              <a:t>Υπ/</a:t>
            </a:r>
            <a:r>
              <a:rPr lang="el-GR" sz="1600" dirty="0" err="1" smtClean="0"/>
              <a:t>ται</a:t>
            </a:r>
            <a:r>
              <a:rPr lang="el-GR" sz="1600" dirty="0" smtClean="0"/>
              <a:t> η απόκλιση </a:t>
            </a:r>
            <a:r>
              <a:rPr lang="el-GR" sz="1600" dirty="0" err="1" smtClean="0"/>
              <a:t>δν</a:t>
            </a:r>
            <a:r>
              <a:rPr lang="el-GR" sz="1600" dirty="0" smtClean="0"/>
              <a:t> από την Εξίσωση 2:	</a:t>
            </a:r>
            <a:r>
              <a:rPr lang="el-GR" sz="1600" dirty="0" err="1" smtClean="0"/>
              <a:t>δ</a:t>
            </a:r>
            <a:r>
              <a:rPr lang="el-GR" sz="1600" baseline="-25000" dirty="0" err="1" smtClean="0"/>
              <a:t>ν</a:t>
            </a:r>
            <a:r>
              <a:rPr lang="el-GR" sz="1600" dirty="0" smtClean="0"/>
              <a:t> = 23,45 . </a:t>
            </a:r>
            <a:r>
              <a:rPr lang="el-GR" sz="1600" dirty="0" err="1" smtClean="0"/>
              <a:t>ημ</a:t>
            </a:r>
            <a:r>
              <a:rPr lang="el-GR" sz="1600" dirty="0" smtClean="0"/>
              <a:t>(360 . (284 + ν)/365) </a:t>
            </a:r>
          </a:p>
          <a:p>
            <a:pPr marL="342900" lvl="0" indent="-342900">
              <a:buFont typeface="+mj-lt"/>
              <a:buAutoNum type="arabicPeriod" startAt="2"/>
            </a:pPr>
            <a:r>
              <a:rPr lang="el-GR" sz="1600" dirty="0" smtClean="0"/>
              <a:t>Η ωριαία γωνία δύσης ω</a:t>
            </a:r>
            <a:r>
              <a:rPr lang="el-GR" sz="1600" baseline="-25000" dirty="0" smtClean="0"/>
              <a:t>Δ </a:t>
            </a:r>
            <a:r>
              <a:rPr lang="el-GR" sz="1600" dirty="0" smtClean="0"/>
              <a:t>από την Εξίσωση 5:	ω</a:t>
            </a:r>
            <a:r>
              <a:rPr lang="el-GR" sz="1600" baseline="-25000" dirty="0" smtClean="0"/>
              <a:t>Δ</a:t>
            </a:r>
            <a:r>
              <a:rPr lang="el-GR" sz="1600" dirty="0" smtClean="0"/>
              <a:t> = </a:t>
            </a:r>
            <a:r>
              <a:rPr lang="el-GR" sz="1600" dirty="0" err="1" smtClean="0"/>
              <a:t>τοξσυν</a:t>
            </a:r>
            <a:r>
              <a:rPr lang="el-GR" sz="1600" dirty="0" smtClean="0"/>
              <a:t> [- </a:t>
            </a:r>
            <a:r>
              <a:rPr lang="el-GR" sz="1600" dirty="0" err="1" smtClean="0"/>
              <a:t>εφφ</a:t>
            </a:r>
            <a:r>
              <a:rPr lang="el-GR" sz="1600" dirty="0" smtClean="0"/>
              <a:t> </a:t>
            </a:r>
            <a:r>
              <a:rPr lang="el-GR" sz="1600" dirty="0" smtClean="0">
                <a:sym typeface="Symbol"/>
              </a:rPr>
              <a:t></a:t>
            </a:r>
            <a:r>
              <a:rPr lang="el-GR" sz="1600" dirty="0" smtClean="0"/>
              <a:t> </a:t>
            </a:r>
            <a:r>
              <a:rPr lang="el-GR" sz="1600" dirty="0" err="1" smtClean="0"/>
              <a:t>εφδν</a:t>
            </a:r>
            <a:r>
              <a:rPr lang="el-GR" sz="1600" dirty="0" smtClean="0"/>
              <a:t>]</a:t>
            </a:r>
          </a:p>
          <a:p>
            <a:pPr marL="342900" lvl="0" indent="-342900">
              <a:buFont typeface="+mj-lt"/>
              <a:buAutoNum type="arabicPeriod" startAt="2"/>
            </a:pPr>
            <a:r>
              <a:rPr lang="el-GR" sz="1600" dirty="0" smtClean="0"/>
              <a:t>Η ωριαία γωνία δύσης ω</a:t>
            </a:r>
            <a:r>
              <a:rPr lang="el-GR" sz="1600" baseline="-25000" dirty="0" smtClean="0"/>
              <a:t>Δ </a:t>
            </a:r>
            <a:r>
              <a:rPr lang="el-GR" sz="1600" dirty="0" smtClean="0"/>
              <a:t>σε κεκλιμένο πλαίσιο</a:t>
            </a:r>
          </a:p>
          <a:p>
            <a:pPr marL="342900" indent="-342900"/>
            <a:r>
              <a:rPr lang="el-GR" sz="1600" dirty="0" smtClean="0"/>
              <a:t>	από την Εξίσωση 18:			</a:t>
            </a:r>
            <a:r>
              <a:rPr lang="el-GR" sz="1600" dirty="0" err="1" smtClean="0"/>
              <a:t>ω</a:t>
            </a:r>
            <a:r>
              <a:rPr lang="el-GR" sz="1600" baseline="-25000" dirty="0" err="1" smtClean="0"/>
              <a:t>Δκ</a:t>
            </a:r>
            <a:r>
              <a:rPr lang="el-GR" sz="1600" dirty="0" smtClean="0"/>
              <a:t> = </a:t>
            </a:r>
            <a:r>
              <a:rPr lang="en-US" sz="1600" dirty="0" smtClean="0"/>
              <a:t>min</a:t>
            </a:r>
            <a:r>
              <a:rPr lang="el-GR" sz="1600" dirty="0" smtClean="0"/>
              <a:t>{ω</a:t>
            </a:r>
            <a:r>
              <a:rPr lang="el-GR" sz="1600" baseline="-25000" dirty="0" smtClean="0"/>
              <a:t>Δ</a:t>
            </a:r>
            <a:r>
              <a:rPr lang="el-GR" sz="1600" dirty="0" smtClean="0"/>
              <a:t>, </a:t>
            </a:r>
            <a:r>
              <a:rPr lang="el-GR" sz="1600" dirty="0" err="1" smtClean="0"/>
              <a:t>τοξσυν</a:t>
            </a:r>
            <a:r>
              <a:rPr lang="el-GR" sz="1600" dirty="0" smtClean="0"/>
              <a:t> [– εφ(φ – β) </a:t>
            </a:r>
            <a:r>
              <a:rPr lang="el-GR" sz="1600" dirty="0" smtClean="0">
                <a:sym typeface="Symbol"/>
              </a:rPr>
              <a:t></a:t>
            </a:r>
            <a:r>
              <a:rPr lang="el-GR" sz="1600" dirty="0" smtClean="0"/>
              <a:t> </a:t>
            </a:r>
            <a:r>
              <a:rPr lang="el-GR" sz="1600" dirty="0" err="1" smtClean="0"/>
              <a:t>εφδ</a:t>
            </a:r>
            <a:r>
              <a:rPr lang="el-GR" sz="1600" dirty="0" smtClean="0"/>
              <a:t>]}</a:t>
            </a:r>
          </a:p>
          <a:p>
            <a:pPr marL="342900" lvl="0" indent="-342900">
              <a:buFont typeface="+mj-lt"/>
              <a:buAutoNum type="arabicPeriod" startAt="5"/>
            </a:pPr>
            <a:r>
              <a:rPr lang="el-GR" sz="1600" dirty="0" smtClean="0"/>
              <a:t>Η προσπίπτουσα ενέργεια ανά ημέρα, σε οριζόντιο πλαίσιο απουσία ατμόσφαιρας από την Εξ. 11:	 </a:t>
            </a:r>
          </a:p>
          <a:p>
            <a:pPr marL="342900" lvl="0" indent="-342900">
              <a:buFont typeface="+mj-lt"/>
              <a:buAutoNum type="arabicPeriod" startAt="5"/>
            </a:pPr>
            <a:endParaRPr lang="el-GR" sz="1600" dirty="0" smtClean="0"/>
          </a:p>
          <a:p>
            <a:pPr marL="342900" lvl="0" indent="-342900">
              <a:buFont typeface="+mj-lt"/>
              <a:buAutoNum type="arabicPeriod" startAt="5"/>
            </a:pPr>
            <a:endParaRPr lang="el-GR" sz="1600" dirty="0" smtClean="0"/>
          </a:p>
          <a:p>
            <a:pPr marL="342900" lvl="0" indent="-342900" algn="just">
              <a:buFont typeface="+mj-lt"/>
              <a:buAutoNum type="arabicPeriod" startAt="5"/>
            </a:pPr>
            <a:r>
              <a:rPr lang="el-GR" sz="1600" dirty="0" smtClean="0"/>
              <a:t>Η προσπίπτουσα ενέργεια ανά μήνα, σε οριζόντιο πλαίσιο απουσία ατμόσφαιρας από την Εξ. 12:</a:t>
            </a:r>
          </a:p>
          <a:p>
            <a:pPr marL="342900" lvl="0" indent="-342900" algn="ctr"/>
            <a:r>
              <a:rPr lang="el-GR" sz="1600" dirty="0" smtClean="0"/>
              <a:t>	Η</a:t>
            </a:r>
            <a:r>
              <a:rPr lang="el-GR" sz="1600" baseline="-25000" dirty="0" smtClean="0"/>
              <a:t>ΟΜ</a:t>
            </a:r>
            <a:r>
              <a:rPr lang="el-GR" sz="1600" dirty="0" smtClean="0"/>
              <a:t> = Μ </a:t>
            </a:r>
            <a:r>
              <a:rPr lang="en-US" sz="1600" dirty="0" smtClean="0"/>
              <a:t>x</a:t>
            </a:r>
            <a:r>
              <a:rPr lang="el-GR" sz="1600" dirty="0" smtClean="0"/>
              <a:t> </a:t>
            </a:r>
            <a:r>
              <a:rPr lang="el-GR" sz="1600" dirty="0" err="1" smtClean="0"/>
              <a:t>Ηον</a:t>
            </a:r>
            <a:r>
              <a:rPr lang="el-GR" sz="1600" dirty="0" smtClean="0"/>
              <a:t> (όπου Μ οι ημέρες του αντίστοιχου μήνα)</a:t>
            </a:r>
          </a:p>
          <a:p>
            <a:endParaRPr lang="el-GR" sz="1600" dirty="0"/>
          </a:p>
        </p:txBody>
      </p:sp>
      <p:sp>
        <p:nvSpPr>
          <p:cNvPr id="1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3"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7"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8034" y="5657911"/>
            <a:ext cx="5302858" cy="34285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1</a:t>
            </a:r>
            <a:endParaRPr lang="el-GR" b="1" dirty="0"/>
          </a:p>
        </p:txBody>
      </p:sp>
      <p:sp>
        <p:nvSpPr>
          <p:cNvPr id="6" name="Rectangle 3"/>
          <p:cNvSpPr>
            <a:spLocks noChangeArrowheads="1"/>
          </p:cNvSpPr>
          <p:nvPr/>
        </p:nvSpPr>
        <p:spPr bwMode="auto">
          <a:xfrm>
            <a:off x="0" y="42860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r>
              <a:rPr lang="el-GR" sz="1600" dirty="0" smtClean="0"/>
              <a:t>για την Ορεστιάδα προκύπτουν τα αποτελέσματα:</a:t>
            </a:r>
          </a:p>
        </p:txBody>
      </p:sp>
      <p:sp>
        <p:nvSpPr>
          <p:cNvPr id="8" name="Rectangle 3"/>
          <p:cNvSpPr>
            <a:spLocks noChangeArrowheads="1"/>
          </p:cNvSpPr>
          <p:nvPr/>
        </p:nvSpPr>
        <p:spPr bwMode="auto">
          <a:xfrm>
            <a:off x="0" y="343322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r>
              <a:rPr lang="el-GR" sz="1600" dirty="0" smtClean="0"/>
              <a:t>και για την Ιεράπετρα τα αποτελέσματα:</a:t>
            </a:r>
          </a:p>
        </p:txBody>
      </p:sp>
      <p:graphicFrame>
        <p:nvGraphicFramePr>
          <p:cNvPr id="9" name="8 - Πίνακας"/>
          <p:cNvGraphicFramePr>
            <a:graphicFrameLocks noGrp="1"/>
          </p:cNvGraphicFramePr>
          <p:nvPr>
            <p:extLst>
              <p:ext uri="{D42A27DB-BD31-4B8C-83A1-F6EECF244321}">
                <p14:modId xmlns:p14="http://schemas.microsoft.com/office/powerpoint/2010/main" val="864662525"/>
              </p:ext>
            </p:extLst>
          </p:nvPr>
        </p:nvGraphicFramePr>
        <p:xfrm>
          <a:off x="107504" y="752293"/>
          <a:ext cx="8928994" cy="2680935"/>
        </p:xfrm>
        <a:graphic>
          <a:graphicData uri="http://schemas.openxmlformats.org/drawingml/2006/table">
            <a:tbl>
              <a:tblPr>
                <a:tableStyleId>{284E427A-3D55-4303-BF80-6455036E1DE7}</a:tableStyleId>
              </a:tblPr>
              <a:tblGrid>
                <a:gridCol w="585769">
                  <a:extLst>
                    <a:ext uri="{9D8B030D-6E8A-4147-A177-3AD203B41FA5}">
                      <a16:colId xmlns:a16="http://schemas.microsoft.com/office/drawing/2014/main" val="20000"/>
                    </a:ext>
                  </a:extLst>
                </a:gridCol>
                <a:gridCol w="585769">
                  <a:extLst>
                    <a:ext uri="{9D8B030D-6E8A-4147-A177-3AD203B41FA5}">
                      <a16:colId xmlns:a16="http://schemas.microsoft.com/office/drawing/2014/main" val="20001"/>
                    </a:ext>
                  </a:extLst>
                </a:gridCol>
                <a:gridCol w="759913">
                  <a:extLst>
                    <a:ext uri="{9D8B030D-6E8A-4147-A177-3AD203B41FA5}">
                      <a16:colId xmlns:a16="http://schemas.microsoft.com/office/drawing/2014/main" val="20002"/>
                    </a:ext>
                  </a:extLst>
                </a:gridCol>
                <a:gridCol w="870735">
                  <a:extLst>
                    <a:ext uri="{9D8B030D-6E8A-4147-A177-3AD203B41FA5}">
                      <a16:colId xmlns:a16="http://schemas.microsoft.com/office/drawing/2014/main" val="20003"/>
                    </a:ext>
                  </a:extLst>
                </a:gridCol>
                <a:gridCol w="854903">
                  <a:extLst>
                    <a:ext uri="{9D8B030D-6E8A-4147-A177-3AD203B41FA5}">
                      <a16:colId xmlns:a16="http://schemas.microsoft.com/office/drawing/2014/main" val="20004"/>
                    </a:ext>
                  </a:extLst>
                </a:gridCol>
                <a:gridCol w="886568">
                  <a:extLst>
                    <a:ext uri="{9D8B030D-6E8A-4147-A177-3AD203B41FA5}">
                      <a16:colId xmlns:a16="http://schemas.microsoft.com/office/drawing/2014/main" val="20005"/>
                    </a:ext>
                  </a:extLst>
                </a:gridCol>
                <a:gridCol w="1072967">
                  <a:extLst>
                    <a:ext uri="{9D8B030D-6E8A-4147-A177-3AD203B41FA5}">
                      <a16:colId xmlns:a16="http://schemas.microsoft.com/office/drawing/2014/main" val="20006"/>
                    </a:ext>
                  </a:extLst>
                </a:gridCol>
                <a:gridCol w="1296144">
                  <a:extLst>
                    <a:ext uri="{9D8B030D-6E8A-4147-A177-3AD203B41FA5}">
                      <a16:colId xmlns:a16="http://schemas.microsoft.com/office/drawing/2014/main" val="20007"/>
                    </a:ext>
                  </a:extLst>
                </a:gridCol>
                <a:gridCol w="1440160">
                  <a:extLst>
                    <a:ext uri="{9D8B030D-6E8A-4147-A177-3AD203B41FA5}">
                      <a16:colId xmlns:a16="http://schemas.microsoft.com/office/drawing/2014/main" val="20008"/>
                    </a:ext>
                  </a:extLst>
                </a:gridCol>
                <a:gridCol w="576066">
                  <a:extLst>
                    <a:ext uri="{9D8B030D-6E8A-4147-A177-3AD203B41FA5}">
                      <a16:colId xmlns:a16="http://schemas.microsoft.com/office/drawing/2014/main" val="20009"/>
                    </a:ext>
                  </a:extLst>
                </a:gridCol>
              </a:tblGrid>
              <a:tr h="126298">
                <a:tc>
                  <a:txBody>
                    <a:bodyPr/>
                    <a:lstStyle/>
                    <a:p>
                      <a:pPr algn="ctr" fontAlgn="b"/>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β</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ν</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Ιον</a:t>
                      </a:r>
                      <a:r>
                        <a:rPr lang="el-GR" sz="1200" b="1" u="none" strike="noStrike" dirty="0" smtClean="0"/>
                        <a:t>,</a:t>
                      </a:r>
                    </a:p>
                    <a:p>
                      <a:pPr algn="ctr" fontAlgn="b"/>
                      <a:r>
                        <a:rPr lang="en-GB" sz="1200" b="1" u="none" strike="noStrike" dirty="0" err="1" smtClean="0"/>
                        <a:t>kw</a:t>
                      </a:r>
                      <a:r>
                        <a:rPr lang="en-GB" sz="1200" b="1" u="none" strike="noStrike" dirty="0" smtClean="0"/>
                        <a:t>/m2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δν</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ωΔ</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Ηον</a:t>
                      </a:r>
                      <a:r>
                        <a:rPr lang="el-GR" sz="1200" b="1" u="none" strike="noStrike" dirty="0" smtClean="0"/>
                        <a:t>,</a:t>
                      </a:r>
                    </a:p>
                    <a:p>
                      <a:pPr algn="ctr" fontAlgn="b"/>
                      <a:r>
                        <a:rPr lang="en-GB" sz="1200" b="1" u="none" strike="noStrike" dirty="0" err="1" smtClean="0"/>
                        <a:t>kwh</a:t>
                      </a:r>
                      <a:r>
                        <a:rPr lang="en-GB" sz="1200" b="1" u="none" strike="noStrike" dirty="0" smtClean="0"/>
                        <a:t>/d/m2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Ηο</a:t>
                      </a:r>
                      <a:r>
                        <a:rPr lang="en-GB" sz="1200" b="1" u="none" strike="noStrike" dirty="0" smtClean="0"/>
                        <a:t>m,</a:t>
                      </a:r>
                      <a:endParaRPr lang="el-GR" sz="1200" b="1" u="none" strike="noStrike" dirty="0" smtClean="0"/>
                    </a:p>
                    <a:p>
                      <a:pPr algn="ctr" fontAlgn="b"/>
                      <a:r>
                        <a:rPr lang="en-GB" sz="1200" b="1" u="none" strike="noStrike" dirty="0" err="1" smtClean="0"/>
                        <a:t>kwh</a:t>
                      </a:r>
                      <a:r>
                        <a:rPr lang="en-GB" sz="1200" b="1" u="none" strike="noStrike" dirty="0" smtClean="0"/>
                        <a:t>/month/m2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dirty="0" err="1" smtClean="0"/>
                        <a:t>τοξσυν</a:t>
                      </a:r>
                      <a:r>
                        <a:rPr lang="el-GR" sz="1200" b="1" dirty="0" smtClean="0"/>
                        <a:t> [– </a:t>
                      </a:r>
                      <a:r>
                        <a:rPr lang="el-GR" sz="1200" b="1" dirty="0" err="1" smtClean="0"/>
                        <a:t>εφ</a:t>
                      </a:r>
                      <a:r>
                        <a:rPr lang="el-GR" sz="1200" b="1" dirty="0" smtClean="0"/>
                        <a:t>(φ – β) </a:t>
                      </a:r>
                      <a:r>
                        <a:rPr lang="el-GR" sz="1200" b="1" dirty="0" smtClean="0">
                          <a:sym typeface="Symbol"/>
                        </a:rPr>
                        <a:t></a:t>
                      </a:r>
                      <a:r>
                        <a:rPr lang="el-GR" sz="1200" b="1" dirty="0" smtClean="0"/>
                        <a:t> </a:t>
                      </a:r>
                      <a:r>
                        <a:rPr lang="el-GR" sz="1200" b="1" dirty="0" err="1" smtClean="0"/>
                        <a:t>εφδ</a:t>
                      </a:r>
                      <a:r>
                        <a:rPr lang="el-GR" sz="1200" b="1" dirty="0" smtClean="0"/>
                        <a:t>]</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ωΔκ</a:t>
                      </a:r>
                      <a:endParaRPr lang="el-GR" sz="1200" b="1" i="0" u="none" strike="noStrike">
                        <a:solidFill>
                          <a:srgbClr val="000000"/>
                        </a:solidFill>
                        <a:latin typeface="Calibri"/>
                      </a:endParaRPr>
                    </a:p>
                  </a:txBody>
                  <a:tcPr marL="6315" marR="6315" marT="6315" marB="0" anchor="b"/>
                </a:tc>
                <a:extLst>
                  <a:ext uri="{0D108BD9-81ED-4DB2-BD59-A6C34878D82A}">
                    <a16:rowId xmlns:a16="http://schemas.microsoft.com/office/drawing/2014/main" val="10000"/>
                  </a:ext>
                </a:extLst>
              </a:tr>
              <a:tr h="126298">
                <a:tc>
                  <a:txBody>
                    <a:bodyPr/>
                    <a:lstStyle/>
                    <a:p>
                      <a:pPr algn="ctr" fontAlgn="b"/>
                      <a:r>
                        <a:rPr lang="el-GR" sz="1200" b="1" i="0" u="none" strike="noStrike" dirty="0" smtClean="0">
                          <a:solidFill>
                            <a:srgbClr val="000000"/>
                          </a:solidFill>
                          <a:latin typeface="Calibri"/>
                        </a:rPr>
                        <a:t>15/1</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55,8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1,417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dirty="0"/>
                        <a:t>-21,30</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i="0" u="none" strike="noStrike" dirty="0">
                          <a:solidFill>
                            <a:srgbClr val="000000"/>
                          </a:solidFill>
                          <a:latin typeface="Calibri"/>
                        </a:rPr>
                        <a:t>70,00</a:t>
                      </a:r>
                    </a:p>
                  </a:txBody>
                  <a:tcPr marL="9525" marR="9525" marT="9525" marB="0" anchor="b"/>
                </a:tc>
                <a:tc>
                  <a:txBody>
                    <a:bodyPr/>
                    <a:lstStyle/>
                    <a:p>
                      <a:pPr algn="ctr" fontAlgn="b"/>
                      <a:r>
                        <a:rPr lang="el-GR" sz="1200" b="1" i="0" u="none" strike="noStrike">
                          <a:solidFill>
                            <a:srgbClr val="000000"/>
                          </a:solidFill>
                          <a:latin typeface="Calibri"/>
                        </a:rPr>
                        <a:t>3,956</a:t>
                      </a:r>
                    </a:p>
                  </a:txBody>
                  <a:tcPr marL="9525" marR="9525" marT="9525" marB="0" anchor="b"/>
                </a:tc>
                <a:tc>
                  <a:txBody>
                    <a:bodyPr/>
                    <a:lstStyle/>
                    <a:p>
                      <a:pPr algn="ctr" fontAlgn="b"/>
                      <a:r>
                        <a:rPr lang="el-GR" sz="1200" b="1" i="0" u="none" strike="noStrike">
                          <a:solidFill>
                            <a:srgbClr val="000000"/>
                          </a:solidFill>
                          <a:latin typeface="Calibri"/>
                        </a:rPr>
                        <a:t>122,626</a:t>
                      </a:r>
                    </a:p>
                  </a:txBody>
                  <a:tcPr marL="9525" marR="9525" marT="9525" marB="0" anchor="b"/>
                </a:tc>
                <a:tc>
                  <a:txBody>
                    <a:bodyPr/>
                    <a:lstStyle/>
                    <a:p>
                      <a:pPr algn="ctr" fontAlgn="b"/>
                      <a:r>
                        <a:rPr lang="el-GR" sz="1200" b="1" i="0" u="none" strike="noStrike" dirty="0">
                          <a:solidFill>
                            <a:srgbClr val="000000"/>
                          </a:solidFill>
                          <a:latin typeface="Calibri"/>
                        </a:rPr>
                        <a:t>95,78</a:t>
                      </a:r>
                    </a:p>
                  </a:txBody>
                  <a:tcPr marL="9525" marR="9525" marT="9525" marB="0" anchor="b"/>
                </a:tc>
                <a:tc>
                  <a:txBody>
                    <a:bodyPr/>
                    <a:lstStyle/>
                    <a:p>
                      <a:pPr algn="ctr" fontAlgn="b"/>
                      <a:r>
                        <a:rPr lang="el-GR" sz="1200" b="1" i="0" u="none" strike="noStrike">
                          <a:solidFill>
                            <a:srgbClr val="000000"/>
                          </a:solidFill>
                          <a:latin typeface="Calibri"/>
                        </a:rPr>
                        <a:t>70,00</a:t>
                      </a:r>
                    </a:p>
                  </a:txBody>
                  <a:tcPr marL="9525" marR="9525" marT="9525" marB="0" anchor="b"/>
                </a:tc>
                <a:extLst>
                  <a:ext uri="{0D108BD9-81ED-4DB2-BD59-A6C34878D82A}">
                    <a16:rowId xmlns:a16="http://schemas.microsoft.com/office/drawing/2014/main" val="10001"/>
                  </a:ext>
                </a:extLst>
              </a:tr>
              <a:tr h="126298">
                <a:tc>
                  <a:txBody>
                    <a:bodyPr/>
                    <a:lstStyle/>
                    <a:p>
                      <a:pPr algn="ctr" fontAlgn="b"/>
                      <a:r>
                        <a:rPr lang="el-GR" sz="1200" b="1" i="0" u="none" strike="noStrike" dirty="0" smtClean="0">
                          <a:solidFill>
                            <a:srgbClr val="000000"/>
                          </a:solidFill>
                          <a:latin typeface="Calibri"/>
                        </a:rPr>
                        <a:t>14/2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48,1</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45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1,406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dirty="0"/>
                        <a:t>-13,67</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77,71</a:t>
                      </a:r>
                    </a:p>
                  </a:txBody>
                  <a:tcPr marL="9525" marR="9525" marT="9525" marB="0" anchor="b"/>
                </a:tc>
                <a:tc>
                  <a:txBody>
                    <a:bodyPr/>
                    <a:lstStyle/>
                    <a:p>
                      <a:pPr algn="ctr" fontAlgn="b"/>
                      <a:r>
                        <a:rPr lang="el-GR" sz="1200" b="1" i="0" u="none" strike="noStrike" dirty="0">
                          <a:solidFill>
                            <a:srgbClr val="000000"/>
                          </a:solidFill>
                          <a:latin typeface="Calibri"/>
                        </a:rPr>
                        <a:t>5,397</a:t>
                      </a:r>
                    </a:p>
                  </a:txBody>
                  <a:tcPr marL="9525" marR="9525" marT="9525" marB="0" anchor="b"/>
                </a:tc>
                <a:tc>
                  <a:txBody>
                    <a:bodyPr/>
                    <a:lstStyle/>
                    <a:p>
                      <a:pPr algn="ctr" fontAlgn="b"/>
                      <a:r>
                        <a:rPr lang="el-GR" sz="1200" b="1" i="0" u="none" strike="noStrike">
                          <a:solidFill>
                            <a:srgbClr val="000000"/>
                          </a:solidFill>
                          <a:latin typeface="Calibri"/>
                        </a:rPr>
                        <a:t>151,127</a:t>
                      </a:r>
                    </a:p>
                  </a:txBody>
                  <a:tcPr marL="9525" marR="9525" marT="9525" marB="0" anchor="b"/>
                </a:tc>
                <a:tc>
                  <a:txBody>
                    <a:bodyPr/>
                    <a:lstStyle/>
                    <a:p>
                      <a:pPr algn="ctr" fontAlgn="b"/>
                      <a:r>
                        <a:rPr lang="el-GR" sz="1200" b="1" i="0" u="none" strike="noStrike">
                          <a:solidFill>
                            <a:srgbClr val="000000"/>
                          </a:solidFill>
                          <a:latin typeface="Calibri"/>
                        </a:rPr>
                        <a:t>91,64</a:t>
                      </a:r>
                    </a:p>
                  </a:txBody>
                  <a:tcPr marL="9525" marR="9525" marT="9525" marB="0" anchor="b"/>
                </a:tc>
                <a:tc>
                  <a:txBody>
                    <a:bodyPr/>
                    <a:lstStyle/>
                    <a:p>
                      <a:pPr algn="ctr" fontAlgn="b"/>
                      <a:r>
                        <a:rPr lang="el-GR" sz="1200" b="1" i="0" u="none" strike="noStrike">
                          <a:solidFill>
                            <a:srgbClr val="000000"/>
                          </a:solidFill>
                          <a:latin typeface="Calibri"/>
                        </a:rPr>
                        <a:t>77,71</a:t>
                      </a:r>
                    </a:p>
                  </a:txBody>
                  <a:tcPr marL="9525" marR="9525" marT="9525" marB="0" anchor="b"/>
                </a:tc>
                <a:extLst>
                  <a:ext uri="{0D108BD9-81ED-4DB2-BD59-A6C34878D82A}">
                    <a16:rowId xmlns:a16="http://schemas.microsoft.com/office/drawing/2014/main" val="10002"/>
                  </a:ext>
                </a:extLst>
              </a:tr>
              <a:tr h="126298">
                <a:tc>
                  <a:txBody>
                    <a:bodyPr/>
                    <a:lstStyle/>
                    <a:p>
                      <a:pPr algn="ctr" fontAlgn="b"/>
                      <a:r>
                        <a:rPr lang="el-GR" sz="1200" b="1" i="0" u="none" strike="noStrike" dirty="0" smtClean="0">
                          <a:solidFill>
                            <a:srgbClr val="000000"/>
                          </a:solidFill>
                          <a:latin typeface="Calibri"/>
                        </a:rPr>
                        <a:t>15/3</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37,0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74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-2,89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87,52</a:t>
                      </a:r>
                    </a:p>
                  </a:txBody>
                  <a:tcPr marL="9525" marR="9525" marT="9525" marB="0" anchor="b"/>
                </a:tc>
                <a:tc>
                  <a:txBody>
                    <a:bodyPr/>
                    <a:lstStyle/>
                    <a:p>
                      <a:pPr algn="ctr" fontAlgn="b"/>
                      <a:r>
                        <a:rPr lang="el-GR" sz="1200" b="1" i="0" u="none" strike="noStrike" dirty="0">
                          <a:solidFill>
                            <a:srgbClr val="000000"/>
                          </a:solidFill>
                          <a:latin typeface="Calibri"/>
                        </a:rPr>
                        <a:t>7,415</a:t>
                      </a:r>
                    </a:p>
                  </a:txBody>
                  <a:tcPr marL="9525" marR="9525" marT="9525" marB="0" anchor="b"/>
                </a:tc>
                <a:tc>
                  <a:txBody>
                    <a:bodyPr/>
                    <a:lstStyle/>
                    <a:p>
                      <a:pPr algn="ctr" fontAlgn="b"/>
                      <a:r>
                        <a:rPr lang="el-GR" sz="1200" b="1" i="0" u="none" strike="noStrike">
                          <a:solidFill>
                            <a:srgbClr val="000000"/>
                          </a:solidFill>
                          <a:latin typeface="Calibri"/>
                        </a:rPr>
                        <a:t>229,852</a:t>
                      </a:r>
                    </a:p>
                  </a:txBody>
                  <a:tcPr marL="9525" marR="9525" marT="9525" marB="0" anchor="b"/>
                </a:tc>
                <a:tc>
                  <a:txBody>
                    <a:bodyPr/>
                    <a:lstStyle/>
                    <a:p>
                      <a:pPr algn="ctr" fontAlgn="b"/>
                      <a:r>
                        <a:rPr lang="el-GR" sz="1200" b="1" i="0" u="none" strike="noStrike">
                          <a:solidFill>
                            <a:srgbClr val="000000"/>
                          </a:solidFill>
                          <a:latin typeface="Calibri"/>
                        </a:rPr>
                        <a:t>89,78</a:t>
                      </a:r>
                    </a:p>
                  </a:txBody>
                  <a:tcPr marL="9525" marR="9525" marT="9525" marB="0" anchor="b"/>
                </a:tc>
                <a:tc>
                  <a:txBody>
                    <a:bodyPr/>
                    <a:lstStyle/>
                    <a:p>
                      <a:pPr algn="ctr" fontAlgn="b"/>
                      <a:r>
                        <a:rPr lang="el-GR" sz="1200" b="1" i="0" u="none" strike="noStrike">
                          <a:solidFill>
                            <a:srgbClr val="000000"/>
                          </a:solidFill>
                          <a:latin typeface="Calibri"/>
                        </a:rPr>
                        <a:t>87,52</a:t>
                      </a:r>
                    </a:p>
                  </a:txBody>
                  <a:tcPr marL="9525" marR="9525" marT="9525" marB="0" anchor="b"/>
                </a:tc>
                <a:extLst>
                  <a:ext uri="{0D108BD9-81ED-4DB2-BD59-A6C34878D82A}">
                    <a16:rowId xmlns:a16="http://schemas.microsoft.com/office/drawing/2014/main" val="10003"/>
                  </a:ext>
                </a:extLst>
              </a:tr>
              <a:tr h="126298">
                <a:tc>
                  <a:txBody>
                    <a:bodyPr/>
                    <a:lstStyle/>
                    <a:p>
                      <a:pPr algn="ctr" fontAlgn="b"/>
                      <a:r>
                        <a:rPr lang="el-GR" sz="1200" b="1" i="0" u="none" strike="noStrike" dirty="0" smtClean="0">
                          <a:solidFill>
                            <a:srgbClr val="000000"/>
                          </a:solidFill>
                          <a:latin typeface="Calibri"/>
                        </a:rPr>
                        <a:t>15/4</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23,3</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105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1,362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9,34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98,38</a:t>
                      </a:r>
                    </a:p>
                  </a:txBody>
                  <a:tcPr marL="9525" marR="9525" marT="9525" marB="0" anchor="b"/>
                </a:tc>
                <a:tc>
                  <a:txBody>
                    <a:bodyPr/>
                    <a:lstStyle/>
                    <a:p>
                      <a:pPr algn="ctr" fontAlgn="b"/>
                      <a:r>
                        <a:rPr lang="el-GR" sz="1200" b="1" i="0" u="none" strike="noStrike" dirty="0">
                          <a:solidFill>
                            <a:srgbClr val="000000"/>
                          </a:solidFill>
                          <a:latin typeface="Calibri"/>
                        </a:rPr>
                        <a:t>9,560</a:t>
                      </a:r>
                    </a:p>
                  </a:txBody>
                  <a:tcPr marL="9525" marR="9525" marT="9525" marB="0" anchor="b"/>
                </a:tc>
                <a:tc>
                  <a:txBody>
                    <a:bodyPr/>
                    <a:lstStyle/>
                    <a:p>
                      <a:pPr algn="ctr" fontAlgn="b"/>
                      <a:r>
                        <a:rPr lang="el-GR" sz="1200" b="1" i="0" u="none" strike="noStrike">
                          <a:solidFill>
                            <a:srgbClr val="000000"/>
                          </a:solidFill>
                          <a:latin typeface="Calibri"/>
                        </a:rPr>
                        <a:t>286,801</a:t>
                      </a:r>
                    </a:p>
                  </a:txBody>
                  <a:tcPr marL="9525" marR="9525" marT="9525" marB="0" anchor="b"/>
                </a:tc>
                <a:tc>
                  <a:txBody>
                    <a:bodyPr/>
                    <a:lstStyle/>
                    <a:p>
                      <a:pPr algn="ctr" fontAlgn="b"/>
                      <a:r>
                        <a:rPr lang="el-GR" sz="1200" b="1" i="0" u="none" strike="noStrike">
                          <a:solidFill>
                            <a:srgbClr val="000000"/>
                          </a:solidFill>
                          <a:latin typeface="Calibri"/>
                        </a:rPr>
                        <a:t>93,09</a:t>
                      </a:r>
                    </a:p>
                  </a:txBody>
                  <a:tcPr marL="9525" marR="9525" marT="9525" marB="0" anchor="b"/>
                </a:tc>
                <a:tc>
                  <a:txBody>
                    <a:bodyPr/>
                    <a:lstStyle/>
                    <a:p>
                      <a:pPr algn="ctr" fontAlgn="b"/>
                      <a:r>
                        <a:rPr lang="el-GR" sz="1200" b="1" i="0" u="none" strike="noStrike">
                          <a:solidFill>
                            <a:srgbClr val="000000"/>
                          </a:solidFill>
                          <a:latin typeface="Calibri"/>
                        </a:rPr>
                        <a:t>93,09</a:t>
                      </a:r>
                    </a:p>
                  </a:txBody>
                  <a:tcPr marL="9525" marR="9525" marT="9525" marB="0" anchor="b"/>
                </a:tc>
                <a:extLst>
                  <a:ext uri="{0D108BD9-81ED-4DB2-BD59-A6C34878D82A}">
                    <a16:rowId xmlns:a16="http://schemas.microsoft.com/office/drawing/2014/main" val="10004"/>
                  </a:ext>
                </a:extLst>
              </a:tr>
              <a:tr h="126298">
                <a:tc>
                  <a:txBody>
                    <a:bodyPr/>
                    <a:lstStyle/>
                    <a:p>
                      <a:pPr algn="ctr" fontAlgn="b"/>
                      <a:r>
                        <a:rPr lang="el-GR" sz="1200" b="1" i="0" u="none" strike="noStrike" dirty="0" smtClean="0">
                          <a:solidFill>
                            <a:srgbClr val="000000"/>
                          </a:solidFill>
                          <a:latin typeface="Calibri"/>
                        </a:rPr>
                        <a:t>15/5</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11,1</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1,342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18,74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107,39</a:t>
                      </a:r>
                    </a:p>
                  </a:txBody>
                  <a:tcPr marL="9525" marR="9525" marT="9525" marB="0" anchor="b"/>
                </a:tc>
                <a:tc>
                  <a:txBody>
                    <a:bodyPr/>
                    <a:lstStyle/>
                    <a:p>
                      <a:pPr algn="ctr" fontAlgn="b"/>
                      <a:r>
                        <a:rPr lang="el-GR" sz="1200" b="1" i="0" u="none" strike="noStrike" dirty="0">
                          <a:solidFill>
                            <a:srgbClr val="000000"/>
                          </a:solidFill>
                          <a:latin typeface="Calibri"/>
                        </a:rPr>
                        <a:t>11,041</a:t>
                      </a:r>
                    </a:p>
                  </a:txBody>
                  <a:tcPr marL="9525" marR="9525" marT="9525" marB="0" anchor="b"/>
                </a:tc>
                <a:tc>
                  <a:txBody>
                    <a:bodyPr/>
                    <a:lstStyle/>
                    <a:p>
                      <a:pPr algn="ctr" fontAlgn="b"/>
                      <a:r>
                        <a:rPr lang="el-GR" sz="1200" b="1" i="0" u="none" strike="noStrike">
                          <a:solidFill>
                            <a:srgbClr val="000000"/>
                          </a:solidFill>
                          <a:latin typeface="Calibri"/>
                        </a:rPr>
                        <a:t>342,283</a:t>
                      </a:r>
                    </a:p>
                  </a:txBody>
                  <a:tcPr marL="9525" marR="9525" marT="9525" marB="0" anchor="b"/>
                </a:tc>
                <a:tc>
                  <a:txBody>
                    <a:bodyPr/>
                    <a:lstStyle/>
                    <a:p>
                      <a:pPr algn="ctr" fontAlgn="b"/>
                      <a:r>
                        <a:rPr lang="el-GR" sz="1200" b="1" i="0" u="none" strike="noStrike">
                          <a:solidFill>
                            <a:srgbClr val="000000"/>
                          </a:solidFill>
                          <a:latin typeface="Calibri"/>
                        </a:rPr>
                        <a:t>101,45</a:t>
                      </a:r>
                    </a:p>
                  </a:txBody>
                  <a:tcPr marL="9525" marR="9525" marT="9525" marB="0" anchor="b"/>
                </a:tc>
                <a:tc>
                  <a:txBody>
                    <a:bodyPr/>
                    <a:lstStyle/>
                    <a:p>
                      <a:pPr algn="ctr" fontAlgn="b"/>
                      <a:r>
                        <a:rPr lang="el-GR" sz="1200" b="1" i="0" u="none" strike="noStrike">
                          <a:solidFill>
                            <a:srgbClr val="000000"/>
                          </a:solidFill>
                          <a:latin typeface="Calibri"/>
                        </a:rPr>
                        <a:t>101,45</a:t>
                      </a:r>
                    </a:p>
                  </a:txBody>
                  <a:tcPr marL="9525" marR="9525" marT="9525" marB="0" anchor="b"/>
                </a:tc>
                <a:extLst>
                  <a:ext uri="{0D108BD9-81ED-4DB2-BD59-A6C34878D82A}">
                    <a16:rowId xmlns:a16="http://schemas.microsoft.com/office/drawing/2014/main" val="10005"/>
                  </a:ext>
                </a:extLst>
              </a:tr>
              <a:tr h="126298">
                <a:tc>
                  <a:txBody>
                    <a:bodyPr/>
                    <a:lstStyle/>
                    <a:p>
                      <a:pPr algn="ctr" fontAlgn="b"/>
                      <a:r>
                        <a:rPr lang="el-GR" sz="1200" b="1" i="0" u="none" strike="noStrike" dirty="0" smtClean="0">
                          <a:solidFill>
                            <a:srgbClr val="000000"/>
                          </a:solidFill>
                          <a:latin typeface="Calibri"/>
                        </a:rPr>
                        <a:t>15/6</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166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1,329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112,25</a:t>
                      </a:r>
                    </a:p>
                  </a:txBody>
                  <a:tcPr marL="9525" marR="9525" marT="9525" marB="0" anchor="b"/>
                </a:tc>
                <a:tc>
                  <a:txBody>
                    <a:bodyPr/>
                    <a:lstStyle/>
                    <a:p>
                      <a:pPr algn="ctr" fontAlgn="b"/>
                      <a:r>
                        <a:rPr lang="el-GR" sz="1200" b="1" i="0" u="none" strike="noStrike" dirty="0">
                          <a:solidFill>
                            <a:srgbClr val="000000"/>
                          </a:solidFill>
                          <a:latin typeface="Calibri"/>
                        </a:rPr>
                        <a:t>11,680</a:t>
                      </a:r>
                    </a:p>
                  </a:txBody>
                  <a:tcPr marL="9525" marR="9525" marT="9525" marB="0" anchor="b"/>
                </a:tc>
                <a:tc>
                  <a:txBody>
                    <a:bodyPr/>
                    <a:lstStyle/>
                    <a:p>
                      <a:pPr algn="ctr" fontAlgn="b"/>
                      <a:r>
                        <a:rPr lang="el-GR" sz="1200" b="1" i="0" u="none" strike="noStrike">
                          <a:solidFill>
                            <a:srgbClr val="000000"/>
                          </a:solidFill>
                          <a:latin typeface="Calibri"/>
                        </a:rPr>
                        <a:t>350,393</a:t>
                      </a:r>
                    </a:p>
                  </a:txBody>
                  <a:tcPr marL="9525" marR="9525" marT="9525" marB="0" anchor="b"/>
                </a:tc>
                <a:tc>
                  <a:txBody>
                    <a:bodyPr/>
                    <a:lstStyle/>
                    <a:p>
                      <a:pPr algn="ctr" fontAlgn="b"/>
                      <a:r>
                        <a:rPr lang="el-GR" sz="1200" b="1" i="0" u="none" strike="noStrike">
                          <a:solidFill>
                            <a:srgbClr val="000000"/>
                          </a:solidFill>
                          <a:latin typeface="Calibri"/>
                        </a:rPr>
                        <a:t>109,61</a:t>
                      </a:r>
                    </a:p>
                  </a:txBody>
                  <a:tcPr marL="9525" marR="9525" marT="9525" marB="0" anchor="b"/>
                </a:tc>
                <a:tc>
                  <a:txBody>
                    <a:bodyPr/>
                    <a:lstStyle/>
                    <a:p>
                      <a:pPr algn="ctr" fontAlgn="b"/>
                      <a:r>
                        <a:rPr lang="el-GR" sz="1200" b="1" i="0" u="none" strike="noStrike">
                          <a:solidFill>
                            <a:srgbClr val="000000"/>
                          </a:solidFill>
                          <a:latin typeface="Calibri"/>
                        </a:rPr>
                        <a:t>109,61</a:t>
                      </a:r>
                    </a:p>
                  </a:txBody>
                  <a:tcPr marL="9525" marR="9525" marT="9525" marB="0" anchor="b"/>
                </a:tc>
                <a:extLst>
                  <a:ext uri="{0D108BD9-81ED-4DB2-BD59-A6C34878D82A}">
                    <a16:rowId xmlns:a16="http://schemas.microsoft.com/office/drawing/2014/main" val="10006"/>
                  </a:ext>
                </a:extLst>
              </a:tr>
              <a:tr h="126298">
                <a:tc>
                  <a:txBody>
                    <a:bodyPr/>
                    <a:lstStyle/>
                    <a:p>
                      <a:pPr algn="ctr" fontAlgn="b"/>
                      <a:r>
                        <a:rPr lang="el-GR" sz="1200" b="1" i="0" u="none" strike="noStrike" dirty="0" smtClean="0">
                          <a:solidFill>
                            <a:srgbClr val="000000"/>
                          </a:solidFill>
                          <a:latin typeface="Calibri"/>
                        </a:rPr>
                        <a:t>15/7</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6,7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196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1,328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21,56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110,27</a:t>
                      </a:r>
                    </a:p>
                  </a:txBody>
                  <a:tcPr marL="9525" marR="9525" marT="9525" marB="0" anchor="b"/>
                </a:tc>
                <a:tc>
                  <a:txBody>
                    <a:bodyPr/>
                    <a:lstStyle/>
                    <a:p>
                      <a:pPr algn="ctr" fontAlgn="b"/>
                      <a:r>
                        <a:rPr lang="el-GR" sz="1200" b="1" i="0" u="none" strike="noStrike" dirty="0">
                          <a:solidFill>
                            <a:srgbClr val="000000"/>
                          </a:solidFill>
                          <a:latin typeface="Calibri"/>
                        </a:rPr>
                        <a:t>11,382</a:t>
                      </a:r>
                    </a:p>
                  </a:txBody>
                  <a:tcPr marL="9525" marR="9525" marT="9525" marB="0" anchor="b"/>
                </a:tc>
                <a:tc>
                  <a:txBody>
                    <a:bodyPr/>
                    <a:lstStyle/>
                    <a:p>
                      <a:pPr algn="ctr" fontAlgn="b"/>
                      <a:r>
                        <a:rPr lang="el-GR" sz="1200" b="1" i="0" u="none" strike="noStrike" dirty="0">
                          <a:solidFill>
                            <a:srgbClr val="000000"/>
                          </a:solidFill>
                          <a:latin typeface="Calibri"/>
                        </a:rPr>
                        <a:t>352,853</a:t>
                      </a:r>
                    </a:p>
                  </a:txBody>
                  <a:tcPr marL="9525" marR="9525" marT="9525" marB="0" anchor="b"/>
                </a:tc>
                <a:tc>
                  <a:txBody>
                    <a:bodyPr/>
                    <a:lstStyle/>
                    <a:p>
                      <a:pPr algn="ctr" fontAlgn="b"/>
                      <a:r>
                        <a:rPr lang="el-GR" sz="1200" b="1" i="0" u="none" strike="noStrike">
                          <a:solidFill>
                            <a:srgbClr val="000000"/>
                          </a:solidFill>
                          <a:latin typeface="Calibri"/>
                        </a:rPr>
                        <a:t>105,78</a:t>
                      </a:r>
                    </a:p>
                  </a:txBody>
                  <a:tcPr marL="9525" marR="9525" marT="9525" marB="0" anchor="b"/>
                </a:tc>
                <a:tc>
                  <a:txBody>
                    <a:bodyPr/>
                    <a:lstStyle/>
                    <a:p>
                      <a:pPr algn="ctr" fontAlgn="b"/>
                      <a:r>
                        <a:rPr lang="el-GR" sz="1200" b="1" i="0" u="none" strike="noStrike">
                          <a:solidFill>
                            <a:srgbClr val="000000"/>
                          </a:solidFill>
                          <a:latin typeface="Calibri"/>
                        </a:rPr>
                        <a:t>105,78</a:t>
                      </a:r>
                    </a:p>
                  </a:txBody>
                  <a:tcPr marL="9525" marR="9525" marT="9525" marB="0" anchor="b"/>
                </a:tc>
                <a:extLst>
                  <a:ext uri="{0D108BD9-81ED-4DB2-BD59-A6C34878D82A}">
                    <a16:rowId xmlns:a16="http://schemas.microsoft.com/office/drawing/2014/main" val="10007"/>
                  </a:ext>
                </a:extLst>
              </a:tr>
              <a:tr h="126298">
                <a:tc>
                  <a:txBody>
                    <a:bodyPr/>
                    <a:lstStyle/>
                    <a:p>
                      <a:pPr algn="ctr" fontAlgn="b"/>
                      <a:r>
                        <a:rPr lang="el-GR" sz="1200" b="1" i="0" u="none" strike="noStrike" dirty="0" smtClean="0">
                          <a:solidFill>
                            <a:srgbClr val="000000"/>
                          </a:solidFill>
                          <a:latin typeface="Calibri"/>
                        </a:rPr>
                        <a:t>15/8</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19,0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227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1,340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102,45</a:t>
                      </a:r>
                    </a:p>
                  </a:txBody>
                  <a:tcPr marL="9525" marR="9525" marT="9525" marB="0" anchor="b"/>
                </a:tc>
                <a:tc>
                  <a:txBody>
                    <a:bodyPr/>
                    <a:lstStyle/>
                    <a:p>
                      <a:pPr algn="ctr" fontAlgn="b"/>
                      <a:r>
                        <a:rPr lang="el-GR" sz="1200" b="1" i="0" u="none" strike="noStrike">
                          <a:solidFill>
                            <a:srgbClr val="000000"/>
                          </a:solidFill>
                          <a:latin typeface="Calibri"/>
                        </a:rPr>
                        <a:t>10,172</a:t>
                      </a:r>
                    </a:p>
                  </a:txBody>
                  <a:tcPr marL="9525" marR="9525" marT="9525" marB="0" anchor="b"/>
                </a:tc>
                <a:tc>
                  <a:txBody>
                    <a:bodyPr/>
                    <a:lstStyle/>
                    <a:p>
                      <a:pPr algn="ctr" fontAlgn="b"/>
                      <a:r>
                        <a:rPr lang="el-GR" sz="1200" b="1" i="0" u="none" strike="noStrike" dirty="0">
                          <a:solidFill>
                            <a:srgbClr val="000000"/>
                          </a:solidFill>
                          <a:latin typeface="Calibri"/>
                        </a:rPr>
                        <a:t>315,338</a:t>
                      </a:r>
                    </a:p>
                  </a:txBody>
                  <a:tcPr marL="9525" marR="9525" marT="9525" marB="0" anchor="b"/>
                </a:tc>
                <a:tc>
                  <a:txBody>
                    <a:bodyPr/>
                    <a:lstStyle/>
                    <a:p>
                      <a:pPr algn="ctr" fontAlgn="b"/>
                      <a:r>
                        <a:rPr lang="el-GR" sz="1200" b="1" i="0" u="none" strike="noStrike">
                          <a:solidFill>
                            <a:srgbClr val="000000"/>
                          </a:solidFill>
                          <a:latin typeface="Calibri"/>
                        </a:rPr>
                        <a:t>95,76</a:t>
                      </a:r>
                    </a:p>
                  </a:txBody>
                  <a:tcPr marL="9525" marR="9525" marT="9525" marB="0" anchor="b"/>
                </a:tc>
                <a:tc>
                  <a:txBody>
                    <a:bodyPr/>
                    <a:lstStyle/>
                    <a:p>
                      <a:pPr algn="ctr" fontAlgn="b"/>
                      <a:r>
                        <a:rPr lang="el-GR" sz="1200" b="1" i="0" u="none" strike="noStrike">
                          <a:solidFill>
                            <a:srgbClr val="000000"/>
                          </a:solidFill>
                          <a:latin typeface="Calibri"/>
                        </a:rPr>
                        <a:t>95,76</a:t>
                      </a:r>
                    </a:p>
                  </a:txBody>
                  <a:tcPr marL="9525" marR="9525" marT="9525" marB="0" anchor="b"/>
                </a:tc>
                <a:extLst>
                  <a:ext uri="{0D108BD9-81ED-4DB2-BD59-A6C34878D82A}">
                    <a16:rowId xmlns:a16="http://schemas.microsoft.com/office/drawing/2014/main" val="10008"/>
                  </a:ext>
                </a:extLst>
              </a:tr>
              <a:tr h="126298">
                <a:tc>
                  <a:txBody>
                    <a:bodyPr/>
                    <a:lstStyle/>
                    <a:p>
                      <a:pPr algn="ctr" fontAlgn="b"/>
                      <a:r>
                        <a:rPr lang="el-GR" sz="1200" b="1" i="0" u="none" strike="noStrike" dirty="0" smtClean="0">
                          <a:solidFill>
                            <a:srgbClr val="000000"/>
                          </a:solidFill>
                          <a:latin typeface="Calibri"/>
                        </a:rPr>
                        <a:t>15/9</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34,9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258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1,361</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91,95</a:t>
                      </a:r>
                    </a:p>
                  </a:txBody>
                  <a:tcPr marL="9525" marR="9525" marT="9525" marB="0" anchor="b"/>
                </a:tc>
                <a:tc>
                  <a:txBody>
                    <a:bodyPr/>
                    <a:lstStyle/>
                    <a:p>
                      <a:pPr algn="ctr" fontAlgn="b"/>
                      <a:r>
                        <a:rPr lang="el-GR" sz="1200" b="1" i="0" u="none" strike="noStrike">
                          <a:solidFill>
                            <a:srgbClr val="000000"/>
                          </a:solidFill>
                          <a:latin typeface="Calibri"/>
                        </a:rPr>
                        <a:t>8,225</a:t>
                      </a:r>
                    </a:p>
                  </a:txBody>
                  <a:tcPr marL="9525" marR="9525" marT="9525" marB="0" anchor="b"/>
                </a:tc>
                <a:tc>
                  <a:txBody>
                    <a:bodyPr/>
                    <a:lstStyle/>
                    <a:p>
                      <a:pPr algn="ctr" fontAlgn="b"/>
                      <a:r>
                        <a:rPr lang="el-GR" sz="1200" b="1" i="0" u="none" strike="noStrike" dirty="0">
                          <a:solidFill>
                            <a:srgbClr val="000000"/>
                          </a:solidFill>
                          <a:latin typeface="Calibri"/>
                        </a:rPr>
                        <a:t>246,758</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extLst>
                  <a:ext uri="{0D108BD9-81ED-4DB2-BD59-A6C34878D82A}">
                    <a16:rowId xmlns:a16="http://schemas.microsoft.com/office/drawing/2014/main" val="10009"/>
                  </a:ext>
                </a:extLst>
              </a:tr>
              <a:tr h="126298">
                <a:tc>
                  <a:txBody>
                    <a:bodyPr/>
                    <a:lstStyle/>
                    <a:p>
                      <a:pPr algn="ctr" fontAlgn="b"/>
                      <a:r>
                        <a:rPr lang="el-GR" sz="1200" b="1" i="0" u="none" strike="noStrike" dirty="0" smtClean="0">
                          <a:solidFill>
                            <a:srgbClr val="000000"/>
                          </a:solidFill>
                          <a:latin typeface="Calibri"/>
                        </a:rPr>
                        <a:t>15/10</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50,4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288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-9,49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81,46</a:t>
                      </a:r>
                    </a:p>
                  </a:txBody>
                  <a:tcPr marL="9525" marR="9525" marT="9525" marB="0" anchor="b"/>
                </a:tc>
                <a:tc>
                  <a:txBody>
                    <a:bodyPr/>
                    <a:lstStyle/>
                    <a:p>
                      <a:pPr algn="ctr" fontAlgn="b"/>
                      <a:r>
                        <a:rPr lang="el-GR" sz="1200" b="1" i="0" u="none" strike="noStrike">
                          <a:solidFill>
                            <a:srgbClr val="000000"/>
                          </a:solidFill>
                          <a:latin typeface="Calibri"/>
                        </a:rPr>
                        <a:t>6,091</a:t>
                      </a:r>
                    </a:p>
                  </a:txBody>
                  <a:tcPr marL="9525" marR="9525" marT="9525" marB="0" anchor="b"/>
                </a:tc>
                <a:tc>
                  <a:txBody>
                    <a:bodyPr/>
                    <a:lstStyle/>
                    <a:p>
                      <a:pPr algn="ctr" fontAlgn="b"/>
                      <a:r>
                        <a:rPr lang="el-GR" sz="1200" b="1" i="0" u="none" strike="noStrike" dirty="0">
                          <a:solidFill>
                            <a:srgbClr val="000000"/>
                          </a:solidFill>
                          <a:latin typeface="Calibri"/>
                        </a:rPr>
                        <a:t>188,823</a:t>
                      </a:r>
                    </a:p>
                  </a:txBody>
                  <a:tcPr marL="9525" marR="9525" marT="9525" marB="0" anchor="b"/>
                </a:tc>
                <a:tc>
                  <a:txBody>
                    <a:bodyPr/>
                    <a:lstStyle/>
                    <a:p>
                      <a:pPr algn="ctr" fontAlgn="b"/>
                      <a:r>
                        <a:rPr lang="el-GR" sz="1200" b="1" i="0" u="none" strike="noStrike">
                          <a:solidFill>
                            <a:srgbClr val="000000"/>
                          </a:solidFill>
                          <a:latin typeface="Calibri"/>
                        </a:rPr>
                        <a:t>91,57</a:t>
                      </a:r>
                    </a:p>
                  </a:txBody>
                  <a:tcPr marL="9525" marR="9525" marT="9525" marB="0" anchor="b"/>
                </a:tc>
                <a:tc>
                  <a:txBody>
                    <a:bodyPr/>
                    <a:lstStyle/>
                    <a:p>
                      <a:pPr algn="ctr" fontAlgn="b"/>
                      <a:r>
                        <a:rPr lang="el-GR" sz="1200" b="1" i="0" u="none" strike="noStrike">
                          <a:solidFill>
                            <a:srgbClr val="000000"/>
                          </a:solidFill>
                          <a:latin typeface="Calibri"/>
                        </a:rPr>
                        <a:t>81,46</a:t>
                      </a:r>
                    </a:p>
                  </a:txBody>
                  <a:tcPr marL="9525" marR="9525" marT="9525" marB="0" anchor="b"/>
                </a:tc>
                <a:extLst>
                  <a:ext uri="{0D108BD9-81ED-4DB2-BD59-A6C34878D82A}">
                    <a16:rowId xmlns:a16="http://schemas.microsoft.com/office/drawing/2014/main" val="10010"/>
                  </a:ext>
                </a:extLst>
              </a:tr>
              <a:tr h="126298">
                <a:tc>
                  <a:txBody>
                    <a:bodyPr/>
                    <a:lstStyle/>
                    <a:p>
                      <a:pPr algn="ctr" fontAlgn="b"/>
                      <a:r>
                        <a:rPr lang="el-GR" sz="1200" b="1" i="0" u="none" strike="noStrike" dirty="0" smtClean="0">
                          <a:solidFill>
                            <a:srgbClr val="000000"/>
                          </a:solidFill>
                          <a:latin typeface="Calibri"/>
                        </a:rPr>
                        <a:t>15/11</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60,2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319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1,405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-19,08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72,24</a:t>
                      </a:r>
                    </a:p>
                  </a:txBody>
                  <a:tcPr marL="9525" marR="9525" marT="9525" marB="0" anchor="b"/>
                </a:tc>
                <a:tc>
                  <a:txBody>
                    <a:bodyPr/>
                    <a:lstStyle/>
                    <a:p>
                      <a:pPr algn="ctr" fontAlgn="b"/>
                      <a:r>
                        <a:rPr lang="el-GR" sz="1200" b="1" i="0" u="none" strike="noStrike">
                          <a:solidFill>
                            <a:srgbClr val="000000"/>
                          </a:solidFill>
                          <a:latin typeface="Calibri"/>
                        </a:rPr>
                        <a:t>4,325</a:t>
                      </a:r>
                    </a:p>
                  </a:txBody>
                  <a:tcPr marL="9525" marR="9525" marT="9525" marB="0" anchor="b"/>
                </a:tc>
                <a:tc>
                  <a:txBody>
                    <a:bodyPr/>
                    <a:lstStyle/>
                    <a:p>
                      <a:pPr algn="ctr" fontAlgn="b"/>
                      <a:r>
                        <a:rPr lang="el-GR" sz="1200" b="1" i="0" u="none" strike="noStrike" dirty="0">
                          <a:solidFill>
                            <a:srgbClr val="000000"/>
                          </a:solidFill>
                          <a:latin typeface="Calibri"/>
                        </a:rPr>
                        <a:t>129,755</a:t>
                      </a:r>
                    </a:p>
                  </a:txBody>
                  <a:tcPr marL="9525" marR="9525" marT="9525" marB="0" anchor="b"/>
                </a:tc>
                <a:tc>
                  <a:txBody>
                    <a:bodyPr/>
                    <a:lstStyle/>
                    <a:p>
                      <a:pPr algn="ctr" fontAlgn="b"/>
                      <a:r>
                        <a:rPr lang="el-GR" sz="1200" b="1" i="0" u="none" strike="noStrike">
                          <a:solidFill>
                            <a:srgbClr val="000000"/>
                          </a:solidFill>
                          <a:latin typeface="Calibri"/>
                        </a:rPr>
                        <a:t>96,85</a:t>
                      </a:r>
                    </a:p>
                  </a:txBody>
                  <a:tcPr marL="9525" marR="9525" marT="9525" marB="0" anchor="b"/>
                </a:tc>
                <a:tc>
                  <a:txBody>
                    <a:bodyPr/>
                    <a:lstStyle/>
                    <a:p>
                      <a:pPr algn="ctr" fontAlgn="b"/>
                      <a:r>
                        <a:rPr lang="el-GR" sz="1200" b="1" i="0" u="none" strike="noStrike">
                          <a:solidFill>
                            <a:srgbClr val="000000"/>
                          </a:solidFill>
                          <a:latin typeface="Calibri"/>
                        </a:rPr>
                        <a:t>72,24</a:t>
                      </a:r>
                    </a:p>
                  </a:txBody>
                  <a:tcPr marL="9525" marR="9525" marT="9525" marB="0" anchor="b"/>
                </a:tc>
                <a:extLst>
                  <a:ext uri="{0D108BD9-81ED-4DB2-BD59-A6C34878D82A}">
                    <a16:rowId xmlns:a16="http://schemas.microsoft.com/office/drawing/2014/main" val="10011"/>
                  </a:ext>
                </a:extLst>
              </a:tr>
              <a:tr h="126298">
                <a:tc>
                  <a:txBody>
                    <a:bodyPr/>
                    <a:lstStyle/>
                    <a:p>
                      <a:pPr algn="ctr" fontAlgn="b"/>
                      <a:r>
                        <a:rPr lang="el-GR" sz="1200" b="1" i="0" u="none" strike="noStrike" dirty="0" smtClean="0">
                          <a:solidFill>
                            <a:srgbClr val="000000"/>
                          </a:solidFill>
                          <a:latin typeface="Calibri"/>
                        </a:rPr>
                        <a:t>15/12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61,4</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349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1,417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67,73</a:t>
                      </a:r>
                    </a:p>
                  </a:txBody>
                  <a:tcPr marL="9525" marR="9525" marT="9525" marB="0" anchor="b"/>
                </a:tc>
                <a:tc>
                  <a:txBody>
                    <a:bodyPr/>
                    <a:lstStyle/>
                    <a:p>
                      <a:pPr algn="ctr" fontAlgn="b"/>
                      <a:r>
                        <a:rPr lang="el-GR" sz="1200" b="1" i="0" u="none" strike="noStrike">
                          <a:solidFill>
                            <a:srgbClr val="000000"/>
                          </a:solidFill>
                          <a:latin typeface="Calibri"/>
                        </a:rPr>
                        <a:t>3,565</a:t>
                      </a:r>
                    </a:p>
                  </a:txBody>
                  <a:tcPr marL="9525" marR="9525" marT="9525" marB="0" anchor="b"/>
                </a:tc>
                <a:tc>
                  <a:txBody>
                    <a:bodyPr/>
                    <a:lstStyle/>
                    <a:p>
                      <a:pPr algn="ctr" fontAlgn="b"/>
                      <a:r>
                        <a:rPr lang="el-GR" sz="1200" b="1" i="0" u="none" strike="noStrike" dirty="0">
                          <a:solidFill>
                            <a:srgbClr val="000000"/>
                          </a:solidFill>
                          <a:latin typeface="Calibri"/>
                        </a:rPr>
                        <a:t>110,511</a:t>
                      </a:r>
                    </a:p>
                  </a:txBody>
                  <a:tcPr marL="9525" marR="9525" marT="9525" marB="0" anchor="b"/>
                </a:tc>
                <a:tc>
                  <a:txBody>
                    <a:bodyPr/>
                    <a:lstStyle/>
                    <a:p>
                      <a:pPr algn="ctr" fontAlgn="b"/>
                      <a:r>
                        <a:rPr lang="el-GR" sz="1200" b="1" i="0" u="none" strike="noStrike">
                          <a:solidFill>
                            <a:srgbClr val="000000"/>
                          </a:solidFill>
                          <a:latin typeface="Calibri"/>
                        </a:rPr>
                        <a:t>99,07</a:t>
                      </a:r>
                    </a:p>
                  </a:txBody>
                  <a:tcPr marL="9525" marR="9525" marT="9525" marB="0" anchor="b"/>
                </a:tc>
                <a:tc>
                  <a:txBody>
                    <a:bodyPr/>
                    <a:lstStyle/>
                    <a:p>
                      <a:pPr algn="ctr" fontAlgn="b"/>
                      <a:r>
                        <a:rPr lang="el-GR" sz="1200" b="1" i="0" u="none" strike="noStrike" dirty="0">
                          <a:solidFill>
                            <a:srgbClr val="000000"/>
                          </a:solidFill>
                          <a:latin typeface="Calibri"/>
                        </a:rPr>
                        <a:t>67,73</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10" name="9 - Πίνακας"/>
          <p:cNvGraphicFramePr>
            <a:graphicFrameLocks noGrp="1"/>
          </p:cNvGraphicFramePr>
          <p:nvPr>
            <p:extLst>
              <p:ext uri="{D42A27DB-BD31-4B8C-83A1-F6EECF244321}">
                <p14:modId xmlns:p14="http://schemas.microsoft.com/office/powerpoint/2010/main" val="1758550900"/>
              </p:ext>
            </p:extLst>
          </p:nvPr>
        </p:nvGraphicFramePr>
        <p:xfrm>
          <a:off x="107504" y="3778587"/>
          <a:ext cx="8928993" cy="2680935"/>
        </p:xfrm>
        <a:graphic>
          <a:graphicData uri="http://schemas.openxmlformats.org/drawingml/2006/table">
            <a:tbl>
              <a:tblPr>
                <a:tableStyleId>{284E427A-3D55-4303-BF80-6455036E1DE7}</a:tableStyleId>
              </a:tblPr>
              <a:tblGrid>
                <a:gridCol w="561621">
                  <a:extLst>
                    <a:ext uri="{9D8B030D-6E8A-4147-A177-3AD203B41FA5}">
                      <a16:colId xmlns:a16="http://schemas.microsoft.com/office/drawing/2014/main" val="20000"/>
                    </a:ext>
                  </a:extLst>
                </a:gridCol>
                <a:gridCol w="652028">
                  <a:extLst>
                    <a:ext uri="{9D8B030D-6E8A-4147-A177-3AD203B41FA5}">
                      <a16:colId xmlns:a16="http://schemas.microsoft.com/office/drawing/2014/main" val="20001"/>
                    </a:ext>
                  </a:extLst>
                </a:gridCol>
                <a:gridCol w="780203">
                  <a:extLst>
                    <a:ext uri="{9D8B030D-6E8A-4147-A177-3AD203B41FA5}">
                      <a16:colId xmlns:a16="http://schemas.microsoft.com/office/drawing/2014/main" val="20002"/>
                    </a:ext>
                  </a:extLst>
                </a:gridCol>
                <a:gridCol w="780203">
                  <a:extLst>
                    <a:ext uri="{9D8B030D-6E8A-4147-A177-3AD203B41FA5}">
                      <a16:colId xmlns:a16="http://schemas.microsoft.com/office/drawing/2014/main" val="20003"/>
                    </a:ext>
                  </a:extLst>
                </a:gridCol>
                <a:gridCol w="898353">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1296144">
                  <a:extLst>
                    <a:ext uri="{9D8B030D-6E8A-4147-A177-3AD203B41FA5}">
                      <a16:colId xmlns:a16="http://schemas.microsoft.com/office/drawing/2014/main" val="20007"/>
                    </a:ext>
                  </a:extLst>
                </a:gridCol>
                <a:gridCol w="1256311">
                  <a:extLst>
                    <a:ext uri="{9D8B030D-6E8A-4147-A177-3AD203B41FA5}">
                      <a16:colId xmlns:a16="http://schemas.microsoft.com/office/drawing/2014/main" val="20008"/>
                    </a:ext>
                  </a:extLst>
                </a:gridCol>
                <a:gridCol w="759914">
                  <a:extLst>
                    <a:ext uri="{9D8B030D-6E8A-4147-A177-3AD203B41FA5}">
                      <a16:colId xmlns:a16="http://schemas.microsoft.com/office/drawing/2014/main" val="20009"/>
                    </a:ext>
                  </a:extLst>
                </a:gridCol>
              </a:tblGrid>
              <a:tr h="126298">
                <a:tc>
                  <a:txBody>
                    <a:bodyPr/>
                    <a:lstStyle/>
                    <a:p>
                      <a:pPr algn="ctr" fontAlgn="b"/>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β</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ν</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dirty="0" err="1"/>
                        <a:t>Ιον</a:t>
                      </a:r>
                      <a:r>
                        <a:rPr lang="el-GR" sz="1200" b="1" u="none" strike="noStrike" dirty="0" smtClean="0"/>
                        <a:t>,</a:t>
                      </a:r>
                    </a:p>
                    <a:p>
                      <a:pPr algn="ctr" fontAlgn="b"/>
                      <a:r>
                        <a:rPr lang="en-GB" sz="1200" b="1" u="none" strike="noStrike" dirty="0" err="1" smtClean="0"/>
                        <a:t>kw</a:t>
                      </a:r>
                      <a:r>
                        <a:rPr lang="en-GB" sz="1200" b="1" u="none" strike="noStrike" dirty="0" smtClean="0"/>
                        <a:t>/m2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δν</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dirty="0"/>
                        <a:t>ωΔ</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Ηον</a:t>
                      </a:r>
                      <a:r>
                        <a:rPr lang="el-GR" sz="1200" b="1" u="none" strike="noStrike" dirty="0" smtClean="0"/>
                        <a:t>,</a:t>
                      </a:r>
                    </a:p>
                    <a:p>
                      <a:pPr algn="ctr" fontAlgn="b"/>
                      <a:r>
                        <a:rPr lang="en-GB" sz="1200" b="1" u="none" strike="noStrike" dirty="0" err="1" smtClean="0"/>
                        <a:t>kwh</a:t>
                      </a:r>
                      <a:r>
                        <a:rPr lang="en-GB" sz="1200" b="1" u="none" strike="noStrike" dirty="0" smtClean="0"/>
                        <a:t>/d/m2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err="1"/>
                        <a:t>Ηο</a:t>
                      </a:r>
                      <a:r>
                        <a:rPr lang="en-GB" sz="1200" b="1" u="none" strike="noStrike" dirty="0"/>
                        <a:t>m</a:t>
                      </a:r>
                      <a:r>
                        <a:rPr lang="en-GB" sz="1200" b="1" u="none" strike="noStrike" dirty="0" smtClean="0"/>
                        <a:t>,</a:t>
                      </a:r>
                      <a:endParaRPr lang="el-GR" sz="1200" b="1" u="none" strike="noStrike" dirty="0" smtClean="0"/>
                    </a:p>
                    <a:p>
                      <a:pPr algn="ctr" fontAlgn="b"/>
                      <a:r>
                        <a:rPr lang="en-GB" sz="1200" b="1" u="none" strike="noStrike" dirty="0" err="1" smtClean="0"/>
                        <a:t>kwh</a:t>
                      </a:r>
                      <a:r>
                        <a:rPr lang="en-GB" sz="1200" b="1" u="none" strike="noStrike" dirty="0" smtClean="0"/>
                        <a:t>/month/m2</a:t>
                      </a:r>
                      <a:endParaRPr lang="en-GB" sz="1200" b="1" i="0" u="none" strike="noStrike" dirty="0">
                        <a:solidFill>
                          <a:srgbClr val="000000"/>
                        </a:solidFill>
                        <a:latin typeface="Calibri"/>
                      </a:endParaRPr>
                    </a:p>
                  </a:txBody>
                  <a:tcPr marL="6315" marR="6315" marT="6315" marB="0" anchor="b"/>
                </a:tc>
                <a:tc>
                  <a:txBody>
                    <a:bodyPr/>
                    <a:lstStyle/>
                    <a:p>
                      <a:pPr algn="ctr" fontAlgn="b"/>
                      <a:r>
                        <a:rPr lang="el-GR" sz="1200" b="1" dirty="0" err="1" smtClean="0"/>
                        <a:t>τοξσυν</a:t>
                      </a:r>
                      <a:r>
                        <a:rPr lang="el-GR" sz="1200" b="1" dirty="0" smtClean="0"/>
                        <a:t> [– </a:t>
                      </a:r>
                      <a:r>
                        <a:rPr lang="el-GR" sz="1200" b="1" dirty="0" err="1" smtClean="0"/>
                        <a:t>εφ</a:t>
                      </a:r>
                      <a:r>
                        <a:rPr lang="el-GR" sz="1200" b="1" dirty="0" smtClean="0"/>
                        <a:t>(φ – β) </a:t>
                      </a:r>
                      <a:r>
                        <a:rPr lang="el-GR" sz="1200" b="1" dirty="0" smtClean="0">
                          <a:sym typeface="Symbol"/>
                        </a:rPr>
                        <a:t></a:t>
                      </a:r>
                      <a:r>
                        <a:rPr lang="el-GR" sz="1200" b="1" dirty="0" smtClean="0"/>
                        <a:t> </a:t>
                      </a:r>
                      <a:r>
                        <a:rPr lang="el-GR" sz="1200" b="1" dirty="0" err="1" smtClean="0"/>
                        <a:t>εφδ</a:t>
                      </a:r>
                      <a:r>
                        <a:rPr lang="el-GR" sz="1200" b="1" dirty="0" smtClean="0"/>
                        <a:t>]</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ωΔκ</a:t>
                      </a:r>
                      <a:endParaRPr lang="el-GR" sz="1200" b="1" i="0" u="none" strike="noStrike">
                        <a:solidFill>
                          <a:srgbClr val="000000"/>
                        </a:solidFill>
                        <a:latin typeface="Calibri"/>
                      </a:endParaRPr>
                    </a:p>
                  </a:txBody>
                  <a:tcPr marL="6315" marR="6315" marT="6315" marB="0" anchor="b"/>
                </a:tc>
                <a:extLst>
                  <a:ext uri="{0D108BD9-81ED-4DB2-BD59-A6C34878D82A}">
                    <a16:rowId xmlns:a16="http://schemas.microsoft.com/office/drawing/2014/main" val="10000"/>
                  </a:ext>
                </a:extLst>
              </a:tr>
              <a:tr h="126298">
                <a:tc>
                  <a:txBody>
                    <a:bodyPr/>
                    <a:lstStyle/>
                    <a:p>
                      <a:pPr algn="ctr" fontAlgn="b"/>
                      <a:r>
                        <a:rPr lang="el-GR" sz="1200" b="1" i="0" u="none" strike="noStrike" dirty="0" smtClean="0">
                          <a:solidFill>
                            <a:srgbClr val="000000"/>
                          </a:solidFill>
                          <a:latin typeface="Calibri"/>
                        </a:rPr>
                        <a:t>15/1</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53,5</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1,417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-21,30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74,18</a:t>
                      </a:r>
                    </a:p>
                  </a:txBody>
                  <a:tcPr marL="9525" marR="9525" marT="9525" marB="0" anchor="b"/>
                </a:tc>
                <a:tc>
                  <a:txBody>
                    <a:bodyPr/>
                    <a:lstStyle/>
                    <a:p>
                      <a:pPr algn="ctr" fontAlgn="b"/>
                      <a:r>
                        <a:rPr lang="el-GR" sz="1200" b="1" i="0" u="none" strike="noStrike">
                          <a:solidFill>
                            <a:srgbClr val="000000"/>
                          </a:solidFill>
                          <a:latin typeface="Calibri"/>
                        </a:rPr>
                        <a:t>5,035</a:t>
                      </a:r>
                    </a:p>
                  </a:txBody>
                  <a:tcPr marL="9525" marR="9525" marT="9525" marB="0" anchor="b"/>
                </a:tc>
                <a:tc>
                  <a:txBody>
                    <a:bodyPr/>
                    <a:lstStyle/>
                    <a:p>
                      <a:pPr algn="ctr" fontAlgn="b"/>
                      <a:r>
                        <a:rPr lang="el-GR" sz="1200" b="1" i="0" u="none" strike="noStrike">
                          <a:solidFill>
                            <a:srgbClr val="000000"/>
                          </a:solidFill>
                          <a:latin typeface="Calibri"/>
                        </a:rPr>
                        <a:t>156,086</a:t>
                      </a:r>
                    </a:p>
                  </a:txBody>
                  <a:tcPr marL="9525" marR="9525" marT="9525" marB="0" anchor="b"/>
                </a:tc>
                <a:tc>
                  <a:txBody>
                    <a:bodyPr/>
                    <a:lstStyle/>
                    <a:p>
                      <a:pPr algn="ctr" fontAlgn="b"/>
                      <a:r>
                        <a:rPr lang="el-GR" sz="1200" b="1" i="0" u="none" strike="noStrike">
                          <a:solidFill>
                            <a:srgbClr val="000000"/>
                          </a:solidFill>
                          <a:latin typeface="Calibri"/>
                        </a:rPr>
                        <a:t>97,47</a:t>
                      </a:r>
                    </a:p>
                  </a:txBody>
                  <a:tcPr marL="9525" marR="9525" marT="9525" marB="0" anchor="b"/>
                </a:tc>
                <a:tc>
                  <a:txBody>
                    <a:bodyPr/>
                    <a:lstStyle/>
                    <a:p>
                      <a:pPr algn="ctr" fontAlgn="b"/>
                      <a:r>
                        <a:rPr lang="el-GR" sz="1200" b="1" i="0" u="none" strike="noStrike">
                          <a:solidFill>
                            <a:srgbClr val="000000"/>
                          </a:solidFill>
                          <a:latin typeface="Calibri"/>
                        </a:rPr>
                        <a:t>74,18</a:t>
                      </a:r>
                    </a:p>
                  </a:txBody>
                  <a:tcPr marL="9525" marR="9525" marT="9525" marB="0" anchor="b"/>
                </a:tc>
                <a:extLst>
                  <a:ext uri="{0D108BD9-81ED-4DB2-BD59-A6C34878D82A}">
                    <a16:rowId xmlns:a16="http://schemas.microsoft.com/office/drawing/2014/main" val="10001"/>
                  </a:ext>
                </a:extLst>
              </a:tr>
              <a:tr h="126298">
                <a:tc>
                  <a:txBody>
                    <a:bodyPr/>
                    <a:lstStyle/>
                    <a:p>
                      <a:pPr algn="ctr" fontAlgn="b"/>
                      <a:r>
                        <a:rPr lang="el-GR" sz="1200" b="1" i="0" u="none" strike="noStrike" dirty="0" smtClean="0">
                          <a:solidFill>
                            <a:srgbClr val="000000"/>
                          </a:solidFill>
                          <a:latin typeface="Calibri"/>
                        </a:rPr>
                        <a:t>14/2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45,6</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45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1,406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-13,67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80,23</a:t>
                      </a:r>
                    </a:p>
                  </a:txBody>
                  <a:tcPr marL="9525" marR="9525" marT="9525" marB="0" anchor="b"/>
                </a:tc>
                <a:tc>
                  <a:txBody>
                    <a:bodyPr/>
                    <a:lstStyle/>
                    <a:p>
                      <a:pPr algn="ctr" fontAlgn="b"/>
                      <a:r>
                        <a:rPr lang="el-GR" sz="1200" b="1" i="0" u="none" strike="noStrike">
                          <a:solidFill>
                            <a:srgbClr val="000000"/>
                          </a:solidFill>
                          <a:latin typeface="Calibri"/>
                        </a:rPr>
                        <a:t>6,394</a:t>
                      </a:r>
                    </a:p>
                  </a:txBody>
                  <a:tcPr marL="9525" marR="9525" marT="9525" marB="0" anchor="b"/>
                </a:tc>
                <a:tc>
                  <a:txBody>
                    <a:bodyPr/>
                    <a:lstStyle/>
                    <a:p>
                      <a:pPr algn="ctr" fontAlgn="b"/>
                      <a:r>
                        <a:rPr lang="el-GR" sz="1200" b="1" i="0" u="none" strike="noStrike">
                          <a:solidFill>
                            <a:srgbClr val="000000"/>
                          </a:solidFill>
                          <a:latin typeface="Calibri"/>
                        </a:rPr>
                        <a:t>179,038</a:t>
                      </a:r>
                    </a:p>
                  </a:txBody>
                  <a:tcPr marL="9525" marR="9525" marT="9525" marB="0" anchor="b"/>
                </a:tc>
                <a:tc>
                  <a:txBody>
                    <a:bodyPr/>
                    <a:lstStyle/>
                    <a:p>
                      <a:pPr algn="ctr" fontAlgn="b"/>
                      <a:r>
                        <a:rPr lang="el-GR" sz="1200" b="1" i="0" u="none" strike="noStrike">
                          <a:solidFill>
                            <a:srgbClr val="000000"/>
                          </a:solidFill>
                          <a:latin typeface="Calibri"/>
                        </a:rPr>
                        <a:t>92,58</a:t>
                      </a:r>
                    </a:p>
                  </a:txBody>
                  <a:tcPr marL="9525" marR="9525" marT="9525" marB="0" anchor="b"/>
                </a:tc>
                <a:tc>
                  <a:txBody>
                    <a:bodyPr/>
                    <a:lstStyle/>
                    <a:p>
                      <a:pPr algn="ctr" fontAlgn="b"/>
                      <a:r>
                        <a:rPr lang="el-GR" sz="1200" b="1" i="0" u="none" strike="noStrike">
                          <a:solidFill>
                            <a:srgbClr val="000000"/>
                          </a:solidFill>
                          <a:latin typeface="Calibri"/>
                        </a:rPr>
                        <a:t>80,23</a:t>
                      </a:r>
                    </a:p>
                  </a:txBody>
                  <a:tcPr marL="9525" marR="9525" marT="9525" marB="0" anchor="b"/>
                </a:tc>
                <a:extLst>
                  <a:ext uri="{0D108BD9-81ED-4DB2-BD59-A6C34878D82A}">
                    <a16:rowId xmlns:a16="http://schemas.microsoft.com/office/drawing/2014/main" val="10002"/>
                  </a:ext>
                </a:extLst>
              </a:tr>
              <a:tr h="126298">
                <a:tc>
                  <a:txBody>
                    <a:bodyPr/>
                    <a:lstStyle/>
                    <a:p>
                      <a:pPr algn="ctr" fontAlgn="b"/>
                      <a:r>
                        <a:rPr lang="el-GR" sz="1200" b="1" i="0" u="none" strike="noStrike" dirty="0" smtClean="0">
                          <a:solidFill>
                            <a:srgbClr val="000000"/>
                          </a:solidFill>
                          <a:latin typeface="Calibri"/>
                        </a:rPr>
                        <a:t>15/3</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33,3</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74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-2,89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88,02</a:t>
                      </a:r>
                    </a:p>
                  </a:txBody>
                  <a:tcPr marL="9525" marR="9525" marT="9525" marB="0" anchor="b"/>
                </a:tc>
                <a:tc>
                  <a:txBody>
                    <a:bodyPr/>
                    <a:lstStyle/>
                    <a:p>
                      <a:pPr algn="ctr" fontAlgn="b"/>
                      <a:r>
                        <a:rPr lang="el-GR" sz="1200" b="1" i="0" u="none" strike="noStrike">
                          <a:solidFill>
                            <a:srgbClr val="000000"/>
                          </a:solidFill>
                          <a:latin typeface="Calibri"/>
                        </a:rPr>
                        <a:t>8,201</a:t>
                      </a:r>
                    </a:p>
                  </a:txBody>
                  <a:tcPr marL="9525" marR="9525" marT="9525" marB="0" anchor="b"/>
                </a:tc>
                <a:tc>
                  <a:txBody>
                    <a:bodyPr/>
                    <a:lstStyle/>
                    <a:p>
                      <a:pPr algn="ctr" fontAlgn="b"/>
                      <a:r>
                        <a:rPr lang="el-GR" sz="1200" b="1" i="0" u="none" strike="noStrike">
                          <a:solidFill>
                            <a:srgbClr val="000000"/>
                          </a:solidFill>
                          <a:latin typeface="Calibri"/>
                        </a:rPr>
                        <a:t>254,235</a:t>
                      </a:r>
                    </a:p>
                  </a:txBody>
                  <a:tcPr marL="9525" marR="9525" marT="9525" marB="0" anchor="b"/>
                </a:tc>
                <a:tc>
                  <a:txBody>
                    <a:bodyPr/>
                    <a:lstStyle/>
                    <a:p>
                      <a:pPr algn="ctr" fontAlgn="b"/>
                      <a:r>
                        <a:rPr lang="el-GR" sz="1200" b="1" i="0" u="none" strike="noStrike">
                          <a:solidFill>
                            <a:srgbClr val="000000"/>
                          </a:solidFill>
                          <a:latin typeface="Calibri"/>
                        </a:rPr>
                        <a:t>89,91</a:t>
                      </a:r>
                    </a:p>
                  </a:txBody>
                  <a:tcPr marL="9525" marR="9525" marT="9525" marB="0" anchor="b"/>
                </a:tc>
                <a:tc>
                  <a:txBody>
                    <a:bodyPr/>
                    <a:lstStyle/>
                    <a:p>
                      <a:pPr algn="ctr" fontAlgn="b"/>
                      <a:r>
                        <a:rPr lang="el-GR" sz="1200" b="1" i="0" u="none" strike="noStrike">
                          <a:solidFill>
                            <a:srgbClr val="000000"/>
                          </a:solidFill>
                          <a:latin typeface="Calibri"/>
                        </a:rPr>
                        <a:t>88,02</a:t>
                      </a:r>
                    </a:p>
                  </a:txBody>
                  <a:tcPr marL="9525" marR="9525" marT="9525" marB="0" anchor="b"/>
                </a:tc>
                <a:extLst>
                  <a:ext uri="{0D108BD9-81ED-4DB2-BD59-A6C34878D82A}">
                    <a16:rowId xmlns:a16="http://schemas.microsoft.com/office/drawing/2014/main" val="10003"/>
                  </a:ext>
                </a:extLst>
              </a:tr>
              <a:tr h="126298">
                <a:tc>
                  <a:txBody>
                    <a:bodyPr/>
                    <a:lstStyle/>
                    <a:p>
                      <a:pPr algn="ctr" fontAlgn="b"/>
                      <a:r>
                        <a:rPr lang="el-GR" sz="1200" b="1" i="0" u="none" strike="noStrike" dirty="0" smtClean="0">
                          <a:solidFill>
                            <a:srgbClr val="000000"/>
                          </a:solidFill>
                          <a:latin typeface="Calibri"/>
                        </a:rPr>
                        <a:t>15/4</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17,8</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105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1,362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9,34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96,67</a:t>
                      </a:r>
                    </a:p>
                  </a:txBody>
                  <a:tcPr marL="9525" marR="9525" marT="9525" marB="0" anchor="b"/>
                </a:tc>
                <a:tc>
                  <a:txBody>
                    <a:bodyPr/>
                    <a:lstStyle/>
                    <a:p>
                      <a:pPr algn="ctr" fontAlgn="b"/>
                      <a:r>
                        <a:rPr lang="el-GR" sz="1200" b="1" i="0" u="none" strike="noStrike">
                          <a:solidFill>
                            <a:srgbClr val="000000"/>
                          </a:solidFill>
                          <a:latin typeface="Calibri"/>
                        </a:rPr>
                        <a:t>10,001</a:t>
                      </a:r>
                    </a:p>
                  </a:txBody>
                  <a:tcPr marL="9525" marR="9525" marT="9525" marB="0" anchor="b"/>
                </a:tc>
                <a:tc>
                  <a:txBody>
                    <a:bodyPr/>
                    <a:lstStyle/>
                    <a:p>
                      <a:pPr algn="ctr" fontAlgn="b"/>
                      <a:r>
                        <a:rPr lang="el-GR" sz="1200" b="1" i="0" u="none" strike="noStrike">
                          <a:solidFill>
                            <a:srgbClr val="000000"/>
                          </a:solidFill>
                          <a:latin typeface="Calibri"/>
                        </a:rPr>
                        <a:t>300,021</a:t>
                      </a:r>
                    </a:p>
                  </a:txBody>
                  <a:tcPr marL="9525" marR="9525" marT="9525" marB="0" anchor="b"/>
                </a:tc>
                <a:tc>
                  <a:txBody>
                    <a:bodyPr/>
                    <a:lstStyle/>
                    <a:p>
                      <a:pPr algn="ctr" fontAlgn="b"/>
                      <a:r>
                        <a:rPr lang="el-GR" sz="1200" b="1" i="0" u="none" strike="noStrike">
                          <a:solidFill>
                            <a:srgbClr val="000000"/>
                          </a:solidFill>
                          <a:latin typeface="Calibri"/>
                        </a:rPr>
                        <a:t>92,96</a:t>
                      </a:r>
                    </a:p>
                  </a:txBody>
                  <a:tcPr marL="9525" marR="9525" marT="9525" marB="0" anchor="b"/>
                </a:tc>
                <a:tc>
                  <a:txBody>
                    <a:bodyPr/>
                    <a:lstStyle/>
                    <a:p>
                      <a:pPr algn="ctr" fontAlgn="b"/>
                      <a:r>
                        <a:rPr lang="el-GR" sz="1200" b="1" i="0" u="none" strike="noStrike">
                          <a:solidFill>
                            <a:srgbClr val="000000"/>
                          </a:solidFill>
                          <a:latin typeface="Calibri"/>
                        </a:rPr>
                        <a:t>92,96</a:t>
                      </a:r>
                    </a:p>
                  </a:txBody>
                  <a:tcPr marL="9525" marR="9525" marT="9525" marB="0" anchor="b"/>
                </a:tc>
                <a:extLst>
                  <a:ext uri="{0D108BD9-81ED-4DB2-BD59-A6C34878D82A}">
                    <a16:rowId xmlns:a16="http://schemas.microsoft.com/office/drawing/2014/main" val="10004"/>
                  </a:ext>
                </a:extLst>
              </a:tr>
              <a:tr h="126298">
                <a:tc>
                  <a:txBody>
                    <a:bodyPr/>
                    <a:lstStyle/>
                    <a:p>
                      <a:pPr algn="ctr" fontAlgn="b"/>
                      <a:r>
                        <a:rPr lang="el-GR" sz="1200" b="1" i="0" u="none" strike="noStrike" dirty="0" smtClean="0">
                          <a:solidFill>
                            <a:srgbClr val="000000"/>
                          </a:solidFill>
                          <a:latin typeface="Calibri"/>
                        </a:rPr>
                        <a:t>15/5</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4,2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135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1,342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18,74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103,78</a:t>
                      </a:r>
                    </a:p>
                  </a:txBody>
                  <a:tcPr marL="9525" marR="9525" marT="9525" marB="0" anchor="b"/>
                </a:tc>
                <a:tc>
                  <a:txBody>
                    <a:bodyPr/>
                    <a:lstStyle/>
                    <a:p>
                      <a:pPr algn="ctr" fontAlgn="b"/>
                      <a:r>
                        <a:rPr lang="el-GR" sz="1200" b="1" i="0" u="none" strike="noStrike">
                          <a:solidFill>
                            <a:srgbClr val="000000"/>
                          </a:solidFill>
                          <a:latin typeface="Calibri"/>
                        </a:rPr>
                        <a:t>11,150</a:t>
                      </a:r>
                    </a:p>
                  </a:txBody>
                  <a:tcPr marL="9525" marR="9525" marT="9525" marB="0" anchor="b"/>
                </a:tc>
                <a:tc>
                  <a:txBody>
                    <a:bodyPr/>
                    <a:lstStyle/>
                    <a:p>
                      <a:pPr algn="ctr" fontAlgn="b"/>
                      <a:r>
                        <a:rPr lang="el-GR" sz="1200" b="1" i="0" u="none" strike="noStrike">
                          <a:solidFill>
                            <a:srgbClr val="000000"/>
                          </a:solidFill>
                          <a:latin typeface="Calibri"/>
                        </a:rPr>
                        <a:t>345,662</a:t>
                      </a:r>
                    </a:p>
                  </a:txBody>
                  <a:tcPr marL="9525" marR="9525" marT="9525" marB="0" anchor="b"/>
                </a:tc>
                <a:tc>
                  <a:txBody>
                    <a:bodyPr/>
                    <a:lstStyle/>
                    <a:p>
                      <a:pPr algn="ctr" fontAlgn="b"/>
                      <a:r>
                        <a:rPr lang="el-GR" sz="1200" b="1" i="0" u="none" strike="noStrike">
                          <a:solidFill>
                            <a:srgbClr val="000000"/>
                          </a:solidFill>
                          <a:latin typeface="Calibri"/>
                        </a:rPr>
                        <a:t>101,75</a:t>
                      </a:r>
                    </a:p>
                  </a:txBody>
                  <a:tcPr marL="9525" marR="9525" marT="9525" marB="0" anchor="b"/>
                </a:tc>
                <a:tc>
                  <a:txBody>
                    <a:bodyPr/>
                    <a:lstStyle/>
                    <a:p>
                      <a:pPr algn="ctr" fontAlgn="b"/>
                      <a:r>
                        <a:rPr lang="el-GR" sz="1200" b="1" i="0" u="none" strike="noStrike">
                          <a:solidFill>
                            <a:srgbClr val="000000"/>
                          </a:solidFill>
                          <a:latin typeface="Calibri"/>
                        </a:rPr>
                        <a:t>101,75</a:t>
                      </a:r>
                    </a:p>
                  </a:txBody>
                  <a:tcPr marL="9525" marR="9525" marT="9525" marB="0" anchor="b"/>
                </a:tc>
                <a:extLst>
                  <a:ext uri="{0D108BD9-81ED-4DB2-BD59-A6C34878D82A}">
                    <a16:rowId xmlns:a16="http://schemas.microsoft.com/office/drawing/2014/main" val="10005"/>
                  </a:ext>
                </a:extLst>
              </a:tr>
              <a:tr h="126298">
                <a:tc>
                  <a:txBody>
                    <a:bodyPr/>
                    <a:lstStyle/>
                    <a:p>
                      <a:pPr algn="ctr" fontAlgn="b"/>
                      <a:r>
                        <a:rPr lang="el-GR" sz="1200" b="1" i="0" u="none" strike="noStrike" dirty="0" smtClean="0">
                          <a:solidFill>
                            <a:srgbClr val="000000"/>
                          </a:solidFill>
                          <a:latin typeface="Calibri"/>
                        </a:rPr>
                        <a:t>15/6</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-2,9</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166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1,329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107,56</a:t>
                      </a:r>
                    </a:p>
                  </a:txBody>
                  <a:tcPr marL="9525" marR="9525" marT="9525" marB="0" anchor="b"/>
                </a:tc>
                <a:tc>
                  <a:txBody>
                    <a:bodyPr/>
                    <a:lstStyle/>
                    <a:p>
                      <a:pPr algn="ctr" fontAlgn="b"/>
                      <a:r>
                        <a:rPr lang="el-GR" sz="1200" b="1" i="0" u="none" strike="noStrike">
                          <a:solidFill>
                            <a:srgbClr val="000000"/>
                          </a:solidFill>
                          <a:latin typeface="Calibri"/>
                        </a:rPr>
                        <a:t>11,609</a:t>
                      </a:r>
                    </a:p>
                  </a:txBody>
                  <a:tcPr marL="9525" marR="9525" marT="9525" marB="0" anchor="b"/>
                </a:tc>
                <a:tc>
                  <a:txBody>
                    <a:bodyPr/>
                    <a:lstStyle/>
                    <a:p>
                      <a:pPr algn="ctr" fontAlgn="b"/>
                      <a:r>
                        <a:rPr lang="el-GR" sz="1200" b="1" i="0" u="none" strike="noStrike">
                          <a:solidFill>
                            <a:srgbClr val="000000"/>
                          </a:solidFill>
                          <a:latin typeface="Calibri"/>
                        </a:rPr>
                        <a:t>348,281</a:t>
                      </a:r>
                    </a:p>
                  </a:txBody>
                  <a:tcPr marL="9525" marR="9525" marT="9525" marB="0" anchor="b"/>
                </a:tc>
                <a:tc>
                  <a:txBody>
                    <a:bodyPr/>
                    <a:lstStyle/>
                    <a:p>
                      <a:pPr algn="ctr" fontAlgn="b"/>
                      <a:r>
                        <a:rPr lang="el-GR" sz="1200" b="1" i="0" u="none" strike="noStrike">
                          <a:solidFill>
                            <a:srgbClr val="000000"/>
                          </a:solidFill>
                          <a:latin typeface="Calibri"/>
                        </a:rPr>
                        <a:t>109,61</a:t>
                      </a:r>
                    </a:p>
                  </a:txBody>
                  <a:tcPr marL="9525" marR="9525" marT="9525" marB="0" anchor="b"/>
                </a:tc>
                <a:tc>
                  <a:txBody>
                    <a:bodyPr/>
                    <a:lstStyle/>
                    <a:p>
                      <a:pPr algn="ctr" fontAlgn="b"/>
                      <a:r>
                        <a:rPr lang="el-GR" sz="1200" b="1" i="0" u="none" strike="noStrike">
                          <a:solidFill>
                            <a:srgbClr val="000000"/>
                          </a:solidFill>
                          <a:latin typeface="Calibri"/>
                        </a:rPr>
                        <a:t>107,56</a:t>
                      </a:r>
                    </a:p>
                  </a:txBody>
                  <a:tcPr marL="9525" marR="9525" marT="9525" marB="0" anchor="b"/>
                </a:tc>
                <a:extLst>
                  <a:ext uri="{0D108BD9-81ED-4DB2-BD59-A6C34878D82A}">
                    <a16:rowId xmlns:a16="http://schemas.microsoft.com/office/drawing/2014/main" val="10006"/>
                  </a:ext>
                </a:extLst>
              </a:tr>
              <a:tr h="126298">
                <a:tc>
                  <a:txBody>
                    <a:bodyPr/>
                    <a:lstStyle/>
                    <a:p>
                      <a:pPr algn="ctr" fontAlgn="b"/>
                      <a:r>
                        <a:rPr lang="el-GR" sz="1200" b="1" i="0" u="none" strike="noStrike" dirty="0" smtClean="0">
                          <a:solidFill>
                            <a:srgbClr val="000000"/>
                          </a:solidFill>
                          <a:latin typeface="Calibri"/>
                        </a:rPr>
                        <a:t>15/7</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-0,4</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196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1,328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21,56</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106,03</a:t>
                      </a:r>
                    </a:p>
                  </a:txBody>
                  <a:tcPr marL="9525" marR="9525" marT="9525" marB="0" anchor="b"/>
                </a:tc>
                <a:tc>
                  <a:txBody>
                    <a:bodyPr/>
                    <a:lstStyle/>
                    <a:p>
                      <a:pPr algn="ctr" fontAlgn="b"/>
                      <a:r>
                        <a:rPr lang="el-GR" sz="1200" b="1" i="0" u="none" strike="noStrike">
                          <a:solidFill>
                            <a:srgbClr val="000000"/>
                          </a:solidFill>
                          <a:latin typeface="Calibri"/>
                        </a:rPr>
                        <a:t>11,385</a:t>
                      </a:r>
                    </a:p>
                  </a:txBody>
                  <a:tcPr marL="9525" marR="9525" marT="9525" marB="0" anchor="b"/>
                </a:tc>
                <a:tc>
                  <a:txBody>
                    <a:bodyPr/>
                    <a:lstStyle/>
                    <a:p>
                      <a:pPr algn="ctr" fontAlgn="b"/>
                      <a:r>
                        <a:rPr lang="el-GR" sz="1200" b="1" i="0" u="none" strike="noStrike">
                          <a:solidFill>
                            <a:srgbClr val="000000"/>
                          </a:solidFill>
                          <a:latin typeface="Calibri"/>
                        </a:rPr>
                        <a:t>352,926</a:t>
                      </a:r>
                    </a:p>
                  </a:txBody>
                  <a:tcPr marL="9525" marR="9525" marT="9525" marB="0" anchor="b"/>
                </a:tc>
                <a:tc>
                  <a:txBody>
                    <a:bodyPr/>
                    <a:lstStyle/>
                    <a:p>
                      <a:pPr algn="ctr" fontAlgn="b"/>
                      <a:r>
                        <a:rPr lang="el-GR" sz="1200" b="1" i="0" u="none" strike="noStrike">
                          <a:solidFill>
                            <a:srgbClr val="000000"/>
                          </a:solidFill>
                          <a:latin typeface="Calibri"/>
                        </a:rPr>
                        <a:t>106,22</a:t>
                      </a:r>
                    </a:p>
                  </a:txBody>
                  <a:tcPr marL="9525" marR="9525" marT="9525" marB="0" anchor="b"/>
                </a:tc>
                <a:tc>
                  <a:txBody>
                    <a:bodyPr/>
                    <a:lstStyle/>
                    <a:p>
                      <a:pPr algn="ctr" fontAlgn="b"/>
                      <a:r>
                        <a:rPr lang="el-GR" sz="1200" b="1" i="0" u="none" strike="noStrike">
                          <a:solidFill>
                            <a:srgbClr val="000000"/>
                          </a:solidFill>
                          <a:latin typeface="Calibri"/>
                        </a:rPr>
                        <a:t>106,03</a:t>
                      </a:r>
                    </a:p>
                  </a:txBody>
                  <a:tcPr marL="9525" marR="9525" marT="9525" marB="0" anchor="b"/>
                </a:tc>
                <a:extLst>
                  <a:ext uri="{0D108BD9-81ED-4DB2-BD59-A6C34878D82A}">
                    <a16:rowId xmlns:a16="http://schemas.microsoft.com/office/drawing/2014/main" val="10007"/>
                  </a:ext>
                </a:extLst>
              </a:tr>
              <a:tr h="126298">
                <a:tc>
                  <a:txBody>
                    <a:bodyPr/>
                    <a:lstStyle/>
                    <a:p>
                      <a:pPr algn="ctr" fontAlgn="b"/>
                      <a:r>
                        <a:rPr lang="el-GR" sz="1200" b="1" i="0" u="none" strike="noStrike" dirty="0" smtClean="0">
                          <a:solidFill>
                            <a:srgbClr val="000000"/>
                          </a:solidFill>
                          <a:latin typeface="Calibri"/>
                        </a:rPr>
                        <a:t>15/8</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12,1</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227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1,340</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99,89</a:t>
                      </a:r>
                    </a:p>
                  </a:txBody>
                  <a:tcPr marL="9525" marR="9525" marT="9525" marB="0" anchor="b"/>
                </a:tc>
                <a:tc>
                  <a:txBody>
                    <a:bodyPr/>
                    <a:lstStyle/>
                    <a:p>
                      <a:pPr algn="ctr" fontAlgn="b"/>
                      <a:r>
                        <a:rPr lang="el-GR" sz="1200" b="1" i="0" u="none" strike="noStrike">
                          <a:solidFill>
                            <a:srgbClr val="000000"/>
                          </a:solidFill>
                          <a:latin typeface="Calibri"/>
                        </a:rPr>
                        <a:t>10,462</a:t>
                      </a:r>
                    </a:p>
                  </a:txBody>
                  <a:tcPr marL="9525" marR="9525" marT="9525" marB="0" anchor="b"/>
                </a:tc>
                <a:tc>
                  <a:txBody>
                    <a:bodyPr/>
                    <a:lstStyle/>
                    <a:p>
                      <a:pPr algn="ctr" fontAlgn="b"/>
                      <a:r>
                        <a:rPr lang="el-GR" sz="1200" b="1" i="0" u="none" strike="noStrike">
                          <a:solidFill>
                            <a:srgbClr val="000000"/>
                          </a:solidFill>
                          <a:latin typeface="Calibri"/>
                        </a:rPr>
                        <a:t>324,333</a:t>
                      </a:r>
                    </a:p>
                  </a:txBody>
                  <a:tcPr marL="9525" marR="9525" marT="9525" marB="0" anchor="b"/>
                </a:tc>
                <a:tc>
                  <a:txBody>
                    <a:bodyPr/>
                    <a:lstStyle/>
                    <a:p>
                      <a:pPr algn="ctr" fontAlgn="b"/>
                      <a:r>
                        <a:rPr lang="el-GR" sz="1200" b="1" i="0" u="none" strike="noStrike">
                          <a:solidFill>
                            <a:srgbClr val="000000"/>
                          </a:solidFill>
                          <a:latin typeface="Calibri"/>
                        </a:rPr>
                        <a:t>95,91</a:t>
                      </a:r>
                    </a:p>
                  </a:txBody>
                  <a:tcPr marL="9525" marR="9525" marT="9525" marB="0" anchor="b"/>
                </a:tc>
                <a:tc>
                  <a:txBody>
                    <a:bodyPr/>
                    <a:lstStyle/>
                    <a:p>
                      <a:pPr algn="ctr" fontAlgn="b"/>
                      <a:r>
                        <a:rPr lang="el-GR" sz="1200" b="1" i="0" u="none" strike="noStrike">
                          <a:solidFill>
                            <a:srgbClr val="000000"/>
                          </a:solidFill>
                          <a:latin typeface="Calibri"/>
                        </a:rPr>
                        <a:t>95,91</a:t>
                      </a:r>
                    </a:p>
                  </a:txBody>
                  <a:tcPr marL="9525" marR="9525" marT="9525" marB="0" anchor="b"/>
                </a:tc>
                <a:extLst>
                  <a:ext uri="{0D108BD9-81ED-4DB2-BD59-A6C34878D82A}">
                    <a16:rowId xmlns:a16="http://schemas.microsoft.com/office/drawing/2014/main" val="10008"/>
                  </a:ext>
                </a:extLst>
              </a:tr>
              <a:tr h="126298">
                <a:tc>
                  <a:txBody>
                    <a:bodyPr/>
                    <a:lstStyle/>
                    <a:p>
                      <a:pPr algn="ctr" fontAlgn="b"/>
                      <a:r>
                        <a:rPr lang="el-GR" sz="1200" b="1" i="0" u="none" strike="noStrike" dirty="0" smtClean="0">
                          <a:solidFill>
                            <a:srgbClr val="000000"/>
                          </a:solidFill>
                          <a:latin typeface="Calibri"/>
                        </a:rPr>
                        <a:t>15/9</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28,6</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258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1,361</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91,55</a:t>
                      </a:r>
                    </a:p>
                  </a:txBody>
                  <a:tcPr marL="9525" marR="9525" marT="9525" marB="0" anchor="b"/>
                </a:tc>
                <a:tc>
                  <a:txBody>
                    <a:bodyPr/>
                    <a:lstStyle/>
                    <a:p>
                      <a:pPr algn="ctr" fontAlgn="b"/>
                      <a:r>
                        <a:rPr lang="el-GR" sz="1200" b="1" i="0" u="none" strike="noStrike">
                          <a:solidFill>
                            <a:srgbClr val="000000"/>
                          </a:solidFill>
                          <a:latin typeface="Calibri"/>
                        </a:rPr>
                        <a:t>8,874</a:t>
                      </a:r>
                    </a:p>
                  </a:txBody>
                  <a:tcPr marL="9525" marR="9525" marT="9525" marB="0" anchor="b"/>
                </a:tc>
                <a:tc>
                  <a:txBody>
                    <a:bodyPr/>
                    <a:lstStyle/>
                    <a:p>
                      <a:pPr algn="ctr" fontAlgn="b"/>
                      <a:r>
                        <a:rPr lang="el-GR" sz="1200" b="1" i="0" u="none" strike="noStrike">
                          <a:solidFill>
                            <a:srgbClr val="000000"/>
                          </a:solidFill>
                          <a:latin typeface="Calibri"/>
                        </a:rPr>
                        <a:t>266,234</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extLst>
                  <a:ext uri="{0D108BD9-81ED-4DB2-BD59-A6C34878D82A}">
                    <a16:rowId xmlns:a16="http://schemas.microsoft.com/office/drawing/2014/main" val="10009"/>
                  </a:ext>
                </a:extLst>
              </a:tr>
              <a:tr h="126298">
                <a:tc>
                  <a:txBody>
                    <a:bodyPr/>
                    <a:lstStyle/>
                    <a:p>
                      <a:pPr algn="ctr" fontAlgn="b"/>
                      <a:r>
                        <a:rPr lang="el-GR" sz="1200" b="1" i="0" u="none" strike="noStrike" dirty="0" smtClean="0">
                          <a:solidFill>
                            <a:srgbClr val="000000"/>
                          </a:solidFill>
                          <a:latin typeface="Calibri"/>
                        </a:rPr>
                        <a:t>15/10</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44,4</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288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1,384</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-9,49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83,20</a:t>
                      </a:r>
                    </a:p>
                  </a:txBody>
                  <a:tcPr marL="9525" marR="9525" marT="9525" marB="0" anchor="b"/>
                </a:tc>
                <a:tc>
                  <a:txBody>
                    <a:bodyPr/>
                    <a:lstStyle/>
                    <a:p>
                      <a:pPr algn="ctr" fontAlgn="b"/>
                      <a:r>
                        <a:rPr lang="el-GR" sz="1200" b="1" i="0" u="none" strike="noStrike">
                          <a:solidFill>
                            <a:srgbClr val="000000"/>
                          </a:solidFill>
                          <a:latin typeface="Calibri"/>
                        </a:rPr>
                        <a:t>7,012</a:t>
                      </a:r>
                    </a:p>
                  </a:txBody>
                  <a:tcPr marL="9525" marR="9525" marT="9525" marB="0" anchor="b"/>
                </a:tc>
                <a:tc>
                  <a:txBody>
                    <a:bodyPr/>
                    <a:lstStyle/>
                    <a:p>
                      <a:pPr algn="ctr" fontAlgn="b"/>
                      <a:r>
                        <a:rPr lang="el-GR" sz="1200" b="1" i="0" u="none" strike="noStrike">
                          <a:solidFill>
                            <a:srgbClr val="000000"/>
                          </a:solidFill>
                          <a:latin typeface="Calibri"/>
                        </a:rPr>
                        <a:t>217,358</a:t>
                      </a:r>
                    </a:p>
                  </a:txBody>
                  <a:tcPr marL="9525" marR="9525" marT="9525" marB="0" anchor="b"/>
                </a:tc>
                <a:tc>
                  <a:txBody>
                    <a:bodyPr/>
                    <a:lstStyle/>
                    <a:p>
                      <a:pPr algn="ctr" fontAlgn="b"/>
                      <a:r>
                        <a:rPr lang="el-GR" sz="1200" b="1" i="0" u="none" strike="noStrike">
                          <a:solidFill>
                            <a:srgbClr val="000000"/>
                          </a:solidFill>
                          <a:latin typeface="Calibri"/>
                        </a:rPr>
                        <a:t>91,62</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extLst>
                  <a:ext uri="{0D108BD9-81ED-4DB2-BD59-A6C34878D82A}">
                    <a16:rowId xmlns:a16="http://schemas.microsoft.com/office/drawing/2014/main" val="10010"/>
                  </a:ext>
                </a:extLst>
              </a:tr>
              <a:tr h="126298">
                <a:tc>
                  <a:txBody>
                    <a:bodyPr/>
                    <a:lstStyle/>
                    <a:p>
                      <a:pPr algn="ctr" fontAlgn="b"/>
                      <a:r>
                        <a:rPr lang="el-GR" sz="1200" b="1" i="0" u="none" strike="noStrike" dirty="0" smtClean="0">
                          <a:solidFill>
                            <a:srgbClr val="000000"/>
                          </a:solidFill>
                          <a:latin typeface="Calibri"/>
                        </a:rPr>
                        <a:t>15/11</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55,0</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319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1,405</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-19,08</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75,93</a:t>
                      </a:r>
                    </a:p>
                  </a:txBody>
                  <a:tcPr marL="9525" marR="9525" marT="9525" marB="0" anchor="b"/>
                </a:tc>
                <a:tc>
                  <a:txBody>
                    <a:bodyPr/>
                    <a:lstStyle/>
                    <a:p>
                      <a:pPr algn="ctr" fontAlgn="b"/>
                      <a:r>
                        <a:rPr lang="el-GR" sz="1200" b="1" i="0" u="none" strike="noStrike">
                          <a:solidFill>
                            <a:srgbClr val="000000"/>
                          </a:solidFill>
                          <a:latin typeface="Calibri"/>
                        </a:rPr>
                        <a:t>5,381</a:t>
                      </a:r>
                    </a:p>
                  </a:txBody>
                  <a:tcPr marL="9525" marR="9525" marT="9525" marB="0" anchor="b"/>
                </a:tc>
                <a:tc>
                  <a:txBody>
                    <a:bodyPr/>
                    <a:lstStyle/>
                    <a:p>
                      <a:pPr algn="ctr" fontAlgn="b"/>
                      <a:r>
                        <a:rPr lang="el-GR" sz="1200" b="1" i="0" u="none" strike="noStrike">
                          <a:solidFill>
                            <a:srgbClr val="000000"/>
                          </a:solidFill>
                          <a:latin typeface="Calibri"/>
                        </a:rPr>
                        <a:t>161,431</a:t>
                      </a:r>
                    </a:p>
                  </a:txBody>
                  <a:tcPr marL="9525" marR="9525" marT="9525" marB="0" anchor="b"/>
                </a:tc>
                <a:tc>
                  <a:txBody>
                    <a:bodyPr/>
                    <a:lstStyle/>
                    <a:p>
                      <a:pPr algn="ctr" fontAlgn="b"/>
                      <a:r>
                        <a:rPr lang="el-GR" sz="1200" b="1" i="0" u="none" strike="noStrike">
                          <a:solidFill>
                            <a:srgbClr val="000000"/>
                          </a:solidFill>
                          <a:latin typeface="Calibri"/>
                        </a:rPr>
                        <a:t>97,28</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extLst>
                  <a:ext uri="{0D108BD9-81ED-4DB2-BD59-A6C34878D82A}">
                    <a16:rowId xmlns:a16="http://schemas.microsoft.com/office/drawing/2014/main" val="10011"/>
                  </a:ext>
                </a:extLst>
              </a:tr>
              <a:tr h="126298">
                <a:tc>
                  <a:txBody>
                    <a:bodyPr/>
                    <a:lstStyle/>
                    <a:p>
                      <a:pPr algn="ctr" fontAlgn="b"/>
                      <a:r>
                        <a:rPr lang="el-GR" sz="1200" b="1" i="0" u="none" strike="noStrike" dirty="0" smtClean="0">
                          <a:solidFill>
                            <a:srgbClr val="000000"/>
                          </a:solidFill>
                          <a:latin typeface="Calibri"/>
                        </a:rPr>
                        <a:t>15/12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dirty="0"/>
                        <a:t>57,2</a:t>
                      </a:r>
                      <a:endParaRPr lang="el-GR" sz="1200" b="1" i="0" u="none" strike="noStrike" dirty="0">
                        <a:solidFill>
                          <a:srgbClr val="000000"/>
                        </a:solidFill>
                        <a:latin typeface="Calibri"/>
                      </a:endParaRPr>
                    </a:p>
                  </a:txBody>
                  <a:tcPr marL="6315" marR="6315" marT="6315" marB="0" anchor="b"/>
                </a:tc>
                <a:tc>
                  <a:txBody>
                    <a:bodyPr/>
                    <a:lstStyle/>
                    <a:p>
                      <a:pPr algn="ctr" fontAlgn="b"/>
                      <a:r>
                        <a:rPr lang="el-GR" sz="1200" b="1" u="none" strike="noStrike"/>
                        <a:t>349</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1,417</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u="none" strike="noStrike"/>
                        <a:t>-23,32</a:t>
                      </a:r>
                      <a:endParaRPr lang="el-GR" sz="1200" b="1" i="0" u="none" strike="noStrike">
                        <a:solidFill>
                          <a:srgbClr val="000000"/>
                        </a:solidFill>
                        <a:latin typeface="Calibri"/>
                      </a:endParaRPr>
                    </a:p>
                  </a:txBody>
                  <a:tcPr marL="6315" marR="6315" marT="6315" marB="0" anchor="b"/>
                </a:tc>
                <a:tc>
                  <a:txBody>
                    <a:bodyPr/>
                    <a:lstStyle/>
                    <a:p>
                      <a:pPr algn="ctr" fontAlgn="b"/>
                      <a:r>
                        <a:rPr lang="el-GR" sz="1200" b="1" i="0" u="none" strike="noStrike">
                          <a:solidFill>
                            <a:srgbClr val="000000"/>
                          </a:solidFill>
                          <a:latin typeface="Calibri"/>
                        </a:rPr>
                        <a:t>72,42</a:t>
                      </a:r>
                    </a:p>
                  </a:txBody>
                  <a:tcPr marL="9525" marR="9525" marT="9525" marB="0" anchor="b"/>
                </a:tc>
                <a:tc>
                  <a:txBody>
                    <a:bodyPr/>
                    <a:lstStyle/>
                    <a:p>
                      <a:pPr algn="ctr" fontAlgn="b"/>
                      <a:r>
                        <a:rPr lang="el-GR" sz="1200" b="1" i="0" u="none" strike="noStrike">
                          <a:solidFill>
                            <a:srgbClr val="000000"/>
                          </a:solidFill>
                          <a:latin typeface="Calibri"/>
                        </a:rPr>
                        <a:t>4,653</a:t>
                      </a:r>
                    </a:p>
                  </a:txBody>
                  <a:tcPr marL="9525" marR="9525" marT="9525" marB="0" anchor="b"/>
                </a:tc>
                <a:tc>
                  <a:txBody>
                    <a:bodyPr/>
                    <a:lstStyle/>
                    <a:p>
                      <a:pPr algn="ctr" fontAlgn="b"/>
                      <a:r>
                        <a:rPr lang="el-GR" sz="1200" b="1" i="0" u="none" strike="noStrike" dirty="0">
                          <a:solidFill>
                            <a:srgbClr val="000000"/>
                          </a:solidFill>
                          <a:latin typeface="Calibri"/>
                        </a:rPr>
                        <a:t>144,247</a:t>
                      </a:r>
                    </a:p>
                  </a:txBody>
                  <a:tcPr marL="9525" marR="9525" marT="9525" marB="0" anchor="b"/>
                </a:tc>
                <a:tc>
                  <a:txBody>
                    <a:bodyPr/>
                    <a:lstStyle/>
                    <a:p>
                      <a:pPr algn="ctr" fontAlgn="b"/>
                      <a:r>
                        <a:rPr lang="el-GR" sz="1200" b="1" i="0" u="none" strike="noStrike">
                          <a:solidFill>
                            <a:srgbClr val="000000"/>
                          </a:solidFill>
                          <a:latin typeface="Calibri"/>
                        </a:rPr>
                        <a:t>100,16</a:t>
                      </a:r>
                    </a:p>
                  </a:txBody>
                  <a:tcPr marL="9525" marR="9525" marT="9525" marB="0" anchor="b"/>
                </a:tc>
                <a:tc>
                  <a:txBody>
                    <a:bodyPr/>
                    <a:lstStyle/>
                    <a:p>
                      <a:pPr algn="ctr" fontAlgn="b"/>
                      <a:r>
                        <a:rPr lang="el-GR" sz="1200" b="1" i="0" u="none" strike="noStrike" dirty="0">
                          <a:solidFill>
                            <a:srgbClr val="000000"/>
                          </a:solidFill>
                          <a:latin typeface="Calibri"/>
                        </a:rPr>
                        <a:t>72,42</a:t>
                      </a:r>
                    </a:p>
                  </a:txBody>
                  <a:tcPr marL="9525" marR="9525" marT="9525" marB="0" anchor="b"/>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520" y="428604"/>
            <a:ext cx="9505056" cy="6528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1</a:t>
            </a:r>
            <a:endParaRPr lang="el-GR" b="1" dirty="0"/>
          </a:p>
        </p:txBody>
      </p:sp>
      <p:sp>
        <p:nvSpPr>
          <p:cNvPr id="5" name="Rectangle 3"/>
          <p:cNvSpPr>
            <a:spLocks noChangeArrowheads="1"/>
          </p:cNvSpPr>
          <p:nvPr/>
        </p:nvSpPr>
        <p:spPr bwMode="auto">
          <a:xfrm>
            <a:off x="0" y="42860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 typeface="+mj-lt"/>
              <a:buAutoNum type="arabicPeriod" startAt="7"/>
            </a:pPr>
            <a:r>
              <a:rPr lang="el-GR" sz="1600" dirty="0" smtClean="0"/>
              <a:t>από το αντίστοιχο Σχήμα  εκτιμάται η μέση ημερήσια κλίμακα μάζας ΑΜ και </a:t>
            </a:r>
          </a:p>
          <a:p>
            <a:pPr marL="342900" lvl="0" indent="-342900">
              <a:buFont typeface="+mj-lt"/>
              <a:buAutoNum type="arabicPeriod" startAt="7"/>
            </a:pPr>
            <a:r>
              <a:rPr lang="el-GR" sz="1600" dirty="0" smtClean="0"/>
              <a:t>με βάση αυτή, η μηνιαία ακτινοβολία που φθάνει σε οριζόντιο επίπεδο στην επιφάνεια της </a:t>
            </a:r>
            <a:r>
              <a:rPr lang="el-GR" sz="1600" dirty="0" err="1" smtClean="0"/>
              <a:t>γής</a:t>
            </a:r>
            <a:r>
              <a:rPr lang="el-GR" sz="1600" dirty="0" smtClean="0"/>
              <a:t> ΗΗ, μέσω της κατάλληλης μορφής Εξίσωσης 13 (</a:t>
            </a:r>
            <a:r>
              <a:rPr lang="el-GR" sz="1600" b="1" dirty="0" smtClean="0"/>
              <a:t>Η</a:t>
            </a:r>
            <a:r>
              <a:rPr lang="el-GR" sz="1600" b="1" baseline="-25000" dirty="0" smtClean="0"/>
              <a:t>Η</a:t>
            </a:r>
            <a:r>
              <a:rPr lang="el-GR" sz="1600" b="1" dirty="0" smtClean="0"/>
              <a:t> = Ι = 1,1 * Η</a:t>
            </a:r>
            <a:r>
              <a:rPr lang="el-GR" sz="1600" b="1" baseline="-25000" dirty="0" smtClean="0"/>
              <a:t>ΟΜ</a:t>
            </a:r>
            <a:r>
              <a:rPr lang="el-GR" sz="1600" b="1" dirty="0" smtClean="0"/>
              <a:t> * 0,7</a:t>
            </a:r>
            <a:r>
              <a:rPr lang="el-GR" sz="1600" b="1" baseline="30000" dirty="0" smtClean="0"/>
              <a:t>(0,678</a:t>
            </a:r>
            <a:r>
              <a:rPr lang="en-US" sz="1600" b="1" baseline="30000" dirty="0" smtClean="0"/>
              <a:t>*</a:t>
            </a:r>
            <a:r>
              <a:rPr lang="el-GR" sz="1600" b="1" baseline="30000" dirty="0" smtClean="0"/>
              <a:t>ΑΜν15) </a:t>
            </a:r>
            <a:r>
              <a:rPr lang="el-GR" sz="1600" dirty="0" smtClean="0"/>
              <a:t>). </a:t>
            </a:r>
          </a:p>
          <a:p>
            <a:r>
              <a:rPr lang="el-GR" sz="1600" dirty="0" smtClean="0"/>
              <a:t> </a:t>
            </a:r>
          </a:p>
          <a:p>
            <a:r>
              <a:rPr lang="el-GR" sz="1600" dirty="0" smtClean="0"/>
              <a:t>Στη συνέχεια υπολογίζονται οι συντελεστές:</a:t>
            </a:r>
          </a:p>
          <a:p>
            <a:r>
              <a:rPr lang="el-GR" sz="1600" dirty="0" smtClean="0"/>
              <a:t> </a:t>
            </a:r>
          </a:p>
          <a:p>
            <a:pPr marL="342900" lvl="0" indent="-342900">
              <a:buFont typeface="+mj-lt"/>
              <a:buAutoNum type="arabicPeriod" startAt="9"/>
            </a:pPr>
            <a:r>
              <a:rPr lang="en-US" sz="1600" dirty="0" smtClean="0"/>
              <a:t>R</a:t>
            </a:r>
            <a:r>
              <a:rPr lang="en-US" sz="1600" baseline="-25000" dirty="0" smtClean="0"/>
              <a:t>A</a:t>
            </a:r>
            <a:r>
              <a:rPr lang="el-GR" sz="1600" dirty="0" smtClean="0"/>
              <a:t> από την Εξ. 17:	</a:t>
            </a:r>
          </a:p>
          <a:p>
            <a:pPr marL="342900" lvl="0" indent="-342900">
              <a:buFont typeface="+mj-lt"/>
              <a:buAutoNum type="arabicPeriod" startAt="9"/>
            </a:pPr>
            <a:endParaRPr lang="el-GR" sz="1600" dirty="0" smtClean="0"/>
          </a:p>
          <a:p>
            <a:pPr marL="342900" lvl="0" indent="-342900">
              <a:buFont typeface="+mj-lt"/>
              <a:buAutoNum type="arabicPeriod" startAt="9"/>
            </a:pPr>
            <a:r>
              <a:rPr lang="en-US" sz="1600" dirty="0" smtClean="0"/>
              <a:t>R</a:t>
            </a:r>
            <a:r>
              <a:rPr lang="el-GR" sz="1600" baseline="-25000" dirty="0" smtClean="0"/>
              <a:t>Δ</a:t>
            </a:r>
            <a:r>
              <a:rPr lang="el-GR" sz="1600" dirty="0" smtClean="0"/>
              <a:t> από την Εξ. 19:	</a:t>
            </a:r>
          </a:p>
          <a:p>
            <a:pPr marL="342900" lvl="0" indent="-342900">
              <a:buFont typeface="+mj-lt"/>
              <a:buAutoNum type="arabicPeriod" startAt="9"/>
            </a:pPr>
            <a:endParaRPr lang="el-GR" sz="1600" dirty="0" smtClean="0"/>
          </a:p>
          <a:p>
            <a:pPr marL="342900" lvl="0" indent="-342900">
              <a:buFont typeface="+mj-lt"/>
              <a:buAutoNum type="arabicPeriod" startAt="9"/>
            </a:pPr>
            <a:r>
              <a:rPr lang="en-US" sz="1600" dirty="0" smtClean="0"/>
              <a:t>R</a:t>
            </a:r>
            <a:r>
              <a:rPr lang="en-US" sz="1600" baseline="-25000" dirty="0" smtClean="0"/>
              <a:t>a</a:t>
            </a:r>
            <a:r>
              <a:rPr lang="en-US" sz="1600" dirty="0" smtClean="0"/>
              <a:t> </a:t>
            </a:r>
            <a:r>
              <a:rPr lang="el-GR" sz="1600" dirty="0" smtClean="0"/>
              <a:t>από την Εξ. 20:	</a:t>
            </a:r>
          </a:p>
          <a:p>
            <a:pPr marL="342900" indent="-342900"/>
            <a:r>
              <a:rPr lang="el-GR" sz="1600" dirty="0" smtClean="0"/>
              <a:t> </a:t>
            </a:r>
          </a:p>
          <a:p>
            <a:pPr marL="342900" lvl="0" indent="-342900">
              <a:buFont typeface="+mj-lt"/>
              <a:buAutoNum type="arabicPeriod" startAt="12"/>
            </a:pPr>
            <a:r>
              <a:rPr lang="el-GR" sz="1600" dirty="0" smtClean="0"/>
              <a:t>ενώ η </a:t>
            </a:r>
            <a:r>
              <a:rPr lang="el-GR" sz="1600" dirty="0" err="1" smtClean="0"/>
              <a:t>αιθριότητα</a:t>
            </a:r>
            <a:r>
              <a:rPr lang="el-GR" sz="1600" dirty="0" smtClean="0"/>
              <a:t> Κ εκτιμάται, για την μέση ημέρα κάθε μήνα από την Εξίσωση 16</a:t>
            </a:r>
          </a:p>
          <a:p>
            <a:pPr marL="342900" lvl="0" indent="-342900">
              <a:buFont typeface="+mj-lt"/>
              <a:buAutoNum type="arabicPeriod" startAt="12"/>
            </a:pPr>
            <a:endParaRPr lang="el-GR" sz="1600" dirty="0" smtClean="0"/>
          </a:p>
          <a:p>
            <a:pPr marL="342900" indent="-342900" algn="ctr"/>
            <a:r>
              <a:rPr lang="en-US" sz="1600" dirty="0" smtClean="0"/>
              <a:t>K = (0,895 – 0,014</a:t>
            </a:r>
            <a:r>
              <a:rPr lang="el-GR" sz="1600" dirty="0" smtClean="0"/>
              <a:t>φ) + </a:t>
            </a:r>
            <a:r>
              <a:rPr lang="en-US" sz="1600" dirty="0" smtClean="0"/>
              <a:t>0,000</a:t>
            </a:r>
            <a:r>
              <a:rPr lang="el-GR" sz="1600" dirty="0" smtClean="0"/>
              <a:t>1ν  </a:t>
            </a:r>
            <a:r>
              <a:rPr lang="en-US" sz="1600" dirty="0" smtClean="0"/>
              <a:t>+ 2</a:t>
            </a:r>
            <a:r>
              <a:rPr lang="el-GR" sz="1600" dirty="0" smtClean="0"/>
              <a:t> 10</a:t>
            </a:r>
            <a:r>
              <a:rPr lang="en-US" sz="1600" baseline="30000" dirty="0" smtClean="0"/>
              <a:t>-5 </a:t>
            </a:r>
            <a:r>
              <a:rPr lang="el-GR" sz="1600" dirty="0" smtClean="0"/>
              <a:t>ν</a:t>
            </a:r>
            <a:r>
              <a:rPr lang="en-US" sz="1600" baseline="30000" dirty="0" smtClean="0"/>
              <a:t>2</a:t>
            </a:r>
            <a:r>
              <a:rPr lang="en-US" sz="1600" dirty="0" smtClean="0"/>
              <a:t> </a:t>
            </a:r>
            <a:r>
              <a:rPr lang="el-GR" sz="1600" dirty="0" smtClean="0"/>
              <a:t>-</a:t>
            </a:r>
            <a:r>
              <a:rPr lang="en-US" sz="1600" dirty="0" smtClean="0"/>
              <a:t>1</a:t>
            </a:r>
            <a:r>
              <a:rPr lang="el-GR" sz="1600" dirty="0" smtClean="0"/>
              <a:t>,03 10</a:t>
            </a:r>
            <a:r>
              <a:rPr lang="en-US" sz="1600" baseline="30000" dirty="0" smtClean="0"/>
              <a:t>-</a:t>
            </a:r>
            <a:r>
              <a:rPr lang="el-GR" sz="1600" baseline="30000" dirty="0" smtClean="0"/>
              <a:t>7</a:t>
            </a:r>
            <a:r>
              <a:rPr lang="el-GR" sz="1600" dirty="0" smtClean="0"/>
              <a:t>ν</a:t>
            </a:r>
            <a:r>
              <a:rPr lang="el-GR" sz="1600" baseline="30000" dirty="0" smtClean="0"/>
              <a:t>3</a:t>
            </a:r>
            <a:r>
              <a:rPr lang="el-GR" sz="1600" dirty="0" smtClean="0"/>
              <a:t> +</a:t>
            </a:r>
            <a:r>
              <a:rPr lang="en-US" sz="1600" dirty="0" smtClean="0"/>
              <a:t> 1</a:t>
            </a:r>
            <a:r>
              <a:rPr lang="el-GR" sz="1600" dirty="0" smtClean="0"/>
              <a:t>,5 10</a:t>
            </a:r>
            <a:r>
              <a:rPr lang="en-US" sz="1600" baseline="30000" dirty="0" smtClean="0"/>
              <a:t>-10</a:t>
            </a:r>
            <a:r>
              <a:rPr lang="el-GR" sz="1600" dirty="0" smtClean="0"/>
              <a:t> ν</a:t>
            </a:r>
            <a:r>
              <a:rPr lang="en-US" sz="1600" baseline="30000" dirty="0" smtClean="0"/>
              <a:t>4</a:t>
            </a:r>
            <a:r>
              <a:rPr lang="en-US" sz="1600" dirty="0" smtClean="0"/>
              <a:t> - </a:t>
            </a:r>
            <a:r>
              <a:rPr lang="el-GR" sz="1600" dirty="0" smtClean="0"/>
              <a:t>5,5 10</a:t>
            </a:r>
            <a:r>
              <a:rPr lang="en-US" sz="1600" baseline="30000" dirty="0" smtClean="0"/>
              <a:t>-</a:t>
            </a:r>
            <a:r>
              <a:rPr lang="el-GR" sz="1600" baseline="30000" dirty="0" smtClean="0"/>
              <a:t>14 </a:t>
            </a:r>
            <a:r>
              <a:rPr lang="el-GR" sz="1600" dirty="0" smtClean="0"/>
              <a:t>ν</a:t>
            </a:r>
            <a:r>
              <a:rPr lang="el-GR" sz="1600" baseline="30000" dirty="0" smtClean="0"/>
              <a:t>5</a:t>
            </a:r>
            <a:r>
              <a:rPr lang="el-GR" sz="1600" dirty="0" smtClean="0"/>
              <a:t> 	</a:t>
            </a:r>
          </a:p>
          <a:p>
            <a:pPr marL="342900" lvl="0" indent="-342900"/>
            <a:r>
              <a:rPr lang="el-GR" sz="1600" dirty="0" smtClean="0"/>
              <a:t> </a:t>
            </a:r>
          </a:p>
          <a:p>
            <a:pPr marL="342900" lvl="0" indent="-342900">
              <a:buFont typeface="+mj-lt"/>
              <a:buAutoNum type="arabicPeriod" startAt="13"/>
            </a:pPr>
            <a:r>
              <a:rPr lang="el-GR" sz="1600" dirty="0" smtClean="0"/>
              <a:t>με βάση την </a:t>
            </a:r>
            <a:r>
              <a:rPr lang="el-GR" sz="1600" dirty="0" err="1" smtClean="0"/>
              <a:t>αιθριότητα</a:t>
            </a:r>
            <a:r>
              <a:rPr lang="el-GR" sz="1600" dirty="0" smtClean="0"/>
              <a:t> υπολογίζεται ο λόγος διάχυτης προς ολική ακτινοβολία σε οριζόντιο πλαίσιο στην επιφάνεια της </a:t>
            </a:r>
            <a:r>
              <a:rPr lang="el-GR" sz="1600" dirty="0" err="1" smtClean="0"/>
              <a:t>γής</a:t>
            </a:r>
            <a:r>
              <a:rPr lang="el-GR" sz="1600" dirty="0" smtClean="0"/>
              <a:t> Η</a:t>
            </a:r>
            <a:r>
              <a:rPr lang="el-GR" sz="1600" baseline="-25000" dirty="0" smtClean="0"/>
              <a:t>Δ</a:t>
            </a:r>
            <a:r>
              <a:rPr lang="el-GR" sz="1600" dirty="0" smtClean="0"/>
              <a:t>/Η</a:t>
            </a:r>
            <a:r>
              <a:rPr lang="el-GR" sz="1600" baseline="-25000" dirty="0" smtClean="0"/>
              <a:t>Η</a:t>
            </a:r>
            <a:r>
              <a:rPr lang="el-GR" sz="1600" dirty="0" smtClean="0"/>
              <a:t>, από την Εξ. 15: </a:t>
            </a:r>
          </a:p>
          <a:p>
            <a:pPr marL="342900" lvl="0" indent="-342900">
              <a:buFont typeface="+mj-lt"/>
              <a:buAutoNum type="arabicPeriod" startAt="13"/>
            </a:pPr>
            <a:endParaRPr lang="el-GR" sz="1600" dirty="0" smtClean="0"/>
          </a:p>
          <a:p>
            <a:pPr marL="342900" lvl="0" indent="-342900">
              <a:buFont typeface="+mj-lt"/>
              <a:buAutoNum type="arabicPeriod" startAt="13"/>
            </a:pPr>
            <a:r>
              <a:rPr lang="el-GR" sz="1600" dirty="0" smtClean="0"/>
              <a:t>ο ολικός δείκτης διόρθωσης </a:t>
            </a:r>
            <a:r>
              <a:rPr lang="en-US" sz="1600" dirty="0" smtClean="0"/>
              <a:t>R</a:t>
            </a:r>
            <a:r>
              <a:rPr lang="el-GR" sz="1600" baseline="-25000" dirty="0" smtClean="0"/>
              <a:t>Η </a:t>
            </a:r>
            <a:r>
              <a:rPr lang="el-GR" sz="1600" dirty="0" smtClean="0"/>
              <a:t>υπολογίζεται από την Εξ. 21:</a:t>
            </a:r>
          </a:p>
          <a:p>
            <a:pPr marL="342900" indent="-342900"/>
            <a:r>
              <a:rPr lang="el-GR" sz="1600" dirty="0" smtClean="0"/>
              <a:t> </a:t>
            </a:r>
          </a:p>
          <a:p>
            <a:pPr marL="342900" indent="-342900"/>
            <a:r>
              <a:rPr lang="el-GR" sz="1600" dirty="0" smtClean="0"/>
              <a:t> </a:t>
            </a:r>
          </a:p>
          <a:p>
            <a:pPr marL="342900" lvl="0" indent="-342900">
              <a:buFont typeface="+mj-lt"/>
              <a:buAutoNum type="arabicPeriod" startAt="15"/>
            </a:pPr>
            <a:r>
              <a:rPr lang="el-GR" sz="1600" dirty="0" smtClean="0"/>
              <a:t>και η </a:t>
            </a:r>
            <a:r>
              <a:rPr lang="el-GR" sz="1600" dirty="0" err="1" smtClean="0"/>
              <a:t>ολίκη</a:t>
            </a:r>
            <a:r>
              <a:rPr lang="el-GR" sz="1600" dirty="0" smtClean="0"/>
              <a:t> ενέργεια που φθάνει στο κεκλιμένο πλαίσιο </a:t>
            </a:r>
            <a:r>
              <a:rPr lang="el-GR" sz="1600" dirty="0" err="1" smtClean="0"/>
              <a:t>Η</a:t>
            </a:r>
            <a:r>
              <a:rPr lang="el-GR" sz="1600" baseline="-25000" dirty="0" err="1" smtClean="0"/>
              <a:t>Ηκ</a:t>
            </a:r>
            <a:r>
              <a:rPr lang="el-GR" sz="1600" dirty="0" smtClean="0"/>
              <a:t>, τον κάθε μήνα του χρόνου από την Εξ. 22: </a:t>
            </a:r>
            <a:r>
              <a:rPr lang="el-GR" sz="1600" dirty="0" err="1" smtClean="0"/>
              <a:t>Η</a:t>
            </a:r>
            <a:r>
              <a:rPr lang="el-GR" sz="1600" baseline="-25000" dirty="0" err="1" smtClean="0"/>
              <a:t>Ηκ</a:t>
            </a:r>
            <a:r>
              <a:rPr lang="el-GR" sz="1600" baseline="-25000" dirty="0" smtClean="0"/>
              <a:t> </a:t>
            </a:r>
            <a:r>
              <a:rPr lang="el-GR" sz="1600" dirty="0" smtClean="0"/>
              <a:t>= </a:t>
            </a:r>
            <a:r>
              <a:rPr lang="en-US" sz="1600" dirty="0" smtClean="0"/>
              <a:t>R</a:t>
            </a:r>
            <a:r>
              <a:rPr lang="el-GR" sz="1600" baseline="-25000" dirty="0" smtClean="0"/>
              <a:t>Η</a:t>
            </a:r>
            <a:r>
              <a:rPr lang="el-GR" sz="1600" dirty="0" smtClean="0"/>
              <a:t> </a:t>
            </a:r>
            <a:r>
              <a:rPr lang="el-GR" sz="1600" dirty="0" smtClean="0">
                <a:sym typeface="Symbol"/>
              </a:rPr>
              <a:t></a:t>
            </a:r>
            <a:r>
              <a:rPr lang="el-GR" sz="1600" dirty="0" smtClean="0"/>
              <a:t> Η</a:t>
            </a:r>
            <a:r>
              <a:rPr lang="el-GR" sz="1600" baseline="-25000" dirty="0" smtClean="0"/>
              <a:t>Η</a:t>
            </a:r>
            <a:r>
              <a:rPr lang="el-GR" sz="1600" dirty="0" smtClean="0"/>
              <a:t>.</a:t>
            </a:r>
            <a:endParaRPr lang="el-GR" sz="16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43108" y="1833555"/>
            <a:ext cx="3609975" cy="523875"/>
          </a:xfrm>
          <a:prstGeom prst="rect">
            <a:avLst/>
          </a:prstGeom>
          <a:noFill/>
        </p:spPr>
      </p:pic>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2428868"/>
            <a:ext cx="1314450" cy="342900"/>
          </a:xfrm>
          <a:prstGeom prst="rect">
            <a:avLst/>
          </a:prstGeom>
          <a:noFill/>
        </p:spPr>
      </p:pic>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1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8352" y="2905184"/>
            <a:ext cx="933450" cy="314325"/>
          </a:xfrm>
          <a:prstGeom prst="rect">
            <a:avLst/>
          </a:prstGeom>
          <a:noFill/>
        </p:spPr>
      </p:pic>
      <p:sp>
        <p:nvSpPr>
          <p:cNvPr id="645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1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4714883"/>
            <a:ext cx="3818920" cy="286419"/>
          </a:xfrm>
          <a:prstGeom prst="rect">
            <a:avLst/>
          </a:prstGeom>
          <a:noFill/>
        </p:spPr>
      </p:pic>
      <p:sp>
        <p:nvSpPr>
          <p:cNvPr id="645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2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47936" y="5429906"/>
            <a:ext cx="3695700" cy="3429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1</a:t>
            </a:r>
            <a:endParaRPr lang="el-GR" b="1" dirty="0"/>
          </a:p>
        </p:txBody>
      </p:sp>
      <p:sp>
        <p:nvSpPr>
          <p:cNvPr id="7" name="Rectangle 3"/>
          <p:cNvSpPr>
            <a:spLocks noChangeArrowheads="1"/>
          </p:cNvSpPr>
          <p:nvPr/>
        </p:nvSpPr>
        <p:spPr bwMode="auto">
          <a:xfrm>
            <a:off x="-32" y="357187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r>
              <a:rPr lang="el-GR" sz="1600" dirty="0" smtClean="0"/>
              <a:t>και για την Ιεράπετρα τα αποτελέσματα:</a:t>
            </a:r>
          </a:p>
        </p:txBody>
      </p:sp>
      <p:graphicFrame>
        <p:nvGraphicFramePr>
          <p:cNvPr id="8" name="7 - Πίνακας"/>
          <p:cNvGraphicFramePr>
            <a:graphicFrameLocks noGrp="1"/>
          </p:cNvGraphicFramePr>
          <p:nvPr/>
        </p:nvGraphicFramePr>
        <p:xfrm>
          <a:off x="214284" y="642918"/>
          <a:ext cx="8786871" cy="2873065"/>
        </p:xfrm>
        <a:graphic>
          <a:graphicData uri="http://schemas.openxmlformats.org/drawingml/2006/table">
            <a:tbl>
              <a:tblPr>
                <a:tableStyleId>{284E427A-3D55-4303-BF80-6455036E1DE7}</a:tableStyleId>
              </a:tblPr>
              <a:tblGrid>
                <a:gridCol w="1396326">
                  <a:extLst>
                    <a:ext uri="{9D8B030D-6E8A-4147-A177-3AD203B41FA5}">
                      <a16:colId xmlns:a16="http://schemas.microsoft.com/office/drawing/2014/main" val="20000"/>
                    </a:ext>
                  </a:extLst>
                </a:gridCol>
                <a:gridCol w="638319">
                  <a:extLst>
                    <a:ext uri="{9D8B030D-6E8A-4147-A177-3AD203B41FA5}">
                      <a16:colId xmlns:a16="http://schemas.microsoft.com/office/drawing/2014/main" val="20001"/>
                    </a:ext>
                  </a:extLst>
                </a:gridCol>
                <a:gridCol w="1316536">
                  <a:extLst>
                    <a:ext uri="{9D8B030D-6E8A-4147-A177-3AD203B41FA5}">
                      <a16:colId xmlns:a16="http://schemas.microsoft.com/office/drawing/2014/main" val="20002"/>
                    </a:ext>
                  </a:extLst>
                </a:gridCol>
                <a:gridCol w="638319">
                  <a:extLst>
                    <a:ext uri="{9D8B030D-6E8A-4147-A177-3AD203B41FA5}">
                      <a16:colId xmlns:a16="http://schemas.microsoft.com/office/drawing/2014/main" val="20003"/>
                    </a:ext>
                  </a:extLst>
                </a:gridCol>
                <a:gridCol w="638319">
                  <a:extLst>
                    <a:ext uri="{9D8B030D-6E8A-4147-A177-3AD203B41FA5}">
                      <a16:colId xmlns:a16="http://schemas.microsoft.com/office/drawing/2014/main" val="20004"/>
                    </a:ext>
                  </a:extLst>
                </a:gridCol>
                <a:gridCol w="638319">
                  <a:extLst>
                    <a:ext uri="{9D8B030D-6E8A-4147-A177-3AD203B41FA5}">
                      <a16:colId xmlns:a16="http://schemas.microsoft.com/office/drawing/2014/main" val="20005"/>
                    </a:ext>
                  </a:extLst>
                </a:gridCol>
                <a:gridCol w="638319">
                  <a:extLst>
                    <a:ext uri="{9D8B030D-6E8A-4147-A177-3AD203B41FA5}">
                      <a16:colId xmlns:a16="http://schemas.microsoft.com/office/drawing/2014/main" val="20006"/>
                    </a:ext>
                  </a:extLst>
                </a:gridCol>
                <a:gridCol w="638319">
                  <a:extLst>
                    <a:ext uri="{9D8B030D-6E8A-4147-A177-3AD203B41FA5}">
                      <a16:colId xmlns:a16="http://schemas.microsoft.com/office/drawing/2014/main" val="20007"/>
                    </a:ext>
                  </a:extLst>
                </a:gridCol>
                <a:gridCol w="638319">
                  <a:extLst>
                    <a:ext uri="{9D8B030D-6E8A-4147-A177-3AD203B41FA5}">
                      <a16:colId xmlns:a16="http://schemas.microsoft.com/office/drawing/2014/main" val="20008"/>
                    </a:ext>
                  </a:extLst>
                </a:gridCol>
                <a:gridCol w="847769">
                  <a:extLst>
                    <a:ext uri="{9D8B030D-6E8A-4147-A177-3AD203B41FA5}">
                      <a16:colId xmlns:a16="http://schemas.microsoft.com/office/drawing/2014/main" val="20009"/>
                    </a:ext>
                  </a:extLst>
                </a:gridCol>
                <a:gridCol w="758007">
                  <a:extLst>
                    <a:ext uri="{9D8B030D-6E8A-4147-A177-3AD203B41FA5}">
                      <a16:colId xmlns:a16="http://schemas.microsoft.com/office/drawing/2014/main" val="20010"/>
                    </a:ext>
                  </a:extLst>
                </a:gridCol>
              </a:tblGrid>
              <a:tr h="120793">
                <a:tc>
                  <a:txBody>
                    <a:bodyPr/>
                    <a:lstStyle/>
                    <a:p>
                      <a:pPr algn="ctr" fontAlgn="b"/>
                      <a:r>
                        <a:rPr lang="el-GR" sz="1200" b="1" u="none" strike="noStrike" dirty="0" err="1">
                          <a:latin typeface="+mn-lt"/>
                        </a:rPr>
                        <a:t>Ηο</a:t>
                      </a:r>
                      <a:r>
                        <a:rPr lang="en-GB" sz="1200" b="1" u="none" strike="noStrike" dirty="0">
                          <a:latin typeface="+mn-lt"/>
                        </a:rPr>
                        <a:t>m</a:t>
                      </a:r>
                      <a:r>
                        <a:rPr lang="en-GB" sz="1200" b="1" u="none" strike="noStrike" dirty="0" smtClean="0">
                          <a:latin typeface="+mn-lt"/>
                        </a:rPr>
                        <a:t>,</a:t>
                      </a:r>
                      <a:endParaRPr lang="el-GR" sz="1200" b="1" u="none" strike="noStrike" dirty="0" smtClean="0">
                        <a:latin typeface="+mn-lt"/>
                      </a:endParaRPr>
                    </a:p>
                    <a:p>
                      <a:pPr algn="ctr" fontAlgn="b"/>
                      <a:r>
                        <a:rPr lang="en-GB" sz="1200" b="1" u="none" strike="noStrike" dirty="0" err="1" smtClean="0">
                          <a:latin typeface="+mn-lt"/>
                        </a:rPr>
                        <a:t>kwh</a:t>
                      </a:r>
                      <a:r>
                        <a:rPr lang="en-GB" sz="1200" b="1" u="none" strike="noStrike" dirty="0" smtClean="0">
                          <a:latin typeface="+mn-lt"/>
                        </a:rPr>
                        <a:t>/month/m2</a:t>
                      </a:r>
                      <a:endParaRPr lang="en-GB" sz="1200" b="1" i="0" u="none" strike="noStrike" dirty="0">
                        <a:solidFill>
                          <a:srgbClr val="000000"/>
                        </a:solidFill>
                        <a:latin typeface="+mn-lt"/>
                      </a:endParaRPr>
                    </a:p>
                  </a:txBody>
                  <a:tcPr marL="6040" marR="6040" marT="6040" marB="0" anchor="b"/>
                </a:tc>
                <a:tc>
                  <a:txBody>
                    <a:bodyPr/>
                    <a:lstStyle/>
                    <a:p>
                      <a:pPr algn="ctr" fontAlgn="b"/>
                      <a:r>
                        <a:rPr lang="en-GB" sz="1200" b="1" u="none" strike="noStrike">
                          <a:latin typeface="+mn-lt"/>
                        </a:rPr>
                        <a:t>AM</a:t>
                      </a:r>
                      <a:endParaRPr lang="en-GB" sz="1200" b="1" i="0" u="none" strike="noStrike">
                        <a:solidFill>
                          <a:srgbClr val="000000"/>
                        </a:solidFill>
                        <a:latin typeface="+mn-lt"/>
                      </a:endParaRPr>
                    </a:p>
                  </a:txBody>
                  <a:tcPr marL="6040" marR="6040" marT="6040" marB="0" anchor="b"/>
                </a:tc>
                <a:tc>
                  <a:txBody>
                    <a:bodyPr/>
                    <a:lstStyle/>
                    <a:p>
                      <a:pPr algn="ctr" fontAlgn="b"/>
                      <a:r>
                        <a:rPr lang="el-GR" sz="1200" b="1" u="none" strike="noStrike" dirty="0">
                          <a:latin typeface="+mn-lt"/>
                        </a:rPr>
                        <a:t>ΗΗ</a:t>
                      </a:r>
                      <a:r>
                        <a:rPr lang="el-GR" sz="1200" b="1" u="none" strike="noStrike" dirty="0" smtClean="0">
                          <a:latin typeface="+mn-lt"/>
                        </a:rPr>
                        <a:t>,</a:t>
                      </a:r>
                    </a:p>
                    <a:p>
                      <a:pPr algn="ctr" fontAlgn="b"/>
                      <a:r>
                        <a:rPr lang="en-GB" sz="1200" b="1" u="none" strike="noStrike" dirty="0" err="1" smtClean="0">
                          <a:latin typeface="+mn-lt"/>
                        </a:rPr>
                        <a:t>kwh</a:t>
                      </a:r>
                      <a:r>
                        <a:rPr lang="en-GB" sz="1200" b="1" u="none" strike="noStrike" dirty="0" smtClean="0">
                          <a:latin typeface="+mn-lt"/>
                        </a:rPr>
                        <a:t>/month/m2</a:t>
                      </a:r>
                      <a:endParaRPr lang="en-GB" sz="1200" b="1" i="0" u="none" strike="noStrike" dirty="0">
                        <a:solidFill>
                          <a:srgbClr val="000000"/>
                        </a:solidFill>
                        <a:latin typeface="+mn-lt"/>
                      </a:endParaRPr>
                    </a:p>
                  </a:txBody>
                  <a:tcPr marL="6040" marR="6040" marT="6040" marB="0" anchor="b"/>
                </a:tc>
                <a:tc>
                  <a:txBody>
                    <a:bodyPr/>
                    <a:lstStyle/>
                    <a:p>
                      <a:pPr algn="ctr" fontAlgn="b"/>
                      <a:r>
                        <a:rPr lang="en-GB" sz="1200" b="1" u="none" strike="noStrike" dirty="0">
                          <a:latin typeface="+mn-lt"/>
                        </a:rPr>
                        <a:t>RA</a:t>
                      </a:r>
                      <a:endParaRPr lang="en-GB" sz="1200" b="1" i="0" u="none" strike="noStrike" dirty="0">
                        <a:solidFill>
                          <a:srgbClr val="000000"/>
                        </a:solidFill>
                        <a:latin typeface="+mn-lt"/>
                      </a:endParaRPr>
                    </a:p>
                  </a:txBody>
                  <a:tcPr marL="6040" marR="6040" marT="6040" marB="0" anchor="b"/>
                </a:tc>
                <a:tc>
                  <a:txBody>
                    <a:bodyPr/>
                    <a:lstStyle/>
                    <a:p>
                      <a:pPr algn="ctr" fontAlgn="b"/>
                      <a:r>
                        <a:rPr lang="en-GB" sz="1200" b="1" u="none" strike="noStrike">
                          <a:latin typeface="+mn-lt"/>
                        </a:rPr>
                        <a:t>R</a:t>
                      </a:r>
                      <a:r>
                        <a:rPr lang="el-GR" sz="1200" b="1" u="none" strike="noStrike">
                          <a:latin typeface="+mn-lt"/>
                        </a:rPr>
                        <a:t>Δ</a:t>
                      </a:r>
                      <a:endParaRPr lang="el-GR" sz="1200" b="1" i="0" u="none" strike="noStrike">
                        <a:solidFill>
                          <a:srgbClr val="000000"/>
                        </a:solidFill>
                        <a:latin typeface="+mn-lt"/>
                      </a:endParaRPr>
                    </a:p>
                  </a:txBody>
                  <a:tcPr marL="6040" marR="6040" marT="6040" marB="0" anchor="b"/>
                </a:tc>
                <a:tc>
                  <a:txBody>
                    <a:bodyPr/>
                    <a:lstStyle/>
                    <a:p>
                      <a:pPr algn="ctr" fontAlgn="b"/>
                      <a:r>
                        <a:rPr lang="en-GB" sz="1200" b="1" u="none" strike="noStrike">
                          <a:latin typeface="+mn-lt"/>
                        </a:rPr>
                        <a:t>Ra</a:t>
                      </a:r>
                      <a:endParaRPr lang="en-GB" sz="1200" b="1" i="0" u="none" strike="noStrike">
                        <a:solidFill>
                          <a:srgbClr val="000000"/>
                        </a:solidFill>
                        <a:latin typeface="+mn-lt"/>
                      </a:endParaRPr>
                    </a:p>
                  </a:txBody>
                  <a:tcPr marL="6040" marR="6040" marT="6040" marB="0" anchor="b"/>
                </a:tc>
                <a:tc>
                  <a:txBody>
                    <a:bodyPr/>
                    <a:lstStyle/>
                    <a:p>
                      <a:pPr algn="ctr" fontAlgn="b"/>
                      <a:r>
                        <a:rPr lang="en-GB" sz="1200" b="1" u="none" strike="noStrike">
                          <a:latin typeface="+mn-lt"/>
                        </a:rPr>
                        <a:t>K</a:t>
                      </a:r>
                      <a:endParaRPr lang="en-GB" sz="1200" b="1" i="0" u="none" strike="noStrike">
                        <a:solidFill>
                          <a:srgbClr val="000000"/>
                        </a:solidFill>
                        <a:latin typeface="+mn-lt"/>
                      </a:endParaRPr>
                    </a:p>
                  </a:txBody>
                  <a:tcPr marL="6040" marR="6040" marT="6040" marB="0" anchor="b"/>
                </a:tc>
                <a:tc>
                  <a:txBody>
                    <a:bodyPr/>
                    <a:lstStyle/>
                    <a:p>
                      <a:pPr algn="ctr" fontAlgn="b"/>
                      <a:r>
                        <a:rPr lang="el-GR" sz="1200" b="1" u="none" strike="noStrike">
                          <a:latin typeface="+mn-lt"/>
                        </a:rPr>
                        <a:t>ΗΔ/ΗΗ</a:t>
                      </a:r>
                      <a:endParaRPr lang="el-GR" sz="1200" b="1" i="0" u="none" strike="noStrike">
                        <a:solidFill>
                          <a:srgbClr val="000000"/>
                        </a:solidFill>
                        <a:latin typeface="+mn-lt"/>
                      </a:endParaRPr>
                    </a:p>
                  </a:txBody>
                  <a:tcPr marL="6040" marR="6040" marT="6040" marB="0" anchor="b"/>
                </a:tc>
                <a:tc>
                  <a:txBody>
                    <a:bodyPr/>
                    <a:lstStyle/>
                    <a:p>
                      <a:pPr algn="ctr" fontAlgn="b"/>
                      <a:r>
                        <a:rPr lang="en-GB" sz="1200" b="1" u="none" strike="noStrike">
                          <a:latin typeface="+mn-lt"/>
                        </a:rPr>
                        <a:t>RH</a:t>
                      </a:r>
                      <a:endParaRPr lang="en-GB" sz="1200" b="1" i="0" u="none" strike="noStrike">
                        <a:solidFill>
                          <a:srgbClr val="000000"/>
                        </a:solidFill>
                        <a:latin typeface="+mn-lt"/>
                      </a:endParaRPr>
                    </a:p>
                  </a:txBody>
                  <a:tcPr marL="6040" marR="6040" marT="6040" marB="0" anchor="b"/>
                </a:tc>
                <a:tc gridSpan="2">
                  <a:txBody>
                    <a:bodyPr/>
                    <a:lstStyle/>
                    <a:p>
                      <a:pPr algn="ctr" fontAlgn="b"/>
                      <a:r>
                        <a:rPr lang="en-GB" sz="1200" b="1" u="none" strike="noStrike">
                          <a:latin typeface="+mn-lt"/>
                        </a:rPr>
                        <a:t>HH</a:t>
                      </a:r>
                      <a:r>
                        <a:rPr lang="el-GR" sz="1200" b="1" u="none" strike="noStrike">
                          <a:latin typeface="+mn-lt"/>
                        </a:rPr>
                        <a:t>κ, </a:t>
                      </a:r>
                      <a:r>
                        <a:rPr lang="en-GB" sz="1200" b="1" u="none" strike="noStrike">
                          <a:latin typeface="+mn-lt"/>
                        </a:rPr>
                        <a:t>kWh/m2</a:t>
                      </a:r>
                      <a:endParaRPr lang="en-GB" sz="1200" b="1" i="0" u="none" strike="noStrike">
                        <a:solidFill>
                          <a:srgbClr val="000000"/>
                        </a:solidFill>
                        <a:latin typeface="+mn-lt"/>
                      </a:endParaRPr>
                    </a:p>
                  </a:txBody>
                  <a:tcPr marL="6040" marR="6040" marT="6040" marB="0" anchor="b"/>
                </a:tc>
                <a:tc hMerge="1">
                  <a:txBody>
                    <a:bodyPr/>
                    <a:lstStyle/>
                    <a:p>
                      <a:endParaRPr lang="el-GR"/>
                    </a:p>
                  </a:txBody>
                  <a:tcPr/>
                </a:tc>
                <a:extLst>
                  <a:ext uri="{0D108BD9-81ED-4DB2-BD59-A6C34878D82A}">
                    <a16:rowId xmlns:a16="http://schemas.microsoft.com/office/drawing/2014/main" val="10000"/>
                  </a:ext>
                </a:extLst>
              </a:tr>
              <a:tr h="120793">
                <a:tc>
                  <a:txBody>
                    <a:bodyPr/>
                    <a:lstStyle/>
                    <a:p>
                      <a:pPr algn="ctr" fontAlgn="b"/>
                      <a:r>
                        <a:rPr lang="el-GR" sz="1200" b="1" i="0" u="none" strike="noStrike">
                          <a:solidFill>
                            <a:srgbClr val="000000"/>
                          </a:solidFill>
                          <a:latin typeface="Calibri"/>
                        </a:rPr>
                        <a:t>122,626</a:t>
                      </a:r>
                    </a:p>
                  </a:txBody>
                  <a:tcPr marL="9525" marR="9525" marT="9525" marB="0" anchor="b"/>
                </a:tc>
                <a:tc>
                  <a:txBody>
                    <a:bodyPr/>
                    <a:lstStyle/>
                    <a:p>
                      <a:pPr algn="ctr" fontAlgn="b"/>
                      <a:r>
                        <a:rPr lang="el-GR" sz="1200" b="1" i="0" u="none" strike="noStrike">
                          <a:solidFill>
                            <a:srgbClr val="000000"/>
                          </a:solidFill>
                          <a:latin typeface="Calibri"/>
                        </a:rPr>
                        <a:t>4,92</a:t>
                      </a:r>
                    </a:p>
                  </a:txBody>
                  <a:tcPr marL="9525" marR="9525" marT="9525" marB="0" anchor="b"/>
                </a:tc>
                <a:tc>
                  <a:txBody>
                    <a:bodyPr/>
                    <a:lstStyle/>
                    <a:p>
                      <a:pPr algn="ctr" fontAlgn="b"/>
                      <a:r>
                        <a:rPr lang="el-GR" sz="1200" b="1" i="0" u="none" strike="noStrike">
                          <a:solidFill>
                            <a:srgbClr val="000000"/>
                          </a:solidFill>
                          <a:latin typeface="Calibri"/>
                        </a:rPr>
                        <a:t>41,045</a:t>
                      </a:r>
                    </a:p>
                  </a:txBody>
                  <a:tcPr marL="9525" marR="9525" marT="9525" marB="0" anchor="b"/>
                </a:tc>
                <a:tc>
                  <a:txBody>
                    <a:bodyPr/>
                    <a:lstStyle/>
                    <a:p>
                      <a:pPr algn="ctr" fontAlgn="b"/>
                      <a:r>
                        <a:rPr lang="el-GR" sz="1200" b="1" i="0" u="none" strike="noStrike">
                          <a:solidFill>
                            <a:srgbClr val="000000"/>
                          </a:solidFill>
                          <a:latin typeface="Calibri"/>
                        </a:rPr>
                        <a:t>2,62</a:t>
                      </a:r>
                    </a:p>
                  </a:txBody>
                  <a:tcPr marL="9525" marR="9525" marT="9525" marB="0" anchor="b"/>
                </a:tc>
                <a:tc>
                  <a:txBody>
                    <a:bodyPr/>
                    <a:lstStyle/>
                    <a:p>
                      <a:pPr algn="ctr" fontAlgn="b"/>
                      <a:r>
                        <a:rPr lang="el-GR" sz="1200" b="1" i="0" u="none" strike="noStrike">
                          <a:solidFill>
                            <a:srgbClr val="000000"/>
                          </a:solidFill>
                          <a:latin typeface="Calibri"/>
                        </a:rPr>
                        <a:t>0,78</a:t>
                      </a:r>
                    </a:p>
                  </a:txBody>
                  <a:tcPr marL="9525" marR="9525" marT="9525" marB="0" anchor="b"/>
                </a:tc>
                <a:tc>
                  <a:txBody>
                    <a:bodyPr/>
                    <a:lstStyle/>
                    <a:p>
                      <a:pPr algn="ctr" fontAlgn="b"/>
                      <a:r>
                        <a:rPr lang="el-GR" sz="1200" b="1" i="0" u="none" strike="noStrike">
                          <a:solidFill>
                            <a:srgbClr val="000000"/>
                          </a:solidFill>
                          <a:latin typeface="Calibri"/>
                        </a:rPr>
                        <a:t>0,22</a:t>
                      </a:r>
                    </a:p>
                  </a:txBody>
                  <a:tcPr marL="9525" marR="9525" marT="9525" marB="0" anchor="b"/>
                </a:tc>
                <a:tc>
                  <a:txBody>
                    <a:bodyPr/>
                    <a:lstStyle/>
                    <a:p>
                      <a:pPr algn="ctr" fontAlgn="b"/>
                      <a:r>
                        <a:rPr lang="el-GR" sz="1200" b="1" i="0" u="none" strike="noStrike">
                          <a:solidFill>
                            <a:srgbClr val="000000"/>
                          </a:solidFill>
                          <a:latin typeface="Calibri"/>
                        </a:rPr>
                        <a:t>0,32</a:t>
                      </a:r>
                    </a:p>
                  </a:txBody>
                  <a:tcPr marL="9525" marR="9525" marT="9525" marB="0" anchor="b"/>
                </a:tc>
                <a:tc>
                  <a:txBody>
                    <a:bodyPr/>
                    <a:lstStyle/>
                    <a:p>
                      <a:pPr algn="ctr" fontAlgn="b"/>
                      <a:r>
                        <a:rPr lang="el-GR" sz="1200" b="1" i="0" u="none" strike="noStrike">
                          <a:solidFill>
                            <a:srgbClr val="000000"/>
                          </a:solidFill>
                          <a:latin typeface="Calibri"/>
                        </a:rPr>
                        <a:t>0,67</a:t>
                      </a:r>
                    </a:p>
                  </a:txBody>
                  <a:tcPr marL="9525" marR="9525" marT="9525" marB="0" anchor="b"/>
                </a:tc>
                <a:tc>
                  <a:txBody>
                    <a:bodyPr/>
                    <a:lstStyle/>
                    <a:p>
                      <a:pPr algn="ctr" fontAlgn="b"/>
                      <a:r>
                        <a:rPr lang="el-GR" sz="1200" b="1" i="0" u="none" strike="noStrike" dirty="0">
                          <a:solidFill>
                            <a:srgbClr val="000000"/>
                          </a:solidFill>
                          <a:latin typeface="Calibri"/>
                        </a:rPr>
                        <a:t>1,43</a:t>
                      </a:r>
                    </a:p>
                  </a:txBody>
                  <a:tcPr marL="9525" marR="9525" marT="9525" marB="0" anchor="b"/>
                </a:tc>
                <a:tc>
                  <a:txBody>
                    <a:bodyPr/>
                    <a:lstStyle/>
                    <a:p>
                      <a:pPr algn="ctr" fontAlgn="b"/>
                      <a:r>
                        <a:rPr lang="el-GR" sz="1200" b="1" i="0" u="none" strike="noStrike">
                          <a:solidFill>
                            <a:srgbClr val="000000"/>
                          </a:solidFill>
                          <a:latin typeface="Calibri"/>
                        </a:rPr>
                        <a:t>58,859</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1"/>
                  </a:ext>
                </a:extLst>
              </a:tr>
              <a:tr h="120793">
                <a:tc>
                  <a:txBody>
                    <a:bodyPr/>
                    <a:lstStyle/>
                    <a:p>
                      <a:pPr algn="ctr" fontAlgn="b"/>
                      <a:r>
                        <a:rPr lang="el-GR" sz="1200" b="1" i="0" u="none" strike="noStrike">
                          <a:solidFill>
                            <a:srgbClr val="000000"/>
                          </a:solidFill>
                          <a:latin typeface="Calibri"/>
                        </a:rPr>
                        <a:t>151,127</a:t>
                      </a:r>
                    </a:p>
                  </a:txBody>
                  <a:tcPr marL="9525" marR="9525" marT="9525" marB="0" anchor="b"/>
                </a:tc>
                <a:tc>
                  <a:txBody>
                    <a:bodyPr/>
                    <a:lstStyle/>
                    <a:p>
                      <a:pPr algn="ctr" fontAlgn="b"/>
                      <a:r>
                        <a:rPr lang="el-GR" sz="1200" b="1" i="0" u="none" strike="noStrike">
                          <a:solidFill>
                            <a:srgbClr val="000000"/>
                          </a:solidFill>
                          <a:latin typeface="Calibri"/>
                        </a:rPr>
                        <a:t>4,25</a:t>
                      </a:r>
                    </a:p>
                  </a:txBody>
                  <a:tcPr marL="9525" marR="9525" marT="9525" marB="0" anchor="b"/>
                </a:tc>
                <a:tc>
                  <a:txBody>
                    <a:bodyPr/>
                    <a:lstStyle/>
                    <a:p>
                      <a:pPr algn="ctr" fontAlgn="b"/>
                      <a:r>
                        <a:rPr lang="el-GR" sz="1200" b="1" i="0" u="none" strike="noStrike">
                          <a:solidFill>
                            <a:srgbClr val="000000"/>
                          </a:solidFill>
                          <a:latin typeface="Calibri"/>
                        </a:rPr>
                        <a:t>59,482</a:t>
                      </a:r>
                    </a:p>
                  </a:txBody>
                  <a:tcPr marL="9525" marR="9525" marT="9525" marB="0" anchor="b"/>
                </a:tc>
                <a:tc>
                  <a:txBody>
                    <a:bodyPr/>
                    <a:lstStyle/>
                    <a:p>
                      <a:pPr algn="ctr" fontAlgn="b"/>
                      <a:r>
                        <a:rPr lang="el-GR" sz="1200" b="1" i="0" u="none" strike="noStrike">
                          <a:solidFill>
                            <a:srgbClr val="000000"/>
                          </a:solidFill>
                          <a:latin typeface="Calibri"/>
                        </a:rPr>
                        <a:t>1,95</a:t>
                      </a:r>
                    </a:p>
                  </a:txBody>
                  <a:tcPr marL="9525" marR="9525" marT="9525" marB="0" anchor="b"/>
                </a:tc>
                <a:tc>
                  <a:txBody>
                    <a:bodyPr/>
                    <a:lstStyle/>
                    <a:p>
                      <a:pPr algn="ctr" fontAlgn="b"/>
                      <a:r>
                        <a:rPr lang="el-GR" sz="1200" b="1" i="0" u="none" strike="noStrike">
                          <a:solidFill>
                            <a:srgbClr val="000000"/>
                          </a:solidFill>
                          <a:latin typeface="Calibri"/>
                        </a:rPr>
                        <a:t>0,83</a:t>
                      </a:r>
                    </a:p>
                  </a:txBody>
                  <a:tcPr marL="9525" marR="9525" marT="9525" marB="0" anchor="b"/>
                </a:tc>
                <a:tc>
                  <a:txBody>
                    <a:bodyPr/>
                    <a:lstStyle/>
                    <a:p>
                      <a:pPr algn="ctr" fontAlgn="b"/>
                      <a:r>
                        <a:rPr lang="el-GR" sz="1200" b="1" i="0" u="none" strike="noStrike">
                          <a:solidFill>
                            <a:srgbClr val="000000"/>
                          </a:solidFill>
                          <a:latin typeface="Calibri"/>
                        </a:rPr>
                        <a:t>0,17</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dirty="0">
                          <a:solidFill>
                            <a:srgbClr val="000000"/>
                          </a:solidFill>
                          <a:latin typeface="Calibri"/>
                        </a:rPr>
                        <a:t>0,61</a:t>
                      </a:r>
                    </a:p>
                  </a:txBody>
                  <a:tcPr marL="9525" marR="9525" marT="9525" marB="0" anchor="b"/>
                </a:tc>
                <a:tc>
                  <a:txBody>
                    <a:bodyPr/>
                    <a:lstStyle/>
                    <a:p>
                      <a:pPr algn="ctr" fontAlgn="b"/>
                      <a:r>
                        <a:rPr lang="el-GR" sz="1200" b="1" i="0" u="none" strike="noStrike" dirty="0">
                          <a:solidFill>
                            <a:srgbClr val="000000"/>
                          </a:solidFill>
                          <a:latin typeface="Calibri"/>
                        </a:rPr>
                        <a:t>1,30</a:t>
                      </a:r>
                    </a:p>
                  </a:txBody>
                  <a:tcPr marL="9525" marR="9525" marT="9525" marB="0" anchor="b"/>
                </a:tc>
                <a:tc>
                  <a:txBody>
                    <a:bodyPr/>
                    <a:lstStyle/>
                    <a:p>
                      <a:pPr algn="ctr" fontAlgn="b"/>
                      <a:r>
                        <a:rPr lang="el-GR" sz="1200" b="1" i="0" u="none" strike="noStrike" dirty="0">
                          <a:solidFill>
                            <a:srgbClr val="000000"/>
                          </a:solidFill>
                          <a:latin typeface="Calibri"/>
                        </a:rPr>
                        <a:t>77,198</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2"/>
                  </a:ext>
                </a:extLst>
              </a:tr>
              <a:tr h="120793">
                <a:tc>
                  <a:txBody>
                    <a:bodyPr/>
                    <a:lstStyle/>
                    <a:p>
                      <a:pPr algn="ctr" fontAlgn="b"/>
                      <a:r>
                        <a:rPr lang="el-GR" sz="1200" b="1" i="0" u="none" strike="noStrike">
                          <a:solidFill>
                            <a:srgbClr val="000000"/>
                          </a:solidFill>
                          <a:latin typeface="Calibri"/>
                        </a:rPr>
                        <a:t>229,852</a:t>
                      </a:r>
                    </a:p>
                  </a:txBody>
                  <a:tcPr marL="9525" marR="9525" marT="9525" marB="0" anchor="b"/>
                </a:tc>
                <a:tc>
                  <a:txBody>
                    <a:bodyPr/>
                    <a:lstStyle/>
                    <a:p>
                      <a:pPr algn="ctr" fontAlgn="b"/>
                      <a:r>
                        <a:rPr lang="el-GR" sz="1200" b="1" i="0" u="none" strike="noStrike">
                          <a:solidFill>
                            <a:srgbClr val="000000"/>
                          </a:solidFill>
                          <a:latin typeface="Calibri"/>
                        </a:rPr>
                        <a:t>3,32</a:t>
                      </a:r>
                    </a:p>
                  </a:txBody>
                  <a:tcPr marL="9525" marR="9525" marT="9525" marB="0" anchor="b"/>
                </a:tc>
                <a:tc>
                  <a:txBody>
                    <a:bodyPr/>
                    <a:lstStyle/>
                    <a:p>
                      <a:pPr algn="ctr" fontAlgn="b"/>
                      <a:r>
                        <a:rPr lang="el-GR" sz="1200" b="1" i="0" u="none" strike="noStrike">
                          <a:solidFill>
                            <a:srgbClr val="000000"/>
                          </a:solidFill>
                          <a:latin typeface="Calibri"/>
                        </a:rPr>
                        <a:t>113,282</a:t>
                      </a:r>
                    </a:p>
                  </a:txBody>
                  <a:tcPr marL="9525" marR="9525" marT="9525" marB="0" anchor="b"/>
                </a:tc>
                <a:tc>
                  <a:txBody>
                    <a:bodyPr/>
                    <a:lstStyle/>
                    <a:p>
                      <a:pPr algn="ctr" fontAlgn="b"/>
                      <a:r>
                        <a:rPr lang="el-GR" sz="1200" b="1" i="0" u="none" strike="noStrike">
                          <a:solidFill>
                            <a:srgbClr val="000000"/>
                          </a:solidFill>
                          <a:latin typeface="Calibri"/>
                        </a:rPr>
                        <a:t>1,41</a:t>
                      </a:r>
                    </a:p>
                  </a:txBody>
                  <a:tcPr marL="9525" marR="9525" marT="9525" marB="0" anchor="b"/>
                </a:tc>
                <a:tc>
                  <a:txBody>
                    <a:bodyPr/>
                    <a:lstStyle/>
                    <a:p>
                      <a:pPr algn="ctr" fontAlgn="b"/>
                      <a:r>
                        <a:rPr lang="el-GR" sz="1200" b="1" i="0" u="none" strike="noStrike">
                          <a:solidFill>
                            <a:srgbClr val="000000"/>
                          </a:solidFill>
                          <a:latin typeface="Calibri"/>
                        </a:rPr>
                        <a:t>0,90</a:t>
                      </a:r>
                    </a:p>
                  </a:txBody>
                  <a:tcPr marL="9525" marR="9525" marT="9525" marB="0" anchor="b"/>
                </a:tc>
                <a:tc>
                  <a:txBody>
                    <a:bodyPr/>
                    <a:lstStyle/>
                    <a:p>
                      <a:pPr algn="ctr" fontAlgn="b"/>
                      <a:r>
                        <a:rPr lang="el-GR" sz="1200" b="1" i="0" u="none" strike="noStrike">
                          <a:solidFill>
                            <a:srgbClr val="000000"/>
                          </a:solidFill>
                          <a:latin typeface="Calibri"/>
                        </a:rPr>
                        <a:t>0,10</a:t>
                      </a:r>
                    </a:p>
                  </a:txBody>
                  <a:tcPr marL="9525" marR="9525" marT="9525" marB="0" anchor="b"/>
                </a:tc>
                <a:tc>
                  <a:txBody>
                    <a:bodyPr/>
                    <a:lstStyle/>
                    <a:p>
                      <a:pPr algn="ctr" fontAlgn="b"/>
                      <a:r>
                        <a:rPr lang="el-GR" sz="1200" b="1" i="0" u="none" strike="noStrike">
                          <a:solidFill>
                            <a:srgbClr val="000000"/>
                          </a:solidFill>
                          <a:latin typeface="Calibri"/>
                        </a:rPr>
                        <a:t>0,40</a:t>
                      </a:r>
                    </a:p>
                  </a:txBody>
                  <a:tcPr marL="9525" marR="9525" marT="9525" marB="0" anchor="b"/>
                </a:tc>
                <a:tc>
                  <a:txBody>
                    <a:bodyPr/>
                    <a:lstStyle/>
                    <a:p>
                      <a:pPr algn="ctr" fontAlgn="b"/>
                      <a:r>
                        <a:rPr lang="el-GR" sz="1200" b="1" i="0" u="none" strike="noStrike">
                          <a:solidFill>
                            <a:srgbClr val="000000"/>
                          </a:solidFill>
                          <a:latin typeface="Calibri"/>
                        </a:rPr>
                        <a:t>0,54</a:t>
                      </a:r>
                    </a:p>
                  </a:txBody>
                  <a:tcPr marL="9525" marR="9525" marT="9525" marB="0" anchor="b"/>
                </a:tc>
                <a:tc>
                  <a:txBody>
                    <a:bodyPr/>
                    <a:lstStyle/>
                    <a:p>
                      <a:pPr algn="ctr" fontAlgn="b"/>
                      <a:r>
                        <a:rPr lang="el-GR" sz="1200" b="1" i="0" u="none" strike="noStrike" dirty="0">
                          <a:solidFill>
                            <a:srgbClr val="000000"/>
                          </a:solidFill>
                          <a:latin typeface="Calibri"/>
                        </a:rPr>
                        <a:t>1,15</a:t>
                      </a:r>
                    </a:p>
                  </a:txBody>
                  <a:tcPr marL="9525" marR="9525" marT="9525" marB="0" anchor="b"/>
                </a:tc>
                <a:tc>
                  <a:txBody>
                    <a:bodyPr/>
                    <a:lstStyle/>
                    <a:p>
                      <a:pPr algn="ctr" fontAlgn="b"/>
                      <a:r>
                        <a:rPr lang="el-GR" sz="1200" b="1" i="0" u="none" strike="noStrike" dirty="0">
                          <a:solidFill>
                            <a:srgbClr val="000000"/>
                          </a:solidFill>
                          <a:latin typeface="Calibri"/>
                        </a:rPr>
                        <a:t>130,820</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3"/>
                  </a:ext>
                </a:extLst>
              </a:tr>
              <a:tr h="120793">
                <a:tc>
                  <a:txBody>
                    <a:bodyPr/>
                    <a:lstStyle/>
                    <a:p>
                      <a:pPr algn="ctr" fontAlgn="b"/>
                      <a:r>
                        <a:rPr lang="el-GR" sz="1200" b="1" i="0" u="none" strike="noStrike">
                          <a:solidFill>
                            <a:srgbClr val="000000"/>
                          </a:solidFill>
                          <a:latin typeface="Calibri"/>
                        </a:rPr>
                        <a:t>286,801</a:t>
                      </a:r>
                    </a:p>
                  </a:txBody>
                  <a:tcPr marL="9525" marR="9525" marT="9525" marB="0" anchor="b"/>
                </a:tc>
                <a:tc>
                  <a:txBody>
                    <a:bodyPr/>
                    <a:lstStyle/>
                    <a:p>
                      <a:pPr algn="ctr" fontAlgn="b"/>
                      <a:r>
                        <a:rPr lang="el-GR" sz="1200" b="1" i="0" u="none" strike="noStrike">
                          <a:solidFill>
                            <a:srgbClr val="000000"/>
                          </a:solidFill>
                          <a:latin typeface="Calibri"/>
                        </a:rPr>
                        <a:t>2,93</a:t>
                      </a:r>
                    </a:p>
                  </a:txBody>
                  <a:tcPr marL="9525" marR="9525" marT="9525" marB="0" anchor="b"/>
                </a:tc>
                <a:tc>
                  <a:txBody>
                    <a:bodyPr/>
                    <a:lstStyle/>
                    <a:p>
                      <a:pPr algn="ctr" fontAlgn="b"/>
                      <a:r>
                        <a:rPr lang="el-GR" sz="1200" b="1" i="0" u="none" strike="noStrike">
                          <a:solidFill>
                            <a:srgbClr val="000000"/>
                          </a:solidFill>
                          <a:latin typeface="Calibri"/>
                        </a:rPr>
                        <a:t>155,330</a:t>
                      </a:r>
                    </a:p>
                  </a:txBody>
                  <a:tcPr marL="9525" marR="9525" marT="9525" marB="0" anchor="b"/>
                </a:tc>
                <a:tc>
                  <a:txBody>
                    <a:bodyPr/>
                    <a:lstStyle/>
                    <a:p>
                      <a:pPr algn="ctr" fontAlgn="b"/>
                      <a:r>
                        <a:rPr lang="el-GR" sz="1200" b="1" i="0" u="none" strike="noStrike">
                          <a:solidFill>
                            <a:srgbClr val="000000"/>
                          </a:solidFill>
                          <a:latin typeface="Calibri"/>
                        </a:rPr>
                        <a:t>1,11</a:t>
                      </a:r>
                    </a:p>
                  </a:txBody>
                  <a:tcPr marL="9525" marR="9525" marT="9525" marB="0" anchor="b"/>
                </a:tc>
                <a:tc>
                  <a:txBody>
                    <a:bodyPr/>
                    <a:lstStyle/>
                    <a:p>
                      <a:pPr algn="ctr" fontAlgn="b"/>
                      <a:r>
                        <a:rPr lang="el-GR" sz="1200" b="1" i="0" u="none" strike="noStrike">
                          <a:solidFill>
                            <a:srgbClr val="000000"/>
                          </a:solidFill>
                          <a:latin typeface="Calibri"/>
                        </a:rPr>
                        <a:t>0,96</a:t>
                      </a:r>
                    </a:p>
                  </a:txBody>
                  <a:tcPr marL="9525" marR="9525" marT="9525" marB="0" anchor="b"/>
                </a:tc>
                <a:tc>
                  <a:txBody>
                    <a:bodyPr/>
                    <a:lstStyle/>
                    <a:p>
                      <a:pPr algn="ctr" fontAlgn="b"/>
                      <a:r>
                        <a:rPr lang="el-GR" sz="1200" b="1" i="0" u="none" strike="noStrike">
                          <a:solidFill>
                            <a:srgbClr val="000000"/>
                          </a:solidFill>
                          <a:latin typeface="Calibri"/>
                        </a:rPr>
                        <a:t>0,04</a:t>
                      </a:r>
                    </a:p>
                  </a:txBody>
                  <a:tcPr marL="9525" marR="9525" marT="9525" marB="0" anchor="b"/>
                </a:tc>
                <a:tc>
                  <a:txBody>
                    <a:bodyPr/>
                    <a:lstStyle/>
                    <a:p>
                      <a:pPr algn="ctr" fontAlgn="b"/>
                      <a:r>
                        <a:rPr lang="el-GR" sz="1200" b="1" i="0" u="none" strike="noStrike">
                          <a:solidFill>
                            <a:srgbClr val="000000"/>
                          </a:solidFill>
                          <a:latin typeface="Calibri"/>
                        </a:rPr>
                        <a:t>0,45</a:t>
                      </a:r>
                    </a:p>
                  </a:txBody>
                  <a:tcPr marL="9525" marR="9525" marT="9525" marB="0" anchor="b"/>
                </a:tc>
                <a:tc>
                  <a:txBody>
                    <a:bodyPr/>
                    <a:lstStyle/>
                    <a:p>
                      <a:pPr algn="ctr" fontAlgn="b"/>
                      <a:r>
                        <a:rPr lang="el-GR" sz="1200" b="1" i="0" u="none" strike="noStrike">
                          <a:solidFill>
                            <a:srgbClr val="000000"/>
                          </a:solidFill>
                          <a:latin typeface="Calibri"/>
                        </a:rPr>
                        <a:t>0,47</a:t>
                      </a:r>
                    </a:p>
                  </a:txBody>
                  <a:tcPr marL="9525" marR="9525" marT="9525" marB="0" anchor="b"/>
                </a:tc>
                <a:tc>
                  <a:txBody>
                    <a:bodyPr/>
                    <a:lstStyle/>
                    <a:p>
                      <a:pPr algn="ctr" fontAlgn="b"/>
                      <a:r>
                        <a:rPr lang="el-GR" sz="1200" b="1" i="0" u="none" strike="noStrike">
                          <a:solidFill>
                            <a:srgbClr val="000000"/>
                          </a:solidFill>
                          <a:latin typeface="Calibri"/>
                        </a:rPr>
                        <a:t>1,05</a:t>
                      </a:r>
                    </a:p>
                  </a:txBody>
                  <a:tcPr marL="9525" marR="9525" marT="9525" marB="0" anchor="b"/>
                </a:tc>
                <a:tc>
                  <a:txBody>
                    <a:bodyPr/>
                    <a:lstStyle/>
                    <a:p>
                      <a:pPr algn="ctr" fontAlgn="b"/>
                      <a:r>
                        <a:rPr lang="el-GR" sz="1200" b="1" i="0" u="none" strike="noStrike" dirty="0">
                          <a:solidFill>
                            <a:srgbClr val="000000"/>
                          </a:solidFill>
                          <a:latin typeface="Calibri"/>
                        </a:rPr>
                        <a:t>162,689</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4"/>
                  </a:ext>
                </a:extLst>
              </a:tr>
              <a:tr h="120793">
                <a:tc>
                  <a:txBody>
                    <a:bodyPr/>
                    <a:lstStyle/>
                    <a:p>
                      <a:pPr algn="ctr" fontAlgn="b"/>
                      <a:r>
                        <a:rPr lang="el-GR" sz="1200" b="1" i="0" u="none" strike="noStrike">
                          <a:solidFill>
                            <a:srgbClr val="000000"/>
                          </a:solidFill>
                          <a:latin typeface="Calibri"/>
                        </a:rPr>
                        <a:t>342,283</a:t>
                      </a:r>
                    </a:p>
                  </a:txBody>
                  <a:tcPr marL="9525" marR="9525" marT="9525" marB="0" anchor="b"/>
                </a:tc>
                <a:tc>
                  <a:txBody>
                    <a:bodyPr/>
                    <a:lstStyle/>
                    <a:p>
                      <a:pPr algn="ctr" fontAlgn="b"/>
                      <a:r>
                        <a:rPr lang="el-GR" sz="1200" b="1" i="0" u="none" strike="noStrike">
                          <a:solidFill>
                            <a:srgbClr val="000000"/>
                          </a:solidFill>
                          <a:latin typeface="Calibri"/>
                        </a:rPr>
                        <a:t>2,83</a:t>
                      </a:r>
                    </a:p>
                  </a:txBody>
                  <a:tcPr marL="9525" marR="9525" marT="9525" marB="0" anchor="b"/>
                </a:tc>
                <a:tc>
                  <a:txBody>
                    <a:bodyPr/>
                    <a:lstStyle/>
                    <a:p>
                      <a:pPr algn="ctr" fontAlgn="b"/>
                      <a:r>
                        <a:rPr lang="el-GR" sz="1200" b="1" i="0" u="none" strike="noStrike">
                          <a:solidFill>
                            <a:srgbClr val="000000"/>
                          </a:solidFill>
                          <a:latin typeface="Calibri"/>
                        </a:rPr>
                        <a:t>189,916</a:t>
                      </a:r>
                    </a:p>
                  </a:txBody>
                  <a:tcPr marL="9525" marR="9525" marT="9525" marB="0" anchor="b"/>
                </a:tc>
                <a:tc>
                  <a:txBody>
                    <a:bodyPr/>
                    <a:lstStyle/>
                    <a:p>
                      <a:pPr algn="ctr" fontAlgn="b"/>
                      <a:r>
                        <a:rPr lang="el-GR" sz="1200" b="1" i="0" u="none" strike="noStrike">
                          <a:solidFill>
                            <a:srgbClr val="000000"/>
                          </a:solidFill>
                          <a:latin typeface="Calibri"/>
                        </a:rPr>
                        <a:t>1,01</a:t>
                      </a:r>
                    </a:p>
                  </a:txBody>
                  <a:tcPr marL="9525" marR="9525" marT="9525" marB="0" anchor="b"/>
                </a:tc>
                <a:tc>
                  <a:txBody>
                    <a:bodyPr/>
                    <a:lstStyle/>
                    <a:p>
                      <a:pPr algn="ctr" fontAlgn="b"/>
                      <a:r>
                        <a:rPr lang="el-GR" sz="1200" b="1" i="0" u="none" strike="noStrike">
                          <a:solidFill>
                            <a:srgbClr val="000000"/>
                          </a:solidFill>
                          <a:latin typeface="Calibri"/>
                        </a:rPr>
                        <a:t>0,99</a:t>
                      </a:r>
                    </a:p>
                  </a:txBody>
                  <a:tcPr marL="9525" marR="9525" marT="9525" marB="0" anchor="b"/>
                </a:tc>
                <a:tc>
                  <a:txBody>
                    <a:bodyPr/>
                    <a:lstStyle/>
                    <a:p>
                      <a:pPr algn="ctr" fontAlgn="b"/>
                      <a:r>
                        <a:rPr lang="el-GR" sz="1200" b="1" i="0" u="none" strike="noStrike">
                          <a:solidFill>
                            <a:srgbClr val="000000"/>
                          </a:solidFill>
                          <a:latin typeface="Calibri"/>
                        </a:rPr>
                        <a:t>0,01</a:t>
                      </a:r>
                    </a:p>
                  </a:txBody>
                  <a:tcPr marL="9525" marR="9525" marT="9525" marB="0" anchor="b"/>
                </a:tc>
                <a:tc>
                  <a:txBody>
                    <a:bodyPr/>
                    <a:lstStyle/>
                    <a:p>
                      <a:pPr algn="ctr" fontAlgn="b"/>
                      <a:r>
                        <a:rPr lang="el-GR" sz="1200" b="1" i="0" u="none" strike="noStrike">
                          <a:solidFill>
                            <a:srgbClr val="000000"/>
                          </a:solidFill>
                          <a:latin typeface="Calibri"/>
                        </a:rPr>
                        <a:t>0,49</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dirty="0">
                          <a:solidFill>
                            <a:srgbClr val="000000"/>
                          </a:solidFill>
                          <a:latin typeface="Calibri"/>
                        </a:rPr>
                        <a:t>190,762</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5"/>
                  </a:ext>
                </a:extLst>
              </a:tr>
              <a:tr h="120793">
                <a:tc>
                  <a:txBody>
                    <a:bodyPr/>
                    <a:lstStyle/>
                    <a:p>
                      <a:pPr algn="ctr" fontAlgn="b"/>
                      <a:r>
                        <a:rPr lang="el-GR" sz="1200" b="1" i="0" u="none" strike="noStrike">
                          <a:solidFill>
                            <a:srgbClr val="000000"/>
                          </a:solidFill>
                          <a:latin typeface="Calibri"/>
                        </a:rPr>
                        <a:t>350,393</a:t>
                      </a:r>
                    </a:p>
                  </a:txBody>
                  <a:tcPr marL="9525" marR="9525" marT="9525" marB="0" anchor="b"/>
                </a:tc>
                <a:tc>
                  <a:txBody>
                    <a:bodyPr/>
                    <a:lstStyle/>
                    <a:p>
                      <a:pPr algn="ctr" fontAlgn="b"/>
                      <a:r>
                        <a:rPr lang="el-GR" sz="1200" b="1" i="0" u="none" strike="noStrike">
                          <a:solidFill>
                            <a:srgbClr val="000000"/>
                          </a:solidFill>
                          <a:latin typeface="Calibri"/>
                        </a:rPr>
                        <a:t>2,82</a:t>
                      </a:r>
                    </a:p>
                  </a:txBody>
                  <a:tcPr marL="9525" marR="9525" marT="9525" marB="0" anchor="b"/>
                </a:tc>
                <a:tc>
                  <a:txBody>
                    <a:bodyPr/>
                    <a:lstStyle/>
                    <a:p>
                      <a:pPr algn="ctr" fontAlgn="b"/>
                      <a:r>
                        <a:rPr lang="el-GR" sz="1200" b="1" i="0" u="none" strike="noStrike">
                          <a:solidFill>
                            <a:srgbClr val="000000"/>
                          </a:solidFill>
                          <a:latin typeface="Calibri"/>
                        </a:rPr>
                        <a:t>194,886</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0,52</a:t>
                      </a:r>
                    </a:p>
                  </a:txBody>
                  <a:tcPr marL="9525" marR="9525" marT="9525" marB="0" anchor="b"/>
                </a:tc>
                <a:tc>
                  <a:txBody>
                    <a:bodyPr/>
                    <a:lstStyle/>
                    <a:p>
                      <a:pPr algn="ctr" fontAlgn="b"/>
                      <a:r>
                        <a:rPr lang="el-GR" sz="1200" b="1" i="0" u="none" strike="noStrike">
                          <a:solidFill>
                            <a:srgbClr val="000000"/>
                          </a:solidFill>
                          <a:latin typeface="Calibri"/>
                        </a:rPr>
                        <a:t>0,37</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194,584</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6"/>
                  </a:ext>
                </a:extLst>
              </a:tr>
              <a:tr h="120793">
                <a:tc>
                  <a:txBody>
                    <a:bodyPr/>
                    <a:lstStyle/>
                    <a:p>
                      <a:pPr algn="ctr" fontAlgn="b"/>
                      <a:r>
                        <a:rPr lang="el-GR" sz="1200" b="1" i="0" u="none" strike="noStrike">
                          <a:solidFill>
                            <a:srgbClr val="000000"/>
                          </a:solidFill>
                          <a:latin typeface="Calibri"/>
                        </a:rPr>
                        <a:t>352,853</a:t>
                      </a:r>
                    </a:p>
                  </a:txBody>
                  <a:tcPr marL="9525" marR="9525" marT="9525" marB="0" anchor="b"/>
                </a:tc>
                <a:tc>
                  <a:txBody>
                    <a:bodyPr/>
                    <a:lstStyle/>
                    <a:p>
                      <a:pPr algn="ctr" fontAlgn="b"/>
                      <a:r>
                        <a:rPr lang="el-GR" sz="1200" b="1" i="0" u="none" strike="noStrike">
                          <a:solidFill>
                            <a:srgbClr val="000000"/>
                          </a:solidFill>
                          <a:latin typeface="Calibri"/>
                        </a:rPr>
                        <a:t>2,82</a:t>
                      </a:r>
                    </a:p>
                  </a:txBody>
                  <a:tcPr marL="9525" marR="9525" marT="9525" marB="0" anchor="b"/>
                </a:tc>
                <a:tc>
                  <a:txBody>
                    <a:bodyPr/>
                    <a:lstStyle/>
                    <a:p>
                      <a:pPr algn="ctr" fontAlgn="b"/>
                      <a:r>
                        <a:rPr lang="el-GR" sz="1200" b="1" i="0" u="none" strike="noStrike">
                          <a:solidFill>
                            <a:srgbClr val="000000"/>
                          </a:solidFill>
                          <a:latin typeface="Calibri"/>
                        </a:rPr>
                        <a:t>196,255</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0,53</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dirty="0">
                          <a:solidFill>
                            <a:srgbClr val="000000"/>
                          </a:solidFill>
                          <a:latin typeface="Calibri"/>
                        </a:rPr>
                        <a:t>196,141</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7"/>
                  </a:ext>
                </a:extLst>
              </a:tr>
              <a:tr h="120793">
                <a:tc>
                  <a:txBody>
                    <a:bodyPr/>
                    <a:lstStyle/>
                    <a:p>
                      <a:pPr algn="ctr" fontAlgn="b"/>
                      <a:r>
                        <a:rPr lang="el-GR" sz="1200" b="1" i="0" u="none" strike="noStrike">
                          <a:solidFill>
                            <a:srgbClr val="000000"/>
                          </a:solidFill>
                          <a:latin typeface="Calibri"/>
                        </a:rPr>
                        <a:t>315,338</a:t>
                      </a:r>
                    </a:p>
                  </a:txBody>
                  <a:tcPr marL="9525" marR="9525" marT="9525" marB="0" anchor="b"/>
                </a:tc>
                <a:tc>
                  <a:txBody>
                    <a:bodyPr/>
                    <a:lstStyle/>
                    <a:p>
                      <a:pPr algn="ctr" fontAlgn="b"/>
                      <a:r>
                        <a:rPr lang="el-GR" sz="1200" b="1" i="0" u="none" strike="noStrike">
                          <a:solidFill>
                            <a:srgbClr val="000000"/>
                          </a:solidFill>
                          <a:latin typeface="Calibri"/>
                        </a:rPr>
                        <a:t>2,87</a:t>
                      </a:r>
                    </a:p>
                  </a:txBody>
                  <a:tcPr marL="9525" marR="9525" marT="9525" marB="0" anchor="b"/>
                </a:tc>
                <a:tc>
                  <a:txBody>
                    <a:bodyPr/>
                    <a:lstStyle/>
                    <a:p>
                      <a:pPr algn="ctr" fontAlgn="b"/>
                      <a:r>
                        <a:rPr lang="el-GR" sz="1200" b="1" i="0" u="none" strike="noStrike">
                          <a:solidFill>
                            <a:srgbClr val="000000"/>
                          </a:solidFill>
                          <a:latin typeface="Calibri"/>
                        </a:rPr>
                        <a:t>173,281</a:t>
                      </a:r>
                    </a:p>
                  </a:txBody>
                  <a:tcPr marL="9525" marR="9525" marT="9525" marB="0" anchor="b"/>
                </a:tc>
                <a:tc>
                  <a:txBody>
                    <a:bodyPr/>
                    <a:lstStyle/>
                    <a:p>
                      <a:pPr algn="ctr" fontAlgn="b"/>
                      <a:r>
                        <a:rPr lang="el-GR" sz="1200" b="1" i="0" u="none" strike="noStrike">
                          <a:solidFill>
                            <a:srgbClr val="000000"/>
                          </a:solidFill>
                          <a:latin typeface="Calibri"/>
                        </a:rPr>
                        <a:t>1,05</a:t>
                      </a:r>
                    </a:p>
                  </a:txBody>
                  <a:tcPr marL="9525" marR="9525" marT="9525" marB="0" anchor="b"/>
                </a:tc>
                <a:tc>
                  <a:txBody>
                    <a:bodyPr/>
                    <a:lstStyle/>
                    <a:p>
                      <a:pPr algn="ctr" fontAlgn="b"/>
                      <a:r>
                        <a:rPr lang="el-GR" sz="1200" b="1" i="0" u="none" strike="noStrike">
                          <a:solidFill>
                            <a:srgbClr val="000000"/>
                          </a:solidFill>
                          <a:latin typeface="Calibri"/>
                        </a:rPr>
                        <a:t>0,97</a:t>
                      </a:r>
                    </a:p>
                  </a:txBody>
                  <a:tcPr marL="9525" marR="9525" marT="9525" marB="0" anchor="b"/>
                </a:tc>
                <a:tc>
                  <a:txBody>
                    <a:bodyPr/>
                    <a:lstStyle/>
                    <a:p>
                      <a:pPr algn="ctr" fontAlgn="b"/>
                      <a:r>
                        <a:rPr lang="el-GR" sz="1200" b="1" i="0" u="none" strike="noStrike">
                          <a:solidFill>
                            <a:srgbClr val="000000"/>
                          </a:solidFill>
                          <a:latin typeface="Calibri"/>
                        </a:rPr>
                        <a:t>0,03</a:t>
                      </a:r>
                    </a:p>
                  </a:txBody>
                  <a:tcPr marL="9525" marR="9525" marT="9525" marB="0" anchor="b"/>
                </a:tc>
                <a:tc>
                  <a:txBody>
                    <a:bodyPr/>
                    <a:lstStyle/>
                    <a:p>
                      <a:pPr algn="ctr" fontAlgn="b"/>
                      <a:r>
                        <a:rPr lang="el-GR" sz="1200" b="1" i="0" u="none" strike="noStrike">
                          <a:solidFill>
                            <a:srgbClr val="000000"/>
                          </a:solidFill>
                          <a:latin typeface="Calibri"/>
                        </a:rPr>
                        <a:t>0,53</a:t>
                      </a:r>
                    </a:p>
                  </a:txBody>
                  <a:tcPr marL="9525" marR="9525" marT="9525" marB="0" anchor="b"/>
                </a:tc>
                <a:tc>
                  <a:txBody>
                    <a:bodyPr/>
                    <a:lstStyle/>
                    <a:p>
                      <a:pPr algn="ctr" fontAlgn="b"/>
                      <a:r>
                        <a:rPr lang="el-GR" sz="1200" b="1" i="0" u="none" strike="noStrike">
                          <a:solidFill>
                            <a:srgbClr val="000000"/>
                          </a:solidFill>
                          <a:latin typeface="Calibri"/>
                        </a:rPr>
                        <a:t>0,36</a:t>
                      </a:r>
                    </a:p>
                  </a:txBody>
                  <a:tcPr marL="9525" marR="9525" marT="9525" marB="0" anchor="b"/>
                </a:tc>
                <a:tc>
                  <a:txBody>
                    <a:bodyPr/>
                    <a:lstStyle/>
                    <a:p>
                      <a:pPr algn="ctr" fontAlgn="b"/>
                      <a:r>
                        <a:rPr lang="el-GR" sz="1200" b="1" i="0" u="none" strike="noStrike" dirty="0">
                          <a:solidFill>
                            <a:srgbClr val="000000"/>
                          </a:solidFill>
                          <a:latin typeface="Calibri"/>
                        </a:rPr>
                        <a:t>1,03</a:t>
                      </a:r>
                    </a:p>
                  </a:txBody>
                  <a:tcPr marL="9525" marR="9525" marT="9525" marB="0" anchor="b"/>
                </a:tc>
                <a:tc>
                  <a:txBody>
                    <a:bodyPr/>
                    <a:lstStyle/>
                    <a:p>
                      <a:pPr algn="ctr" fontAlgn="b"/>
                      <a:r>
                        <a:rPr lang="el-GR" sz="1200" b="1" i="0" u="none" strike="noStrike" dirty="0">
                          <a:solidFill>
                            <a:srgbClr val="000000"/>
                          </a:solidFill>
                          <a:latin typeface="Calibri"/>
                        </a:rPr>
                        <a:t>178,278</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8"/>
                  </a:ext>
                </a:extLst>
              </a:tr>
              <a:tr h="120793">
                <a:tc>
                  <a:txBody>
                    <a:bodyPr/>
                    <a:lstStyle/>
                    <a:p>
                      <a:pPr algn="ctr" fontAlgn="b"/>
                      <a:r>
                        <a:rPr lang="el-GR" sz="1200" b="1" i="0" u="none" strike="noStrike">
                          <a:solidFill>
                            <a:srgbClr val="000000"/>
                          </a:solidFill>
                          <a:latin typeface="Calibri"/>
                        </a:rPr>
                        <a:t>246,758</a:t>
                      </a:r>
                    </a:p>
                  </a:txBody>
                  <a:tcPr marL="9525" marR="9525" marT="9525" marB="0" anchor="b"/>
                </a:tc>
                <a:tc>
                  <a:txBody>
                    <a:bodyPr/>
                    <a:lstStyle/>
                    <a:p>
                      <a:pPr algn="ctr" fontAlgn="b"/>
                      <a:r>
                        <a:rPr lang="el-GR" sz="1200" b="1" i="0" u="none" strike="noStrike">
                          <a:solidFill>
                            <a:srgbClr val="000000"/>
                          </a:solidFill>
                          <a:latin typeface="Calibri"/>
                        </a:rPr>
                        <a:t>3,12</a:t>
                      </a:r>
                    </a:p>
                  </a:txBody>
                  <a:tcPr marL="9525" marR="9525" marT="9525" marB="0" anchor="b"/>
                </a:tc>
                <a:tc>
                  <a:txBody>
                    <a:bodyPr/>
                    <a:lstStyle/>
                    <a:p>
                      <a:pPr algn="ctr" fontAlgn="b"/>
                      <a:r>
                        <a:rPr lang="el-GR" sz="1200" b="1" i="0" u="none" strike="noStrike">
                          <a:solidFill>
                            <a:srgbClr val="000000"/>
                          </a:solidFill>
                          <a:latin typeface="Calibri"/>
                        </a:rPr>
                        <a:t>127,641</a:t>
                      </a:r>
                    </a:p>
                  </a:txBody>
                  <a:tcPr marL="9525" marR="9525" marT="9525" marB="0" anchor="b"/>
                </a:tc>
                <a:tc>
                  <a:txBody>
                    <a:bodyPr/>
                    <a:lstStyle/>
                    <a:p>
                      <a:pPr algn="ctr" fontAlgn="b"/>
                      <a:r>
                        <a:rPr lang="el-GR" sz="1200" b="1" i="0" u="none" strike="noStrike">
                          <a:solidFill>
                            <a:srgbClr val="000000"/>
                          </a:solidFill>
                          <a:latin typeface="Calibri"/>
                        </a:rPr>
                        <a:t>1,26</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0,51</a:t>
                      </a:r>
                    </a:p>
                  </a:txBody>
                  <a:tcPr marL="9525" marR="9525" marT="9525" marB="0" anchor="b"/>
                </a:tc>
                <a:tc>
                  <a:txBody>
                    <a:bodyPr/>
                    <a:lstStyle/>
                    <a:p>
                      <a:pPr algn="ctr" fontAlgn="b"/>
                      <a:r>
                        <a:rPr lang="el-GR" sz="1200" b="1" i="0" u="none" strike="noStrike">
                          <a:solidFill>
                            <a:srgbClr val="000000"/>
                          </a:solidFill>
                          <a:latin typeface="Calibri"/>
                        </a:rPr>
                        <a:t>0,39</a:t>
                      </a:r>
                    </a:p>
                  </a:txBody>
                  <a:tcPr marL="9525" marR="9525" marT="9525" marB="0" anchor="b"/>
                </a:tc>
                <a:tc>
                  <a:txBody>
                    <a:bodyPr/>
                    <a:lstStyle/>
                    <a:p>
                      <a:pPr algn="ctr" fontAlgn="b"/>
                      <a:r>
                        <a:rPr lang="el-GR" sz="1200" b="1" i="0" u="none" strike="noStrike" dirty="0">
                          <a:solidFill>
                            <a:srgbClr val="000000"/>
                          </a:solidFill>
                          <a:latin typeface="Calibri"/>
                        </a:rPr>
                        <a:t>1,14</a:t>
                      </a:r>
                    </a:p>
                  </a:txBody>
                  <a:tcPr marL="9525" marR="9525" marT="9525" marB="0" anchor="b"/>
                </a:tc>
                <a:tc>
                  <a:txBody>
                    <a:bodyPr/>
                    <a:lstStyle/>
                    <a:p>
                      <a:pPr algn="ctr" fontAlgn="b"/>
                      <a:r>
                        <a:rPr lang="el-GR" sz="1200" b="1" i="0" u="none" strike="noStrike" dirty="0">
                          <a:solidFill>
                            <a:srgbClr val="000000"/>
                          </a:solidFill>
                          <a:latin typeface="Calibri"/>
                        </a:rPr>
                        <a:t>146,118</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09"/>
                  </a:ext>
                </a:extLst>
              </a:tr>
              <a:tr h="120793">
                <a:tc>
                  <a:txBody>
                    <a:bodyPr/>
                    <a:lstStyle/>
                    <a:p>
                      <a:pPr algn="ctr" fontAlgn="b"/>
                      <a:r>
                        <a:rPr lang="el-GR" sz="1200" b="1" i="0" u="none" strike="noStrike">
                          <a:solidFill>
                            <a:srgbClr val="000000"/>
                          </a:solidFill>
                          <a:latin typeface="Calibri"/>
                        </a:rPr>
                        <a:t>188,823</a:t>
                      </a:r>
                    </a:p>
                  </a:txBody>
                  <a:tcPr marL="9525" marR="9525" marT="9525" marB="0" anchor="b"/>
                </a:tc>
                <a:tc>
                  <a:txBody>
                    <a:bodyPr/>
                    <a:lstStyle/>
                    <a:p>
                      <a:pPr algn="ctr" fontAlgn="b"/>
                      <a:r>
                        <a:rPr lang="el-GR" sz="1200" b="1" i="0" u="none" strike="noStrike">
                          <a:solidFill>
                            <a:srgbClr val="000000"/>
                          </a:solidFill>
                          <a:latin typeface="Calibri"/>
                        </a:rPr>
                        <a:t>3,71</a:t>
                      </a:r>
                    </a:p>
                  </a:txBody>
                  <a:tcPr marL="9525" marR="9525" marT="9525" marB="0" anchor="b"/>
                </a:tc>
                <a:tc>
                  <a:txBody>
                    <a:bodyPr/>
                    <a:lstStyle/>
                    <a:p>
                      <a:pPr algn="ctr" fontAlgn="b"/>
                      <a:r>
                        <a:rPr lang="el-GR" sz="1200" b="1" i="0" u="none" strike="noStrike">
                          <a:solidFill>
                            <a:srgbClr val="000000"/>
                          </a:solidFill>
                          <a:latin typeface="Calibri"/>
                        </a:rPr>
                        <a:t>84,686</a:t>
                      </a:r>
                    </a:p>
                  </a:txBody>
                  <a:tcPr marL="9525" marR="9525" marT="9525" marB="0" anchor="b"/>
                </a:tc>
                <a:tc>
                  <a:txBody>
                    <a:bodyPr/>
                    <a:lstStyle/>
                    <a:p>
                      <a:pPr algn="ctr" fontAlgn="b"/>
                      <a:r>
                        <a:rPr lang="el-GR" sz="1200" b="1" i="0" u="none" strike="noStrike">
                          <a:solidFill>
                            <a:srgbClr val="000000"/>
                          </a:solidFill>
                          <a:latin typeface="Calibri"/>
                        </a:rPr>
                        <a:t>1,74</a:t>
                      </a:r>
                    </a:p>
                  </a:txBody>
                  <a:tcPr marL="9525" marR="9525" marT="9525" marB="0" anchor="b"/>
                </a:tc>
                <a:tc>
                  <a:txBody>
                    <a:bodyPr/>
                    <a:lstStyle/>
                    <a:p>
                      <a:pPr algn="ctr" fontAlgn="b"/>
                      <a:r>
                        <a:rPr lang="el-GR" sz="1200" b="1" i="0" u="none" strike="noStrike">
                          <a:solidFill>
                            <a:srgbClr val="000000"/>
                          </a:solidFill>
                          <a:latin typeface="Calibri"/>
                        </a:rPr>
                        <a:t>0,82</a:t>
                      </a:r>
                    </a:p>
                  </a:txBody>
                  <a:tcPr marL="9525" marR="9525" marT="9525" marB="0" anchor="b"/>
                </a:tc>
                <a:tc>
                  <a:txBody>
                    <a:bodyPr/>
                    <a:lstStyle/>
                    <a:p>
                      <a:pPr algn="ctr" fontAlgn="b"/>
                      <a:r>
                        <a:rPr lang="el-GR" sz="1200" b="1" i="0" u="none" strike="noStrike">
                          <a:solidFill>
                            <a:srgbClr val="000000"/>
                          </a:solidFill>
                          <a:latin typeface="Calibri"/>
                        </a:rPr>
                        <a:t>0,18</a:t>
                      </a:r>
                    </a:p>
                  </a:txBody>
                  <a:tcPr marL="9525" marR="9525" marT="9525" marB="0" anchor="b"/>
                </a:tc>
                <a:tc>
                  <a:txBody>
                    <a:bodyPr/>
                    <a:lstStyle/>
                    <a:p>
                      <a:pPr algn="ctr" fontAlgn="b"/>
                      <a:r>
                        <a:rPr lang="el-GR" sz="1200" b="1" i="0" u="none" strike="noStrike">
                          <a:solidFill>
                            <a:srgbClr val="000000"/>
                          </a:solidFill>
                          <a:latin typeface="Calibri"/>
                        </a:rPr>
                        <a:t>0,47</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dirty="0">
                          <a:solidFill>
                            <a:srgbClr val="000000"/>
                          </a:solidFill>
                          <a:latin typeface="Calibri"/>
                        </a:rPr>
                        <a:t>1,37</a:t>
                      </a:r>
                    </a:p>
                  </a:txBody>
                  <a:tcPr marL="9525" marR="9525" marT="9525" marB="0" anchor="b"/>
                </a:tc>
                <a:tc>
                  <a:txBody>
                    <a:bodyPr/>
                    <a:lstStyle/>
                    <a:p>
                      <a:pPr algn="ctr" fontAlgn="b"/>
                      <a:r>
                        <a:rPr lang="el-GR" sz="1200" b="1" i="0" u="none" strike="noStrike" dirty="0">
                          <a:solidFill>
                            <a:srgbClr val="000000"/>
                          </a:solidFill>
                          <a:latin typeface="Calibri"/>
                        </a:rPr>
                        <a:t>116,080</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10"/>
                  </a:ext>
                </a:extLst>
              </a:tr>
              <a:tr h="120793">
                <a:tc>
                  <a:txBody>
                    <a:bodyPr/>
                    <a:lstStyle/>
                    <a:p>
                      <a:pPr algn="ctr" fontAlgn="b"/>
                      <a:r>
                        <a:rPr lang="el-GR" sz="1200" b="1" i="0" u="none" strike="noStrike">
                          <a:solidFill>
                            <a:srgbClr val="000000"/>
                          </a:solidFill>
                          <a:latin typeface="Calibri"/>
                        </a:rPr>
                        <a:t>129,755</a:t>
                      </a:r>
                    </a:p>
                  </a:txBody>
                  <a:tcPr marL="9525" marR="9525" marT="9525" marB="0" anchor="b"/>
                </a:tc>
                <a:tc>
                  <a:txBody>
                    <a:bodyPr/>
                    <a:lstStyle/>
                    <a:p>
                      <a:pPr algn="ctr" fontAlgn="b"/>
                      <a:r>
                        <a:rPr lang="el-GR" sz="1200" b="1" i="0" u="none" strike="noStrike">
                          <a:solidFill>
                            <a:srgbClr val="000000"/>
                          </a:solidFill>
                          <a:latin typeface="Calibri"/>
                        </a:rPr>
                        <a:t>4,61</a:t>
                      </a:r>
                    </a:p>
                  </a:txBody>
                  <a:tcPr marL="9525" marR="9525" marT="9525" marB="0" anchor="b"/>
                </a:tc>
                <a:tc>
                  <a:txBody>
                    <a:bodyPr/>
                    <a:lstStyle/>
                    <a:p>
                      <a:pPr algn="ctr" fontAlgn="b"/>
                      <a:r>
                        <a:rPr lang="el-GR" sz="1200" b="1" i="0" u="none" strike="noStrike">
                          <a:solidFill>
                            <a:srgbClr val="000000"/>
                          </a:solidFill>
                          <a:latin typeface="Calibri"/>
                        </a:rPr>
                        <a:t>46,812</a:t>
                      </a:r>
                    </a:p>
                  </a:txBody>
                  <a:tcPr marL="9525" marR="9525" marT="9525" marB="0" anchor="b"/>
                </a:tc>
                <a:tc>
                  <a:txBody>
                    <a:bodyPr/>
                    <a:lstStyle/>
                    <a:p>
                      <a:pPr algn="ctr" fontAlgn="b"/>
                      <a:r>
                        <a:rPr lang="el-GR" sz="1200" b="1" i="0" u="none" strike="noStrike">
                          <a:solidFill>
                            <a:srgbClr val="000000"/>
                          </a:solidFill>
                          <a:latin typeface="Calibri"/>
                        </a:rPr>
                        <a:t>2,45</a:t>
                      </a:r>
                    </a:p>
                  </a:txBody>
                  <a:tcPr marL="9525" marR="9525" marT="9525" marB="0" anchor="b"/>
                </a:tc>
                <a:tc>
                  <a:txBody>
                    <a:bodyPr/>
                    <a:lstStyle/>
                    <a:p>
                      <a:pPr algn="ctr" fontAlgn="b"/>
                      <a:r>
                        <a:rPr lang="el-GR" sz="1200" b="1" i="0" u="none" strike="noStrike">
                          <a:solidFill>
                            <a:srgbClr val="000000"/>
                          </a:solidFill>
                          <a:latin typeface="Calibri"/>
                        </a:rPr>
                        <a:t>0,75</a:t>
                      </a:r>
                    </a:p>
                  </a:txBody>
                  <a:tcPr marL="9525" marR="9525" marT="9525" marB="0" anchor="b"/>
                </a:tc>
                <a:tc>
                  <a:txBody>
                    <a:bodyPr/>
                    <a:lstStyle/>
                    <a:p>
                      <a:pPr algn="ctr" fontAlgn="b"/>
                      <a:r>
                        <a:rPr lang="el-GR" sz="1200" b="1" i="0" u="none" strike="noStrike">
                          <a:solidFill>
                            <a:srgbClr val="000000"/>
                          </a:solidFill>
                          <a:latin typeface="Calibri"/>
                        </a:rPr>
                        <a:t>0,25</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0,52</a:t>
                      </a:r>
                    </a:p>
                  </a:txBody>
                  <a:tcPr marL="9525" marR="9525" marT="9525" marB="0" anchor="b"/>
                </a:tc>
                <a:tc>
                  <a:txBody>
                    <a:bodyPr/>
                    <a:lstStyle/>
                    <a:p>
                      <a:pPr algn="ctr" fontAlgn="b"/>
                      <a:r>
                        <a:rPr lang="el-GR" sz="1200" b="1" i="0" u="none" strike="noStrike">
                          <a:solidFill>
                            <a:srgbClr val="000000"/>
                          </a:solidFill>
                          <a:latin typeface="Calibri"/>
                        </a:rPr>
                        <a:t>1,62</a:t>
                      </a:r>
                    </a:p>
                  </a:txBody>
                  <a:tcPr marL="9525" marR="9525" marT="9525" marB="0" anchor="b"/>
                </a:tc>
                <a:tc>
                  <a:txBody>
                    <a:bodyPr/>
                    <a:lstStyle/>
                    <a:p>
                      <a:pPr algn="ctr" fontAlgn="b"/>
                      <a:r>
                        <a:rPr lang="el-GR" sz="1200" b="1" i="0" u="none" strike="noStrike" dirty="0">
                          <a:solidFill>
                            <a:srgbClr val="000000"/>
                          </a:solidFill>
                          <a:latin typeface="Calibri"/>
                        </a:rPr>
                        <a:t>75,699</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11"/>
                  </a:ext>
                </a:extLst>
              </a:tr>
              <a:tr h="120793">
                <a:tc>
                  <a:txBody>
                    <a:bodyPr/>
                    <a:lstStyle/>
                    <a:p>
                      <a:pPr algn="ctr" fontAlgn="b"/>
                      <a:r>
                        <a:rPr lang="el-GR" sz="1200" b="1" i="0" u="none" strike="noStrike">
                          <a:solidFill>
                            <a:srgbClr val="000000"/>
                          </a:solidFill>
                          <a:latin typeface="Calibri"/>
                        </a:rPr>
                        <a:t>110,511</a:t>
                      </a:r>
                    </a:p>
                  </a:txBody>
                  <a:tcPr marL="9525" marR="9525" marT="9525" marB="0" anchor="b"/>
                </a:tc>
                <a:tc>
                  <a:txBody>
                    <a:bodyPr/>
                    <a:lstStyle/>
                    <a:p>
                      <a:pPr algn="ctr" fontAlgn="b"/>
                      <a:r>
                        <a:rPr lang="el-GR" sz="1200" b="1" i="0" u="none" strike="noStrike">
                          <a:solidFill>
                            <a:srgbClr val="000000"/>
                          </a:solidFill>
                          <a:latin typeface="Calibri"/>
                        </a:rPr>
                        <a:t>5,28</a:t>
                      </a:r>
                    </a:p>
                  </a:txBody>
                  <a:tcPr marL="9525" marR="9525" marT="9525" marB="0" anchor="b"/>
                </a:tc>
                <a:tc>
                  <a:txBody>
                    <a:bodyPr/>
                    <a:lstStyle/>
                    <a:p>
                      <a:pPr algn="ctr" fontAlgn="b"/>
                      <a:r>
                        <a:rPr lang="el-GR" sz="1200" b="1" i="0" u="none" strike="noStrike" dirty="0">
                          <a:solidFill>
                            <a:srgbClr val="000000"/>
                          </a:solidFill>
                          <a:latin typeface="Calibri"/>
                        </a:rPr>
                        <a:t>33,906</a:t>
                      </a:r>
                    </a:p>
                  </a:txBody>
                  <a:tcPr marL="9525" marR="9525" marT="9525" marB="0" anchor="b"/>
                </a:tc>
                <a:tc>
                  <a:txBody>
                    <a:bodyPr/>
                    <a:lstStyle/>
                    <a:p>
                      <a:pPr algn="ctr" fontAlgn="b"/>
                      <a:r>
                        <a:rPr lang="el-GR" sz="1200" b="1" i="0" u="none" strike="noStrike">
                          <a:solidFill>
                            <a:srgbClr val="000000"/>
                          </a:solidFill>
                          <a:latin typeface="Calibri"/>
                        </a:rPr>
                        <a:t>2,91</a:t>
                      </a:r>
                    </a:p>
                  </a:txBody>
                  <a:tcPr marL="9525" marR="9525" marT="9525" marB="0" anchor="b"/>
                </a:tc>
                <a:tc>
                  <a:txBody>
                    <a:bodyPr/>
                    <a:lstStyle/>
                    <a:p>
                      <a:pPr algn="ctr" fontAlgn="b"/>
                      <a:r>
                        <a:rPr lang="el-GR" sz="1200" b="1" i="0" u="none" strike="noStrike">
                          <a:solidFill>
                            <a:srgbClr val="000000"/>
                          </a:solidFill>
                          <a:latin typeface="Calibri"/>
                        </a:rPr>
                        <a:t>0,74</a:t>
                      </a:r>
                    </a:p>
                  </a:txBody>
                  <a:tcPr marL="9525" marR="9525" marT="9525" marB="0" anchor="b"/>
                </a:tc>
                <a:tc>
                  <a:txBody>
                    <a:bodyPr/>
                    <a:lstStyle/>
                    <a:p>
                      <a:pPr algn="ctr" fontAlgn="b"/>
                      <a:r>
                        <a:rPr lang="el-GR" sz="1200" b="1" i="0" u="none" strike="noStrike">
                          <a:solidFill>
                            <a:srgbClr val="000000"/>
                          </a:solidFill>
                          <a:latin typeface="Calibri"/>
                        </a:rPr>
                        <a:t>0,26</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dirty="0">
                          <a:solidFill>
                            <a:srgbClr val="000000"/>
                          </a:solidFill>
                          <a:latin typeface="Calibri"/>
                        </a:rPr>
                        <a:t>1,62</a:t>
                      </a:r>
                    </a:p>
                  </a:txBody>
                  <a:tcPr marL="9525" marR="9525" marT="9525" marB="0" anchor="b"/>
                </a:tc>
                <a:tc>
                  <a:txBody>
                    <a:bodyPr/>
                    <a:lstStyle/>
                    <a:p>
                      <a:pPr algn="ctr" fontAlgn="b"/>
                      <a:r>
                        <a:rPr lang="el-GR" sz="1200" b="1" i="0" u="none" strike="noStrike" dirty="0">
                          <a:solidFill>
                            <a:srgbClr val="000000"/>
                          </a:solidFill>
                          <a:latin typeface="Calibri"/>
                        </a:rPr>
                        <a:t>54,825</a:t>
                      </a:r>
                    </a:p>
                  </a:txBody>
                  <a:tcPr marL="9525" marR="9525" marT="9525" marB="0" anchor="b"/>
                </a:tc>
                <a:tc>
                  <a:txBody>
                    <a:bodyPr/>
                    <a:lstStyle/>
                    <a:p>
                      <a:pPr algn="ctr" fontAlgn="b"/>
                      <a:r>
                        <a:rPr lang="en-GB" sz="1200" b="1" u="none" strike="noStrike">
                          <a:latin typeface="+mn-lt"/>
                        </a:rPr>
                        <a:t>per month</a:t>
                      </a:r>
                      <a:endParaRPr lang="en-GB" sz="1200" b="1" i="0" u="none" strike="noStrike">
                        <a:solidFill>
                          <a:srgbClr val="000000"/>
                        </a:solidFill>
                        <a:latin typeface="+mn-lt"/>
                      </a:endParaRPr>
                    </a:p>
                  </a:txBody>
                  <a:tcPr marL="6040" marR="6040" marT="6040" marB="0" anchor="b"/>
                </a:tc>
                <a:extLst>
                  <a:ext uri="{0D108BD9-81ED-4DB2-BD59-A6C34878D82A}">
                    <a16:rowId xmlns:a16="http://schemas.microsoft.com/office/drawing/2014/main" val="10012"/>
                  </a:ext>
                </a:extLst>
              </a:tr>
              <a:tr h="120793">
                <a:tc>
                  <a:txBody>
                    <a:bodyPr/>
                    <a:lstStyle/>
                    <a:p>
                      <a:pPr algn="ctr" fontAlgn="b"/>
                      <a:endParaRPr lang="el-GR" sz="1200" b="1" i="0" u="none" strike="noStrike" dirty="0">
                        <a:solidFill>
                          <a:srgbClr val="000000"/>
                        </a:solidFill>
                        <a:latin typeface="+mn-lt"/>
                      </a:endParaRPr>
                    </a:p>
                  </a:txBody>
                  <a:tcPr marL="6040" marR="6040" marT="6040" marB="0" anchor="b"/>
                </a:tc>
                <a:tc>
                  <a:txBody>
                    <a:bodyPr/>
                    <a:lstStyle/>
                    <a:p>
                      <a:pPr algn="ctr" fontAlgn="b"/>
                      <a:endParaRPr lang="el-GR" sz="1200" b="1" i="0" u="none" strike="noStrike">
                        <a:solidFill>
                          <a:srgbClr val="000000"/>
                        </a:solidFill>
                        <a:latin typeface="+mn-lt"/>
                      </a:endParaRPr>
                    </a:p>
                  </a:txBody>
                  <a:tcPr marL="6040" marR="6040" marT="6040" marB="0" anchor="b"/>
                </a:tc>
                <a:tc>
                  <a:txBody>
                    <a:bodyPr/>
                    <a:lstStyle/>
                    <a:p>
                      <a:pPr algn="ctr" fontAlgn="b"/>
                      <a:endParaRPr lang="el-GR" sz="1200" b="1" i="0" u="none" strike="noStrike">
                        <a:solidFill>
                          <a:srgbClr val="000000"/>
                        </a:solidFill>
                        <a:latin typeface="+mn-lt"/>
                      </a:endParaRPr>
                    </a:p>
                  </a:txBody>
                  <a:tcPr marL="6040" marR="6040" marT="6040"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dirty="0">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r>
                        <a:rPr lang="el-GR" sz="1200" b="1" i="0" u="none" strike="noStrike" dirty="0">
                          <a:solidFill>
                            <a:srgbClr val="000000"/>
                          </a:solidFill>
                          <a:latin typeface="Calibri"/>
                        </a:rPr>
                        <a:t>1582,054</a:t>
                      </a:r>
                    </a:p>
                  </a:txBody>
                  <a:tcPr marL="9525" marR="9525" marT="9525" marB="0" anchor="b"/>
                </a:tc>
                <a:tc>
                  <a:txBody>
                    <a:bodyPr/>
                    <a:lstStyle/>
                    <a:p>
                      <a:pPr algn="ctr" fontAlgn="b"/>
                      <a:r>
                        <a:rPr lang="en-GB" sz="1200" b="1" u="none" strike="noStrike" dirty="0">
                          <a:latin typeface="+mn-lt"/>
                        </a:rPr>
                        <a:t>per year</a:t>
                      </a:r>
                      <a:endParaRPr lang="en-GB" sz="1200" b="1" i="0" u="none" strike="noStrike" dirty="0">
                        <a:solidFill>
                          <a:srgbClr val="000000"/>
                        </a:solidFill>
                        <a:latin typeface="+mn-lt"/>
                      </a:endParaRPr>
                    </a:p>
                  </a:txBody>
                  <a:tcPr marL="6040" marR="6040" marT="6040" marB="0" anchor="b"/>
                </a:tc>
                <a:extLst>
                  <a:ext uri="{0D108BD9-81ED-4DB2-BD59-A6C34878D82A}">
                    <a16:rowId xmlns:a16="http://schemas.microsoft.com/office/drawing/2014/main" val="10013"/>
                  </a:ext>
                </a:extLst>
              </a:tr>
            </a:tbl>
          </a:graphicData>
        </a:graphic>
      </p:graphicFrame>
      <p:graphicFrame>
        <p:nvGraphicFramePr>
          <p:cNvPr id="9" name="8 - Πίνακας"/>
          <p:cNvGraphicFramePr>
            <a:graphicFrameLocks noGrp="1"/>
          </p:cNvGraphicFramePr>
          <p:nvPr/>
        </p:nvGraphicFramePr>
        <p:xfrm>
          <a:off x="214278" y="3929066"/>
          <a:ext cx="8786877" cy="2900060"/>
        </p:xfrm>
        <a:graphic>
          <a:graphicData uri="http://schemas.openxmlformats.org/drawingml/2006/table">
            <a:tbl>
              <a:tblPr>
                <a:tableStyleId>{284E427A-3D55-4303-BF80-6455036E1DE7}</a:tableStyleId>
              </a:tblPr>
              <a:tblGrid>
                <a:gridCol w="1395797">
                  <a:extLst>
                    <a:ext uri="{9D8B030D-6E8A-4147-A177-3AD203B41FA5}">
                      <a16:colId xmlns:a16="http://schemas.microsoft.com/office/drawing/2014/main" val="20000"/>
                    </a:ext>
                  </a:extLst>
                </a:gridCol>
                <a:gridCol w="638079">
                  <a:extLst>
                    <a:ext uri="{9D8B030D-6E8A-4147-A177-3AD203B41FA5}">
                      <a16:colId xmlns:a16="http://schemas.microsoft.com/office/drawing/2014/main" val="20001"/>
                    </a:ext>
                  </a:extLst>
                </a:gridCol>
                <a:gridCol w="1316037">
                  <a:extLst>
                    <a:ext uri="{9D8B030D-6E8A-4147-A177-3AD203B41FA5}">
                      <a16:colId xmlns:a16="http://schemas.microsoft.com/office/drawing/2014/main" val="20002"/>
                    </a:ext>
                  </a:extLst>
                </a:gridCol>
                <a:gridCol w="638079">
                  <a:extLst>
                    <a:ext uri="{9D8B030D-6E8A-4147-A177-3AD203B41FA5}">
                      <a16:colId xmlns:a16="http://schemas.microsoft.com/office/drawing/2014/main" val="20003"/>
                    </a:ext>
                  </a:extLst>
                </a:gridCol>
                <a:gridCol w="638079">
                  <a:extLst>
                    <a:ext uri="{9D8B030D-6E8A-4147-A177-3AD203B41FA5}">
                      <a16:colId xmlns:a16="http://schemas.microsoft.com/office/drawing/2014/main" val="20004"/>
                    </a:ext>
                  </a:extLst>
                </a:gridCol>
                <a:gridCol w="638079">
                  <a:extLst>
                    <a:ext uri="{9D8B030D-6E8A-4147-A177-3AD203B41FA5}">
                      <a16:colId xmlns:a16="http://schemas.microsoft.com/office/drawing/2014/main" val="20005"/>
                    </a:ext>
                  </a:extLst>
                </a:gridCol>
                <a:gridCol w="638079">
                  <a:extLst>
                    <a:ext uri="{9D8B030D-6E8A-4147-A177-3AD203B41FA5}">
                      <a16:colId xmlns:a16="http://schemas.microsoft.com/office/drawing/2014/main" val="20006"/>
                    </a:ext>
                  </a:extLst>
                </a:gridCol>
                <a:gridCol w="638079">
                  <a:extLst>
                    <a:ext uri="{9D8B030D-6E8A-4147-A177-3AD203B41FA5}">
                      <a16:colId xmlns:a16="http://schemas.microsoft.com/office/drawing/2014/main" val="20007"/>
                    </a:ext>
                  </a:extLst>
                </a:gridCol>
                <a:gridCol w="638079">
                  <a:extLst>
                    <a:ext uri="{9D8B030D-6E8A-4147-A177-3AD203B41FA5}">
                      <a16:colId xmlns:a16="http://schemas.microsoft.com/office/drawing/2014/main" val="20008"/>
                    </a:ext>
                  </a:extLst>
                </a:gridCol>
                <a:gridCol w="850772">
                  <a:extLst>
                    <a:ext uri="{9D8B030D-6E8A-4147-A177-3AD203B41FA5}">
                      <a16:colId xmlns:a16="http://schemas.microsoft.com/office/drawing/2014/main" val="20009"/>
                    </a:ext>
                  </a:extLst>
                </a:gridCol>
                <a:gridCol w="757718">
                  <a:extLst>
                    <a:ext uri="{9D8B030D-6E8A-4147-A177-3AD203B41FA5}">
                      <a16:colId xmlns:a16="http://schemas.microsoft.com/office/drawing/2014/main" val="20010"/>
                    </a:ext>
                  </a:extLst>
                </a:gridCol>
              </a:tblGrid>
              <a:tr h="120793">
                <a:tc>
                  <a:txBody>
                    <a:bodyPr/>
                    <a:lstStyle/>
                    <a:p>
                      <a:pPr algn="ctr" fontAlgn="b"/>
                      <a:r>
                        <a:rPr lang="el-GR" sz="1200" b="1" u="none" strike="noStrike" dirty="0" err="1"/>
                        <a:t>Ηο</a:t>
                      </a:r>
                      <a:r>
                        <a:rPr lang="en-GB" sz="1200" b="1" u="none" strike="noStrike" dirty="0"/>
                        <a:t>m</a:t>
                      </a:r>
                      <a:r>
                        <a:rPr lang="en-GB" sz="1200" b="1" u="none" strike="noStrike" dirty="0" smtClean="0"/>
                        <a:t>,</a:t>
                      </a:r>
                      <a:endParaRPr lang="el-GR" sz="1200" b="1" u="none" strike="noStrike" dirty="0" smtClean="0"/>
                    </a:p>
                    <a:p>
                      <a:pPr algn="ctr" fontAlgn="b"/>
                      <a:r>
                        <a:rPr lang="en-GB" sz="1200" b="1" u="none" strike="noStrike" dirty="0" err="1" smtClean="0"/>
                        <a:t>kwh</a:t>
                      </a:r>
                      <a:r>
                        <a:rPr lang="en-GB" sz="1200" b="1" u="none" strike="noStrike" dirty="0" smtClean="0"/>
                        <a:t>/month/m2</a:t>
                      </a:r>
                      <a:endParaRPr lang="en-GB" sz="1200" b="1" i="0" u="none" strike="noStrike" dirty="0">
                        <a:solidFill>
                          <a:srgbClr val="000000"/>
                        </a:solidFill>
                        <a:latin typeface="Calibri"/>
                      </a:endParaRPr>
                    </a:p>
                  </a:txBody>
                  <a:tcPr marL="6040" marR="6040" marT="6040" marB="0" anchor="b"/>
                </a:tc>
                <a:tc>
                  <a:txBody>
                    <a:bodyPr/>
                    <a:lstStyle/>
                    <a:p>
                      <a:pPr algn="ctr" fontAlgn="b"/>
                      <a:r>
                        <a:rPr lang="en-GB" sz="1200" b="1" u="none" strike="noStrike"/>
                        <a:t>AM</a:t>
                      </a:r>
                      <a:endParaRPr lang="en-GB" sz="1200" b="1" i="0" u="none" strike="noStrike">
                        <a:solidFill>
                          <a:srgbClr val="000000"/>
                        </a:solidFill>
                        <a:latin typeface="Calibri"/>
                      </a:endParaRPr>
                    </a:p>
                  </a:txBody>
                  <a:tcPr marL="6040" marR="6040" marT="6040" marB="0" anchor="b"/>
                </a:tc>
                <a:tc>
                  <a:txBody>
                    <a:bodyPr/>
                    <a:lstStyle/>
                    <a:p>
                      <a:pPr algn="ctr" fontAlgn="b"/>
                      <a:r>
                        <a:rPr lang="el-GR" sz="1200" b="1" u="none" strike="noStrike" dirty="0"/>
                        <a:t>ΗΗ</a:t>
                      </a:r>
                      <a:r>
                        <a:rPr lang="el-GR" sz="1200" b="1" u="none" strike="noStrike" dirty="0" smtClean="0"/>
                        <a:t>,</a:t>
                      </a:r>
                    </a:p>
                    <a:p>
                      <a:pPr algn="ctr" fontAlgn="b"/>
                      <a:r>
                        <a:rPr lang="en-GB" sz="1200" b="1" u="none" strike="noStrike" dirty="0" err="1" smtClean="0"/>
                        <a:t>kwh</a:t>
                      </a:r>
                      <a:r>
                        <a:rPr lang="en-GB" sz="1200" b="1" u="none" strike="noStrike" dirty="0" smtClean="0"/>
                        <a:t>/month/m2</a:t>
                      </a:r>
                      <a:endParaRPr lang="en-GB" sz="1200" b="1" i="0" u="none" strike="noStrike" dirty="0">
                        <a:solidFill>
                          <a:srgbClr val="000000"/>
                        </a:solidFill>
                        <a:latin typeface="Calibri"/>
                      </a:endParaRPr>
                    </a:p>
                  </a:txBody>
                  <a:tcPr marL="6040" marR="6040" marT="6040" marB="0" anchor="b"/>
                </a:tc>
                <a:tc>
                  <a:txBody>
                    <a:bodyPr/>
                    <a:lstStyle/>
                    <a:p>
                      <a:pPr algn="ctr" fontAlgn="b"/>
                      <a:r>
                        <a:rPr lang="en-GB" sz="1200" b="1" u="none" strike="noStrike" dirty="0"/>
                        <a:t>RA</a:t>
                      </a:r>
                      <a:endParaRPr lang="en-GB" sz="1200" b="1" i="0" u="none" strike="noStrike" dirty="0">
                        <a:solidFill>
                          <a:srgbClr val="000000"/>
                        </a:solidFill>
                        <a:latin typeface="Calibri"/>
                      </a:endParaRPr>
                    </a:p>
                  </a:txBody>
                  <a:tcPr marL="6040" marR="6040" marT="6040" marB="0" anchor="b"/>
                </a:tc>
                <a:tc>
                  <a:txBody>
                    <a:bodyPr/>
                    <a:lstStyle/>
                    <a:p>
                      <a:pPr algn="ctr" fontAlgn="b"/>
                      <a:r>
                        <a:rPr lang="en-GB" sz="1200" b="1" u="none" strike="noStrike"/>
                        <a:t>R</a:t>
                      </a:r>
                      <a:r>
                        <a:rPr lang="el-GR" sz="1200" b="1" u="none" strike="noStrike"/>
                        <a:t>Δ</a:t>
                      </a:r>
                      <a:endParaRPr lang="el-GR" sz="1200" b="1" i="0" u="none" strike="noStrike">
                        <a:solidFill>
                          <a:srgbClr val="000000"/>
                        </a:solidFill>
                        <a:latin typeface="Calibri"/>
                      </a:endParaRPr>
                    </a:p>
                  </a:txBody>
                  <a:tcPr marL="6040" marR="6040" marT="6040" marB="0" anchor="b"/>
                </a:tc>
                <a:tc>
                  <a:txBody>
                    <a:bodyPr/>
                    <a:lstStyle/>
                    <a:p>
                      <a:pPr algn="ctr" fontAlgn="b"/>
                      <a:r>
                        <a:rPr lang="en-GB" sz="1200" b="1" u="none" strike="noStrike"/>
                        <a:t>Ra</a:t>
                      </a:r>
                      <a:endParaRPr lang="en-GB" sz="1200" b="1" i="0" u="none" strike="noStrike">
                        <a:solidFill>
                          <a:srgbClr val="000000"/>
                        </a:solidFill>
                        <a:latin typeface="Calibri"/>
                      </a:endParaRPr>
                    </a:p>
                  </a:txBody>
                  <a:tcPr marL="6040" marR="6040" marT="6040" marB="0" anchor="b"/>
                </a:tc>
                <a:tc>
                  <a:txBody>
                    <a:bodyPr/>
                    <a:lstStyle/>
                    <a:p>
                      <a:pPr algn="ctr" fontAlgn="b"/>
                      <a:r>
                        <a:rPr lang="en-GB" sz="1200" b="1" u="none" strike="noStrike"/>
                        <a:t>K</a:t>
                      </a:r>
                      <a:endParaRPr lang="en-GB" sz="1200" b="1" i="0" u="none" strike="noStrike">
                        <a:solidFill>
                          <a:srgbClr val="000000"/>
                        </a:solidFill>
                        <a:latin typeface="Calibri"/>
                      </a:endParaRPr>
                    </a:p>
                  </a:txBody>
                  <a:tcPr marL="6040" marR="6040" marT="6040" marB="0" anchor="b"/>
                </a:tc>
                <a:tc>
                  <a:txBody>
                    <a:bodyPr/>
                    <a:lstStyle/>
                    <a:p>
                      <a:pPr algn="ctr" fontAlgn="b"/>
                      <a:r>
                        <a:rPr lang="el-GR" sz="1200" b="1" u="none" strike="noStrike"/>
                        <a:t>ΗΔ/ΗΗ</a:t>
                      </a:r>
                      <a:endParaRPr lang="el-GR" sz="1200" b="1" i="0" u="none" strike="noStrike">
                        <a:solidFill>
                          <a:srgbClr val="000000"/>
                        </a:solidFill>
                        <a:latin typeface="Calibri"/>
                      </a:endParaRPr>
                    </a:p>
                  </a:txBody>
                  <a:tcPr marL="6040" marR="6040" marT="6040" marB="0" anchor="b"/>
                </a:tc>
                <a:tc>
                  <a:txBody>
                    <a:bodyPr/>
                    <a:lstStyle/>
                    <a:p>
                      <a:pPr algn="ctr" fontAlgn="b"/>
                      <a:r>
                        <a:rPr lang="en-GB" sz="1200" b="1" u="none" strike="noStrike"/>
                        <a:t>RH</a:t>
                      </a:r>
                      <a:endParaRPr lang="en-GB" sz="1200" b="1" i="0" u="none" strike="noStrike">
                        <a:solidFill>
                          <a:srgbClr val="000000"/>
                        </a:solidFill>
                        <a:latin typeface="Calibri"/>
                      </a:endParaRPr>
                    </a:p>
                  </a:txBody>
                  <a:tcPr marL="6040" marR="6040" marT="6040" marB="0" anchor="b"/>
                </a:tc>
                <a:tc>
                  <a:txBody>
                    <a:bodyPr/>
                    <a:lstStyle/>
                    <a:p>
                      <a:pPr algn="ctr" fontAlgn="b"/>
                      <a:r>
                        <a:rPr lang="en-GB" sz="1200" b="1" u="none" strike="noStrike"/>
                        <a:t>HH</a:t>
                      </a:r>
                      <a:r>
                        <a:rPr lang="el-GR" sz="1200" b="1" u="none" strike="noStrike"/>
                        <a:t>κ</a:t>
                      </a:r>
                      <a:endParaRPr lang="el-GR" sz="1200" b="1" i="0" u="none" strike="noStrike">
                        <a:solidFill>
                          <a:srgbClr val="000000"/>
                        </a:solidFill>
                        <a:latin typeface="Calibri"/>
                      </a:endParaRPr>
                    </a:p>
                  </a:txBody>
                  <a:tcPr marL="6040" marR="6040" marT="6040" marB="0" anchor="b"/>
                </a:tc>
                <a:tc>
                  <a:txBody>
                    <a:bodyPr/>
                    <a:lstStyle/>
                    <a:p>
                      <a:pPr algn="ctr" fontAlgn="b"/>
                      <a:endParaRPr lang="el-GR"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0"/>
                  </a:ext>
                </a:extLst>
              </a:tr>
              <a:tr h="120793">
                <a:tc>
                  <a:txBody>
                    <a:bodyPr/>
                    <a:lstStyle/>
                    <a:p>
                      <a:pPr algn="ctr" fontAlgn="b"/>
                      <a:r>
                        <a:rPr lang="el-GR" sz="1200" b="1" i="0" u="none" strike="noStrike" dirty="0">
                          <a:solidFill>
                            <a:srgbClr val="000000"/>
                          </a:solidFill>
                          <a:latin typeface="Calibri"/>
                        </a:rPr>
                        <a:t>156,086</a:t>
                      </a:r>
                    </a:p>
                  </a:txBody>
                  <a:tcPr marL="9525" marR="9525" marT="9525" marB="0" anchor="b"/>
                </a:tc>
                <a:tc>
                  <a:txBody>
                    <a:bodyPr/>
                    <a:lstStyle/>
                    <a:p>
                      <a:pPr algn="ctr" fontAlgn="b"/>
                      <a:r>
                        <a:rPr lang="el-GR" sz="1200" b="1" i="0" u="none" strike="noStrike">
                          <a:solidFill>
                            <a:srgbClr val="000000"/>
                          </a:solidFill>
                          <a:latin typeface="Calibri"/>
                        </a:rPr>
                        <a:t>4,6</a:t>
                      </a:r>
                    </a:p>
                  </a:txBody>
                  <a:tcPr marL="9525" marR="9525" marT="9525" marB="0" anchor="b"/>
                </a:tc>
                <a:tc>
                  <a:txBody>
                    <a:bodyPr/>
                    <a:lstStyle/>
                    <a:p>
                      <a:pPr algn="ctr" fontAlgn="b"/>
                      <a:r>
                        <a:rPr lang="el-GR" sz="1200" b="1" i="0" u="none" strike="noStrike">
                          <a:solidFill>
                            <a:srgbClr val="000000"/>
                          </a:solidFill>
                          <a:latin typeface="Calibri"/>
                        </a:rPr>
                        <a:t>56,448</a:t>
                      </a:r>
                    </a:p>
                  </a:txBody>
                  <a:tcPr marL="9525" marR="9525" marT="9525" marB="0" anchor="b"/>
                </a:tc>
                <a:tc>
                  <a:txBody>
                    <a:bodyPr/>
                    <a:lstStyle/>
                    <a:p>
                      <a:pPr algn="ctr" fontAlgn="b"/>
                      <a:r>
                        <a:rPr lang="el-GR" sz="1200" b="1" i="0" u="none" strike="noStrike">
                          <a:solidFill>
                            <a:srgbClr val="000000"/>
                          </a:solidFill>
                          <a:latin typeface="Calibri"/>
                        </a:rPr>
                        <a:t>2,15</a:t>
                      </a:r>
                    </a:p>
                  </a:txBody>
                  <a:tcPr marL="9525" marR="9525" marT="9525" marB="0" anchor="b"/>
                </a:tc>
                <a:tc>
                  <a:txBody>
                    <a:bodyPr/>
                    <a:lstStyle/>
                    <a:p>
                      <a:pPr algn="ctr" fontAlgn="b"/>
                      <a:r>
                        <a:rPr lang="el-GR" sz="1200" b="1" i="0" u="none" strike="noStrike">
                          <a:solidFill>
                            <a:srgbClr val="000000"/>
                          </a:solidFill>
                          <a:latin typeface="Calibri"/>
                        </a:rPr>
                        <a:t>0,80</a:t>
                      </a:r>
                    </a:p>
                  </a:txBody>
                  <a:tcPr marL="9525" marR="9525" marT="9525" marB="0" anchor="b"/>
                </a:tc>
                <a:tc>
                  <a:txBody>
                    <a:bodyPr/>
                    <a:lstStyle/>
                    <a:p>
                      <a:pPr algn="ctr" fontAlgn="b"/>
                      <a:r>
                        <a:rPr lang="el-GR" sz="1200" b="1" i="0" u="none" strike="noStrike">
                          <a:solidFill>
                            <a:srgbClr val="000000"/>
                          </a:solidFill>
                          <a:latin typeface="Calibri"/>
                        </a:rPr>
                        <a:t>0,20</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0,52</a:t>
                      </a:r>
                    </a:p>
                  </a:txBody>
                  <a:tcPr marL="9525" marR="9525" marT="9525" marB="0" anchor="b"/>
                </a:tc>
                <a:tc>
                  <a:txBody>
                    <a:bodyPr/>
                    <a:lstStyle/>
                    <a:p>
                      <a:pPr algn="ctr" fontAlgn="b"/>
                      <a:r>
                        <a:rPr lang="el-GR" sz="1200" b="1" i="0" u="none" strike="noStrike" dirty="0">
                          <a:solidFill>
                            <a:srgbClr val="000000"/>
                          </a:solidFill>
                          <a:latin typeface="Calibri"/>
                        </a:rPr>
                        <a:t>1,49</a:t>
                      </a:r>
                    </a:p>
                  </a:txBody>
                  <a:tcPr marL="9525" marR="9525" marT="9525" marB="0" anchor="b"/>
                </a:tc>
                <a:tc>
                  <a:txBody>
                    <a:bodyPr/>
                    <a:lstStyle/>
                    <a:p>
                      <a:pPr algn="ctr" fontAlgn="b"/>
                      <a:r>
                        <a:rPr lang="el-GR" sz="1200" b="1" i="0" u="none" strike="noStrike">
                          <a:solidFill>
                            <a:srgbClr val="000000"/>
                          </a:solidFill>
                          <a:latin typeface="Calibri"/>
                        </a:rPr>
                        <a:t>83,940</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1"/>
                  </a:ext>
                </a:extLst>
              </a:tr>
              <a:tr h="120793">
                <a:tc>
                  <a:txBody>
                    <a:bodyPr/>
                    <a:lstStyle/>
                    <a:p>
                      <a:pPr algn="ctr" fontAlgn="b"/>
                      <a:r>
                        <a:rPr lang="el-GR" sz="1200" b="1" i="0" u="none" strike="noStrike">
                          <a:solidFill>
                            <a:srgbClr val="000000"/>
                          </a:solidFill>
                          <a:latin typeface="Calibri"/>
                        </a:rPr>
                        <a:t>179,038</a:t>
                      </a:r>
                    </a:p>
                  </a:txBody>
                  <a:tcPr marL="9525" marR="9525" marT="9525" marB="0" anchor="b"/>
                </a:tc>
                <a:tc>
                  <a:txBody>
                    <a:bodyPr/>
                    <a:lstStyle/>
                    <a:p>
                      <a:pPr algn="ctr" fontAlgn="b"/>
                      <a:r>
                        <a:rPr lang="el-GR" sz="1200" b="1" i="0" u="none" strike="noStrike" dirty="0">
                          <a:solidFill>
                            <a:srgbClr val="000000"/>
                          </a:solidFill>
                          <a:latin typeface="Calibri"/>
                        </a:rPr>
                        <a:t>3,49</a:t>
                      </a:r>
                    </a:p>
                  </a:txBody>
                  <a:tcPr marL="9525" marR="9525" marT="9525" marB="0" anchor="b"/>
                </a:tc>
                <a:tc>
                  <a:txBody>
                    <a:bodyPr/>
                    <a:lstStyle/>
                    <a:p>
                      <a:pPr algn="ctr" fontAlgn="b"/>
                      <a:r>
                        <a:rPr lang="el-GR" sz="1200" b="1" i="0" u="none" strike="noStrike">
                          <a:solidFill>
                            <a:srgbClr val="000000"/>
                          </a:solidFill>
                          <a:latin typeface="Calibri"/>
                        </a:rPr>
                        <a:t>84,685</a:t>
                      </a:r>
                    </a:p>
                  </a:txBody>
                  <a:tcPr marL="9525" marR="9525" marT="9525" marB="0" anchor="b"/>
                </a:tc>
                <a:tc>
                  <a:txBody>
                    <a:bodyPr/>
                    <a:lstStyle/>
                    <a:p>
                      <a:pPr algn="ctr" fontAlgn="b"/>
                      <a:r>
                        <a:rPr lang="el-GR" sz="1200" b="1" i="0" u="none" strike="noStrike">
                          <a:solidFill>
                            <a:srgbClr val="000000"/>
                          </a:solidFill>
                          <a:latin typeface="Calibri"/>
                        </a:rPr>
                        <a:t>1,68</a:t>
                      </a:r>
                    </a:p>
                  </a:txBody>
                  <a:tcPr marL="9525" marR="9525" marT="9525" marB="0" anchor="b"/>
                </a:tc>
                <a:tc>
                  <a:txBody>
                    <a:bodyPr/>
                    <a:lstStyle/>
                    <a:p>
                      <a:pPr algn="ctr" fontAlgn="b"/>
                      <a:r>
                        <a:rPr lang="el-GR" sz="1200" b="1" i="0" u="none" strike="noStrike">
                          <a:solidFill>
                            <a:srgbClr val="000000"/>
                          </a:solidFill>
                          <a:latin typeface="Calibri"/>
                        </a:rPr>
                        <a:t>0,85</a:t>
                      </a:r>
                    </a:p>
                  </a:txBody>
                  <a:tcPr marL="9525" marR="9525" marT="9525" marB="0" anchor="b"/>
                </a:tc>
                <a:tc>
                  <a:txBody>
                    <a:bodyPr/>
                    <a:lstStyle/>
                    <a:p>
                      <a:pPr algn="ctr" fontAlgn="b"/>
                      <a:r>
                        <a:rPr lang="el-GR" sz="1200" b="1" i="0" u="none" strike="noStrike">
                          <a:solidFill>
                            <a:srgbClr val="000000"/>
                          </a:solidFill>
                          <a:latin typeface="Calibri"/>
                        </a:rPr>
                        <a:t>0,15</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0,47</a:t>
                      </a:r>
                    </a:p>
                  </a:txBody>
                  <a:tcPr marL="9525" marR="9525" marT="9525" marB="0" anchor="b"/>
                </a:tc>
                <a:tc>
                  <a:txBody>
                    <a:bodyPr/>
                    <a:lstStyle/>
                    <a:p>
                      <a:pPr algn="ctr" fontAlgn="b"/>
                      <a:r>
                        <a:rPr lang="el-GR" sz="1200" b="1" i="0" u="none" strike="noStrike">
                          <a:solidFill>
                            <a:srgbClr val="000000"/>
                          </a:solidFill>
                          <a:latin typeface="Calibri"/>
                        </a:rPr>
                        <a:t>1,32</a:t>
                      </a:r>
                    </a:p>
                  </a:txBody>
                  <a:tcPr marL="9525" marR="9525" marT="9525" marB="0" anchor="b"/>
                </a:tc>
                <a:tc>
                  <a:txBody>
                    <a:bodyPr/>
                    <a:lstStyle/>
                    <a:p>
                      <a:pPr algn="ctr" fontAlgn="b"/>
                      <a:r>
                        <a:rPr lang="el-GR" sz="1200" b="1" i="0" u="none" strike="noStrike">
                          <a:solidFill>
                            <a:srgbClr val="000000"/>
                          </a:solidFill>
                          <a:latin typeface="Calibri"/>
                        </a:rPr>
                        <a:t>111,619</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2"/>
                  </a:ext>
                </a:extLst>
              </a:tr>
              <a:tr h="120793">
                <a:tc>
                  <a:txBody>
                    <a:bodyPr/>
                    <a:lstStyle/>
                    <a:p>
                      <a:pPr algn="ctr" fontAlgn="b"/>
                      <a:r>
                        <a:rPr lang="el-GR" sz="1200" b="1" i="0" u="none" strike="noStrike">
                          <a:solidFill>
                            <a:srgbClr val="000000"/>
                          </a:solidFill>
                          <a:latin typeface="Calibri"/>
                        </a:rPr>
                        <a:t>254,235</a:t>
                      </a:r>
                    </a:p>
                  </a:txBody>
                  <a:tcPr marL="9525" marR="9525" marT="9525" marB="0" anchor="b"/>
                </a:tc>
                <a:tc>
                  <a:txBody>
                    <a:bodyPr/>
                    <a:lstStyle/>
                    <a:p>
                      <a:pPr algn="ctr" fontAlgn="b"/>
                      <a:r>
                        <a:rPr lang="el-GR" sz="1200" b="1" i="0" u="none" strike="noStrike">
                          <a:solidFill>
                            <a:srgbClr val="000000"/>
                          </a:solidFill>
                          <a:latin typeface="Calibri"/>
                        </a:rPr>
                        <a:t>3</a:t>
                      </a:r>
                    </a:p>
                  </a:txBody>
                  <a:tcPr marL="9525" marR="9525" marT="9525" marB="0" anchor="b"/>
                </a:tc>
                <a:tc>
                  <a:txBody>
                    <a:bodyPr/>
                    <a:lstStyle/>
                    <a:p>
                      <a:pPr algn="ctr" fontAlgn="b"/>
                      <a:r>
                        <a:rPr lang="el-GR" sz="1200" b="1" i="0" u="none" strike="noStrike" dirty="0">
                          <a:solidFill>
                            <a:srgbClr val="000000"/>
                          </a:solidFill>
                          <a:latin typeface="Calibri"/>
                        </a:rPr>
                        <a:t>135,381</a:t>
                      </a:r>
                    </a:p>
                  </a:txBody>
                  <a:tcPr marL="9525" marR="9525" marT="9525" marB="0" anchor="b"/>
                </a:tc>
                <a:tc>
                  <a:txBody>
                    <a:bodyPr/>
                    <a:lstStyle/>
                    <a:p>
                      <a:pPr algn="ctr" fontAlgn="b"/>
                      <a:r>
                        <a:rPr lang="el-GR" sz="1200" b="1" i="0" u="none" strike="noStrike">
                          <a:solidFill>
                            <a:srgbClr val="000000"/>
                          </a:solidFill>
                          <a:latin typeface="Calibri"/>
                        </a:rPr>
                        <a:t>1,29</a:t>
                      </a:r>
                    </a:p>
                  </a:txBody>
                  <a:tcPr marL="9525" marR="9525" marT="9525" marB="0" anchor="b"/>
                </a:tc>
                <a:tc>
                  <a:txBody>
                    <a:bodyPr/>
                    <a:lstStyle/>
                    <a:p>
                      <a:pPr algn="ctr" fontAlgn="b"/>
                      <a:r>
                        <a:rPr lang="el-GR" sz="1200" b="1" i="0" u="none" strike="noStrike">
                          <a:solidFill>
                            <a:srgbClr val="000000"/>
                          </a:solidFill>
                          <a:latin typeface="Calibri"/>
                        </a:rPr>
                        <a:t>0,92</a:t>
                      </a:r>
                    </a:p>
                  </a:txBody>
                  <a:tcPr marL="9525" marR="9525" marT="9525" marB="0" anchor="b"/>
                </a:tc>
                <a:tc>
                  <a:txBody>
                    <a:bodyPr/>
                    <a:lstStyle/>
                    <a:p>
                      <a:pPr algn="ctr" fontAlgn="b"/>
                      <a:r>
                        <a:rPr lang="el-GR" sz="1200" b="1" i="0" u="none" strike="noStrike">
                          <a:solidFill>
                            <a:srgbClr val="000000"/>
                          </a:solidFill>
                          <a:latin typeface="Calibri"/>
                        </a:rPr>
                        <a:t>0,08</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1,15</a:t>
                      </a:r>
                    </a:p>
                  </a:txBody>
                  <a:tcPr marL="9525" marR="9525" marT="9525" marB="0" anchor="b"/>
                </a:tc>
                <a:tc>
                  <a:txBody>
                    <a:bodyPr/>
                    <a:lstStyle/>
                    <a:p>
                      <a:pPr algn="ctr" fontAlgn="b"/>
                      <a:r>
                        <a:rPr lang="el-GR" sz="1200" b="1" i="0" u="none" strike="noStrike">
                          <a:solidFill>
                            <a:srgbClr val="000000"/>
                          </a:solidFill>
                          <a:latin typeface="Calibri"/>
                        </a:rPr>
                        <a:t>155,620</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3"/>
                  </a:ext>
                </a:extLst>
              </a:tr>
              <a:tr h="120793">
                <a:tc>
                  <a:txBody>
                    <a:bodyPr/>
                    <a:lstStyle/>
                    <a:p>
                      <a:pPr algn="ctr" fontAlgn="b"/>
                      <a:r>
                        <a:rPr lang="el-GR" sz="1200" b="1" i="0" u="none" strike="noStrike">
                          <a:solidFill>
                            <a:srgbClr val="000000"/>
                          </a:solidFill>
                          <a:latin typeface="Calibri"/>
                        </a:rPr>
                        <a:t>300,021</a:t>
                      </a:r>
                    </a:p>
                  </a:txBody>
                  <a:tcPr marL="9525" marR="9525" marT="9525" marB="0" anchor="b"/>
                </a:tc>
                <a:tc>
                  <a:txBody>
                    <a:bodyPr/>
                    <a:lstStyle/>
                    <a:p>
                      <a:pPr algn="ctr" fontAlgn="b"/>
                      <a:r>
                        <a:rPr lang="el-GR" sz="1200" b="1" i="0" u="none" strike="noStrike">
                          <a:solidFill>
                            <a:srgbClr val="000000"/>
                          </a:solidFill>
                          <a:latin typeface="Calibri"/>
                        </a:rPr>
                        <a:t>2,71</a:t>
                      </a:r>
                    </a:p>
                  </a:txBody>
                  <a:tcPr marL="9525" marR="9525" marT="9525" marB="0" anchor="b"/>
                </a:tc>
                <a:tc>
                  <a:txBody>
                    <a:bodyPr/>
                    <a:lstStyle/>
                    <a:p>
                      <a:pPr algn="ctr" fontAlgn="b"/>
                      <a:r>
                        <a:rPr lang="el-GR" sz="1200" b="1" i="0" u="none" strike="noStrike" dirty="0">
                          <a:solidFill>
                            <a:srgbClr val="000000"/>
                          </a:solidFill>
                          <a:latin typeface="Calibri"/>
                        </a:rPr>
                        <a:t>171,368</a:t>
                      </a:r>
                    </a:p>
                  </a:txBody>
                  <a:tcPr marL="9525" marR="9525" marT="9525" marB="0" anchor="b"/>
                </a:tc>
                <a:tc>
                  <a:txBody>
                    <a:bodyPr/>
                    <a:lstStyle/>
                    <a:p>
                      <a:pPr algn="ctr" fontAlgn="b"/>
                      <a:r>
                        <a:rPr lang="el-GR" sz="1200" b="1" i="0" u="none" strike="noStrike">
                          <a:solidFill>
                            <a:srgbClr val="000000"/>
                          </a:solidFill>
                          <a:latin typeface="Calibri"/>
                        </a:rPr>
                        <a:t>1,06</a:t>
                      </a:r>
                    </a:p>
                  </a:txBody>
                  <a:tcPr marL="9525" marR="9525" marT="9525" marB="0" anchor="b"/>
                </a:tc>
                <a:tc>
                  <a:txBody>
                    <a:bodyPr/>
                    <a:lstStyle/>
                    <a:p>
                      <a:pPr algn="ctr" fontAlgn="b"/>
                      <a:r>
                        <a:rPr lang="el-GR" sz="1200" b="1" i="0" u="none" strike="noStrike">
                          <a:solidFill>
                            <a:srgbClr val="000000"/>
                          </a:solidFill>
                          <a:latin typeface="Calibri"/>
                        </a:rPr>
                        <a:t>0,98</a:t>
                      </a:r>
                    </a:p>
                  </a:txBody>
                  <a:tcPr marL="9525" marR="9525" marT="9525" marB="0" anchor="b"/>
                </a:tc>
                <a:tc>
                  <a:txBody>
                    <a:bodyPr/>
                    <a:lstStyle/>
                    <a:p>
                      <a:pPr algn="ctr" fontAlgn="b"/>
                      <a:r>
                        <a:rPr lang="el-GR" sz="1200" b="1" i="0" u="none" strike="noStrike">
                          <a:solidFill>
                            <a:srgbClr val="000000"/>
                          </a:solidFill>
                          <a:latin typeface="Calibri"/>
                        </a:rPr>
                        <a:t>0,02</a:t>
                      </a:r>
                    </a:p>
                  </a:txBody>
                  <a:tcPr marL="9525" marR="9525" marT="9525" marB="0" anchor="b"/>
                </a:tc>
                <a:tc>
                  <a:txBody>
                    <a:bodyPr/>
                    <a:lstStyle/>
                    <a:p>
                      <a:pPr algn="ctr" fontAlgn="b"/>
                      <a:r>
                        <a:rPr lang="el-GR" sz="1200" b="1" i="0" u="none" strike="noStrike">
                          <a:solidFill>
                            <a:srgbClr val="000000"/>
                          </a:solidFill>
                          <a:latin typeface="Calibri"/>
                        </a:rPr>
                        <a:t>0,53</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a:solidFill>
                            <a:srgbClr val="000000"/>
                          </a:solidFill>
                          <a:latin typeface="Calibri"/>
                        </a:rPr>
                        <a:t>1,04</a:t>
                      </a:r>
                    </a:p>
                  </a:txBody>
                  <a:tcPr marL="9525" marR="9525" marT="9525" marB="0" anchor="b"/>
                </a:tc>
                <a:tc>
                  <a:txBody>
                    <a:bodyPr/>
                    <a:lstStyle/>
                    <a:p>
                      <a:pPr algn="ctr" fontAlgn="b"/>
                      <a:r>
                        <a:rPr lang="el-GR" sz="1200" b="1" i="0" u="none" strike="noStrike">
                          <a:solidFill>
                            <a:srgbClr val="000000"/>
                          </a:solidFill>
                          <a:latin typeface="Calibri"/>
                        </a:rPr>
                        <a:t>177,484</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4"/>
                  </a:ext>
                </a:extLst>
              </a:tr>
              <a:tr h="120793">
                <a:tc>
                  <a:txBody>
                    <a:bodyPr/>
                    <a:lstStyle/>
                    <a:p>
                      <a:pPr algn="ctr" fontAlgn="b"/>
                      <a:r>
                        <a:rPr lang="el-GR" sz="1200" b="1" i="0" u="none" strike="noStrike">
                          <a:solidFill>
                            <a:srgbClr val="000000"/>
                          </a:solidFill>
                          <a:latin typeface="Calibri"/>
                        </a:rPr>
                        <a:t>345,662</a:t>
                      </a:r>
                    </a:p>
                  </a:txBody>
                  <a:tcPr marL="9525" marR="9525" marT="9525" marB="0" anchor="b"/>
                </a:tc>
                <a:tc>
                  <a:txBody>
                    <a:bodyPr/>
                    <a:lstStyle/>
                    <a:p>
                      <a:pPr algn="ctr" fontAlgn="b"/>
                      <a:r>
                        <a:rPr lang="el-GR" sz="1200" b="1" i="0" u="none" strike="noStrike">
                          <a:solidFill>
                            <a:srgbClr val="000000"/>
                          </a:solidFill>
                          <a:latin typeface="Calibri"/>
                        </a:rPr>
                        <a:t>2,64</a:t>
                      </a:r>
                    </a:p>
                  </a:txBody>
                  <a:tcPr marL="9525" marR="9525" marT="9525" marB="0" anchor="b"/>
                </a:tc>
                <a:tc>
                  <a:txBody>
                    <a:bodyPr/>
                    <a:lstStyle/>
                    <a:p>
                      <a:pPr algn="ctr" fontAlgn="b"/>
                      <a:r>
                        <a:rPr lang="el-GR" sz="1200" b="1" i="0" u="none" strike="noStrike" dirty="0">
                          <a:solidFill>
                            <a:srgbClr val="000000"/>
                          </a:solidFill>
                          <a:latin typeface="Calibri"/>
                        </a:rPr>
                        <a:t>200,809</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0,58</a:t>
                      </a:r>
                    </a:p>
                  </a:txBody>
                  <a:tcPr marL="9525" marR="9525" marT="9525" marB="0" anchor="b"/>
                </a:tc>
                <a:tc>
                  <a:txBody>
                    <a:bodyPr/>
                    <a:lstStyle/>
                    <a:p>
                      <a:pPr algn="ctr" fontAlgn="b"/>
                      <a:r>
                        <a:rPr lang="el-GR" sz="1200" b="1" i="0" u="none" strike="noStrike">
                          <a:solidFill>
                            <a:srgbClr val="000000"/>
                          </a:solidFill>
                          <a:latin typeface="Calibri"/>
                        </a:rPr>
                        <a:t>0,31</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200,939</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5"/>
                  </a:ext>
                </a:extLst>
              </a:tr>
              <a:tr h="120793">
                <a:tc>
                  <a:txBody>
                    <a:bodyPr/>
                    <a:lstStyle/>
                    <a:p>
                      <a:pPr algn="ctr" fontAlgn="b"/>
                      <a:r>
                        <a:rPr lang="el-GR" sz="1200" b="1" i="0" u="none" strike="noStrike">
                          <a:solidFill>
                            <a:srgbClr val="000000"/>
                          </a:solidFill>
                          <a:latin typeface="Calibri"/>
                        </a:rPr>
                        <a:t>348,281</a:t>
                      </a:r>
                    </a:p>
                  </a:txBody>
                  <a:tcPr marL="9525" marR="9525" marT="9525" marB="0" anchor="b"/>
                </a:tc>
                <a:tc>
                  <a:txBody>
                    <a:bodyPr/>
                    <a:lstStyle/>
                    <a:p>
                      <a:pPr algn="ctr" fontAlgn="b"/>
                      <a:r>
                        <a:rPr lang="el-GR" sz="1200" b="1" i="0" u="none" strike="noStrike">
                          <a:solidFill>
                            <a:srgbClr val="000000"/>
                          </a:solidFill>
                          <a:latin typeface="Calibri"/>
                        </a:rPr>
                        <a:t>2,635</a:t>
                      </a:r>
                    </a:p>
                  </a:txBody>
                  <a:tcPr marL="9525" marR="9525" marT="9525" marB="0" anchor="b"/>
                </a:tc>
                <a:tc>
                  <a:txBody>
                    <a:bodyPr/>
                    <a:lstStyle/>
                    <a:p>
                      <a:pPr algn="ctr" fontAlgn="b"/>
                      <a:r>
                        <a:rPr lang="el-GR" sz="1200" b="1" i="0" u="none" strike="noStrike" dirty="0">
                          <a:solidFill>
                            <a:srgbClr val="000000"/>
                          </a:solidFill>
                          <a:latin typeface="Calibri"/>
                        </a:rPr>
                        <a:t>202,575</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0,61</a:t>
                      </a:r>
                    </a:p>
                  </a:txBody>
                  <a:tcPr marL="9525" marR="9525" marT="9525" marB="0" anchor="b"/>
                </a:tc>
                <a:tc>
                  <a:txBody>
                    <a:bodyPr/>
                    <a:lstStyle/>
                    <a:p>
                      <a:pPr algn="ctr" fontAlgn="b"/>
                      <a:r>
                        <a:rPr lang="el-GR" sz="1200" b="1" i="0" u="none" strike="noStrike">
                          <a:solidFill>
                            <a:srgbClr val="000000"/>
                          </a:solidFill>
                          <a:latin typeface="Calibri"/>
                        </a:rPr>
                        <a:t>0,28</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203,065</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6"/>
                  </a:ext>
                </a:extLst>
              </a:tr>
              <a:tr h="120793">
                <a:tc>
                  <a:txBody>
                    <a:bodyPr/>
                    <a:lstStyle/>
                    <a:p>
                      <a:pPr algn="ctr" fontAlgn="b"/>
                      <a:r>
                        <a:rPr lang="el-GR" sz="1200" b="1" i="0" u="none" strike="noStrike">
                          <a:solidFill>
                            <a:srgbClr val="000000"/>
                          </a:solidFill>
                          <a:latin typeface="Calibri"/>
                        </a:rPr>
                        <a:t>352,926</a:t>
                      </a:r>
                    </a:p>
                  </a:txBody>
                  <a:tcPr marL="9525" marR="9525" marT="9525" marB="0" anchor="b"/>
                </a:tc>
                <a:tc>
                  <a:txBody>
                    <a:bodyPr/>
                    <a:lstStyle/>
                    <a:p>
                      <a:pPr algn="ctr" fontAlgn="b"/>
                      <a:r>
                        <a:rPr lang="el-GR" sz="1200" b="1" i="0" u="none" strike="noStrike">
                          <a:solidFill>
                            <a:srgbClr val="000000"/>
                          </a:solidFill>
                          <a:latin typeface="Calibri"/>
                        </a:rPr>
                        <a:t>2,63</a:t>
                      </a:r>
                    </a:p>
                  </a:txBody>
                  <a:tcPr marL="9525" marR="9525" marT="9525" marB="0" anchor="b"/>
                </a:tc>
                <a:tc>
                  <a:txBody>
                    <a:bodyPr/>
                    <a:lstStyle/>
                    <a:p>
                      <a:pPr algn="ctr" fontAlgn="b"/>
                      <a:r>
                        <a:rPr lang="el-GR" sz="1200" b="1" i="0" u="none" strike="noStrike">
                          <a:solidFill>
                            <a:srgbClr val="000000"/>
                          </a:solidFill>
                          <a:latin typeface="Calibri"/>
                        </a:rPr>
                        <a:t>205,525</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dirty="0">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205,555</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7"/>
                  </a:ext>
                </a:extLst>
              </a:tr>
              <a:tr h="120793">
                <a:tc>
                  <a:txBody>
                    <a:bodyPr/>
                    <a:lstStyle/>
                    <a:p>
                      <a:pPr algn="ctr" fontAlgn="b"/>
                      <a:r>
                        <a:rPr lang="el-GR" sz="1200" b="1" i="0" u="none" strike="noStrike">
                          <a:solidFill>
                            <a:srgbClr val="000000"/>
                          </a:solidFill>
                          <a:latin typeface="Calibri"/>
                        </a:rPr>
                        <a:t>324,333</a:t>
                      </a:r>
                    </a:p>
                  </a:txBody>
                  <a:tcPr marL="9525" marR="9525" marT="9525" marB="0" anchor="b"/>
                </a:tc>
                <a:tc>
                  <a:txBody>
                    <a:bodyPr/>
                    <a:lstStyle/>
                    <a:p>
                      <a:pPr algn="ctr" fontAlgn="b"/>
                      <a:r>
                        <a:rPr lang="el-GR" sz="1200" b="1" i="0" u="none" strike="noStrike">
                          <a:solidFill>
                            <a:srgbClr val="000000"/>
                          </a:solidFill>
                          <a:latin typeface="Calibri"/>
                        </a:rPr>
                        <a:t>2,67</a:t>
                      </a:r>
                    </a:p>
                  </a:txBody>
                  <a:tcPr marL="9525" marR="9525" marT="9525" marB="0" anchor="b"/>
                </a:tc>
                <a:tc>
                  <a:txBody>
                    <a:bodyPr/>
                    <a:lstStyle/>
                    <a:p>
                      <a:pPr algn="ctr" fontAlgn="b"/>
                      <a:r>
                        <a:rPr lang="el-GR" sz="1200" b="1" i="0" u="none" strike="noStrike">
                          <a:solidFill>
                            <a:srgbClr val="000000"/>
                          </a:solidFill>
                          <a:latin typeface="Calibri"/>
                        </a:rPr>
                        <a:t>187,056</a:t>
                      </a:r>
                    </a:p>
                  </a:txBody>
                  <a:tcPr marL="9525" marR="9525" marT="9525" marB="0" anchor="b"/>
                </a:tc>
                <a:tc>
                  <a:txBody>
                    <a:bodyPr/>
                    <a:lstStyle/>
                    <a:p>
                      <a:pPr algn="ctr" fontAlgn="b"/>
                      <a:r>
                        <a:rPr lang="el-GR" sz="1200" b="1" i="0" u="none" strike="noStrike">
                          <a:solidFill>
                            <a:srgbClr val="000000"/>
                          </a:solidFill>
                          <a:latin typeface="Calibri"/>
                        </a:rPr>
                        <a:t>1,02</a:t>
                      </a:r>
                    </a:p>
                  </a:txBody>
                  <a:tcPr marL="9525" marR="9525" marT="9525" marB="0" anchor="b"/>
                </a:tc>
                <a:tc>
                  <a:txBody>
                    <a:bodyPr/>
                    <a:lstStyle/>
                    <a:p>
                      <a:pPr algn="ctr" fontAlgn="b"/>
                      <a:r>
                        <a:rPr lang="el-GR" sz="1200" b="1" i="0" u="none" strike="noStrike" dirty="0">
                          <a:solidFill>
                            <a:srgbClr val="000000"/>
                          </a:solidFill>
                          <a:latin typeface="Calibri"/>
                        </a:rPr>
                        <a:t>0,99</a:t>
                      </a:r>
                    </a:p>
                  </a:txBody>
                  <a:tcPr marL="9525" marR="9525" marT="9525" marB="0" anchor="b"/>
                </a:tc>
                <a:tc>
                  <a:txBody>
                    <a:bodyPr/>
                    <a:lstStyle/>
                    <a:p>
                      <a:pPr algn="ctr" fontAlgn="b"/>
                      <a:r>
                        <a:rPr lang="el-GR" sz="1200" b="1" i="0" u="none" strike="noStrike">
                          <a:solidFill>
                            <a:srgbClr val="000000"/>
                          </a:solidFill>
                          <a:latin typeface="Calibri"/>
                        </a:rPr>
                        <a:t>0,01</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1,02</a:t>
                      </a:r>
                    </a:p>
                  </a:txBody>
                  <a:tcPr marL="9525" marR="9525" marT="9525" marB="0" anchor="b"/>
                </a:tc>
                <a:tc>
                  <a:txBody>
                    <a:bodyPr/>
                    <a:lstStyle/>
                    <a:p>
                      <a:pPr algn="ctr" fontAlgn="b"/>
                      <a:r>
                        <a:rPr lang="el-GR" sz="1200" b="1" i="0" u="none" strike="noStrike">
                          <a:solidFill>
                            <a:srgbClr val="000000"/>
                          </a:solidFill>
                          <a:latin typeface="Calibri"/>
                        </a:rPr>
                        <a:t>189,979</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8"/>
                  </a:ext>
                </a:extLst>
              </a:tr>
              <a:tr h="120793">
                <a:tc>
                  <a:txBody>
                    <a:bodyPr/>
                    <a:lstStyle/>
                    <a:p>
                      <a:pPr algn="ctr" fontAlgn="b"/>
                      <a:r>
                        <a:rPr lang="el-GR" sz="1200" b="1" i="0" u="none" strike="noStrike">
                          <a:solidFill>
                            <a:srgbClr val="000000"/>
                          </a:solidFill>
                          <a:latin typeface="Calibri"/>
                        </a:rPr>
                        <a:t>266,234</a:t>
                      </a:r>
                    </a:p>
                  </a:txBody>
                  <a:tcPr marL="9525" marR="9525" marT="9525" marB="0" anchor="b"/>
                </a:tc>
                <a:tc>
                  <a:txBody>
                    <a:bodyPr/>
                    <a:lstStyle/>
                    <a:p>
                      <a:pPr algn="ctr" fontAlgn="b"/>
                      <a:r>
                        <a:rPr lang="el-GR" sz="1200" b="1" i="0" u="none" strike="noStrike">
                          <a:solidFill>
                            <a:srgbClr val="000000"/>
                          </a:solidFill>
                          <a:latin typeface="Calibri"/>
                        </a:rPr>
                        <a:t>2,86</a:t>
                      </a:r>
                    </a:p>
                  </a:txBody>
                  <a:tcPr marL="9525" marR="9525" marT="9525" marB="0" anchor="b"/>
                </a:tc>
                <a:tc>
                  <a:txBody>
                    <a:bodyPr/>
                    <a:lstStyle/>
                    <a:p>
                      <a:pPr algn="ctr" fontAlgn="b"/>
                      <a:r>
                        <a:rPr lang="el-GR" sz="1200" b="1" i="0" u="none" strike="noStrike">
                          <a:solidFill>
                            <a:srgbClr val="000000"/>
                          </a:solidFill>
                          <a:latin typeface="Calibri"/>
                        </a:rPr>
                        <a:t>146,652</a:t>
                      </a:r>
                    </a:p>
                  </a:txBody>
                  <a:tcPr marL="9525" marR="9525" marT="9525" marB="0" anchor="b"/>
                </a:tc>
                <a:tc>
                  <a:txBody>
                    <a:bodyPr/>
                    <a:lstStyle/>
                    <a:p>
                      <a:pPr algn="ctr" fontAlgn="b"/>
                      <a:r>
                        <a:rPr lang="el-GR" sz="1200" b="1" i="0" u="none" strike="noStrike">
                          <a:solidFill>
                            <a:srgbClr val="000000"/>
                          </a:solidFill>
                          <a:latin typeface="Calibri"/>
                        </a:rPr>
                        <a:t>1,17</a:t>
                      </a:r>
                    </a:p>
                  </a:txBody>
                  <a:tcPr marL="9525" marR="9525" marT="9525" marB="0" anchor="b"/>
                </a:tc>
                <a:tc>
                  <a:txBody>
                    <a:bodyPr/>
                    <a:lstStyle/>
                    <a:p>
                      <a:pPr algn="ctr" fontAlgn="b"/>
                      <a:r>
                        <a:rPr lang="el-GR" sz="1200" b="1" i="0" u="none" strike="noStrike">
                          <a:solidFill>
                            <a:srgbClr val="000000"/>
                          </a:solidFill>
                          <a:latin typeface="Calibri"/>
                        </a:rPr>
                        <a:t>0,94</a:t>
                      </a:r>
                    </a:p>
                  </a:txBody>
                  <a:tcPr marL="9525" marR="9525" marT="9525" marB="0" anchor="b"/>
                </a:tc>
                <a:tc>
                  <a:txBody>
                    <a:bodyPr/>
                    <a:lstStyle/>
                    <a:p>
                      <a:pPr algn="ctr" fontAlgn="b"/>
                      <a:r>
                        <a:rPr lang="el-GR" sz="1200" b="1" i="0" u="none" strike="noStrike" dirty="0">
                          <a:solidFill>
                            <a:srgbClr val="000000"/>
                          </a:solidFill>
                          <a:latin typeface="Calibri"/>
                        </a:rPr>
                        <a:t>0,06</a:t>
                      </a:r>
                    </a:p>
                  </a:txBody>
                  <a:tcPr marL="9525" marR="9525" marT="9525" marB="0" anchor="b"/>
                </a:tc>
                <a:tc>
                  <a:txBody>
                    <a:bodyPr/>
                    <a:lstStyle/>
                    <a:p>
                      <a:pPr algn="ctr" fontAlgn="b"/>
                      <a:r>
                        <a:rPr lang="el-GR" sz="1200" b="1" i="0" u="none" strike="noStrike" dirty="0">
                          <a:solidFill>
                            <a:srgbClr val="000000"/>
                          </a:solidFill>
                          <a:latin typeface="Calibri"/>
                        </a:rPr>
                        <a:t>0,59</a:t>
                      </a:r>
                    </a:p>
                  </a:txBody>
                  <a:tcPr marL="9525" marR="9525" marT="9525" marB="0" anchor="b"/>
                </a:tc>
                <a:tc>
                  <a:txBody>
                    <a:bodyPr/>
                    <a:lstStyle/>
                    <a:p>
                      <a:pPr algn="ctr" fontAlgn="b"/>
                      <a:r>
                        <a:rPr lang="el-GR" sz="1200" b="1" i="0" u="none" strike="noStrike">
                          <a:solidFill>
                            <a:srgbClr val="000000"/>
                          </a:solidFill>
                          <a:latin typeface="Calibri"/>
                        </a:rPr>
                        <a:t>0,29</a:t>
                      </a:r>
                    </a:p>
                  </a:txBody>
                  <a:tcPr marL="9525" marR="9525" marT="9525" marB="0" anchor="b"/>
                </a:tc>
                <a:tc>
                  <a:txBody>
                    <a:bodyPr/>
                    <a:lstStyle/>
                    <a:p>
                      <a:pPr algn="ctr" fontAlgn="b"/>
                      <a:r>
                        <a:rPr lang="el-GR" sz="1200" b="1" i="0" u="none" strike="noStrike">
                          <a:solidFill>
                            <a:srgbClr val="000000"/>
                          </a:solidFill>
                          <a:latin typeface="Calibri"/>
                        </a:rPr>
                        <a:t>1,12</a:t>
                      </a:r>
                    </a:p>
                  </a:txBody>
                  <a:tcPr marL="9525" marR="9525" marT="9525" marB="0" anchor="b"/>
                </a:tc>
                <a:tc>
                  <a:txBody>
                    <a:bodyPr/>
                    <a:lstStyle/>
                    <a:p>
                      <a:pPr algn="ctr" fontAlgn="b"/>
                      <a:r>
                        <a:rPr lang="el-GR" sz="1200" b="1" i="0" u="none" strike="noStrike" dirty="0">
                          <a:solidFill>
                            <a:srgbClr val="000000"/>
                          </a:solidFill>
                          <a:latin typeface="Calibri"/>
                        </a:rPr>
                        <a:t>163,561</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09"/>
                  </a:ext>
                </a:extLst>
              </a:tr>
              <a:tr h="120793">
                <a:tc>
                  <a:txBody>
                    <a:bodyPr/>
                    <a:lstStyle/>
                    <a:p>
                      <a:pPr algn="ctr" fontAlgn="b"/>
                      <a:r>
                        <a:rPr lang="el-GR" sz="1200" b="1" i="0" u="none" strike="noStrike">
                          <a:solidFill>
                            <a:srgbClr val="000000"/>
                          </a:solidFill>
                          <a:latin typeface="Calibri"/>
                        </a:rPr>
                        <a:t>217,358</a:t>
                      </a:r>
                    </a:p>
                  </a:txBody>
                  <a:tcPr marL="9525" marR="9525" marT="9525" marB="0" anchor="b"/>
                </a:tc>
                <a:tc>
                  <a:txBody>
                    <a:bodyPr/>
                    <a:lstStyle/>
                    <a:p>
                      <a:pPr algn="ctr" fontAlgn="b"/>
                      <a:r>
                        <a:rPr lang="el-GR" sz="1200" b="1" i="0" u="none" strike="noStrike">
                          <a:solidFill>
                            <a:srgbClr val="000000"/>
                          </a:solidFill>
                          <a:latin typeface="Calibri"/>
                        </a:rPr>
                        <a:t>3,27</a:t>
                      </a:r>
                    </a:p>
                  </a:txBody>
                  <a:tcPr marL="9525" marR="9525" marT="9525" marB="0" anchor="b"/>
                </a:tc>
                <a:tc>
                  <a:txBody>
                    <a:bodyPr/>
                    <a:lstStyle/>
                    <a:p>
                      <a:pPr algn="ctr" fontAlgn="b"/>
                      <a:r>
                        <a:rPr lang="el-GR" sz="1200" b="1" i="0" u="none" strike="noStrike">
                          <a:solidFill>
                            <a:srgbClr val="000000"/>
                          </a:solidFill>
                          <a:latin typeface="Calibri"/>
                        </a:rPr>
                        <a:t>108,428</a:t>
                      </a:r>
                    </a:p>
                  </a:txBody>
                  <a:tcPr marL="9525" marR="9525" marT="9525" marB="0" anchor="b"/>
                </a:tc>
                <a:tc>
                  <a:txBody>
                    <a:bodyPr/>
                    <a:lstStyle/>
                    <a:p>
                      <a:pPr algn="ctr" fontAlgn="b"/>
                      <a:r>
                        <a:rPr lang="el-GR" sz="1200" b="1" i="0" u="none" strike="noStrike">
                          <a:solidFill>
                            <a:srgbClr val="000000"/>
                          </a:solidFill>
                          <a:latin typeface="Calibri"/>
                        </a:rPr>
                        <a:t>1,52</a:t>
                      </a:r>
                    </a:p>
                  </a:txBody>
                  <a:tcPr marL="9525" marR="9525" marT="9525" marB="0" anchor="b"/>
                </a:tc>
                <a:tc>
                  <a:txBody>
                    <a:bodyPr/>
                    <a:lstStyle/>
                    <a:p>
                      <a:pPr algn="ctr" fontAlgn="b"/>
                      <a:r>
                        <a:rPr lang="el-GR" sz="1200" b="1" i="0" u="none" strike="noStrike">
                          <a:solidFill>
                            <a:srgbClr val="000000"/>
                          </a:solidFill>
                          <a:latin typeface="Calibri"/>
                        </a:rPr>
                        <a:t>0,86</a:t>
                      </a:r>
                    </a:p>
                  </a:txBody>
                  <a:tcPr marL="9525" marR="9525" marT="9525" marB="0" anchor="b"/>
                </a:tc>
                <a:tc>
                  <a:txBody>
                    <a:bodyPr/>
                    <a:lstStyle/>
                    <a:p>
                      <a:pPr algn="ctr" fontAlgn="b"/>
                      <a:r>
                        <a:rPr lang="el-GR" sz="1200" b="1" i="0" u="none" strike="noStrike">
                          <a:solidFill>
                            <a:srgbClr val="000000"/>
                          </a:solidFill>
                          <a:latin typeface="Calibri"/>
                        </a:rPr>
                        <a:t>0,14</a:t>
                      </a:r>
                    </a:p>
                  </a:txBody>
                  <a:tcPr marL="9525" marR="9525" marT="9525" marB="0" anchor="b"/>
                </a:tc>
                <a:tc>
                  <a:txBody>
                    <a:bodyPr/>
                    <a:lstStyle/>
                    <a:p>
                      <a:pPr algn="ctr" fontAlgn="b"/>
                      <a:r>
                        <a:rPr lang="el-GR" sz="1200" b="1" i="0" u="none" strike="noStrike">
                          <a:solidFill>
                            <a:srgbClr val="000000"/>
                          </a:solidFill>
                          <a:latin typeface="Calibri"/>
                        </a:rPr>
                        <a:t>0,56</a:t>
                      </a:r>
                    </a:p>
                  </a:txBody>
                  <a:tcPr marL="9525" marR="9525" marT="9525" marB="0" anchor="b"/>
                </a:tc>
                <a:tc>
                  <a:txBody>
                    <a:bodyPr/>
                    <a:lstStyle/>
                    <a:p>
                      <a:pPr algn="ctr" fontAlgn="b"/>
                      <a:r>
                        <a:rPr lang="el-GR" sz="1200" b="1" i="0" u="none" strike="noStrike" dirty="0">
                          <a:solidFill>
                            <a:srgbClr val="000000"/>
                          </a:solidFill>
                          <a:latin typeface="Calibri"/>
                        </a:rPr>
                        <a:t>0,33</a:t>
                      </a:r>
                    </a:p>
                  </a:txBody>
                  <a:tcPr marL="9525" marR="9525" marT="9525" marB="0" anchor="b"/>
                </a:tc>
                <a:tc>
                  <a:txBody>
                    <a:bodyPr/>
                    <a:lstStyle/>
                    <a:p>
                      <a:pPr algn="ctr" fontAlgn="b"/>
                      <a:r>
                        <a:rPr lang="el-GR" sz="1200" b="1" i="0" u="none" strike="noStrike">
                          <a:solidFill>
                            <a:srgbClr val="000000"/>
                          </a:solidFill>
                          <a:latin typeface="Calibri"/>
                        </a:rPr>
                        <a:t>1,33</a:t>
                      </a:r>
                    </a:p>
                  </a:txBody>
                  <a:tcPr marL="9525" marR="9525" marT="9525" marB="0" anchor="b"/>
                </a:tc>
                <a:tc>
                  <a:txBody>
                    <a:bodyPr/>
                    <a:lstStyle/>
                    <a:p>
                      <a:pPr algn="ctr" fontAlgn="b"/>
                      <a:r>
                        <a:rPr lang="el-GR" sz="1200" b="1" i="0" u="none" strike="noStrike" dirty="0">
                          <a:solidFill>
                            <a:srgbClr val="000000"/>
                          </a:solidFill>
                          <a:latin typeface="Calibri"/>
                        </a:rPr>
                        <a:t>143,774</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10"/>
                  </a:ext>
                </a:extLst>
              </a:tr>
              <a:tr h="120793">
                <a:tc>
                  <a:txBody>
                    <a:bodyPr/>
                    <a:lstStyle/>
                    <a:p>
                      <a:pPr algn="ctr" fontAlgn="b"/>
                      <a:r>
                        <a:rPr lang="el-GR" sz="1200" b="1" i="0" u="none" strike="noStrike">
                          <a:solidFill>
                            <a:srgbClr val="000000"/>
                          </a:solidFill>
                          <a:latin typeface="Calibri"/>
                        </a:rPr>
                        <a:t>161,431</a:t>
                      </a:r>
                    </a:p>
                  </a:txBody>
                  <a:tcPr marL="9525" marR="9525" marT="9525" marB="0" anchor="b"/>
                </a:tc>
                <a:tc>
                  <a:txBody>
                    <a:bodyPr/>
                    <a:lstStyle/>
                    <a:p>
                      <a:pPr algn="ctr" fontAlgn="b"/>
                      <a:r>
                        <a:rPr lang="el-GR" sz="1200" b="1" i="0" u="none" strike="noStrike">
                          <a:solidFill>
                            <a:srgbClr val="000000"/>
                          </a:solidFill>
                          <a:latin typeface="Calibri"/>
                        </a:rPr>
                        <a:t>3,87</a:t>
                      </a:r>
                    </a:p>
                  </a:txBody>
                  <a:tcPr marL="9525" marR="9525" marT="9525" marB="0" anchor="b"/>
                </a:tc>
                <a:tc>
                  <a:txBody>
                    <a:bodyPr/>
                    <a:lstStyle/>
                    <a:p>
                      <a:pPr algn="ctr" fontAlgn="b"/>
                      <a:r>
                        <a:rPr lang="el-GR" sz="1200" b="1" i="0" u="none" strike="noStrike">
                          <a:solidFill>
                            <a:srgbClr val="000000"/>
                          </a:solidFill>
                          <a:latin typeface="Calibri"/>
                        </a:rPr>
                        <a:t>69,653</a:t>
                      </a:r>
                    </a:p>
                  </a:txBody>
                  <a:tcPr marL="9525" marR="9525" marT="9525" marB="0" anchor="b"/>
                </a:tc>
                <a:tc>
                  <a:txBody>
                    <a:bodyPr/>
                    <a:lstStyle/>
                    <a:p>
                      <a:pPr algn="ctr" fontAlgn="b"/>
                      <a:r>
                        <a:rPr lang="el-GR" sz="1200" b="1" i="0" u="none" strike="noStrike">
                          <a:solidFill>
                            <a:srgbClr val="000000"/>
                          </a:solidFill>
                          <a:latin typeface="Calibri"/>
                        </a:rPr>
                        <a:t>2,01</a:t>
                      </a:r>
                    </a:p>
                  </a:txBody>
                  <a:tcPr marL="9525" marR="9525" marT="9525" marB="0" anchor="b"/>
                </a:tc>
                <a:tc>
                  <a:txBody>
                    <a:bodyPr/>
                    <a:lstStyle/>
                    <a:p>
                      <a:pPr algn="ctr" fontAlgn="b"/>
                      <a:r>
                        <a:rPr lang="el-GR" sz="1200" b="1" i="0" u="none" strike="noStrike">
                          <a:solidFill>
                            <a:srgbClr val="000000"/>
                          </a:solidFill>
                          <a:latin typeface="Calibri"/>
                        </a:rPr>
                        <a:t>0,79</a:t>
                      </a:r>
                    </a:p>
                  </a:txBody>
                  <a:tcPr marL="9525" marR="9525" marT="9525" marB="0" anchor="b"/>
                </a:tc>
                <a:tc>
                  <a:txBody>
                    <a:bodyPr/>
                    <a:lstStyle/>
                    <a:p>
                      <a:pPr algn="ctr" fontAlgn="b"/>
                      <a:r>
                        <a:rPr lang="el-GR" sz="1200" b="1" i="0" u="none" strike="noStrike">
                          <a:solidFill>
                            <a:srgbClr val="000000"/>
                          </a:solidFill>
                          <a:latin typeface="Calibri"/>
                        </a:rPr>
                        <a:t>0,21</a:t>
                      </a:r>
                    </a:p>
                  </a:txBody>
                  <a:tcPr marL="9525" marR="9525" marT="9525" marB="0" anchor="b"/>
                </a:tc>
                <a:tc>
                  <a:txBody>
                    <a:bodyPr/>
                    <a:lstStyle/>
                    <a:p>
                      <a:pPr algn="ctr" fontAlgn="b"/>
                      <a:r>
                        <a:rPr lang="el-GR" sz="1200" b="1" i="0" u="none" strike="noStrike">
                          <a:solidFill>
                            <a:srgbClr val="000000"/>
                          </a:solidFill>
                          <a:latin typeface="Calibri"/>
                        </a:rPr>
                        <a:t>0,50</a:t>
                      </a:r>
                    </a:p>
                  </a:txBody>
                  <a:tcPr marL="9525" marR="9525" marT="9525" marB="0" anchor="b"/>
                </a:tc>
                <a:tc>
                  <a:txBody>
                    <a:bodyPr/>
                    <a:lstStyle/>
                    <a:p>
                      <a:pPr algn="ctr" fontAlgn="b"/>
                      <a:r>
                        <a:rPr lang="el-GR" sz="1200" b="1" i="0" u="none" strike="noStrike">
                          <a:solidFill>
                            <a:srgbClr val="000000"/>
                          </a:solidFill>
                          <a:latin typeface="Calibri"/>
                        </a:rPr>
                        <a:t>0,40</a:t>
                      </a:r>
                    </a:p>
                  </a:txBody>
                  <a:tcPr marL="9525" marR="9525" marT="9525" marB="0" anchor="b"/>
                </a:tc>
                <a:tc>
                  <a:txBody>
                    <a:bodyPr/>
                    <a:lstStyle/>
                    <a:p>
                      <a:pPr algn="ctr" fontAlgn="b"/>
                      <a:r>
                        <a:rPr lang="el-GR" sz="1200" b="1" i="0" u="none" strike="noStrike">
                          <a:solidFill>
                            <a:srgbClr val="000000"/>
                          </a:solidFill>
                          <a:latin typeface="Calibri"/>
                        </a:rPr>
                        <a:t>1,57</a:t>
                      </a:r>
                    </a:p>
                  </a:txBody>
                  <a:tcPr marL="9525" marR="9525" marT="9525" marB="0" anchor="b"/>
                </a:tc>
                <a:tc>
                  <a:txBody>
                    <a:bodyPr/>
                    <a:lstStyle/>
                    <a:p>
                      <a:pPr algn="ctr" fontAlgn="b"/>
                      <a:r>
                        <a:rPr lang="el-GR" sz="1200" b="1" i="0" u="none" strike="noStrike" dirty="0">
                          <a:solidFill>
                            <a:srgbClr val="000000"/>
                          </a:solidFill>
                          <a:latin typeface="Calibri"/>
                        </a:rPr>
                        <a:t>109,497</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11"/>
                  </a:ext>
                </a:extLst>
              </a:tr>
              <a:tr h="120793">
                <a:tc>
                  <a:txBody>
                    <a:bodyPr/>
                    <a:lstStyle/>
                    <a:p>
                      <a:pPr algn="ctr" fontAlgn="b"/>
                      <a:r>
                        <a:rPr lang="el-GR" sz="1200" b="1" i="0" u="none" strike="noStrike">
                          <a:solidFill>
                            <a:srgbClr val="000000"/>
                          </a:solidFill>
                          <a:latin typeface="Calibri"/>
                        </a:rPr>
                        <a:t>144,247</a:t>
                      </a:r>
                    </a:p>
                  </a:txBody>
                  <a:tcPr marL="9525" marR="9525" marT="9525" marB="0" anchor="b"/>
                </a:tc>
                <a:tc>
                  <a:txBody>
                    <a:bodyPr/>
                    <a:lstStyle/>
                    <a:p>
                      <a:pPr algn="ctr" fontAlgn="b"/>
                      <a:r>
                        <a:rPr lang="el-GR" sz="1200" b="1" i="0" u="none" strike="noStrike">
                          <a:solidFill>
                            <a:srgbClr val="000000"/>
                          </a:solidFill>
                          <a:latin typeface="Calibri"/>
                        </a:rPr>
                        <a:t>4,27</a:t>
                      </a:r>
                    </a:p>
                  </a:txBody>
                  <a:tcPr marL="9525" marR="9525" marT="9525" marB="0" anchor="b"/>
                </a:tc>
                <a:tc>
                  <a:txBody>
                    <a:bodyPr/>
                    <a:lstStyle/>
                    <a:p>
                      <a:pPr algn="ctr" fontAlgn="b"/>
                      <a:r>
                        <a:rPr lang="el-GR" sz="1200" b="1" i="0" u="none" strike="noStrike" dirty="0">
                          <a:solidFill>
                            <a:srgbClr val="000000"/>
                          </a:solidFill>
                          <a:latin typeface="Calibri"/>
                        </a:rPr>
                        <a:t>56,500</a:t>
                      </a:r>
                    </a:p>
                  </a:txBody>
                  <a:tcPr marL="9525" marR="9525" marT="9525" marB="0" anchor="b"/>
                </a:tc>
                <a:tc>
                  <a:txBody>
                    <a:bodyPr/>
                    <a:lstStyle/>
                    <a:p>
                      <a:pPr algn="ctr" fontAlgn="b"/>
                      <a:r>
                        <a:rPr lang="el-GR" sz="1200" b="1" i="0" u="none" strike="noStrike">
                          <a:solidFill>
                            <a:srgbClr val="000000"/>
                          </a:solidFill>
                          <a:latin typeface="Calibri"/>
                        </a:rPr>
                        <a:t>2,33</a:t>
                      </a:r>
                    </a:p>
                  </a:txBody>
                  <a:tcPr marL="9525" marR="9525" marT="9525" marB="0" anchor="b"/>
                </a:tc>
                <a:tc>
                  <a:txBody>
                    <a:bodyPr/>
                    <a:lstStyle/>
                    <a:p>
                      <a:pPr algn="ctr" fontAlgn="b"/>
                      <a:r>
                        <a:rPr lang="el-GR" sz="1200" b="1" i="0" u="none" strike="noStrike">
                          <a:solidFill>
                            <a:srgbClr val="000000"/>
                          </a:solidFill>
                          <a:latin typeface="Calibri"/>
                        </a:rPr>
                        <a:t>0,77</a:t>
                      </a:r>
                    </a:p>
                  </a:txBody>
                  <a:tcPr marL="9525" marR="9525" marT="9525" marB="0" anchor="b"/>
                </a:tc>
                <a:tc>
                  <a:txBody>
                    <a:bodyPr/>
                    <a:lstStyle/>
                    <a:p>
                      <a:pPr algn="ctr" fontAlgn="b"/>
                      <a:r>
                        <a:rPr lang="el-GR" sz="1200" b="1" i="0" u="none" strike="noStrike">
                          <a:solidFill>
                            <a:srgbClr val="000000"/>
                          </a:solidFill>
                          <a:latin typeface="Calibri"/>
                        </a:rPr>
                        <a:t>0,23</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1,63</a:t>
                      </a:r>
                    </a:p>
                  </a:txBody>
                  <a:tcPr marL="9525" marR="9525" marT="9525" marB="0" anchor="b"/>
                </a:tc>
                <a:tc>
                  <a:txBody>
                    <a:bodyPr/>
                    <a:lstStyle/>
                    <a:p>
                      <a:pPr algn="ctr" fontAlgn="b"/>
                      <a:r>
                        <a:rPr lang="el-GR" sz="1200" b="1" i="0" u="none" strike="noStrike" dirty="0">
                          <a:solidFill>
                            <a:srgbClr val="000000"/>
                          </a:solidFill>
                          <a:latin typeface="Calibri"/>
                        </a:rPr>
                        <a:t>91,950</a:t>
                      </a:r>
                    </a:p>
                  </a:txBody>
                  <a:tcPr marL="9525" marR="9525" marT="9525" marB="0" anchor="b"/>
                </a:tc>
                <a:tc>
                  <a:txBody>
                    <a:bodyPr/>
                    <a:lstStyle/>
                    <a:p>
                      <a:pPr algn="ctr" fontAlgn="b"/>
                      <a:r>
                        <a:rPr lang="en-GB" sz="1200" b="1" u="none" strike="noStrike"/>
                        <a:t>per month</a:t>
                      </a:r>
                      <a:endParaRPr lang="en-GB" sz="1200" b="1" i="0" u="none" strike="noStrike">
                        <a:solidFill>
                          <a:srgbClr val="000000"/>
                        </a:solidFill>
                        <a:latin typeface="Calibri"/>
                      </a:endParaRPr>
                    </a:p>
                  </a:txBody>
                  <a:tcPr marL="6040" marR="6040" marT="6040" marB="0" anchor="b"/>
                </a:tc>
                <a:extLst>
                  <a:ext uri="{0D108BD9-81ED-4DB2-BD59-A6C34878D82A}">
                    <a16:rowId xmlns:a16="http://schemas.microsoft.com/office/drawing/2014/main" val="10012"/>
                  </a:ext>
                </a:extLst>
              </a:tr>
              <a:tr h="120793">
                <a:tc>
                  <a:txBody>
                    <a:bodyPr/>
                    <a:lstStyle/>
                    <a:p>
                      <a:pPr algn="ctr" fontAlgn="b"/>
                      <a:endParaRPr lang="el-GR" sz="1400" b="1" i="0" u="none" strike="noStrike" dirty="0">
                        <a:solidFill>
                          <a:srgbClr val="000000"/>
                        </a:solidFill>
                        <a:latin typeface="Calibri"/>
                      </a:endParaRPr>
                    </a:p>
                  </a:txBody>
                  <a:tcPr marL="6040" marR="6040" marT="6040" marB="0" anchor="b"/>
                </a:tc>
                <a:tc>
                  <a:txBody>
                    <a:bodyPr/>
                    <a:lstStyle/>
                    <a:p>
                      <a:pPr algn="ctr" fontAlgn="b"/>
                      <a:endParaRPr lang="el-GR" sz="1400" b="1" i="0" u="none" strike="noStrike">
                        <a:solidFill>
                          <a:srgbClr val="000000"/>
                        </a:solidFill>
                        <a:latin typeface="Calibri"/>
                      </a:endParaRPr>
                    </a:p>
                  </a:txBody>
                  <a:tcPr marL="6040" marR="6040" marT="6040" marB="0" anchor="b"/>
                </a:tc>
                <a:tc>
                  <a:txBody>
                    <a:bodyPr/>
                    <a:lstStyle/>
                    <a:p>
                      <a:pPr algn="ctr" fontAlgn="b"/>
                      <a:endParaRPr lang="el-GR" sz="1400" b="1" i="0" u="none" strike="noStrike">
                        <a:solidFill>
                          <a:srgbClr val="000000"/>
                        </a:solidFill>
                        <a:latin typeface="Calibri"/>
                      </a:endParaRPr>
                    </a:p>
                  </a:txBody>
                  <a:tcPr marL="6040" marR="6040" marT="6040"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r>
                        <a:rPr lang="el-GR" sz="1200" b="1" i="0" u="none" strike="noStrike" dirty="0">
                          <a:solidFill>
                            <a:srgbClr val="000000"/>
                          </a:solidFill>
                          <a:latin typeface="Calibri"/>
                        </a:rPr>
                        <a:t>1836,982</a:t>
                      </a:r>
                    </a:p>
                  </a:txBody>
                  <a:tcPr marL="9525" marR="9525" marT="9525" marB="0" anchor="b"/>
                </a:tc>
                <a:tc>
                  <a:txBody>
                    <a:bodyPr/>
                    <a:lstStyle/>
                    <a:p>
                      <a:pPr algn="ctr" fontAlgn="b"/>
                      <a:r>
                        <a:rPr lang="en-GB" sz="1200" b="1" u="none" strike="noStrike" dirty="0"/>
                        <a:t>per year</a:t>
                      </a:r>
                      <a:endParaRPr lang="en-GB" sz="1200" b="1" i="0" u="none" strike="noStrike" dirty="0">
                        <a:solidFill>
                          <a:srgbClr val="000000"/>
                        </a:solidFill>
                        <a:latin typeface="Calibri"/>
                      </a:endParaRPr>
                    </a:p>
                  </a:txBody>
                  <a:tcPr marL="6040" marR="6040" marT="6040" marB="0" anchor="b"/>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3</a:t>
            </a:r>
            <a:endParaRPr lang="el-GR" b="1" dirty="0"/>
          </a:p>
        </p:txBody>
      </p:sp>
      <p:sp>
        <p:nvSpPr>
          <p:cNvPr id="5" name="Rectangle 3"/>
          <p:cNvSpPr>
            <a:spLocks noChangeArrowheads="1"/>
          </p:cNvSpPr>
          <p:nvPr/>
        </p:nvSpPr>
        <p:spPr bwMode="auto">
          <a:xfrm>
            <a:off x="0" y="42860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Να υπολογισθεί η μέση μηνιαία ηλιακή ακτινοβολία που δέχεται Φ/Β συλλέκτης, στην περιοχή της Ιεράπετρας αν αυτός α) είναι τοποθετημένος με σταθερή κλίση 34</a:t>
            </a:r>
            <a:r>
              <a:rPr lang="el-GR" sz="1600" baseline="30000" dirty="0" smtClean="0"/>
              <a:t>ο</a:t>
            </a:r>
            <a:r>
              <a:rPr lang="el-GR" sz="1600" dirty="0" smtClean="0"/>
              <a:t> όλο το έτος, β) λαμβάνει τη βέλτιστη κλίση κάθε ημέρα και γ) αν επιπλέον της βέλτιστης κάθε ημέρα παρακολουθεί και την ημερήσια διαδρομή του ήλιου (περιστροφή διπλού άξονα).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3</a:t>
            </a:r>
            <a:endParaRPr lang="el-GR" b="1" dirty="0"/>
          </a:p>
        </p:txBody>
      </p:sp>
      <p:sp>
        <p:nvSpPr>
          <p:cNvPr id="5" name="Rectangle 3"/>
          <p:cNvSpPr>
            <a:spLocks noChangeArrowheads="1"/>
          </p:cNvSpPr>
          <p:nvPr/>
        </p:nvSpPr>
        <p:spPr bwMode="auto">
          <a:xfrm>
            <a:off x="0" y="41533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b="1" dirty="0" smtClean="0"/>
              <a:t>Λύση</a:t>
            </a:r>
            <a:endParaRPr lang="el-GR" sz="1600" dirty="0" smtClean="0"/>
          </a:p>
          <a:p>
            <a:r>
              <a:rPr lang="el-GR" sz="1600" dirty="0" smtClean="0"/>
              <a:t> Αντίστοιχα προς τα Παραδείγματα 2 και 3 τα αποτελέσματα για σταθερή κλίση 34</a:t>
            </a:r>
            <a:r>
              <a:rPr lang="el-GR" sz="1600" baseline="30000" dirty="0" smtClean="0"/>
              <a:t>ο</a:t>
            </a:r>
            <a:r>
              <a:rPr lang="el-GR" sz="1600" dirty="0" smtClean="0"/>
              <a:t> είναι:</a:t>
            </a:r>
            <a:endParaRPr lang="el-GR" sz="1600" dirty="0"/>
          </a:p>
        </p:txBody>
      </p:sp>
      <p:graphicFrame>
        <p:nvGraphicFramePr>
          <p:cNvPr id="6" name="5 - Πίνακας"/>
          <p:cNvGraphicFramePr>
            <a:graphicFrameLocks noGrp="1"/>
          </p:cNvGraphicFramePr>
          <p:nvPr/>
        </p:nvGraphicFramePr>
        <p:xfrm>
          <a:off x="89598" y="1142984"/>
          <a:ext cx="7197046" cy="2635215"/>
        </p:xfrm>
        <a:graphic>
          <a:graphicData uri="http://schemas.openxmlformats.org/drawingml/2006/table">
            <a:tbl>
              <a:tblPr>
                <a:tableStyleId>{284E427A-3D55-4303-BF80-6455036E1DE7}</a:tableStyleId>
              </a:tblPr>
              <a:tblGrid>
                <a:gridCol w="395090">
                  <a:extLst>
                    <a:ext uri="{9D8B030D-6E8A-4147-A177-3AD203B41FA5}">
                      <a16:colId xmlns:a16="http://schemas.microsoft.com/office/drawing/2014/main" val="20000"/>
                    </a:ext>
                  </a:extLst>
                </a:gridCol>
                <a:gridCol w="512549">
                  <a:extLst>
                    <a:ext uri="{9D8B030D-6E8A-4147-A177-3AD203B41FA5}">
                      <a16:colId xmlns:a16="http://schemas.microsoft.com/office/drawing/2014/main" val="20001"/>
                    </a:ext>
                  </a:extLst>
                </a:gridCol>
                <a:gridCol w="587296">
                  <a:extLst>
                    <a:ext uri="{9D8B030D-6E8A-4147-A177-3AD203B41FA5}">
                      <a16:colId xmlns:a16="http://schemas.microsoft.com/office/drawing/2014/main" val="20002"/>
                    </a:ext>
                  </a:extLst>
                </a:gridCol>
                <a:gridCol w="576618">
                  <a:extLst>
                    <a:ext uri="{9D8B030D-6E8A-4147-A177-3AD203B41FA5}">
                      <a16:colId xmlns:a16="http://schemas.microsoft.com/office/drawing/2014/main" val="20003"/>
                    </a:ext>
                  </a:extLst>
                </a:gridCol>
                <a:gridCol w="597974">
                  <a:extLst>
                    <a:ext uri="{9D8B030D-6E8A-4147-A177-3AD203B41FA5}">
                      <a16:colId xmlns:a16="http://schemas.microsoft.com/office/drawing/2014/main" val="20004"/>
                    </a:ext>
                  </a:extLst>
                </a:gridCol>
                <a:gridCol w="811537">
                  <a:extLst>
                    <a:ext uri="{9D8B030D-6E8A-4147-A177-3AD203B41FA5}">
                      <a16:colId xmlns:a16="http://schemas.microsoft.com/office/drawing/2014/main" val="20005"/>
                    </a:ext>
                  </a:extLst>
                </a:gridCol>
                <a:gridCol w="1121202">
                  <a:extLst>
                    <a:ext uri="{9D8B030D-6E8A-4147-A177-3AD203B41FA5}">
                      <a16:colId xmlns:a16="http://schemas.microsoft.com/office/drawing/2014/main" val="20006"/>
                    </a:ext>
                  </a:extLst>
                </a:gridCol>
                <a:gridCol w="512549">
                  <a:extLst>
                    <a:ext uri="{9D8B030D-6E8A-4147-A177-3AD203B41FA5}">
                      <a16:colId xmlns:a16="http://schemas.microsoft.com/office/drawing/2014/main" val="20007"/>
                    </a:ext>
                  </a:extLst>
                </a:gridCol>
                <a:gridCol w="1057133">
                  <a:extLst>
                    <a:ext uri="{9D8B030D-6E8A-4147-A177-3AD203B41FA5}">
                      <a16:colId xmlns:a16="http://schemas.microsoft.com/office/drawing/2014/main" val="20008"/>
                    </a:ext>
                  </a:extLst>
                </a:gridCol>
                <a:gridCol w="512549">
                  <a:extLst>
                    <a:ext uri="{9D8B030D-6E8A-4147-A177-3AD203B41FA5}">
                      <a16:colId xmlns:a16="http://schemas.microsoft.com/office/drawing/2014/main" val="20009"/>
                    </a:ext>
                  </a:extLst>
                </a:gridCol>
                <a:gridCol w="512549">
                  <a:extLst>
                    <a:ext uri="{9D8B030D-6E8A-4147-A177-3AD203B41FA5}">
                      <a16:colId xmlns:a16="http://schemas.microsoft.com/office/drawing/2014/main" val="20010"/>
                    </a:ext>
                  </a:extLst>
                </a:gridCol>
              </a:tblGrid>
              <a:tr h="301168">
                <a:tc>
                  <a:txBody>
                    <a:bodyPr/>
                    <a:lstStyle/>
                    <a:p>
                      <a:pPr algn="ctr" fontAlgn="b"/>
                      <a:r>
                        <a:rPr lang="el-GR" sz="1050" b="1" u="none" strike="noStrike" dirty="0"/>
                        <a:t>β</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a:t>ν</a:t>
                      </a:r>
                      <a:endParaRPr lang="el-GR"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err="1"/>
                        <a:t>Ιον</a:t>
                      </a:r>
                      <a:r>
                        <a:rPr lang="el-GR" sz="1050" b="1" u="none" strike="noStrike" dirty="0" smtClean="0"/>
                        <a:t>,</a:t>
                      </a:r>
                    </a:p>
                    <a:p>
                      <a:pPr algn="ctr" fontAlgn="b"/>
                      <a:r>
                        <a:rPr lang="en-GB" sz="1050" b="1" u="none" strike="noStrike" dirty="0" err="1" smtClean="0"/>
                        <a:t>kw</a:t>
                      </a:r>
                      <a:r>
                        <a:rPr lang="en-GB" sz="1050" b="1" u="none" strike="noStrike" dirty="0" smtClean="0"/>
                        <a:t>/m2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δν</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a:t>ωΔ</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Ηον</a:t>
                      </a:r>
                      <a:r>
                        <a:rPr lang="el-GR" sz="1050" b="1" u="none" strike="noStrike" dirty="0" smtClean="0"/>
                        <a:t>,</a:t>
                      </a:r>
                    </a:p>
                    <a:p>
                      <a:pPr algn="ctr" fontAlgn="b"/>
                      <a:r>
                        <a:rPr lang="en-GB" sz="1050" b="1" u="none" strike="noStrike" dirty="0" err="1" smtClean="0"/>
                        <a:t>kwh</a:t>
                      </a:r>
                      <a:r>
                        <a:rPr lang="en-GB" sz="1050" b="1" u="none" strike="noStrike" dirty="0" smtClean="0"/>
                        <a:t>/d/m2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a:t>
                      </a:r>
                      <a:r>
                        <a:rPr lang="en-GB" sz="1050" b="1" u="none" strike="noStrike" dirty="0"/>
                        <a:t>m</a:t>
                      </a:r>
                      <a:r>
                        <a:rPr lang="en-GB" sz="1050" b="1" u="none" strike="noStrike" dirty="0" smtClean="0"/>
                        <a:t>,</a:t>
                      </a:r>
                      <a:endParaRPr lang="el-GR" sz="1050" b="1" u="none" strike="noStrike" dirty="0" smtClean="0"/>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n-GB" sz="1050" b="1" u="none" strike="noStrike"/>
                        <a:t>AM</a:t>
                      </a:r>
                      <a:endParaRPr lang="en-GB"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a:t>ΗΗ</a:t>
                      </a:r>
                      <a:r>
                        <a:rPr lang="el-GR" sz="1050" b="1" u="none" strike="noStrike" dirty="0" smtClean="0"/>
                        <a:t>,</a:t>
                      </a:r>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extLst>
                  <a:ext uri="{0D108BD9-81ED-4DB2-BD59-A6C34878D82A}">
                    <a16:rowId xmlns:a16="http://schemas.microsoft.com/office/drawing/2014/main" val="10000"/>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15</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dirty="0">
                          <a:solidFill>
                            <a:srgbClr val="000000"/>
                          </a:solidFill>
                          <a:latin typeface="Calibri"/>
                        </a:rPr>
                        <a:t>-21,27</a:t>
                      </a:r>
                    </a:p>
                  </a:txBody>
                  <a:tcPr marL="9525" marR="9525" marT="9525" marB="0" anchor="b"/>
                </a:tc>
                <a:tc>
                  <a:txBody>
                    <a:bodyPr/>
                    <a:lstStyle/>
                    <a:p>
                      <a:pPr algn="ctr" fontAlgn="b"/>
                      <a:r>
                        <a:rPr lang="el-GR" sz="1200" b="1" i="0" u="none" strike="noStrike" dirty="0">
                          <a:solidFill>
                            <a:srgbClr val="000000"/>
                          </a:solidFill>
                          <a:latin typeface="Calibri"/>
                        </a:rPr>
                        <a:t>74,18</a:t>
                      </a:r>
                    </a:p>
                  </a:txBody>
                  <a:tcPr marL="9525" marR="9525" marT="9525" marB="0" anchor="b"/>
                </a:tc>
                <a:tc>
                  <a:txBody>
                    <a:bodyPr/>
                    <a:lstStyle/>
                    <a:p>
                      <a:pPr algn="ctr" fontAlgn="b"/>
                      <a:r>
                        <a:rPr lang="el-GR" sz="1200" b="1" i="0" u="none" strike="noStrike">
                          <a:solidFill>
                            <a:srgbClr val="000000"/>
                          </a:solidFill>
                          <a:latin typeface="Calibri"/>
                        </a:rPr>
                        <a:t>5,038</a:t>
                      </a:r>
                    </a:p>
                  </a:txBody>
                  <a:tcPr marL="9525" marR="9525" marT="9525" marB="0" anchor="b"/>
                </a:tc>
                <a:tc>
                  <a:txBody>
                    <a:bodyPr/>
                    <a:lstStyle/>
                    <a:p>
                      <a:pPr algn="ctr" fontAlgn="b"/>
                      <a:r>
                        <a:rPr lang="el-GR" sz="1200" b="1" i="0" u="none" strike="noStrike">
                          <a:solidFill>
                            <a:srgbClr val="000000"/>
                          </a:solidFill>
                          <a:latin typeface="Calibri"/>
                        </a:rPr>
                        <a:t>156,165</a:t>
                      </a:r>
                    </a:p>
                  </a:txBody>
                  <a:tcPr marL="9525" marR="9525" marT="9525" marB="0" anchor="b"/>
                </a:tc>
                <a:tc>
                  <a:txBody>
                    <a:bodyPr/>
                    <a:lstStyle/>
                    <a:p>
                      <a:pPr algn="ctr" fontAlgn="b"/>
                      <a:r>
                        <a:rPr lang="el-GR" sz="1100" b="1" i="0" u="none" strike="noStrike">
                          <a:solidFill>
                            <a:srgbClr val="000000"/>
                          </a:solidFill>
                          <a:latin typeface="Calibri"/>
                        </a:rPr>
                        <a:t>4,6</a:t>
                      </a:r>
                    </a:p>
                  </a:txBody>
                  <a:tcPr marL="9525" marR="9525" marT="9525" marB="0" anchor="b"/>
                </a:tc>
                <a:tc>
                  <a:txBody>
                    <a:bodyPr/>
                    <a:lstStyle/>
                    <a:p>
                      <a:pPr algn="ctr" fontAlgn="b"/>
                      <a:r>
                        <a:rPr lang="el-GR" sz="1200" b="1" i="0" u="none" strike="noStrike">
                          <a:solidFill>
                            <a:srgbClr val="000000"/>
                          </a:solidFill>
                          <a:latin typeface="Calibri"/>
                        </a:rPr>
                        <a:t>56,477</a:t>
                      </a:r>
                    </a:p>
                  </a:txBody>
                  <a:tcPr marL="9525" marR="9525" marT="9525" marB="0" anchor="b"/>
                </a:tc>
                <a:tc>
                  <a:txBody>
                    <a:bodyPr/>
                    <a:lstStyle/>
                    <a:p>
                      <a:pPr algn="ctr" fontAlgn="b"/>
                      <a:r>
                        <a:rPr lang="el-GR" sz="1200" b="1" i="0" u="none" strike="noStrike">
                          <a:solidFill>
                            <a:srgbClr val="000000"/>
                          </a:solidFill>
                          <a:latin typeface="Calibri"/>
                        </a:rPr>
                        <a:t>89,61</a:t>
                      </a:r>
                    </a:p>
                  </a:txBody>
                  <a:tcPr marL="9525" marR="9525" marT="9525" marB="0" anchor="b"/>
                </a:tc>
                <a:tc>
                  <a:txBody>
                    <a:bodyPr/>
                    <a:lstStyle/>
                    <a:p>
                      <a:pPr algn="ctr" fontAlgn="b"/>
                      <a:r>
                        <a:rPr lang="el-GR" sz="1200" b="1" i="0" u="none" strike="noStrike">
                          <a:solidFill>
                            <a:srgbClr val="000000"/>
                          </a:solidFill>
                          <a:latin typeface="Calibri"/>
                        </a:rPr>
                        <a:t>74,18</a:t>
                      </a:r>
                    </a:p>
                  </a:txBody>
                  <a:tcPr marL="9525" marR="9525" marT="9525" marB="0" anchor="b"/>
                </a:tc>
                <a:extLst>
                  <a:ext uri="{0D108BD9-81ED-4DB2-BD59-A6C34878D82A}">
                    <a16:rowId xmlns:a16="http://schemas.microsoft.com/office/drawing/2014/main" val="10001"/>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45</a:t>
                      </a:r>
                    </a:p>
                  </a:txBody>
                  <a:tcPr marL="9525" marR="9525" marT="9525" marB="0" anchor="b"/>
                </a:tc>
                <a:tc>
                  <a:txBody>
                    <a:bodyPr/>
                    <a:lstStyle/>
                    <a:p>
                      <a:pPr algn="ctr" fontAlgn="b"/>
                      <a:r>
                        <a:rPr lang="el-GR" sz="1100" b="1" i="0" u="none" strike="noStrike">
                          <a:solidFill>
                            <a:srgbClr val="000000"/>
                          </a:solidFill>
                          <a:latin typeface="Calibri"/>
                        </a:rPr>
                        <a:t>1,406</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200" b="1" i="0" u="none" strike="noStrike" dirty="0">
                          <a:solidFill>
                            <a:srgbClr val="000000"/>
                          </a:solidFill>
                          <a:latin typeface="Calibri"/>
                        </a:rPr>
                        <a:t>80,23</a:t>
                      </a:r>
                    </a:p>
                  </a:txBody>
                  <a:tcPr marL="9525" marR="9525" marT="9525" marB="0" anchor="b"/>
                </a:tc>
                <a:tc>
                  <a:txBody>
                    <a:bodyPr/>
                    <a:lstStyle/>
                    <a:p>
                      <a:pPr algn="ctr" fontAlgn="b"/>
                      <a:r>
                        <a:rPr lang="el-GR" sz="1200" b="1" i="0" u="none" strike="noStrike">
                          <a:solidFill>
                            <a:srgbClr val="000000"/>
                          </a:solidFill>
                          <a:latin typeface="Calibri"/>
                        </a:rPr>
                        <a:t>6,397</a:t>
                      </a:r>
                    </a:p>
                  </a:txBody>
                  <a:tcPr marL="9525" marR="9525" marT="9525" marB="0" anchor="b"/>
                </a:tc>
                <a:tc>
                  <a:txBody>
                    <a:bodyPr/>
                    <a:lstStyle/>
                    <a:p>
                      <a:pPr algn="ctr" fontAlgn="b"/>
                      <a:r>
                        <a:rPr lang="el-GR" sz="1200" b="1" i="0" u="none" strike="noStrike">
                          <a:solidFill>
                            <a:srgbClr val="000000"/>
                          </a:solidFill>
                          <a:latin typeface="Calibri"/>
                        </a:rPr>
                        <a:t>179,129</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200" b="1" i="0" u="none" strike="noStrike">
                          <a:solidFill>
                            <a:srgbClr val="000000"/>
                          </a:solidFill>
                          <a:latin typeface="Calibri"/>
                        </a:rPr>
                        <a:t>84,728</a:t>
                      </a:r>
                    </a:p>
                  </a:txBody>
                  <a:tcPr marL="9525" marR="9525" marT="9525" marB="0" anchor="b"/>
                </a:tc>
                <a:tc>
                  <a:txBody>
                    <a:bodyPr/>
                    <a:lstStyle/>
                    <a:p>
                      <a:pPr algn="ctr" fontAlgn="b"/>
                      <a:r>
                        <a:rPr lang="el-GR" sz="1200" b="1" i="0" u="none" strike="noStrike">
                          <a:solidFill>
                            <a:srgbClr val="000000"/>
                          </a:solidFill>
                          <a:latin typeface="Calibri"/>
                        </a:rPr>
                        <a:t>89,76</a:t>
                      </a:r>
                    </a:p>
                  </a:txBody>
                  <a:tcPr marL="9525" marR="9525" marT="9525" marB="0" anchor="b"/>
                </a:tc>
                <a:tc>
                  <a:txBody>
                    <a:bodyPr/>
                    <a:lstStyle/>
                    <a:p>
                      <a:pPr algn="ctr" fontAlgn="b"/>
                      <a:r>
                        <a:rPr lang="el-GR" sz="1200" b="1" i="0" u="none" strike="noStrike">
                          <a:solidFill>
                            <a:srgbClr val="000000"/>
                          </a:solidFill>
                          <a:latin typeface="Calibri"/>
                        </a:rPr>
                        <a:t>80,23</a:t>
                      </a:r>
                    </a:p>
                  </a:txBody>
                  <a:tcPr marL="9525" marR="9525" marT="9525" marB="0" anchor="b"/>
                </a:tc>
                <a:extLst>
                  <a:ext uri="{0D108BD9-81ED-4DB2-BD59-A6C34878D82A}">
                    <a16:rowId xmlns:a16="http://schemas.microsoft.com/office/drawing/2014/main" val="10002"/>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74</a:t>
                      </a:r>
                    </a:p>
                  </a:txBody>
                  <a:tcPr marL="9525" marR="9525" marT="9525" marB="0" anchor="b"/>
                </a:tc>
                <a:tc>
                  <a:txBody>
                    <a:bodyPr/>
                    <a:lstStyle/>
                    <a:p>
                      <a:pPr algn="ctr" fontAlgn="b"/>
                      <a:r>
                        <a:rPr lang="el-GR" sz="1100" b="1" i="0" u="none" strike="noStrike">
                          <a:solidFill>
                            <a:srgbClr val="000000"/>
                          </a:solidFill>
                          <a:latin typeface="Calibri"/>
                        </a:rPr>
                        <a:t>1,386</a:t>
                      </a:r>
                    </a:p>
                  </a:txBody>
                  <a:tcPr marL="9525" marR="9525" marT="9525" marB="0" anchor="b"/>
                </a:tc>
                <a:tc>
                  <a:txBody>
                    <a:bodyPr/>
                    <a:lstStyle/>
                    <a:p>
                      <a:pPr algn="ctr" fontAlgn="b"/>
                      <a:r>
                        <a:rPr lang="el-GR" sz="1100" b="1" i="0" u="none" strike="noStrike">
                          <a:solidFill>
                            <a:srgbClr val="000000"/>
                          </a:solidFill>
                          <a:latin typeface="Calibri"/>
                        </a:rPr>
                        <a:t>-2,82</a:t>
                      </a:r>
                    </a:p>
                  </a:txBody>
                  <a:tcPr marL="9525" marR="9525" marT="9525" marB="0" anchor="b"/>
                </a:tc>
                <a:tc>
                  <a:txBody>
                    <a:bodyPr/>
                    <a:lstStyle/>
                    <a:p>
                      <a:pPr algn="ctr" fontAlgn="b"/>
                      <a:r>
                        <a:rPr lang="el-GR" sz="1200" b="1" i="0" u="none" strike="noStrike" dirty="0">
                          <a:solidFill>
                            <a:srgbClr val="000000"/>
                          </a:solidFill>
                          <a:latin typeface="Calibri"/>
                        </a:rPr>
                        <a:t>88,02</a:t>
                      </a:r>
                    </a:p>
                  </a:txBody>
                  <a:tcPr marL="9525" marR="9525" marT="9525" marB="0" anchor="b"/>
                </a:tc>
                <a:tc>
                  <a:txBody>
                    <a:bodyPr/>
                    <a:lstStyle/>
                    <a:p>
                      <a:pPr algn="ctr" fontAlgn="b"/>
                      <a:r>
                        <a:rPr lang="el-GR" sz="1200" b="1" i="0" u="none" strike="noStrike">
                          <a:solidFill>
                            <a:srgbClr val="000000"/>
                          </a:solidFill>
                          <a:latin typeface="Calibri"/>
                        </a:rPr>
                        <a:t>8,205</a:t>
                      </a:r>
                    </a:p>
                  </a:txBody>
                  <a:tcPr marL="9525" marR="9525" marT="9525" marB="0" anchor="b"/>
                </a:tc>
                <a:tc>
                  <a:txBody>
                    <a:bodyPr/>
                    <a:lstStyle/>
                    <a:p>
                      <a:pPr algn="ctr" fontAlgn="b"/>
                      <a:r>
                        <a:rPr lang="el-GR" sz="1200" b="1" i="0" u="none" strike="noStrike">
                          <a:solidFill>
                            <a:srgbClr val="000000"/>
                          </a:solidFill>
                          <a:latin typeface="Calibri"/>
                        </a:rPr>
                        <a:t>254,364</a:t>
                      </a:r>
                    </a:p>
                  </a:txBody>
                  <a:tcPr marL="9525" marR="9525" marT="9525" marB="0" anchor="b"/>
                </a:tc>
                <a:tc>
                  <a:txBody>
                    <a:bodyPr/>
                    <a:lstStyle/>
                    <a:p>
                      <a:pPr algn="ctr" fontAlgn="b"/>
                      <a:r>
                        <a:rPr lang="el-GR" sz="1100" b="1" i="0" u="none" strike="noStrike">
                          <a:solidFill>
                            <a:srgbClr val="000000"/>
                          </a:solidFill>
                          <a:latin typeface="Calibri"/>
                        </a:rPr>
                        <a:t>3</a:t>
                      </a:r>
                    </a:p>
                  </a:txBody>
                  <a:tcPr marL="9525" marR="9525" marT="9525" marB="0" anchor="b"/>
                </a:tc>
                <a:tc>
                  <a:txBody>
                    <a:bodyPr/>
                    <a:lstStyle/>
                    <a:p>
                      <a:pPr algn="ctr" fontAlgn="b"/>
                      <a:r>
                        <a:rPr lang="el-GR" sz="1200" b="1" i="0" u="none" strike="noStrike">
                          <a:solidFill>
                            <a:srgbClr val="000000"/>
                          </a:solidFill>
                          <a:latin typeface="Calibri"/>
                        </a:rPr>
                        <a:t>135,450</a:t>
                      </a:r>
                    </a:p>
                  </a:txBody>
                  <a:tcPr marL="9525" marR="9525" marT="9525" marB="0" anchor="b"/>
                </a:tc>
                <a:tc>
                  <a:txBody>
                    <a:bodyPr/>
                    <a:lstStyle/>
                    <a:p>
                      <a:pPr algn="ctr" fontAlgn="b"/>
                      <a:r>
                        <a:rPr lang="el-GR" sz="1200" b="1" i="0" u="none" strike="noStrike">
                          <a:solidFill>
                            <a:srgbClr val="000000"/>
                          </a:solidFill>
                          <a:latin typeface="Calibri"/>
                        </a:rPr>
                        <a:t>89,95</a:t>
                      </a:r>
                    </a:p>
                  </a:txBody>
                  <a:tcPr marL="9525" marR="9525" marT="9525" marB="0" anchor="b"/>
                </a:tc>
                <a:tc>
                  <a:txBody>
                    <a:bodyPr/>
                    <a:lstStyle/>
                    <a:p>
                      <a:pPr algn="ctr" fontAlgn="b"/>
                      <a:r>
                        <a:rPr lang="el-GR" sz="1200" b="1" i="0" u="none" strike="noStrike">
                          <a:solidFill>
                            <a:srgbClr val="000000"/>
                          </a:solidFill>
                          <a:latin typeface="Calibri"/>
                        </a:rPr>
                        <a:t>88,02</a:t>
                      </a:r>
                    </a:p>
                  </a:txBody>
                  <a:tcPr marL="9525" marR="9525" marT="9525" marB="0" anchor="b"/>
                </a:tc>
                <a:extLst>
                  <a:ext uri="{0D108BD9-81ED-4DB2-BD59-A6C34878D82A}">
                    <a16:rowId xmlns:a16="http://schemas.microsoft.com/office/drawing/2014/main" val="10003"/>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105</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100" b="1" i="0" u="none" strike="noStrike">
                          <a:solidFill>
                            <a:srgbClr val="000000"/>
                          </a:solidFill>
                          <a:latin typeface="Calibri"/>
                        </a:rPr>
                        <a:t>9,41</a:t>
                      </a:r>
                    </a:p>
                  </a:txBody>
                  <a:tcPr marL="9525" marR="9525" marT="9525" marB="0" anchor="b"/>
                </a:tc>
                <a:tc>
                  <a:txBody>
                    <a:bodyPr/>
                    <a:lstStyle/>
                    <a:p>
                      <a:pPr algn="ctr" fontAlgn="b"/>
                      <a:r>
                        <a:rPr lang="el-GR" sz="1200" b="1" i="0" u="none" strike="noStrike">
                          <a:solidFill>
                            <a:srgbClr val="000000"/>
                          </a:solidFill>
                          <a:latin typeface="Calibri"/>
                        </a:rPr>
                        <a:t>96,67</a:t>
                      </a:r>
                    </a:p>
                  </a:txBody>
                  <a:tcPr marL="9525" marR="9525" marT="9525" marB="0" anchor="b"/>
                </a:tc>
                <a:tc>
                  <a:txBody>
                    <a:bodyPr/>
                    <a:lstStyle/>
                    <a:p>
                      <a:pPr algn="ctr" fontAlgn="b"/>
                      <a:r>
                        <a:rPr lang="el-GR" sz="1200" b="1" i="0" u="none" strike="noStrike" dirty="0">
                          <a:solidFill>
                            <a:srgbClr val="000000"/>
                          </a:solidFill>
                          <a:latin typeface="Calibri"/>
                        </a:rPr>
                        <a:t>10,006</a:t>
                      </a:r>
                    </a:p>
                  </a:txBody>
                  <a:tcPr marL="9525" marR="9525" marT="9525" marB="0" anchor="b"/>
                </a:tc>
                <a:tc>
                  <a:txBody>
                    <a:bodyPr/>
                    <a:lstStyle/>
                    <a:p>
                      <a:pPr algn="ctr" fontAlgn="b"/>
                      <a:r>
                        <a:rPr lang="el-GR" sz="1200" b="1" i="0" u="none" strike="noStrike">
                          <a:solidFill>
                            <a:srgbClr val="000000"/>
                          </a:solidFill>
                          <a:latin typeface="Calibri"/>
                        </a:rPr>
                        <a:t>300,173</a:t>
                      </a:r>
                    </a:p>
                  </a:txBody>
                  <a:tcPr marL="9525" marR="9525" marT="9525" marB="0" anchor="b"/>
                </a:tc>
                <a:tc>
                  <a:txBody>
                    <a:bodyPr/>
                    <a:lstStyle/>
                    <a:p>
                      <a:pPr algn="ctr" fontAlgn="b"/>
                      <a:r>
                        <a:rPr lang="el-GR" sz="1100" b="1" i="0" u="none" strike="noStrike">
                          <a:solidFill>
                            <a:srgbClr val="000000"/>
                          </a:solidFill>
                          <a:latin typeface="Calibri"/>
                        </a:rPr>
                        <a:t>2,71</a:t>
                      </a:r>
                    </a:p>
                  </a:txBody>
                  <a:tcPr marL="9525" marR="9525" marT="9525" marB="0" anchor="b"/>
                </a:tc>
                <a:tc>
                  <a:txBody>
                    <a:bodyPr/>
                    <a:lstStyle/>
                    <a:p>
                      <a:pPr algn="ctr" fontAlgn="b"/>
                      <a:r>
                        <a:rPr lang="el-GR" sz="1200" b="1" i="0" u="none" strike="noStrike">
                          <a:solidFill>
                            <a:srgbClr val="000000"/>
                          </a:solidFill>
                          <a:latin typeface="Calibri"/>
                        </a:rPr>
                        <a:t>171,455</a:t>
                      </a:r>
                    </a:p>
                  </a:txBody>
                  <a:tcPr marL="9525" marR="9525" marT="9525" marB="0" anchor="b"/>
                </a:tc>
                <a:tc>
                  <a:txBody>
                    <a:bodyPr/>
                    <a:lstStyle/>
                    <a:p>
                      <a:pPr algn="ctr" fontAlgn="b"/>
                      <a:r>
                        <a:rPr lang="el-GR" sz="1200" b="1" i="0" u="none" strike="noStrike">
                          <a:solidFill>
                            <a:srgbClr val="000000"/>
                          </a:solidFill>
                          <a:latin typeface="Calibri"/>
                        </a:rPr>
                        <a:t>90,17</a:t>
                      </a:r>
                    </a:p>
                  </a:txBody>
                  <a:tcPr marL="9525" marR="9525" marT="9525" marB="0" anchor="b"/>
                </a:tc>
                <a:tc>
                  <a:txBody>
                    <a:bodyPr/>
                    <a:lstStyle/>
                    <a:p>
                      <a:pPr algn="ctr" fontAlgn="b"/>
                      <a:r>
                        <a:rPr lang="el-GR" sz="1200" b="1" i="0" u="none" strike="noStrike">
                          <a:solidFill>
                            <a:srgbClr val="000000"/>
                          </a:solidFill>
                          <a:latin typeface="Calibri"/>
                        </a:rPr>
                        <a:t>90,17</a:t>
                      </a:r>
                    </a:p>
                  </a:txBody>
                  <a:tcPr marL="9525" marR="9525" marT="9525" marB="0" anchor="b"/>
                </a:tc>
                <a:extLst>
                  <a:ext uri="{0D108BD9-81ED-4DB2-BD59-A6C34878D82A}">
                    <a16:rowId xmlns:a16="http://schemas.microsoft.com/office/drawing/2014/main" val="10004"/>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135</a:t>
                      </a:r>
                    </a:p>
                  </a:txBody>
                  <a:tcPr marL="9525" marR="9525" marT="9525" marB="0" anchor="b"/>
                </a:tc>
                <a:tc>
                  <a:txBody>
                    <a:bodyPr/>
                    <a:lstStyle/>
                    <a:p>
                      <a:pPr algn="ctr" fontAlgn="b"/>
                      <a:r>
                        <a:rPr lang="el-GR" sz="1100" b="1" i="0" u="none" strike="noStrike">
                          <a:solidFill>
                            <a:srgbClr val="000000"/>
                          </a:solidFill>
                          <a:latin typeface="Calibri"/>
                        </a:rPr>
                        <a:t>1,342</a:t>
                      </a:r>
                    </a:p>
                  </a:txBody>
                  <a:tcPr marL="9525" marR="9525" marT="9525" marB="0" anchor="b"/>
                </a:tc>
                <a:tc>
                  <a:txBody>
                    <a:bodyPr/>
                    <a:lstStyle/>
                    <a:p>
                      <a:pPr algn="ctr" fontAlgn="b"/>
                      <a:r>
                        <a:rPr lang="el-GR" sz="1100" b="1" i="0" u="none" strike="noStrike">
                          <a:solidFill>
                            <a:srgbClr val="000000"/>
                          </a:solidFill>
                          <a:latin typeface="Calibri"/>
                        </a:rPr>
                        <a:t>18,79</a:t>
                      </a:r>
                    </a:p>
                  </a:txBody>
                  <a:tcPr marL="9525" marR="9525" marT="9525" marB="0" anchor="b"/>
                </a:tc>
                <a:tc>
                  <a:txBody>
                    <a:bodyPr/>
                    <a:lstStyle/>
                    <a:p>
                      <a:pPr algn="ctr" fontAlgn="b"/>
                      <a:r>
                        <a:rPr lang="el-GR" sz="1200" b="1" i="0" u="none" strike="noStrike">
                          <a:solidFill>
                            <a:srgbClr val="000000"/>
                          </a:solidFill>
                          <a:latin typeface="Calibri"/>
                        </a:rPr>
                        <a:t>103,78</a:t>
                      </a:r>
                    </a:p>
                  </a:txBody>
                  <a:tcPr marL="9525" marR="9525" marT="9525" marB="0" anchor="b"/>
                </a:tc>
                <a:tc>
                  <a:txBody>
                    <a:bodyPr/>
                    <a:lstStyle/>
                    <a:p>
                      <a:pPr algn="ctr" fontAlgn="b"/>
                      <a:r>
                        <a:rPr lang="el-GR" sz="1200" b="1" i="0" u="none" strike="noStrike" dirty="0">
                          <a:solidFill>
                            <a:srgbClr val="000000"/>
                          </a:solidFill>
                          <a:latin typeface="Calibri"/>
                        </a:rPr>
                        <a:t>11,156</a:t>
                      </a:r>
                    </a:p>
                  </a:txBody>
                  <a:tcPr marL="9525" marR="9525" marT="9525" marB="0" anchor="b"/>
                </a:tc>
                <a:tc>
                  <a:txBody>
                    <a:bodyPr/>
                    <a:lstStyle/>
                    <a:p>
                      <a:pPr algn="ctr" fontAlgn="b"/>
                      <a:r>
                        <a:rPr lang="el-GR" sz="1200" b="1" i="0" u="none" strike="noStrike">
                          <a:solidFill>
                            <a:srgbClr val="000000"/>
                          </a:solidFill>
                          <a:latin typeface="Calibri"/>
                        </a:rPr>
                        <a:t>345,838</a:t>
                      </a:r>
                    </a:p>
                  </a:txBody>
                  <a:tcPr marL="9525" marR="9525" marT="9525" marB="0" anchor="b"/>
                </a:tc>
                <a:tc>
                  <a:txBody>
                    <a:bodyPr/>
                    <a:lstStyle/>
                    <a:p>
                      <a:pPr algn="ctr" fontAlgn="b"/>
                      <a:r>
                        <a:rPr lang="el-GR" sz="1100" b="1" i="0" u="none" strike="noStrike">
                          <a:solidFill>
                            <a:srgbClr val="000000"/>
                          </a:solidFill>
                          <a:latin typeface="Calibri"/>
                        </a:rPr>
                        <a:t>2,64</a:t>
                      </a:r>
                    </a:p>
                  </a:txBody>
                  <a:tcPr marL="9525" marR="9525" marT="9525" marB="0" anchor="b"/>
                </a:tc>
                <a:tc>
                  <a:txBody>
                    <a:bodyPr/>
                    <a:lstStyle/>
                    <a:p>
                      <a:pPr algn="ctr" fontAlgn="b"/>
                      <a:r>
                        <a:rPr lang="el-GR" sz="1200" b="1" i="0" u="none" strike="noStrike">
                          <a:solidFill>
                            <a:srgbClr val="000000"/>
                          </a:solidFill>
                          <a:latin typeface="Calibri"/>
                        </a:rPr>
                        <a:t>200,911</a:t>
                      </a:r>
                    </a:p>
                  </a:txBody>
                  <a:tcPr marL="9525" marR="9525" marT="9525" marB="0" anchor="b"/>
                </a:tc>
                <a:tc>
                  <a:txBody>
                    <a:bodyPr/>
                    <a:lstStyle/>
                    <a:p>
                      <a:pPr algn="ctr" fontAlgn="b"/>
                      <a:r>
                        <a:rPr lang="el-GR" sz="1200" b="1" i="0" u="none" strike="noStrike">
                          <a:solidFill>
                            <a:srgbClr val="000000"/>
                          </a:solidFill>
                          <a:latin typeface="Calibri"/>
                        </a:rPr>
                        <a:t>90,34</a:t>
                      </a:r>
                    </a:p>
                  </a:txBody>
                  <a:tcPr marL="9525" marR="9525" marT="9525" marB="0" anchor="b"/>
                </a:tc>
                <a:tc>
                  <a:txBody>
                    <a:bodyPr/>
                    <a:lstStyle/>
                    <a:p>
                      <a:pPr algn="ctr" fontAlgn="b"/>
                      <a:r>
                        <a:rPr lang="el-GR" sz="1200" b="1" i="0" u="none" strike="noStrike">
                          <a:solidFill>
                            <a:srgbClr val="000000"/>
                          </a:solidFill>
                          <a:latin typeface="Calibri"/>
                        </a:rPr>
                        <a:t>90,34</a:t>
                      </a:r>
                    </a:p>
                  </a:txBody>
                  <a:tcPr marL="9525" marR="9525" marT="9525" marB="0" anchor="b"/>
                </a:tc>
                <a:extLst>
                  <a:ext uri="{0D108BD9-81ED-4DB2-BD59-A6C34878D82A}">
                    <a16:rowId xmlns:a16="http://schemas.microsoft.com/office/drawing/2014/main" val="10005"/>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166</a:t>
                      </a:r>
                    </a:p>
                  </a:txBody>
                  <a:tcPr marL="9525" marR="9525" marT="9525" marB="0" anchor="b"/>
                </a:tc>
                <a:tc>
                  <a:txBody>
                    <a:bodyPr/>
                    <a:lstStyle/>
                    <a:p>
                      <a:pPr algn="ctr" fontAlgn="b"/>
                      <a:r>
                        <a:rPr lang="el-GR" sz="1100" b="1" i="0" u="none" strike="noStrike">
                          <a:solidFill>
                            <a:srgbClr val="000000"/>
                          </a:solidFill>
                          <a:latin typeface="Calibri"/>
                        </a:rPr>
                        <a:t>1,329</a:t>
                      </a:r>
                    </a:p>
                  </a:txBody>
                  <a:tcPr marL="9525" marR="9525" marT="9525" marB="0" anchor="b"/>
                </a:tc>
                <a:tc>
                  <a:txBody>
                    <a:bodyPr/>
                    <a:lstStyle/>
                    <a:p>
                      <a:pPr algn="ctr" fontAlgn="b"/>
                      <a:r>
                        <a:rPr lang="el-GR" sz="1100" b="1" i="0" u="none" strike="noStrike">
                          <a:solidFill>
                            <a:srgbClr val="000000"/>
                          </a:solidFill>
                          <a:latin typeface="Calibri"/>
                        </a:rPr>
                        <a:t>23,31</a:t>
                      </a:r>
                    </a:p>
                  </a:txBody>
                  <a:tcPr marL="9525" marR="9525" marT="9525" marB="0" anchor="b"/>
                </a:tc>
                <a:tc>
                  <a:txBody>
                    <a:bodyPr/>
                    <a:lstStyle/>
                    <a:p>
                      <a:pPr algn="ctr" fontAlgn="b"/>
                      <a:r>
                        <a:rPr lang="el-GR" sz="1200" b="1" i="0" u="none" strike="noStrike">
                          <a:solidFill>
                            <a:srgbClr val="000000"/>
                          </a:solidFill>
                          <a:latin typeface="Calibri"/>
                        </a:rPr>
                        <a:t>107,56</a:t>
                      </a:r>
                    </a:p>
                  </a:txBody>
                  <a:tcPr marL="9525" marR="9525" marT="9525" marB="0" anchor="b"/>
                </a:tc>
                <a:tc>
                  <a:txBody>
                    <a:bodyPr/>
                    <a:lstStyle/>
                    <a:p>
                      <a:pPr algn="ctr" fontAlgn="b"/>
                      <a:r>
                        <a:rPr lang="el-GR" sz="1200" b="1" i="0" u="none" strike="noStrike" dirty="0">
                          <a:solidFill>
                            <a:srgbClr val="000000"/>
                          </a:solidFill>
                          <a:latin typeface="Calibri"/>
                        </a:rPr>
                        <a:t>11,615</a:t>
                      </a:r>
                    </a:p>
                  </a:txBody>
                  <a:tcPr marL="9525" marR="9525" marT="9525" marB="0" anchor="b"/>
                </a:tc>
                <a:tc>
                  <a:txBody>
                    <a:bodyPr/>
                    <a:lstStyle/>
                    <a:p>
                      <a:pPr algn="ctr" fontAlgn="b"/>
                      <a:r>
                        <a:rPr lang="el-GR" sz="1200" b="1" i="0" u="none" strike="noStrike" dirty="0">
                          <a:solidFill>
                            <a:srgbClr val="000000"/>
                          </a:solidFill>
                          <a:latin typeface="Calibri"/>
                        </a:rPr>
                        <a:t>348,458</a:t>
                      </a:r>
                    </a:p>
                  </a:txBody>
                  <a:tcPr marL="9525" marR="9525" marT="9525" marB="0" anchor="b"/>
                </a:tc>
                <a:tc>
                  <a:txBody>
                    <a:bodyPr/>
                    <a:lstStyle/>
                    <a:p>
                      <a:pPr algn="ctr" fontAlgn="b"/>
                      <a:r>
                        <a:rPr lang="el-GR" sz="1100" b="1" i="0" u="none" strike="noStrike">
                          <a:solidFill>
                            <a:srgbClr val="000000"/>
                          </a:solidFill>
                          <a:latin typeface="Calibri"/>
                        </a:rPr>
                        <a:t>2,635</a:t>
                      </a:r>
                    </a:p>
                  </a:txBody>
                  <a:tcPr marL="9525" marR="9525" marT="9525" marB="0" anchor="b"/>
                </a:tc>
                <a:tc>
                  <a:txBody>
                    <a:bodyPr/>
                    <a:lstStyle/>
                    <a:p>
                      <a:pPr algn="ctr" fontAlgn="b"/>
                      <a:r>
                        <a:rPr lang="el-GR" sz="1200" b="1" i="0" u="none" strike="noStrike">
                          <a:solidFill>
                            <a:srgbClr val="000000"/>
                          </a:solidFill>
                          <a:latin typeface="Calibri"/>
                        </a:rPr>
                        <a:t>202,678</a:t>
                      </a:r>
                    </a:p>
                  </a:txBody>
                  <a:tcPr marL="9525" marR="9525" marT="9525" marB="0" anchor="b"/>
                </a:tc>
                <a:tc>
                  <a:txBody>
                    <a:bodyPr/>
                    <a:lstStyle/>
                    <a:p>
                      <a:pPr algn="ctr" fontAlgn="b"/>
                      <a:r>
                        <a:rPr lang="el-GR" sz="1200" b="1" i="0" u="none" strike="noStrike">
                          <a:solidFill>
                            <a:srgbClr val="000000"/>
                          </a:solidFill>
                          <a:latin typeface="Calibri"/>
                        </a:rPr>
                        <a:t>90,43</a:t>
                      </a:r>
                    </a:p>
                  </a:txBody>
                  <a:tcPr marL="9525" marR="9525" marT="9525" marB="0" anchor="b"/>
                </a:tc>
                <a:tc>
                  <a:txBody>
                    <a:bodyPr/>
                    <a:lstStyle/>
                    <a:p>
                      <a:pPr algn="ctr" fontAlgn="b"/>
                      <a:r>
                        <a:rPr lang="el-GR" sz="1200" b="1" i="0" u="none" strike="noStrike">
                          <a:solidFill>
                            <a:srgbClr val="000000"/>
                          </a:solidFill>
                          <a:latin typeface="Calibri"/>
                        </a:rPr>
                        <a:t>90,43</a:t>
                      </a:r>
                    </a:p>
                  </a:txBody>
                  <a:tcPr marL="9525" marR="9525" marT="9525" marB="0" anchor="b"/>
                </a:tc>
                <a:extLst>
                  <a:ext uri="{0D108BD9-81ED-4DB2-BD59-A6C34878D82A}">
                    <a16:rowId xmlns:a16="http://schemas.microsoft.com/office/drawing/2014/main" val="10006"/>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196</a:t>
                      </a:r>
                    </a:p>
                  </a:txBody>
                  <a:tcPr marL="9525" marR="9525" marT="9525" marB="0" anchor="b"/>
                </a:tc>
                <a:tc>
                  <a:txBody>
                    <a:bodyPr/>
                    <a:lstStyle/>
                    <a:p>
                      <a:pPr algn="ctr" fontAlgn="b"/>
                      <a:r>
                        <a:rPr lang="el-GR" sz="1100" b="1" i="0" u="none" strike="noStrike">
                          <a:solidFill>
                            <a:srgbClr val="000000"/>
                          </a:solidFill>
                          <a:latin typeface="Calibri"/>
                        </a:rPr>
                        <a:t>1,328</a:t>
                      </a:r>
                    </a:p>
                  </a:txBody>
                  <a:tcPr marL="9525" marR="9525" marT="9525" marB="0" anchor="b"/>
                </a:tc>
                <a:tc>
                  <a:txBody>
                    <a:bodyPr/>
                    <a:lstStyle/>
                    <a:p>
                      <a:pPr algn="ctr" fontAlgn="b"/>
                      <a:r>
                        <a:rPr lang="el-GR" sz="1100" b="1" i="0" u="none" strike="noStrike">
                          <a:solidFill>
                            <a:srgbClr val="000000"/>
                          </a:solidFill>
                          <a:latin typeface="Calibri"/>
                        </a:rPr>
                        <a:t>21,52</a:t>
                      </a:r>
                    </a:p>
                  </a:txBody>
                  <a:tcPr marL="9525" marR="9525" marT="9525" marB="0" anchor="b"/>
                </a:tc>
                <a:tc>
                  <a:txBody>
                    <a:bodyPr/>
                    <a:lstStyle/>
                    <a:p>
                      <a:pPr algn="ctr" fontAlgn="b"/>
                      <a:r>
                        <a:rPr lang="el-GR" sz="1200" b="1" i="0" u="none" strike="noStrike">
                          <a:solidFill>
                            <a:srgbClr val="000000"/>
                          </a:solidFill>
                          <a:latin typeface="Calibri"/>
                        </a:rPr>
                        <a:t>106,03</a:t>
                      </a:r>
                    </a:p>
                  </a:txBody>
                  <a:tcPr marL="9525" marR="9525" marT="9525" marB="0" anchor="b"/>
                </a:tc>
                <a:tc>
                  <a:txBody>
                    <a:bodyPr/>
                    <a:lstStyle/>
                    <a:p>
                      <a:pPr algn="ctr" fontAlgn="b"/>
                      <a:r>
                        <a:rPr lang="el-GR" sz="1200" b="1" i="0" u="none" strike="noStrike">
                          <a:solidFill>
                            <a:srgbClr val="000000"/>
                          </a:solidFill>
                          <a:latin typeface="Calibri"/>
                        </a:rPr>
                        <a:t>11,390</a:t>
                      </a:r>
                    </a:p>
                  </a:txBody>
                  <a:tcPr marL="9525" marR="9525" marT="9525" marB="0" anchor="b"/>
                </a:tc>
                <a:tc>
                  <a:txBody>
                    <a:bodyPr/>
                    <a:lstStyle/>
                    <a:p>
                      <a:pPr algn="ctr" fontAlgn="b"/>
                      <a:r>
                        <a:rPr lang="el-GR" sz="1200" b="1" i="0" u="none" strike="noStrike" dirty="0">
                          <a:solidFill>
                            <a:srgbClr val="000000"/>
                          </a:solidFill>
                          <a:latin typeface="Calibri"/>
                        </a:rPr>
                        <a:t>353,105</a:t>
                      </a:r>
                    </a:p>
                  </a:txBody>
                  <a:tcPr marL="9525" marR="9525" marT="9525" marB="0" anchor="b"/>
                </a:tc>
                <a:tc>
                  <a:txBody>
                    <a:bodyPr/>
                    <a:lstStyle/>
                    <a:p>
                      <a:pPr algn="ctr" fontAlgn="b"/>
                      <a:r>
                        <a:rPr lang="el-GR" sz="1100" b="1" i="0" u="none" strike="noStrike">
                          <a:solidFill>
                            <a:srgbClr val="000000"/>
                          </a:solidFill>
                          <a:latin typeface="Calibri"/>
                        </a:rPr>
                        <a:t>2,63</a:t>
                      </a:r>
                    </a:p>
                  </a:txBody>
                  <a:tcPr marL="9525" marR="9525" marT="9525" marB="0" anchor="b"/>
                </a:tc>
                <a:tc>
                  <a:txBody>
                    <a:bodyPr/>
                    <a:lstStyle/>
                    <a:p>
                      <a:pPr algn="ctr" fontAlgn="b"/>
                      <a:r>
                        <a:rPr lang="el-GR" sz="1200" b="1" i="0" u="none" strike="noStrike">
                          <a:solidFill>
                            <a:srgbClr val="000000"/>
                          </a:solidFill>
                          <a:latin typeface="Calibri"/>
                        </a:rPr>
                        <a:t>205,629</a:t>
                      </a:r>
                    </a:p>
                  </a:txBody>
                  <a:tcPr marL="9525" marR="9525" marT="9525" marB="0" anchor="b"/>
                </a:tc>
                <a:tc>
                  <a:txBody>
                    <a:bodyPr/>
                    <a:lstStyle/>
                    <a:p>
                      <a:pPr algn="ctr" fontAlgn="b"/>
                      <a:r>
                        <a:rPr lang="el-GR" sz="1200" b="1" i="0" u="none" strike="noStrike">
                          <a:solidFill>
                            <a:srgbClr val="000000"/>
                          </a:solidFill>
                          <a:latin typeface="Calibri"/>
                        </a:rPr>
                        <a:t>90,39</a:t>
                      </a:r>
                    </a:p>
                  </a:txBody>
                  <a:tcPr marL="9525" marR="9525" marT="9525" marB="0" anchor="b"/>
                </a:tc>
                <a:tc>
                  <a:txBody>
                    <a:bodyPr/>
                    <a:lstStyle/>
                    <a:p>
                      <a:pPr algn="ctr" fontAlgn="b"/>
                      <a:r>
                        <a:rPr lang="el-GR" sz="1200" b="1" i="0" u="none" strike="noStrike">
                          <a:solidFill>
                            <a:srgbClr val="000000"/>
                          </a:solidFill>
                          <a:latin typeface="Calibri"/>
                        </a:rPr>
                        <a:t>90,39</a:t>
                      </a:r>
                    </a:p>
                  </a:txBody>
                  <a:tcPr marL="9525" marR="9525" marT="9525" marB="0" anchor="b"/>
                </a:tc>
                <a:extLst>
                  <a:ext uri="{0D108BD9-81ED-4DB2-BD59-A6C34878D82A}">
                    <a16:rowId xmlns:a16="http://schemas.microsoft.com/office/drawing/2014/main" val="10007"/>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227</a:t>
                      </a:r>
                    </a:p>
                  </a:txBody>
                  <a:tcPr marL="9525" marR="9525" marT="9525" marB="0" anchor="b"/>
                </a:tc>
                <a:tc>
                  <a:txBody>
                    <a:bodyPr/>
                    <a:lstStyle/>
                    <a:p>
                      <a:pPr algn="ctr" fontAlgn="b"/>
                      <a:r>
                        <a:rPr lang="el-GR" sz="1100" b="1" i="0" u="none" strike="noStrike">
                          <a:solidFill>
                            <a:srgbClr val="000000"/>
                          </a:solidFill>
                          <a:latin typeface="Calibri"/>
                        </a:rPr>
                        <a:t>1,340</a:t>
                      </a:r>
                    </a:p>
                  </a:txBody>
                  <a:tcPr marL="9525" marR="9525" marT="9525" marB="0" anchor="b"/>
                </a:tc>
                <a:tc>
                  <a:txBody>
                    <a:bodyPr/>
                    <a:lstStyle/>
                    <a:p>
                      <a:pPr algn="ctr" fontAlgn="b"/>
                      <a:r>
                        <a:rPr lang="el-GR" sz="1100" b="1" i="0" u="none" strike="noStrike">
                          <a:solidFill>
                            <a:srgbClr val="000000"/>
                          </a:solidFill>
                          <a:latin typeface="Calibri"/>
                        </a:rPr>
                        <a:t>13,78</a:t>
                      </a:r>
                    </a:p>
                  </a:txBody>
                  <a:tcPr marL="9525" marR="9525" marT="9525" marB="0" anchor="b"/>
                </a:tc>
                <a:tc>
                  <a:txBody>
                    <a:bodyPr/>
                    <a:lstStyle/>
                    <a:p>
                      <a:pPr algn="ctr" fontAlgn="b"/>
                      <a:r>
                        <a:rPr lang="el-GR" sz="1200" b="1" i="0" u="none" strike="noStrike">
                          <a:solidFill>
                            <a:srgbClr val="000000"/>
                          </a:solidFill>
                          <a:latin typeface="Calibri"/>
                        </a:rPr>
                        <a:t>99,89</a:t>
                      </a:r>
                    </a:p>
                  </a:txBody>
                  <a:tcPr marL="9525" marR="9525" marT="9525" marB="0" anchor="b"/>
                </a:tc>
                <a:tc>
                  <a:txBody>
                    <a:bodyPr/>
                    <a:lstStyle/>
                    <a:p>
                      <a:pPr algn="ctr" fontAlgn="b"/>
                      <a:r>
                        <a:rPr lang="el-GR" sz="1200" b="1" i="0" u="none" strike="noStrike">
                          <a:solidFill>
                            <a:srgbClr val="000000"/>
                          </a:solidFill>
                          <a:latin typeface="Calibri"/>
                        </a:rPr>
                        <a:t>10,468</a:t>
                      </a:r>
                    </a:p>
                  </a:txBody>
                  <a:tcPr marL="9525" marR="9525" marT="9525" marB="0" anchor="b"/>
                </a:tc>
                <a:tc>
                  <a:txBody>
                    <a:bodyPr/>
                    <a:lstStyle/>
                    <a:p>
                      <a:pPr algn="ctr" fontAlgn="b"/>
                      <a:r>
                        <a:rPr lang="el-GR" sz="1200" b="1" i="0" u="none" strike="noStrike">
                          <a:solidFill>
                            <a:srgbClr val="000000"/>
                          </a:solidFill>
                          <a:latin typeface="Calibri"/>
                        </a:rPr>
                        <a:t>324,497</a:t>
                      </a:r>
                    </a:p>
                  </a:txBody>
                  <a:tcPr marL="9525" marR="9525" marT="9525" marB="0" anchor="b"/>
                </a:tc>
                <a:tc>
                  <a:txBody>
                    <a:bodyPr/>
                    <a:lstStyle/>
                    <a:p>
                      <a:pPr algn="ctr" fontAlgn="b"/>
                      <a:r>
                        <a:rPr lang="el-GR" sz="1100" b="1" i="0" u="none" strike="noStrike" dirty="0">
                          <a:solidFill>
                            <a:srgbClr val="000000"/>
                          </a:solidFill>
                          <a:latin typeface="Calibri"/>
                        </a:rPr>
                        <a:t>2,67</a:t>
                      </a:r>
                    </a:p>
                  </a:txBody>
                  <a:tcPr marL="9525" marR="9525" marT="9525" marB="0" anchor="b"/>
                </a:tc>
                <a:tc>
                  <a:txBody>
                    <a:bodyPr/>
                    <a:lstStyle/>
                    <a:p>
                      <a:pPr algn="ctr" fontAlgn="b"/>
                      <a:r>
                        <a:rPr lang="el-GR" sz="1200" b="1" i="0" u="none" strike="noStrike">
                          <a:solidFill>
                            <a:srgbClr val="000000"/>
                          </a:solidFill>
                          <a:latin typeface="Calibri"/>
                        </a:rPr>
                        <a:t>187,150</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extLst>
                  <a:ext uri="{0D108BD9-81ED-4DB2-BD59-A6C34878D82A}">
                    <a16:rowId xmlns:a16="http://schemas.microsoft.com/office/drawing/2014/main" val="10008"/>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258</a:t>
                      </a:r>
                    </a:p>
                  </a:txBody>
                  <a:tcPr marL="9525" marR="9525" marT="9525" marB="0" anchor="b"/>
                </a:tc>
                <a:tc>
                  <a:txBody>
                    <a:bodyPr/>
                    <a:lstStyle/>
                    <a:p>
                      <a:pPr algn="ctr" fontAlgn="b"/>
                      <a:r>
                        <a:rPr lang="el-GR" sz="1100" b="1" i="0" u="none" strike="noStrike">
                          <a:solidFill>
                            <a:srgbClr val="000000"/>
                          </a:solidFill>
                          <a:latin typeface="Calibri"/>
                        </a:rPr>
                        <a:t>1,361</a:t>
                      </a:r>
                    </a:p>
                  </a:txBody>
                  <a:tcPr marL="9525" marR="9525" marT="9525" marB="0" anchor="b"/>
                </a:tc>
                <a:tc>
                  <a:txBody>
                    <a:bodyPr/>
                    <a:lstStyle/>
                    <a:p>
                      <a:pPr algn="ctr" fontAlgn="b"/>
                      <a:r>
                        <a:rPr lang="el-GR" sz="1100" b="1" i="0" u="none" strike="noStrike">
                          <a:solidFill>
                            <a:srgbClr val="000000"/>
                          </a:solidFill>
                          <a:latin typeface="Calibri"/>
                        </a:rPr>
                        <a:t>2,22</a:t>
                      </a:r>
                    </a:p>
                  </a:txBody>
                  <a:tcPr marL="9525" marR="9525" marT="9525" marB="0" anchor="b"/>
                </a:tc>
                <a:tc>
                  <a:txBody>
                    <a:bodyPr/>
                    <a:lstStyle/>
                    <a:p>
                      <a:pPr algn="ctr" fontAlgn="b"/>
                      <a:r>
                        <a:rPr lang="el-GR" sz="1200" b="1" i="0" u="none" strike="noStrike">
                          <a:solidFill>
                            <a:srgbClr val="000000"/>
                          </a:solidFill>
                          <a:latin typeface="Calibri"/>
                        </a:rPr>
                        <a:t>91,55</a:t>
                      </a:r>
                    </a:p>
                  </a:txBody>
                  <a:tcPr marL="9525" marR="9525" marT="9525" marB="0" anchor="b"/>
                </a:tc>
                <a:tc>
                  <a:txBody>
                    <a:bodyPr/>
                    <a:lstStyle/>
                    <a:p>
                      <a:pPr algn="ctr" fontAlgn="b"/>
                      <a:r>
                        <a:rPr lang="el-GR" sz="1200" b="1" i="0" u="none" strike="noStrike">
                          <a:solidFill>
                            <a:srgbClr val="000000"/>
                          </a:solidFill>
                          <a:latin typeface="Calibri"/>
                        </a:rPr>
                        <a:t>8,879</a:t>
                      </a:r>
                    </a:p>
                  </a:txBody>
                  <a:tcPr marL="9525" marR="9525" marT="9525" marB="0" anchor="b"/>
                </a:tc>
                <a:tc>
                  <a:txBody>
                    <a:bodyPr/>
                    <a:lstStyle/>
                    <a:p>
                      <a:pPr algn="ctr" fontAlgn="b"/>
                      <a:r>
                        <a:rPr lang="el-GR" sz="1200" b="1" i="0" u="none" strike="noStrike">
                          <a:solidFill>
                            <a:srgbClr val="000000"/>
                          </a:solidFill>
                          <a:latin typeface="Calibri"/>
                        </a:rPr>
                        <a:t>266,369</a:t>
                      </a:r>
                    </a:p>
                  </a:txBody>
                  <a:tcPr marL="9525" marR="9525" marT="9525" marB="0" anchor="b"/>
                </a:tc>
                <a:tc>
                  <a:txBody>
                    <a:bodyPr/>
                    <a:lstStyle/>
                    <a:p>
                      <a:pPr algn="ctr" fontAlgn="b"/>
                      <a:r>
                        <a:rPr lang="el-GR" sz="1100" b="1" i="0" u="none" strike="noStrike" dirty="0">
                          <a:solidFill>
                            <a:srgbClr val="000000"/>
                          </a:solidFill>
                          <a:latin typeface="Calibri"/>
                        </a:rPr>
                        <a:t>2,86</a:t>
                      </a:r>
                    </a:p>
                  </a:txBody>
                  <a:tcPr marL="9525" marR="9525" marT="9525" marB="0" anchor="b"/>
                </a:tc>
                <a:tc>
                  <a:txBody>
                    <a:bodyPr/>
                    <a:lstStyle/>
                    <a:p>
                      <a:pPr algn="ctr" fontAlgn="b"/>
                      <a:r>
                        <a:rPr lang="el-GR" sz="1200" b="1" i="0" u="none" strike="noStrike">
                          <a:solidFill>
                            <a:srgbClr val="000000"/>
                          </a:solidFill>
                          <a:latin typeface="Calibri"/>
                        </a:rPr>
                        <a:t>146,727</a:t>
                      </a:r>
                    </a:p>
                  </a:txBody>
                  <a:tcPr marL="9525" marR="9525" marT="9525" marB="0" anchor="b"/>
                </a:tc>
                <a:tc>
                  <a:txBody>
                    <a:bodyPr/>
                    <a:lstStyle/>
                    <a:p>
                      <a:pPr algn="ctr" fontAlgn="b"/>
                      <a:r>
                        <a:rPr lang="el-GR" sz="1200" b="1" i="0" u="none" strike="noStrike">
                          <a:solidFill>
                            <a:srgbClr val="000000"/>
                          </a:solidFill>
                          <a:latin typeface="Calibri"/>
                        </a:rPr>
                        <a:t>90,04</a:t>
                      </a:r>
                    </a:p>
                  </a:txBody>
                  <a:tcPr marL="9525" marR="9525" marT="9525" marB="0" anchor="b"/>
                </a:tc>
                <a:tc>
                  <a:txBody>
                    <a:bodyPr/>
                    <a:lstStyle/>
                    <a:p>
                      <a:pPr algn="ctr" fontAlgn="b"/>
                      <a:r>
                        <a:rPr lang="el-GR" sz="1200" b="1" i="0" u="none" strike="noStrike">
                          <a:solidFill>
                            <a:srgbClr val="000000"/>
                          </a:solidFill>
                          <a:latin typeface="Calibri"/>
                        </a:rPr>
                        <a:t>90,04</a:t>
                      </a:r>
                    </a:p>
                  </a:txBody>
                  <a:tcPr marL="9525" marR="9525" marT="9525" marB="0" anchor="b"/>
                </a:tc>
                <a:extLst>
                  <a:ext uri="{0D108BD9-81ED-4DB2-BD59-A6C34878D82A}">
                    <a16:rowId xmlns:a16="http://schemas.microsoft.com/office/drawing/2014/main" val="10009"/>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288</a:t>
                      </a:r>
                    </a:p>
                  </a:txBody>
                  <a:tcPr marL="9525" marR="9525" marT="9525" marB="0" anchor="b"/>
                </a:tc>
                <a:tc>
                  <a:txBody>
                    <a:bodyPr/>
                    <a:lstStyle/>
                    <a:p>
                      <a:pPr algn="ctr" fontAlgn="b"/>
                      <a:r>
                        <a:rPr lang="el-GR" sz="1100" b="1" i="0" u="none" strike="noStrike">
                          <a:solidFill>
                            <a:srgbClr val="000000"/>
                          </a:solidFill>
                          <a:latin typeface="Calibri"/>
                        </a:rPr>
                        <a:t>1,384</a:t>
                      </a:r>
                    </a:p>
                  </a:txBody>
                  <a:tcPr marL="9525" marR="9525" marT="9525" marB="0" anchor="b"/>
                </a:tc>
                <a:tc>
                  <a:txBody>
                    <a:bodyPr/>
                    <a:lstStyle/>
                    <a:p>
                      <a:pPr algn="ctr" fontAlgn="b"/>
                      <a:r>
                        <a:rPr lang="el-GR" sz="1100" b="1" i="0" u="none" strike="noStrike">
                          <a:solidFill>
                            <a:srgbClr val="000000"/>
                          </a:solidFill>
                          <a:latin typeface="Calibri"/>
                        </a:rPr>
                        <a:t>-9,60</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tc>
                  <a:txBody>
                    <a:bodyPr/>
                    <a:lstStyle/>
                    <a:p>
                      <a:pPr algn="ctr" fontAlgn="b"/>
                      <a:r>
                        <a:rPr lang="el-GR" sz="1200" b="1" i="0" u="none" strike="noStrike">
                          <a:solidFill>
                            <a:srgbClr val="000000"/>
                          </a:solidFill>
                          <a:latin typeface="Calibri"/>
                        </a:rPr>
                        <a:t>7,015</a:t>
                      </a:r>
                    </a:p>
                  </a:txBody>
                  <a:tcPr marL="9525" marR="9525" marT="9525" marB="0" anchor="b"/>
                </a:tc>
                <a:tc>
                  <a:txBody>
                    <a:bodyPr/>
                    <a:lstStyle/>
                    <a:p>
                      <a:pPr algn="ctr" fontAlgn="b"/>
                      <a:r>
                        <a:rPr lang="el-GR" sz="1200" b="1" i="0" u="none" strike="noStrike">
                          <a:solidFill>
                            <a:srgbClr val="000000"/>
                          </a:solidFill>
                          <a:latin typeface="Calibri"/>
                        </a:rPr>
                        <a:t>217,468</a:t>
                      </a:r>
                    </a:p>
                  </a:txBody>
                  <a:tcPr marL="9525" marR="9525" marT="9525" marB="0" anchor="b"/>
                </a:tc>
                <a:tc>
                  <a:txBody>
                    <a:bodyPr/>
                    <a:lstStyle/>
                    <a:p>
                      <a:pPr algn="ctr" fontAlgn="b"/>
                      <a:r>
                        <a:rPr lang="el-GR" sz="1100" b="1" i="0" u="none" strike="noStrike">
                          <a:solidFill>
                            <a:srgbClr val="000000"/>
                          </a:solidFill>
                          <a:latin typeface="Calibri"/>
                        </a:rPr>
                        <a:t>3,27</a:t>
                      </a:r>
                    </a:p>
                  </a:txBody>
                  <a:tcPr marL="9525" marR="9525" marT="9525" marB="0" anchor="b"/>
                </a:tc>
                <a:tc>
                  <a:txBody>
                    <a:bodyPr/>
                    <a:lstStyle/>
                    <a:p>
                      <a:pPr algn="ctr" fontAlgn="b"/>
                      <a:r>
                        <a:rPr lang="el-GR" sz="1200" b="1" i="0" u="none" strike="noStrike" dirty="0">
                          <a:solidFill>
                            <a:srgbClr val="000000"/>
                          </a:solidFill>
                          <a:latin typeface="Calibri"/>
                        </a:rPr>
                        <a:t>108,483</a:t>
                      </a:r>
                    </a:p>
                  </a:txBody>
                  <a:tcPr marL="9525" marR="9525" marT="9525" marB="0" anchor="b"/>
                </a:tc>
                <a:tc>
                  <a:txBody>
                    <a:bodyPr/>
                    <a:lstStyle/>
                    <a:p>
                      <a:pPr algn="ctr" fontAlgn="b"/>
                      <a:r>
                        <a:rPr lang="el-GR" sz="1200" b="1" i="0" u="none" strike="noStrike">
                          <a:solidFill>
                            <a:srgbClr val="000000"/>
                          </a:solidFill>
                          <a:latin typeface="Calibri"/>
                        </a:rPr>
                        <a:t>89,83</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extLst>
                  <a:ext uri="{0D108BD9-81ED-4DB2-BD59-A6C34878D82A}">
                    <a16:rowId xmlns:a16="http://schemas.microsoft.com/office/drawing/2014/main" val="10010"/>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319</a:t>
                      </a:r>
                    </a:p>
                  </a:txBody>
                  <a:tcPr marL="9525" marR="9525" marT="9525" marB="0" anchor="b"/>
                </a:tc>
                <a:tc>
                  <a:txBody>
                    <a:bodyPr/>
                    <a:lstStyle/>
                    <a:p>
                      <a:pPr algn="ctr" fontAlgn="b"/>
                      <a:r>
                        <a:rPr lang="el-GR" sz="1100" b="1" i="0" u="none" strike="noStrike">
                          <a:solidFill>
                            <a:srgbClr val="000000"/>
                          </a:solidFill>
                          <a:latin typeface="Calibri"/>
                        </a:rPr>
                        <a:t>1,405</a:t>
                      </a:r>
                    </a:p>
                  </a:txBody>
                  <a:tcPr marL="9525" marR="9525" marT="9525" marB="0" anchor="b"/>
                </a:tc>
                <a:tc>
                  <a:txBody>
                    <a:bodyPr/>
                    <a:lstStyle/>
                    <a:p>
                      <a:pPr algn="ctr" fontAlgn="b"/>
                      <a:r>
                        <a:rPr lang="el-GR" sz="1100" b="1" i="0" u="none" strike="noStrike">
                          <a:solidFill>
                            <a:srgbClr val="000000"/>
                          </a:solidFill>
                          <a:latin typeface="Calibri"/>
                        </a:rPr>
                        <a:t>-19,15</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tc>
                  <a:txBody>
                    <a:bodyPr/>
                    <a:lstStyle/>
                    <a:p>
                      <a:pPr algn="ctr" fontAlgn="b"/>
                      <a:r>
                        <a:rPr lang="el-GR" sz="1200" b="1" i="0" u="none" strike="noStrike">
                          <a:solidFill>
                            <a:srgbClr val="000000"/>
                          </a:solidFill>
                          <a:latin typeface="Calibri"/>
                        </a:rPr>
                        <a:t>5,384</a:t>
                      </a:r>
                    </a:p>
                  </a:txBody>
                  <a:tcPr marL="9525" marR="9525" marT="9525" marB="0" anchor="b"/>
                </a:tc>
                <a:tc>
                  <a:txBody>
                    <a:bodyPr/>
                    <a:lstStyle/>
                    <a:p>
                      <a:pPr algn="ctr" fontAlgn="b"/>
                      <a:r>
                        <a:rPr lang="el-GR" sz="1200" b="1" i="0" u="none" strike="noStrike">
                          <a:solidFill>
                            <a:srgbClr val="000000"/>
                          </a:solidFill>
                          <a:latin typeface="Calibri"/>
                        </a:rPr>
                        <a:t>161,513</a:t>
                      </a:r>
                    </a:p>
                  </a:txBody>
                  <a:tcPr marL="9525" marR="9525" marT="9525" marB="0" anchor="b"/>
                </a:tc>
                <a:tc>
                  <a:txBody>
                    <a:bodyPr/>
                    <a:lstStyle/>
                    <a:p>
                      <a:pPr algn="ctr" fontAlgn="b"/>
                      <a:r>
                        <a:rPr lang="el-GR" sz="1100" b="1" i="0" u="none" strike="noStrike">
                          <a:solidFill>
                            <a:srgbClr val="000000"/>
                          </a:solidFill>
                          <a:latin typeface="Calibri"/>
                        </a:rPr>
                        <a:t>3,87</a:t>
                      </a:r>
                    </a:p>
                  </a:txBody>
                  <a:tcPr marL="9525" marR="9525" marT="9525" marB="0" anchor="b"/>
                </a:tc>
                <a:tc>
                  <a:txBody>
                    <a:bodyPr/>
                    <a:lstStyle/>
                    <a:p>
                      <a:pPr algn="ctr" fontAlgn="b"/>
                      <a:r>
                        <a:rPr lang="el-GR" sz="1200" b="1" i="0" u="none" strike="noStrike">
                          <a:solidFill>
                            <a:srgbClr val="000000"/>
                          </a:solidFill>
                          <a:latin typeface="Calibri"/>
                        </a:rPr>
                        <a:t>69,688</a:t>
                      </a:r>
                    </a:p>
                  </a:txBody>
                  <a:tcPr marL="9525" marR="9525" marT="9525" marB="0" anchor="b"/>
                </a:tc>
                <a:tc>
                  <a:txBody>
                    <a:bodyPr/>
                    <a:lstStyle/>
                    <a:p>
                      <a:pPr algn="ctr" fontAlgn="b"/>
                      <a:r>
                        <a:rPr lang="el-GR" sz="1200" b="1" i="0" u="none" strike="noStrike" dirty="0">
                          <a:solidFill>
                            <a:srgbClr val="000000"/>
                          </a:solidFill>
                          <a:latin typeface="Calibri"/>
                        </a:rPr>
                        <a:t>89,65</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extLst>
                  <a:ext uri="{0D108BD9-81ED-4DB2-BD59-A6C34878D82A}">
                    <a16:rowId xmlns:a16="http://schemas.microsoft.com/office/drawing/2014/main" val="10011"/>
                  </a:ext>
                </a:extLst>
              </a:tr>
              <a:tr h="153498">
                <a:tc>
                  <a:txBody>
                    <a:bodyPr/>
                    <a:lstStyle/>
                    <a:p>
                      <a:pPr algn="ctr" fontAlgn="b"/>
                      <a:r>
                        <a:rPr lang="el-GR" sz="1100" b="1" i="0" u="none" strike="noStrike">
                          <a:solidFill>
                            <a:srgbClr val="000000"/>
                          </a:solidFill>
                          <a:latin typeface="Calibri"/>
                        </a:rPr>
                        <a:t>34,0</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dirty="0">
                          <a:solidFill>
                            <a:srgbClr val="000000"/>
                          </a:solidFill>
                          <a:latin typeface="Calibri"/>
                        </a:rPr>
                        <a:t>-23,34</a:t>
                      </a:r>
                    </a:p>
                  </a:txBody>
                  <a:tcPr marL="9525" marR="9525" marT="9525" marB="0" anchor="b"/>
                </a:tc>
                <a:tc>
                  <a:txBody>
                    <a:bodyPr/>
                    <a:lstStyle/>
                    <a:p>
                      <a:pPr algn="ctr" fontAlgn="b"/>
                      <a:r>
                        <a:rPr lang="el-GR" sz="1200" b="1" i="0" u="none" strike="noStrike">
                          <a:solidFill>
                            <a:srgbClr val="000000"/>
                          </a:solidFill>
                          <a:latin typeface="Calibri"/>
                        </a:rPr>
                        <a:t>72,42</a:t>
                      </a:r>
                    </a:p>
                  </a:txBody>
                  <a:tcPr marL="9525" marR="9525" marT="9525" marB="0" anchor="b"/>
                </a:tc>
                <a:tc>
                  <a:txBody>
                    <a:bodyPr/>
                    <a:lstStyle/>
                    <a:p>
                      <a:pPr algn="ctr" fontAlgn="b"/>
                      <a:r>
                        <a:rPr lang="el-GR" sz="1200" b="1" i="0" u="none" strike="noStrike">
                          <a:solidFill>
                            <a:srgbClr val="000000"/>
                          </a:solidFill>
                          <a:latin typeface="Calibri"/>
                        </a:rPr>
                        <a:t>4,655</a:t>
                      </a:r>
                    </a:p>
                  </a:txBody>
                  <a:tcPr marL="9525" marR="9525" marT="9525" marB="0" anchor="b"/>
                </a:tc>
                <a:tc>
                  <a:txBody>
                    <a:bodyPr/>
                    <a:lstStyle/>
                    <a:p>
                      <a:pPr algn="ctr" fontAlgn="b"/>
                      <a:r>
                        <a:rPr lang="el-GR" sz="1200" b="1" i="0" u="none" strike="noStrike" dirty="0">
                          <a:solidFill>
                            <a:srgbClr val="000000"/>
                          </a:solidFill>
                          <a:latin typeface="Calibri"/>
                        </a:rPr>
                        <a:t>144,320</a:t>
                      </a:r>
                    </a:p>
                  </a:txBody>
                  <a:tcPr marL="9525" marR="9525" marT="9525" marB="0" anchor="b"/>
                </a:tc>
                <a:tc>
                  <a:txBody>
                    <a:bodyPr/>
                    <a:lstStyle/>
                    <a:p>
                      <a:pPr algn="ctr" fontAlgn="b"/>
                      <a:r>
                        <a:rPr lang="el-GR" sz="1100" b="1" i="0" u="none" strike="noStrike">
                          <a:solidFill>
                            <a:srgbClr val="000000"/>
                          </a:solidFill>
                          <a:latin typeface="Calibri"/>
                        </a:rPr>
                        <a:t>4,27</a:t>
                      </a:r>
                    </a:p>
                  </a:txBody>
                  <a:tcPr marL="9525" marR="9525" marT="9525" marB="0" anchor="b"/>
                </a:tc>
                <a:tc>
                  <a:txBody>
                    <a:bodyPr/>
                    <a:lstStyle/>
                    <a:p>
                      <a:pPr algn="ctr" fontAlgn="b"/>
                      <a:r>
                        <a:rPr lang="el-GR" sz="1200" b="1" i="0" u="none" strike="noStrike">
                          <a:solidFill>
                            <a:srgbClr val="000000"/>
                          </a:solidFill>
                          <a:latin typeface="Calibri"/>
                        </a:rPr>
                        <a:t>56,529</a:t>
                      </a:r>
                    </a:p>
                  </a:txBody>
                  <a:tcPr marL="9525" marR="9525" marT="9525" marB="0" anchor="b"/>
                </a:tc>
                <a:tc>
                  <a:txBody>
                    <a:bodyPr/>
                    <a:lstStyle/>
                    <a:p>
                      <a:pPr algn="ctr" fontAlgn="b"/>
                      <a:r>
                        <a:rPr lang="el-GR" sz="1200" b="1" i="0" u="none" strike="noStrike">
                          <a:solidFill>
                            <a:srgbClr val="000000"/>
                          </a:solidFill>
                          <a:latin typeface="Calibri"/>
                        </a:rPr>
                        <a:t>89,57</a:t>
                      </a:r>
                    </a:p>
                  </a:txBody>
                  <a:tcPr marL="9525" marR="9525" marT="9525" marB="0" anchor="b"/>
                </a:tc>
                <a:tc>
                  <a:txBody>
                    <a:bodyPr/>
                    <a:lstStyle/>
                    <a:p>
                      <a:pPr algn="ctr" fontAlgn="b"/>
                      <a:r>
                        <a:rPr lang="el-GR" sz="1200" b="1" i="0" u="none" strike="noStrike" dirty="0">
                          <a:solidFill>
                            <a:srgbClr val="000000"/>
                          </a:solidFill>
                          <a:latin typeface="Calibri"/>
                        </a:rPr>
                        <a:t>72,42</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7" name="6 - Πίνακας"/>
          <p:cNvGraphicFramePr>
            <a:graphicFrameLocks noGrp="1"/>
          </p:cNvGraphicFramePr>
          <p:nvPr/>
        </p:nvGraphicFramePr>
        <p:xfrm>
          <a:off x="3286116" y="3929066"/>
          <a:ext cx="3960506" cy="2670810"/>
        </p:xfrm>
        <a:graphic>
          <a:graphicData uri="http://schemas.openxmlformats.org/drawingml/2006/table">
            <a:tbl>
              <a:tblPr>
                <a:tableStyleId>{284E427A-3D55-4303-BF80-6455036E1DE7}</a:tableStyleId>
              </a:tblPr>
              <a:tblGrid>
                <a:gridCol w="540069">
                  <a:extLst>
                    <a:ext uri="{9D8B030D-6E8A-4147-A177-3AD203B41FA5}">
                      <a16:colId xmlns:a16="http://schemas.microsoft.com/office/drawing/2014/main" val="20000"/>
                    </a:ext>
                  </a:extLst>
                </a:gridCol>
                <a:gridCol w="540069">
                  <a:extLst>
                    <a:ext uri="{9D8B030D-6E8A-4147-A177-3AD203B41FA5}">
                      <a16:colId xmlns:a16="http://schemas.microsoft.com/office/drawing/2014/main" val="20001"/>
                    </a:ext>
                  </a:extLst>
                </a:gridCol>
                <a:gridCol w="540069">
                  <a:extLst>
                    <a:ext uri="{9D8B030D-6E8A-4147-A177-3AD203B41FA5}">
                      <a16:colId xmlns:a16="http://schemas.microsoft.com/office/drawing/2014/main" val="20002"/>
                    </a:ext>
                  </a:extLst>
                </a:gridCol>
                <a:gridCol w="540069">
                  <a:extLst>
                    <a:ext uri="{9D8B030D-6E8A-4147-A177-3AD203B41FA5}">
                      <a16:colId xmlns:a16="http://schemas.microsoft.com/office/drawing/2014/main" val="20003"/>
                    </a:ext>
                  </a:extLst>
                </a:gridCol>
                <a:gridCol w="540069">
                  <a:extLst>
                    <a:ext uri="{9D8B030D-6E8A-4147-A177-3AD203B41FA5}">
                      <a16:colId xmlns:a16="http://schemas.microsoft.com/office/drawing/2014/main" val="20004"/>
                    </a:ext>
                  </a:extLst>
                </a:gridCol>
                <a:gridCol w="540069">
                  <a:extLst>
                    <a:ext uri="{9D8B030D-6E8A-4147-A177-3AD203B41FA5}">
                      <a16:colId xmlns:a16="http://schemas.microsoft.com/office/drawing/2014/main" val="20005"/>
                    </a:ext>
                  </a:extLst>
                </a:gridCol>
                <a:gridCol w="720092">
                  <a:extLst>
                    <a:ext uri="{9D8B030D-6E8A-4147-A177-3AD203B41FA5}">
                      <a16:colId xmlns:a16="http://schemas.microsoft.com/office/drawing/2014/main" val="20006"/>
                    </a:ext>
                  </a:extLst>
                </a:gridCol>
              </a:tblGrid>
              <a:tr h="158863">
                <a:tc>
                  <a:txBody>
                    <a:bodyPr/>
                    <a:lstStyle/>
                    <a:p>
                      <a:pPr algn="ctr" fontAlgn="b"/>
                      <a:r>
                        <a:rPr lang="en-GB" sz="1050" b="1" u="none" strike="noStrike" dirty="0">
                          <a:latin typeface="+mn-lt"/>
                        </a:rPr>
                        <a:t>RA</a:t>
                      </a:r>
                      <a:endParaRPr lang="en-GB" sz="1050" b="1" i="0" u="none" strike="noStrike" dirty="0">
                        <a:solidFill>
                          <a:srgbClr val="000000"/>
                        </a:solidFill>
                        <a:latin typeface="+mn-lt"/>
                      </a:endParaRPr>
                    </a:p>
                  </a:txBody>
                  <a:tcPr marL="9525" marR="9525" marT="9525" marB="0" anchor="b"/>
                </a:tc>
                <a:tc>
                  <a:txBody>
                    <a:bodyPr/>
                    <a:lstStyle/>
                    <a:p>
                      <a:pPr algn="ctr" fontAlgn="b"/>
                      <a:r>
                        <a:rPr lang="en-GB" sz="1050" b="1" u="none" strike="noStrike">
                          <a:latin typeface="+mn-lt"/>
                        </a:rPr>
                        <a:t>R</a:t>
                      </a:r>
                      <a:r>
                        <a:rPr lang="el-GR" sz="1050" b="1" u="none" strike="noStrike">
                          <a:latin typeface="+mn-lt"/>
                        </a:rPr>
                        <a:t>Δ</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Ra</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K</a:t>
                      </a:r>
                      <a:endParaRPr lang="en-GB" sz="1050" b="1" i="0" u="none" strike="noStrike">
                        <a:solidFill>
                          <a:srgbClr val="000000"/>
                        </a:solidFill>
                        <a:latin typeface="+mn-lt"/>
                      </a:endParaRPr>
                    </a:p>
                  </a:txBody>
                  <a:tcPr marL="9525" marR="9525" marT="9525" marB="0" anchor="b"/>
                </a:tc>
                <a:tc>
                  <a:txBody>
                    <a:bodyPr/>
                    <a:lstStyle/>
                    <a:p>
                      <a:pPr algn="ctr" fontAlgn="b"/>
                      <a:r>
                        <a:rPr lang="el-GR" sz="1050" b="1" u="none" strike="noStrike">
                          <a:latin typeface="+mn-lt"/>
                        </a:rPr>
                        <a:t>ΗΔ/ΗΗ</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RH</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HH</a:t>
                      </a:r>
                      <a:r>
                        <a:rPr lang="el-GR" sz="1050" b="1" u="none" strike="noStrike">
                          <a:latin typeface="+mn-lt"/>
                        </a:rPr>
                        <a:t>κ</a:t>
                      </a:r>
                      <a:endParaRPr lang="el-GR" sz="1050" b="1" i="0" u="none" strike="noStrike">
                        <a:solidFill>
                          <a:srgbClr val="000000"/>
                        </a:solidFill>
                        <a:latin typeface="+mn-lt"/>
                      </a:endParaRPr>
                    </a:p>
                  </a:txBody>
                  <a:tcPr marL="9525" marR="9525" marT="9525" marB="0" anchor="b"/>
                </a:tc>
                <a:extLst>
                  <a:ext uri="{0D108BD9-81ED-4DB2-BD59-A6C34878D82A}">
                    <a16:rowId xmlns:a16="http://schemas.microsoft.com/office/drawing/2014/main" val="10000"/>
                  </a:ext>
                </a:extLst>
              </a:tr>
              <a:tr h="158863">
                <a:tc>
                  <a:txBody>
                    <a:bodyPr/>
                    <a:lstStyle/>
                    <a:p>
                      <a:pPr algn="ctr" fontAlgn="b"/>
                      <a:r>
                        <a:rPr lang="el-GR" sz="1200" b="1" i="0" u="none" strike="noStrike">
                          <a:solidFill>
                            <a:srgbClr val="000000"/>
                          </a:solidFill>
                          <a:latin typeface="Calibri"/>
                        </a:rPr>
                        <a:t>1,91</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0,52</a:t>
                      </a:r>
                    </a:p>
                  </a:txBody>
                  <a:tcPr marL="9525" marR="9525" marT="9525" marB="0" anchor="b"/>
                </a:tc>
                <a:tc>
                  <a:txBody>
                    <a:bodyPr/>
                    <a:lstStyle/>
                    <a:p>
                      <a:pPr algn="ctr" fontAlgn="b"/>
                      <a:r>
                        <a:rPr lang="el-GR" sz="1200" b="1" i="0" u="none" strike="noStrike">
                          <a:solidFill>
                            <a:srgbClr val="000000"/>
                          </a:solidFill>
                          <a:latin typeface="Calibri"/>
                        </a:rPr>
                        <a:t>1,41</a:t>
                      </a:r>
                    </a:p>
                  </a:txBody>
                  <a:tcPr marL="9525" marR="9525" marT="9525" marB="0" anchor="b"/>
                </a:tc>
                <a:tc>
                  <a:txBody>
                    <a:bodyPr/>
                    <a:lstStyle/>
                    <a:p>
                      <a:pPr algn="ctr" fontAlgn="b"/>
                      <a:r>
                        <a:rPr lang="el-GR" sz="1200" b="1" i="0" u="none" strike="noStrike" dirty="0">
                          <a:solidFill>
                            <a:srgbClr val="000000"/>
                          </a:solidFill>
                          <a:latin typeface="Calibri"/>
                        </a:rPr>
                        <a:t>79,621</a:t>
                      </a:r>
                    </a:p>
                  </a:txBody>
                  <a:tcPr marL="9525" marR="9525" marT="9525" marB="0" anchor="b"/>
                </a:tc>
                <a:extLst>
                  <a:ext uri="{0D108BD9-81ED-4DB2-BD59-A6C34878D82A}">
                    <a16:rowId xmlns:a16="http://schemas.microsoft.com/office/drawing/2014/main" val="10001"/>
                  </a:ext>
                </a:extLst>
              </a:tr>
              <a:tr h="158863">
                <a:tc>
                  <a:txBody>
                    <a:bodyPr/>
                    <a:lstStyle/>
                    <a:p>
                      <a:pPr algn="ctr" fontAlgn="b"/>
                      <a:r>
                        <a:rPr lang="el-GR" sz="1200" b="1" i="0" u="none" strike="noStrike">
                          <a:solidFill>
                            <a:srgbClr val="000000"/>
                          </a:solidFill>
                          <a:latin typeface="Calibri"/>
                        </a:rPr>
                        <a:t>1,60</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0,47</a:t>
                      </a:r>
                    </a:p>
                  </a:txBody>
                  <a:tcPr marL="9525" marR="9525" marT="9525" marB="0" anchor="b"/>
                </a:tc>
                <a:tc>
                  <a:txBody>
                    <a:bodyPr/>
                    <a:lstStyle/>
                    <a:p>
                      <a:pPr algn="ctr" fontAlgn="b"/>
                      <a:r>
                        <a:rPr lang="el-GR" sz="1200" b="1" i="0" u="none" strike="noStrike">
                          <a:solidFill>
                            <a:srgbClr val="000000"/>
                          </a:solidFill>
                          <a:latin typeface="Calibri"/>
                        </a:rPr>
                        <a:t>1,29</a:t>
                      </a:r>
                    </a:p>
                  </a:txBody>
                  <a:tcPr marL="9525" marR="9525" marT="9525" marB="0" anchor="b"/>
                </a:tc>
                <a:tc>
                  <a:txBody>
                    <a:bodyPr/>
                    <a:lstStyle/>
                    <a:p>
                      <a:pPr algn="ctr" fontAlgn="b"/>
                      <a:r>
                        <a:rPr lang="el-GR" sz="1200" b="1" i="0" u="none" strike="noStrike">
                          <a:solidFill>
                            <a:srgbClr val="000000"/>
                          </a:solidFill>
                          <a:latin typeface="Calibri"/>
                        </a:rPr>
                        <a:t>109,423</a:t>
                      </a:r>
                    </a:p>
                  </a:txBody>
                  <a:tcPr marL="9525" marR="9525" marT="9525" marB="0" anchor="b"/>
                </a:tc>
                <a:extLst>
                  <a:ext uri="{0D108BD9-81ED-4DB2-BD59-A6C34878D82A}">
                    <a16:rowId xmlns:a16="http://schemas.microsoft.com/office/drawing/2014/main" val="10002"/>
                  </a:ext>
                </a:extLst>
              </a:tr>
              <a:tr h="158863">
                <a:tc>
                  <a:txBody>
                    <a:bodyPr/>
                    <a:lstStyle/>
                    <a:p>
                      <a:pPr algn="ctr" fontAlgn="b"/>
                      <a:r>
                        <a:rPr lang="el-GR" sz="1200" b="1" i="0" u="none" strike="noStrike">
                          <a:solidFill>
                            <a:srgbClr val="000000"/>
                          </a:solidFill>
                          <a:latin typeface="Calibri"/>
                        </a:rPr>
                        <a:t>1,29</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1,15</a:t>
                      </a:r>
                    </a:p>
                  </a:txBody>
                  <a:tcPr marL="9525" marR="9525" marT="9525" marB="0" anchor="b"/>
                </a:tc>
                <a:tc>
                  <a:txBody>
                    <a:bodyPr/>
                    <a:lstStyle/>
                    <a:p>
                      <a:pPr algn="ctr" fontAlgn="b"/>
                      <a:r>
                        <a:rPr lang="el-GR" sz="1200" b="1" i="0" u="none" strike="noStrike">
                          <a:solidFill>
                            <a:srgbClr val="000000"/>
                          </a:solidFill>
                          <a:latin typeface="Calibri"/>
                        </a:rPr>
                        <a:t>155,728</a:t>
                      </a:r>
                    </a:p>
                  </a:txBody>
                  <a:tcPr marL="9525" marR="9525" marT="9525" marB="0" anchor="b"/>
                </a:tc>
                <a:extLst>
                  <a:ext uri="{0D108BD9-81ED-4DB2-BD59-A6C34878D82A}">
                    <a16:rowId xmlns:a16="http://schemas.microsoft.com/office/drawing/2014/main" val="10003"/>
                  </a:ext>
                </a:extLst>
              </a:tr>
              <a:tr h="158863">
                <a:tc>
                  <a:txBody>
                    <a:bodyPr/>
                    <a:lstStyle/>
                    <a:p>
                      <a:pPr algn="ctr" fontAlgn="b"/>
                      <a:r>
                        <a:rPr lang="el-GR" sz="1200" b="1" i="0" u="none" strike="noStrike">
                          <a:solidFill>
                            <a:srgbClr val="000000"/>
                          </a:solidFill>
                          <a:latin typeface="Calibri"/>
                        </a:rPr>
                        <a:t>1,03</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0,53</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a:solidFill>
                            <a:srgbClr val="000000"/>
                          </a:solidFill>
                          <a:latin typeface="Calibri"/>
                        </a:rPr>
                        <a:t>1,01</a:t>
                      </a:r>
                    </a:p>
                  </a:txBody>
                  <a:tcPr marL="9525" marR="9525" marT="9525" marB="0" anchor="b"/>
                </a:tc>
                <a:tc>
                  <a:txBody>
                    <a:bodyPr/>
                    <a:lstStyle/>
                    <a:p>
                      <a:pPr algn="ctr" fontAlgn="b"/>
                      <a:r>
                        <a:rPr lang="el-GR" sz="1200" b="1" i="0" u="none" strike="noStrike">
                          <a:solidFill>
                            <a:srgbClr val="000000"/>
                          </a:solidFill>
                          <a:latin typeface="Calibri"/>
                        </a:rPr>
                        <a:t>172,629</a:t>
                      </a:r>
                    </a:p>
                  </a:txBody>
                  <a:tcPr marL="9525" marR="9525" marT="9525" marB="0" anchor="b"/>
                </a:tc>
                <a:extLst>
                  <a:ext uri="{0D108BD9-81ED-4DB2-BD59-A6C34878D82A}">
                    <a16:rowId xmlns:a16="http://schemas.microsoft.com/office/drawing/2014/main" val="10004"/>
                  </a:ext>
                </a:extLst>
              </a:tr>
              <a:tr h="158863">
                <a:tc>
                  <a:txBody>
                    <a:bodyPr/>
                    <a:lstStyle/>
                    <a:p>
                      <a:pPr algn="ctr" fontAlgn="b"/>
                      <a:r>
                        <a:rPr lang="el-GR" sz="1200" b="1" i="0" u="none" strike="noStrike">
                          <a:solidFill>
                            <a:srgbClr val="000000"/>
                          </a:solidFill>
                          <a:latin typeface="Calibri"/>
                        </a:rPr>
                        <a:t>0,88</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0,58</a:t>
                      </a:r>
                    </a:p>
                  </a:txBody>
                  <a:tcPr marL="9525" marR="9525" marT="9525" marB="0" anchor="b"/>
                </a:tc>
                <a:tc>
                  <a:txBody>
                    <a:bodyPr/>
                    <a:lstStyle/>
                    <a:p>
                      <a:pPr algn="ctr" fontAlgn="b"/>
                      <a:r>
                        <a:rPr lang="el-GR" sz="1200" b="1" i="0" u="none" strike="noStrike">
                          <a:solidFill>
                            <a:srgbClr val="000000"/>
                          </a:solidFill>
                          <a:latin typeface="Calibri"/>
                        </a:rPr>
                        <a:t>0,31</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182,146</a:t>
                      </a:r>
                    </a:p>
                  </a:txBody>
                  <a:tcPr marL="9525" marR="9525" marT="9525" marB="0" anchor="b"/>
                </a:tc>
                <a:extLst>
                  <a:ext uri="{0D108BD9-81ED-4DB2-BD59-A6C34878D82A}">
                    <a16:rowId xmlns:a16="http://schemas.microsoft.com/office/drawing/2014/main" val="10005"/>
                  </a:ext>
                </a:extLst>
              </a:tr>
              <a:tr h="158863">
                <a:tc>
                  <a:txBody>
                    <a:bodyPr/>
                    <a:lstStyle/>
                    <a:p>
                      <a:pPr algn="ctr" fontAlgn="b"/>
                      <a:r>
                        <a:rPr lang="el-GR" sz="1200" b="1" i="0" u="none" strike="noStrike">
                          <a:solidFill>
                            <a:srgbClr val="000000"/>
                          </a:solidFill>
                          <a:latin typeface="Calibri"/>
                        </a:rPr>
                        <a:t>0,81</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0,61</a:t>
                      </a:r>
                    </a:p>
                  </a:txBody>
                  <a:tcPr marL="9525" marR="9525" marT="9525" marB="0" anchor="b"/>
                </a:tc>
                <a:tc>
                  <a:txBody>
                    <a:bodyPr/>
                    <a:lstStyle/>
                    <a:p>
                      <a:pPr algn="ctr" fontAlgn="b"/>
                      <a:r>
                        <a:rPr lang="el-GR" sz="1200" b="1" i="0" u="none" strike="noStrike">
                          <a:solidFill>
                            <a:srgbClr val="000000"/>
                          </a:solidFill>
                          <a:latin typeface="Calibri"/>
                        </a:rPr>
                        <a:t>0,28</a:t>
                      </a:r>
                    </a:p>
                  </a:txBody>
                  <a:tcPr marL="9525" marR="9525" marT="9525" marB="0" anchor="b"/>
                </a:tc>
                <a:tc>
                  <a:txBody>
                    <a:bodyPr/>
                    <a:lstStyle/>
                    <a:p>
                      <a:pPr algn="ctr" fontAlgn="b"/>
                      <a:r>
                        <a:rPr lang="el-GR" sz="1200" b="1" i="0" u="none" strike="noStrike">
                          <a:solidFill>
                            <a:srgbClr val="000000"/>
                          </a:solidFill>
                          <a:latin typeface="Calibri"/>
                        </a:rPr>
                        <a:t>0,86</a:t>
                      </a:r>
                    </a:p>
                  </a:txBody>
                  <a:tcPr marL="9525" marR="9525" marT="9525" marB="0" anchor="b"/>
                </a:tc>
                <a:tc>
                  <a:txBody>
                    <a:bodyPr/>
                    <a:lstStyle/>
                    <a:p>
                      <a:pPr algn="ctr" fontAlgn="b"/>
                      <a:r>
                        <a:rPr lang="el-GR" sz="1200" b="1" i="0" u="none" strike="noStrike">
                          <a:solidFill>
                            <a:srgbClr val="000000"/>
                          </a:solidFill>
                          <a:latin typeface="Calibri"/>
                        </a:rPr>
                        <a:t>173,968</a:t>
                      </a:r>
                    </a:p>
                  </a:txBody>
                  <a:tcPr marL="9525" marR="9525" marT="9525" marB="0" anchor="b"/>
                </a:tc>
                <a:extLst>
                  <a:ext uri="{0D108BD9-81ED-4DB2-BD59-A6C34878D82A}">
                    <a16:rowId xmlns:a16="http://schemas.microsoft.com/office/drawing/2014/main" val="10006"/>
                  </a:ext>
                </a:extLst>
              </a:tr>
              <a:tr h="158863">
                <a:tc>
                  <a:txBody>
                    <a:bodyPr/>
                    <a:lstStyle/>
                    <a:p>
                      <a:pPr algn="ctr" fontAlgn="b"/>
                      <a:r>
                        <a:rPr lang="el-GR" sz="1200" b="1" i="0" u="none" strike="noStrike">
                          <a:solidFill>
                            <a:srgbClr val="000000"/>
                          </a:solidFill>
                          <a:latin typeface="Calibri"/>
                        </a:rPr>
                        <a:t>0,84</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0,88</a:t>
                      </a:r>
                    </a:p>
                  </a:txBody>
                  <a:tcPr marL="9525" marR="9525" marT="9525" marB="0" anchor="b"/>
                </a:tc>
                <a:tc>
                  <a:txBody>
                    <a:bodyPr/>
                    <a:lstStyle/>
                    <a:p>
                      <a:pPr algn="ctr" fontAlgn="b"/>
                      <a:r>
                        <a:rPr lang="el-GR" sz="1200" b="1" i="0" u="none" strike="noStrike">
                          <a:solidFill>
                            <a:srgbClr val="000000"/>
                          </a:solidFill>
                          <a:latin typeface="Calibri"/>
                        </a:rPr>
                        <a:t>180,098</a:t>
                      </a:r>
                    </a:p>
                  </a:txBody>
                  <a:tcPr marL="9525" marR="9525" marT="9525" marB="0" anchor="b"/>
                </a:tc>
                <a:extLst>
                  <a:ext uri="{0D108BD9-81ED-4DB2-BD59-A6C34878D82A}">
                    <a16:rowId xmlns:a16="http://schemas.microsoft.com/office/drawing/2014/main" val="10007"/>
                  </a:ext>
                </a:extLst>
              </a:tr>
              <a:tr h="158863">
                <a:tc>
                  <a:txBody>
                    <a:bodyPr/>
                    <a:lstStyle/>
                    <a:p>
                      <a:pPr algn="ctr" fontAlgn="b"/>
                      <a:r>
                        <a:rPr lang="el-GR" sz="1200" b="1" i="0" u="none" strike="noStrike">
                          <a:solidFill>
                            <a:srgbClr val="000000"/>
                          </a:solidFill>
                          <a:latin typeface="Calibri"/>
                        </a:rPr>
                        <a:t>0,96</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0,96</a:t>
                      </a:r>
                    </a:p>
                  </a:txBody>
                  <a:tcPr marL="9525" marR="9525" marT="9525" marB="0" anchor="b"/>
                </a:tc>
                <a:tc>
                  <a:txBody>
                    <a:bodyPr/>
                    <a:lstStyle/>
                    <a:p>
                      <a:pPr algn="ctr" fontAlgn="b"/>
                      <a:r>
                        <a:rPr lang="el-GR" sz="1200" b="1" i="0" u="none" strike="noStrike">
                          <a:solidFill>
                            <a:srgbClr val="000000"/>
                          </a:solidFill>
                          <a:latin typeface="Calibri"/>
                        </a:rPr>
                        <a:t>180,075</a:t>
                      </a:r>
                    </a:p>
                  </a:txBody>
                  <a:tcPr marL="9525" marR="9525" marT="9525" marB="0" anchor="b"/>
                </a:tc>
                <a:extLst>
                  <a:ext uri="{0D108BD9-81ED-4DB2-BD59-A6C34878D82A}">
                    <a16:rowId xmlns:a16="http://schemas.microsoft.com/office/drawing/2014/main" val="10008"/>
                  </a:ext>
                </a:extLst>
              </a:tr>
              <a:tr h="158863">
                <a:tc>
                  <a:txBody>
                    <a:bodyPr/>
                    <a:lstStyle/>
                    <a:p>
                      <a:pPr algn="ctr" fontAlgn="b"/>
                      <a:r>
                        <a:rPr lang="el-GR" sz="1200" b="1" i="0" u="none" strike="noStrike">
                          <a:solidFill>
                            <a:srgbClr val="000000"/>
                          </a:solidFill>
                          <a:latin typeface="Calibri"/>
                        </a:rPr>
                        <a:t>1,17</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0,59</a:t>
                      </a:r>
                    </a:p>
                  </a:txBody>
                  <a:tcPr marL="9525" marR="9525" marT="9525" marB="0" anchor="b"/>
                </a:tc>
                <a:tc>
                  <a:txBody>
                    <a:bodyPr/>
                    <a:lstStyle/>
                    <a:p>
                      <a:pPr algn="ctr" fontAlgn="b"/>
                      <a:r>
                        <a:rPr lang="el-GR" sz="1200" b="1" i="0" u="none" strike="noStrike">
                          <a:solidFill>
                            <a:srgbClr val="000000"/>
                          </a:solidFill>
                          <a:latin typeface="Calibri"/>
                        </a:rPr>
                        <a:t>0,29</a:t>
                      </a:r>
                    </a:p>
                  </a:txBody>
                  <a:tcPr marL="9525" marR="9525" marT="9525" marB="0" anchor="b"/>
                </a:tc>
                <a:tc>
                  <a:txBody>
                    <a:bodyPr/>
                    <a:lstStyle/>
                    <a:p>
                      <a:pPr algn="ctr" fontAlgn="b"/>
                      <a:r>
                        <a:rPr lang="el-GR" sz="1200" b="1" i="0" u="none" strike="noStrike">
                          <a:solidFill>
                            <a:srgbClr val="000000"/>
                          </a:solidFill>
                          <a:latin typeface="Calibri"/>
                        </a:rPr>
                        <a:t>1,11</a:t>
                      </a:r>
                    </a:p>
                  </a:txBody>
                  <a:tcPr marL="9525" marR="9525" marT="9525" marB="0" anchor="b"/>
                </a:tc>
                <a:tc>
                  <a:txBody>
                    <a:bodyPr/>
                    <a:lstStyle/>
                    <a:p>
                      <a:pPr algn="ctr" fontAlgn="b"/>
                      <a:r>
                        <a:rPr lang="el-GR" sz="1200" b="1" i="0" u="none" strike="noStrike">
                          <a:solidFill>
                            <a:srgbClr val="000000"/>
                          </a:solidFill>
                          <a:latin typeface="Calibri"/>
                        </a:rPr>
                        <a:t>163,348</a:t>
                      </a:r>
                    </a:p>
                  </a:txBody>
                  <a:tcPr marL="9525" marR="9525" marT="9525" marB="0" anchor="b"/>
                </a:tc>
                <a:extLst>
                  <a:ext uri="{0D108BD9-81ED-4DB2-BD59-A6C34878D82A}">
                    <a16:rowId xmlns:a16="http://schemas.microsoft.com/office/drawing/2014/main" val="10009"/>
                  </a:ext>
                </a:extLst>
              </a:tr>
              <a:tr h="158863">
                <a:tc>
                  <a:txBody>
                    <a:bodyPr/>
                    <a:lstStyle/>
                    <a:p>
                      <a:pPr algn="ctr" fontAlgn="b"/>
                      <a:r>
                        <a:rPr lang="el-GR" sz="1200" b="1" i="0" u="none" strike="noStrike">
                          <a:solidFill>
                            <a:srgbClr val="000000"/>
                          </a:solidFill>
                          <a:latin typeface="Calibri"/>
                        </a:rPr>
                        <a:t>1,47</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0,56</a:t>
                      </a:r>
                    </a:p>
                  </a:txBody>
                  <a:tcPr marL="9525" marR="9525" marT="9525" marB="0" anchor="b"/>
                </a:tc>
                <a:tc>
                  <a:txBody>
                    <a:bodyPr/>
                    <a:lstStyle/>
                    <a:p>
                      <a:pPr algn="ctr" fontAlgn="b"/>
                      <a:r>
                        <a:rPr lang="el-GR" sz="1200" b="1" i="0" u="none" strike="noStrike">
                          <a:solidFill>
                            <a:srgbClr val="000000"/>
                          </a:solidFill>
                          <a:latin typeface="Calibri"/>
                        </a:rPr>
                        <a:t>0,33</a:t>
                      </a:r>
                    </a:p>
                  </a:txBody>
                  <a:tcPr marL="9525" marR="9525" marT="9525" marB="0" anchor="b"/>
                </a:tc>
                <a:tc>
                  <a:txBody>
                    <a:bodyPr/>
                    <a:lstStyle/>
                    <a:p>
                      <a:pPr algn="ctr" fontAlgn="b"/>
                      <a:r>
                        <a:rPr lang="el-GR" sz="1200" b="1" i="0" u="none" strike="noStrike">
                          <a:solidFill>
                            <a:srgbClr val="000000"/>
                          </a:solidFill>
                          <a:latin typeface="Calibri"/>
                        </a:rPr>
                        <a:t>1,30</a:t>
                      </a:r>
                    </a:p>
                  </a:txBody>
                  <a:tcPr marL="9525" marR="9525" marT="9525" marB="0" anchor="b"/>
                </a:tc>
                <a:tc>
                  <a:txBody>
                    <a:bodyPr/>
                    <a:lstStyle/>
                    <a:p>
                      <a:pPr algn="ctr" fontAlgn="b"/>
                      <a:r>
                        <a:rPr lang="el-GR" sz="1200" b="1" i="0" u="none" strike="noStrike">
                          <a:solidFill>
                            <a:srgbClr val="000000"/>
                          </a:solidFill>
                          <a:latin typeface="Calibri"/>
                        </a:rPr>
                        <a:t>141,299</a:t>
                      </a:r>
                    </a:p>
                  </a:txBody>
                  <a:tcPr marL="9525" marR="9525" marT="9525" marB="0" anchor="b"/>
                </a:tc>
                <a:extLst>
                  <a:ext uri="{0D108BD9-81ED-4DB2-BD59-A6C34878D82A}">
                    <a16:rowId xmlns:a16="http://schemas.microsoft.com/office/drawing/2014/main" val="10010"/>
                  </a:ext>
                </a:extLst>
              </a:tr>
              <a:tr h="158863">
                <a:tc>
                  <a:txBody>
                    <a:bodyPr/>
                    <a:lstStyle/>
                    <a:p>
                      <a:pPr algn="ctr" fontAlgn="b"/>
                      <a:r>
                        <a:rPr lang="el-GR" sz="1200" b="1" i="0" u="none" strike="noStrike">
                          <a:solidFill>
                            <a:srgbClr val="000000"/>
                          </a:solidFill>
                          <a:latin typeface="Calibri"/>
                        </a:rPr>
                        <a:t>1,81</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0,50</a:t>
                      </a:r>
                    </a:p>
                  </a:txBody>
                  <a:tcPr marL="9525" marR="9525" marT="9525" marB="0" anchor="b"/>
                </a:tc>
                <a:tc>
                  <a:txBody>
                    <a:bodyPr/>
                    <a:lstStyle/>
                    <a:p>
                      <a:pPr algn="ctr" fontAlgn="b"/>
                      <a:r>
                        <a:rPr lang="el-GR" sz="1200" b="1" i="0" u="none" strike="noStrike">
                          <a:solidFill>
                            <a:srgbClr val="000000"/>
                          </a:solidFill>
                          <a:latin typeface="Calibri"/>
                        </a:rPr>
                        <a:t>0,40</a:t>
                      </a:r>
                    </a:p>
                  </a:txBody>
                  <a:tcPr marL="9525" marR="9525" marT="9525" marB="0" anchor="b"/>
                </a:tc>
                <a:tc>
                  <a:txBody>
                    <a:bodyPr/>
                    <a:lstStyle/>
                    <a:p>
                      <a:pPr algn="ctr" fontAlgn="b"/>
                      <a:r>
                        <a:rPr lang="el-GR" sz="1200" b="1" i="0" u="none" strike="noStrike">
                          <a:solidFill>
                            <a:srgbClr val="000000"/>
                          </a:solidFill>
                          <a:latin typeface="Calibri"/>
                        </a:rPr>
                        <a:t>1,47</a:t>
                      </a:r>
                    </a:p>
                  </a:txBody>
                  <a:tcPr marL="9525" marR="9525" marT="9525" marB="0" anchor="b"/>
                </a:tc>
                <a:tc>
                  <a:txBody>
                    <a:bodyPr/>
                    <a:lstStyle/>
                    <a:p>
                      <a:pPr algn="ctr" fontAlgn="b"/>
                      <a:r>
                        <a:rPr lang="el-GR" sz="1200" b="1" i="0" u="none" strike="noStrike">
                          <a:solidFill>
                            <a:srgbClr val="000000"/>
                          </a:solidFill>
                          <a:latin typeface="Calibri"/>
                        </a:rPr>
                        <a:t>102,781</a:t>
                      </a:r>
                    </a:p>
                  </a:txBody>
                  <a:tcPr marL="9525" marR="9525" marT="9525" marB="0" anchor="b"/>
                </a:tc>
                <a:extLst>
                  <a:ext uri="{0D108BD9-81ED-4DB2-BD59-A6C34878D82A}">
                    <a16:rowId xmlns:a16="http://schemas.microsoft.com/office/drawing/2014/main" val="10011"/>
                  </a:ext>
                </a:extLst>
              </a:tr>
              <a:tr h="158863">
                <a:tc>
                  <a:txBody>
                    <a:bodyPr/>
                    <a:lstStyle/>
                    <a:p>
                      <a:pPr algn="ctr" fontAlgn="b"/>
                      <a:r>
                        <a:rPr lang="el-GR" sz="1200" b="1" i="0" u="none" strike="noStrike">
                          <a:solidFill>
                            <a:srgbClr val="000000"/>
                          </a:solidFill>
                          <a:latin typeface="Calibri"/>
                        </a:rPr>
                        <a:t>2,02</a:t>
                      </a:r>
                    </a:p>
                  </a:txBody>
                  <a:tcPr marL="9525" marR="9525" marT="9525" marB="0" anchor="b"/>
                </a:tc>
                <a:tc>
                  <a:txBody>
                    <a:bodyPr/>
                    <a:lstStyle/>
                    <a:p>
                      <a:pPr algn="ctr" fontAlgn="b"/>
                      <a:r>
                        <a:rPr lang="el-GR" sz="1200" b="1" i="0" u="none" strike="noStrike">
                          <a:solidFill>
                            <a:srgbClr val="000000"/>
                          </a:solidFill>
                          <a:latin typeface="Calibri"/>
                        </a:rPr>
                        <a:t>0,91</a:t>
                      </a:r>
                    </a:p>
                  </a:txBody>
                  <a:tcPr marL="9525" marR="9525" marT="9525" marB="0" anchor="b"/>
                </a:tc>
                <a:tc>
                  <a:txBody>
                    <a:bodyPr/>
                    <a:lstStyle/>
                    <a:p>
                      <a:pPr algn="ctr" fontAlgn="b"/>
                      <a:r>
                        <a:rPr lang="el-GR" sz="1200" b="1" i="0" u="none" strike="noStrike">
                          <a:solidFill>
                            <a:srgbClr val="000000"/>
                          </a:solidFill>
                          <a:latin typeface="Calibri"/>
                        </a:rPr>
                        <a:t>0,09</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1,51</a:t>
                      </a:r>
                    </a:p>
                  </a:txBody>
                  <a:tcPr marL="9525" marR="9525" marT="9525" marB="0" anchor="b"/>
                </a:tc>
                <a:tc>
                  <a:txBody>
                    <a:bodyPr/>
                    <a:lstStyle/>
                    <a:p>
                      <a:pPr algn="ctr" fontAlgn="b"/>
                      <a:r>
                        <a:rPr lang="el-GR" sz="1200" b="1" i="0" u="none" strike="noStrike">
                          <a:solidFill>
                            <a:srgbClr val="000000"/>
                          </a:solidFill>
                          <a:latin typeface="Calibri"/>
                        </a:rPr>
                        <a:t>85,125</a:t>
                      </a:r>
                    </a:p>
                  </a:txBody>
                  <a:tcPr marL="9525" marR="9525" marT="9525" marB="0" anchor="b"/>
                </a:tc>
                <a:extLst>
                  <a:ext uri="{0D108BD9-81ED-4DB2-BD59-A6C34878D82A}">
                    <a16:rowId xmlns:a16="http://schemas.microsoft.com/office/drawing/2014/main" val="10012"/>
                  </a:ext>
                </a:extLst>
              </a:tr>
              <a:tr h="158863">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r>
                        <a:rPr lang="el-GR" sz="1200" b="1" i="0" u="none" strike="noStrike" dirty="0">
                          <a:solidFill>
                            <a:srgbClr val="000000"/>
                          </a:solidFill>
                          <a:latin typeface="Calibri"/>
                        </a:rPr>
                        <a:t>1726,241</a:t>
                      </a: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1. Απόσταση Ήλιου – Γης και Ένταση Ηλιακής Ακτινοβολίας</a:t>
            </a:r>
            <a:endParaRPr lang="el-GR" b="1" dirty="0"/>
          </a:p>
        </p:txBody>
      </p:sp>
      <p:sp>
        <p:nvSpPr>
          <p:cNvPr id="5" name="4 - TextBox"/>
          <p:cNvSpPr txBox="1"/>
          <p:nvPr/>
        </p:nvSpPr>
        <p:spPr>
          <a:xfrm>
            <a:off x="0" y="4310194"/>
            <a:ext cx="9144000" cy="2369880"/>
          </a:xfrm>
          <a:prstGeom prst="rect">
            <a:avLst/>
          </a:prstGeom>
          <a:noFill/>
        </p:spPr>
        <p:txBody>
          <a:bodyPr wrap="square" rtlCol="0">
            <a:spAutoFit/>
          </a:bodyPr>
          <a:lstStyle/>
          <a:p>
            <a:r>
              <a:rPr lang="el-GR" sz="1600" dirty="0" smtClean="0"/>
              <a:t>Ο ήλιος βρίσκεται στο μεγάλο </a:t>
            </a:r>
            <a:r>
              <a:rPr lang="el-GR" sz="1600" dirty="0" err="1" smtClean="0"/>
              <a:t>ημιάξονα</a:t>
            </a:r>
            <a:r>
              <a:rPr lang="el-GR" sz="1600" dirty="0" smtClean="0"/>
              <a:t> της τροχιάς, στο σημείο Η και όχι στο κέντρο Ο. Η απόσταση ήλιου – γης μεταβάλλεται με αποτέλεσμα και η ένταση της ακτινοβολίας που φθάνει στη γη, να μεταβάλλεται:</a:t>
            </a:r>
          </a:p>
          <a:p>
            <a:endParaRPr lang="el-GR" sz="1000" dirty="0" smtClean="0"/>
          </a:p>
          <a:p>
            <a:pPr algn="r"/>
            <a:r>
              <a:rPr lang="el-GR" sz="1600" b="1" dirty="0" err="1" smtClean="0"/>
              <a:t>Ι</a:t>
            </a:r>
            <a:r>
              <a:rPr lang="el-GR" sz="1600" b="1" baseline="-25000" dirty="0" err="1" smtClean="0"/>
              <a:t>ον</a:t>
            </a:r>
            <a:r>
              <a:rPr lang="el-GR" sz="1600" b="1" dirty="0" smtClean="0"/>
              <a:t> = Ι</a:t>
            </a:r>
            <a:r>
              <a:rPr lang="en-US" sz="1600" b="1" baseline="-25000" dirty="0" smtClean="0"/>
              <a:t>OAVE</a:t>
            </a:r>
            <a:r>
              <a:rPr lang="el-GR" sz="1600" b="1" dirty="0" smtClean="0"/>
              <a:t> (1 + 0,0333 </a:t>
            </a:r>
            <a:r>
              <a:rPr lang="en-US" sz="1600" b="1" dirty="0" smtClean="0"/>
              <a:t>x</a:t>
            </a:r>
            <a:r>
              <a:rPr lang="el-GR" sz="1600" b="1" dirty="0" smtClean="0"/>
              <a:t>  συν </a:t>
            </a:r>
            <a:r>
              <a:rPr lang="el-GR" sz="1600" b="1" smtClean="0"/>
              <a:t>(360*</a:t>
            </a:r>
            <a:r>
              <a:rPr lang="en-US" sz="1600" b="1" smtClean="0"/>
              <a:t>v</a:t>
            </a:r>
            <a:r>
              <a:rPr lang="el-GR" sz="1600" b="1" dirty="0" smtClean="0"/>
              <a:t>/365))  [</a:t>
            </a:r>
            <a:r>
              <a:rPr lang="en-US" sz="1600" b="1" dirty="0" smtClean="0"/>
              <a:t>W/m</a:t>
            </a:r>
            <a:r>
              <a:rPr lang="en-US" sz="1600" b="1" baseline="30000" dirty="0" smtClean="0"/>
              <a:t>2</a:t>
            </a:r>
            <a:r>
              <a:rPr lang="en-US" sz="1600" b="1" dirty="0" smtClean="0"/>
              <a:t>]</a:t>
            </a:r>
            <a:r>
              <a:rPr lang="el-GR" sz="1600" b="1" dirty="0" smtClean="0"/>
              <a:t>				1</a:t>
            </a:r>
            <a:r>
              <a:rPr lang="en-US" sz="1600" b="1" dirty="0" smtClean="0"/>
              <a:t>.</a:t>
            </a:r>
            <a:r>
              <a:rPr lang="el-GR" sz="1600" b="1" dirty="0" smtClean="0"/>
              <a:t>	</a:t>
            </a:r>
            <a:endParaRPr lang="en-US" sz="1600" b="1" dirty="0" smtClean="0"/>
          </a:p>
          <a:p>
            <a:endParaRPr lang="en-US" sz="1000" dirty="0" smtClean="0"/>
          </a:p>
          <a:p>
            <a:r>
              <a:rPr lang="el-GR" sz="1600" dirty="0" smtClean="0"/>
              <a:t>όπου:	</a:t>
            </a:r>
            <a:r>
              <a:rPr lang="el-GR" sz="1600" b="1" dirty="0" err="1" smtClean="0"/>
              <a:t>Ιον</a:t>
            </a:r>
            <a:r>
              <a:rPr lang="el-GR" sz="1600" dirty="0" smtClean="0"/>
              <a:t> η ένταση της ηλιακής ακτινοβολίας που φθάνει σε επίπεδο κάθετο στη διεύθυνση της 	ακτινοβολίας, έξω από τα όρια της ατμόσφαιρας, τη ν-</a:t>
            </a:r>
            <a:r>
              <a:rPr lang="el-GR" sz="1600" dirty="0" err="1" smtClean="0"/>
              <a:t>οστή</a:t>
            </a:r>
            <a:r>
              <a:rPr lang="el-GR" sz="1600" dirty="0" smtClean="0"/>
              <a:t> ημέρα του έτους (1</a:t>
            </a:r>
            <a:r>
              <a:rPr lang="el-GR" sz="1600" baseline="30000" dirty="0" smtClean="0"/>
              <a:t>η</a:t>
            </a:r>
            <a:r>
              <a:rPr lang="el-GR" sz="1600" dirty="0" smtClean="0"/>
              <a:t> η 1 Ιαν)</a:t>
            </a:r>
          </a:p>
          <a:p>
            <a:r>
              <a:rPr lang="el-GR" sz="1600" dirty="0" smtClean="0"/>
              <a:t>	</a:t>
            </a:r>
            <a:r>
              <a:rPr lang="el-GR" sz="1600" b="1" dirty="0" smtClean="0"/>
              <a:t>Ι</a:t>
            </a:r>
            <a:r>
              <a:rPr lang="el-GR" sz="1600" b="1" baseline="-25000" dirty="0" smtClean="0"/>
              <a:t>ΟΑ</a:t>
            </a:r>
            <a:r>
              <a:rPr lang="en-US" sz="1600" b="1" baseline="-25000" dirty="0" smtClean="0"/>
              <a:t>VE</a:t>
            </a:r>
            <a:r>
              <a:rPr lang="en-US" sz="1600" b="1" dirty="0" smtClean="0"/>
              <a:t> </a:t>
            </a:r>
            <a:r>
              <a:rPr lang="el-GR" sz="1600" b="1" dirty="0" smtClean="0"/>
              <a:t>= 1373 </a:t>
            </a:r>
            <a:r>
              <a:rPr lang="en-US" sz="1600" b="1" dirty="0" smtClean="0"/>
              <a:t>W/m</a:t>
            </a:r>
            <a:r>
              <a:rPr lang="en-US" sz="1600" b="1" baseline="30000" dirty="0" smtClean="0"/>
              <a:t>2</a:t>
            </a:r>
            <a:r>
              <a:rPr lang="en-US" sz="1600" b="1" dirty="0" smtClean="0"/>
              <a:t> </a:t>
            </a:r>
            <a:r>
              <a:rPr lang="el-GR" sz="1600" dirty="0" smtClean="0"/>
              <a:t>κάθετο στην διεύθυνση της ακτινοβολίας, η μέση ετήσια ένταση 	ακτινοβολίας στα όρια της γήινης ατμόσφαιρας </a:t>
            </a:r>
            <a:endParaRPr lang="en-US" sz="1600" dirty="0" smtClean="0"/>
          </a:p>
          <a:p>
            <a:r>
              <a:rPr lang="el-GR" sz="1600" dirty="0" smtClean="0"/>
              <a:t>	</a:t>
            </a:r>
            <a:r>
              <a:rPr lang="el-GR" sz="1600" b="1" dirty="0" smtClean="0"/>
              <a:t>ν</a:t>
            </a:r>
            <a:r>
              <a:rPr lang="el-GR" sz="1600" dirty="0" smtClean="0"/>
              <a:t> ο αύξων αριθμός της κάθε ημέρας του έτους (1</a:t>
            </a:r>
            <a:r>
              <a:rPr lang="el-GR" sz="1600" baseline="30000" dirty="0" smtClean="0"/>
              <a:t>η</a:t>
            </a:r>
            <a:r>
              <a:rPr lang="el-GR" sz="1600" dirty="0" smtClean="0"/>
              <a:t> Ιαν.: ν = 1, 31</a:t>
            </a:r>
            <a:r>
              <a:rPr lang="el-GR" sz="1600" baseline="30000" dirty="0" smtClean="0"/>
              <a:t>η</a:t>
            </a:r>
            <a:r>
              <a:rPr lang="el-GR" sz="1600" dirty="0" smtClean="0"/>
              <a:t> Δεκ.:  ν = 365)</a:t>
            </a:r>
            <a:endParaRPr lang="el-GR" sz="1600" dirty="0"/>
          </a:p>
        </p:txBody>
      </p:sp>
      <p:pic>
        <p:nvPicPr>
          <p:cNvPr id="6" name="5 - Εικόνα"/>
          <p:cNvPicPr>
            <a:picLocks noChangeAspect="1"/>
          </p:cNvPicPr>
          <p:nvPr/>
        </p:nvPicPr>
        <p:blipFill>
          <a:blip r:embed="rId2" cstate="print"/>
          <a:srcRect/>
          <a:stretch>
            <a:fillRect/>
          </a:stretch>
        </p:blipFill>
        <p:spPr bwMode="auto">
          <a:xfrm>
            <a:off x="-32" y="453965"/>
            <a:ext cx="6032271" cy="3903729"/>
          </a:xfrm>
          <a:prstGeom prst="rect">
            <a:avLst/>
          </a:prstGeom>
          <a:noFill/>
          <a:ln w="9525">
            <a:noFill/>
            <a:miter lim="800000"/>
            <a:headEnd/>
            <a:tailEnd/>
          </a:ln>
        </p:spPr>
      </p:pic>
      <p:sp>
        <p:nvSpPr>
          <p:cNvPr id="7" name="6 - TextBox"/>
          <p:cNvSpPr txBox="1"/>
          <p:nvPr/>
        </p:nvSpPr>
        <p:spPr>
          <a:xfrm>
            <a:off x="6000760" y="571480"/>
            <a:ext cx="3143272" cy="3693319"/>
          </a:xfrm>
          <a:prstGeom prst="rect">
            <a:avLst/>
          </a:prstGeom>
          <a:noFill/>
        </p:spPr>
        <p:txBody>
          <a:bodyPr wrap="square" rtlCol="0">
            <a:spAutoFit/>
          </a:bodyPr>
          <a:lstStyle/>
          <a:p>
            <a:r>
              <a:rPr lang="el-GR" sz="1600" dirty="0" smtClean="0"/>
              <a:t>Η γη κινείται σε ελλειπτική τροχιά με χαρακτηριστικά: </a:t>
            </a:r>
          </a:p>
          <a:p>
            <a:r>
              <a:rPr lang="el-GR" sz="1000" dirty="0" smtClean="0"/>
              <a:t> </a:t>
            </a:r>
          </a:p>
          <a:p>
            <a:r>
              <a:rPr lang="el-GR" sz="1600" dirty="0" smtClean="0"/>
              <a:t>ΗΑ = περιήλιο = 147</a:t>
            </a:r>
            <a:r>
              <a:rPr lang="el-GR" sz="1600" dirty="0" smtClean="0">
                <a:sym typeface="Symbol"/>
              </a:rPr>
              <a:t></a:t>
            </a:r>
            <a:r>
              <a:rPr lang="el-GR" sz="1600" dirty="0" smtClean="0"/>
              <a:t>10</a:t>
            </a:r>
            <a:r>
              <a:rPr lang="el-GR" sz="1600" baseline="30000" dirty="0" smtClean="0"/>
              <a:t>6</a:t>
            </a:r>
            <a:r>
              <a:rPr lang="el-GR" sz="1600" dirty="0" smtClean="0"/>
              <a:t> </a:t>
            </a:r>
            <a:r>
              <a:rPr lang="en-US" sz="1600" dirty="0" smtClean="0"/>
              <a:t>km</a:t>
            </a:r>
            <a:endParaRPr lang="el-GR" sz="1600" dirty="0" smtClean="0"/>
          </a:p>
          <a:p>
            <a:r>
              <a:rPr lang="en-US" sz="1600" dirty="0" smtClean="0"/>
              <a:t>H</a:t>
            </a:r>
            <a:r>
              <a:rPr lang="el-GR" sz="1600" dirty="0" smtClean="0"/>
              <a:t>Γ = αφήλιο = 152</a:t>
            </a:r>
            <a:r>
              <a:rPr lang="el-GR" sz="1600" dirty="0" smtClean="0">
                <a:sym typeface="Symbol"/>
              </a:rPr>
              <a:t></a:t>
            </a:r>
            <a:r>
              <a:rPr lang="el-GR" sz="1600" dirty="0" smtClean="0"/>
              <a:t>10</a:t>
            </a:r>
            <a:r>
              <a:rPr lang="el-GR" sz="1600" baseline="30000" dirty="0" smtClean="0"/>
              <a:t>6</a:t>
            </a:r>
            <a:r>
              <a:rPr lang="el-GR" sz="1600" dirty="0" smtClean="0"/>
              <a:t> </a:t>
            </a:r>
            <a:r>
              <a:rPr lang="en-US" sz="1600" dirty="0" smtClean="0"/>
              <a:t>km</a:t>
            </a:r>
            <a:endParaRPr lang="el-GR" sz="1600" dirty="0" smtClean="0"/>
          </a:p>
          <a:p>
            <a:r>
              <a:rPr lang="en-US" sz="1600" dirty="0" smtClean="0"/>
              <a:t>OH</a:t>
            </a:r>
            <a:r>
              <a:rPr lang="el-GR" sz="1600" dirty="0" smtClean="0"/>
              <a:t> = (</a:t>
            </a:r>
            <a:r>
              <a:rPr lang="en-US" sz="1600" dirty="0" smtClean="0"/>
              <a:t>H</a:t>
            </a:r>
            <a:r>
              <a:rPr lang="el-GR" sz="1600" dirty="0" smtClean="0"/>
              <a:t>Γ – ΗΑ)/2 = 2,5 </a:t>
            </a:r>
            <a:r>
              <a:rPr lang="el-GR" sz="1600" dirty="0" smtClean="0">
                <a:sym typeface="Symbol"/>
              </a:rPr>
              <a:t></a:t>
            </a:r>
            <a:r>
              <a:rPr lang="el-GR" sz="1600" dirty="0" smtClean="0"/>
              <a:t>10</a:t>
            </a:r>
            <a:r>
              <a:rPr lang="el-GR" sz="1600" baseline="30000" dirty="0" smtClean="0"/>
              <a:t>6</a:t>
            </a:r>
            <a:r>
              <a:rPr lang="el-GR" sz="1600" dirty="0" smtClean="0"/>
              <a:t> </a:t>
            </a:r>
            <a:r>
              <a:rPr lang="en-US" sz="1600" dirty="0" smtClean="0"/>
              <a:t>km</a:t>
            </a:r>
            <a:endParaRPr lang="el-GR" sz="1600" dirty="0" smtClean="0"/>
          </a:p>
          <a:p>
            <a:r>
              <a:rPr lang="el-GR" sz="1600" dirty="0" smtClean="0"/>
              <a:t>Εκκεντρότητα </a:t>
            </a:r>
            <a:r>
              <a:rPr lang="en-US" sz="1600" dirty="0" smtClean="0"/>
              <a:t>e</a:t>
            </a:r>
            <a:r>
              <a:rPr lang="el-GR" sz="1600" dirty="0" smtClean="0"/>
              <a:t> = </a:t>
            </a:r>
            <a:r>
              <a:rPr lang="en-US" sz="1600" dirty="0" smtClean="0"/>
              <a:t>OH</a:t>
            </a:r>
            <a:r>
              <a:rPr lang="el-GR" sz="1600" dirty="0" smtClean="0"/>
              <a:t>/</a:t>
            </a:r>
            <a:r>
              <a:rPr lang="en-US" sz="1600" dirty="0" smtClean="0"/>
              <a:t>OA</a:t>
            </a:r>
            <a:r>
              <a:rPr lang="el-GR" sz="1600" dirty="0" smtClean="0"/>
              <a:t> = 0.0167</a:t>
            </a:r>
          </a:p>
          <a:p>
            <a:r>
              <a:rPr lang="en-US" sz="1600" dirty="0" smtClean="0"/>
              <a:t>OA</a:t>
            </a:r>
            <a:r>
              <a:rPr lang="el-GR" sz="1600" dirty="0" smtClean="0"/>
              <a:t> = α = (ΗΑ+ΗΓ)/2 = 149,5</a:t>
            </a:r>
            <a:r>
              <a:rPr lang="el-GR" sz="1600" dirty="0" smtClean="0">
                <a:sym typeface="Symbol"/>
              </a:rPr>
              <a:t></a:t>
            </a:r>
            <a:r>
              <a:rPr lang="el-GR" sz="1600" dirty="0" smtClean="0"/>
              <a:t>10</a:t>
            </a:r>
            <a:r>
              <a:rPr lang="el-GR" sz="1600" baseline="30000" dirty="0" smtClean="0"/>
              <a:t>6</a:t>
            </a:r>
            <a:r>
              <a:rPr lang="el-GR" sz="1600" dirty="0" smtClean="0"/>
              <a:t> </a:t>
            </a:r>
            <a:r>
              <a:rPr lang="en-US" sz="1600" dirty="0" smtClean="0"/>
              <a:t>km</a:t>
            </a:r>
            <a:endParaRPr lang="el-GR" sz="1600" dirty="0" smtClean="0"/>
          </a:p>
          <a:p>
            <a:r>
              <a:rPr lang="el-GR" sz="1600" dirty="0" smtClean="0"/>
              <a:t>ΟΒ = β = α (1–</a:t>
            </a:r>
            <a:r>
              <a:rPr lang="en-US" sz="1600" dirty="0" smtClean="0"/>
              <a:t>e</a:t>
            </a:r>
            <a:r>
              <a:rPr lang="el-GR" sz="1600" baseline="30000" dirty="0" smtClean="0"/>
              <a:t>2</a:t>
            </a:r>
            <a:r>
              <a:rPr lang="el-GR" sz="1600" dirty="0" smtClean="0"/>
              <a:t>)</a:t>
            </a:r>
            <a:r>
              <a:rPr lang="el-GR" sz="1600" baseline="30000" dirty="0" smtClean="0"/>
              <a:t>1/2</a:t>
            </a:r>
            <a:r>
              <a:rPr lang="el-GR" sz="1600" dirty="0" smtClean="0"/>
              <a:t> = 149,5 10</a:t>
            </a:r>
            <a:r>
              <a:rPr lang="el-GR" sz="1600" baseline="30000" dirty="0" smtClean="0"/>
              <a:t>6</a:t>
            </a:r>
            <a:r>
              <a:rPr lang="el-GR" sz="1600" dirty="0" smtClean="0"/>
              <a:t> </a:t>
            </a:r>
            <a:r>
              <a:rPr lang="en-US" sz="1600" dirty="0" smtClean="0"/>
              <a:t>km</a:t>
            </a:r>
            <a:endParaRPr lang="el-GR" sz="1600" dirty="0" smtClean="0"/>
          </a:p>
          <a:p>
            <a:endParaRPr lang="el-GR" sz="1600" dirty="0" smtClean="0"/>
          </a:p>
          <a:p>
            <a:r>
              <a:rPr lang="el-GR" sz="1600" dirty="0" smtClean="0"/>
              <a:t>Λόγω της μικρής εκκεντρότητας </a:t>
            </a:r>
            <a:r>
              <a:rPr lang="en-US" sz="1600" dirty="0" smtClean="0"/>
              <a:t>o</a:t>
            </a:r>
            <a:r>
              <a:rPr lang="el-GR" sz="1600" dirty="0" smtClean="0"/>
              <a:t> μεγάλος </a:t>
            </a:r>
            <a:r>
              <a:rPr lang="el-GR" sz="1600" dirty="0" err="1" smtClean="0"/>
              <a:t>ημιάξονας</a:t>
            </a:r>
            <a:r>
              <a:rPr lang="el-GR" sz="1600" dirty="0" smtClean="0"/>
              <a:t> είναι περίπου ίσος με τον μικρό </a:t>
            </a:r>
            <a:r>
              <a:rPr lang="el-GR" sz="1600" dirty="0" err="1" smtClean="0"/>
              <a:t>ημιάξονα</a:t>
            </a:r>
            <a:r>
              <a:rPr lang="el-GR" sz="1600" dirty="0" smtClean="0"/>
              <a:t> και η ελλειπτική τροχιά πλησιάζει τη μορφή κύκλου.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3</a:t>
            </a:r>
            <a:endParaRPr lang="el-GR" b="1" dirty="0"/>
          </a:p>
        </p:txBody>
      </p:sp>
      <p:sp>
        <p:nvSpPr>
          <p:cNvPr id="5" name="Rectangle 3"/>
          <p:cNvSpPr>
            <a:spLocks noChangeArrowheads="1"/>
          </p:cNvSpPr>
          <p:nvPr/>
        </p:nvSpPr>
        <p:spPr bwMode="auto">
          <a:xfrm>
            <a:off x="0" y="41533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b="1" dirty="0" smtClean="0"/>
              <a:t>Λύση</a:t>
            </a:r>
            <a:endParaRPr lang="el-GR" sz="1600" dirty="0" smtClean="0"/>
          </a:p>
          <a:p>
            <a:r>
              <a:rPr lang="el-GR" sz="1600" dirty="0" smtClean="0"/>
              <a:t> Αντίστοιχα προς τα Παραδείγματα 2 και 3 τα αποτελέσματα για βέλτιστη ημερήσια κλίση είναι:</a:t>
            </a:r>
            <a:endParaRPr lang="el-GR" sz="1600" dirty="0"/>
          </a:p>
        </p:txBody>
      </p:sp>
      <p:graphicFrame>
        <p:nvGraphicFramePr>
          <p:cNvPr id="6" name="5 - Πίνακας"/>
          <p:cNvGraphicFramePr>
            <a:graphicFrameLocks noGrp="1"/>
          </p:cNvGraphicFramePr>
          <p:nvPr/>
        </p:nvGraphicFramePr>
        <p:xfrm>
          <a:off x="89598" y="1142984"/>
          <a:ext cx="7197046" cy="2635215"/>
        </p:xfrm>
        <a:graphic>
          <a:graphicData uri="http://schemas.openxmlformats.org/drawingml/2006/table">
            <a:tbl>
              <a:tblPr>
                <a:tableStyleId>{284E427A-3D55-4303-BF80-6455036E1DE7}</a:tableStyleId>
              </a:tblPr>
              <a:tblGrid>
                <a:gridCol w="395090">
                  <a:extLst>
                    <a:ext uri="{9D8B030D-6E8A-4147-A177-3AD203B41FA5}">
                      <a16:colId xmlns:a16="http://schemas.microsoft.com/office/drawing/2014/main" val="20000"/>
                    </a:ext>
                  </a:extLst>
                </a:gridCol>
                <a:gridCol w="512549">
                  <a:extLst>
                    <a:ext uri="{9D8B030D-6E8A-4147-A177-3AD203B41FA5}">
                      <a16:colId xmlns:a16="http://schemas.microsoft.com/office/drawing/2014/main" val="20001"/>
                    </a:ext>
                  </a:extLst>
                </a:gridCol>
                <a:gridCol w="587296">
                  <a:extLst>
                    <a:ext uri="{9D8B030D-6E8A-4147-A177-3AD203B41FA5}">
                      <a16:colId xmlns:a16="http://schemas.microsoft.com/office/drawing/2014/main" val="20002"/>
                    </a:ext>
                  </a:extLst>
                </a:gridCol>
                <a:gridCol w="576618">
                  <a:extLst>
                    <a:ext uri="{9D8B030D-6E8A-4147-A177-3AD203B41FA5}">
                      <a16:colId xmlns:a16="http://schemas.microsoft.com/office/drawing/2014/main" val="20003"/>
                    </a:ext>
                  </a:extLst>
                </a:gridCol>
                <a:gridCol w="597974">
                  <a:extLst>
                    <a:ext uri="{9D8B030D-6E8A-4147-A177-3AD203B41FA5}">
                      <a16:colId xmlns:a16="http://schemas.microsoft.com/office/drawing/2014/main" val="20004"/>
                    </a:ext>
                  </a:extLst>
                </a:gridCol>
                <a:gridCol w="811537">
                  <a:extLst>
                    <a:ext uri="{9D8B030D-6E8A-4147-A177-3AD203B41FA5}">
                      <a16:colId xmlns:a16="http://schemas.microsoft.com/office/drawing/2014/main" val="20005"/>
                    </a:ext>
                  </a:extLst>
                </a:gridCol>
                <a:gridCol w="1121202">
                  <a:extLst>
                    <a:ext uri="{9D8B030D-6E8A-4147-A177-3AD203B41FA5}">
                      <a16:colId xmlns:a16="http://schemas.microsoft.com/office/drawing/2014/main" val="20006"/>
                    </a:ext>
                  </a:extLst>
                </a:gridCol>
                <a:gridCol w="512549">
                  <a:extLst>
                    <a:ext uri="{9D8B030D-6E8A-4147-A177-3AD203B41FA5}">
                      <a16:colId xmlns:a16="http://schemas.microsoft.com/office/drawing/2014/main" val="20007"/>
                    </a:ext>
                  </a:extLst>
                </a:gridCol>
                <a:gridCol w="1057133">
                  <a:extLst>
                    <a:ext uri="{9D8B030D-6E8A-4147-A177-3AD203B41FA5}">
                      <a16:colId xmlns:a16="http://schemas.microsoft.com/office/drawing/2014/main" val="20008"/>
                    </a:ext>
                  </a:extLst>
                </a:gridCol>
                <a:gridCol w="512549">
                  <a:extLst>
                    <a:ext uri="{9D8B030D-6E8A-4147-A177-3AD203B41FA5}">
                      <a16:colId xmlns:a16="http://schemas.microsoft.com/office/drawing/2014/main" val="20009"/>
                    </a:ext>
                  </a:extLst>
                </a:gridCol>
                <a:gridCol w="512549">
                  <a:extLst>
                    <a:ext uri="{9D8B030D-6E8A-4147-A177-3AD203B41FA5}">
                      <a16:colId xmlns:a16="http://schemas.microsoft.com/office/drawing/2014/main" val="20010"/>
                    </a:ext>
                  </a:extLst>
                </a:gridCol>
              </a:tblGrid>
              <a:tr h="301168">
                <a:tc>
                  <a:txBody>
                    <a:bodyPr/>
                    <a:lstStyle/>
                    <a:p>
                      <a:pPr algn="ctr" fontAlgn="b"/>
                      <a:r>
                        <a:rPr lang="el-GR" sz="1050" b="1" u="none" strike="noStrike" dirty="0"/>
                        <a:t>β</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a:t>ν</a:t>
                      </a:r>
                      <a:endParaRPr lang="el-GR"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err="1"/>
                        <a:t>Ιον</a:t>
                      </a:r>
                      <a:r>
                        <a:rPr lang="el-GR" sz="1050" b="1" u="none" strike="noStrike" dirty="0" smtClean="0"/>
                        <a:t>,</a:t>
                      </a:r>
                    </a:p>
                    <a:p>
                      <a:pPr algn="ctr" fontAlgn="b"/>
                      <a:r>
                        <a:rPr lang="en-GB" sz="1050" b="1" u="none" strike="noStrike" dirty="0" err="1" smtClean="0"/>
                        <a:t>kw</a:t>
                      </a:r>
                      <a:r>
                        <a:rPr lang="en-GB" sz="1050" b="1" u="none" strike="noStrike" dirty="0" smtClean="0"/>
                        <a:t>/m2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a:t>δν</a:t>
                      </a:r>
                      <a:endParaRPr lang="el-GR"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a:t>ωΔ</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Ηον</a:t>
                      </a:r>
                      <a:r>
                        <a:rPr lang="el-GR" sz="1050" b="1" u="none" strike="noStrike" dirty="0" smtClean="0"/>
                        <a:t>,</a:t>
                      </a:r>
                    </a:p>
                    <a:p>
                      <a:pPr algn="ctr" fontAlgn="b"/>
                      <a:r>
                        <a:rPr lang="en-GB" sz="1050" b="1" u="none" strike="noStrike" dirty="0" err="1" smtClean="0"/>
                        <a:t>kwh</a:t>
                      </a:r>
                      <a:r>
                        <a:rPr lang="en-GB" sz="1050" b="1" u="none" strike="noStrike" dirty="0" smtClean="0"/>
                        <a:t>/d/m2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a:t>
                      </a:r>
                      <a:r>
                        <a:rPr lang="en-GB" sz="1050" b="1" u="none" strike="noStrike" dirty="0"/>
                        <a:t>m</a:t>
                      </a:r>
                      <a:r>
                        <a:rPr lang="en-GB" sz="1050" b="1" u="none" strike="noStrike" dirty="0" smtClean="0"/>
                        <a:t>,</a:t>
                      </a:r>
                      <a:endParaRPr lang="el-GR" sz="1050" b="1" u="none" strike="noStrike" dirty="0" smtClean="0"/>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n-GB" sz="1050" b="1" u="none" strike="noStrike"/>
                        <a:t>AM</a:t>
                      </a:r>
                      <a:endParaRPr lang="en-GB"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a:t>ΗΗ</a:t>
                      </a:r>
                      <a:r>
                        <a:rPr lang="el-GR" sz="1050" b="1" u="none" strike="noStrike" dirty="0" smtClean="0"/>
                        <a:t>,</a:t>
                      </a:r>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extLst>
                  <a:ext uri="{0D108BD9-81ED-4DB2-BD59-A6C34878D82A}">
                    <a16:rowId xmlns:a16="http://schemas.microsoft.com/office/drawing/2014/main" val="10000"/>
                  </a:ext>
                </a:extLst>
              </a:tr>
              <a:tr h="153498">
                <a:tc>
                  <a:txBody>
                    <a:bodyPr/>
                    <a:lstStyle/>
                    <a:p>
                      <a:pPr algn="ctr" fontAlgn="b"/>
                      <a:r>
                        <a:rPr lang="el-GR" sz="1100" b="1" i="0" u="none" strike="noStrike" dirty="0">
                          <a:solidFill>
                            <a:srgbClr val="000000"/>
                          </a:solidFill>
                          <a:latin typeface="Calibri"/>
                        </a:rPr>
                        <a:t>53,5</a:t>
                      </a:r>
                    </a:p>
                  </a:txBody>
                  <a:tcPr marL="9525" marR="9525" marT="9525" marB="0" anchor="b"/>
                </a:tc>
                <a:tc>
                  <a:txBody>
                    <a:bodyPr/>
                    <a:lstStyle/>
                    <a:p>
                      <a:pPr algn="ctr" fontAlgn="b"/>
                      <a:r>
                        <a:rPr lang="el-GR" sz="1100" b="1" i="0" u="none" strike="noStrike" dirty="0">
                          <a:solidFill>
                            <a:srgbClr val="000000"/>
                          </a:solidFill>
                          <a:latin typeface="Calibri"/>
                        </a:rPr>
                        <a:t>15</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a:solidFill>
                            <a:srgbClr val="000000"/>
                          </a:solidFill>
                          <a:latin typeface="Calibri"/>
                        </a:rPr>
                        <a:t>-21,27</a:t>
                      </a:r>
                    </a:p>
                  </a:txBody>
                  <a:tcPr marL="9525" marR="9525" marT="9525" marB="0" anchor="b"/>
                </a:tc>
                <a:tc>
                  <a:txBody>
                    <a:bodyPr/>
                    <a:lstStyle/>
                    <a:p>
                      <a:pPr algn="ctr" fontAlgn="b"/>
                      <a:r>
                        <a:rPr lang="el-GR" sz="1200" b="1" i="0" u="none" strike="noStrike">
                          <a:solidFill>
                            <a:srgbClr val="000000"/>
                          </a:solidFill>
                          <a:latin typeface="Calibri"/>
                        </a:rPr>
                        <a:t>74,18</a:t>
                      </a:r>
                    </a:p>
                  </a:txBody>
                  <a:tcPr marL="9525" marR="9525" marT="9525" marB="0" anchor="b"/>
                </a:tc>
                <a:tc>
                  <a:txBody>
                    <a:bodyPr/>
                    <a:lstStyle/>
                    <a:p>
                      <a:pPr algn="ctr" fontAlgn="b"/>
                      <a:r>
                        <a:rPr lang="el-GR" sz="1200" b="1" i="0" u="none" strike="noStrike">
                          <a:solidFill>
                            <a:srgbClr val="000000"/>
                          </a:solidFill>
                          <a:latin typeface="Calibri"/>
                        </a:rPr>
                        <a:t>5,038</a:t>
                      </a:r>
                    </a:p>
                  </a:txBody>
                  <a:tcPr marL="9525" marR="9525" marT="9525" marB="0" anchor="b"/>
                </a:tc>
                <a:tc>
                  <a:txBody>
                    <a:bodyPr/>
                    <a:lstStyle/>
                    <a:p>
                      <a:pPr algn="ctr" fontAlgn="b"/>
                      <a:r>
                        <a:rPr lang="el-GR" sz="1200" b="1" i="0" u="none" strike="noStrike">
                          <a:solidFill>
                            <a:srgbClr val="000000"/>
                          </a:solidFill>
                          <a:latin typeface="Calibri"/>
                        </a:rPr>
                        <a:t>156,165</a:t>
                      </a:r>
                    </a:p>
                  </a:txBody>
                  <a:tcPr marL="9525" marR="9525" marT="9525" marB="0" anchor="b"/>
                </a:tc>
                <a:tc>
                  <a:txBody>
                    <a:bodyPr/>
                    <a:lstStyle/>
                    <a:p>
                      <a:pPr algn="ctr" fontAlgn="b"/>
                      <a:r>
                        <a:rPr lang="el-GR" sz="1100" b="1" i="0" u="none" strike="noStrike">
                          <a:solidFill>
                            <a:srgbClr val="000000"/>
                          </a:solidFill>
                          <a:latin typeface="Calibri"/>
                        </a:rPr>
                        <a:t>4,6</a:t>
                      </a:r>
                    </a:p>
                  </a:txBody>
                  <a:tcPr marL="9525" marR="9525" marT="9525" marB="0" anchor="b"/>
                </a:tc>
                <a:tc>
                  <a:txBody>
                    <a:bodyPr/>
                    <a:lstStyle/>
                    <a:p>
                      <a:pPr algn="ctr" fontAlgn="b"/>
                      <a:r>
                        <a:rPr lang="el-GR" sz="1200" b="1" i="0" u="none" strike="noStrike">
                          <a:solidFill>
                            <a:srgbClr val="000000"/>
                          </a:solidFill>
                          <a:latin typeface="Calibri"/>
                        </a:rPr>
                        <a:t>56,477</a:t>
                      </a:r>
                    </a:p>
                  </a:txBody>
                  <a:tcPr marL="9525" marR="9525" marT="9525" marB="0" anchor="b"/>
                </a:tc>
                <a:tc>
                  <a:txBody>
                    <a:bodyPr/>
                    <a:lstStyle/>
                    <a:p>
                      <a:pPr algn="ctr" fontAlgn="b"/>
                      <a:r>
                        <a:rPr lang="el-GR" sz="1200" b="1" i="0" u="none" strike="noStrike">
                          <a:solidFill>
                            <a:srgbClr val="000000"/>
                          </a:solidFill>
                          <a:latin typeface="Calibri"/>
                        </a:rPr>
                        <a:t>97,47</a:t>
                      </a:r>
                    </a:p>
                  </a:txBody>
                  <a:tcPr marL="9525" marR="9525" marT="9525" marB="0" anchor="b"/>
                </a:tc>
                <a:tc>
                  <a:txBody>
                    <a:bodyPr/>
                    <a:lstStyle/>
                    <a:p>
                      <a:pPr algn="ctr" fontAlgn="b"/>
                      <a:r>
                        <a:rPr lang="el-GR" sz="1200" b="1" i="0" u="none" strike="noStrike">
                          <a:solidFill>
                            <a:srgbClr val="000000"/>
                          </a:solidFill>
                          <a:latin typeface="Calibri"/>
                        </a:rPr>
                        <a:t>74,18</a:t>
                      </a:r>
                    </a:p>
                  </a:txBody>
                  <a:tcPr marL="9525" marR="9525" marT="9525" marB="0" anchor="b"/>
                </a:tc>
                <a:extLst>
                  <a:ext uri="{0D108BD9-81ED-4DB2-BD59-A6C34878D82A}">
                    <a16:rowId xmlns:a16="http://schemas.microsoft.com/office/drawing/2014/main" val="10001"/>
                  </a:ext>
                </a:extLst>
              </a:tr>
              <a:tr h="153498">
                <a:tc>
                  <a:txBody>
                    <a:bodyPr/>
                    <a:lstStyle/>
                    <a:p>
                      <a:pPr algn="ctr" fontAlgn="b"/>
                      <a:r>
                        <a:rPr lang="el-GR" sz="1100" b="1" i="0" u="none" strike="noStrike">
                          <a:solidFill>
                            <a:srgbClr val="000000"/>
                          </a:solidFill>
                          <a:latin typeface="Calibri"/>
                        </a:rPr>
                        <a:t>45,6</a:t>
                      </a:r>
                    </a:p>
                  </a:txBody>
                  <a:tcPr marL="9525" marR="9525" marT="9525" marB="0" anchor="b"/>
                </a:tc>
                <a:tc>
                  <a:txBody>
                    <a:bodyPr/>
                    <a:lstStyle/>
                    <a:p>
                      <a:pPr algn="ctr" fontAlgn="b"/>
                      <a:r>
                        <a:rPr lang="el-GR" sz="1100" b="1" i="0" u="none" strike="noStrike">
                          <a:solidFill>
                            <a:srgbClr val="000000"/>
                          </a:solidFill>
                          <a:latin typeface="Calibri"/>
                        </a:rPr>
                        <a:t>45</a:t>
                      </a:r>
                    </a:p>
                  </a:txBody>
                  <a:tcPr marL="9525" marR="9525" marT="9525" marB="0" anchor="b"/>
                </a:tc>
                <a:tc>
                  <a:txBody>
                    <a:bodyPr/>
                    <a:lstStyle/>
                    <a:p>
                      <a:pPr algn="ctr" fontAlgn="b"/>
                      <a:r>
                        <a:rPr lang="el-GR" sz="1100" b="1" i="0" u="none" strike="noStrike">
                          <a:solidFill>
                            <a:srgbClr val="000000"/>
                          </a:solidFill>
                          <a:latin typeface="Calibri"/>
                        </a:rPr>
                        <a:t>1,406</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200" b="1" i="0" u="none" strike="noStrike">
                          <a:solidFill>
                            <a:srgbClr val="000000"/>
                          </a:solidFill>
                          <a:latin typeface="Calibri"/>
                        </a:rPr>
                        <a:t>80,23</a:t>
                      </a:r>
                    </a:p>
                  </a:txBody>
                  <a:tcPr marL="9525" marR="9525" marT="9525" marB="0" anchor="b"/>
                </a:tc>
                <a:tc>
                  <a:txBody>
                    <a:bodyPr/>
                    <a:lstStyle/>
                    <a:p>
                      <a:pPr algn="ctr" fontAlgn="b"/>
                      <a:r>
                        <a:rPr lang="el-GR" sz="1200" b="1" i="0" u="none" strike="noStrike">
                          <a:solidFill>
                            <a:srgbClr val="000000"/>
                          </a:solidFill>
                          <a:latin typeface="Calibri"/>
                        </a:rPr>
                        <a:t>6,397</a:t>
                      </a:r>
                    </a:p>
                  </a:txBody>
                  <a:tcPr marL="9525" marR="9525" marT="9525" marB="0" anchor="b"/>
                </a:tc>
                <a:tc>
                  <a:txBody>
                    <a:bodyPr/>
                    <a:lstStyle/>
                    <a:p>
                      <a:pPr algn="ctr" fontAlgn="b"/>
                      <a:r>
                        <a:rPr lang="el-GR" sz="1200" b="1" i="0" u="none" strike="noStrike">
                          <a:solidFill>
                            <a:srgbClr val="000000"/>
                          </a:solidFill>
                          <a:latin typeface="Calibri"/>
                        </a:rPr>
                        <a:t>179,129</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200" b="1" i="0" u="none" strike="noStrike">
                          <a:solidFill>
                            <a:srgbClr val="000000"/>
                          </a:solidFill>
                          <a:latin typeface="Calibri"/>
                        </a:rPr>
                        <a:t>84,728</a:t>
                      </a:r>
                    </a:p>
                  </a:txBody>
                  <a:tcPr marL="9525" marR="9525" marT="9525" marB="0" anchor="b"/>
                </a:tc>
                <a:tc>
                  <a:txBody>
                    <a:bodyPr/>
                    <a:lstStyle/>
                    <a:p>
                      <a:pPr algn="ctr" fontAlgn="b"/>
                      <a:r>
                        <a:rPr lang="el-GR" sz="1200" b="1" i="0" u="none" strike="noStrike">
                          <a:solidFill>
                            <a:srgbClr val="000000"/>
                          </a:solidFill>
                          <a:latin typeface="Calibri"/>
                        </a:rPr>
                        <a:t>92,58</a:t>
                      </a:r>
                    </a:p>
                  </a:txBody>
                  <a:tcPr marL="9525" marR="9525" marT="9525" marB="0" anchor="b"/>
                </a:tc>
                <a:tc>
                  <a:txBody>
                    <a:bodyPr/>
                    <a:lstStyle/>
                    <a:p>
                      <a:pPr algn="ctr" fontAlgn="b"/>
                      <a:r>
                        <a:rPr lang="el-GR" sz="1200" b="1" i="0" u="none" strike="noStrike">
                          <a:solidFill>
                            <a:srgbClr val="000000"/>
                          </a:solidFill>
                          <a:latin typeface="Calibri"/>
                        </a:rPr>
                        <a:t>80,23</a:t>
                      </a:r>
                    </a:p>
                  </a:txBody>
                  <a:tcPr marL="9525" marR="9525" marT="9525" marB="0" anchor="b"/>
                </a:tc>
                <a:extLst>
                  <a:ext uri="{0D108BD9-81ED-4DB2-BD59-A6C34878D82A}">
                    <a16:rowId xmlns:a16="http://schemas.microsoft.com/office/drawing/2014/main" val="10002"/>
                  </a:ext>
                </a:extLst>
              </a:tr>
              <a:tr h="153498">
                <a:tc>
                  <a:txBody>
                    <a:bodyPr/>
                    <a:lstStyle/>
                    <a:p>
                      <a:pPr algn="ctr" fontAlgn="b"/>
                      <a:r>
                        <a:rPr lang="el-GR" sz="1100" b="1" i="0" u="none" strike="noStrike">
                          <a:solidFill>
                            <a:srgbClr val="000000"/>
                          </a:solidFill>
                          <a:latin typeface="Calibri"/>
                        </a:rPr>
                        <a:t>33,3</a:t>
                      </a:r>
                    </a:p>
                  </a:txBody>
                  <a:tcPr marL="9525" marR="9525" marT="9525" marB="0" anchor="b"/>
                </a:tc>
                <a:tc>
                  <a:txBody>
                    <a:bodyPr/>
                    <a:lstStyle/>
                    <a:p>
                      <a:pPr algn="ctr" fontAlgn="b"/>
                      <a:r>
                        <a:rPr lang="el-GR" sz="1100" b="1" i="0" u="none" strike="noStrike">
                          <a:solidFill>
                            <a:srgbClr val="000000"/>
                          </a:solidFill>
                          <a:latin typeface="Calibri"/>
                        </a:rPr>
                        <a:t>74</a:t>
                      </a:r>
                    </a:p>
                  </a:txBody>
                  <a:tcPr marL="9525" marR="9525" marT="9525" marB="0" anchor="b"/>
                </a:tc>
                <a:tc>
                  <a:txBody>
                    <a:bodyPr/>
                    <a:lstStyle/>
                    <a:p>
                      <a:pPr algn="ctr" fontAlgn="b"/>
                      <a:r>
                        <a:rPr lang="el-GR" sz="1100" b="1" i="0" u="none" strike="noStrike">
                          <a:solidFill>
                            <a:srgbClr val="000000"/>
                          </a:solidFill>
                          <a:latin typeface="Calibri"/>
                        </a:rPr>
                        <a:t>1,386</a:t>
                      </a:r>
                    </a:p>
                  </a:txBody>
                  <a:tcPr marL="9525" marR="9525" marT="9525" marB="0" anchor="b"/>
                </a:tc>
                <a:tc>
                  <a:txBody>
                    <a:bodyPr/>
                    <a:lstStyle/>
                    <a:p>
                      <a:pPr algn="ctr" fontAlgn="b"/>
                      <a:r>
                        <a:rPr lang="el-GR" sz="1100" b="1" i="0" u="none" strike="noStrike">
                          <a:solidFill>
                            <a:srgbClr val="000000"/>
                          </a:solidFill>
                          <a:latin typeface="Calibri"/>
                        </a:rPr>
                        <a:t>-2,82</a:t>
                      </a:r>
                    </a:p>
                  </a:txBody>
                  <a:tcPr marL="9525" marR="9525" marT="9525" marB="0" anchor="b"/>
                </a:tc>
                <a:tc>
                  <a:txBody>
                    <a:bodyPr/>
                    <a:lstStyle/>
                    <a:p>
                      <a:pPr algn="ctr" fontAlgn="b"/>
                      <a:r>
                        <a:rPr lang="el-GR" sz="1200" b="1" i="0" u="none" strike="noStrike">
                          <a:solidFill>
                            <a:srgbClr val="000000"/>
                          </a:solidFill>
                          <a:latin typeface="Calibri"/>
                        </a:rPr>
                        <a:t>88,02</a:t>
                      </a:r>
                    </a:p>
                  </a:txBody>
                  <a:tcPr marL="9525" marR="9525" marT="9525" marB="0" anchor="b"/>
                </a:tc>
                <a:tc>
                  <a:txBody>
                    <a:bodyPr/>
                    <a:lstStyle/>
                    <a:p>
                      <a:pPr algn="ctr" fontAlgn="b"/>
                      <a:r>
                        <a:rPr lang="el-GR" sz="1200" b="1" i="0" u="none" strike="noStrike">
                          <a:solidFill>
                            <a:srgbClr val="000000"/>
                          </a:solidFill>
                          <a:latin typeface="Calibri"/>
                        </a:rPr>
                        <a:t>8,205</a:t>
                      </a:r>
                    </a:p>
                  </a:txBody>
                  <a:tcPr marL="9525" marR="9525" marT="9525" marB="0" anchor="b"/>
                </a:tc>
                <a:tc>
                  <a:txBody>
                    <a:bodyPr/>
                    <a:lstStyle/>
                    <a:p>
                      <a:pPr algn="ctr" fontAlgn="b"/>
                      <a:r>
                        <a:rPr lang="el-GR" sz="1200" b="1" i="0" u="none" strike="noStrike">
                          <a:solidFill>
                            <a:srgbClr val="000000"/>
                          </a:solidFill>
                          <a:latin typeface="Calibri"/>
                        </a:rPr>
                        <a:t>254,364</a:t>
                      </a:r>
                    </a:p>
                  </a:txBody>
                  <a:tcPr marL="9525" marR="9525" marT="9525" marB="0" anchor="b"/>
                </a:tc>
                <a:tc>
                  <a:txBody>
                    <a:bodyPr/>
                    <a:lstStyle/>
                    <a:p>
                      <a:pPr algn="ctr" fontAlgn="b"/>
                      <a:r>
                        <a:rPr lang="el-GR" sz="1100" b="1" i="0" u="none" strike="noStrike">
                          <a:solidFill>
                            <a:srgbClr val="000000"/>
                          </a:solidFill>
                          <a:latin typeface="Calibri"/>
                        </a:rPr>
                        <a:t>3</a:t>
                      </a:r>
                    </a:p>
                  </a:txBody>
                  <a:tcPr marL="9525" marR="9525" marT="9525" marB="0" anchor="b"/>
                </a:tc>
                <a:tc>
                  <a:txBody>
                    <a:bodyPr/>
                    <a:lstStyle/>
                    <a:p>
                      <a:pPr algn="ctr" fontAlgn="b"/>
                      <a:r>
                        <a:rPr lang="el-GR" sz="1200" b="1" i="0" u="none" strike="noStrike">
                          <a:solidFill>
                            <a:srgbClr val="000000"/>
                          </a:solidFill>
                          <a:latin typeface="Calibri"/>
                        </a:rPr>
                        <a:t>135,450</a:t>
                      </a:r>
                    </a:p>
                  </a:txBody>
                  <a:tcPr marL="9525" marR="9525" marT="9525" marB="0" anchor="b"/>
                </a:tc>
                <a:tc>
                  <a:txBody>
                    <a:bodyPr/>
                    <a:lstStyle/>
                    <a:p>
                      <a:pPr algn="ctr" fontAlgn="b"/>
                      <a:r>
                        <a:rPr lang="el-GR" sz="1200" b="1" i="0" u="none" strike="noStrike">
                          <a:solidFill>
                            <a:srgbClr val="000000"/>
                          </a:solidFill>
                          <a:latin typeface="Calibri"/>
                        </a:rPr>
                        <a:t>89,91</a:t>
                      </a:r>
                    </a:p>
                  </a:txBody>
                  <a:tcPr marL="9525" marR="9525" marT="9525" marB="0" anchor="b"/>
                </a:tc>
                <a:tc>
                  <a:txBody>
                    <a:bodyPr/>
                    <a:lstStyle/>
                    <a:p>
                      <a:pPr algn="ctr" fontAlgn="b"/>
                      <a:r>
                        <a:rPr lang="el-GR" sz="1200" b="1" i="0" u="none" strike="noStrike">
                          <a:solidFill>
                            <a:srgbClr val="000000"/>
                          </a:solidFill>
                          <a:latin typeface="Calibri"/>
                        </a:rPr>
                        <a:t>88,02</a:t>
                      </a:r>
                    </a:p>
                  </a:txBody>
                  <a:tcPr marL="9525" marR="9525" marT="9525" marB="0" anchor="b"/>
                </a:tc>
                <a:extLst>
                  <a:ext uri="{0D108BD9-81ED-4DB2-BD59-A6C34878D82A}">
                    <a16:rowId xmlns:a16="http://schemas.microsoft.com/office/drawing/2014/main" val="10003"/>
                  </a:ext>
                </a:extLst>
              </a:tr>
              <a:tr h="153498">
                <a:tc>
                  <a:txBody>
                    <a:bodyPr/>
                    <a:lstStyle/>
                    <a:p>
                      <a:pPr algn="ctr" fontAlgn="b"/>
                      <a:r>
                        <a:rPr lang="el-GR" sz="1100" b="1" i="0" u="none" strike="noStrike">
                          <a:solidFill>
                            <a:srgbClr val="000000"/>
                          </a:solidFill>
                          <a:latin typeface="Calibri"/>
                        </a:rPr>
                        <a:t>17,8</a:t>
                      </a:r>
                    </a:p>
                  </a:txBody>
                  <a:tcPr marL="9525" marR="9525" marT="9525" marB="0" anchor="b"/>
                </a:tc>
                <a:tc>
                  <a:txBody>
                    <a:bodyPr/>
                    <a:lstStyle/>
                    <a:p>
                      <a:pPr algn="ctr" fontAlgn="b"/>
                      <a:r>
                        <a:rPr lang="el-GR" sz="1100" b="1" i="0" u="none" strike="noStrike">
                          <a:solidFill>
                            <a:srgbClr val="000000"/>
                          </a:solidFill>
                          <a:latin typeface="Calibri"/>
                        </a:rPr>
                        <a:t>105</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100" b="1" i="0" u="none" strike="noStrike">
                          <a:solidFill>
                            <a:srgbClr val="000000"/>
                          </a:solidFill>
                          <a:latin typeface="Calibri"/>
                        </a:rPr>
                        <a:t>9,41</a:t>
                      </a:r>
                    </a:p>
                  </a:txBody>
                  <a:tcPr marL="9525" marR="9525" marT="9525" marB="0" anchor="b"/>
                </a:tc>
                <a:tc>
                  <a:txBody>
                    <a:bodyPr/>
                    <a:lstStyle/>
                    <a:p>
                      <a:pPr algn="ctr" fontAlgn="b"/>
                      <a:r>
                        <a:rPr lang="el-GR" sz="1200" b="1" i="0" u="none" strike="noStrike">
                          <a:solidFill>
                            <a:srgbClr val="000000"/>
                          </a:solidFill>
                          <a:latin typeface="Calibri"/>
                        </a:rPr>
                        <a:t>96,67</a:t>
                      </a:r>
                    </a:p>
                  </a:txBody>
                  <a:tcPr marL="9525" marR="9525" marT="9525" marB="0" anchor="b"/>
                </a:tc>
                <a:tc>
                  <a:txBody>
                    <a:bodyPr/>
                    <a:lstStyle/>
                    <a:p>
                      <a:pPr algn="ctr" fontAlgn="b"/>
                      <a:r>
                        <a:rPr lang="el-GR" sz="1200" b="1" i="0" u="none" strike="noStrike">
                          <a:solidFill>
                            <a:srgbClr val="000000"/>
                          </a:solidFill>
                          <a:latin typeface="Calibri"/>
                        </a:rPr>
                        <a:t>10,006</a:t>
                      </a:r>
                    </a:p>
                  </a:txBody>
                  <a:tcPr marL="9525" marR="9525" marT="9525" marB="0" anchor="b"/>
                </a:tc>
                <a:tc>
                  <a:txBody>
                    <a:bodyPr/>
                    <a:lstStyle/>
                    <a:p>
                      <a:pPr algn="ctr" fontAlgn="b"/>
                      <a:r>
                        <a:rPr lang="el-GR" sz="1200" b="1" i="0" u="none" strike="noStrike">
                          <a:solidFill>
                            <a:srgbClr val="000000"/>
                          </a:solidFill>
                          <a:latin typeface="Calibri"/>
                        </a:rPr>
                        <a:t>300,173</a:t>
                      </a:r>
                    </a:p>
                  </a:txBody>
                  <a:tcPr marL="9525" marR="9525" marT="9525" marB="0" anchor="b"/>
                </a:tc>
                <a:tc>
                  <a:txBody>
                    <a:bodyPr/>
                    <a:lstStyle/>
                    <a:p>
                      <a:pPr algn="ctr" fontAlgn="b"/>
                      <a:r>
                        <a:rPr lang="el-GR" sz="1100" b="1" i="0" u="none" strike="noStrike">
                          <a:solidFill>
                            <a:srgbClr val="000000"/>
                          </a:solidFill>
                          <a:latin typeface="Calibri"/>
                        </a:rPr>
                        <a:t>2,71</a:t>
                      </a:r>
                    </a:p>
                  </a:txBody>
                  <a:tcPr marL="9525" marR="9525" marT="9525" marB="0" anchor="b"/>
                </a:tc>
                <a:tc>
                  <a:txBody>
                    <a:bodyPr/>
                    <a:lstStyle/>
                    <a:p>
                      <a:pPr algn="ctr" fontAlgn="b"/>
                      <a:r>
                        <a:rPr lang="el-GR" sz="1200" b="1" i="0" u="none" strike="noStrike">
                          <a:solidFill>
                            <a:srgbClr val="000000"/>
                          </a:solidFill>
                          <a:latin typeface="Calibri"/>
                        </a:rPr>
                        <a:t>171,455</a:t>
                      </a:r>
                    </a:p>
                  </a:txBody>
                  <a:tcPr marL="9525" marR="9525" marT="9525" marB="0" anchor="b"/>
                </a:tc>
                <a:tc>
                  <a:txBody>
                    <a:bodyPr/>
                    <a:lstStyle/>
                    <a:p>
                      <a:pPr algn="ctr" fontAlgn="b"/>
                      <a:r>
                        <a:rPr lang="el-GR" sz="1200" b="1" i="0" u="none" strike="noStrike">
                          <a:solidFill>
                            <a:srgbClr val="000000"/>
                          </a:solidFill>
                          <a:latin typeface="Calibri"/>
                        </a:rPr>
                        <a:t>92,96</a:t>
                      </a:r>
                    </a:p>
                  </a:txBody>
                  <a:tcPr marL="9525" marR="9525" marT="9525" marB="0" anchor="b"/>
                </a:tc>
                <a:tc>
                  <a:txBody>
                    <a:bodyPr/>
                    <a:lstStyle/>
                    <a:p>
                      <a:pPr algn="ctr" fontAlgn="b"/>
                      <a:r>
                        <a:rPr lang="el-GR" sz="1200" b="1" i="0" u="none" strike="noStrike">
                          <a:solidFill>
                            <a:srgbClr val="000000"/>
                          </a:solidFill>
                          <a:latin typeface="Calibri"/>
                        </a:rPr>
                        <a:t>92,96</a:t>
                      </a:r>
                    </a:p>
                  </a:txBody>
                  <a:tcPr marL="9525" marR="9525" marT="9525" marB="0" anchor="b"/>
                </a:tc>
                <a:extLst>
                  <a:ext uri="{0D108BD9-81ED-4DB2-BD59-A6C34878D82A}">
                    <a16:rowId xmlns:a16="http://schemas.microsoft.com/office/drawing/2014/main" val="10004"/>
                  </a:ext>
                </a:extLst>
              </a:tr>
              <a:tr h="153498">
                <a:tc>
                  <a:txBody>
                    <a:bodyPr/>
                    <a:lstStyle/>
                    <a:p>
                      <a:pPr algn="ctr" fontAlgn="b"/>
                      <a:r>
                        <a:rPr lang="el-GR" sz="1100" b="1" i="0" u="none" strike="noStrike">
                          <a:solidFill>
                            <a:srgbClr val="000000"/>
                          </a:solidFill>
                          <a:latin typeface="Calibri"/>
                        </a:rPr>
                        <a:t>4,2</a:t>
                      </a:r>
                    </a:p>
                  </a:txBody>
                  <a:tcPr marL="9525" marR="9525" marT="9525" marB="0" anchor="b"/>
                </a:tc>
                <a:tc>
                  <a:txBody>
                    <a:bodyPr/>
                    <a:lstStyle/>
                    <a:p>
                      <a:pPr algn="ctr" fontAlgn="b"/>
                      <a:r>
                        <a:rPr lang="el-GR" sz="1100" b="1" i="0" u="none" strike="noStrike">
                          <a:solidFill>
                            <a:srgbClr val="000000"/>
                          </a:solidFill>
                          <a:latin typeface="Calibri"/>
                        </a:rPr>
                        <a:t>135</a:t>
                      </a:r>
                    </a:p>
                  </a:txBody>
                  <a:tcPr marL="9525" marR="9525" marT="9525" marB="0" anchor="b"/>
                </a:tc>
                <a:tc>
                  <a:txBody>
                    <a:bodyPr/>
                    <a:lstStyle/>
                    <a:p>
                      <a:pPr algn="ctr" fontAlgn="b"/>
                      <a:r>
                        <a:rPr lang="el-GR" sz="1100" b="1" i="0" u="none" strike="noStrike">
                          <a:solidFill>
                            <a:srgbClr val="000000"/>
                          </a:solidFill>
                          <a:latin typeface="Calibri"/>
                        </a:rPr>
                        <a:t>1,342</a:t>
                      </a:r>
                    </a:p>
                  </a:txBody>
                  <a:tcPr marL="9525" marR="9525" marT="9525" marB="0" anchor="b"/>
                </a:tc>
                <a:tc>
                  <a:txBody>
                    <a:bodyPr/>
                    <a:lstStyle/>
                    <a:p>
                      <a:pPr algn="ctr" fontAlgn="b"/>
                      <a:r>
                        <a:rPr lang="el-GR" sz="1100" b="1" i="0" u="none" strike="noStrike">
                          <a:solidFill>
                            <a:srgbClr val="000000"/>
                          </a:solidFill>
                          <a:latin typeface="Calibri"/>
                        </a:rPr>
                        <a:t>18,79</a:t>
                      </a:r>
                    </a:p>
                  </a:txBody>
                  <a:tcPr marL="9525" marR="9525" marT="9525" marB="0" anchor="b"/>
                </a:tc>
                <a:tc>
                  <a:txBody>
                    <a:bodyPr/>
                    <a:lstStyle/>
                    <a:p>
                      <a:pPr algn="ctr" fontAlgn="b"/>
                      <a:r>
                        <a:rPr lang="el-GR" sz="1200" b="1" i="0" u="none" strike="noStrike">
                          <a:solidFill>
                            <a:srgbClr val="000000"/>
                          </a:solidFill>
                          <a:latin typeface="Calibri"/>
                        </a:rPr>
                        <a:t>103,78</a:t>
                      </a:r>
                    </a:p>
                  </a:txBody>
                  <a:tcPr marL="9525" marR="9525" marT="9525" marB="0" anchor="b"/>
                </a:tc>
                <a:tc>
                  <a:txBody>
                    <a:bodyPr/>
                    <a:lstStyle/>
                    <a:p>
                      <a:pPr algn="ctr" fontAlgn="b"/>
                      <a:r>
                        <a:rPr lang="el-GR" sz="1200" b="1" i="0" u="none" strike="noStrike">
                          <a:solidFill>
                            <a:srgbClr val="000000"/>
                          </a:solidFill>
                          <a:latin typeface="Calibri"/>
                        </a:rPr>
                        <a:t>11,156</a:t>
                      </a:r>
                    </a:p>
                  </a:txBody>
                  <a:tcPr marL="9525" marR="9525" marT="9525" marB="0" anchor="b"/>
                </a:tc>
                <a:tc>
                  <a:txBody>
                    <a:bodyPr/>
                    <a:lstStyle/>
                    <a:p>
                      <a:pPr algn="ctr" fontAlgn="b"/>
                      <a:r>
                        <a:rPr lang="el-GR" sz="1200" b="1" i="0" u="none" strike="noStrike">
                          <a:solidFill>
                            <a:srgbClr val="000000"/>
                          </a:solidFill>
                          <a:latin typeface="Calibri"/>
                        </a:rPr>
                        <a:t>345,838</a:t>
                      </a:r>
                    </a:p>
                  </a:txBody>
                  <a:tcPr marL="9525" marR="9525" marT="9525" marB="0" anchor="b"/>
                </a:tc>
                <a:tc>
                  <a:txBody>
                    <a:bodyPr/>
                    <a:lstStyle/>
                    <a:p>
                      <a:pPr algn="ctr" fontAlgn="b"/>
                      <a:r>
                        <a:rPr lang="el-GR" sz="1100" b="1" i="0" u="none" strike="noStrike">
                          <a:solidFill>
                            <a:srgbClr val="000000"/>
                          </a:solidFill>
                          <a:latin typeface="Calibri"/>
                        </a:rPr>
                        <a:t>2,64</a:t>
                      </a:r>
                    </a:p>
                  </a:txBody>
                  <a:tcPr marL="9525" marR="9525" marT="9525" marB="0" anchor="b"/>
                </a:tc>
                <a:tc>
                  <a:txBody>
                    <a:bodyPr/>
                    <a:lstStyle/>
                    <a:p>
                      <a:pPr algn="ctr" fontAlgn="b"/>
                      <a:r>
                        <a:rPr lang="el-GR" sz="1200" b="1" i="0" u="none" strike="noStrike">
                          <a:solidFill>
                            <a:srgbClr val="000000"/>
                          </a:solidFill>
                          <a:latin typeface="Calibri"/>
                        </a:rPr>
                        <a:t>200,911</a:t>
                      </a:r>
                    </a:p>
                  </a:txBody>
                  <a:tcPr marL="9525" marR="9525" marT="9525" marB="0" anchor="b"/>
                </a:tc>
                <a:tc>
                  <a:txBody>
                    <a:bodyPr/>
                    <a:lstStyle/>
                    <a:p>
                      <a:pPr algn="ctr" fontAlgn="b"/>
                      <a:r>
                        <a:rPr lang="el-GR" sz="1200" b="1" i="0" u="none" strike="noStrike">
                          <a:solidFill>
                            <a:srgbClr val="000000"/>
                          </a:solidFill>
                          <a:latin typeface="Calibri"/>
                        </a:rPr>
                        <a:t>101,75</a:t>
                      </a:r>
                    </a:p>
                  </a:txBody>
                  <a:tcPr marL="9525" marR="9525" marT="9525" marB="0" anchor="b"/>
                </a:tc>
                <a:tc>
                  <a:txBody>
                    <a:bodyPr/>
                    <a:lstStyle/>
                    <a:p>
                      <a:pPr algn="ctr" fontAlgn="b"/>
                      <a:r>
                        <a:rPr lang="el-GR" sz="1200" b="1" i="0" u="none" strike="noStrike">
                          <a:solidFill>
                            <a:srgbClr val="000000"/>
                          </a:solidFill>
                          <a:latin typeface="Calibri"/>
                        </a:rPr>
                        <a:t>101,75</a:t>
                      </a:r>
                    </a:p>
                  </a:txBody>
                  <a:tcPr marL="9525" marR="9525" marT="9525" marB="0" anchor="b"/>
                </a:tc>
                <a:extLst>
                  <a:ext uri="{0D108BD9-81ED-4DB2-BD59-A6C34878D82A}">
                    <a16:rowId xmlns:a16="http://schemas.microsoft.com/office/drawing/2014/main" val="10005"/>
                  </a:ext>
                </a:extLst>
              </a:tr>
              <a:tr h="153498">
                <a:tc>
                  <a:txBody>
                    <a:bodyPr/>
                    <a:lstStyle/>
                    <a:p>
                      <a:pPr algn="ctr" fontAlgn="b"/>
                      <a:r>
                        <a:rPr lang="el-GR" sz="1100" b="1" i="0" u="none" strike="noStrike">
                          <a:solidFill>
                            <a:srgbClr val="000000"/>
                          </a:solidFill>
                          <a:latin typeface="Calibri"/>
                        </a:rPr>
                        <a:t>-2,9</a:t>
                      </a:r>
                    </a:p>
                  </a:txBody>
                  <a:tcPr marL="9525" marR="9525" marT="9525" marB="0" anchor="b"/>
                </a:tc>
                <a:tc>
                  <a:txBody>
                    <a:bodyPr/>
                    <a:lstStyle/>
                    <a:p>
                      <a:pPr algn="ctr" fontAlgn="b"/>
                      <a:r>
                        <a:rPr lang="el-GR" sz="1100" b="1" i="0" u="none" strike="noStrike">
                          <a:solidFill>
                            <a:srgbClr val="000000"/>
                          </a:solidFill>
                          <a:latin typeface="Calibri"/>
                        </a:rPr>
                        <a:t>166</a:t>
                      </a:r>
                    </a:p>
                  </a:txBody>
                  <a:tcPr marL="9525" marR="9525" marT="9525" marB="0" anchor="b"/>
                </a:tc>
                <a:tc>
                  <a:txBody>
                    <a:bodyPr/>
                    <a:lstStyle/>
                    <a:p>
                      <a:pPr algn="ctr" fontAlgn="b"/>
                      <a:r>
                        <a:rPr lang="el-GR" sz="1100" b="1" i="0" u="none" strike="noStrike">
                          <a:solidFill>
                            <a:srgbClr val="000000"/>
                          </a:solidFill>
                          <a:latin typeface="Calibri"/>
                        </a:rPr>
                        <a:t>1,329</a:t>
                      </a:r>
                    </a:p>
                  </a:txBody>
                  <a:tcPr marL="9525" marR="9525" marT="9525" marB="0" anchor="b"/>
                </a:tc>
                <a:tc>
                  <a:txBody>
                    <a:bodyPr/>
                    <a:lstStyle/>
                    <a:p>
                      <a:pPr algn="ctr" fontAlgn="b"/>
                      <a:r>
                        <a:rPr lang="el-GR" sz="1100" b="1" i="0" u="none" strike="noStrike">
                          <a:solidFill>
                            <a:srgbClr val="000000"/>
                          </a:solidFill>
                          <a:latin typeface="Calibri"/>
                        </a:rPr>
                        <a:t>23,31</a:t>
                      </a:r>
                    </a:p>
                  </a:txBody>
                  <a:tcPr marL="9525" marR="9525" marT="9525" marB="0" anchor="b"/>
                </a:tc>
                <a:tc>
                  <a:txBody>
                    <a:bodyPr/>
                    <a:lstStyle/>
                    <a:p>
                      <a:pPr algn="ctr" fontAlgn="b"/>
                      <a:r>
                        <a:rPr lang="el-GR" sz="1200" b="1" i="0" u="none" strike="noStrike">
                          <a:solidFill>
                            <a:srgbClr val="000000"/>
                          </a:solidFill>
                          <a:latin typeface="Calibri"/>
                        </a:rPr>
                        <a:t>107,56</a:t>
                      </a:r>
                    </a:p>
                  </a:txBody>
                  <a:tcPr marL="9525" marR="9525" marT="9525" marB="0" anchor="b"/>
                </a:tc>
                <a:tc>
                  <a:txBody>
                    <a:bodyPr/>
                    <a:lstStyle/>
                    <a:p>
                      <a:pPr algn="ctr" fontAlgn="b"/>
                      <a:r>
                        <a:rPr lang="el-GR" sz="1200" b="1" i="0" u="none" strike="noStrike">
                          <a:solidFill>
                            <a:srgbClr val="000000"/>
                          </a:solidFill>
                          <a:latin typeface="Calibri"/>
                        </a:rPr>
                        <a:t>11,615</a:t>
                      </a:r>
                    </a:p>
                  </a:txBody>
                  <a:tcPr marL="9525" marR="9525" marT="9525" marB="0" anchor="b"/>
                </a:tc>
                <a:tc>
                  <a:txBody>
                    <a:bodyPr/>
                    <a:lstStyle/>
                    <a:p>
                      <a:pPr algn="ctr" fontAlgn="b"/>
                      <a:r>
                        <a:rPr lang="el-GR" sz="1200" b="1" i="0" u="none" strike="noStrike">
                          <a:solidFill>
                            <a:srgbClr val="000000"/>
                          </a:solidFill>
                          <a:latin typeface="Calibri"/>
                        </a:rPr>
                        <a:t>348,458</a:t>
                      </a:r>
                    </a:p>
                  </a:txBody>
                  <a:tcPr marL="9525" marR="9525" marT="9525" marB="0" anchor="b"/>
                </a:tc>
                <a:tc>
                  <a:txBody>
                    <a:bodyPr/>
                    <a:lstStyle/>
                    <a:p>
                      <a:pPr algn="ctr" fontAlgn="b"/>
                      <a:r>
                        <a:rPr lang="el-GR" sz="1100" b="1" i="0" u="none" strike="noStrike">
                          <a:solidFill>
                            <a:srgbClr val="000000"/>
                          </a:solidFill>
                          <a:latin typeface="Calibri"/>
                        </a:rPr>
                        <a:t>2,635</a:t>
                      </a:r>
                    </a:p>
                  </a:txBody>
                  <a:tcPr marL="9525" marR="9525" marT="9525" marB="0" anchor="b"/>
                </a:tc>
                <a:tc>
                  <a:txBody>
                    <a:bodyPr/>
                    <a:lstStyle/>
                    <a:p>
                      <a:pPr algn="ctr" fontAlgn="b"/>
                      <a:r>
                        <a:rPr lang="el-GR" sz="1200" b="1" i="0" u="none" strike="noStrike">
                          <a:solidFill>
                            <a:srgbClr val="000000"/>
                          </a:solidFill>
                          <a:latin typeface="Calibri"/>
                        </a:rPr>
                        <a:t>202,678</a:t>
                      </a:r>
                    </a:p>
                  </a:txBody>
                  <a:tcPr marL="9525" marR="9525" marT="9525" marB="0" anchor="b"/>
                </a:tc>
                <a:tc>
                  <a:txBody>
                    <a:bodyPr/>
                    <a:lstStyle/>
                    <a:p>
                      <a:pPr algn="ctr" fontAlgn="b"/>
                      <a:r>
                        <a:rPr lang="el-GR" sz="1200" b="1" i="0" u="none" strike="noStrike">
                          <a:solidFill>
                            <a:srgbClr val="000000"/>
                          </a:solidFill>
                          <a:latin typeface="Calibri"/>
                        </a:rPr>
                        <a:t>109,61</a:t>
                      </a:r>
                    </a:p>
                  </a:txBody>
                  <a:tcPr marL="9525" marR="9525" marT="9525" marB="0" anchor="b"/>
                </a:tc>
                <a:tc>
                  <a:txBody>
                    <a:bodyPr/>
                    <a:lstStyle/>
                    <a:p>
                      <a:pPr algn="ctr" fontAlgn="b"/>
                      <a:r>
                        <a:rPr lang="el-GR" sz="1200" b="1" i="0" u="none" strike="noStrike">
                          <a:solidFill>
                            <a:srgbClr val="000000"/>
                          </a:solidFill>
                          <a:latin typeface="Calibri"/>
                        </a:rPr>
                        <a:t>107,56</a:t>
                      </a:r>
                    </a:p>
                  </a:txBody>
                  <a:tcPr marL="9525" marR="9525" marT="9525" marB="0" anchor="b"/>
                </a:tc>
                <a:extLst>
                  <a:ext uri="{0D108BD9-81ED-4DB2-BD59-A6C34878D82A}">
                    <a16:rowId xmlns:a16="http://schemas.microsoft.com/office/drawing/2014/main" val="10006"/>
                  </a:ext>
                </a:extLst>
              </a:tr>
              <a:tr h="153498">
                <a:tc>
                  <a:txBody>
                    <a:bodyPr/>
                    <a:lstStyle/>
                    <a:p>
                      <a:pPr algn="ctr" fontAlgn="b"/>
                      <a:r>
                        <a:rPr lang="el-GR" sz="1100" b="1" i="0" u="none" strike="noStrike">
                          <a:solidFill>
                            <a:srgbClr val="000000"/>
                          </a:solidFill>
                          <a:latin typeface="Calibri"/>
                        </a:rPr>
                        <a:t>-0,4</a:t>
                      </a:r>
                    </a:p>
                  </a:txBody>
                  <a:tcPr marL="9525" marR="9525" marT="9525" marB="0" anchor="b"/>
                </a:tc>
                <a:tc>
                  <a:txBody>
                    <a:bodyPr/>
                    <a:lstStyle/>
                    <a:p>
                      <a:pPr algn="ctr" fontAlgn="b"/>
                      <a:r>
                        <a:rPr lang="el-GR" sz="1100" b="1" i="0" u="none" strike="noStrike">
                          <a:solidFill>
                            <a:srgbClr val="000000"/>
                          </a:solidFill>
                          <a:latin typeface="Calibri"/>
                        </a:rPr>
                        <a:t>196</a:t>
                      </a:r>
                    </a:p>
                  </a:txBody>
                  <a:tcPr marL="9525" marR="9525" marT="9525" marB="0" anchor="b"/>
                </a:tc>
                <a:tc>
                  <a:txBody>
                    <a:bodyPr/>
                    <a:lstStyle/>
                    <a:p>
                      <a:pPr algn="ctr" fontAlgn="b"/>
                      <a:r>
                        <a:rPr lang="el-GR" sz="1100" b="1" i="0" u="none" strike="noStrike">
                          <a:solidFill>
                            <a:srgbClr val="000000"/>
                          </a:solidFill>
                          <a:latin typeface="Calibri"/>
                        </a:rPr>
                        <a:t>1,328</a:t>
                      </a:r>
                    </a:p>
                  </a:txBody>
                  <a:tcPr marL="9525" marR="9525" marT="9525" marB="0" anchor="b"/>
                </a:tc>
                <a:tc>
                  <a:txBody>
                    <a:bodyPr/>
                    <a:lstStyle/>
                    <a:p>
                      <a:pPr algn="ctr" fontAlgn="b"/>
                      <a:r>
                        <a:rPr lang="el-GR" sz="1100" b="1" i="0" u="none" strike="noStrike">
                          <a:solidFill>
                            <a:srgbClr val="000000"/>
                          </a:solidFill>
                          <a:latin typeface="Calibri"/>
                        </a:rPr>
                        <a:t>21,52</a:t>
                      </a:r>
                    </a:p>
                  </a:txBody>
                  <a:tcPr marL="9525" marR="9525" marT="9525" marB="0" anchor="b"/>
                </a:tc>
                <a:tc>
                  <a:txBody>
                    <a:bodyPr/>
                    <a:lstStyle/>
                    <a:p>
                      <a:pPr algn="ctr" fontAlgn="b"/>
                      <a:r>
                        <a:rPr lang="el-GR" sz="1200" b="1" i="0" u="none" strike="noStrike">
                          <a:solidFill>
                            <a:srgbClr val="000000"/>
                          </a:solidFill>
                          <a:latin typeface="Calibri"/>
                        </a:rPr>
                        <a:t>106,03</a:t>
                      </a:r>
                    </a:p>
                  </a:txBody>
                  <a:tcPr marL="9525" marR="9525" marT="9525" marB="0" anchor="b"/>
                </a:tc>
                <a:tc>
                  <a:txBody>
                    <a:bodyPr/>
                    <a:lstStyle/>
                    <a:p>
                      <a:pPr algn="ctr" fontAlgn="b"/>
                      <a:r>
                        <a:rPr lang="el-GR" sz="1200" b="1" i="0" u="none" strike="noStrike">
                          <a:solidFill>
                            <a:srgbClr val="000000"/>
                          </a:solidFill>
                          <a:latin typeface="Calibri"/>
                        </a:rPr>
                        <a:t>11,390</a:t>
                      </a:r>
                    </a:p>
                  </a:txBody>
                  <a:tcPr marL="9525" marR="9525" marT="9525" marB="0" anchor="b"/>
                </a:tc>
                <a:tc>
                  <a:txBody>
                    <a:bodyPr/>
                    <a:lstStyle/>
                    <a:p>
                      <a:pPr algn="ctr" fontAlgn="b"/>
                      <a:r>
                        <a:rPr lang="el-GR" sz="1200" b="1" i="0" u="none" strike="noStrike">
                          <a:solidFill>
                            <a:srgbClr val="000000"/>
                          </a:solidFill>
                          <a:latin typeface="Calibri"/>
                        </a:rPr>
                        <a:t>353,105</a:t>
                      </a:r>
                    </a:p>
                  </a:txBody>
                  <a:tcPr marL="9525" marR="9525" marT="9525" marB="0" anchor="b"/>
                </a:tc>
                <a:tc>
                  <a:txBody>
                    <a:bodyPr/>
                    <a:lstStyle/>
                    <a:p>
                      <a:pPr algn="ctr" fontAlgn="b"/>
                      <a:r>
                        <a:rPr lang="el-GR" sz="1100" b="1" i="0" u="none" strike="noStrike">
                          <a:solidFill>
                            <a:srgbClr val="000000"/>
                          </a:solidFill>
                          <a:latin typeface="Calibri"/>
                        </a:rPr>
                        <a:t>2,63</a:t>
                      </a:r>
                    </a:p>
                  </a:txBody>
                  <a:tcPr marL="9525" marR="9525" marT="9525" marB="0" anchor="b"/>
                </a:tc>
                <a:tc>
                  <a:txBody>
                    <a:bodyPr/>
                    <a:lstStyle/>
                    <a:p>
                      <a:pPr algn="ctr" fontAlgn="b"/>
                      <a:r>
                        <a:rPr lang="el-GR" sz="1200" b="1" i="0" u="none" strike="noStrike">
                          <a:solidFill>
                            <a:srgbClr val="000000"/>
                          </a:solidFill>
                          <a:latin typeface="Calibri"/>
                        </a:rPr>
                        <a:t>205,629</a:t>
                      </a:r>
                    </a:p>
                  </a:txBody>
                  <a:tcPr marL="9525" marR="9525" marT="9525" marB="0" anchor="b"/>
                </a:tc>
                <a:tc>
                  <a:txBody>
                    <a:bodyPr/>
                    <a:lstStyle/>
                    <a:p>
                      <a:pPr algn="ctr" fontAlgn="b"/>
                      <a:r>
                        <a:rPr lang="el-GR" sz="1200" b="1" i="0" u="none" strike="noStrike">
                          <a:solidFill>
                            <a:srgbClr val="000000"/>
                          </a:solidFill>
                          <a:latin typeface="Calibri"/>
                        </a:rPr>
                        <a:t>106,22</a:t>
                      </a:r>
                    </a:p>
                  </a:txBody>
                  <a:tcPr marL="9525" marR="9525" marT="9525" marB="0" anchor="b"/>
                </a:tc>
                <a:tc>
                  <a:txBody>
                    <a:bodyPr/>
                    <a:lstStyle/>
                    <a:p>
                      <a:pPr algn="ctr" fontAlgn="b"/>
                      <a:r>
                        <a:rPr lang="el-GR" sz="1200" b="1" i="0" u="none" strike="noStrike">
                          <a:solidFill>
                            <a:srgbClr val="000000"/>
                          </a:solidFill>
                          <a:latin typeface="Calibri"/>
                        </a:rPr>
                        <a:t>106,03</a:t>
                      </a:r>
                    </a:p>
                  </a:txBody>
                  <a:tcPr marL="9525" marR="9525" marT="9525" marB="0" anchor="b"/>
                </a:tc>
                <a:extLst>
                  <a:ext uri="{0D108BD9-81ED-4DB2-BD59-A6C34878D82A}">
                    <a16:rowId xmlns:a16="http://schemas.microsoft.com/office/drawing/2014/main" val="10007"/>
                  </a:ext>
                </a:extLst>
              </a:tr>
              <a:tr h="153498">
                <a:tc>
                  <a:txBody>
                    <a:bodyPr/>
                    <a:lstStyle/>
                    <a:p>
                      <a:pPr algn="ctr" fontAlgn="b"/>
                      <a:r>
                        <a:rPr lang="el-GR" sz="1100" b="1" i="0" u="none" strike="noStrike">
                          <a:solidFill>
                            <a:srgbClr val="000000"/>
                          </a:solidFill>
                          <a:latin typeface="Calibri"/>
                        </a:rPr>
                        <a:t>12,1</a:t>
                      </a:r>
                    </a:p>
                  </a:txBody>
                  <a:tcPr marL="9525" marR="9525" marT="9525" marB="0" anchor="b"/>
                </a:tc>
                <a:tc>
                  <a:txBody>
                    <a:bodyPr/>
                    <a:lstStyle/>
                    <a:p>
                      <a:pPr algn="ctr" fontAlgn="b"/>
                      <a:r>
                        <a:rPr lang="el-GR" sz="1100" b="1" i="0" u="none" strike="noStrike">
                          <a:solidFill>
                            <a:srgbClr val="000000"/>
                          </a:solidFill>
                          <a:latin typeface="Calibri"/>
                        </a:rPr>
                        <a:t>227</a:t>
                      </a:r>
                    </a:p>
                  </a:txBody>
                  <a:tcPr marL="9525" marR="9525" marT="9525" marB="0" anchor="b"/>
                </a:tc>
                <a:tc>
                  <a:txBody>
                    <a:bodyPr/>
                    <a:lstStyle/>
                    <a:p>
                      <a:pPr algn="ctr" fontAlgn="b"/>
                      <a:r>
                        <a:rPr lang="el-GR" sz="1100" b="1" i="0" u="none" strike="noStrike">
                          <a:solidFill>
                            <a:srgbClr val="000000"/>
                          </a:solidFill>
                          <a:latin typeface="Calibri"/>
                        </a:rPr>
                        <a:t>1,340</a:t>
                      </a:r>
                    </a:p>
                  </a:txBody>
                  <a:tcPr marL="9525" marR="9525" marT="9525" marB="0" anchor="b"/>
                </a:tc>
                <a:tc>
                  <a:txBody>
                    <a:bodyPr/>
                    <a:lstStyle/>
                    <a:p>
                      <a:pPr algn="ctr" fontAlgn="b"/>
                      <a:r>
                        <a:rPr lang="el-GR" sz="1100" b="1" i="0" u="none" strike="noStrike">
                          <a:solidFill>
                            <a:srgbClr val="000000"/>
                          </a:solidFill>
                          <a:latin typeface="Calibri"/>
                        </a:rPr>
                        <a:t>13,78</a:t>
                      </a:r>
                    </a:p>
                  </a:txBody>
                  <a:tcPr marL="9525" marR="9525" marT="9525" marB="0" anchor="b"/>
                </a:tc>
                <a:tc>
                  <a:txBody>
                    <a:bodyPr/>
                    <a:lstStyle/>
                    <a:p>
                      <a:pPr algn="ctr" fontAlgn="b"/>
                      <a:r>
                        <a:rPr lang="el-GR" sz="1200" b="1" i="0" u="none" strike="noStrike">
                          <a:solidFill>
                            <a:srgbClr val="000000"/>
                          </a:solidFill>
                          <a:latin typeface="Calibri"/>
                        </a:rPr>
                        <a:t>99,89</a:t>
                      </a:r>
                    </a:p>
                  </a:txBody>
                  <a:tcPr marL="9525" marR="9525" marT="9525" marB="0" anchor="b"/>
                </a:tc>
                <a:tc>
                  <a:txBody>
                    <a:bodyPr/>
                    <a:lstStyle/>
                    <a:p>
                      <a:pPr algn="ctr" fontAlgn="b"/>
                      <a:r>
                        <a:rPr lang="el-GR" sz="1200" b="1" i="0" u="none" strike="noStrike">
                          <a:solidFill>
                            <a:srgbClr val="000000"/>
                          </a:solidFill>
                          <a:latin typeface="Calibri"/>
                        </a:rPr>
                        <a:t>10,468</a:t>
                      </a:r>
                    </a:p>
                  </a:txBody>
                  <a:tcPr marL="9525" marR="9525" marT="9525" marB="0" anchor="b"/>
                </a:tc>
                <a:tc>
                  <a:txBody>
                    <a:bodyPr/>
                    <a:lstStyle/>
                    <a:p>
                      <a:pPr algn="ctr" fontAlgn="b"/>
                      <a:r>
                        <a:rPr lang="el-GR" sz="1200" b="1" i="0" u="none" strike="noStrike">
                          <a:solidFill>
                            <a:srgbClr val="000000"/>
                          </a:solidFill>
                          <a:latin typeface="Calibri"/>
                        </a:rPr>
                        <a:t>324,497</a:t>
                      </a:r>
                    </a:p>
                  </a:txBody>
                  <a:tcPr marL="9525" marR="9525" marT="9525" marB="0" anchor="b"/>
                </a:tc>
                <a:tc>
                  <a:txBody>
                    <a:bodyPr/>
                    <a:lstStyle/>
                    <a:p>
                      <a:pPr algn="ctr" fontAlgn="b"/>
                      <a:r>
                        <a:rPr lang="el-GR" sz="1100" b="1" i="0" u="none" strike="noStrike">
                          <a:solidFill>
                            <a:srgbClr val="000000"/>
                          </a:solidFill>
                          <a:latin typeface="Calibri"/>
                        </a:rPr>
                        <a:t>2,67</a:t>
                      </a:r>
                    </a:p>
                  </a:txBody>
                  <a:tcPr marL="9525" marR="9525" marT="9525" marB="0" anchor="b"/>
                </a:tc>
                <a:tc>
                  <a:txBody>
                    <a:bodyPr/>
                    <a:lstStyle/>
                    <a:p>
                      <a:pPr algn="ctr" fontAlgn="b"/>
                      <a:r>
                        <a:rPr lang="el-GR" sz="1200" b="1" i="0" u="none" strike="noStrike">
                          <a:solidFill>
                            <a:srgbClr val="000000"/>
                          </a:solidFill>
                          <a:latin typeface="Calibri"/>
                        </a:rPr>
                        <a:t>187,150</a:t>
                      </a:r>
                    </a:p>
                  </a:txBody>
                  <a:tcPr marL="9525" marR="9525" marT="9525" marB="0" anchor="b"/>
                </a:tc>
                <a:tc>
                  <a:txBody>
                    <a:bodyPr/>
                    <a:lstStyle/>
                    <a:p>
                      <a:pPr algn="ctr" fontAlgn="b"/>
                      <a:r>
                        <a:rPr lang="el-GR" sz="1200" b="1" i="0" u="none" strike="noStrike">
                          <a:solidFill>
                            <a:srgbClr val="000000"/>
                          </a:solidFill>
                          <a:latin typeface="Calibri"/>
                        </a:rPr>
                        <a:t>95,91</a:t>
                      </a:r>
                    </a:p>
                  </a:txBody>
                  <a:tcPr marL="9525" marR="9525" marT="9525" marB="0" anchor="b"/>
                </a:tc>
                <a:tc>
                  <a:txBody>
                    <a:bodyPr/>
                    <a:lstStyle/>
                    <a:p>
                      <a:pPr algn="ctr" fontAlgn="b"/>
                      <a:r>
                        <a:rPr lang="el-GR" sz="1200" b="1" i="0" u="none" strike="noStrike">
                          <a:solidFill>
                            <a:srgbClr val="000000"/>
                          </a:solidFill>
                          <a:latin typeface="Calibri"/>
                        </a:rPr>
                        <a:t>95,91</a:t>
                      </a:r>
                    </a:p>
                  </a:txBody>
                  <a:tcPr marL="9525" marR="9525" marT="9525" marB="0" anchor="b"/>
                </a:tc>
                <a:extLst>
                  <a:ext uri="{0D108BD9-81ED-4DB2-BD59-A6C34878D82A}">
                    <a16:rowId xmlns:a16="http://schemas.microsoft.com/office/drawing/2014/main" val="10008"/>
                  </a:ext>
                </a:extLst>
              </a:tr>
              <a:tr h="153498">
                <a:tc>
                  <a:txBody>
                    <a:bodyPr/>
                    <a:lstStyle/>
                    <a:p>
                      <a:pPr algn="ctr" fontAlgn="b"/>
                      <a:r>
                        <a:rPr lang="el-GR" sz="1100" b="1" i="0" u="none" strike="noStrike">
                          <a:solidFill>
                            <a:srgbClr val="000000"/>
                          </a:solidFill>
                          <a:latin typeface="Calibri"/>
                        </a:rPr>
                        <a:t>28,6</a:t>
                      </a:r>
                    </a:p>
                  </a:txBody>
                  <a:tcPr marL="9525" marR="9525" marT="9525" marB="0" anchor="b"/>
                </a:tc>
                <a:tc>
                  <a:txBody>
                    <a:bodyPr/>
                    <a:lstStyle/>
                    <a:p>
                      <a:pPr algn="ctr" fontAlgn="b"/>
                      <a:r>
                        <a:rPr lang="el-GR" sz="1100" b="1" i="0" u="none" strike="noStrike">
                          <a:solidFill>
                            <a:srgbClr val="000000"/>
                          </a:solidFill>
                          <a:latin typeface="Calibri"/>
                        </a:rPr>
                        <a:t>258</a:t>
                      </a:r>
                    </a:p>
                  </a:txBody>
                  <a:tcPr marL="9525" marR="9525" marT="9525" marB="0" anchor="b"/>
                </a:tc>
                <a:tc>
                  <a:txBody>
                    <a:bodyPr/>
                    <a:lstStyle/>
                    <a:p>
                      <a:pPr algn="ctr" fontAlgn="b"/>
                      <a:r>
                        <a:rPr lang="el-GR" sz="1100" b="1" i="0" u="none" strike="noStrike">
                          <a:solidFill>
                            <a:srgbClr val="000000"/>
                          </a:solidFill>
                          <a:latin typeface="Calibri"/>
                        </a:rPr>
                        <a:t>1,361</a:t>
                      </a:r>
                    </a:p>
                  </a:txBody>
                  <a:tcPr marL="9525" marR="9525" marT="9525" marB="0" anchor="b"/>
                </a:tc>
                <a:tc>
                  <a:txBody>
                    <a:bodyPr/>
                    <a:lstStyle/>
                    <a:p>
                      <a:pPr algn="ctr" fontAlgn="b"/>
                      <a:r>
                        <a:rPr lang="el-GR" sz="1100" b="1" i="0" u="none" strike="noStrike">
                          <a:solidFill>
                            <a:srgbClr val="000000"/>
                          </a:solidFill>
                          <a:latin typeface="Calibri"/>
                        </a:rPr>
                        <a:t>2,22</a:t>
                      </a:r>
                    </a:p>
                  </a:txBody>
                  <a:tcPr marL="9525" marR="9525" marT="9525" marB="0" anchor="b"/>
                </a:tc>
                <a:tc>
                  <a:txBody>
                    <a:bodyPr/>
                    <a:lstStyle/>
                    <a:p>
                      <a:pPr algn="ctr" fontAlgn="b"/>
                      <a:r>
                        <a:rPr lang="el-GR" sz="1200" b="1" i="0" u="none" strike="noStrike">
                          <a:solidFill>
                            <a:srgbClr val="000000"/>
                          </a:solidFill>
                          <a:latin typeface="Calibri"/>
                        </a:rPr>
                        <a:t>91,55</a:t>
                      </a:r>
                    </a:p>
                  </a:txBody>
                  <a:tcPr marL="9525" marR="9525" marT="9525" marB="0" anchor="b"/>
                </a:tc>
                <a:tc>
                  <a:txBody>
                    <a:bodyPr/>
                    <a:lstStyle/>
                    <a:p>
                      <a:pPr algn="ctr" fontAlgn="b"/>
                      <a:r>
                        <a:rPr lang="el-GR" sz="1200" b="1" i="0" u="none" strike="noStrike">
                          <a:solidFill>
                            <a:srgbClr val="000000"/>
                          </a:solidFill>
                          <a:latin typeface="Calibri"/>
                        </a:rPr>
                        <a:t>8,879</a:t>
                      </a:r>
                    </a:p>
                  </a:txBody>
                  <a:tcPr marL="9525" marR="9525" marT="9525" marB="0" anchor="b"/>
                </a:tc>
                <a:tc>
                  <a:txBody>
                    <a:bodyPr/>
                    <a:lstStyle/>
                    <a:p>
                      <a:pPr algn="ctr" fontAlgn="b"/>
                      <a:r>
                        <a:rPr lang="el-GR" sz="1200" b="1" i="0" u="none" strike="noStrike">
                          <a:solidFill>
                            <a:srgbClr val="000000"/>
                          </a:solidFill>
                          <a:latin typeface="Calibri"/>
                        </a:rPr>
                        <a:t>266,369</a:t>
                      </a:r>
                    </a:p>
                  </a:txBody>
                  <a:tcPr marL="9525" marR="9525" marT="9525" marB="0" anchor="b"/>
                </a:tc>
                <a:tc>
                  <a:txBody>
                    <a:bodyPr/>
                    <a:lstStyle/>
                    <a:p>
                      <a:pPr algn="ctr" fontAlgn="b"/>
                      <a:r>
                        <a:rPr lang="el-GR" sz="1100" b="1" i="0" u="none" strike="noStrike">
                          <a:solidFill>
                            <a:srgbClr val="000000"/>
                          </a:solidFill>
                          <a:latin typeface="Calibri"/>
                        </a:rPr>
                        <a:t>2,86</a:t>
                      </a:r>
                    </a:p>
                  </a:txBody>
                  <a:tcPr marL="9525" marR="9525" marT="9525" marB="0" anchor="b"/>
                </a:tc>
                <a:tc>
                  <a:txBody>
                    <a:bodyPr/>
                    <a:lstStyle/>
                    <a:p>
                      <a:pPr algn="ctr" fontAlgn="b"/>
                      <a:r>
                        <a:rPr lang="el-GR" sz="1200" b="1" i="0" u="none" strike="noStrike">
                          <a:solidFill>
                            <a:srgbClr val="000000"/>
                          </a:solidFill>
                          <a:latin typeface="Calibri"/>
                        </a:rPr>
                        <a:t>146,727</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tc>
                  <a:txBody>
                    <a:bodyPr/>
                    <a:lstStyle/>
                    <a:p>
                      <a:pPr algn="ctr" fontAlgn="b"/>
                      <a:r>
                        <a:rPr lang="el-GR" sz="1200" b="1" i="0" u="none" strike="noStrike">
                          <a:solidFill>
                            <a:srgbClr val="000000"/>
                          </a:solidFill>
                          <a:latin typeface="Calibri"/>
                        </a:rPr>
                        <a:t>90,25</a:t>
                      </a:r>
                    </a:p>
                  </a:txBody>
                  <a:tcPr marL="9525" marR="9525" marT="9525" marB="0" anchor="b"/>
                </a:tc>
                <a:extLst>
                  <a:ext uri="{0D108BD9-81ED-4DB2-BD59-A6C34878D82A}">
                    <a16:rowId xmlns:a16="http://schemas.microsoft.com/office/drawing/2014/main" val="10009"/>
                  </a:ext>
                </a:extLst>
              </a:tr>
              <a:tr h="153498">
                <a:tc>
                  <a:txBody>
                    <a:bodyPr/>
                    <a:lstStyle/>
                    <a:p>
                      <a:pPr algn="ctr" fontAlgn="b"/>
                      <a:r>
                        <a:rPr lang="el-GR" sz="1100" b="1" i="0" u="none" strike="noStrike">
                          <a:solidFill>
                            <a:srgbClr val="000000"/>
                          </a:solidFill>
                          <a:latin typeface="Calibri"/>
                        </a:rPr>
                        <a:t>44,4</a:t>
                      </a:r>
                    </a:p>
                  </a:txBody>
                  <a:tcPr marL="9525" marR="9525" marT="9525" marB="0" anchor="b"/>
                </a:tc>
                <a:tc>
                  <a:txBody>
                    <a:bodyPr/>
                    <a:lstStyle/>
                    <a:p>
                      <a:pPr algn="ctr" fontAlgn="b"/>
                      <a:r>
                        <a:rPr lang="el-GR" sz="1100" b="1" i="0" u="none" strike="noStrike">
                          <a:solidFill>
                            <a:srgbClr val="000000"/>
                          </a:solidFill>
                          <a:latin typeface="Calibri"/>
                        </a:rPr>
                        <a:t>288</a:t>
                      </a:r>
                    </a:p>
                  </a:txBody>
                  <a:tcPr marL="9525" marR="9525" marT="9525" marB="0" anchor="b"/>
                </a:tc>
                <a:tc>
                  <a:txBody>
                    <a:bodyPr/>
                    <a:lstStyle/>
                    <a:p>
                      <a:pPr algn="ctr" fontAlgn="b"/>
                      <a:r>
                        <a:rPr lang="el-GR" sz="1100" b="1" i="0" u="none" strike="noStrike">
                          <a:solidFill>
                            <a:srgbClr val="000000"/>
                          </a:solidFill>
                          <a:latin typeface="Calibri"/>
                        </a:rPr>
                        <a:t>1,384</a:t>
                      </a:r>
                    </a:p>
                  </a:txBody>
                  <a:tcPr marL="9525" marR="9525" marT="9525" marB="0" anchor="b"/>
                </a:tc>
                <a:tc>
                  <a:txBody>
                    <a:bodyPr/>
                    <a:lstStyle/>
                    <a:p>
                      <a:pPr algn="ctr" fontAlgn="b"/>
                      <a:r>
                        <a:rPr lang="el-GR" sz="1100" b="1" i="0" u="none" strike="noStrike">
                          <a:solidFill>
                            <a:srgbClr val="000000"/>
                          </a:solidFill>
                          <a:latin typeface="Calibri"/>
                        </a:rPr>
                        <a:t>-9,60</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tc>
                  <a:txBody>
                    <a:bodyPr/>
                    <a:lstStyle/>
                    <a:p>
                      <a:pPr algn="ctr" fontAlgn="b"/>
                      <a:r>
                        <a:rPr lang="el-GR" sz="1200" b="1" i="0" u="none" strike="noStrike">
                          <a:solidFill>
                            <a:srgbClr val="000000"/>
                          </a:solidFill>
                          <a:latin typeface="Calibri"/>
                        </a:rPr>
                        <a:t>7,015</a:t>
                      </a:r>
                    </a:p>
                  </a:txBody>
                  <a:tcPr marL="9525" marR="9525" marT="9525" marB="0" anchor="b"/>
                </a:tc>
                <a:tc>
                  <a:txBody>
                    <a:bodyPr/>
                    <a:lstStyle/>
                    <a:p>
                      <a:pPr algn="ctr" fontAlgn="b"/>
                      <a:r>
                        <a:rPr lang="el-GR" sz="1200" b="1" i="0" u="none" strike="noStrike">
                          <a:solidFill>
                            <a:srgbClr val="000000"/>
                          </a:solidFill>
                          <a:latin typeface="Calibri"/>
                        </a:rPr>
                        <a:t>217,468</a:t>
                      </a:r>
                    </a:p>
                  </a:txBody>
                  <a:tcPr marL="9525" marR="9525" marT="9525" marB="0" anchor="b"/>
                </a:tc>
                <a:tc>
                  <a:txBody>
                    <a:bodyPr/>
                    <a:lstStyle/>
                    <a:p>
                      <a:pPr algn="ctr" fontAlgn="b"/>
                      <a:r>
                        <a:rPr lang="el-GR" sz="1100" b="1" i="0" u="none" strike="noStrike">
                          <a:solidFill>
                            <a:srgbClr val="000000"/>
                          </a:solidFill>
                          <a:latin typeface="Calibri"/>
                        </a:rPr>
                        <a:t>3,27</a:t>
                      </a:r>
                    </a:p>
                  </a:txBody>
                  <a:tcPr marL="9525" marR="9525" marT="9525" marB="0" anchor="b"/>
                </a:tc>
                <a:tc>
                  <a:txBody>
                    <a:bodyPr/>
                    <a:lstStyle/>
                    <a:p>
                      <a:pPr algn="ctr" fontAlgn="b"/>
                      <a:r>
                        <a:rPr lang="el-GR" sz="1200" b="1" i="0" u="none" strike="noStrike">
                          <a:solidFill>
                            <a:srgbClr val="000000"/>
                          </a:solidFill>
                          <a:latin typeface="Calibri"/>
                        </a:rPr>
                        <a:t>108,483</a:t>
                      </a:r>
                    </a:p>
                  </a:txBody>
                  <a:tcPr marL="9525" marR="9525" marT="9525" marB="0" anchor="b"/>
                </a:tc>
                <a:tc>
                  <a:txBody>
                    <a:bodyPr/>
                    <a:lstStyle/>
                    <a:p>
                      <a:pPr algn="ctr" fontAlgn="b"/>
                      <a:r>
                        <a:rPr lang="el-GR" sz="1200" b="1" i="0" u="none" strike="noStrike">
                          <a:solidFill>
                            <a:srgbClr val="000000"/>
                          </a:solidFill>
                          <a:latin typeface="Calibri"/>
                        </a:rPr>
                        <a:t>91,62</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extLst>
                  <a:ext uri="{0D108BD9-81ED-4DB2-BD59-A6C34878D82A}">
                    <a16:rowId xmlns:a16="http://schemas.microsoft.com/office/drawing/2014/main" val="10010"/>
                  </a:ext>
                </a:extLst>
              </a:tr>
              <a:tr h="153498">
                <a:tc>
                  <a:txBody>
                    <a:bodyPr/>
                    <a:lstStyle/>
                    <a:p>
                      <a:pPr algn="ctr" fontAlgn="b"/>
                      <a:r>
                        <a:rPr lang="el-GR" sz="1100" b="1" i="0" u="none" strike="noStrike">
                          <a:solidFill>
                            <a:srgbClr val="000000"/>
                          </a:solidFill>
                          <a:latin typeface="Calibri"/>
                        </a:rPr>
                        <a:t>55,0</a:t>
                      </a:r>
                    </a:p>
                  </a:txBody>
                  <a:tcPr marL="9525" marR="9525" marT="9525" marB="0" anchor="b"/>
                </a:tc>
                <a:tc>
                  <a:txBody>
                    <a:bodyPr/>
                    <a:lstStyle/>
                    <a:p>
                      <a:pPr algn="ctr" fontAlgn="b"/>
                      <a:r>
                        <a:rPr lang="el-GR" sz="1100" b="1" i="0" u="none" strike="noStrike">
                          <a:solidFill>
                            <a:srgbClr val="000000"/>
                          </a:solidFill>
                          <a:latin typeface="Calibri"/>
                        </a:rPr>
                        <a:t>319</a:t>
                      </a:r>
                    </a:p>
                  </a:txBody>
                  <a:tcPr marL="9525" marR="9525" marT="9525" marB="0" anchor="b"/>
                </a:tc>
                <a:tc>
                  <a:txBody>
                    <a:bodyPr/>
                    <a:lstStyle/>
                    <a:p>
                      <a:pPr algn="ctr" fontAlgn="b"/>
                      <a:r>
                        <a:rPr lang="el-GR" sz="1100" b="1" i="0" u="none" strike="noStrike">
                          <a:solidFill>
                            <a:srgbClr val="000000"/>
                          </a:solidFill>
                          <a:latin typeface="Calibri"/>
                        </a:rPr>
                        <a:t>1,405</a:t>
                      </a:r>
                    </a:p>
                  </a:txBody>
                  <a:tcPr marL="9525" marR="9525" marT="9525" marB="0" anchor="b"/>
                </a:tc>
                <a:tc>
                  <a:txBody>
                    <a:bodyPr/>
                    <a:lstStyle/>
                    <a:p>
                      <a:pPr algn="ctr" fontAlgn="b"/>
                      <a:r>
                        <a:rPr lang="el-GR" sz="1100" b="1" i="0" u="none" strike="noStrike">
                          <a:solidFill>
                            <a:srgbClr val="000000"/>
                          </a:solidFill>
                          <a:latin typeface="Calibri"/>
                        </a:rPr>
                        <a:t>-19,15</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tc>
                  <a:txBody>
                    <a:bodyPr/>
                    <a:lstStyle/>
                    <a:p>
                      <a:pPr algn="ctr" fontAlgn="b"/>
                      <a:r>
                        <a:rPr lang="el-GR" sz="1200" b="1" i="0" u="none" strike="noStrike">
                          <a:solidFill>
                            <a:srgbClr val="000000"/>
                          </a:solidFill>
                          <a:latin typeface="Calibri"/>
                        </a:rPr>
                        <a:t>5,384</a:t>
                      </a:r>
                    </a:p>
                  </a:txBody>
                  <a:tcPr marL="9525" marR="9525" marT="9525" marB="0" anchor="b"/>
                </a:tc>
                <a:tc>
                  <a:txBody>
                    <a:bodyPr/>
                    <a:lstStyle/>
                    <a:p>
                      <a:pPr algn="ctr" fontAlgn="b"/>
                      <a:r>
                        <a:rPr lang="el-GR" sz="1200" b="1" i="0" u="none" strike="noStrike">
                          <a:solidFill>
                            <a:srgbClr val="000000"/>
                          </a:solidFill>
                          <a:latin typeface="Calibri"/>
                        </a:rPr>
                        <a:t>161,513</a:t>
                      </a:r>
                    </a:p>
                  </a:txBody>
                  <a:tcPr marL="9525" marR="9525" marT="9525" marB="0" anchor="b"/>
                </a:tc>
                <a:tc>
                  <a:txBody>
                    <a:bodyPr/>
                    <a:lstStyle/>
                    <a:p>
                      <a:pPr algn="ctr" fontAlgn="b"/>
                      <a:r>
                        <a:rPr lang="el-GR" sz="1100" b="1" i="0" u="none" strike="noStrike">
                          <a:solidFill>
                            <a:srgbClr val="000000"/>
                          </a:solidFill>
                          <a:latin typeface="Calibri"/>
                        </a:rPr>
                        <a:t>3,87</a:t>
                      </a:r>
                    </a:p>
                  </a:txBody>
                  <a:tcPr marL="9525" marR="9525" marT="9525" marB="0" anchor="b"/>
                </a:tc>
                <a:tc>
                  <a:txBody>
                    <a:bodyPr/>
                    <a:lstStyle/>
                    <a:p>
                      <a:pPr algn="ctr" fontAlgn="b"/>
                      <a:r>
                        <a:rPr lang="el-GR" sz="1200" b="1" i="0" u="none" strike="noStrike">
                          <a:solidFill>
                            <a:srgbClr val="000000"/>
                          </a:solidFill>
                          <a:latin typeface="Calibri"/>
                        </a:rPr>
                        <a:t>69,688</a:t>
                      </a:r>
                    </a:p>
                  </a:txBody>
                  <a:tcPr marL="9525" marR="9525" marT="9525" marB="0" anchor="b"/>
                </a:tc>
                <a:tc>
                  <a:txBody>
                    <a:bodyPr/>
                    <a:lstStyle/>
                    <a:p>
                      <a:pPr algn="ctr" fontAlgn="b"/>
                      <a:r>
                        <a:rPr lang="el-GR" sz="1200" b="1" i="0" u="none" strike="noStrike">
                          <a:solidFill>
                            <a:srgbClr val="000000"/>
                          </a:solidFill>
                          <a:latin typeface="Calibri"/>
                        </a:rPr>
                        <a:t>97,28</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extLst>
                  <a:ext uri="{0D108BD9-81ED-4DB2-BD59-A6C34878D82A}">
                    <a16:rowId xmlns:a16="http://schemas.microsoft.com/office/drawing/2014/main" val="10011"/>
                  </a:ext>
                </a:extLst>
              </a:tr>
              <a:tr h="153498">
                <a:tc>
                  <a:txBody>
                    <a:bodyPr/>
                    <a:lstStyle/>
                    <a:p>
                      <a:pPr algn="ctr" fontAlgn="b"/>
                      <a:r>
                        <a:rPr lang="el-GR" sz="1100" b="1" i="0" u="none" strike="noStrike">
                          <a:solidFill>
                            <a:srgbClr val="000000"/>
                          </a:solidFill>
                          <a:latin typeface="Calibri"/>
                        </a:rPr>
                        <a:t>57,2</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dirty="0">
                          <a:solidFill>
                            <a:srgbClr val="000000"/>
                          </a:solidFill>
                          <a:latin typeface="Calibri"/>
                        </a:rPr>
                        <a:t>-23,34</a:t>
                      </a:r>
                    </a:p>
                  </a:txBody>
                  <a:tcPr marL="9525" marR="9525" marT="9525" marB="0" anchor="b"/>
                </a:tc>
                <a:tc>
                  <a:txBody>
                    <a:bodyPr/>
                    <a:lstStyle/>
                    <a:p>
                      <a:pPr algn="ctr" fontAlgn="b"/>
                      <a:r>
                        <a:rPr lang="el-GR" sz="1200" b="1" i="0" u="none" strike="noStrike">
                          <a:solidFill>
                            <a:srgbClr val="000000"/>
                          </a:solidFill>
                          <a:latin typeface="Calibri"/>
                        </a:rPr>
                        <a:t>72,42</a:t>
                      </a:r>
                    </a:p>
                  </a:txBody>
                  <a:tcPr marL="9525" marR="9525" marT="9525" marB="0" anchor="b"/>
                </a:tc>
                <a:tc>
                  <a:txBody>
                    <a:bodyPr/>
                    <a:lstStyle/>
                    <a:p>
                      <a:pPr algn="ctr" fontAlgn="b"/>
                      <a:r>
                        <a:rPr lang="el-GR" sz="1200" b="1" i="0" u="none" strike="noStrike">
                          <a:solidFill>
                            <a:srgbClr val="000000"/>
                          </a:solidFill>
                          <a:latin typeface="Calibri"/>
                        </a:rPr>
                        <a:t>4,655</a:t>
                      </a:r>
                    </a:p>
                  </a:txBody>
                  <a:tcPr marL="9525" marR="9525" marT="9525" marB="0" anchor="b"/>
                </a:tc>
                <a:tc>
                  <a:txBody>
                    <a:bodyPr/>
                    <a:lstStyle/>
                    <a:p>
                      <a:pPr algn="ctr" fontAlgn="b"/>
                      <a:r>
                        <a:rPr lang="el-GR" sz="1200" b="1" i="0" u="none" strike="noStrike" dirty="0">
                          <a:solidFill>
                            <a:srgbClr val="000000"/>
                          </a:solidFill>
                          <a:latin typeface="Calibri"/>
                        </a:rPr>
                        <a:t>144,320</a:t>
                      </a:r>
                    </a:p>
                  </a:txBody>
                  <a:tcPr marL="9525" marR="9525" marT="9525" marB="0" anchor="b"/>
                </a:tc>
                <a:tc>
                  <a:txBody>
                    <a:bodyPr/>
                    <a:lstStyle/>
                    <a:p>
                      <a:pPr algn="ctr" fontAlgn="b"/>
                      <a:r>
                        <a:rPr lang="el-GR" sz="1100" b="1" i="0" u="none" strike="noStrike">
                          <a:solidFill>
                            <a:srgbClr val="000000"/>
                          </a:solidFill>
                          <a:latin typeface="Calibri"/>
                        </a:rPr>
                        <a:t>4,27</a:t>
                      </a:r>
                    </a:p>
                  </a:txBody>
                  <a:tcPr marL="9525" marR="9525" marT="9525" marB="0" anchor="b"/>
                </a:tc>
                <a:tc>
                  <a:txBody>
                    <a:bodyPr/>
                    <a:lstStyle/>
                    <a:p>
                      <a:pPr algn="ctr" fontAlgn="b"/>
                      <a:r>
                        <a:rPr lang="el-GR" sz="1200" b="1" i="0" u="none" strike="noStrike">
                          <a:solidFill>
                            <a:srgbClr val="000000"/>
                          </a:solidFill>
                          <a:latin typeface="Calibri"/>
                        </a:rPr>
                        <a:t>56,529</a:t>
                      </a:r>
                    </a:p>
                  </a:txBody>
                  <a:tcPr marL="9525" marR="9525" marT="9525" marB="0" anchor="b"/>
                </a:tc>
                <a:tc>
                  <a:txBody>
                    <a:bodyPr/>
                    <a:lstStyle/>
                    <a:p>
                      <a:pPr algn="ctr" fontAlgn="b"/>
                      <a:r>
                        <a:rPr lang="el-GR" sz="1200" b="1" i="0" u="none" strike="noStrike">
                          <a:solidFill>
                            <a:srgbClr val="000000"/>
                          </a:solidFill>
                          <a:latin typeface="Calibri"/>
                        </a:rPr>
                        <a:t>100,16</a:t>
                      </a:r>
                    </a:p>
                  </a:txBody>
                  <a:tcPr marL="9525" marR="9525" marT="9525" marB="0" anchor="b"/>
                </a:tc>
                <a:tc>
                  <a:txBody>
                    <a:bodyPr/>
                    <a:lstStyle/>
                    <a:p>
                      <a:pPr algn="ctr" fontAlgn="b"/>
                      <a:r>
                        <a:rPr lang="el-GR" sz="1200" b="1" i="0" u="none" strike="noStrike" dirty="0">
                          <a:solidFill>
                            <a:srgbClr val="000000"/>
                          </a:solidFill>
                          <a:latin typeface="Calibri"/>
                        </a:rPr>
                        <a:t>72,42</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7" name="6 - Πίνακας"/>
          <p:cNvGraphicFramePr>
            <a:graphicFrameLocks noGrp="1"/>
          </p:cNvGraphicFramePr>
          <p:nvPr/>
        </p:nvGraphicFramePr>
        <p:xfrm>
          <a:off x="3357554" y="3929066"/>
          <a:ext cx="3960506" cy="2670810"/>
        </p:xfrm>
        <a:graphic>
          <a:graphicData uri="http://schemas.openxmlformats.org/drawingml/2006/table">
            <a:tbl>
              <a:tblPr>
                <a:tableStyleId>{284E427A-3D55-4303-BF80-6455036E1DE7}</a:tableStyleId>
              </a:tblPr>
              <a:tblGrid>
                <a:gridCol w="540069">
                  <a:extLst>
                    <a:ext uri="{9D8B030D-6E8A-4147-A177-3AD203B41FA5}">
                      <a16:colId xmlns:a16="http://schemas.microsoft.com/office/drawing/2014/main" val="20000"/>
                    </a:ext>
                  </a:extLst>
                </a:gridCol>
                <a:gridCol w="540069">
                  <a:extLst>
                    <a:ext uri="{9D8B030D-6E8A-4147-A177-3AD203B41FA5}">
                      <a16:colId xmlns:a16="http://schemas.microsoft.com/office/drawing/2014/main" val="20001"/>
                    </a:ext>
                  </a:extLst>
                </a:gridCol>
                <a:gridCol w="540069">
                  <a:extLst>
                    <a:ext uri="{9D8B030D-6E8A-4147-A177-3AD203B41FA5}">
                      <a16:colId xmlns:a16="http://schemas.microsoft.com/office/drawing/2014/main" val="20002"/>
                    </a:ext>
                  </a:extLst>
                </a:gridCol>
                <a:gridCol w="540069">
                  <a:extLst>
                    <a:ext uri="{9D8B030D-6E8A-4147-A177-3AD203B41FA5}">
                      <a16:colId xmlns:a16="http://schemas.microsoft.com/office/drawing/2014/main" val="20003"/>
                    </a:ext>
                  </a:extLst>
                </a:gridCol>
                <a:gridCol w="540069">
                  <a:extLst>
                    <a:ext uri="{9D8B030D-6E8A-4147-A177-3AD203B41FA5}">
                      <a16:colId xmlns:a16="http://schemas.microsoft.com/office/drawing/2014/main" val="20004"/>
                    </a:ext>
                  </a:extLst>
                </a:gridCol>
                <a:gridCol w="540069">
                  <a:extLst>
                    <a:ext uri="{9D8B030D-6E8A-4147-A177-3AD203B41FA5}">
                      <a16:colId xmlns:a16="http://schemas.microsoft.com/office/drawing/2014/main" val="20005"/>
                    </a:ext>
                  </a:extLst>
                </a:gridCol>
                <a:gridCol w="720092">
                  <a:extLst>
                    <a:ext uri="{9D8B030D-6E8A-4147-A177-3AD203B41FA5}">
                      <a16:colId xmlns:a16="http://schemas.microsoft.com/office/drawing/2014/main" val="20006"/>
                    </a:ext>
                  </a:extLst>
                </a:gridCol>
              </a:tblGrid>
              <a:tr h="158863">
                <a:tc>
                  <a:txBody>
                    <a:bodyPr/>
                    <a:lstStyle/>
                    <a:p>
                      <a:pPr algn="ctr" fontAlgn="b"/>
                      <a:r>
                        <a:rPr lang="en-GB" sz="1050" b="1" u="none" strike="noStrike" dirty="0">
                          <a:latin typeface="+mn-lt"/>
                        </a:rPr>
                        <a:t>RA</a:t>
                      </a:r>
                      <a:endParaRPr lang="en-GB" sz="1050" b="1" i="0" u="none" strike="noStrike" dirty="0">
                        <a:solidFill>
                          <a:srgbClr val="000000"/>
                        </a:solidFill>
                        <a:latin typeface="+mn-lt"/>
                      </a:endParaRPr>
                    </a:p>
                  </a:txBody>
                  <a:tcPr marL="9525" marR="9525" marT="9525" marB="0" anchor="b"/>
                </a:tc>
                <a:tc>
                  <a:txBody>
                    <a:bodyPr/>
                    <a:lstStyle/>
                    <a:p>
                      <a:pPr algn="ctr" fontAlgn="b"/>
                      <a:r>
                        <a:rPr lang="en-GB" sz="1050" b="1" u="none" strike="noStrike">
                          <a:latin typeface="+mn-lt"/>
                        </a:rPr>
                        <a:t>R</a:t>
                      </a:r>
                      <a:r>
                        <a:rPr lang="el-GR" sz="1050" b="1" u="none" strike="noStrike">
                          <a:latin typeface="+mn-lt"/>
                        </a:rPr>
                        <a:t>Δ</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Ra</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K</a:t>
                      </a:r>
                      <a:endParaRPr lang="en-GB" sz="1050" b="1" i="0" u="none" strike="noStrike">
                        <a:solidFill>
                          <a:srgbClr val="000000"/>
                        </a:solidFill>
                        <a:latin typeface="+mn-lt"/>
                      </a:endParaRPr>
                    </a:p>
                  </a:txBody>
                  <a:tcPr marL="9525" marR="9525" marT="9525" marB="0" anchor="b"/>
                </a:tc>
                <a:tc>
                  <a:txBody>
                    <a:bodyPr/>
                    <a:lstStyle/>
                    <a:p>
                      <a:pPr algn="ctr" fontAlgn="b"/>
                      <a:r>
                        <a:rPr lang="el-GR" sz="1050" b="1" u="none" strike="noStrike">
                          <a:latin typeface="+mn-lt"/>
                        </a:rPr>
                        <a:t>ΗΔ/ΗΗ</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RH</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dirty="0">
                          <a:latin typeface="+mn-lt"/>
                        </a:rPr>
                        <a:t>HH</a:t>
                      </a:r>
                      <a:r>
                        <a:rPr lang="el-GR" sz="1050" b="1" u="none" strike="noStrike" dirty="0">
                          <a:latin typeface="+mn-lt"/>
                        </a:rPr>
                        <a:t>κ</a:t>
                      </a:r>
                      <a:endParaRPr lang="el-GR" sz="1050" b="1" i="0" u="none" strike="noStrike" dirty="0">
                        <a:solidFill>
                          <a:srgbClr val="000000"/>
                        </a:solidFill>
                        <a:latin typeface="+mn-lt"/>
                      </a:endParaRPr>
                    </a:p>
                  </a:txBody>
                  <a:tcPr marL="9525" marR="9525" marT="9525" marB="0" anchor="b"/>
                </a:tc>
                <a:extLst>
                  <a:ext uri="{0D108BD9-81ED-4DB2-BD59-A6C34878D82A}">
                    <a16:rowId xmlns:a16="http://schemas.microsoft.com/office/drawing/2014/main" val="10000"/>
                  </a:ext>
                </a:extLst>
              </a:tr>
              <a:tr h="158863">
                <a:tc>
                  <a:txBody>
                    <a:bodyPr/>
                    <a:lstStyle/>
                    <a:p>
                      <a:pPr algn="ctr" fontAlgn="b"/>
                      <a:r>
                        <a:rPr lang="el-GR" sz="1200" b="1" i="0" u="none" strike="noStrike">
                          <a:solidFill>
                            <a:srgbClr val="000000"/>
                          </a:solidFill>
                          <a:latin typeface="Calibri"/>
                        </a:rPr>
                        <a:t>2,15</a:t>
                      </a:r>
                    </a:p>
                  </a:txBody>
                  <a:tcPr marL="9525" marR="9525" marT="9525" marB="0" anchor="b"/>
                </a:tc>
                <a:tc>
                  <a:txBody>
                    <a:bodyPr/>
                    <a:lstStyle/>
                    <a:p>
                      <a:pPr algn="ctr" fontAlgn="b"/>
                      <a:r>
                        <a:rPr lang="el-GR" sz="1200" b="1" i="0" u="none" strike="noStrike">
                          <a:solidFill>
                            <a:srgbClr val="000000"/>
                          </a:solidFill>
                          <a:latin typeface="Calibri"/>
                        </a:rPr>
                        <a:t>0,80</a:t>
                      </a:r>
                    </a:p>
                  </a:txBody>
                  <a:tcPr marL="9525" marR="9525" marT="9525" marB="0" anchor="b"/>
                </a:tc>
                <a:tc>
                  <a:txBody>
                    <a:bodyPr/>
                    <a:lstStyle/>
                    <a:p>
                      <a:pPr algn="ctr" fontAlgn="b"/>
                      <a:r>
                        <a:rPr lang="el-GR" sz="1200" b="1" i="0" u="none" strike="noStrike">
                          <a:solidFill>
                            <a:srgbClr val="000000"/>
                          </a:solidFill>
                          <a:latin typeface="Calibri"/>
                        </a:rPr>
                        <a:t>0,20</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0,52</a:t>
                      </a:r>
                    </a:p>
                  </a:txBody>
                  <a:tcPr marL="9525" marR="9525" marT="9525" marB="0" anchor="b"/>
                </a:tc>
                <a:tc>
                  <a:txBody>
                    <a:bodyPr/>
                    <a:lstStyle/>
                    <a:p>
                      <a:pPr algn="ctr" fontAlgn="b"/>
                      <a:r>
                        <a:rPr lang="el-GR" sz="1200" b="1" i="0" u="none" strike="noStrike">
                          <a:solidFill>
                            <a:srgbClr val="000000"/>
                          </a:solidFill>
                          <a:latin typeface="Calibri"/>
                        </a:rPr>
                        <a:t>1,49</a:t>
                      </a:r>
                    </a:p>
                  </a:txBody>
                  <a:tcPr marL="9525" marR="9525" marT="9525" marB="0" anchor="b"/>
                </a:tc>
                <a:tc>
                  <a:txBody>
                    <a:bodyPr/>
                    <a:lstStyle/>
                    <a:p>
                      <a:pPr algn="ctr" fontAlgn="b"/>
                      <a:r>
                        <a:rPr lang="el-GR" sz="1200" b="1" i="0" u="none" strike="noStrike">
                          <a:solidFill>
                            <a:srgbClr val="000000"/>
                          </a:solidFill>
                          <a:latin typeface="Calibri"/>
                        </a:rPr>
                        <a:t>83,983</a:t>
                      </a:r>
                    </a:p>
                  </a:txBody>
                  <a:tcPr marL="9525" marR="9525" marT="9525" marB="0" anchor="b"/>
                </a:tc>
                <a:extLst>
                  <a:ext uri="{0D108BD9-81ED-4DB2-BD59-A6C34878D82A}">
                    <a16:rowId xmlns:a16="http://schemas.microsoft.com/office/drawing/2014/main" val="10001"/>
                  </a:ext>
                </a:extLst>
              </a:tr>
              <a:tr h="158863">
                <a:tc>
                  <a:txBody>
                    <a:bodyPr/>
                    <a:lstStyle/>
                    <a:p>
                      <a:pPr algn="ctr" fontAlgn="b"/>
                      <a:r>
                        <a:rPr lang="el-GR" sz="1200" b="1" i="0" u="none" strike="noStrike">
                          <a:solidFill>
                            <a:srgbClr val="000000"/>
                          </a:solidFill>
                          <a:latin typeface="Calibri"/>
                        </a:rPr>
                        <a:t>1,68</a:t>
                      </a:r>
                    </a:p>
                  </a:txBody>
                  <a:tcPr marL="9525" marR="9525" marT="9525" marB="0" anchor="b"/>
                </a:tc>
                <a:tc>
                  <a:txBody>
                    <a:bodyPr/>
                    <a:lstStyle/>
                    <a:p>
                      <a:pPr algn="ctr" fontAlgn="b"/>
                      <a:r>
                        <a:rPr lang="el-GR" sz="1200" b="1" i="0" u="none" strike="noStrike">
                          <a:solidFill>
                            <a:srgbClr val="000000"/>
                          </a:solidFill>
                          <a:latin typeface="Calibri"/>
                        </a:rPr>
                        <a:t>0,85</a:t>
                      </a:r>
                    </a:p>
                  </a:txBody>
                  <a:tcPr marL="9525" marR="9525" marT="9525" marB="0" anchor="b"/>
                </a:tc>
                <a:tc>
                  <a:txBody>
                    <a:bodyPr/>
                    <a:lstStyle/>
                    <a:p>
                      <a:pPr algn="ctr" fontAlgn="b"/>
                      <a:r>
                        <a:rPr lang="el-GR" sz="1200" b="1" i="0" u="none" strike="noStrike">
                          <a:solidFill>
                            <a:srgbClr val="000000"/>
                          </a:solidFill>
                          <a:latin typeface="Calibri"/>
                        </a:rPr>
                        <a:t>0,15</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0,47</a:t>
                      </a:r>
                    </a:p>
                  </a:txBody>
                  <a:tcPr marL="9525" marR="9525" marT="9525" marB="0" anchor="b"/>
                </a:tc>
                <a:tc>
                  <a:txBody>
                    <a:bodyPr/>
                    <a:lstStyle/>
                    <a:p>
                      <a:pPr algn="ctr" fontAlgn="b"/>
                      <a:r>
                        <a:rPr lang="el-GR" sz="1200" b="1" i="0" u="none" strike="noStrike">
                          <a:solidFill>
                            <a:srgbClr val="000000"/>
                          </a:solidFill>
                          <a:latin typeface="Calibri"/>
                        </a:rPr>
                        <a:t>1,32</a:t>
                      </a:r>
                    </a:p>
                  </a:txBody>
                  <a:tcPr marL="9525" marR="9525" marT="9525" marB="0" anchor="b"/>
                </a:tc>
                <a:tc>
                  <a:txBody>
                    <a:bodyPr/>
                    <a:lstStyle/>
                    <a:p>
                      <a:pPr algn="ctr" fontAlgn="b"/>
                      <a:r>
                        <a:rPr lang="el-GR" sz="1200" b="1" i="0" u="none" strike="noStrike">
                          <a:solidFill>
                            <a:srgbClr val="000000"/>
                          </a:solidFill>
                          <a:latin typeface="Calibri"/>
                        </a:rPr>
                        <a:t>111,675</a:t>
                      </a:r>
                    </a:p>
                  </a:txBody>
                  <a:tcPr marL="9525" marR="9525" marT="9525" marB="0" anchor="b"/>
                </a:tc>
                <a:extLst>
                  <a:ext uri="{0D108BD9-81ED-4DB2-BD59-A6C34878D82A}">
                    <a16:rowId xmlns:a16="http://schemas.microsoft.com/office/drawing/2014/main" val="10002"/>
                  </a:ext>
                </a:extLst>
              </a:tr>
              <a:tr h="158863">
                <a:tc>
                  <a:txBody>
                    <a:bodyPr/>
                    <a:lstStyle/>
                    <a:p>
                      <a:pPr algn="ctr" fontAlgn="b"/>
                      <a:r>
                        <a:rPr lang="el-GR" sz="1200" b="1" i="0" u="none" strike="noStrike">
                          <a:solidFill>
                            <a:srgbClr val="000000"/>
                          </a:solidFill>
                          <a:latin typeface="Calibri"/>
                        </a:rPr>
                        <a:t>1,29</a:t>
                      </a:r>
                    </a:p>
                  </a:txBody>
                  <a:tcPr marL="9525" marR="9525" marT="9525" marB="0" anchor="b"/>
                </a:tc>
                <a:tc>
                  <a:txBody>
                    <a:bodyPr/>
                    <a:lstStyle/>
                    <a:p>
                      <a:pPr algn="ctr" fontAlgn="b"/>
                      <a:r>
                        <a:rPr lang="el-GR" sz="1200" b="1" i="0" u="none" strike="noStrike">
                          <a:solidFill>
                            <a:srgbClr val="000000"/>
                          </a:solidFill>
                          <a:latin typeface="Calibri"/>
                        </a:rPr>
                        <a:t>0,92</a:t>
                      </a:r>
                    </a:p>
                  </a:txBody>
                  <a:tcPr marL="9525" marR="9525" marT="9525" marB="0" anchor="b"/>
                </a:tc>
                <a:tc>
                  <a:txBody>
                    <a:bodyPr/>
                    <a:lstStyle/>
                    <a:p>
                      <a:pPr algn="ctr" fontAlgn="b"/>
                      <a:r>
                        <a:rPr lang="el-GR" sz="1200" b="1" i="0" u="none" strike="noStrike">
                          <a:solidFill>
                            <a:srgbClr val="000000"/>
                          </a:solidFill>
                          <a:latin typeface="Calibri"/>
                        </a:rPr>
                        <a:t>0,08</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0,41</a:t>
                      </a:r>
                    </a:p>
                  </a:txBody>
                  <a:tcPr marL="9525" marR="9525" marT="9525" marB="0" anchor="b"/>
                </a:tc>
                <a:tc>
                  <a:txBody>
                    <a:bodyPr/>
                    <a:lstStyle/>
                    <a:p>
                      <a:pPr algn="ctr" fontAlgn="b"/>
                      <a:r>
                        <a:rPr lang="el-GR" sz="1200" b="1" i="0" u="none" strike="noStrike">
                          <a:solidFill>
                            <a:srgbClr val="000000"/>
                          </a:solidFill>
                          <a:latin typeface="Calibri"/>
                        </a:rPr>
                        <a:t>1,15</a:t>
                      </a:r>
                    </a:p>
                  </a:txBody>
                  <a:tcPr marL="9525" marR="9525" marT="9525" marB="0" anchor="b"/>
                </a:tc>
                <a:tc>
                  <a:txBody>
                    <a:bodyPr/>
                    <a:lstStyle/>
                    <a:p>
                      <a:pPr algn="ctr" fontAlgn="b"/>
                      <a:r>
                        <a:rPr lang="el-GR" sz="1200" b="1" i="0" u="none" strike="noStrike">
                          <a:solidFill>
                            <a:srgbClr val="000000"/>
                          </a:solidFill>
                          <a:latin typeface="Calibri"/>
                        </a:rPr>
                        <a:t>155,699</a:t>
                      </a:r>
                    </a:p>
                  </a:txBody>
                  <a:tcPr marL="9525" marR="9525" marT="9525" marB="0" anchor="b"/>
                </a:tc>
                <a:extLst>
                  <a:ext uri="{0D108BD9-81ED-4DB2-BD59-A6C34878D82A}">
                    <a16:rowId xmlns:a16="http://schemas.microsoft.com/office/drawing/2014/main" val="10003"/>
                  </a:ext>
                </a:extLst>
              </a:tr>
              <a:tr h="158863">
                <a:tc>
                  <a:txBody>
                    <a:bodyPr/>
                    <a:lstStyle/>
                    <a:p>
                      <a:pPr algn="ctr" fontAlgn="b"/>
                      <a:r>
                        <a:rPr lang="el-GR" sz="1200" b="1" i="0" u="none" strike="noStrike">
                          <a:solidFill>
                            <a:srgbClr val="000000"/>
                          </a:solidFill>
                          <a:latin typeface="Calibri"/>
                        </a:rPr>
                        <a:t>1,06</a:t>
                      </a:r>
                    </a:p>
                  </a:txBody>
                  <a:tcPr marL="9525" marR="9525" marT="9525" marB="0" anchor="b"/>
                </a:tc>
                <a:tc>
                  <a:txBody>
                    <a:bodyPr/>
                    <a:lstStyle/>
                    <a:p>
                      <a:pPr algn="ctr" fontAlgn="b"/>
                      <a:r>
                        <a:rPr lang="el-GR" sz="1200" b="1" i="0" u="none" strike="noStrike">
                          <a:solidFill>
                            <a:srgbClr val="000000"/>
                          </a:solidFill>
                          <a:latin typeface="Calibri"/>
                        </a:rPr>
                        <a:t>0,98</a:t>
                      </a:r>
                    </a:p>
                  </a:txBody>
                  <a:tcPr marL="9525" marR="9525" marT="9525" marB="0" anchor="b"/>
                </a:tc>
                <a:tc>
                  <a:txBody>
                    <a:bodyPr/>
                    <a:lstStyle/>
                    <a:p>
                      <a:pPr algn="ctr" fontAlgn="b"/>
                      <a:r>
                        <a:rPr lang="el-GR" sz="1200" b="1" i="0" u="none" strike="noStrike">
                          <a:solidFill>
                            <a:srgbClr val="000000"/>
                          </a:solidFill>
                          <a:latin typeface="Calibri"/>
                        </a:rPr>
                        <a:t>0,02</a:t>
                      </a:r>
                    </a:p>
                  </a:txBody>
                  <a:tcPr marL="9525" marR="9525" marT="9525" marB="0" anchor="b"/>
                </a:tc>
                <a:tc>
                  <a:txBody>
                    <a:bodyPr/>
                    <a:lstStyle/>
                    <a:p>
                      <a:pPr algn="ctr" fontAlgn="b"/>
                      <a:r>
                        <a:rPr lang="el-GR" sz="1200" b="1" i="0" u="none" strike="noStrike">
                          <a:solidFill>
                            <a:srgbClr val="000000"/>
                          </a:solidFill>
                          <a:latin typeface="Calibri"/>
                        </a:rPr>
                        <a:t>0,53</a:t>
                      </a:r>
                    </a:p>
                  </a:txBody>
                  <a:tcPr marL="9525" marR="9525" marT="9525" marB="0" anchor="b"/>
                </a:tc>
                <a:tc>
                  <a:txBody>
                    <a:bodyPr/>
                    <a:lstStyle/>
                    <a:p>
                      <a:pPr algn="ctr" fontAlgn="b"/>
                      <a:r>
                        <a:rPr lang="el-GR" sz="1200" b="1" i="0" u="none" strike="noStrike">
                          <a:solidFill>
                            <a:srgbClr val="000000"/>
                          </a:solidFill>
                          <a:latin typeface="Calibri"/>
                        </a:rPr>
                        <a:t>0,35</a:t>
                      </a:r>
                    </a:p>
                  </a:txBody>
                  <a:tcPr marL="9525" marR="9525" marT="9525" marB="0" anchor="b"/>
                </a:tc>
                <a:tc>
                  <a:txBody>
                    <a:bodyPr/>
                    <a:lstStyle/>
                    <a:p>
                      <a:pPr algn="ctr" fontAlgn="b"/>
                      <a:r>
                        <a:rPr lang="el-GR" sz="1200" b="1" i="0" u="none" strike="noStrike">
                          <a:solidFill>
                            <a:srgbClr val="000000"/>
                          </a:solidFill>
                          <a:latin typeface="Calibri"/>
                        </a:rPr>
                        <a:t>1,04</a:t>
                      </a:r>
                    </a:p>
                  </a:txBody>
                  <a:tcPr marL="9525" marR="9525" marT="9525" marB="0" anchor="b"/>
                </a:tc>
                <a:tc>
                  <a:txBody>
                    <a:bodyPr/>
                    <a:lstStyle/>
                    <a:p>
                      <a:pPr algn="ctr" fontAlgn="b"/>
                      <a:r>
                        <a:rPr lang="el-GR" sz="1200" b="1" i="0" u="none" strike="noStrike">
                          <a:solidFill>
                            <a:srgbClr val="000000"/>
                          </a:solidFill>
                          <a:latin typeface="Calibri"/>
                        </a:rPr>
                        <a:t>177,574</a:t>
                      </a:r>
                    </a:p>
                  </a:txBody>
                  <a:tcPr marL="9525" marR="9525" marT="9525" marB="0" anchor="b"/>
                </a:tc>
                <a:extLst>
                  <a:ext uri="{0D108BD9-81ED-4DB2-BD59-A6C34878D82A}">
                    <a16:rowId xmlns:a16="http://schemas.microsoft.com/office/drawing/2014/main" val="10004"/>
                  </a:ext>
                </a:extLst>
              </a:tr>
              <a:tr h="158863">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0,58</a:t>
                      </a:r>
                    </a:p>
                  </a:txBody>
                  <a:tcPr marL="9525" marR="9525" marT="9525" marB="0" anchor="b"/>
                </a:tc>
                <a:tc>
                  <a:txBody>
                    <a:bodyPr/>
                    <a:lstStyle/>
                    <a:p>
                      <a:pPr algn="ctr" fontAlgn="b"/>
                      <a:r>
                        <a:rPr lang="el-GR" sz="1200" b="1" i="0" u="none" strike="noStrike">
                          <a:solidFill>
                            <a:srgbClr val="000000"/>
                          </a:solidFill>
                          <a:latin typeface="Calibri"/>
                        </a:rPr>
                        <a:t>0,31</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201,041</a:t>
                      </a:r>
                    </a:p>
                  </a:txBody>
                  <a:tcPr marL="9525" marR="9525" marT="9525" marB="0" anchor="b"/>
                </a:tc>
                <a:extLst>
                  <a:ext uri="{0D108BD9-81ED-4DB2-BD59-A6C34878D82A}">
                    <a16:rowId xmlns:a16="http://schemas.microsoft.com/office/drawing/2014/main" val="10005"/>
                  </a:ext>
                </a:extLst>
              </a:tr>
              <a:tr h="158863">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0,61</a:t>
                      </a:r>
                    </a:p>
                  </a:txBody>
                  <a:tcPr marL="9525" marR="9525" marT="9525" marB="0" anchor="b"/>
                </a:tc>
                <a:tc>
                  <a:txBody>
                    <a:bodyPr/>
                    <a:lstStyle/>
                    <a:p>
                      <a:pPr algn="ctr" fontAlgn="b"/>
                      <a:r>
                        <a:rPr lang="el-GR" sz="1200" b="1" i="0" u="none" strike="noStrike">
                          <a:solidFill>
                            <a:srgbClr val="000000"/>
                          </a:solidFill>
                          <a:latin typeface="Calibri"/>
                        </a:rPr>
                        <a:t>0,28</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203,168</a:t>
                      </a:r>
                    </a:p>
                  </a:txBody>
                  <a:tcPr marL="9525" marR="9525" marT="9525" marB="0" anchor="b"/>
                </a:tc>
                <a:extLst>
                  <a:ext uri="{0D108BD9-81ED-4DB2-BD59-A6C34878D82A}">
                    <a16:rowId xmlns:a16="http://schemas.microsoft.com/office/drawing/2014/main" val="10006"/>
                  </a:ext>
                </a:extLst>
              </a:tr>
              <a:tr h="158863">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0,00</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1,00</a:t>
                      </a:r>
                    </a:p>
                  </a:txBody>
                  <a:tcPr marL="9525" marR="9525" marT="9525" marB="0" anchor="b"/>
                </a:tc>
                <a:tc>
                  <a:txBody>
                    <a:bodyPr/>
                    <a:lstStyle/>
                    <a:p>
                      <a:pPr algn="ctr" fontAlgn="b"/>
                      <a:r>
                        <a:rPr lang="el-GR" sz="1200" b="1" i="0" u="none" strike="noStrike">
                          <a:solidFill>
                            <a:srgbClr val="000000"/>
                          </a:solidFill>
                          <a:latin typeface="Calibri"/>
                        </a:rPr>
                        <a:t>205,659</a:t>
                      </a:r>
                    </a:p>
                  </a:txBody>
                  <a:tcPr marL="9525" marR="9525" marT="9525" marB="0" anchor="b"/>
                </a:tc>
                <a:extLst>
                  <a:ext uri="{0D108BD9-81ED-4DB2-BD59-A6C34878D82A}">
                    <a16:rowId xmlns:a16="http://schemas.microsoft.com/office/drawing/2014/main" val="10007"/>
                  </a:ext>
                </a:extLst>
              </a:tr>
              <a:tr h="158863">
                <a:tc>
                  <a:txBody>
                    <a:bodyPr/>
                    <a:lstStyle/>
                    <a:p>
                      <a:pPr algn="ctr" fontAlgn="b"/>
                      <a:r>
                        <a:rPr lang="el-GR" sz="1200" b="1" i="0" u="none" strike="noStrike">
                          <a:solidFill>
                            <a:srgbClr val="000000"/>
                          </a:solidFill>
                          <a:latin typeface="Calibri"/>
                        </a:rPr>
                        <a:t>1,02</a:t>
                      </a:r>
                    </a:p>
                  </a:txBody>
                  <a:tcPr marL="9525" marR="9525" marT="9525" marB="0" anchor="b"/>
                </a:tc>
                <a:tc>
                  <a:txBody>
                    <a:bodyPr/>
                    <a:lstStyle/>
                    <a:p>
                      <a:pPr algn="ctr" fontAlgn="b"/>
                      <a:r>
                        <a:rPr lang="el-GR" sz="1200" b="1" i="0" u="none" strike="noStrike">
                          <a:solidFill>
                            <a:srgbClr val="000000"/>
                          </a:solidFill>
                          <a:latin typeface="Calibri"/>
                        </a:rPr>
                        <a:t>0,99</a:t>
                      </a:r>
                    </a:p>
                  </a:txBody>
                  <a:tcPr marL="9525" marR="9525" marT="9525" marB="0" anchor="b"/>
                </a:tc>
                <a:tc>
                  <a:txBody>
                    <a:bodyPr/>
                    <a:lstStyle/>
                    <a:p>
                      <a:pPr algn="ctr" fontAlgn="b"/>
                      <a:r>
                        <a:rPr lang="el-GR" sz="1200" b="1" i="0" u="none" strike="noStrike">
                          <a:solidFill>
                            <a:srgbClr val="000000"/>
                          </a:solidFill>
                          <a:latin typeface="Calibri"/>
                        </a:rPr>
                        <a:t>0,01</a:t>
                      </a:r>
                    </a:p>
                  </a:txBody>
                  <a:tcPr marL="9525" marR="9525" marT="9525" marB="0" anchor="b"/>
                </a:tc>
                <a:tc>
                  <a:txBody>
                    <a:bodyPr/>
                    <a:lstStyle/>
                    <a:p>
                      <a:pPr algn="ctr" fontAlgn="b"/>
                      <a:r>
                        <a:rPr lang="el-GR" sz="1200" b="1" i="0" u="none" strike="noStrike">
                          <a:solidFill>
                            <a:srgbClr val="000000"/>
                          </a:solidFill>
                          <a:latin typeface="Calibri"/>
                        </a:rPr>
                        <a:t>0,62</a:t>
                      </a:r>
                    </a:p>
                  </a:txBody>
                  <a:tcPr marL="9525" marR="9525" marT="9525" marB="0" anchor="b"/>
                </a:tc>
                <a:tc>
                  <a:txBody>
                    <a:bodyPr/>
                    <a:lstStyle/>
                    <a:p>
                      <a:pPr algn="ctr" fontAlgn="b"/>
                      <a:r>
                        <a:rPr lang="el-GR" sz="1200" b="1" i="0" u="none" strike="noStrike">
                          <a:solidFill>
                            <a:srgbClr val="000000"/>
                          </a:solidFill>
                          <a:latin typeface="Calibri"/>
                        </a:rPr>
                        <a:t>0,27</a:t>
                      </a:r>
                    </a:p>
                  </a:txBody>
                  <a:tcPr marL="9525" marR="9525" marT="9525" marB="0" anchor="b"/>
                </a:tc>
                <a:tc>
                  <a:txBody>
                    <a:bodyPr/>
                    <a:lstStyle/>
                    <a:p>
                      <a:pPr algn="ctr" fontAlgn="b"/>
                      <a:r>
                        <a:rPr lang="el-GR" sz="1200" b="1" i="0" u="none" strike="noStrike">
                          <a:solidFill>
                            <a:srgbClr val="000000"/>
                          </a:solidFill>
                          <a:latin typeface="Calibri"/>
                        </a:rPr>
                        <a:t>1,02</a:t>
                      </a:r>
                    </a:p>
                  </a:txBody>
                  <a:tcPr marL="9525" marR="9525" marT="9525" marB="0" anchor="b"/>
                </a:tc>
                <a:tc>
                  <a:txBody>
                    <a:bodyPr/>
                    <a:lstStyle/>
                    <a:p>
                      <a:pPr algn="ctr" fontAlgn="b"/>
                      <a:r>
                        <a:rPr lang="el-GR" sz="1200" b="1" i="0" u="none" strike="noStrike">
                          <a:solidFill>
                            <a:srgbClr val="000000"/>
                          </a:solidFill>
                          <a:latin typeface="Calibri"/>
                        </a:rPr>
                        <a:t>190,076</a:t>
                      </a:r>
                    </a:p>
                  </a:txBody>
                  <a:tcPr marL="9525" marR="9525" marT="9525" marB="0" anchor="b"/>
                </a:tc>
                <a:extLst>
                  <a:ext uri="{0D108BD9-81ED-4DB2-BD59-A6C34878D82A}">
                    <a16:rowId xmlns:a16="http://schemas.microsoft.com/office/drawing/2014/main" val="10008"/>
                  </a:ext>
                </a:extLst>
              </a:tr>
              <a:tr h="158863">
                <a:tc>
                  <a:txBody>
                    <a:bodyPr/>
                    <a:lstStyle/>
                    <a:p>
                      <a:pPr algn="ctr" fontAlgn="b"/>
                      <a:r>
                        <a:rPr lang="el-GR" sz="1200" b="1" i="0" u="none" strike="noStrike">
                          <a:solidFill>
                            <a:srgbClr val="000000"/>
                          </a:solidFill>
                          <a:latin typeface="Calibri"/>
                        </a:rPr>
                        <a:t>1,17</a:t>
                      </a:r>
                    </a:p>
                  </a:txBody>
                  <a:tcPr marL="9525" marR="9525" marT="9525" marB="0" anchor="b"/>
                </a:tc>
                <a:tc>
                  <a:txBody>
                    <a:bodyPr/>
                    <a:lstStyle/>
                    <a:p>
                      <a:pPr algn="ctr" fontAlgn="b"/>
                      <a:r>
                        <a:rPr lang="el-GR" sz="1200" b="1" i="0" u="none" strike="noStrike">
                          <a:solidFill>
                            <a:srgbClr val="000000"/>
                          </a:solidFill>
                          <a:latin typeface="Calibri"/>
                        </a:rPr>
                        <a:t>0,94</a:t>
                      </a:r>
                    </a:p>
                  </a:txBody>
                  <a:tcPr marL="9525" marR="9525" marT="9525" marB="0" anchor="b"/>
                </a:tc>
                <a:tc>
                  <a:txBody>
                    <a:bodyPr/>
                    <a:lstStyle/>
                    <a:p>
                      <a:pPr algn="ctr" fontAlgn="b"/>
                      <a:r>
                        <a:rPr lang="el-GR" sz="1200" b="1" i="0" u="none" strike="noStrike">
                          <a:solidFill>
                            <a:srgbClr val="000000"/>
                          </a:solidFill>
                          <a:latin typeface="Calibri"/>
                        </a:rPr>
                        <a:t>0,06</a:t>
                      </a:r>
                    </a:p>
                  </a:txBody>
                  <a:tcPr marL="9525" marR="9525" marT="9525" marB="0" anchor="b"/>
                </a:tc>
                <a:tc>
                  <a:txBody>
                    <a:bodyPr/>
                    <a:lstStyle/>
                    <a:p>
                      <a:pPr algn="ctr" fontAlgn="b"/>
                      <a:r>
                        <a:rPr lang="el-GR" sz="1200" b="1" i="0" u="none" strike="noStrike">
                          <a:solidFill>
                            <a:srgbClr val="000000"/>
                          </a:solidFill>
                          <a:latin typeface="Calibri"/>
                        </a:rPr>
                        <a:t>0,59</a:t>
                      </a:r>
                    </a:p>
                  </a:txBody>
                  <a:tcPr marL="9525" marR="9525" marT="9525" marB="0" anchor="b"/>
                </a:tc>
                <a:tc>
                  <a:txBody>
                    <a:bodyPr/>
                    <a:lstStyle/>
                    <a:p>
                      <a:pPr algn="ctr" fontAlgn="b"/>
                      <a:r>
                        <a:rPr lang="el-GR" sz="1200" b="1" i="0" u="none" strike="noStrike">
                          <a:solidFill>
                            <a:srgbClr val="000000"/>
                          </a:solidFill>
                          <a:latin typeface="Calibri"/>
                        </a:rPr>
                        <a:t>0,29</a:t>
                      </a:r>
                    </a:p>
                  </a:txBody>
                  <a:tcPr marL="9525" marR="9525" marT="9525" marB="0" anchor="b"/>
                </a:tc>
                <a:tc>
                  <a:txBody>
                    <a:bodyPr/>
                    <a:lstStyle/>
                    <a:p>
                      <a:pPr algn="ctr" fontAlgn="b"/>
                      <a:r>
                        <a:rPr lang="el-GR" sz="1200" b="1" i="0" u="none" strike="noStrike">
                          <a:solidFill>
                            <a:srgbClr val="000000"/>
                          </a:solidFill>
                          <a:latin typeface="Calibri"/>
                        </a:rPr>
                        <a:t>1,12</a:t>
                      </a:r>
                    </a:p>
                  </a:txBody>
                  <a:tcPr marL="9525" marR="9525" marT="9525" marB="0" anchor="b"/>
                </a:tc>
                <a:tc>
                  <a:txBody>
                    <a:bodyPr/>
                    <a:lstStyle/>
                    <a:p>
                      <a:pPr algn="ctr" fontAlgn="b"/>
                      <a:r>
                        <a:rPr lang="el-GR" sz="1200" b="1" i="0" u="none" strike="noStrike">
                          <a:solidFill>
                            <a:srgbClr val="000000"/>
                          </a:solidFill>
                          <a:latin typeface="Calibri"/>
                        </a:rPr>
                        <a:t>163,644</a:t>
                      </a:r>
                    </a:p>
                  </a:txBody>
                  <a:tcPr marL="9525" marR="9525" marT="9525" marB="0" anchor="b"/>
                </a:tc>
                <a:extLst>
                  <a:ext uri="{0D108BD9-81ED-4DB2-BD59-A6C34878D82A}">
                    <a16:rowId xmlns:a16="http://schemas.microsoft.com/office/drawing/2014/main" val="10009"/>
                  </a:ext>
                </a:extLst>
              </a:tr>
              <a:tr h="158863">
                <a:tc>
                  <a:txBody>
                    <a:bodyPr/>
                    <a:lstStyle/>
                    <a:p>
                      <a:pPr algn="ctr" fontAlgn="b"/>
                      <a:r>
                        <a:rPr lang="el-GR" sz="1200" b="1" i="0" u="none" strike="noStrike">
                          <a:solidFill>
                            <a:srgbClr val="000000"/>
                          </a:solidFill>
                          <a:latin typeface="Calibri"/>
                        </a:rPr>
                        <a:t>1,52</a:t>
                      </a:r>
                    </a:p>
                  </a:txBody>
                  <a:tcPr marL="9525" marR="9525" marT="9525" marB="0" anchor="b"/>
                </a:tc>
                <a:tc>
                  <a:txBody>
                    <a:bodyPr/>
                    <a:lstStyle/>
                    <a:p>
                      <a:pPr algn="ctr" fontAlgn="b"/>
                      <a:r>
                        <a:rPr lang="el-GR" sz="1200" b="1" i="0" u="none" strike="noStrike">
                          <a:solidFill>
                            <a:srgbClr val="000000"/>
                          </a:solidFill>
                          <a:latin typeface="Calibri"/>
                        </a:rPr>
                        <a:t>0,86</a:t>
                      </a:r>
                    </a:p>
                  </a:txBody>
                  <a:tcPr marL="9525" marR="9525" marT="9525" marB="0" anchor="b"/>
                </a:tc>
                <a:tc>
                  <a:txBody>
                    <a:bodyPr/>
                    <a:lstStyle/>
                    <a:p>
                      <a:pPr algn="ctr" fontAlgn="b"/>
                      <a:r>
                        <a:rPr lang="el-GR" sz="1200" b="1" i="0" u="none" strike="noStrike">
                          <a:solidFill>
                            <a:srgbClr val="000000"/>
                          </a:solidFill>
                          <a:latin typeface="Calibri"/>
                        </a:rPr>
                        <a:t>0,14</a:t>
                      </a:r>
                    </a:p>
                  </a:txBody>
                  <a:tcPr marL="9525" marR="9525" marT="9525" marB="0" anchor="b"/>
                </a:tc>
                <a:tc>
                  <a:txBody>
                    <a:bodyPr/>
                    <a:lstStyle/>
                    <a:p>
                      <a:pPr algn="ctr" fontAlgn="b"/>
                      <a:r>
                        <a:rPr lang="el-GR" sz="1200" b="1" i="0" u="none" strike="noStrike">
                          <a:solidFill>
                            <a:srgbClr val="000000"/>
                          </a:solidFill>
                          <a:latin typeface="Calibri"/>
                        </a:rPr>
                        <a:t>0,56</a:t>
                      </a:r>
                    </a:p>
                  </a:txBody>
                  <a:tcPr marL="9525" marR="9525" marT="9525" marB="0" anchor="b"/>
                </a:tc>
                <a:tc>
                  <a:txBody>
                    <a:bodyPr/>
                    <a:lstStyle/>
                    <a:p>
                      <a:pPr algn="ctr" fontAlgn="b"/>
                      <a:r>
                        <a:rPr lang="el-GR" sz="1200" b="1" i="0" u="none" strike="noStrike">
                          <a:solidFill>
                            <a:srgbClr val="000000"/>
                          </a:solidFill>
                          <a:latin typeface="Calibri"/>
                        </a:rPr>
                        <a:t>0,33</a:t>
                      </a:r>
                    </a:p>
                  </a:txBody>
                  <a:tcPr marL="9525" marR="9525" marT="9525" marB="0" anchor="b"/>
                </a:tc>
                <a:tc>
                  <a:txBody>
                    <a:bodyPr/>
                    <a:lstStyle/>
                    <a:p>
                      <a:pPr algn="ctr" fontAlgn="b"/>
                      <a:r>
                        <a:rPr lang="el-GR" sz="1200" b="1" i="0" u="none" strike="noStrike">
                          <a:solidFill>
                            <a:srgbClr val="000000"/>
                          </a:solidFill>
                          <a:latin typeface="Calibri"/>
                        </a:rPr>
                        <a:t>1,33</a:t>
                      </a:r>
                    </a:p>
                  </a:txBody>
                  <a:tcPr marL="9525" marR="9525" marT="9525" marB="0" anchor="b"/>
                </a:tc>
                <a:tc>
                  <a:txBody>
                    <a:bodyPr/>
                    <a:lstStyle/>
                    <a:p>
                      <a:pPr algn="ctr" fontAlgn="b"/>
                      <a:r>
                        <a:rPr lang="el-GR" sz="1200" b="1" i="0" u="none" strike="noStrike">
                          <a:solidFill>
                            <a:srgbClr val="000000"/>
                          </a:solidFill>
                          <a:latin typeface="Calibri"/>
                        </a:rPr>
                        <a:t>143,847</a:t>
                      </a:r>
                    </a:p>
                  </a:txBody>
                  <a:tcPr marL="9525" marR="9525" marT="9525" marB="0" anchor="b"/>
                </a:tc>
                <a:extLst>
                  <a:ext uri="{0D108BD9-81ED-4DB2-BD59-A6C34878D82A}">
                    <a16:rowId xmlns:a16="http://schemas.microsoft.com/office/drawing/2014/main" val="10010"/>
                  </a:ext>
                </a:extLst>
              </a:tr>
              <a:tr h="158863">
                <a:tc>
                  <a:txBody>
                    <a:bodyPr/>
                    <a:lstStyle/>
                    <a:p>
                      <a:pPr algn="ctr" fontAlgn="b"/>
                      <a:r>
                        <a:rPr lang="el-GR" sz="1200" b="1" i="0" u="none" strike="noStrike">
                          <a:solidFill>
                            <a:srgbClr val="000000"/>
                          </a:solidFill>
                          <a:latin typeface="Calibri"/>
                        </a:rPr>
                        <a:t>2,01</a:t>
                      </a:r>
                    </a:p>
                  </a:txBody>
                  <a:tcPr marL="9525" marR="9525" marT="9525" marB="0" anchor="b"/>
                </a:tc>
                <a:tc>
                  <a:txBody>
                    <a:bodyPr/>
                    <a:lstStyle/>
                    <a:p>
                      <a:pPr algn="ctr" fontAlgn="b"/>
                      <a:r>
                        <a:rPr lang="el-GR" sz="1200" b="1" i="0" u="none" strike="noStrike">
                          <a:solidFill>
                            <a:srgbClr val="000000"/>
                          </a:solidFill>
                          <a:latin typeface="Calibri"/>
                        </a:rPr>
                        <a:t>0,79</a:t>
                      </a:r>
                    </a:p>
                  </a:txBody>
                  <a:tcPr marL="9525" marR="9525" marT="9525" marB="0" anchor="b"/>
                </a:tc>
                <a:tc>
                  <a:txBody>
                    <a:bodyPr/>
                    <a:lstStyle/>
                    <a:p>
                      <a:pPr algn="ctr" fontAlgn="b"/>
                      <a:r>
                        <a:rPr lang="el-GR" sz="1200" b="1" i="0" u="none" strike="noStrike">
                          <a:solidFill>
                            <a:srgbClr val="000000"/>
                          </a:solidFill>
                          <a:latin typeface="Calibri"/>
                        </a:rPr>
                        <a:t>0,21</a:t>
                      </a:r>
                    </a:p>
                  </a:txBody>
                  <a:tcPr marL="9525" marR="9525" marT="9525" marB="0" anchor="b"/>
                </a:tc>
                <a:tc>
                  <a:txBody>
                    <a:bodyPr/>
                    <a:lstStyle/>
                    <a:p>
                      <a:pPr algn="ctr" fontAlgn="b"/>
                      <a:r>
                        <a:rPr lang="el-GR" sz="1200" b="1" i="0" u="none" strike="noStrike">
                          <a:solidFill>
                            <a:srgbClr val="000000"/>
                          </a:solidFill>
                          <a:latin typeface="Calibri"/>
                        </a:rPr>
                        <a:t>0,50</a:t>
                      </a:r>
                    </a:p>
                  </a:txBody>
                  <a:tcPr marL="9525" marR="9525" marT="9525" marB="0" anchor="b"/>
                </a:tc>
                <a:tc>
                  <a:txBody>
                    <a:bodyPr/>
                    <a:lstStyle/>
                    <a:p>
                      <a:pPr algn="ctr" fontAlgn="b"/>
                      <a:r>
                        <a:rPr lang="el-GR" sz="1200" b="1" i="0" u="none" strike="noStrike">
                          <a:solidFill>
                            <a:srgbClr val="000000"/>
                          </a:solidFill>
                          <a:latin typeface="Calibri"/>
                        </a:rPr>
                        <a:t>0,40</a:t>
                      </a:r>
                    </a:p>
                  </a:txBody>
                  <a:tcPr marL="9525" marR="9525" marT="9525" marB="0" anchor="b"/>
                </a:tc>
                <a:tc>
                  <a:txBody>
                    <a:bodyPr/>
                    <a:lstStyle/>
                    <a:p>
                      <a:pPr algn="ctr" fontAlgn="b"/>
                      <a:r>
                        <a:rPr lang="el-GR" sz="1200" b="1" i="0" u="none" strike="noStrike">
                          <a:solidFill>
                            <a:srgbClr val="000000"/>
                          </a:solidFill>
                          <a:latin typeface="Calibri"/>
                        </a:rPr>
                        <a:t>1,57</a:t>
                      </a:r>
                    </a:p>
                  </a:txBody>
                  <a:tcPr marL="9525" marR="9525" marT="9525" marB="0" anchor="b"/>
                </a:tc>
                <a:tc>
                  <a:txBody>
                    <a:bodyPr/>
                    <a:lstStyle/>
                    <a:p>
                      <a:pPr algn="ctr" fontAlgn="b"/>
                      <a:r>
                        <a:rPr lang="el-GR" sz="1200" b="1" i="0" u="none" strike="noStrike">
                          <a:solidFill>
                            <a:srgbClr val="000000"/>
                          </a:solidFill>
                          <a:latin typeface="Calibri"/>
                        </a:rPr>
                        <a:t>109,552</a:t>
                      </a:r>
                    </a:p>
                  </a:txBody>
                  <a:tcPr marL="9525" marR="9525" marT="9525" marB="0" anchor="b"/>
                </a:tc>
                <a:extLst>
                  <a:ext uri="{0D108BD9-81ED-4DB2-BD59-A6C34878D82A}">
                    <a16:rowId xmlns:a16="http://schemas.microsoft.com/office/drawing/2014/main" val="10011"/>
                  </a:ext>
                </a:extLst>
              </a:tr>
              <a:tr h="158863">
                <a:tc>
                  <a:txBody>
                    <a:bodyPr/>
                    <a:lstStyle/>
                    <a:p>
                      <a:pPr algn="ctr" fontAlgn="b"/>
                      <a:r>
                        <a:rPr lang="el-GR" sz="1200" b="1" i="0" u="none" strike="noStrike">
                          <a:solidFill>
                            <a:srgbClr val="000000"/>
                          </a:solidFill>
                          <a:latin typeface="Calibri"/>
                        </a:rPr>
                        <a:t>2,33</a:t>
                      </a:r>
                    </a:p>
                  </a:txBody>
                  <a:tcPr marL="9525" marR="9525" marT="9525" marB="0" anchor="b"/>
                </a:tc>
                <a:tc>
                  <a:txBody>
                    <a:bodyPr/>
                    <a:lstStyle/>
                    <a:p>
                      <a:pPr algn="ctr" fontAlgn="b"/>
                      <a:r>
                        <a:rPr lang="el-GR" sz="1200" b="1" i="0" u="none" strike="noStrike">
                          <a:solidFill>
                            <a:srgbClr val="000000"/>
                          </a:solidFill>
                          <a:latin typeface="Calibri"/>
                        </a:rPr>
                        <a:t>0,77</a:t>
                      </a:r>
                    </a:p>
                  </a:txBody>
                  <a:tcPr marL="9525" marR="9525" marT="9525" marB="0" anchor="b"/>
                </a:tc>
                <a:tc>
                  <a:txBody>
                    <a:bodyPr/>
                    <a:lstStyle/>
                    <a:p>
                      <a:pPr algn="ctr" fontAlgn="b"/>
                      <a:r>
                        <a:rPr lang="el-GR" sz="1200" b="1" i="0" u="none" strike="noStrike">
                          <a:solidFill>
                            <a:srgbClr val="000000"/>
                          </a:solidFill>
                          <a:latin typeface="Calibri"/>
                        </a:rPr>
                        <a:t>0,23</a:t>
                      </a:r>
                    </a:p>
                  </a:txBody>
                  <a:tcPr marL="9525" marR="9525" marT="9525" marB="0" anchor="b"/>
                </a:tc>
                <a:tc>
                  <a:txBody>
                    <a:bodyPr/>
                    <a:lstStyle/>
                    <a:p>
                      <a:pPr algn="ctr" fontAlgn="b"/>
                      <a:r>
                        <a:rPr lang="el-GR" sz="1200" b="1" i="0" u="none" strike="noStrike">
                          <a:solidFill>
                            <a:srgbClr val="000000"/>
                          </a:solidFill>
                          <a:latin typeface="Calibri"/>
                        </a:rPr>
                        <a:t>0,44</a:t>
                      </a:r>
                    </a:p>
                  </a:txBody>
                  <a:tcPr marL="9525" marR="9525" marT="9525" marB="0" anchor="b"/>
                </a:tc>
                <a:tc>
                  <a:txBody>
                    <a:bodyPr/>
                    <a:lstStyle/>
                    <a:p>
                      <a:pPr algn="ctr" fontAlgn="b"/>
                      <a:r>
                        <a:rPr lang="el-GR" sz="1200" b="1" i="0" u="none" strike="noStrike">
                          <a:solidFill>
                            <a:srgbClr val="000000"/>
                          </a:solidFill>
                          <a:latin typeface="Calibri"/>
                        </a:rPr>
                        <a:t>0,48</a:t>
                      </a:r>
                    </a:p>
                  </a:txBody>
                  <a:tcPr marL="9525" marR="9525" marT="9525" marB="0" anchor="b"/>
                </a:tc>
                <a:tc>
                  <a:txBody>
                    <a:bodyPr/>
                    <a:lstStyle/>
                    <a:p>
                      <a:pPr algn="ctr" fontAlgn="b"/>
                      <a:r>
                        <a:rPr lang="el-GR" sz="1200" b="1" i="0" u="none" strike="noStrike">
                          <a:solidFill>
                            <a:srgbClr val="000000"/>
                          </a:solidFill>
                          <a:latin typeface="Calibri"/>
                        </a:rPr>
                        <a:t>1,63</a:t>
                      </a:r>
                    </a:p>
                  </a:txBody>
                  <a:tcPr marL="9525" marR="9525" marT="9525" marB="0" anchor="b"/>
                </a:tc>
                <a:tc>
                  <a:txBody>
                    <a:bodyPr/>
                    <a:lstStyle/>
                    <a:p>
                      <a:pPr algn="ctr" fontAlgn="b"/>
                      <a:r>
                        <a:rPr lang="el-GR" sz="1200" b="1" i="0" u="none" strike="noStrike">
                          <a:solidFill>
                            <a:srgbClr val="000000"/>
                          </a:solidFill>
                          <a:latin typeface="Calibri"/>
                        </a:rPr>
                        <a:t>91,996</a:t>
                      </a:r>
                    </a:p>
                  </a:txBody>
                  <a:tcPr marL="9525" marR="9525" marT="9525" marB="0" anchor="b"/>
                </a:tc>
                <a:extLst>
                  <a:ext uri="{0D108BD9-81ED-4DB2-BD59-A6C34878D82A}">
                    <a16:rowId xmlns:a16="http://schemas.microsoft.com/office/drawing/2014/main" val="10012"/>
                  </a:ext>
                </a:extLst>
              </a:tr>
              <a:tr h="158863">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endParaRPr lang="el-GR" sz="1200" b="1" i="0" u="none" strike="noStrike">
                        <a:solidFill>
                          <a:srgbClr val="000000"/>
                        </a:solidFill>
                        <a:latin typeface="Calibri"/>
                      </a:endParaRPr>
                    </a:p>
                  </a:txBody>
                  <a:tcPr marL="9525" marR="9525" marT="9525" marB="0" anchor="b"/>
                </a:tc>
                <a:tc>
                  <a:txBody>
                    <a:bodyPr/>
                    <a:lstStyle/>
                    <a:p>
                      <a:pPr algn="ctr" fontAlgn="b"/>
                      <a:r>
                        <a:rPr lang="el-GR" sz="1200" b="1" i="0" u="none" strike="noStrike" dirty="0">
                          <a:solidFill>
                            <a:srgbClr val="000000"/>
                          </a:solidFill>
                          <a:latin typeface="Calibri"/>
                        </a:rPr>
                        <a:t>1837,914</a:t>
                      </a: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ΠΑΡΑΔΕΙΓΜΑ 3</a:t>
            </a:r>
            <a:endParaRPr lang="el-GR" b="1" dirty="0"/>
          </a:p>
        </p:txBody>
      </p:sp>
      <p:sp>
        <p:nvSpPr>
          <p:cNvPr id="5" name="Rectangle 3"/>
          <p:cNvSpPr>
            <a:spLocks noChangeArrowheads="1"/>
          </p:cNvSpPr>
          <p:nvPr/>
        </p:nvSpPr>
        <p:spPr bwMode="auto">
          <a:xfrm>
            <a:off x="0" y="41533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b="1" dirty="0" smtClean="0"/>
              <a:t>Λύση</a:t>
            </a:r>
            <a:endParaRPr lang="el-GR" sz="1600" dirty="0" smtClean="0"/>
          </a:p>
          <a:p>
            <a:r>
              <a:rPr lang="el-GR" sz="1600" dirty="0" smtClean="0"/>
              <a:t> Για μεταβαλλόμενη κλίση διπλού άξονα μεταβάλλεται η τιμή</a:t>
            </a:r>
            <a:r>
              <a:rPr lang="en-US" sz="1600" dirty="0" smtClean="0"/>
              <a:t> </a:t>
            </a:r>
            <a:r>
              <a:rPr lang="el-GR" sz="1600" dirty="0" smtClean="0"/>
              <a:t>της </a:t>
            </a:r>
            <a:r>
              <a:rPr lang="en-US" sz="1600" dirty="0" smtClean="0"/>
              <a:t>RA</a:t>
            </a:r>
            <a:r>
              <a:rPr lang="el-GR" sz="1600" dirty="0" smtClean="0"/>
              <a:t>:</a:t>
            </a:r>
            <a:endParaRPr lang="el-GR" sz="1600" dirty="0"/>
          </a:p>
        </p:txBody>
      </p:sp>
      <p:graphicFrame>
        <p:nvGraphicFramePr>
          <p:cNvPr id="6" name="5 - Πίνακας"/>
          <p:cNvGraphicFramePr>
            <a:graphicFrameLocks noGrp="1"/>
          </p:cNvGraphicFramePr>
          <p:nvPr/>
        </p:nvGraphicFramePr>
        <p:xfrm>
          <a:off x="89598" y="1142984"/>
          <a:ext cx="7197046" cy="2635215"/>
        </p:xfrm>
        <a:graphic>
          <a:graphicData uri="http://schemas.openxmlformats.org/drawingml/2006/table">
            <a:tbl>
              <a:tblPr>
                <a:tableStyleId>{284E427A-3D55-4303-BF80-6455036E1DE7}</a:tableStyleId>
              </a:tblPr>
              <a:tblGrid>
                <a:gridCol w="395090">
                  <a:extLst>
                    <a:ext uri="{9D8B030D-6E8A-4147-A177-3AD203B41FA5}">
                      <a16:colId xmlns:a16="http://schemas.microsoft.com/office/drawing/2014/main" val="20000"/>
                    </a:ext>
                  </a:extLst>
                </a:gridCol>
                <a:gridCol w="512549">
                  <a:extLst>
                    <a:ext uri="{9D8B030D-6E8A-4147-A177-3AD203B41FA5}">
                      <a16:colId xmlns:a16="http://schemas.microsoft.com/office/drawing/2014/main" val="20001"/>
                    </a:ext>
                  </a:extLst>
                </a:gridCol>
                <a:gridCol w="587296">
                  <a:extLst>
                    <a:ext uri="{9D8B030D-6E8A-4147-A177-3AD203B41FA5}">
                      <a16:colId xmlns:a16="http://schemas.microsoft.com/office/drawing/2014/main" val="20002"/>
                    </a:ext>
                  </a:extLst>
                </a:gridCol>
                <a:gridCol w="576618">
                  <a:extLst>
                    <a:ext uri="{9D8B030D-6E8A-4147-A177-3AD203B41FA5}">
                      <a16:colId xmlns:a16="http://schemas.microsoft.com/office/drawing/2014/main" val="20003"/>
                    </a:ext>
                  </a:extLst>
                </a:gridCol>
                <a:gridCol w="597974">
                  <a:extLst>
                    <a:ext uri="{9D8B030D-6E8A-4147-A177-3AD203B41FA5}">
                      <a16:colId xmlns:a16="http://schemas.microsoft.com/office/drawing/2014/main" val="20004"/>
                    </a:ext>
                  </a:extLst>
                </a:gridCol>
                <a:gridCol w="811537">
                  <a:extLst>
                    <a:ext uri="{9D8B030D-6E8A-4147-A177-3AD203B41FA5}">
                      <a16:colId xmlns:a16="http://schemas.microsoft.com/office/drawing/2014/main" val="20005"/>
                    </a:ext>
                  </a:extLst>
                </a:gridCol>
                <a:gridCol w="1121202">
                  <a:extLst>
                    <a:ext uri="{9D8B030D-6E8A-4147-A177-3AD203B41FA5}">
                      <a16:colId xmlns:a16="http://schemas.microsoft.com/office/drawing/2014/main" val="20006"/>
                    </a:ext>
                  </a:extLst>
                </a:gridCol>
                <a:gridCol w="512549">
                  <a:extLst>
                    <a:ext uri="{9D8B030D-6E8A-4147-A177-3AD203B41FA5}">
                      <a16:colId xmlns:a16="http://schemas.microsoft.com/office/drawing/2014/main" val="20007"/>
                    </a:ext>
                  </a:extLst>
                </a:gridCol>
                <a:gridCol w="1057133">
                  <a:extLst>
                    <a:ext uri="{9D8B030D-6E8A-4147-A177-3AD203B41FA5}">
                      <a16:colId xmlns:a16="http://schemas.microsoft.com/office/drawing/2014/main" val="20008"/>
                    </a:ext>
                  </a:extLst>
                </a:gridCol>
                <a:gridCol w="512549">
                  <a:extLst>
                    <a:ext uri="{9D8B030D-6E8A-4147-A177-3AD203B41FA5}">
                      <a16:colId xmlns:a16="http://schemas.microsoft.com/office/drawing/2014/main" val="20009"/>
                    </a:ext>
                  </a:extLst>
                </a:gridCol>
                <a:gridCol w="512549">
                  <a:extLst>
                    <a:ext uri="{9D8B030D-6E8A-4147-A177-3AD203B41FA5}">
                      <a16:colId xmlns:a16="http://schemas.microsoft.com/office/drawing/2014/main" val="20010"/>
                    </a:ext>
                  </a:extLst>
                </a:gridCol>
              </a:tblGrid>
              <a:tr h="301168">
                <a:tc>
                  <a:txBody>
                    <a:bodyPr/>
                    <a:lstStyle/>
                    <a:p>
                      <a:pPr algn="ctr" fontAlgn="b"/>
                      <a:r>
                        <a:rPr lang="el-GR" sz="1050" b="1" u="none" strike="noStrike" dirty="0"/>
                        <a:t>β</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a:t>ν</a:t>
                      </a:r>
                      <a:endParaRPr lang="el-GR"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err="1"/>
                        <a:t>Ιον</a:t>
                      </a:r>
                      <a:r>
                        <a:rPr lang="el-GR" sz="1050" b="1" u="none" strike="noStrike" dirty="0" smtClean="0"/>
                        <a:t>,</a:t>
                      </a:r>
                    </a:p>
                    <a:p>
                      <a:pPr algn="ctr" fontAlgn="b"/>
                      <a:r>
                        <a:rPr lang="en-GB" sz="1050" b="1" u="none" strike="noStrike" dirty="0" err="1" smtClean="0"/>
                        <a:t>kw</a:t>
                      </a:r>
                      <a:r>
                        <a:rPr lang="en-GB" sz="1050" b="1" u="none" strike="noStrike" dirty="0" smtClean="0"/>
                        <a:t>/m2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a:t>δν</a:t>
                      </a:r>
                      <a:endParaRPr lang="el-GR"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a:t>ωΔ</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Ηον</a:t>
                      </a:r>
                      <a:r>
                        <a:rPr lang="el-GR" sz="1050" b="1" u="none" strike="noStrike" dirty="0" smtClean="0"/>
                        <a:t>,</a:t>
                      </a:r>
                    </a:p>
                    <a:p>
                      <a:pPr algn="ctr" fontAlgn="b"/>
                      <a:r>
                        <a:rPr lang="en-GB" sz="1050" b="1" u="none" strike="noStrike" dirty="0" err="1" smtClean="0"/>
                        <a:t>kwh</a:t>
                      </a:r>
                      <a:r>
                        <a:rPr lang="en-GB" sz="1050" b="1" u="none" strike="noStrike" dirty="0" smtClean="0"/>
                        <a:t>/d/m2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Ηο</a:t>
                      </a:r>
                      <a:r>
                        <a:rPr lang="en-GB" sz="1050" b="1" u="none" strike="noStrike" dirty="0"/>
                        <a:t>m</a:t>
                      </a:r>
                      <a:r>
                        <a:rPr lang="en-GB" sz="1050" b="1" u="none" strike="noStrike" dirty="0" smtClean="0"/>
                        <a:t>,</a:t>
                      </a:r>
                      <a:endParaRPr lang="el-GR" sz="1050" b="1" u="none" strike="noStrike" dirty="0" smtClean="0"/>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n-GB" sz="1050" b="1" u="none" strike="noStrike"/>
                        <a:t>AM</a:t>
                      </a:r>
                      <a:endParaRPr lang="en-GB" sz="1050" b="1" i="0" u="none" strike="noStrike">
                        <a:solidFill>
                          <a:srgbClr val="000000"/>
                        </a:solidFill>
                        <a:latin typeface="Calibri"/>
                      </a:endParaRPr>
                    </a:p>
                  </a:txBody>
                  <a:tcPr marL="6315" marR="6315" marT="6315" marB="0" anchor="b"/>
                </a:tc>
                <a:tc>
                  <a:txBody>
                    <a:bodyPr/>
                    <a:lstStyle/>
                    <a:p>
                      <a:pPr algn="ctr" fontAlgn="b"/>
                      <a:r>
                        <a:rPr lang="el-GR" sz="1050" b="1" u="none" strike="noStrike" dirty="0"/>
                        <a:t>ΗΗ</a:t>
                      </a:r>
                      <a:r>
                        <a:rPr lang="el-GR" sz="1050" b="1" u="none" strike="noStrike" dirty="0" smtClean="0"/>
                        <a:t>,</a:t>
                      </a:r>
                    </a:p>
                    <a:p>
                      <a:pPr algn="ctr" fontAlgn="b"/>
                      <a:r>
                        <a:rPr lang="en-GB" sz="1050" b="1" u="none" strike="noStrike" dirty="0" err="1" smtClean="0"/>
                        <a:t>kwh</a:t>
                      </a:r>
                      <a:r>
                        <a:rPr lang="en-GB" sz="1050" b="1" u="none" strike="noStrike" dirty="0" smtClean="0"/>
                        <a:t>/month/m2</a:t>
                      </a:r>
                      <a:endParaRPr lang="en-GB"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tc>
                  <a:txBody>
                    <a:bodyPr/>
                    <a:lstStyle/>
                    <a:p>
                      <a:pPr algn="ctr" fontAlgn="b"/>
                      <a:r>
                        <a:rPr lang="el-GR" sz="1050" b="1" u="none" strike="noStrike" dirty="0" err="1"/>
                        <a:t>ωΔκ</a:t>
                      </a:r>
                      <a:endParaRPr lang="el-GR" sz="1050" b="1" i="0" u="none" strike="noStrike" dirty="0">
                        <a:solidFill>
                          <a:srgbClr val="000000"/>
                        </a:solidFill>
                        <a:latin typeface="Calibri"/>
                      </a:endParaRPr>
                    </a:p>
                  </a:txBody>
                  <a:tcPr marL="6315" marR="6315" marT="6315" marB="0" anchor="b"/>
                </a:tc>
                <a:extLst>
                  <a:ext uri="{0D108BD9-81ED-4DB2-BD59-A6C34878D82A}">
                    <a16:rowId xmlns:a16="http://schemas.microsoft.com/office/drawing/2014/main" val="10000"/>
                  </a:ext>
                </a:extLst>
              </a:tr>
              <a:tr h="153498">
                <a:tc>
                  <a:txBody>
                    <a:bodyPr/>
                    <a:lstStyle/>
                    <a:p>
                      <a:pPr algn="ctr" fontAlgn="b"/>
                      <a:r>
                        <a:rPr lang="el-GR" sz="1100" b="1" i="0" u="none" strike="noStrike" dirty="0">
                          <a:solidFill>
                            <a:srgbClr val="000000"/>
                          </a:solidFill>
                          <a:latin typeface="Calibri"/>
                        </a:rPr>
                        <a:t>53,5</a:t>
                      </a:r>
                    </a:p>
                  </a:txBody>
                  <a:tcPr marL="9525" marR="9525" marT="9525" marB="0" anchor="b"/>
                </a:tc>
                <a:tc>
                  <a:txBody>
                    <a:bodyPr/>
                    <a:lstStyle/>
                    <a:p>
                      <a:pPr algn="ctr" fontAlgn="b"/>
                      <a:r>
                        <a:rPr lang="el-GR" sz="1100" b="1" i="0" u="none" strike="noStrike" dirty="0">
                          <a:solidFill>
                            <a:srgbClr val="000000"/>
                          </a:solidFill>
                          <a:latin typeface="Calibri"/>
                        </a:rPr>
                        <a:t>15</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dirty="0">
                          <a:solidFill>
                            <a:srgbClr val="000000"/>
                          </a:solidFill>
                          <a:latin typeface="Calibri"/>
                        </a:rPr>
                        <a:t>-21,27</a:t>
                      </a:r>
                    </a:p>
                  </a:txBody>
                  <a:tcPr marL="9525" marR="9525" marT="9525" marB="0" anchor="b"/>
                </a:tc>
                <a:tc>
                  <a:txBody>
                    <a:bodyPr/>
                    <a:lstStyle/>
                    <a:p>
                      <a:pPr algn="ctr" fontAlgn="b"/>
                      <a:r>
                        <a:rPr lang="el-GR" sz="1200" b="1" i="0" u="none" strike="noStrike">
                          <a:solidFill>
                            <a:srgbClr val="000000"/>
                          </a:solidFill>
                          <a:latin typeface="Calibri"/>
                        </a:rPr>
                        <a:t>74,18</a:t>
                      </a:r>
                    </a:p>
                  </a:txBody>
                  <a:tcPr marL="9525" marR="9525" marT="9525" marB="0" anchor="b"/>
                </a:tc>
                <a:tc>
                  <a:txBody>
                    <a:bodyPr/>
                    <a:lstStyle/>
                    <a:p>
                      <a:pPr algn="ctr" fontAlgn="b"/>
                      <a:r>
                        <a:rPr lang="el-GR" sz="1200" b="1" i="0" u="none" strike="noStrike" dirty="0">
                          <a:solidFill>
                            <a:srgbClr val="000000"/>
                          </a:solidFill>
                          <a:latin typeface="Calibri"/>
                        </a:rPr>
                        <a:t>5,038</a:t>
                      </a:r>
                    </a:p>
                  </a:txBody>
                  <a:tcPr marL="9525" marR="9525" marT="9525" marB="0" anchor="b"/>
                </a:tc>
                <a:tc>
                  <a:txBody>
                    <a:bodyPr/>
                    <a:lstStyle/>
                    <a:p>
                      <a:pPr algn="ctr" fontAlgn="b"/>
                      <a:r>
                        <a:rPr lang="el-GR" sz="1200" b="1" i="0" u="none" strike="noStrike">
                          <a:solidFill>
                            <a:srgbClr val="000000"/>
                          </a:solidFill>
                          <a:latin typeface="Calibri"/>
                        </a:rPr>
                        <a:t>156,165</a:t>
                      </a:r>
                    </a:p>
                  </a:txBody>
                  <a:tcPr marL="9525" marR="9525" marT="9525" marB="0" anchor="b"/>
                </a:tc>
                <a:tc>
                  <a:txBody>
                    <a:bodyPr/>
                    <a:lstStyle/>
                    <a:p>
                      <a:pPr algn="ctr" fontAlgn="b"/>
                      <a:r>
                        <a:rPr lang="el-GR" sz="1100" b="1" i="0" u="none" strike="noStrike">
                          <a:solidFill>
                            <a:srgbClr val="000000"/>
                          </a:solidFill>
                          <a:latin typeface="Calibri"/>
                        </a:rPr>
                        <a:t>4,6</a:t>
                      </a:r>
                    </a:p>
                  </a:txBody>
                  <a:tcPr marL="9525" marR="9525" marT="9525" marB="0" anchor="b"/>
                </a:tc>
                <a:tc>
                  <a:txBody>
                    <a:bodyPr/>
                    <a:lstStyle/>
                    <a:p>
                      <a:pPr algn="ctr" fontAlgn="b"/>
                      <a:r>
                        <a:rPr lang="el-GR" sz="1100" b="1" i="0" u="none" strike="noStrike">
                          <a:solidFill>
                            <a:srgbClr val="000000"/>
                          </a:solidFill>
                          <a:latin typeface="Calibri"/>
                        </a:rPr>
                        <a:t>56,477</a:t>
                      </a:r>
                    </a:p>
                  </a:txBody>
                  <a:tcPr marL="9525" marR="9525" marT="9525" marB="0" anchor="b"/>
                </a:tc>
                <a:tc>
                  <a:txBody>
                    <a:bodyPr/>
                    <a:lstStyle/>
                    <a:p>
                      <a:pPr algn="ctr" fontAlgn="b"/>
                      <a:r>
                        <a:rPr lang="el-GR" sz="1100" b="1" i="0" u="none" strike="noStrike">
                          <a:solidFill>
                            <a:srgbClr val="000000"/>
                          </a:solidFill>
                          <a:latin typeface="Calibri"/>
                        </a:rPr>
                        <a:t>97,47</a:t>
                      </a:r>
                    </a:p>
                  </a:txBody>
                  <a:tcPr marL="9525" marR="9525" marT="9525" marB="0" anchor="b"/>
                </a:tc>
                <a:tc>
                  <a:txBody>
                    <a:bodyPr/>
                    <a:lstStyle/>
                    <a:p>
                      <a:pPr algn="ctr" fontAlgn="b"/>
                      <a:r>
                        <a:rPr lang="el-GR" sz="1100" b="1" i="0" u="none" strike="noStrike">
                          <a:solidFill>
                            <a:srgbClr val="000000"/>
                          </a:solidFill>
                          <a:latin typeface="Calibri"/>
                        </a:rPr>
                        <a:t>74,18</a:t>
                      </a:r>
                    </a:p>
                  </a:txBody>
                  <a:tcPr marL="9525" marR="9525" marT="9525" marB="0" anchor="b"/>
                </a:tc>
                <a:extLst>
                  <a:ext uri="{0D108BD9-81ED-4DB2-BD59-A6C34878D82A}">
                    <a16:rowId xmlns:a16="http://schemas.microsoft.com/office/drawing/2014/main" val="10001"/>
                  </a:ext>
                </a:extLst>
              </a:tr>
              <a:tr h="153498">
                <a:tc>
                  <a:txBody>
                    <a:bodyPr/>
                    <a:lstStyle/>
                    <a:p>
                      <a:pPr algn="ctr" fontAlgn="b"/>
                      <a:r>
                        <a:rPr lang="el-GR" sz="1100" b="1" i="0" u="none" strike="noStrike">
                          <a:solidFill>
                            <a:srgbClr val="000000"/>
                          </a:solidFill>
                          <a:latin typeface="Calibri"/>
                        </a:rPr>
                        <a:t>45,6</a:t>
                      </a:r>
                    </a:p>
                  </a:txBody>
                  <a:tcPr marL="9525" marR="9525" marT="9525" marB="0" anchor="b"/>
                </a:tc>
                <a:tc>
                  <a:txBody>
                    <a:bodyPr/>
                    <a:lstStyle/>
                    <a:p>
                      <a:pPr algn="ctr" fontAlgn="b"/>
                      <a:r>
                        <a:rPr lang="el-GR" sz="1100" b="1" i="0" u="none" strike="noStrike">
                          <a:solidFill>
                            <a:srgbClr val="000000"/>
                          </a:solidFill>
                          <a:latin typeface="Calibri"/>
                        </a:rPr>
                        <a:t>45</a:t>
                      </a:r>
                    </a:p>
                  </a:txBody>
                  <a:tcPr marL="9525" marR="9525" marT="9525" marB="0" anchor="b"/>
                </a:tc>
                <a:tc>
                  <a:txBody>
                    <a:bodyPr/>
                    <a:lstStyle/>
                    <a:p>
                      <a:pPr algn="ctr" fontAlgn="b"/>
                      <a:r>
                        <a:rPr lang="el-GR" sz="1100" b="1" i="0" u="none" strike="noStrike">
                          <a:solidFill>
                            <a:srgbClr val="000000"/>
                          </a:solidFill>
                          <a:latin typeface="Calibri"/>
                        </a:rPr>
                        <a:t>1,406</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200" b="1" i="0" u="none" strike="noStrike">
                          <a:solidFill>
                            <a:srgbClr val="000000"/>
                          </a:solidFill>
                          <a:latin typeface="Calibri"/>
                        </a:rPr>
                        <a:t>80,23</a:t>
                      </a:r>
                    </a:p>
                  </a:txBody>
                  <a:tcPr marL="9525" marR="9525" marT="9525" marB="0" anchor="b"/>
                </a:tc>
                <a:tc>
                  <a:txBody>
                    <a:bodyPr/>
                    <a:lstStyle/>
                    <a:p>
                      <a:pPr algn="ctr" fontAlgn="b"/>
                      <a:r>
                        <a:rPr lang="el-GR" sz="1200" b="1" i="0" u="none" strike="noStrike">
                          <a:solidFill>
                            <a:srgbClr val="000000"/>
                          </a:solidFill>
                          <a:latin typeface="Calibri"/>
                        </a:rPr>
                        <a:t>6,397</a:t>
                      </a:r>
                    </a:p>
                  </a:txBody>
                  <a:tcPr marL="9525" marR="9525" marT="9525" marB="0" anchor="b"/>
                </a:tc>
                <a:tc>
                  <a:txBody>
                    <a:bodyPr/>
                    <a:lstStyle/>
                    <a:p>
                      <a:pPr algn="ctr" fontAlgn="b"/>
                      <a:r>
                        <a:rPr lang="el-GR" sz="1200" b="1" i="0" u="none" strike="noStrike">
                          <a:solidFill>
                            <a:srgbClr val="000000"/>
                          </a:solidFill>
                          <a:latin typeface="Calibri"/>
                        </a:rPr>
                        <a:t>179,129</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100" b="1" i="0" u="none" strike="noStrike">
                          <a:solidFill>
                            <a:srgbClr val="000000"/>
                          </a:solidFill>
                          <a:latin typeface="Calibri"/>
                        </a:rPr>
                        <a:t>84,728</a:t>
                      </a:r>
                    </a:p>
                  </a:txBody>
                  <a:tcPr marL="9525" marR="9525" marT="9525" marB="0" anchor="b"/>
                </a:tc>
                <a:tc>
                  <a:txBody>
                    <a:bodyPr/>
                    <a:lstStyle/>
                    <a:p>
                      <a:pPr algn="ctr" fontAlgn="b"/>
                      <a:r>
                        <a:rPr lang="el-GR" sz="1100" b="1" i="0" u="none" strike="noStrike">
                          <a:solidFill>
                            <a:srgbClr val="000000"/>
                          </a:solidFill>
                          <a:latin typeface="Calibri"/>
                        </a:rPr>
                        <a:t>92,58</a:t>
                      </a:r>
                    </a:p>
                  </a:txBody>
                  <a:tcPr marL="9525" marR="9525" marT="9525" marB="0" anchor="b"/>
                </a:tc>
                <a:tc>
                  <a:txBody>
                    <a:bodyPr/>
                    <a:lstStyle/>
                    <a:p>
                      <a:pPr algn="ctr" fontAlgn="b"/>
                      <a:r>
                        <a:rPr lang="el-GR" sz="1100" b="1" i="0" u="none" strike="noStrike">
                          <a:solidFill>
                            <a:srgbClr val="000000"/>
                          </a:solidFill>
                          <a:latin typeface="Calibri"/>
                        </a:rPr>
                        <a:t>80,23</a:t>
                      </a:r>
                    </a:p>
                  </a:txBody>
                  <a:tcPr marL="9525" marR="9525" marT="9525" marB="0" anchor="b"/>
                </a:tc>
                <a:extLst>
                  <a:ext uri="{0D108BD9-81ED-4DB2-BD59-A6C34878D82A}">
                    <a16:rowId xmlns:a16="http://schemas.microsoft.com/office/drawing/2014/main" val="10002"/>
                  </a:ext>
                </a:extLst>
              </a:tr>
              <a:tr h="153498">
                <a:tc>
                  <a:txBody>
                    <a:bodyPr/>
                    <a:lstStyle/>
                    <a:p>
                      <a:pPr algn="ctr" fontAlgn="b"/>
                      <a:r>
                        <a:rPr lang="el-GR" sz="1100" b="1" i="0" u="none" strike="noStrike">
                          <a:solidFill>
                            <a:srgbClr val="000000"/>
                          </a:solidFill>
                          <a:latin typeface="Calibri"/>
                        </a:rPr>
                        <a:t>33,3</a:t>
                      </a:r>
                    </a:p>
                  </a:txBody>
                  <a:tcPr marL="9525" marR="9525" marT="9525" marB="0" anchor="b"/>
                </a:tc>
                <a:tc>
                  <a:txBody>
                    <a:bodyPr/>
                    <a:lstStyle/>
                    <a:p>
                      <a:pPr algn="ctr" fontAlgn="b"/>
                      <a:r>
                        <a:rPr lang="el-GR" sz="1100" b="1" i="0" u="none" strike="noStrike">
                          <a:solidFill>
                            <a:srgbClr val="000000"/>
                          </a:solidFill>
                          <a:latin typeface="Calibri"/>
                        </a:rPr>
                        <a:t>74</a:t>
                      </a:r>
                    </a:p>
                  </a:txBody>
                  <a:tcPr marL="9525" marR="9525" marT="9525" marB="0" anchor="b"/>
                </a:tc>
                <a:tc>
                  <a:txBody>
                    <a:bodyPr/>
                    <a:lstStyle/>
                    <a:p>
                      <a:pPr algn="ctr" fontAlgn="b"/>
                      <a:r>
                        <a:rPr lang="el-GR" sz="1100" b="1" i="0" u="none" strike="noStrike">
                          <a:solidFill>
                            <a:srgbClr val="000000"/>
                          </a:solidFill>
                          <a:latin typeface="Calibri"/>
                        </a:rPr>
                        <a:t>1,386</a:t>
                      </a:r>
                    </a:p>
                  </a:txBody>
                  <a:tcPr marL="9525" marR="9525" marT="9525" marB="0" anchor="b"/>
                </a:tc>
                <a:tc>
                  <a:txBody>
                    <a:bodyPr/>
                    <a:lstStyle/>
                    <a:p>
                      <a:pPr algn="ctr" fontAlgn="b"/>
                      <a:r>
                        <a:rPr lang="el-GR" sz="1100" b="1" i="0" u="none" strike="noStrike">
                          <a:solidFill>
                            <a:srgbClr val="000000"/>
                          </a:solidFill>
                          <a:latin typeface="Calibri"/>
                        </a:rPr>
                        <a:t>-2,82</a:t>
                      </a:r>
                    </a:p>
                  </a:txBody>
                  <a:tcPr marL="9525" marR="9525" marT="9525" marB="0" anchor="b"/>
                </a:tc>
                <a:tc>
                  <a:txBody>
                    <a:bodyPr/>
                    <a:lstStyle/>
                    <a:p>
                      <a:pPr algn="ctr" fontAlgn="b"/>
                      <a:r>
                        <a:rPr lang="el-GR" sz="1200" b="1" i="0" u="none" strike="noStrike">
                          <a:solidFill>
                            <a:srgbClr val="000000"/>
                          </a:solidFill>
                          <a:latin typeface="Calibri"/>
                        </a:rPr>
                        <a:t>88,02</a:t>
                      </a:r>
                    </a:p>
                  </a:txBody>
                  <a:tcPr marL="9525" marR="9525" marT="9525" marB="0" anchor="b"/>
                </a:tc>
                <a:tc>
                  <a:txBody>
                    <a:bodyPr/>
                    <a:lstStyle/>
                    <a:p>
                      <a:pPr algn="ctr" fontAlgn="b"/>
                      <a:r>
                        <a:rPr lang="el-GR" sz="1200" b="1" i="0" u="none" strike="noStrike">
                          <a:solidFill>
                            <a:srgbClr val="000000"/>
                          </a:solidFill>
                          <a:latin typeface="Calibri"/>
                        </a:rPr>
                        <a:t>8,205</a:t>
                      </a:r>
                    </a:p>
                  </a:txBody>
                  <a:tcPr marL="9525" marR="9525" marT="9525" marB="0" anchor="b"/>
                </a:tc>
                <a:tc>
                  <a:txBody>
                    <a:bodyPr/>
                    <a:lstStyle/>
                    <a:p>
                      <a:pPr algn="ctr" fontAlgn="b"/>
                      <a:r>
                        <a:rPr lang="el-GR" sz="1200" b="1" i="0" u="none" strike="noStrike">
                          <a:solidFill>
                            <a:srgbClr val="000000"/>
                          </a:solidFill>
                          <a:latin typeface="Calibri"/>
                        </a:rPr>
                        <a:t>254,364</a:t>
                      </a:r>
                    </a:p>
                  </a:txBody>
                  <a:tcPr marL="9525" marR="9525" marT="9525" marB="0" anchor="b"/>
                </a:tc>
                <a:tc>
                  <a:txBody>
                    <a:bodyPr/>
                    <a:lstStyle/>
                    <a:p>
                      <a:pPr algn="ctr" fontAlgn="b"/>
                      <a:r>
                        <a:rPr lang="el-GR" sz="1100" b="1" i="0" u="none" strike="noStrike">
                          <a:solidFill>
                            <a:srgbClr val="000000"/>
                          </a:solidFill>
                          <a:latin typeface="Calibri"/>
                        </a:rPr>
                        <a:t>3</a:t>
                      </a:r>
                    </a:p>
                  </a:txBody>
                  <a:tcPr marL="9525" marR="9525" marT="9525" marB="0" anchor="b"/>
                </a:tc>
                <a:tc>
                  <a:txBody>
                    <a:bodyPr/>
                    <a:lstStyle/>
                    <a:p>
                      <a:pPr algn="ctr" fontAlgn="b"/>
                      <a:r>
                        <a:rPr lang="el-GR" sz="1100" b="1" i="0" u="none" strike="noStrike">
                          <a:solidFill>
                            <a:srgbClr val="000000"/>
                          </a:solidFill>
                          <a:latin typeface="Calibri"/>
                        </a:rPr>
                        <a:t>135,450</a:t>
                      </a:r>
                    </a:p>
                  </a:txBody>
                  <a:tcPr marL="9525" marR="9525" marT="9525" marB="0" anchor="b"/>
                </a:tc>
                <a:tc>
                  <a:txBody>
                    <a:bodyPr/>
                    <a:lstStyle/>
                    <a:p>
                      <a:pPr algn="ctr" fontAlgn="b"/>
                      <a:r>
                        <a:rPr lang="el-GR" sz="1100" b="1" i="0" u="none" strike="noStrike">
                          <a:solidFill>
                            <a:srgbClr val="000000"/>
                          </a:solidFill>
                          <a:latin typeface="Calibri"/>
                        </a:rPr>
                        <a:t>89,91</a:t>
                      </a:r>
                    </a:p>
                  </a:txBody>
                  <a:tcPr marL="9525" marR="9525" marT="9525" marB="0" anchor="b"/>
                </a:tc>
                <a:tc>
                  <a:txBody>
                    <a:bodyPr/>
                    <a:lstStyle/>
                    <a:p>
                      <a:pPr algn="ctr" fontAlgn="b"/>
                      <a:r>
                        <a:rPr lang="el-GR" sz="1100" b="1" i="0" u="none" strike="noStrike">
                          <a:solidFill>
                            <a:srgbClr val="000000"/>
                          </a:solidFill>
                          <a:latin typeface="Calibri"/>
                        </a:rPr>
                        <a:t>88,02</a:t>
                      </a:r>
                    </a:p>
                  </a:txBody>
                  <a:tcPr marL="9525" marR="9525" marT="9525" marB="0" anchor="b"/>
                </a:tc>
                <a:extLst>
                  <a:ext uri="{0D108BD9-81ED-4DB2-BD59-A6C34878D82A}">
                    <a16:rowId xmlns:a16="http://schemas.microsoft.com/office/drawing/2014/main" val="10003"/>
                  </a:ext>
                </a:extLst>
              </a:tr>
              <a:tr h="153498">
                <a:tc>
                  <a:txBody>
                    <a:bodyPr/>
                    <a:lstStyle/>
                    <a:p>
                      <a:pPr algn="ctr" fontAlgn="b"/>
                      <a:r>
                        <a:rPr lang="el-GR" sz="1100" b="1" i="0" u="none" strike="noStrike">
                          <a:solidFill>
                            <a:srgbClr val="000000"/>
                          </a:solidFill>
                          <a:latin typeface="Calibri"/>
                        </a:rPr>
                        <a:t>17,8</a:t>
                      </a:r>
                    </a:p>
                  </a:txBody>
                  <a:tcPr marL="9525" marR="9525" marT="9525" marB="0" anchor="b"/>
                </a:tc>
                <a:tc>
                  <a:txBody>
                    <a:bodyPr/>
                    <a:lstStyle/>
                    <a:p>
                      <a:pPr algn="ctr" fontAlgn="b"/>
                      <a:r>
                        <a:rPr lang="el-GR" sz="1100" b="1" i="0" u="none" strike="noStrike">
                          <a:solidFill>
                            <a:srgbClr val="000000"/>
                          </a:solidFill>
                          <a:latin typeface="Calibri"/>
                        </a:rPr>
                        <a:t>105</a:t>
                      </a:r>
                    </a:p>
                  </a:txBody>
                  <a:tcPr marL="9525" marR="9525" marT="9525" marB="0" anchor="b"/>
                </a:tc>
                <a:tc>
                  <a:txBody>
                    <a:bodyPr/>
                    <a:lstStyle/>
                    <a:p>
                      <a:pPr algn="ctr" fontAlgn="b"/>
                      <a:r>
                        <a:rPr lang="el-GR" sz="1100" b="1" i="0" u="none" strike="noStrike">
                          <a:solidFill>
                            <a:srgbClr val="000000"/>
                          </a:solidFill>
                          <a:latin typeface="Calibri"/>
                        </a:rPr>
                        <a:t>1,362</a:t>
                      </a:r>
                    </a:p>
                  </a:txBody>
                  <a:tcPr marL="9525" marR="9525" marT="9525" marB="0" anchor="b"/>
                </a:tc>
                <a:tc>
                  <a:txBody>
                    <a:bodyPr/>
                    <a:lstStyle/>
                    <a:p>
                      <a:pPr algn="ctr" fontAlgn="b"/>
                      <a:r>
                        <a:rPr lang="el-GR" sz="1100" b="1" i="0" u="none" strike="noStrike">
                          <a:solidFill>
                            <a:srgbClr val="000000"/>
                          </a:solidFill>
                          <a:latin typeface="Calibri"/>
                        </a:rPr>
                        <a:t>9,41</a:t>
                      </a:r>
                    </a:p>
                  </a:txBody>
                  <a:tcPr marL="9525" marR="9525" marT="9525" marB="0" anchor="b"/>
                </a:tc>
                <a:tc>
                  <a:txBody>
                    <a:bodyPr/>
                    <a:lstStyle/>
                    <a:p>
                      <a:pPr algn="ctr" fontAlgn="b"/>
                      <a:r>
                        <a:rPr lang="el-GR" sz="1200" b="1" i="0" u="none" strike="noStrike">
                          <a:solidFill>
                            <a:srgbClr val="000000"/>
                          </a:solidFill>
                          <a:latin typeface="Calibri"/>
                        </a:rPr>
                        <a:t>96,67</a:t>
                      </a:r>
                    </a:p>
                  </a:txBody>
                  <a:tcPr marL="9525" marR="9525" marT="9525" marB="0" anchor="b"/>
                </a:tc>
                <a:tc>
                  <a:txBody>
                    <a:bodyPr/>
                    <a:lstStyle/>
                    <a:p>
                      <a:pPr algn="ctr" fontAlgn="b"/>
                      <a:r>
                        <a:rPr lang="el-GR" sz="1200" b="1" i="0" u="none" strike="noStrike">
                          <a:solidFill>
                            <a:srgbClr val="000000"/>
                          </a:solidFill>
                          <a:latin typeface="Calibri"/>
                        </a:rPr>
                        <a:t>10,006</a:t>
                      </a:r>
                    </a:p>
                  </a:txBody>
                  <a:tcPr marL="9525" marR="9525" marT="9525" marB="0" anchor="b"/>
                </a:tc>
                <a:tc>
                  <a:txBody>
                    <a:bodyPr/>
                    <a:lstStyle/>
                    <a:p>
                      <a:pPr algn="ctr" fontAlgn="b"/>
                      <a:r>
                        <a:rPr lang="el-GR" sz="1200" b="1" i="0" u="none" strike="noStrike">
                          <a:solidFill>
                            <a:srgbClr val="000000"/>
                          </a:solidFill>
                          <a:latin typeface="Calibri"/>
                        </a:rPr>
                        <a:t>300,173</a:t>
                      </a:r>
                    </a:p>
                  </a:txBody>
                  <a:tcPr marL="9525" marR="9525" marT="9525" marB="0" anchor="b"/>
                </a:tc>
                <a:tc>
                  <a:txBody>
                    <a:bodyPr/>
                    <a:lstStyle/>
                    <a:p>
                      <a:pPr algn="ctr" fontAlgn="b"/>
                      <a:r>
                        <a:rPr lang="el-GR" sz="1100" b="1" i="0" u="none" strike="noStrike">
                          <a:solidFill>
                            <a:srgbClr val="000000"/>
                          </a:solidFill>
                          <a:latin typeface="Calibri"/>
                        </a:rPr>
                        <a:t>2,71</a:t>
                      </a:r>
                    </a:p>
                  </a:txBody>
                  <a:tcPr marL="9525" marR="9525" marT="9525" marB="0" anchor="b"/>
                </a:tc>
                <a:tc>
                  <a:txBody>
                    <a:bodyPr/>
                    <a:lstStyle/>
                    <a:p>
                      <a:pPr algn="ctr" fontAlgn="b"/>
                      <a:r>
                        <a:rPr lang="el-GR" sz="1100" b="1" i="0" u="none" strike="noStrike">
                          <a:solidFill>
                            <a:srgbClr val="000000"/>
                          </a:solidFill>
                          <a:latin typeface="Calibri"/>
                        </a:rPr>
                        <a:t>171,455</a:t>
                      </a:r>
                    </a:p>
                  </a:txBody>
                  <a:tcPr marL="9525" marR="9525" marT="9525" marB="0" anchor="b"/>
                </a:tc>
                <a:tc>
                  <a:txBody>
                    <a:bodyPr/>
                    <a:lstStyle/>
                    <a:p>
                      <a:pPr algn="ctr" fontAlgn="b"/>
                      <a:r>
                        <a:rPr lang="el-GR" sz="1100" b="1" i="0" u="none" strike="noStrike">
                          <a:solidFill>
                            <a:srgbClr val="000000"/>
                          </a:solidFill>
                          <a:latin typeface="Calibri"/>
                        </a:rPr>
                        <a:t>92,96</a:t>
                      </a:r>
                    </a:p>
                  </a:txBody>
                  <a:tcPr marL="9525" marR="9525" marT="9525" marB="0" anchor="b"/>
                </a:tc>
                <a:tc>
                  <a:txBody>
                    <a:bodyPr/>
                    <a:lstStyle/>
                    <a:p>
                      <a:pPr algn="ctr" fontAlgn="b"/>
                      <a:r>
                        <a:rPr lang="el-GR" sz="1100" b="1" i="0" u="none" strike="noStrike">
                          <a:solidFill>
                            <a:srgbClr val="000000"/>
                          </a:solidFill>
                          <a:latin typeface="Calibri"/>
                        </a:rPr>
                        <a:t>92,96</a:t>
                      </a:r>
                    </a:p>
                  </a:txBody>
                  <a:tcPr marL="9525" marR="9525" marT="9525" marB="0" anchor="b"/>
                </a:tc>
                <a:extLst>
                  <a:ext uri="{0D108BD9-81ED-4DB2-BD59-A6C34878D82A}">
                    <a16:rowId xmlns:a16="http://schemas.microsoft.com/office/drawing/2014/main" val="10004"/>
                  </a:ext>
                </a:extLst>
              </a:tr>
              <a:tr h="153498">
                <a:tc>
                  <a:txBody>
                    <a:bodyPr/>
                    <a:lstStyle/>
                    <a:p>
                      <a:pPr algn="ctr" fontAlgn="b"/>
                      <a:r>
                        <a:rPr lang="el-GR" sz="1100" b="1" i="0" u="none" strike="noStrike">
                          <a:solidFill>
                            <a:srgbClr val="000000"/>
                          </a:solidFill>
                          <a:latin typeface="Calibri"/>
                        </a:rPr>
                        <a:t>4,2</a:t>
                      </a:r>
                    </a:p>
                  </a:txBody>
                  <a:tcPr marL="9525" marR="9525" marT="9525" marB="0" anchor="b"/>
                </a:tc>
                <a:tc>
                  <a:txBody>
                    <a:bodyPr/>
                    <a:lstStyle/>
                    <a:p>
                      <a:pPr algn="ctr" fontAlgn="b"/>
                      <a:r>
                        <a:rPr lang="el-GR" sz="1100" b="1" i="0" u="none" strike="noStrike">
                          <a:solidFill>
                            <a:srgbClr val="000000"/>
                          </a:solidFill>
                          <a:latin typeface="Calibri"/>
                        </a:rPr>
                        <a:t>135</a:t>
                      </a:r>
                    </a:p>
                  </a:txBody>
                  <a:tcPr marL="9525" marR="9525" marT="9525" marB="0" anchor="b"/>
                </a:tc>
                <a:tc>
                  <a:txBody>
                    <a:bodyPr/>
                    <a:lstStyle/>
                    <a:p>
                      <a:pPr algn="ctr" fontAlgn="b"/>
                      <a:r>
                        <a:rPr lang="el-GR" sz="1100" b="1" i="0" u="none" strike="noStrike">
                          <a:solidFill>
                            <a:srgbClr val="000000"/>
                          </a:solidFill>
                          <a:latin typeface="Calibri"/>
                        </a:rPr>
                        <a:t>1,342</a:t>
                      </a:r>
                    </a:p>
                  </a:txBody>
                  <a:tcPr marL="9525" marR="9525" marT="9525" marB="0" anchor="b"/>
                </a:tc>
                <a:tc>
                  <a:txBody>
                    <a:bodyPr/>
                    <a:lstStyle/>
                    <a:p>
                      <a:pPr algn="ctr" fontAlgn="b"/>
                      <a:r>
                        <a:rPr lang="el-GR" sz="1100" b="1" i="0" u="none" strike="noStrike">
                          <a:solidFill>
                            <a:srgbClr val="000000"/>
                          </a:solidFill>
                          <a:latin typeface="Calibri"/>
                        </a:rPr>
                        <a:t>18,79</a:t>
                      </a:r>
                    </a:p>
                  </a:txBody>
                  <a:tcPr marL="9525" marR="9525" marT="9525" marB="0" anchor="b"/>
                </a:tc>
                <a:tc>
                  <a:txBody>
                    <a:bodyPr/>
                    <a:lstStyle/>
                    <a:p>
                      <a:pPr algn="ctr" fontAlgn="b"/>
                      <a:r>
                        <a:rPr lang="el-GR" sz="1200" b="1" i="0" u="none" strike="noStrike">
                          <a:solidFill>
                            <a:srgbClr val="000000"/>
                          </a:solidFill>
                          <a:latin typeface="Calibri"/>
                        </a:rPr>
                        <a:t>103,78</a:t>
                      </a:r>
                    </a:p>
                  </a:txBody>
                  <a:tcPr marL="9525" marR="9525" marT="9525" marB="0" anchor="b"/>
                </a:tc>
                <a:tc>
                  <a:txBody>
                    <a:bodyPr/>
                    <a:lstStyle/>
                    <a:p>
                      <a:pPr algn="ctr" fontAlgn="b"/>
                      <a:r>
                        <a:rPr lang="el-GR" sz="1200" b="1" i="0" u="none" strike="noStrike">
                          <a:solidFill>
                            <a:srgbClr val="000000"/>
                          </a:solidFill>
                          <a:latin typeface="Calibri"/>
                        </a:rPr>
                        <a:t>11,156</a:t>
                      </a:r>
                    </a:p>
                  </a:txBody>
                  <a:tcPr marL="9525" marR="9525" marT="9525" marB="0" anchor="b"/>
                </a:tc>
                <a:tc>
                  <a:txBody>
                    <a:bodyPr/>
                    <a:lstStyle/>
                    <a:p>
                      <a:pPr algn="ctr" fontAlgn="b"/>
                      <a:r>
                        <a:rPr lang="el-GR" sz="1200" b="1" i="0" u="none" strike="noStrike">
                          <a:solidFill>
                            <a:srgbClr val="000000"/>
                          </a:solidFill>
                          <a:latin typeface="Calibri"/>
                        </a:rPr>
                        <a:t>345,838</a:t>
                      </a:r>
                    </a:p>
                  </a:txBody>
                  <a:tcPr marL="9525" marR="9525" marT="9525" marB="0" anchor="b"/>
                </a:tc>
                <a:tc>
                  <a:txBody>
                    <a:bodyPr/>
                    <a:lstStyle/>
                    <a:p>
                      <a:pPr algn="ctr" fontAlgn="b"/>
                      <a:r>
                        <a:rPr lang="el-GR" sz="1100" b="1" i="0" u="none" strike="noStrike">
                          <a:solidFill>
                            <a:srgbClr val="000000"/>
                          </a:solidFill>
                          <a:latin typeface="Calibri"/>
                        </a:rPr>
                        <a:t>2,64</a:t>
                      </a:r>
                    </a:p>
                  </a:txBody>
                  <a:tcPr marL="9525" marR="9525" marT="9525" marB="0" anchor="b"/>
                </a:tc>
                <a:tc>
                  <a:txBody>
                    <a:bodyPr/>
                    <a:lstStyle/>
                    <a:p>
                      <a:pPr algn="ctr" fontAlgn="b"/>
                      <a:r>
                        <a:rPr lang="el-GR" sz="1100" b="1" i="0" u="none" strike="noStrike">
                          <a:solidFill>
                            <a:srgbClr val="000000"/>
                          </a:solidFill>
                          <a:latin typeface="Calibri"/>
                        </a:rPr>
                        <a:t>200,911</a:t>
                      </a:r>
                    </a:p>
                  </a:txBody>
                  <a:tcPr marL="9525" marR="9525" marT="9525" marB="0" anchor="b"/>
                </a:tc>
                <a:tc>
                  <a:txBody>
                    <a:bodyPr/>
                    <a:lstStyle/>
                    <a:p>
                      <a:pPr algn="ctr" fontAlgn="b"/>
                      <a:r>
                        <a:rPr lang="el-GR" sz="1100" b="1" i="0" u="none" strike="noStrike">
                          <a:solidFill>
                            <a:srgbClr val="000000"/>
                          </a:solidFill>
                          <a:latin typeface="Calibri"/>
                        </a:rPr>
                        <a:t>101,75</a:t>
                      </a:r>
                    </a:p>
                  </a:txBody>
                  <a:tcPr marL="9525" marR="9525" marT="9525" marB="0" anchor="b"/>
                </a:tc>
                <a:tc>
                  <a:txBody>
                    <a:bodyPr/>
                    <a:lstStyle/>
                    <a:p>
                      <a:pPr algn="ctr" fontAlgn="b"/>
                      <a:r>
                        <a:rPr lang="el-GR" sz="1100" b="1" i="0" u="none" strike="noStrike">
                          <a:solidFill>
                            <a:srgbClr val="000000"/>
                          </a:solidFill>
                          <a:latin typeface="Calibri"/>
                        </a:rPr>
                        <a:t>101,75</a:t>
                      </a:r>
                    </a:p>
                  </a:txBody>
                  <a:tcPr marL="9525" marR="9525" marT="9525" marB="0" anchor="b"/>
                </a:tc>
                <a:extLst>
                  <a:ext uri="{0D108BD9-81ED-4DB2-BD59-A6C34878D82A}">
                    <a16:rowId xmlns:a16="http://schemas.microsoft.com/office/drawing/2014/main" val="10005"/>
                  </a:ext>
                </a:extLst>
              </a:tr>
              <a:tr h="153498">
                <a:tc>
                  <a:txBody>
                    <a:bodyPr/>
                    <a:lstStyle/>
                    <a:p>
                      <a:pPr algn="ctr" fontAlgn="b"/>
                      <a:r>
                        <a:rPr lang="el-GR" sz="1100" b="1" i="0" u="none" strike="noStrike">
                          <a:solidFill>
                            <a:srgbClr val="000000"/>
                          </a:solidFill>
                          <a:latin typeface="Calibri"/>
                        </a:rPr>
                        <a:t>-2,9</a:t>
                      </a:r>
                    </a:p>
                  </a:txBody>
                  <a:tcPr marL="9525" marR="9525" marT="9525" marB="0" anchor="b"/>
                </a:tc>
                <a:tc>
                  <a:txBody>
                    <a:bodyPr/>
                    <a:lstStyle/>
                    <a:p>
                      <a:pPr algn="ctr" fontAlgn="b"/>
                      <a:r>
                        <a:rPr lang="el-GR" sz="1100" b="1" i="0" u="none" strike="noStrike">
                          <a:solidFill>
                            <a:srgbClr val="000000"/>
                          </a:solidFill>
                          <a:latin typeface="Calibri"/>
                        </a:rPr>
                        <a:t>166</a:t>
                      </a:r>
                    </a:p>
                  </a:txBody>
                  <a:tcPr marL="9525" marR="9525" marT="9525" marB="0" anchor="b"/>
                </a:tc>
                <a:tc>
                  <a:txBody>
                    <a:bodyPr/>
                    <a:lstStyle/>
                    <a:p>
                      <a:pPr algn="ctr" fontAlgn="b"/>
                      <a:r>
                        <a:rPr lang="el-GR" sz="1100" b="1" i="0" u="none" strike="noStrike">
                          <a:solidFill>
                            <a:srgbClr val="000000"/>
                          </a:solidFill>
                          <a:latin typeface="Calibri"/>
                        </a:rPr>
                        <a:t>1,329</a:t>
                      </a:r>
                    </a:p>
                  </a:txBody>
                  <a:tcPr marL="9525" marR="9525" marT="9525" marB="0" anchor="b"/>
                </a:tc>
                <a:tc>
                  <a:txBody>
                    <a:bodyPr/>
                    <a:lstStyle/>
                    <a:p>
                      <a:pPr algn="ctr" fontAlgn="b"/>
                      <a:r>
                        <a:rPr lang="el-GR" sz="1100" b="1" i="0" u="none" strike="noStrike">
                          <a:solidFill>
                            <a:srgbClr val="000000"/>
                          </a:solidFill>
                          <a:latin typeface="Calibri"/>
                        </a:rPr>
                        <a:t>23,31</a:t>
                      </a:r>
                    </a:p>
                  </a:txBody>
                  <a:tcPr marL="9525" marR="9525" marT="9525" marB="0" anchor="b"/>
                </a:tc>
                <a:tc>
                  <a:txBody>
                    <a:bodyPr/>
                    <a:lstStyle/>
                    <a:p>
                      <a:pPr algn="ctr" fontAlgn="b"/>
                      <a:r>
                        <a:rPr lang="el-GR" sz="1200" b="1" i="0" u="none" strike="noStrike">
                          <a:solidFill>
                            <a:srgbClr val="000000"/>
                          </a:solidFill>
                          <a:latin typeface="Calibri"/>
                        </a:rPr>
                        <a:t>107,56</a:t>
                      </a:r>
                    </a:p>
                  </a:txBody>
                  <a:tcPr marL="9525" marR="9525" marT="9525" marB="0" anchor="b"/>
                </a:tc>
                <a:tc>
                  <a:txBody>
                    <a:bodyPr/>
                    <a:lstStyle/>
                    <a:p>
                      <a:pPr algn="ctr" fontAlgn="b"/>
                      <a:r>
                        <a:rPr lang="el-GR" sz="1200" b="1" i="0" u="none" strike="noStrike">
                          <a:solidFill>
                            <a:srgbClr val="000000"/>
                          </a:solidFill>
                          <a:latin typeface="Calibri"/>
                        </a:rPr>
                        <a:t>11,615</a:t>
                      </a:r>
                    </a:p>
                  </a:txBody>
                  <a:tcPr marL="9525" marR="9525" marT="9525" marB="0" anchor="b"/>
                </a:tc>
                <a:tc>
                  <a:txBody>
                    <a:bodyPr/>
                    <a:lstStyle/>
                    <a:p>
                      <a:pPr algn="ctr" fontAlgn="b"/>
                      <a:r>
                        <a:rPr lang="el-GR" sz="1200" b="1" i="0" u="none" strike="noStrike">
                          <a:solidFill>
                            <a:srgbClr val="000000"/>
                          </a:solidFill>
                          <a:latin typeface="Calibri"/>
                        </a:rPr>
                        <a:t>348,458</a:t>
                      </a:r>
                    </a:p>
                  </a:txBody>
                  <a:tcPr marL="9525" marR="9525" marT="9525" marB="0" anchor="b"/>
                </a:tc>
                <a:tc>
                  <a:txBody>
                    <a:bodyPr/>
                    <a:lstStyle/>
                    <a:p>
                      <a:pPr algn="ctr" fontAlgn="b"/>
                      <a:r>
                        <a:rPr lang="el-GR" sz="1100" b="1" i="0" u="none" strike="noStrike">
                          <a:solidFill>
                            <a:srgbClr val="000000"/>
                          </a:solidFill>
                          <a:latin typeface="Calibri"/>
                        </a:rPr>
                        <a:t>2,635</a:t>
                      </a:r>
                    </a:p>
                  </a:txBody>
                  <a:tcPr marL="9525" marR="9525" marT="9525" marB="0" anchor="b"/>
                </a:tc>
                <a:tc>
                  <a:txBody>
                    <a:bodyPr/>
                    <a:lstStyle/>
                    <a:p>
                      <a:pPr algn="ctr" fontAlgn="b"/>
                      <a:r>
                        <a:rPr lang="el-GR" sz="1100" b="1" i="0" u="none" strike="noStrike">
                          <a:solidFill>
                            <a:srgbClr val="000000"/>
                          </a:solidFill>
                          <a:latin typeface="Calibri"/>
                        </a:rPr>
                        <a:t>202,678</a:t>
                      </a:r>
                    </a:p>
                  </a:txBody>
                  <a:tcPr marL="9525" marR="9525" marT="9525" marB="0" anchor="b"/>
                </a:tc>
                <a:tc>
                  <a:txBody>
                    <a:bodyPr/>
                    <a:lstStyle/>
                    <a:p>
                      <a:pPr algn="ctr" fontAlgn="b"/>
                      <a:r>
                        <a:rPr lang="el-GR" sz="1100" b="1" i="0" u="none" strike="noStrike">
                          <a:solidFill>
                            <a:srgbClr val="000000"/>
                          </a:solidFill>
                          <a:latin typeface="Calibri"/>
                        </a:rPr>
                        <a:t>109,61</a:t>
                      </a:r>
                    </a:p>
                  </a:txBody>
                  <a:tcPr marL="9525" marR="9525" marT="9525" marB="0" anchor="b"/>
                </a:tc>
                <a:tc>
                  <a:txBody>
                    <a:bodyPr/>
                    <a:lstStyle/>
                    <a:p>
                      <a:pPr algn="ctr" fontAlgn="b"/>
                      <a:r>
                        <a:rPr lang="el-GR" sz="1100" b="1" i="0" u="none" strike="noStrike">
                          <a:solidFill>
                            <a:srgbClr val="000000"/>
                          </a:solidFill>
                          <a:latin typeface="Calibri"/>
                        </a:rPr>
                        <a:t>107,56</a:t>
                      </a:r>
                    </a:p>
                  </a:txBody>
                  <a:tcPr marL="9525" marR="9525" marT="9525" marB="0" anchor="b"/>
                </a:tc>
                <a:extLst>
                  <a:ext uri="{0D108BD9-81ED-4DB2-BD59-A6C34878D82A}">
                    <a16:rowId xmlns:a16="http://schemas.microsoft.com/office/drawing/2014/main" val="10006"/>
                  </a:ext>
                </a:extLst>
              </a:tr>
              <a:tr h="153498">
                <a:tc>
                  <a:txBody>
                    <a:bodyPr/>
                    <a:lstStyle/>
                    <a:p>
                      <a:pPr algn="ctr" fontAlgn="b"/>
                      <a:r>
                        <a:rPr lang="el-GR" sz="1100" b="1" i="0" u="none" strike="noStrike">
                          <a:solidFill>
                            <a:srgbClr val="000000"/>
                          </a:solidFill>
                          <a:latin typeface="Calibri"/>
                        </a:rPr>
                        <a:t>-0,4</a:t>
                      </a:r>
                    </a:p>
                  </a:txBody>
                  <a:tcPr marL="9525" marR="9525" marT="9525" marB="0" anchor="b"/>
                </a:tc>
                <a:tc>
                  <a:txBody>
                    <a:bodyPr/>
                    <a:lstStyle/>
                    <a:p>
                      <a:pPr algn="ctr" fontAlgn="b"/>
                      <a:r>
                        <a:rPr lang="el-GR" sz="1100" b="1" i="0" u="none" strike="noStrike">
                          <a:solidFill>
                            <a:srgbClr val="000000"/>
                          </a:solidFill>
                          <a:latin typeface="Calibri"/>
                        </a:rPr>
                        <a:t>196</a:t>
                      </a:r>
                    </a:p>
                  </a:txBody>
                  <a:tcPr marL="9525" marR="9525" marT="9525" marB="0" anchor="b"/>
                </a:tc>
                <a:tc>
                  <a:txBody>
                    <a:bodyPr/>
                    <a:lstStyle/>
                    <a:p>
                      <a:pPr algn="ctr" fontAlgn="b"/>
                      <a:r>
                        <a:rPr lang="el-GR" sz="1100" b="1" i="0" u="none" strike="noStrike">
                          <a:solidFill>
                            <a:srgbClr val="000000"/>
                          </a:solidFill>
                          <a:latin typeface="Calibri"/>
                        </a:rPr>
                        <a:t>1,328</a:t>
                      </a:r>
                    </a:p>
                  </a:txBody>
                  <a:tcPr marL="9525" marR="9525" marT="9525" marB="0" anchor="b"/>
                </a:tc>
                <a:tc>
                  <a:txBody>
                    <a:bodyPr/>
                    <a:lstStyle/>
                    <a:p>
                      <a:pPr algn="ctr" fontAlgn="b"/>
                      <a:r>
                        <a:rPr lang="el-GR" sz="1100" b="1" i="0" u="none" strike="noStrike">
                          <a:solidFill>
                            <a:srgbClr val="000000"/>
                          </a:solidFill>
                          <a:latin typeface="Calibri"/>
                        </a:rPr>
                        <a:t>21,52</a:t>
                      </a:r>
                    </a:p>
                  </a:txBody>
                  <a:tcPr marL="9525" marR="9525" marT="9525" marB="0" anchor="b"/>
                </a:tc>
                <a:tc>
                  <a:txBody>
                    <a:bodyPr/>
                    <a:lstStyle/>
                    <a:p>
                      <a:pPr algn="ctr" fontAlgn="b"/>
                      <a:r>
                        <a:rPr lang="el-GR" sz="1200" b="1" i="0" u="none" strike="noStrike">
                          <a:solidFill>
                            <a:srgbClr val="000000"/>
                          </a:solidFill>
                          <a:latin typeface="Calibri"/>
                        </a:rPr>
                        <a:t>106,03</a:t>
                      </a:r>
                    </a:p>
                  </a:txBody>
                  <a:tcPr marL="9525" marR="9525" marT="9525" marB="0" anchor="b"/>
                </a:tc>
                <a:tc>
                  <a:txBody>
                    <a:bodyPr/>
                    <a:lstStyle/>
                    <a:p>
                      <a:pPr algn="ctr" fontAlgn="b"/>
                      <a:r>
                        <a:rPr lang="el-GR" sz="1200" b="1" i="0" u="none" strike="noStrike">
                          <a:solidFill>
                            <a:srgbClr val="000000"/>
                          </a:solidFill>
                          <a:latin typeface="Calibri"/>
                        </a:rPr>
                        <a:t>11,390</a:t>
                      </a:r>
                    </a:p>
                  </a:txBody>
                  <a:tcPr marL="9525" marR="9525" marT="9525" marB="0" anchor="b"/>
                </a:tc>
                <a:tc>
                  <a:txBody>
                    <a:bodyPr/>
                    <a:lstStyle/>
                    <a:p>
                      <a:pPr algn="ctr" fontAlgn="b"/>
                      <a:r>
                        <a:rPr lang="el-GR" sz="1200" b="1" i="0" u="none" strike="noStrike">
                          <a:solidFill>
                            <a:srgbClr val="000000"/>
                          </a:solidFill>
                          <a:latin typeface="Calibri"/>
                        </a:rPr>
                        <a:t>353,105</a:t>
                      </a:r>
                    </a:p>
                  </a:txBody>
                  <a:tcPr marL="9525" marR="9525" marT="9525" marB="0" anchor="b"/>
                </a:tc>
                <a:tc>
                  <a:txBody>
                    <a:bodyPr/>
                    <a:lstStyle/>
                    <a:p>
                      <a:pPr algn="ctr" fontAlgn="b"/>
                      <a:r>
                        <a:rPr lang="el-GR" sz="1100" b="1" i="0" u="none" strike="noStrike">
                          <a:solidFill>
                            <a:srgbClr val="000000"/>
                          </a:solidFill>
                          <a:latin typeface="Calibri"/>
                        </a:rPr>
                        <a:t>2,63</a:t>
                      </a:r>
                    </a:p>
                  </a:txBody>
                  <a:tcPr marL="9525" marR="9525" marT="9525" marB="0" anchor="b"/>
                </a:tc>
                <a:tc>
                  <a:txBody>
                    <a:bodyPr/>
                    <a:lstStyle/>
                    <a:p>
                      <a:pPr algn="ctr" fontAlgn="b"/>
                      <a:r>
                        <a:rPr lang="el-GR" sz="1100" b="1" i="0" u="none" strike="noStrike">
                          <a:solidFill>
                            <a:srgbClr val="000000"/>
                          </a:solidFill>
                          <a:latin typeface="Calibri"/>
                        </a:rPr>
                        <a:t>205,629</a:t>
                      </a:r>
                    </a:p>
                  </a:txBody>
                  <a:tcPr marL="9525" marR="9525" marT="9525" marB="0" anchor="b"/>
                </a:tc>
                <a:tc>
                  <a:txBody>
                    <a:bodyPr/>
                    <a:lstStyle/>
                    <a:p>
                      <a:pPr algn="ctr" fontAlgn="b"/>
                      <a:r>
                        <a:rPr lang="el-GR" sz="1100" b="1" i="0" u="none" strike="noStrike">
                          <a:solidFill>
                            <a:srgbClr val="000000"/>
                          </a:solidFill>
                          <a:latin typeface="Calibri"/>
                        </a:rPr>
                        <a:t>106,22</a:t>
                      </a:r>
                    </a:p>
                  </a:txBody>
                  <a:tcPr marL="9525" marR="9525" marT="9525" marB="0" anchor="b"/>
                </a:tc>
                <a:tc>
                  <a:txBody>
                    <a:bodyPr/>
                    <a:lstStyle/>
                    <a:p>
                      <a:pPr algn="ctr" fontAlgn="b"/>
                      <a:r>
                        <a:rPr lang="el-GR" sz="1100" b="1" i="0" u="none" strike="noStrike">
                          <a:solidFill>
                            <a:srgbClr val="000000"/>
                          </a:solidFill>
                          <a:latin typeface="Calibri"/>
                        </a:rPr>
                        <a:t>106,03</a:t>
                      </a:r>
                    </a:p>
                  </a:txBody>
                  <a:tcPr marL="9525" marR="9525" marT="9525" marB="0" anchor="b"/>
                </a:tc>
                <a:extLst>
                  <a:ext uri="{0D108BD9-81ED-4DB2-BD59-A6C34878D82A}">
                    <a16:rowId xmlns:a16="http://schemas.microsoft.com/office/drawing/2014/main" val="10007"/>
                  </a:ext>
                </a:extLst>
              </a:tr>
              <a:tr h="153498">
                <a:tc>
                  <a:txBody>
                    <a:bodyPr/>
                    <a:lstStyle/>
                    <a:p>
                      <a:pPr algn="ctr" fontAlgn="b"/>
                      <a:r>
                        <a:rPr lang="el-GR" sz="1100" b="1" i="0" u="none" strike="noStrike">
                          <a:solidFill>
                            <a:srgbClr val="000000"/>
                          </a:solidFill>
                          <a:latin typeface="Calibri"/>
                        </a:rPr>
                        <a:t>12,1</a:t>
                      </a:r>
                    </a:p>
                  </a:txBody>
                  <a:tcPr marL="9525" marR="9525" marT="9525" marB="0" anchor="b"/>
                </a:tc>
                <a:tc>
                  <a:txBody>
                    <a:bodyPr/>
                    <a:lstStyle/>
                    <a:p>
                      <a:pPr algn="ctr" fontAlgn="b"/>
                      <a:r>
                        <a:rPr lang="el-GR" sz="1100" b="1" i="0" u="none" strike="noStrike">
                          <a:solidFill>
                            <a:srgbClr val="000000"/>
                          </a:solidFill>
                          <a:latin typeface="Calibri"/>
                        </a:rPr>
                        <a:t>227</a:t>
                      </a:r>
                    </a:p>
                  </a:txBody>
                  <a:tcPr marL="9525" marR="9525" marT="9525" marB="0" anchor="b"/>
                </a:tc>
                <a:tc>
                  <a:txBody>
                    <a:bodyPr/>
                    <a:lstStyle/>
                    <a:p>
                      <a:pPr algn="ctr" fontAlgn="b"/>
                      <a:r>
                        <a:rPr lang="el-GR" sz="1100" b="1" i="0" u="none" strike="noStrike">
                          <a:solidFill>
                            <a:srgbClr val="000000"/>
                          </a:solidFill>
                          <a:latin typeface="Calibri"/>
                        </a:rPr>
                        <a:t>1,340</a:t>
                      </a:r>
                    </a:p>
                  </a:txBody>
                  <a:tcPr marL="9525" marR="9525" marT="9525" marB="0" anchor="b"/>
                </a:tc>
                <a:tc>
                  <a:txBody>
                    <a:bodyPr/>
                    <a:lstStyle/>
                    <a:p>
                      <a:pPr algn="ctr" fontAlgn="b"/>
                      <a:r>
                        <a:rPr lang="el-GR" sz="1100" b="1" i="0" u="none" strike="noStrike">
                          <a:solidFill>
                            <a:srgbClr val="000000"/>
                          </a:solidFill>
                          <a:latin typeface="Calibri"/>
                        </a:rPr>
                        <a:t>13,78</a:t>
                      </a:r>
                    </a:p>
                  </a:txBody>
                  <a:tcPr marL="9525" marR="9525" marT="9525" marB="0" anchor="b"/>
                </a:tc>
                <a:tc>
                  <a:txBody>
                    <a:bodyPr/>
                    <a:lstStyle/>
                    <a:p>
                      <a:pPr algn="ctr" fontAlgn="b"/>
                      <a:r>
                        <a:rPr lang="el-GR" sz="1200" b="1" i="0" u="none" strike="noStrike">
                          <a:solidFill>
                            <a:srgbClr val="000000"/>
                          </a:solidFill>
                          <a:latin typeface="Calibri"/>
                        </a:rPr>
                        <a:t>99,89</a:t>
                      </a:r>
                    </a:p>
                  </a:txBody>
                  <a:tcPr marL="9525" marR="9525" marT="9525" marB="0" anchor="b"/>
                </a:tc>
                <a:tc>
                  <a:txBody>
                    <a:bodyPr/>
                    <a:lstStyle/>
                    <a:p>
                      <a:pPr algn="ctr" fontAlgn="b"/>
                      <a:r>
                        <a:rPr lang="el-GR" sz="1200" b="1" i="0" u="none" strike="noStrike">
                          <a:solidFill>
                            <a:srgbClr val="000000"/>
                          </a:solidFill>
                          <a:latin typeface="Calibri"/>
                        </a:rPr>
                        <a:t>10,468</a:t>
                      </a:r>
                    </a:p>
                  </a:txBody>
                  <a:tcPr marL="9525" marR="9525" marT="9525" marB="0" anchor="b"/>
                </a:tc>
                <a:tc>
                  <a:txBody>
                    <a:bodyPr/>
                    <a:lstStyle/>
                    <a:p>
                      <a:pPr algn="ctr" fontAlgn="b"/>
                      <a:r>
                        <a:rPr lang="el-GR" sz="1200" b="1" i="0" u="none" strike="noStrike">
                          <a:solidFill>
                            <a:srgbClr val="000000"/>
                          </a:solidFill>
                          <a:latin typeface="Calibri"/>
                        </a:rPr>
                        <a:t>324,497</a:t>
                      </a:r>
                    </a:p>
                  </a:txBody>
                  <a:tcPr marL="9525" marR="9525" marT="9525" marB="0" anchor="b"/>
                </a:tc>
                <a:tc>
                  <a:txBody>
                    <a:bodyPr/>
                    <a:lstStyle/>
                    <a:p>
                      <a:pPr algn="ctr" fontAlgn="b"/>
                      <a:r>
                        <a:rPr lang="el-GR" sz="1100" b="1" i="0" u="none" strike="noStrike">
                          <a:solidFill>
                            <a:srgbClr val="000000"/>
                          </a:solidFill>
                          <a:latin typeface="Calibri"/>
                        </a:rPr>
                        <a:t>2,67</a:t>
                      </a:r>
                    </a:p>
                  </a:txBody>
                  <a:tcPr marL="9525" marR="9525" marT="9525" marB="0" anchor="b"/>
                </a:tc>
                <a:tc>
                  <a:txBody>
                    <a:bodyPr/>
                    <a:lstStyle/>
                    <a:p>
                      <a:pPr algn="ctr" fontAlgn="b"/>
                      <a:r>
                        <a:rPr lang="el-GR" sz="1100" b="1" i="0" u="none" strike="noStrike">
                          <a:solidFill>
                            <a:srgbClr val="000000"/>
                          </a:solidFill>
                          <a:latin typeface="Calibri"/>
                        </a:rPr>
                        <a:t>187,150</a:t>
                      </a:r>
                    </a:p>
                  </a:txBody>
                  <a:tcPr marL="9525" marR="9525" marT="9525" marB="0" anchor="b"/>
                </a:tc>
                <a:tc>
                  <a:txBody>
                    <a:bodyPr/>
                    <a:lstStyle/>
                    <a:p>
                      <a:pPr algn="ctr" fontAlgn="b"/>
                      <a:r>
                        <a:rPr lang="el-GR" sz="1100" b="1" i="0" u="none" strike="noStrike">
                          <a:solidFill>
                            <a:srgbClr val="000000"/>
                          </a:solidFill>
                          <a:latin typeface="Calibri"/>
                        </a:rPr>
                        <a:t>95,91</a:t>
                      </a:r>
                    </a:p>
                  </a:txBody>
                  <a:tcPr marL="9525" marR="9525" marT="9525" marB="0" anchor="b"/>
                </a:tc>
                <a:tc>
                  <a:txBody>
                    <a:bodyPr/>
                    <a:lstStyle/>
                    <a:p>
                      <a:pPr algn="ctr" fontAlgn="b"/>
                      <a:r>
                        <a:rPr lang="el-GR" sz="1100" b="1" i="0" u="none" strike="noStrike">
                          <a:solidFill>
                            <a:srgbClr val="000000"/>
                          </a:solidFill>
                          <a:latin typeface="Calibri"/>
                        </a:rPr>
                        <a:t>95,91</a:t>
                      </a:r>
                    </a:p>
                  </a:txBody>
                  <a:tcPr marL="9525" marR="9525" marT="9525" marB="0" anchor="b"/>
                </a:tc>
                <a:extLst>
                  <a:ext uri="{0D108BD9-81ED-4DB2-BD59-A6C34878D82A}">
                    <a16:rowId xmlns:a16="http://schemas.microsoft.com/office/drawing/2014/main" val="10008"/>
                  </a:ext>
                </a:extLst>
              </a:tr>
              <a:tr h="153498">
                <a:tc>
                  <a:txBody>
                    <a:bodyPr/>
                    <a:lstStyle/>
                    <a:p>
                      <a:pPr algn="ctr" fontAlgn="b"/>
                      <a:r>
                        <a:rPr lang="el-GR" sz="1100" b="1" i="0" u="none" strike="noStrike">
                          <a:solidFill>
                            <a:srgbClr val="000000"/>
                          </a:solidFill>
                          <a:latin typeface="Calibri"/>
                        </a:rPr>
                        <a:t>28,6</a:t>
                      </a:r>
                    </a:p>
                  </a:txBody>
                  <a:tcPr marL="9525" marR="9525" marT="9525" marB="0" anchor="b"/>
                </a:tc>
                <a:tc>
                  <a:txBody>
                    <a:bodyPr/>
                    <a:lstStyle/>
                    <a:p>
                      <a:pPr algn="ctr" fontAlgn="b"/>
                      <a:r>
                        <a:rPr lang="el-GR" sz="1100" b="1" i="0" u="none" strike="noStrike">
                          <a:solidFill>
                            <a:srgbClr val="000000"/>
                          </a:solidFill>
                          <a:latin typeface="Calibri"/>
                        </a:rPr>
                        <a:t>258</a:t>
                      </a:r>
                    </a:p>
                  </a:txBody>
                  <a:tcPr marL="9525" marR="9525" marT="9525" marB="0" anchor="b"/>
                </a:tc>
                <a:tc>
                  <a:txBody>
                    <a:bodyPr/>
                    <a:lstStyle/>
                    <a:p>
                      <a:pPr algn="ctr" fontAlgn="b"/>
                      <a:r>
                        <a:rPr lang="el-GR" sz="1100" b="1" i="0" u="none" strike="noStrike">
                          <a:solidFill>
                            <a:srgbClr val="000000"/>
                          </a:solidFill>
                          <a:latin typeface="Calibri"/>
                        </a:rPr>
                        <a:t>1,361</a:t>
                      </a:r>
                    </a:p>
                  </a:txBody>
                  <a:tcPr marL="9525" marR="9525" marT="9525" marB="0" anchor="b"/>
                </a:tc>
                <a:tc>
                  <a:txBody>
                    <a:bodyPr/>
                    <a:lstStyle/>
                    <a:p>
                      <a:pPr algn="ctr" fontAlgn="b"/>
                      <a:r>
                        <a:rPr lang="el-GR" sz="1100" b="1" i="0" u="none" strike="noStrike">
                          <a:solidFill>
                            <a:srgbClr val="000000"/>
                          </a:solidFill>
                          <a:latin typeface="Calibri"/>
                        </a:rPr>
                        <a:t>2,22</a:t>
                      </a:r>
                    </a:p>
                  </a:txBody>
                  <a:tcPr marL="9525" marR="9525" marT="9525" marB="0" anchor="b"/>
                </a:tc>
                <a:tc>
                  <a:txBody>
                    <a:bodyPr/>
                    <a:lstStyle/>
                    <a:p>
                      <a:pPr algn="ctr" fontAlgn="b"/>
                      <a:r>
                        <a:rPr lang="el-GR" sz="1200" b="1" i="0" u="none" strike="noStrike">
                          <a:solidFill>
                            <a:srgbClr val="000000"/>
                          </a:solidFill>
                          <a:latin typeface="Calibri"/>
                        </a:rPr>
                        <a:t>91,55</a:t>
                      </a:r>
                    </a:p>
                  </a:txBody>
                  <a:tcPr marL="9525" marR="9525" marT="9525" marB="0" anchor="b"/>
                </a:tc>
                <a:tc>
                  <a:txBody>
                    <a:bodyPr/>
                    <a:lstStyle/>
                    <a:p>
                      <a:pPr algn="ctr" fontAlgn="b"/>
                      <a:r>
                        <a:rPr lang="el-GR" sz="1200" b="1" i="0" u="none" strike="noStrike">
                          <a:solidFill>
                            <a:srgbClr val="000000"/>
                          </a:solidFill>
                          <a:latin typeface="Calibri"/>
                        </a:rPr>
                        <a:t>8,879</a:t>
                      </a:r>
                    </a:p>
                  </a:txBody>
                  <a:tcPr marL="9525" marR="9525" marT="9525" marB="0" anchor="b"/>
                </a:tc>
                <a:tc>
                  <a:txBody>
                    <a:bodyPr/>
                    <a:lstStyle/>
                    <a:p>
                      <a:pPr algn="ctr" fontAlgn="b"/>
                      <a:r>
                        <a:rPr lang="el-GR" sz="1200" b="1" i="0" u="none" strike="noStrike">
                          <a:solidFill>
                            <a:srgbClr val="000000"/>
                          </a:solidFill>
                          <a:latin typeface="Calibri"/>
                        </a:rPr>
                        <a:t>266,369</a:t>
                      </a:r>
                    </a:p>
                  </a:txBody>
                  <a:tcPr marL="9525" marR="9525" marT="9525" marB="0" anchor="b"/>
                </a:tc>
                <a:tc>
                  <a:txBody>
                    <a:bodyPr/>
                    <a:lstStyle/>
                    <a:p>
                      <a:pPr algn="ctr" fontAlgn="b"/>
                      <a:r>
                        <a:rPr lang="el-GR" sz="1100" b="1" i="0" u="none" strike="noStrike">
                          <a:solidFill>
                            <a:srgbClr val="000000"/>
                          </a:solidFill>
                          <a:latin typeface="Calibri"/>
                        </a:rPr>
                        <a:t>2,86</a:t>
                      </a:r>
                    </a:p>
                  </a:txBody>
                  <a:tcPr marL="9525" marR="9525" marT="9525" marB="0" anchor="b"/>
                </a:tc>
                <a:tc>
                  <a:txBody>
                    <a:bodyPr/>
                    <a:lstStyle/>
                    <a:p>
                      <a:pPr algn="ctr" fontAlgn="b"/>
                      <a:r>
                        <a:rPr lang="el-GR" sz="1100" b="1" i="0" u="none" strike="noStrike">
                          <a:solidFill>
                            <a:srgbClr val="000000"/>
                          </a:solidFill>
                          <a:latin typeface="Calibri"/>
                        </a:rPr>
                        <a:t>146,727</a:t>
                      </a:r>
                    </a:p>
                  </a:txBody>
                  <a:tcPr marL="9525" marR="9525" marT="9525" marB="0" anchor="b"/>
                </a:tc>
                <a:tc>
                  <a:txBody>
                    <a:bodyPr/>
                    <a:lstStyle/>
                    <a:p>
                      <a:pPr algn="ctr" fontAlgn="b"/>
                      <a:r>
                        <a:rPr lang="el-GR" sz="1100" b="1" i="0" u="none" strike="noStrike">
                          <a:solidFill>
                            <a:srgbClr val="000000"/>
                          </a:solidFill>
                          <a:latin typeface="Calibri"/>
                        </a:rPr>
                        <a:t>90,25</a:t>
                      </a:r>
                    </a:p>
                  </a:txBody>
                  <a:tcPr marL="9525" marR="9525" marT="9525" marB="0" anchor="b"/>
                </a:tc>
                <a:tc>
                  <a:txBody>
                    <a:bodyPr/>
                    <a:lstStyle/>
                    <a:p>
                      <a:pPr algn="ctr" fontAlgn="b"/>
                      <a:r>
                        <a:rPr lang="el-GR" sz="1100" b="1" i="0" u="none" strike="noStrike">
                          <a:solidFill>
                            <a:srgbClr val="000000"/>
                          </a:solidFill>
                          <a:latin typeface="Calibri"/>
                        </a:rPr>
                        <a:t>90,25</a:t>
                      </a:r>
                    </a:p>
                  </a:txBody>
                  <a:tcPr marL="9525" marR="9525" marT="9525" marB="0" anchor="b"/>
                </a:tc>
                <a:extLst>
                  <a:ext uri="{0D108BD9-81ED-4DB2-BD59-A6C34878D82A}">
                    <a16:rowId xmlns:a16="http://schemas.microsoft.com/office/drawing/2014/main" val="10009"/>
                  </a:ext>
                </a:extLst>
              </a:tr>
              <a:tr h="153498">
                <a:tc>
                  <a:txBody>
                    <a:bodyPr/>
                    <a:lstStyle/>
                    <a:p>
                      <a:pPr algn="ctr" fontAlgn="b"/>
                      <a:r>
                        <a:rPr lang="el-GR" sz="1100" b="1" i="0" u="none" strike="noStrike">
                          <a:solidFill>
                            <a:srgbClr val="000000"/>
                          </a:solidFill>
                          <a:latin typeface="Calibri"/>
                        </a:rPr>
                        <a:t>44,4</a:t>
                      </a:r>
                    </a:p>
                  </a:txBody>
                  <a:tcPr marL="9525" marR="9525" marT="9525" marB="0" anchor="b"/>
                </a:tc>
                <a:tc>
                  <a:txBody>
                    <a:bodyPr/>
                    <a:lstStyle/>
                    <a:p>
                      <a:pPr algn="ctr" fontAlgn="b"/>
                      <a:r>
                        <a:rPr lang="el-GR" sz="1100" b="1" i="0" u="none" strike="noStrike">
                          <a:solidFill>
                            <a:srgbClr val="000000"/>
                          </a:solidFill>
                          <a:latin typeface="Calibri"/>
                        </a:rPr>
                        <a:t>288</a:t>
                      </a:r>
                    </a:p>
                  </a:txBody>
                  <a:tcPr marL="9525" marR="9525" marT="9525" marB="0" anchor="b"/>
                </a:tc>
                <a:tc>
                  <a:txBody>
                    <a:bodyPr/>
                    <a:lstStyle/>
                    <a:p>
                      <a:pPr algn="ctr" fontAlgn="b"/>
                      <a:r>
                        <a:rPr lang="el-GR" sz="1100" b="1" i="0" u="none" strike="noStrike">
                          <a:solidFill>
                            <a:srgbClr val="000000"/>
                          </a:solidFill>
                          <a:latin typeface="Calibri"/>
                        </a:rPr>
                        <a:t>1,384</a:t>
                      </a:r>
                    </a:p>
                  </a:txBody>
                  <a:tcPr marL="9525" marR="9525" marT="9525" marB="0" anchor="b"/>
                </a:tc>
                <a:tc>
                  <a:txBody>
                    <a:bodyPr/>
                    <a:lstStyle/>
                    <a:p>
                      <a:pPr algn="ctr" fontAlgn="b"/>
                      <a:r>
                        <a:rPr lang="el-GR" sz="1100" b="1" i="0" u="none" strike="noStrike">
                          <a:solidFill>
                            <a:srgbClr val="000000"/>
                          </a:solidFill>
                          <a:latin typeface="Calibri"/>
                        </a:rPr>
                        <a:t>-9,60</a:t>
                      </a:r>
                    </a:p>
                  </a:txBody>
                  <a:tcPr marL="9525" marR="9525" marT="9525" marB="0" anchor="b"/>
                </a:tc>
                <a:tc>
                  <a:txBody>
                    <a:bodyPr/>
                    <a:lstStyle/>
                    <a:p>
                      <a:pPr algn="ctr" fontAlgn="b"/>
                      <a:r>
                        <a:rPr lang="el-GR" sz="1200" b="1" i="0" u="none" strike="noStrike">
                          <a:solidFill>
                            <a:srgbClr val="000000"/>
                          </a:solidFill>
                          <a:latin typeface="Calibri"/>
                        </a:rPr>
                        <a:t>83,20</a:t>
                      </a:r>
                    </a:p>
                  </a:txBody>
                  <a:tcPr marL="9525" marR="9525" marT="9525" marB="0" anchor="b"/>
                </a:tc>
                <a:tc>
                  <a:txBody>
                    <a:bodyPr/>
                    <a:lstStyle/>
                    <a:p>
                      <a:pPr algn="ctr" fontAlgn="b"/>
                      <a:r>
                        <a:rPr lang="el-GR" sz="1200" b="1" i="0" u="none" strike="noStrike">
                          <a:solidFill>
                            <a:srgbClr val="000000"/>
                          </a:solidFill>
                          <a:latin typeface="Calibri"/>
                        </a:rPr>
                        <a:t>7,015</a:t>
                      </a:r>
                    </a:p>
                  </a:txBody>
                  <a:tcPr marL="9525" marR="9525" marT="9525" marB="0" anchor="b"/>
                </a:tc>
                <a:tc>
                  <a:txBody>
                    <a:bodyPr/>
                    <a:lstStyle/>
                    <a:p>
                      <a:pPr algn="ctr" fontAlgn="b"/>
                      <a:r>
                        <a:rPr lang="el-GR" sz="1200" b="1" i="0" u="none" strike="noStrike">
                          <a:solidFill>
                            <a:srgbClr val="000000"/>
                          </a:solidFill>
                          <a:latin typeface="Calibri"/>
                        </a:rPr>
                        <a:t>217,468</a:t>
                      </a:r>
                    </a:p>
                  </a:txBody>
                  <a:tcPr marL="9525" marR="9525" marT="9525" marB="0" anchor="b"/>
                </a:tc>
                <a:tc>
                  <a:txBody>
                    <a:bodyPr/>
                    <a:lstStyle/>
                    <a:p>
                      <a:pPr algn="ctr" fontAlgn="b"/>
                      <a:r>
                        <a:rPr lang="el-GR" sz="1100" b="1" i="0" u="none" strike="noStrike">
                          <a:solidFill>
                            <a:srgbClr val="000000"/>
                          </a:solidFill>
                          <a:latin typeface="Calibri"/>
                        </a:rPr>
                        <a:t>3,27</a:t>
                      </a:r>
                    </a:p>
                  </a:txBody>
                  <a:tcPr marL="9525" marR="9525" marT="9525" marB="0" anchor="b"/>
                </a:tc>
                <a:tc>
                  <a:txBody>
                    <a:bodyPr/>
                    <a:lstStyle/>
                    <a:p>
                      <a:pPr algn="ctr" fontAlgn="b"/>
                      <a:r>
                        <a:rPr lang="el-GR" sz="1100" b="1" i="0" u="none" strike="noStrike">
                          <a:solidFill>
                            <a:srgbClr val="000000"/>
                          </a:solidFill>
                          <a:latin typeface="Calibri"/>
                        </a:rPr>
                        <a:t>108,483</a:t>
                      </a:r>
                    </a:p>
                  </a:txBody>
                  <a:tcPr marL="9525" marR="9525" marT="9525" marB="0" anchor="b"/>
                </a:tc>
                <a:tc>
                  <a:txBody>
                    <a:bodyPr/>
                    <a:lstStyle/>
                    <a:p>
                      <a:pPr algn="ctr" fontAlgn="b"/>
                      <a:r>
                        <a:rPr lang="el-GR" sz="1100" b="1" i="0" u="none" strike="noStrike">
                          <a:solidFill>
                            <a:srgbClr val="000000"/>
                          </a:solidFill>
                          <a:latin typeface="Calibri"/>
                        </a:rPr>
                        <a:t>91,62</a:t>
                      </a:r>
                    </a:p>
                  </a:txBody>
                  <a:tcPr marL="9525" marR="9525" marT="9525" marB="0" anchor="b"/>
                </a:tc>
                <a:tc>
                  <a:txBody>
                    <a:bodyPr/>
                    <a:lstStyle/>
                    <a:p>
                      <a:pPr algn="ctr" fontAlgn="b"/>
                      <a:r>
                        <a:rPr lang="el-GR" sz="1100" b="1" i="0" u="none" strike="noStrike">
                          <a:solidFill>
                            <a:srgbClr val="000000"/>
                          </a:solidFill>
                          <a:latin typeface="Calibri"/>
                        </a:rPr>
                        <a:t>83,20</a:t>
                      </a:r>
                    </a:p>
                  </a:txBody>
                  <a:tcPr marL="9525" marR="9525" marT="9525" marB="0" anchor="b"/>
                </a:tc>
                <a:extLst>
                  <a:ext uri="{0D108BD9-81ED-4DB2-BD59-A6C34878D82A}">
                    <a16:rowId xmlns:a16="http://schemas.microsoft.com/office/drawing/2014/main" val="10010"/>
                  </a:ext>
                </a:extLst>
              </a:tr>
              <a:tr h="153498">
                <a:tc>
                  <a:txBody>
                    <a:bodyPr/>
                    <a:lstStyle/>
                    <a:p>
                      <a:pPr algn="ctr" fontAlgn="b"/>
                      <a:r>
                        <a:rPr lang="el-GR" sz="1100" b="1" i="0" u="none" strike="noStrike">
                          <a:solidFill>
                            <a:srgbClr val="000000"/>
                          </a:solidFill>
                          <a:latin typeface="Calibri"/>
                        </a:rPr>
                        <a:t>55,0</a:t>
                      </a:r>
                    </a:p>
                  </a:txBody>
                  <a:tcPr marL="9525" marR="9525" marT="9525" marB="0" anchor="b"/>
                </a:tc>
                <a:tc>
                  <a:txBody>
                    <a:bodyPr/>
                    <a:lstStyle/>
                    <a:p>
                      <a:pPr algn="ctr" fontAlgn="b"/>
                      <a:r>
                        <a:rPr lang="el-GR" sz="1100" b="1" i="0" u="none" strike="noStrike">
                          <a:solidFill>
                            <a:srgbClr val="000000"/>
                          </a:solidFill>
                          <a:latin typeface="Calibri"/>
                        </a:rPr>
                        <a:t>319</a:t>
                      </a:r>
                    </a:p>
                  </a:txBody>
                  <a:tcPr marL="9525" marR="9525" marT="9525" marB="0" anchor="b"/>
                </a:tc>
                <a:tc>
                  <a:txBody>
                    <a:bodyPr/>
                    <a:lstStyle/>
                    <a:p>
                      <a:pPr algn="ctr" fontAlgn="b"/>
                      <a:r>
                        <a:rPr lang="el-GR" sz="1100" b="1" i="0" u="none" strike="noStrike">
                          <a:solidFill>
                            <a:srgbClr val="000000"/>
                          </a:solidFill>
                          <a:latin typeface="Calibri"/>
                        </a:rPr>
                        <a:t>1,405</a:t>
                      </a:r>
                    </a:p>
                  </a:txBody>
                  <a:tcPr marL="9525" marR="9525" marT="9525" marB="0" anchor="b"/>
                </a:tc>
                <a:tc>
                  <a:txBody>
                    <a:bodyPr/>
                    <a:lstStyle/>
                    <a:p>
                      <a:pPr algn="ctr" fontAlgn="b"/>
                      <a:r>
                        <a:rPr lang="el-GR" sz="1100" b="1" i="0" u="none" strike="noStrike">
                          <a:solidFill>
                            <a:srgbClr val="000000"/>
                          </a:solidFill>
                          <a:latin typeface="Calibri"/>
                        </a:rPr>
                        <a:t>-19,15</a:t>
                      </a:r>
                    </a:p>
                  </a:txBody>
                  <a:tcPr marL="9525" marR="9525" marT="9525" marB="0" anchor="b"/>
                </a:tc>
                <a:tc>
                  <a:txBody>
                    <a:bodyPr/>
                    <a:lstStyle/>
                    <a:p>
                      <a:pPr algn="ctr" fontAlgn="b"/>
                      <a:r>
                        <a:rPr lang="el-GR" sz="1200" b="1" i="0" u="none" strike="noStrike">
                          <a:solidFill>
                            <a:srgbClr val="000000"/>
                          </a:solidFill>
                          <a:latin typeface="Calibri"/>
                        </a:rPr>
                        <a:t>75,93</a:t>
                      </a:r>
                    </a:p>
                  </a:txBody>
                  <a:tcPr marL="9525" marR="9525" marT="9525" marB="0" anchor="b"/>
                </a:tc>
                <a:tc>
                  <a:txBody>
                    <a:bodyPr/>
                    <a:lstStyle/>
                    <a:p>
                      <a:pPr algn="ctr" fontAlgn="b"/>
                      <a:r>
                        <a:rPr lang="el-GR" sz="1200" b="1" i="0" u="none" strike="noStrike">
                          <a:solidFill>
                            <a:srgbClr val="000000"/>
                          </a:solidFill>
                          <a:latin typeface="Calibri"/>
                        </a:rPr>
                        <a:t>5,384</a:t>
                      </a:r>
                    </a:p>
                  </a:txBody>
                  <a:tcPr marL="9525" marR="9525" marT="9525" marB="0" anchor="b"/>
                </a:tc>
                <a:tc>
                  <a:txBody>
                    <a:bodyPr/>
                    <a:lstStyle/>
                    <a:p>
                      <a:pPr algn="ctr" fontAlgn="b"/>
                      <a:r>
                        <a:rPr lang="el-GR" sz="1200" b="1" i="0" u="none" strike="noStrike">
                          <a:solidFill>
                            <a:srgbClr val="000000"/>
                          </a:solidFill>
                          <a:latin typeface="Calibri"/>
                        </a:rPr>
                        <a:t>161,513</a:t>
                      </a:r>
                    </a:p>
                  </a:txBody>
                  <a:tcPr marL="9525" marR="9525" marT="9525" marB="0" anchor="b"/>
                </a:tc>
                <a:tc>
                  <a:txBody>
                    <a:bodyPr/>
                    <a:lstStyle/>
                    <a:p>
                      <a:pPr algn="ctr" fontAlgn="b"/>
                      <a:r>
                        <a:rPr lang="el-GR" sz="1100" b="1" i="0" u="none" strike="noStrike">
                          <a:solidFill>
                            <a:srgbClr val="000000"/>
                          </a:solidFill>
                          <a:latin typeface="Calibri"/>
                        </a:rPr>
                        <a:t>3,87</a:t>
                      </a:r>
                    </a:p>
                  </a:txBody>
                  <a:tcPr marL="9525" marR="9525" marT="9525" marB="0" anchor="b"/>
                </a:tc>
                <a:tc>
                  <a:txBody>
                    <a:bodyPr/>
                    <a:lstStyle/>
                    <a:p>
                      <a:pPr algn="ctr" fontAlgn="b"/>
                      <a:r>
                        <a:rPr lang="el-GR" sz="1100" b="1" i="0" u="none" strike="noStrike">
                          <a:solidFill>
                            <a:srgbClr val="000000"/>
                          </a:solidFill>
                          <a:latin typeface="Calibri"/>
                        </a:rPr>
                        <a:t>69,688</a:t>
                      </a:r>
                    </a:p>
                  </a:txBody>
                  <a:tcPr marL="9525" marR="9525" marT="9525" marB="0" anchor="b"/>
                </a:tc>
                <a:tc>
                  <a:txBody>
                    <a:bodyPr/>
                    <a:lstStyle/>
                    <a:p>
                      <a:pPr algn="ctr" fontAlgn="b"/>
                      <a:r>
                        <a:rPr lang="el-GR" sz="1100" b="1" i="0" u="none" strike="noStrike">
                          <a:solidFill>
                            <a:srgbClr val="000000"/>
                          </a:solidFill>
                          <a:latin typeface="Calibri"/>
                        </a:rPr>
                        <a:t>97,28</a:t>
                      </a:r>
                    </a:p>
                  </a:txBody>
                  <a:tcPr marL="9525" marR="9525" marT="9525" marB="0" anchor="b"/>
                </a:tc>
                <a:tc>
                  <a:txBody>
                    <a:bodyPr/>
                    <a:lstStyle/>
                    <a:p>
                      <a:pPr algn="ctr" fontAlgn="b"/>
                      <a:r>
                        <a:rPr lang="el-GR" sz="1100" b="1" i="0" u="none" strike="noStrike">
                          <a:solidFill>
                            <a:srgbClr val="000000"/>
                          </a:solidFill>
                          <a:latin typeface="Calibri"/>
                        </a:rPr>
                        <a:t>75,93</a:t>
                      </a:r>
                    </a:p>
                  </a:txBody>
                  <a:tcPr marL="9525" marR="9525" marT="9525" marB="0" anchor="b"/>
                </a:tc>
                <a:extLst>
                  <a:ext uri="{0D108BD9-81ED-4DB2-BD59-A6C34878D82A}">
                    <a16:rowId xmlns:a16="http://schemas.microsoft.com/office/drawing/2014/main" val="10011"/>
                  </a:ext>
                </a:extLst>
              </a:tr>
              <a:tr h="153498">
                <a:tc>
                  <a:txBody>
                    <a:bodyPr/>
                    <a:lstStyle/>
                    <a:p>
                      <a:pPr algn="ctr" fontAlgn="b"/>
                      <a:r>
                        <a:rPr lang="el-GR" sz="1100" b="1" i="0" u="none" strike="noStrike">
                          <a:solidFill>
                            <a:srgbClr val="000000"/>
                          </a:solidFill>
                          <a:latin typeface="Calibri"/>
                        </a:rPr>
                        <a:t>57,2</a:t>
                      </a:r>
                    </a:p>
                  </a:txBody>
                  <a:tcPr marL="9525" marR="9525" marT="9525" marB="0" anchor="b"/>
                </a:tc>
                <a:tc>
                  <a:txBody>
                    <a:bodyPr/>
                    <a:lstStyle/>
                    <a:p>
                      <a:pPr algn="ctr" fontAlgn="b"/>
                      <a:r>
                        <a:rPr lang="el-GR" sz="1100" b="1" i="0" u="none" strike="noStrike">
                          <a:solidFill>
                            <a:srgbClr val="000000"/>
                          </a:solidFill>
                          <a:latin typeface="Calibri"/>
                        </a:rPr>
                        <a:t>349</a:t>
                      </a:r>
                    </a:p>
                  </a:txBody>
                  <a:tcPr marL="9525" marR="9525" marT="9525" marB="0" anchor="b"/>
                </a:tc>
                <a:tc>
                  <a:txBody>
                    <a:bodyPr/>
                    <a:lstStyle/>
                    <a:p>
                      <a:pPr algn="ctr" fontAlgn="b"/>
                      <a:r>
                        <a:rPr lang="el-GR" sz="1100" b="1" i="0" u="none" strike="noStrike">
                          <a:solidFill>
                            <a:srgbClr val="000000"/>
                          </a:solidFill>
                          <a:latin typeface="Calibri"/>
                        </a:rPr>
                        <a:t>1,417</a:t>
                      </a:r>
                    </a:p>
                  </a:txBody>
                  <a:tcPr marL="9525" marR="9525" marT="9525" marB="0" anchor="b"/>
                </a:tc>
                <a:tc>
                  <a:txBody>
                    <a:bodyPr/>
                    <a:lstStyle/>
                    <a:p>
                      <a:pPr algn="ctr" fontAlgn="b"/>
                      <a:r>
                        <a:rPr lang="el-GR" sz="1100" b="1" i="0" u="none" strike="noStrike" dirty="0">
                          <a:solidFill>
                            <a:srgbClr val="000000"/>
                          </a:solidFill>
                          <a:latin typeface="Calibri"/>
                        </a:rPr>
                        <a:t>-23,34</a:t>
                      </a:r>
                    </a:p>
                  </a:txBody>
                  <a:tcPr marL="9525" marR="9525" marT="9525" marB="0" anchor="b"/>
                </a:tc>
                <a:tc>
                  <a:txBody>
                    <a:bodyPr/>
                    <a:lstStyle/>
                    <a:p>
                      <a:pPr algn="ctr" fontAlgn="b"/>
                      <a:r>
                        <a:rPr lang="el-GR" sz="1200" b="1" i="0" u="none" strike="noStrike">
                          <a:solidFill>
                            <a:srgbClr val="000000"/>
                          </a:solidFill>
                          <a:latin typeface="Calibri"/>
                        </a:rPr>
                        <a:t>72,42</a:t>
                      </a:r>
                    </a:p>
                  </a:txBody>
                  <a:tcPr marL="9525" marR="9525" marT="9525" marB="0" anchor="b"/>
                </a:tc>
                <a:tc>
                  <a:txBody>
                    <a:bodyPr/>
                    <a:lstStyle/>
                    <a:p>
                      <a:pPr algn="ctr" fontAlgn="b"/>
                      <a:r>
                        <a:rPr lang="el-GR" sz="1200" b="1" i="0" u="none" strike="noStrike">
                          <a:solidFill>
                            <a:srgbClr val="000000"/>
                          </a:solidFill>
                          <a:latin typeface="Calibri"/>
                        </a:rPr>
                        <a:t>4,655</a:t>
                      </a:r>
                    </a:p>
                  </a:txBody>
                  <a:tcPr marL="9525" marR="9525" marT="9525" marB="0" anchor="b"/>
                </a:tc>
                <a:tc>
                  <a:txBody>
                    <a:bodyPr/>
                    <a:lstStyle/>
                    <a:p>
                      <a:pPr algn="ctr" fontAlgn="b"/>
                      <a:r>
                        <a:rPr lang="el-GR" sz="1200" b="1" i="0" u="none" strike="noStrike" dirty="0">
                          <a:solidFill>
                            <a:srgbClr val="000000"/>
                          </a:solidFill>
                          <a:latin typeface="Calibri"/>
                        </a:rPr>
                        <a:t>144,320</a:t>
                      </a:r>
                    </a:p>
                  </a:txBody>
                  <a:tcPr marL="9525" marR="9525" marT="9525" marB="0" anchor="b"/>
                </a:tc>
                <a:tc>
                  <a:txBody>
                    <a:bodyPr/>
                    <a:lstStyle/>
                    <a:p>
                      <a:pPr algn="ctr" fontAlgn="b"/>
                      <a:r>
                        <a:rPr lang="el-GR" sz="1100" b="1" i="0" u="none" strike="noStrike">
                          <a:solidFill>
                            <a:srgbClr val="000000"/>
                          </a:solidFill>
                          <a:latin typeface="Calibri"/>
                        </a:rPr>
                        <a:t>4,27</a:t>
                      </a:r>
                    </a:p>
                  </a:txBody>
                  <a:tcPr marL="9525" marR="9525" marT="9525" marB="0" anchor="b"/>
                </a:tc>
                <a:tc>
                  <a:txBody>
                    <a:bodyPr/>
                    <a:lstStyle/>
                    <a:p>
                      <a:pPr algn="ctr" fontAlgn="b"/>
                      <a:r>
                        <a:rPr lang="el-GR" sz="1100" b="1" i="0" u="none" strike="noStrike">
                          <a:solidFill>
                            <a:srgbClr val="000000"/>
                          </a:solidFill>
                          <a:latin typeface="Calibri"/>
                        </a:rPr>
                        <a:t>56,529</a:t>
                      </a:r>
                    </a:p>
                  </a:txBody>
                  <a:tcPr marL="9525" marR="9525" marT="9525" marB="0" anchor="b"/>
                </a:tc>
                <a:tc>
                  <a:txBody>
                    <a:bodyPr/>
                    <a:lstStyle/>
                    <a:p>
                      <a:pPr algn="ctr" fontAlgn="b"/>
                      <a:r>
                        <a:rPr lang="el-GR" sz="1100" b="1" i="0" u="none" strike="noStrike">
                          <a:solidFill>
                            <a:srgbClr val="000000"/>
                          </a:solidFill>
                          <a:latin typeface="Calibri"/>
                        </a:rPr>
                        <a:t>100,16</a:t>
                      </a:r>
                    </a:p>
                  </a:txBody>
                  <a:tcPr marL="9525" marR="9525" marT="9525" marB="0" anchor="b"/>
                </a:tc>
                <a:tc>
                  <a:txBody>
                    <a:bodyPr/>
                    <a:lstStyle/>
                    <a:p>
                      <a:pPr algn="ctr" fontAlgn="b"/>
                      <a:r>
                        <a:rPr lang="el-GR" sz="1100" b="1" i="0" u="none" strike="noStrike" dirty="0">
                          <a:solidFill>
                            <a:srgbClr val="000000"/>
                          </a:solidFill>
                          <a:latin typeface="Calibri"/>
                        </a:rPr>
                        <a:t>72,42</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7" name="6 - Πίνακας"/>
          <p:cNvGraphicFramePr>
            <a:graphicFrameLocks noGrp="1"/>
          </p:cNvGraphicFramePr>
          <p:nvPr/>
        </p:nvGraphicFramePr>
        <p:xfrm>
          <a:off x="3357554" y="3929066"/>
          <a:ext cx="3960506" cy="2472690"/>
        </p:xfrm>
        <a:graphic>
          <a:graphicData uri="http://schemas.openxmlformats.org/drawingml/2006/table">
            <a:tbl>
              <a:tblPr>
                <a:tableStyleId>{284E427A-3D55-4303-BF80-6455036E1DE7}</a:tableStyleId>
              </a:tblPr>
              <a:tblGrid>
                <a:gridCol w="540069">
                  <a:extLst>
                    <a:ext uri="{9D8B030D-6E8A-4147-A177-3AD203B41FA5}">
                      <a16:colId xmlns:a16="http://schemas.microsoft.com/office/drawing/2014/main" val="20000"/>
                    </a:ext>
                  </a:extLst>
                </a:gridCol>
                <a:gridCol w="540069">
                  <a:extLst>
                    <a:ext uri="{9D8B030D-6E8A-4147-A177-3AD203B41FA5}">
                      <a16:colId xmlns:a16="http://schemas.microsoft.com/office/drawing/2014/main" val="20001"/>
                    </a:ext>
                  </a:extLst>
                </a:gridCol>
                <a:gridCol w="540069">
                  <a:extLst>
                    <a:ext uri="{9D8B030D-6E8A-4147-A177-3AD203B41FA5}">
                      <a16:colId xmlns:a16="http://schemas.microsoft.com/office/drawing/2014/main" val="20002"/>
                    </a:ext>
                  </a:extLst>
                </a:gridCol>
                <a:gridCol w="540069">
                  <a:extLst>
                    <a:ext uri="{9D8B030D-6E8A-4147-A177-3AD203B41FA5}">
                      <a16:colId xmlns:a16="http://schemas.microsoft.com/office/drawing/2014/main" val="20003"/>
                    </a:ext>
                  </a:extLst>
                </a:gridCol>
                <a:gridCol w="540069">
                  <a:extLst>
                    <a:ext uri="{9D8B030D-6E8A-4147-A177-3AD203B41FA5}">
                      <a16:colId xmlns:a16="http://schemas.microsoft.com/office/drawing/2014/main" val="20004"/>
                    </a:ext>
                  </a:extLst>
                </a:gridCol>
                <a:gridCol w="540069">
                  <a:extLst>
                    <a:ext uri="{9D8B030D-6E8A-4147-A177-3AD203B41FA5}">
                      <a16:colId xmlns:a16="http://schemas.microsoft.com/office/drawing/2014/main" val="20005"/>
                    </a:ext>
                  </a:extLst>
                </a:gridCol>
                <a:gridCol w="720092">
                  <a:extLst>
                    <a:ext uri="{9D8B030D-6E8A-4147-A177-3AD203B41FA5}">
                      <a16:colId xmlns:a16="http://schemas.microsoft.com/office/drawing/2014/main" val="20006"/>
                    </a:ext>
                  </a:extLst>
                </a:gridCol>
              </a:tblGrid>
              <a:tr h="158863">
                <a:tc>
                  <a:txBody>
                    <a:bodyPr/>
                    <a:lstStyle/>
                    <a:p>
                      <a:pPr algn="ctr" fontAlgn="b"/>
                      <a:r>
                        <a:rPr lang="en-GB" sz="1050" b="1" u="none" strike="noStrike" dirty="0">
                          <a:latin typeface="+mn-lt"/>
                        </a:rPr>
                        <a:t>RA</a:t>
                      </a:r>
                      <a:endParaRPr lang="en-GB" sz="1050" b="1" i="0" u="none" strike="noStrike" dirty="0">
                        <a:solidFill>
                          <a:srgbClr val="000000"/>
                        </a:solidFill>
                        <a:latin typeface="+mn-lt"/>
                      </a:endParaRPr>
                    </a:p>
                  </a:txBody>
                  <a:tcPr marL="9525" marR="9525" marT="9525" marB="0" anchor="b"/>
                </a:tc>
                <a:tc>
                  <a:txBody>
                    <a:bodyPr/>
                    <a:lstStyle/>
                    <a:p>
                      <a:pPr algn="ctr" fontAlgn="b"/>
                      <a:r>
                        <a:rPr lang="en-GB" sz="1050" b="1" u="none" strike="noStrike">
                          <a:latin typeface="+mn-lt"/>
                        </a:rPr>
                        <a:t>R</a:t>
                      </a:r>
                      <a:r>
                        <a:rPr lang="el-GR" sz="1050" b="1" u="none" strike="noStrike">
                          <a:latin typeface="+mn-lt"/>
                        </a:rPr>
                        <a:t>Δ</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Ra</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K</a:t>
                      </a:r>
                      <a:endParaRPr lang="en-GB" sz="1050" b="1" i="0" u="none" strike="noStrike">
                        <a:solidFill>
                          <a:srgbClr val="000000"/>
                        </a:solidFill>
                        <a:latin typeface="+mn-lt"/>
                      </a:endParaRPr>
                    </a:p>
                  </a:txBody>
                  <a:tcPr marL="9525" marR="9525" marT="9525" marB="0" anchor="b"/>
                </a:tc>
                <a:tc>
                  <a:txBody>
                    <a:bodyPr/>
                    <a:lstStyle/>
                    <a:p>
                      <a:pPr algn="ctr" fontAlgn="b"/>
                      <a:r>
                        <a:rPr lang="el-GR" sz="1050" b="1" u="none" strike="noStrike">
                          <a:latin typeface="+mn-lt"/>
                        </a:rPr>
                        <a:t>ΗΔ/ΗΗ</a:t>
                      </a:r>
                      <a:endParaRPr lang="el-GR"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RH</a:t>
                      </a:r>
                      <a:endParaRPr lang="en-GB" sz="1050" b="1" i="0" u="none" strike="noStrike">
                        <a:solidFill>
                          <a:srgbClr val="000000"/>
                        </a:solidFill>
                        <a:latin typeface="+mn-lt"/>
                      </a:endParaRPr>
                    </a:p>
                  </a:txBody>
                  <a:tcPr marL="9525" marR="9525" marT="9525" marB="0" anchor="b"/>
                </a:tc>
                <a:tc>
                  <a:txBody>
                    <a:bodyPr/>
                    <a:lstStyle/>
                    <a:p>
                      <a:pPr algn="ctr" fontAlgn="b"/>
                      <a:r>
                        <a:rPr lang="en-GB" sz="1050" b="1" u="none" strike="noStrike">
                          <a:latin typeface="+mn-lt"/>
                        </a:rPr>
                        <a:t>HH</a:t>
                      </a:r>
                      <a:r>
                        <a:rPr lang="el-GR" sz="1050" b="1" u="none" strike="noStrike">
                          <a:latin typeface="+mn-lt"/>
                        </a:rPr>
                        <a:t>κ</a:t>
                      </a:r>
                      <a:endParaRPr lang="el-GR" sz="1050" b="1" i="0" u="none" strike="noStrike">
                        <a:solidFill>
                          <a:srgbClr val="000000"/>
                        </a:solidFill>
                        <a:latin typeface="+mn-lt"/>
                      </a:endParaRPr>
                    </a:p>
                  </a:txBody>
                  <a:tcPr marL="9525" marR="9525" marT="9525" marB="0" anchor="b"/>
                </a:tc>
                <a:extLst>
                  <a:ext uri="{0D108BD9-81ED-4DB2-BD59-A6C34878D82A}">
                    <a16:rowId xmlns:a16="http://schemas.microsoft.com/office/drawing/2014/main" val="10000"/>
                  </a:ext>
                </a:extLst>
              </a:tr>
              <a:tr h="158863">
                <a:tc>
                  <a:txBody>
                    <a:bodyPr/>
                    <a:lstStyle/>
                    <a:p>
                      <a:pPr algn="ctr" fontAlgn="b"/>
                      <a:r>
                        <a:rPr lang="el-GR" sz="1100" b="1" i="0" u="none" strike="noStrike">
                          <a:solidFill>
                            <a:srgbClr val="000000"/>
                          </a:solidFill>
                          <a:latin typeface="Calibri"/>
                        </a:rPr>
                        <a:t>2,78</a:t>
                      </a:r>
                    </a:p>
                  </a:txBody>
                  <a:tcPr marL="9525" marR="9525" marT="9525" marB="0" anchor="b"/>
                </a:tc>
                <a:tc>
                  <a:txBody>
                    <a:bodyPr/>
                    <a:lstStyle/>
                    <a:p>
                      <a:pPr algn="ctr" fontAlgn="b"/>
                      <a:r>
                        <a:rPr lang="el-GR" sz="1100" b="1" i="0" u="none" strike="noStrike">
                          <a:solidFill>
                            <a:srgbClr val="000000"/>
                          </a:solidFill>
                          <a:latin typeface="Calibri"/>
                        </a:rPr>
                        <a:t>0,80</a:t>
                      </a:r>
                    </a:p>
                  </a:txBody>
                  <a:tcPr marL="9525" marR="9525" marT="9525" marB="0" anchor="b"/>
                </a:tc>
                <a:tc>
                  <a:txBody>
                    <a:bodyPr/>
                    <a:lstStyle/>
                    <a:p>
                      <a:pPr algn="ctr" fontAlgn="b"/>
                      <a:r>
                        <a:rPr lang="el-GR" sz="1100" b="1" i="0" u="none" strike="noStrike">
                          <a:solidFill>
                            <a:srgbClr val="000000"/>
                          </a:solidFill>
                          <a:latin typeface="Calibri"/>
                        </a:rPr>
                        <a:t>0,20</a:t>
                      </a:r>
                    </a:p>
                  </a:txBody>
                  <a:tcPr marL="9525" marR="9525" marT="9525" marB="0" anchor="b"/>
                </a:tc>
                <a:tc>
                  <a:txBody>
                    <a:bodyPr/>
                    <a:lstStyle/>
                    <a:p>
                      <a:pPr algn="ctr" fontAlgn="b"/>
                      <a:r>
                        <a:rPr lang="el-GR" sz="1100" b="1" i="0" u="none" strike="noStrike">
                          <a:solidFill>
                            <a:srgbClr val="000000"/>
                          </a:solidFill>
                          <a:latin typeface="Calibri"/>
                        </a:rPr>
                        <a:t>0,41</a:t>
                      </a:r>
                    </a:p>
                  </a:txBody>
                  <a:tcPr marL="9525" marR="9525" marT="9525" marB="0" anchor="b"/>
                </a:tc>
                <a:tc>
                  <a:txBody>
                    <a:bodyPr/>
                    <a:lstStyle/>
                    <a:p>
                      <a:pPr algn="ctr" fontAlgn="b"/>
                      <a:r>
                        <a:rPr lang="el-GR" sz="1100" b="1" i="0" u="none" strike="noStrike">
                          <a:solidFill>
                            <a:srgbClr val="000000"/>
                          </a:solidFill>
                          <a:latin typeface="Calibri"/>
                        </a:rPr>
                        <a:t>0,52</a:t>
                      </a:r>
                    </a:p>
                  </a:txBody>
                  <a:tcPr marL="9525" marR="9525" marT="9525" marB="0" anchor="b"/>
                </a:tc>
                <a:tc>
                  <a:txBody>
                    <a:bodyPr/>
                    <a:lstStyle/>
                    <a:p>
                      <a:pPr algn="ctr" fontAlgn="b"/>
                      <a:r>
                        <a:rPr lang="el-GR" sz="1100" b="1" i="0" u="none" strike="noStrike">
                          <a:solidFill>
                            <a:srgbClr val="000000"/>
                          </a:solidFill>
                          <a:latin typeface="Calibri"/>
                        </a:rPr>
                        <a:t>1,76</a:t>
                      </a:r>
                    </a:p>
                  </a:txBody>
                  <a:tcPr marL="9525" marR="9525" marT="9525" marB="0" anchor="b"/>
                </a:tc>
                <a:tc>
                  <a:txBody>
                    <a:bodyPr/>
                    <a:lstStyle/>
                    <a:p>
                      <a:pPr algn="ctr" fontAlgn="b"/>
                      <a:r>
                        <a:rPr lang="el-GR" sz="1100" b="1" i="0" u="none" strike="noStrike">
                          <a:solidFill>
                            <a:srgbClr val="000000"/>
                          </a:solidFill>
                          <a:latin typeface="Calibri"/>
                        </a:rPr>
                        <a:t>99,165</a:t>
                      </a:r>
                    </a:p>
                  </a:txBody>
                  <a:tcPr marL="9525" marR="9525" marT="9525" marB="0" anchor="b"/>
                </a:tc>
                <a:extLst>
                  <a:ext uri="{0D108BD9-81ED-4DB2-BD59-A6C34878D82A}">
                    <a16:rowId xmlns:a16="http://schemas.microsoft.com/office/drawing/2014/main" val="10001"/>
                  </a:ext>
                </a:extLst>
              </a:tr>
              <a:tr h="158863">
                <a:tc>
                  <a:txBody>
                    <a:bodyPr/>
                    <a:lstStyle/>
                    <a:p>
                      <a:pPr algn="ctr" fontAlgn="b"/>
                      <a:r>
                        <a:rPr lang="el-GR" sz="1100" b="1" i="0" u="none" strike="noStrike">
                          <a:solidFill>
                            <a:srgbClr val="000000"/>
                          </a:solidFill>
                          <a:latin typeface="Calibri"/>
                        </a:rPr>
                        <a:t>2,35</a:t>
                      </a:r>
                    </a:p>
                  </a:txBody>
                  <a:tcPr marL="9525" marR="9525" marT="9525" marB="0" anchor="b"/>
                </a:tc>
                <a:tc>
                  <a:txBody>
                    <a:bodyPr/>
                    <a:lstStyle/>
                    <a:p>
                      <a:pPr algn="ctr" fontAlgn="b"/>
                      <a:r>
                        <a:rPr lang="el-GR" sz="1100" b="1" i="0" u="none" strike="noStrike">
                          <a:solidFill>
                            <a:srgbClr val="000000"/>
                          </a:solidFill>
                          <a:latin typeface="Calibri"/>
                        </a:rPr>
                        <a:t>0,85</a:t>
                      </a:r>
                    </a:p>
                  </a:txBody>
                  <a:tcPr marL="9525" marR="9525" marT="9525" marB="0" anchor="b"/>
                </a:tc>
                <a:tc>
                  <a:txBody>
                    <a:bodyPr/>
                    <a:lstStyle/>
                    <a:p>
                      <a:pPr algn="ctr" fontAlgn="b"/>
                      <a:r>
                        <a:rPr lang="el-GR" sz="1100" b="1" i="0" u="none" strike="noStrike">
                          <a:solidFill>
                            <a:srgbClr val="000000"/>
                          </a:solidFill>
                          <a:latin typeface="Calibri"/>
                        </a:rPr>
                        <a:t>0,15</a:t>
                      </a:r>
                    </a:p>
                  </a:txBody>
                  <a:tcPr marL="9525" marR="9525" marT="9525" marB="0" anchor="b"/>
                </a:tc>
                <a:tc>
                  <a:txBody>
                    <a:bodyPr/>
                    <a:lstStyle/>
                    <a:p>
                      <a:pPr algn="ctr" fontAlgn="b"/>
                      <a:r>
                        <a:rPr lang="el-GR" sz="1100" b="1" i="0" u="none" strike="noStrike">
                          <a:solidFill>
                            <a:srgbClr val="000000"/>
                          </a:solidFill>
                          <a:latin typeface="Calibri"/>
                        </a:rPr>
                        <a:t>0,44</a:t>
                      </a:r>
                    </a:p>
                  </a:txBody>
                  <a:tcPr marL="9525" marR="9525" marT="9525" marB="0" anchor="b"/>
                </a:tc>
                <a:tc>
                  <a:txBody>
                    <a:bodyPr/>
                    <a:lstStyle/>
                    <a:p>
                      <a:pPr algn="ctr" fontAlgn="b"/>
                      <a:r>
                        <a:rPr lang="el-GR" sz="1100" b="1" i="0" u="none" strike="noStrike">
                          <a:solidFill>
                            <a:srgbClr val="000000"/>
                          </a:solidFill>
                          <a:latin typeface="Calibri"/>
                        </a:rPr>
                        <a:t>0,47</a:t>
                      </a:r>
                    </a:p>
                  </a:txBody>
                  <a:tcPr marL="9525" marR="9525" marT="9525" marB="0" anchor="b"/>
                </a:tc>
                <a:tc>
                  <a:txBody>
                    <a:bodyPr/>
                    <a:lstStyle/>
                    <a:p>
                      <a:pPr algn="ctr" fontAlgn="b"/>
                      <a:r>
                        <a:rPr lang="el-GR" sz="1100" b="1" i="0" u="none" strike="noStrike">
                          <a:solidFill>
                            <a:srgbClr val="000000"/>
                          </a:solidFill>
                          <a:latin typeface="Calibri"/>
                        </a:rPr>
                        <a:t>1,64</a:t>
                      </a:r>
                    </a:p>
                  </a:txBody>
                  <a:tcPr marL="9525" marR="9525" marT="9525" marB="0" anchor="b"/>
                </a:tc>
                <a:tc>
                  <a:txBody>
                    <a:bodyPr/>
                    <a:lstStyle/>
                    <a:p>
                      <a:pPr algn="ctr" fontAlgn="b"/>
                      <a:r>
                        <a:rPr lang="el-GR" sz="1100" b="1" i="0" u="none" strike="noStrike">
                          <a:solidFill>
                            <a:srgbClr val="000000"/>
                          </a:solidFill>
                          <a:latin typeface="Calibri"/>
                        </a:rPr>
                        <a:t>139,214</a:t>
                      </a:r>
                    </a:p>
                  </a:txBody>
                  <a:tcPr marL="9525" marR="9525" marT="9525" marB="0" anchor="b"/>
                </a:tc>
                <a:extLst>
                  <a:ext uri="{0D108BD9-81ED-4DB2-BD59-A6C34878D82A}">
                    <a16:rowId xmlns:a16="http://schemas.microsoft.com/office/drawing/2014/main" val="10002"/>
                  </a:ext>
                </a:extLst>
              </a:tr>
              <a:tr h="158863">
                <a:tc>
                  <a:txBody>
                    <a:bodyPr/>
                    <a:lstStyle/>
                    <a:p>
                      <a:pPr algn="ctr" fontAlgn="b"/>
                      <a:r>
                        <a:rPr lang="el-GR" sz="1100" b="1" i="0" u="none" strike="noStrike">
                          <a:solidFill>
                            <a:srgbClr val="000000"/>
                          </a:solidFill>
                          <a:latin typeface="Calibri"/>
                        </a:rPr>
                        <a:t>1,98</a:t>
                      </a:r>
                    </a:p>
                  </a:txBody>
                  <a:tcPr marL="9525" marR="9525" marT="9525" marB="0" anchor="b"/>
                </a:tc>
                <a:tc>
                  <a:txBody>
                    <a:bodyPr/>
                    <a:lstStyle/>
                    <a:p>
                      <a:pPr algn="ctr" fontAlgn="b"/>
                      <a:r>
                        <a:rPr lang="el-GR" sz="1100" b="1" i="0" u="none" strike="noStrike">
                          <a:solidFill>
                            <a:srgbClr val="000000"/>
                          </a:solidFill>
                          <a:latin typeface="Calibri"/>
                        </a:rPr>
                        <a:t>0,92</a:t>
                      </a:r>
                    </a:p>
                  </a:txBody>
                  <a:tcPr marL="9525" marR="9525" marT="9525" marB="0" anchor="b"/>
                </a:tc>
                <a:tc>
                  <a:txBody>
                    <a:bodyPr/>
                    <a:lstStyle/>
                    <a:p>
                      <a:pPr algn="ctr" fontAlgn="b"/>
                      <a:r>
                        <a:rPr lang="el-GR" sz="1100" b="1" i="0" u="none" strike="noStrike">
                          <a:solidFill>
                            <a:srgbClr val="000000"/>
                          </a:solidFill>
                          <a:latin typeface="Calibri"/>
                        </a:rPr>
                        <a:t>0,08</a:t>
                      </a:r>
                    </a:p>
                  </a:txBody>
                  <a:tcPr marL="9525" marR="9525" marT="9525" marB="0" anchor="b"/>
                </a:tc>
                <a:tc>
                  <a:txBody>
                    <a:bodyPr/>
                    <a:lstStyle/>
                    <a:p>
                      <a:pPr algn="ctr" fontAlgn="b"/>
                      <a:r>
                        <a:rPr lang="el-GR" sz="1100" b="1" i="0" u="none" strike="noStrike">
                          <a:solidFill>
                            <a:srgbClr val="000000"/>
                          </a:solidFill>
                          <a:latin typeface="Calibri"/>
                        </a:rPr>
                        <a:t>0,48</a:t>
                      </a:r>
                    </a:p>
                  </a:txBody>
                  <a:tcPr marL="9525" marR="9525" marT="9525" marB="0" anchor="b"/>
                </a:tc>
                <a:tc>
                  <a:txBody>
                    <a:bodyPr/>
                    <a:lstStyle/>
                    <a:p>
                      <a:pPr algn="ctr" fontAlgn="b"/>
                      <a:r>
                        <a:rPr lang="el-GR" sz="1100" b="1" i="0" u="none" strike="noStrike">
                          <a:solidFill>
                            <a:srgbClr val="000000"/>
                          </a:solidFill>
                          <a:latin typeface="Calibri"/>
                        </a:rPr>
                        <a:t>0,41</a:t>
                      </a:r>
                    </a:p>
                  </a:txBody>
                  <a:tcPr marL="9525" marR="9525" marT="9525" marB="0" anchor="b"/>
                </a:tc>
                <a:tc>
                  <a:txBody>
                    <a:bodyPr/>
                    <a:lstStyle/>
                    <a:p>
                      <a:pPr algn="ctr" fontAlgn="b"/>
                      <a:r>
                        <a:rPr lang="el-GR" sz="1100" b="1" i="0" u="none" strike="noStrike">
                          <a:solidFill>
                            <a:srgbClr val="000000"/>
                          </a:solidFill>
                          <a:latin typeface="Calibri"/>
                        </a:rPr>
                        <a:t>1,54</a:t>
                      </a:r>
                    </a:p>
                  </a:txBody>
                  <a:tcPr marL="9525" marR="9525" marT="9525" marB="0" anchor="b"/>
                </a:tc>
                <a:tc>
                  <a:txBody>
                    <a:bodyPr/>
                    <a:lstStyle/>
                    <a:p>
                      <a:pPr algn="ctr" fontAlgn="b"/>
                      <a:r>
                        <a:rPr lang="el-GR" sz="1100" b="1" i="0" u="none" strike="noStrike">
                          <a:solidFill>
                            <a:srgbClr val="000000"/>
                          </a:solidFill>
                          <a:latin typeface="Calibri"/>
                        </a:rPr>
                        <a:t>209,083</a:t>
                      </a:r>
                    </a:p>
                  </a:txBody>
                  <a:tcPr marL="9525" marR="9525" marT="9525" marB="0" anchor="b"/>
                </a:tc>
                <a:extLst>
                  <a:ext uri="{0D108BD9-81ED-4DB2-BD59-A6C34878D82A}">
                    <a16:rowId xmlns:a16="http://schemas.microsoft.com/office/drawing/2014/main" val="10003"/>
                  </a:ext>
                </a:extLst>
              </a:tr>
              <a:tr h="158863">
                <a:tc>
                  <a:txBody>
                    <a:bodyPr/>
                    <a:lstStyle/>
                    <a:p>
                      <a:pPr algn="ctr" fontAlgn="b"/>
                      <a:r>
                        <a:rPr lang="el-GR" sz="1100" b="1" i="0" u="none" strike="noStrike">
                          <a:solidFill>
                            <a:srgbClr val="000000"/>
                          </a:solidFill>
                          <a:latin typeface="Calibri"/>
                        </a:rPr>
                        <a:t>1,69</a:t>
                      </a:r>
                    </a:p>
                  </a:txBody>
                  <a:tcPr marL="9525" marR="9525" marT="9525" marB="0" anchor="b"/>
                </a:tc>
                <a:tc>
                  <a:txBody>
                    <a:bodyPr/>
                    <a:lstStyle/>
                    <a:p>
                      <a:pPr algn="ctr" fontAlgn="b"/>
                      <a:r>
                        <a:rPr lang="el-GR" sz="1100" b="1" i="0" u="none" strike="noStrike">
                          <a:solidFill>
                            <a:srgbClr val="000000"/>
                          </a:solidFill>
                          <a:latin typeface="Calibri"/>
                        </a:rPr>
                        <a:t>0,98</a:t>
                      </a:r>
                    </a:p>
                  </a:txBody>
                  <a:tcPr marL="9525" marR="9525" marT="9525" marB="0" anchor="b"/>
                </a:tc>
                <a:tc>
                  <a:txBody>
                    <a:bodyPr/>
                    <a:lstStyle/>
                    <a:p>
                      <a:pPr algn="ctr" fontAlgn="b"/>
                      <a:r>
                        <a:rPr lang="el-GR" sz="1100" b="1" i="0" u="none" strike="noStrike">
                          <a:solidFill>
                            <a:srgbClr val="000000"/>
                          </a:solidFill>
                          <a:latin typeface="Calibri"/>
                        </a:rPr>
                        <a:t>0,02</a:t>
                      </a:r>
                    </a:p>
                  </a:txBody>
                  <a:tcPr marL="9525" marR="9525" marT="9525" marB="0" anchor="b"/>
                </a:tc>
                <a:tc>
                  <a:txBody>
                    <a:bodyPr/>
                    <a:lstStyle/>
                    <a:p>
                      <a:pPr algn="ctr" fontAlgn="b"/>
                      <a:r>
                        <a:rPr lang="el-GR" sz="1100" b="1" i="0" u="none" strike="noStrike">
                          <a:solidFill>
                            <a:srgbClr val="000000"/>
                          </a:solidFill>
                          <a:latin typeface="Calibri"/>
                        </a:rPr>
                        <a:t>0,53</a:t>
                      </a:r>
                    </a:p>
                  </a:txBody>
                  <a:tcPr marL="9525" marR="9525" marT="9525" marB="0" anchor="b"/>
                </a:tc>
                <a:tc>
                  <a:txBody>
                    <a:bodyPr/>
                    <a:lstStyle/>
                    <a:p>
                      <a:pPr algn="ctr" fontAlgn="b"/>
                      <a:r>
                        <a:rPr lang="el-GR" sz="1100" b="1" i="0" u="none" strike="noStrike">
                          <a:solidFill>
                            <a:srgbClr val="000000"/>
                          </a:solidFill>
                          <a:latin typeface="Calibri"/>
                        </a:rPr>
                        <a:t>0,35</a:t>
                      </a:r>
                    </a:p>
                  </a:txBody>
                  <a:tcPr marL="9525" marR="9525" marT="9525" marB="0" anchor="b"/>
                </a:tc>
                <a:tc>
                  <a:txBody>
                    <a:bodyPr/>
                    <a:lstStyle/>
                    <a:p>
                      <a:pPr algn="ctr" fontAlgn="b"/>
                      <a:r>
                        <a:rPr lang="el-GR" sz="1100" b="1" i="0" u="none" strike="noStrike">
                          <a:solidFill>
                            <a:srgbClr val="000000"/>
                          </a:solidFill>
                          <a:latin typeface="Calibri"/>
                        </a:rPr>
                        <a:t>1,44</a:t>
                      </a:r>
                    </a:p>
                  </a:txBody>
                  <a:tcPr marL="9525" marR="9525" marT="9525" marB="0" anchor="b"/>
                </a:tc>
                <a:tc>
                  <a:txBody>
                    <a:bodyPr/>
                    <a:lstStyle/>
                    <a:p>
                      <a:pPr algn="ctr" fontAlgn="b"/>
                      <a:r>
                        <a:rPr lang="el-GR" sz="1100" b="1" i="0" u="none" strike="noStrike">
                          <a:solidFill>
                            <a:srgbClr val="000000"/>
                          </a:solidFill>
                          <a:latin typeface="Calibri"/>
                        </a:rPr>
                        <a:t>246,253</a:t>
                      </a:r>
                    </a:p>
                  </a:txBody>
                  <a:tcPr marL="9525" marR="9525" marT="9525" marB="0" anchor="b"/>
                </a:tc>
                <a:extLst>
                  <a:ext uri="{0D108BD9-81ED-4DB2-BD59-A6C34878D82A}">
                    <a16:rowId xmlns:a16="http://schemas.microsoft.com/office/drawing/2014/main" val="10004"/>
                  </a:ext>
                </a:extLst>
              </a:tr>
              <a:tr h="158863">
                <a:tc>
                  <a:txBody>
                    <a:bodyPr/>
                    <a:lstStyle/>
                    <a:p>
                      <a:pPr algn="ctr" fontAlgn="b"/>
                      <a:r>
                        <a:rPr lang="el-GR" sz="1100" b="1" i="0" u="none" strike="noStrike">
                          <a:solidFill>
                            <a:srgbClr val="000000"/>
                          </a:solidFill>
                          <a:latin typeface="Calibri"/>
                        </a:rPr>
                        <a:t>1,63</a:t>
                      </a:r>
                    </a:p>
                  </a:txBody>
                  <a:tcPr marL="9525" marR="9525" marT="9525" marB="0" anchor="b"/>
                </a:tc>
                <a:tc>
                  <a:txBody>
                    <a:bodyPr/>
                    <a:lstStyle/>
                    <a:p>
                      <a:pPr algn="ctr" fontAlgn="b"/>
                      <a:r>
                        <a:rPr lang="el-GR" sz="1100" b="1" i="0" u="none" strike="noStrike">
                          <a:solidFill>
                            <a:srgbClr val="000000"/>
                          </a:solidFill>
                          <a:latin typeface="Calibri"/>
                        </a:rPr>
                        <a:t>1,00</a:t>
                      </a:r>
                    </a:p>
                  </a:txBody>
                  <a:tcPr marL="9525" marR="9525" marT="9525" marB="0" anchor="b"/>
                </a:tc>
                <a:tc>
                  <a:txBody>
                    <a:bodyPr/>
                    <a:lstStyle/>
                    <a:p>
                      <a:pPr algn="ctr" fontAlgn="b"/>
                      <a:r>
                        <a:rPr lang="el-GR" sz="1100" b="1" i="0" u="none" strike="noStrike">
                          <a:solidFill>
                            <a:srgbClr val="000000"/>
                          </a:solidFill>
                          <a:latin typeface="Calibri"/>
                        </a:rPr>
                        <a:t>0,00</a:t>
                      </a:r>
                    </a:p>
                  </a:txBody>
                  <a:tcPr marL="9525" marR="9525" marT="9525" marB="0" anchor="b"/>
                </a:tc>
                <a:tc>
                  <a:txBody>
                    <a:bodyPr/>
                    <a:lstStyle/>
                    <a:p>
                      <a:pPr algn="ctr" fontAlgn="b"/>
                      <a:r>
                        <a:rPr lang="el-GR" sz="1100" b="1" i="0" u="none" strike="noStrike">
                          <a:solidFill>
                            <a:srgbClr val="000000"/>
                          </a:solidFill>
                          <a:latin typeface="Calibri"/>
                        </a:rPr>
                        <a:t>0,58</a:t>
                      </a:r>
                    </a:p>
                  </a:txBody>
                  <a:tcPr marL="9525" marR="9525" marT="9525" marB="0" anchor="b"/>
                </a:tc>
                <a:tc>
                  <a:txBody>
                    <a:bodyPr/>
                    <a:lstStyle/>
                    <a:p>
                      <a:pPr algn="ctr" fontAlgn="b"/>
                      <a:r>
                        <a:rPr lang="el-GR" sz="1100" b="1" i="0" u="none" strike="noStrike">
                          <a:solidFill>
                            <a:srgbClr val="000000"/>
                          </a:solidFill>
                          <a:latin typeface="Calibri"/>
                        </a:rPr>
                        <a:t>0,31</a:t>
                      </a:r>
                    </a:p>
                  </a:txBody>
                  <a:tcPr marL="9525" marR="9525" marT="9525" marB="0" anchor="b"/>
                </a:tc>
                <a:tc>
                  <a:txBody>
                    <a:bodyPr/>
                    <a:lstStyle/>
                    <a:p>
                      <a:pPr algn="ctr" fontAlgn="b"/>
                      <a:r>
                        <a:rPr lang="el-GR" sz="1100" b="1" i="0" u="none" strike="noStrike">
                          <a:solidFill>
                            <a:srgbClr val="000000"/>
                          </a:solidFill>
                          <a:latin typeface="Calibri"/>
                        </a:rPr>
                        <a:t>1,44</a:t>
                      </a:r>
                    </a:p>
                  </a:txBody>
                  <a:tcPr marL="9525" marR="9525" marT="9525" marB="0" anchor="b"/>
                </a:tc>
                <a:tc>
                  <a:txBody>
                    <a:bodyPr/>
                    <a:lstStyle/>
                    <a:p>
                      <a:pPr algn="ctr" fontAlgn="b"/>
                      <a:r>
                        <a:rPr lang="el-GR" sz="1100" b="1" i="0" u="none" strike="noStrike">
                          <a:solidFill>
                            <a:srgbClr val="000000"/>
                          </a:solidFill>
                          <a:latin typeface="Calibri"/>
                        </a:rPr>
                        <a:t>288,479</a:t>
                      </a:r>
                    </a:p>
                  </a:txBody>
                  <a:tcPr marL="9525" marR="9525" marT="9525" marB="0" anchor="b"/>
                </a:tc>
                <a:extLst>
                  <a:ext uri="{0D108BD9-81ED-4DB2-BD59-A6C34878D82A}">
                    <a16:rowId xmlns:a16="http://schemas.microsoft.com/office/drawing/2014/main" val="10005"/>
                  </a:ext>
                </a:extLst>
              </a:tr>
              <a:tr h="158863">
                <a:tc>
                  <a:txBody>
                    <a:bodyPr/>
                    <a:lstStyle/>
                    <a:p>
                      <a:pPr algn="ctr" fontAlgn="b"/>
                      <a:r>
                        <a:rPr lang="el-GR" sz="1100" b="1" i="0" u="none" strike="noStrike">
                          <a:solidFill>
                            <a:srgbClr val="000000"/>
                          </a:solidFill>
                          <a:latin typeface="Calibri"/>
                        </a:rPr>
                        <a:t>1,64</a:t>
                      </a:r>
                    </a:p>
                  </a:txBody>
                  <a:tcPr marL="9525" marR="9525" marT="9525" marB="0" anchor="b"/>
                </a:tc>
                <a:tc>
                  <a:txBody>
                    <a:bodyPr/>
                    <a:lstStyle/>
                    <a:p>
                      <a:pPr algn="ctr" fontAlgn="b"/>
                      <a:r>
                        <a:rPr lang="el-GR" sz="1100" b="1" i="0" u="none" strike="noStrike">
                          <a:solidFill>
                            <a:srgbClr val="000000"/>
                          </a:solidFill>
                          <a:latin typeface="Calibri"/>
                        </a:rPr>
                        <a:t>1,00</a:t>
                      </a:r>
                    </a:p>
                  </a:txBody>
                  <a:tcPr marL="9525" marR="9525" marT="9525" marB="0" anchor="b"/>
                </a:tc>
                <a:tc>
                  <a:txBody>
                    <a:bodyPr/>
                    <a:lstStyle/>
                    <a:p>
                      <a:pPr algn="ctr" fontAlgn="b"/>
                      <a:r>
                        <a:rPr lang="el-GR" sz="1100" b="1" i="0" u="none" strike="noStrike">
                          <a:solidFill>
                            <a:srgbClr val="000000"/>
                          </a:solidFill>
                          <a:latin typeface="Calibri"/>
                        </a:rPr>
                        <a:t>0,00</a:t>
                      </a:r>
                    </a:p>
                  </a:txBody>
                  <a:tcPr marL="9525" marR="9525" marT="9525" marB="0" anchor="b"/>
                </a:tc>
                <a:tc>
                  <a:txBody>
                    <a:bodyPr/>
                    <a:lstStyle/>
                    <a:p>
                      <a:pPr algn="ctr" fontAlgn="b"/>
                      <a:r>
                        <a:rPr lang="el-GR" sz="1100" b="1" i="0" u="none" strike="noStrike">
                          <a:solidFill>
                            <a:srgbClr val="000000"/>
                          </a:solidFill>
                          <a:latin typeface="Calibri"/>
                        </a:rPr>
                        <a:t>0,61</a:t>
                      </a:r>
                    </a:p>
                  </a:txBody>
                  <a:tcPr marL="9525" marR="9525" marT="9525" marB="0" anchor="b"/>
                </a:tc>
                <a:tc>
                  <a:txBody>
                    <a:bodyPr/>
                    <a:lstStyle/>
                    <a:p>
                      <a:pPr algn="ctr" fontAlgn="b"/>
                      <a:r>
                        <a:rPr lang="el-GR" sz="1100" b="1" i="0" u="none" strike="noStrike">
                          <a:solidFill>
                            <a:srgbClr val="000000"/>
                          </a:solidFill>
                          <a:latin typeface="Calibri"/>
                        </a:rPr>
                        <a:t>0,28</a:t>
                      </a:r>
                    </a:p>
                  </a:txBody>
                  <a:tcPr marL="9525" marR="9525" marT="9525" marB="0" anchor="b"/>
                </a:tc>
                <a:tc>
                  <a:txBody>
                    <a:bodyPr/>
                    <a:lstStyle/>
                    <a:p>
                      <a:pPr algn="ctr" fontAlgn="b"/>
                      <a:r>
                        <a:rPr lang="el-GR" sz="1100" b="1" i="0" u="none" strike="noStrike">
                          <a:solidFill>
                            <a:srgbClr val="000000"/>
                          </a:solidFill>
                          <a:latin typeface="Calibri"/>
                        </a:rPr>
                        <a:t>1,46</a:t>
                      </a:r>
                    </a:p>
                  </a:txBody>
                  <a:tcPr marL="9525" marR="9525" marT="9525" marB="0" anchor="b"/>
                </a:tc>
                <a:tc>
                  <a:txBody>
                    <a:bodyPr/>
                    <a:lstStyle/>
                    <a:p>
                      <a:pPr algn="ctr" fontAlgn="b"/>
                      <a:r>
                        <a:rPr lang="el-GR" sz="1100" b="1" i="0" u="none" strike="noStrike">
                          <a:solidFill>
                            <a:srgbClr val="000000"/>
                          </a:solidFill>
                          <a:latin typeface="Calibri"/>
                        </a:rPr>
                        <a:t>296,160</a:t>
                      </a:r>
                    </a:p>
                  </a:txBody>
                  <a:tcPr marL="9525" marR="9525" marT="9525" marB="0" anchor="b"/>
                </a:tc>
                <a:extLst>
                  <a:ext uri="{0D108BD9-81ED-4DB2-BD59-A6C34878D82A}">
                    <a16:rowId xmlns:a16="http://schemas.microsoft.com/office/drawing/2014/main" val="10006"/>
                  </a:ext>
                </a:extLst>
              </a:tr>
              <a:tr h="158863">
                <a:tc>
                  <a:txBody>
                    <a:bodyPr/>
                    <a:lstStyle/>
                    <a:p>
                      <a:pPr algn="ctr" fontAlgn="b"/>
                      <a:r>
                        <a:rPr lang="el-GR" sz="1100" b="1" i="0" u="none" strike="noStrike">
                          <a:solidFill>
                            <a:srgbClr val="000000"/>
                          </a:solidFill>
                          <a:latin typeface="Calibri"/>
                        </a:rPr>
                        <a:t>1,65</a:t>
                      </a:r>
                    </a:p>
                  </a:txBody>
                  <a:tcPr marL="9525" marR="9525" marT="9525" marB="0" anchor="b"/>
                </a:tc>
                <a:tc>
                  <a:txBody>
                    <a:bodyPr/>
                    <a:lstStyle/>
                    <a:p>
                      <a:pPr algn="ctr" fontAlgn="b"/>
                      <a:r>
                        <a:rPr lang="el-GR" sz="1100" b="1" i="0" u="none" strike="noStrike">
                          <a:solidFill>
                            <a:srgbClr val="000000"/>
                          </a:solidFill>
                          <a:latin typeface="Calibri"/>
                        </a:rPr>
                        <a:t>1,00</a:t>
                      </a:r>
                    </a:p>
                  </a:txBody>
                  <a:tcPr marL="9525" marR="9525" marT="9525" marB="0" anchor="b"/>
                </a:tc>
                <a:tc>
                  <a:txBody>
                    <a:bodyPr/>
                    <a:lstStyle/>
                    <a:p>
                      <a:pPr algn="ctr" fontAlgn="b"/>
                      <a:r>
                        <a:rPr lang="el-GR" sz="1100" b="1" i="0" u="none" strike="noStrike">
                          <a:solidFill>
                            <a:srgbClr val="000000"/>
                          </a:solidFill>
                          <a:latin typeface="Calibri"/>
                        </a:rPr>
                        <a:t>0,00</a:t>
                      </a:r>
                    </a:p>
                  </a:txBody>
                  <a:tcPr marL="9525" marR="9525" marT="9525" marB="0" anchor="b"/>
                </a:tc>
                <a:tc>
                  <a:txBody>
                    <a:bodyPr/>
                    <a:lstStyle/>
                    <a:p>
                      <a:pPr algn="ctr" fontAlgn="b"/>
                      <a:r>
                        <a:rPr lang="el-GR" sz="1100" b="1" i="0" u="none" strike="noStrike">
                          <a:solidFill>
                            <a:srgbClr val="000000"/>
                          </a:solidFill>
                          <a:latin typeface="Calibri"/>
                        </a:rPr>
                        <a:t>0,62</a:t>
                      </a:r>
                    </a:p>
                  </a:txBody>
                  <a:tcPr marL="9525" marR="9525" marT="9525" marB="0" anchor="b"/>
                </a:tc>
                <a:tc>
                  <a:txBody>
                    <a:bodyPr/>
                    <a:lstStyle/>
                    <a:p>
                      <a:pPr algn="ctr" fontAlgn="b"/>
                      <a:r>
                        <a:rPr lang="el-GR" sz="1100" b="1" i="0" u="none" strike="noStrike">
                          <a:solidFill>
                            <a:srgbClr val="000000"/>
                          </a:solidFill>
                          <a:latin typeface="Calibri"/>
                        </a:rPr>
                        <a:t>0,27</a:t>
                      </a:r>
                    </a:p>
                  </a:txBody>
                  <a:tcPr marL="9525" marR="9525" marT="9525" marB="0" anchor="b"/>
                </a:tc>
                <a:tc>
                  <a:txBody>
                    <a:bodyPr/>
                    <a:lstStyle/>
                    <a:p>
                      <a:pPr algn="ctr" fontAlgn="b"/>
                      <a:r>
                        <a:rPr lang="el-GR" sz="1100" b="1" i="0" u="none" strike="noStrike">
                          <a:solidFill>
                            <a:srgbClr val="000000"/>
                          </a:solidFill>
                          <a:latin typeface="Calibri"/>
                        </a:rPr>
                        <a:t>1,47</a:t>
                      </a:r>
                    </a:p>
                  </a:txBody>
                  <a:tcPr marL="9525" marR="9525" marT="9525" marB="0" anchor="b"/>
                </a:tc>
                <a:tc>
                  <a:txBody>
                    <a:bodyPr/>
                    <a:lstStyle/>
                    <a:p>
                      <a:pPr algn="ctr" fontAlgn="b"/>
                      <a:r>
                        <a:rPr lang="el-GR" sz="1100" b="1" i="0" u="none" strike="noStrike">
                          <a:solidFill>
                            <a:srgbClr val="000000"/>
                          </a:solidFill>
                          <a:latin typeface="Calibri"/>
                        </a:rPr>
                        <a:t>303,249</a:t>
                      </a:r>
                    </a:p>
                  </a:txBody>
                  <a:tcPr marL="9525" marR="9525" marT="9525" marB="0" anchor="b"/>
                </a:tc>
                <a:extLst>
                  <a:ext uri="{0D108BD9-81ED-4DB2-BD59-A6C34878D82A}">
                    <a16:rowId xmlns:a16="http://schemas.microsoft.com/office/drawing/2014/main" val="10007"/>
                  </a:ext>
                </a:extLst>
              </a:tr>
              <a:tr h="158863">
                <a:tc>
                  <a:txBody>
                    <a:bodyPr/>
                    <a:lstStyle/>
                    <a:p>
                      <a:pPr algn="ctr" fontAlgn="b"/>
                      <a:r>
                        <a:rPr lang="el-GR" sz="1100" b="1" i="0" u="none" strike="noStrike">
                          <a:solidFill>
                            <a:srgbClr val="000000"/>
                          </a:solidFill>
                          <a:latin typeface="Calibri"/>
                        </a:rPr>
                        <a:t>1,64</a:t>
                      </a:r>
                    </a:p>
                  </a:txBody>
                  <a:tcPr marL="9525" marR="9525" marT="9525" marB="0" anchor="b"/>
                </a:tc>
                <a:tc>
                  <a:txBody>
                    <a:bodyPr/>
                    <a:lstStyle/>
                    <a:p>
                      <a:pPr algn="ctr" fontAlgn="b"/>
                      <a:r>
                        <a:rPr lang="el-GR" sz="1100" b="1" i="0" u="none" strike="noStrike">
                          <a:solidFill>
                            <a:srgbClr val="000000"/>
                          </a:solidFill>
                          <a:latin typeface="Calibri"/>
                        </a:rPr>
                        <a:t>0,99</a:t>
                      </a:r>
                    </a:p>
                  </a:txBody>
                  <a:tcPr marL="9525" marR="9525" marT="9525" marB="0" anchor="b"/>
                </a:tc>
                <a:tc>
                  <a:txBody>
                    <a:bodyPr/>
                    <a:lstStyle/>
                    <a:p>
                      <a:pPr algn="ctr" fontAlgn="b"/>
                      <a:r>
                        <a:rPr lang="el-GR" sz="1100" b="1" i="0" u="none" strike="noStrike">
                          <a:solidFill>
                            <a:srgbClr val="000000"/>
                          </a:solidFill>
                          <a:latin typeface="Calibri"/>
                        </a:rPr>
                        <a:t>0,01</a:t>
                      </a:r>
                    </a:p>
                  </a:txBody>
                  <a:tcPr marL="9525" marR="9525" marT="9525" marB="0" anchor="b"/>
                </a:tc>
                <a:tc>
                  <a:txBody>
                    <a:bodyPr/>
                    <a:lstStyle/>
                    <a:p>
                      <a:pPr algn="ctr" fontAlgn="b"/>
                      <a:r>
                        <a:rPr lang="el-GR" sz="1100" b="1" i="0" u="none" strike="noStrike">
                          <a:solidFill>
                            <a:srgbClr val="000000"/>
                          </a:solidFill>
                          <a:latin typeface="Calibri"/>
                        </a:rPr>
                        <a:t>0,62</a:t>
                      </a:r>
                    </a:p>
                  </a:txBody>
                  <a:tcPr marL="9525" marR="9525" marT="9525" marB="0" anchor="b"/>
                </a:tc>
                <a:tc>
                  <a:txBody>
                    <a:bodyPr/>
                    <a:lstStyle/>
                    <a:p>
                      <a:pPr algn="ctr" fontAlgn="b"/>
                      <a:r>
                        <a:rPr lang="el-GR" sz="1100" b="1" i="0" u="none" strike="noStrike">
                          <a:solidFill>
                            <a:srgbClr val="000000"/>
                          </a:solidFill>
                          <a:latin typeface="Calibri"/>
                        </a:rPr>
                        <a:t>0,27</a:t>
                      </a:r>
                    </a:p>
                  </a:txBody>
                  <a:tcPr marL="9525" marR="9525" marT="9525" marB="0" anchor="b"/>
                </a:tc>
                <a:tc>
                  <a:txBody>
                    <a:bodyPr/>
                    <a:lstStyle/>
                    <a:p>
                      <a:pPr algn="ctr" fontAlgn="b"/>
                      <a:r>
                        <a:rPr lang="el-GR" sz="1100" b="1" i="0" u="none" strike="noStrike">
                          <a:solidFill>
                            <a:srgbClr val="000000"/>
                          </a:solidFill>
                          <a:latin typeface="Calibri"/>
                        </a:rPr>
                        <a:t>1,46</a:t>
                      </a:r>
                    </a:p>
                  </a:txBody>
                  <a:tcPr marL="9525" marR="9525" marT="9525" marB="0" anchor="b"/>
                </a:tc>
                <a:tc>
                  <a:txBody>
                    <a:bodyPr/>
                    <a:lstStyle/>
                    <a:p>
                      <a:pPr algn="ctr" fontAlgn="b"/>
                      <a:r>
                        <a:rPr lang="el-GR" sz="1100" b="1" i="0" u="none" strike="noStrike">
                          <a:solidFill>
                            <a:srgbClr val="000000"/>
                          </a:solidFill>
                          <a:latin typeface="Calibri"/>
                        </a:rPr>
                        <a:t>273,456</a:t>
                      </a:r>
                    </a:p>
                  </a:txBody>
                  <a:tcPr marL="9525" marR="9525" marT="9525" marB="0" anchor="b"/>
                </a:tc>
                <a:extLst>
                  <a:ext uri="{0D108BD9-81ED-4DB2-BD59-A6C34878D82A}">
                    <a16:rowId xmlns:a16="http://schemas.microsoft.com/office/drawing/2014/main" val="10008"/>
                  </a:ext>
                </a:extLst>
              </a:tr>
              <a:tr h="158863">
                <a:tc>
                  <a:txBody>
                    <a:bodyPr/>
                    <a:lstStyle/>
                    <a:p>
                      <a:pPr algn="ctr" fontAlgn="b"/>
                      <a:r>
                        <a:rPr lang="el-GR" sz="1100" b="1" i="0" u="none" strike="noStrike">
                          <a:solidFill>
                            <a:srgbClr val="000000"/>
                          </a:solidFill>
                          <a:latin typeface="Calibri"/>
                        </a:rPr>
                        <a:t>1,85</a:t>
                      </a:r>
                    </a:p>
                  </a:txBody>
                  <a:tcPr marL="9525" marR="9525" marT="9525" marB="0" anchor="b"/>
                </a:tc>
                <a:tc>
                  <a:txBody>
                    <a:bodyPr/>
                    <a:lstStyle/>
                    <a:p>
                      <a:pPr algn="ctr" fontAlgn="b"/>
                      <a:r>
                        <a:rPr lang="el-GR" sz="1100" b="1" i="0" u="none" strike="noStrike">
                          <a:solidFill>
                            <a:srgbClr val="000000"/>
                          </a:solidFill>
                          <a:latin typeface="Calibri"/>
                        </a:rPr>
                        <a:t>0,94</a:t>
                      </a:r>
                    </a:p>
                  </a:txBody>
                  <a:tcPr marL="9525" marR="9525" marT="9525" marB="0" anchor="b"/>
                </a:tc>
                <a:tc>
                  <a:txBody>
                    <a:bodyPr/>
                    <a:lstStyle/>
                    <a:p>
                      <a:pPr algn="ctr" fontAlgn="b"/>
                      <a:r>
                        <a:rPr lang="el-GR" sz="1100" b="1" i="0" u="none" strike="noStrike">
                          <a:solidFill>
                            <a:srgbClr val="000000"/>
                          </a:solidFill>
                          <a:latin typeface="Calibri"/>
                        </a:rPr>
                        <a:t>0,06</a:t>
                      </a:r>
                    </a:p>
                  </a:txBody>
                  <a:tcPr marL="9525" marR="9525" marT="9525" marB="0" anchor="b"/>
                </a:tc>
                <a:tc>
                  <a:txBody>
                    <a:bodyPr/>
                    <a:lstStyle/>
                    <a:p>
                      <a:pPr algn="ctr" fontAlgn="b"/>
                      <a:r>
                        <a:rPr lang="el-GR" sz="1100" b="1" i="0" u="none" strike="noStrike">
                          <a:solidFill>
                            <a:srgbClr val="000000"/>
                          </a:solidFill>
                          <a:latin typeface="Calibri"/>
                        </a:rPr>
                        <a:t>0,59</a:t>
                      </a:r>
                    </a:p>
                  </a:txBody>
                  <a:tcPr marL="9525" marR="9525" marT="9525" marB="0" anchor="b"/>
                </a:tc>
                <a:tc>
                  <a:txBody>
                    <a:bodyPr/>
                    <a:lstStyle/>
                    <a:p>
                      <a:pPr algn="ctr" fontAlgn="b"/>
                      <a:r>
                        <a:rPr lang="el-GR" sz="1100" b="1" i="0" u="none" strike="noStrike">
                          <a:solidFill>
                            <a:srgbClr val="000000"/>
                          </a:solidFill>
                          <a:latin typeface="Calibri"/>
                        </a:rPr>
                        <a:t>0,29</a:t>
                      </a:r>
                    </a:p>
                  </a:txBody>
                  <a:tcPr marL="9525" marR="9525" marT="9525" marB="0" anchor="b"/>
                </a:tc>
                <a:tc>
                  <a:txBody>
                    <a:bodyPr/>
                    <a:lstStyle/>
                    <a:p>
                      <a:pPr algn="ctr" fontAlgn="b"/>
                      <a:r>
                        <a:rPr lang="el-GR" sz="1100" b="1" i="0" u="none" strike="noStrike">
                          <a:solidFill>
                            <a:srgbClr val="000000"/>
                          </a:solidFill>
                          <a:latin typeface="Calibri"/>
                        </a:rPr>
                        <a:t>1,58</a:t>
                      </a:r>
                    </a:p>
                  </a:txBody>
                  <a:tcPr marL="9525" marR="9525" marT="9525" marB="0" anchor="b"/>
                </a:tc>
                <a:tc>
                  <a:txBody>
                    <a:bodyPr/>
                    <a:lstStyle/>
                    <a:p>
                      <a:pPr algn="ctr" fontAlgn="b"/>
                      <a:r>
                        <a:rPr lang="el-GR" sz="1100" b="1" i="0" u="none" strike="noStrike">
                          <a:solidFill>
                            <a:srgbClr val="000000"/>
                          </a:solidFill>
                          <a:latin typeface="Calibri"/>
                        </a:rPr>
                        <a:t>231,892</a:t>
                      </a:r>
                    </a:p>
                  </a:txBody>
                  <a:tcPr marL="9525" marR="9525" marT="9525" marB="0" anchor="b"/>
                </a:tc>
                <a:extLst>
                  <a:ext uri="{0D108BD9-81ED-4DB2-BD59-A6C34878D82A}">
                    <a16:rowId xmlns:a16="http://schemas.microsoft.com/office/drawing/2014/main" val="10009"/>
                  </a:ext>
                </a:extLst>
              </a:tr>
              <a:tr h="158863">
                <a:tc>
                  <a:txBody>
                    <a:bodyPr/>
                    <a:lstStyle/>
                    <a:p>
                      <a:pPr algn="ctr" fontAlgn="b"/>
                      <a:r>
                        <a:rPr lang="el-GR" sz="1100" b="1" i="0" u="none" strike="noStrike">
                          <a:solidFill>
                            <a:srgbClr val="000000"/>
                          </a:solidFill>
                          <a:latin typeface="Calibri"/>
                        </a:rPr>
                        <a:t>2,19</a:t>
                      </a:r>
                    </a:p>
                  </a:txBody>
                  <a:tcPr marL="9525" marR="9525" marT="9525" marB="0" anchor="b"/>
                </a:tc>
                <a:tc>
                  <a:txBody>
                    <a:bodyPr/>
                    <a:lstStyle/>
                    <a:p>
                      <a:pPr algn="ctr" fontAlgn="b"/>
                      <a:r>
                        <a:rPr lang="el-GR" sz="1100" b="1" i="0" u="none" strike="noStrike">
                          <a:solidFill>
                            <a:srgbClr val="000000"/>
                          </a:solidFill>
                          <a:latin typeface="Calibri"/>
                        </a:rPr>
                        <a:t>0,86</a:t>
                      </a:r>
                    </a:p>
                  </a:txBody>
                  <a:tcPr marL="9525" marR="9525" marT="9525" marB="0" anchor="b"/>
                </a:tc>
                <a:tc>
                  <a:txBody>
                    <a:bodyPr/>
                    <a:lstStyle/>
                    <a:p>
                      <a:pPr algn="ctr" fontAlgn="b"/>
                      <a:r>
                        <a:rPr lang="el-GR" sz="1100" b="1" i="0" u="none" strike="noStrike">
                          <a:solidFill>
                            <a:srgbClr val="000000"/>
                          </a:solidFill>
                          <a:latin typeface="Calibri"/>
                        </a:rPr>
                        <a:t>0,14</a:t>
                      </a:r>
                    </a:p>
                  </a:txBody>
                  <a:tcPr marL="9525" marR="9525" marT="9525" marB="0" anchor="b"/>
                </a:tc>
                <a:tc>
                  <a:txBody>
                    <a:bodyPr/>
                    <a:lstStyle/>
                    <a:p>
                      <a:pPr algn="ctr" fontAlgn="b"/>
                      <a:r>
                        <a:rPr lang="el-GR" sz="1100" b="1" i="0" u="none" strike="noStrike">
                          <a:solidFill>
                            <a:srgbClr val="000000"/>
                          </a:solidFill>
                          <a:latin typeface="Calibri"/>
                        </a:rPr>
                        <a:t>0,56</a:t>
                      </a:r>
                    </a:p>
                  </a:txBody>
                  <a:tcPr marL="9525" marR="9525" marT="9525" marB="0" anchor="b"/>
                </a:tc>
                <a:tc>
                  <a:txBody>
                    <a:bodyPr/>
                    <a:lstStyle/>
                    <a:p>
                      <a:pPr algn="ctr" fontAlgn="b"/>
                      <a:r>
                        <a:rPr lang="el-GR" sz="1100" b="1" i="0" u="none" strike="noStrike">
                          <a:solidFill>
                            <a:srgbClr val="000000"/>
                          </a:solidFill>
                          <a:latin typeface="Calibri"/>
                        </a:rPr>
                        <a:t>0,33</a:t>
                      </a:r>
                    </a:p>
                  </a:txBody>
                  <a:tcPr marL="9525" marR="9525" marT="9525" marB="0" anchor="b"/>
                </a:tc>
                <a:tc>
                  <a:txBody>
                    <a:bodyPr/>
                    <a:lstStyle/>
                    <a:p>
                      <a:pPr algn="ctr" fontAlgn="b"/>
                      <a:r>
                        <a:rPr lang="el-GR" sz="1100" b="1" i="0" u="none" strike="noStrike">
                          <a:solidFill>
                            <a:srgbClr val="000000"/>
                          </a:solidFill>
                          <a:latin typeface="Calibri"/>
                        </a:rPr>
                        <a:t>1,75</a:t>
                      </a:r>
                    </a:p>
                  </a:txBody>
                  <a:tcPr marL="9525" marR="9525" marT="9525" marB="0" anchor="b"/>
                </a:tc>
                <a:tc>
                  <a:txBody>
                    <a:bodyPr/>
                    <a:lstStyle/>
                    <a:p>
                      <a:pPr algn="ctr" fontAlgn="b"/>
                      <a:r>
                        <a:rPr lang="el-GR" sz="1100" b="1" i="0" u="none" strike="noStrike">
                          <a:solidFill>
                            <a:srgbClr val="000000"/>
                          </a:solidFill>
                          <a:latin typeface="Calibri"/>
                        </a:rPr>
                        <a:t>189,830</a:t>
                      </a:r>
                    </a:p>
                  </a:txBody>
                  <a:tcPr marL="9525" marR="9525" marT="9525" marB="0" anchor="b"/>
                </a:tc>
                <a:extLst>
                  <a:ext uri="{0D108BD9-81ED-4DB2-BD59-A6C34878D82A}">
                    <a16:rowId xmlns:a16="http://schemas.microsoft.com/office/drawing/2014/main" val="10010"/>
                  </a:ext>
                </a:extLst>
              </a:tr>
              <a:tr h="158863">
                <a:tc>
                  <a:txBody>
                    <a:bodyPr/>
                    <a:lstStyle/>
                    <a:p>
                      <a:pPr algn="ctr" fontAlgn="b"/>
                      <a:r>
                        <a:rPr lang="el-GR" sz="1100" b="1" i="0" u="none" strike="noStrike">
                          <a:solidFill>
                            <a:srgbClr val="000000"/>
                          </a:solidFill>
                          <a:latin typeface="Calibri"/>
                        </a:rPr>
                        <a:t>2,64</a:t>
                      </a:r>
                    </a:p>
                  </a:txBody>
                  <a:tcPr marL="9525" marR="9525" marT="9525" marB="0" anchor="b"/>
                </a:tc>
                <a:tc>
                  <a:txBody>
                    <a:bodyPr/>
                    <a:lstStyle/>
                    <a:p>
                      <a:pPr algn="ctr" fontAlgn="b"/>
                      <a:r>
                        <a:rPr lang="el-GR" sz="1100" b="1" i="0" u="none" strike="noStrike">
                          <a:solidFill>
                            <a:srgbClr val="000000"/>
                          </a:solidFill>
                          <a:latin typeface="Calibri"/>
                        </a:rPr>
                        <a:t>0,79</a:t>
                      </a:r>
                    </a:p>
                  </a:txBody>
                  <a:tcPr marL="9525" marR="9525" marT="9525" marB="0" anchor="b"/>
                </a:tc>
                <a:tc>
                  <a:txBody>
                    <a:bodyPr/>
                    <a:lstStyle/>
                    <a:p>
                      <a:pPr algn="ctr" fontAlgn="b"/>
                      <a:r>
                        <a:rPr lang="el-GR" sz="1100" b="1" i="0" u="none" strike="noStrike">
                          <a:solidFill>
                            <a:srgbClr val="000000"/>
                          </a:solidFill>
                          <a:latin typeface="Calibri"/>
                        </a:rPr>
                        <a:t>0,21</a:t>
                      </a:r>
                    </a:p>
                  </a:txBody>
                  <a:tcPr marL="9525" marR="9525" marT="9525" marB="0" anchor="b"/>
                </a:tc>
                <a:tc>
                  <a:txBody>
                    <a:bodyPr/>
                    <a:lstStyle/>
                    <a:p>
                      <a:pPr algn="ctr" fontAlgn="b"/>
                      <a:r>
                        <a:rPr lang="el-GR" sz="1100" b="1" i="0" u="none" strike="noStrike">
                          <a:solidFill>
                            <a:srgbClr val="000000"/>
                          </a:solidFill>
                          <a:latin typeface="Calibri"/>
                        </a:rPr>
                        <a:t>0,50</a:t>
                      </a:r>
                    </a:p>
                  </a:txBody>
                  <a:tcPr marL="9525" marR="9525" marT="9525" marB="0" anchor="b"/>
                </a:tc>
                <a:tc>
                  <a:txBody>
                    <a:bodyPr/>
                    <a:lstStyle/>
                    <a:p>
                      <a:pPr algn="ctr" fontAlgn="b"/>
                      <a:r>
                        <a:rPr lang="el-GR" sz="1100" b="1" i="0" u="none" strike="noStrike">
                          <a:solidFill>
                            <a:srgbClr val="000000"/>
                          </a:solidFill>
                          <a:latin typeface="Calibri"/>
                        </a:rPr>
                        <a:t>0,40</a:t>
                      </a:r>
                    </a:p>
                  </a:txBody>
                  <a:tcPr marL="9525" marR="9525" marT="9525" marB="0" anchor="b"/>
                </a:tc>
                <a:tc>
                  <a:txBody>
                    <a:bodyPr/>
                    <a:lstStyle/>
                    <a:p>
                      <a:pPr algn="ctr" fontAlgn="b"/>
                      <a:r>
                        <a:rPr lang="el-GR" sz="1100" b="1" i="0" u="none" strike="noStrike">
                          <a:solidFill>
                            <a:srgbClr val="000000"/>
                          </a:solidFill>
                          <a:latin typeface="Calibri"/>
                        </a:rPr>
                        <a:t>1,91</a:t>
                      </a:r>
                    </a:p>
                  </a:txBody>
                  <a:tcPr marL="9525" marR="9525" marT="9525" marB="0" anchor="b"/>
                </a:tc>
                <a:tc>
                  <a:txBody>
                    <a:bodyPr/>
                    <a:lstStyle/>
                    <a:p>
                      <a:pPr algn="ctr" fontAlgn="b"/>
                      <a:r>
                        <a:rPr lang="el-GR" sz="1100" b="1" i="0" u="none" strike="noStrike">
                          <a:solidFill>
                            <a:srgbClr val="000000"/>
                          </a:solidFill>
                          <a:latin typeface="Calibri"/>
                        </a:rPr>
                        <a:t>133,398</a:t>
                      </a:r>
                    </a:p>
                  </a:txBody>
                  <a:tcPr marL="9525" marR="9525" marT="9525" marB="0" anchor="b"/>
                </a:tc>
                <a:extLst>
                  <a:ext uri="{0D108BD9-81ED-4DB2-BD59-A6C34878D82A}">
                    <a16:rowId xmlns:a16="http://schemas.microsoft.com/office/drawing/2014/main" val="10011"/>
                  </a:ext>
                </a:extLst>
              </a:tr>
              <a:tr h="158863">
                <a:tc>
                  <a:txBody>
                    <a:bodyPr/>
                    <a:lstStyle/>
                    <a:p>
                      <a:pPr algn="ctr" fontAlgn="b"/>
                      <a:r>
                        <a:rPr lang="el-GR" sz="1100" b="1" i="0" u="none" strike="noStrike">
                          <a:solidFill>
                            <a:srgbClr val="000000"/>
                          </a:solidFill>
                          <a:latin typeface="Calibri"/>
                        </a:rPr>
                        <a:t>2,94</a:t>
                      </a:r>
                    </a:p>
                  </a:txBody>
                  <a:tcPr marL="9525" marR="9525" marT="9525" marB="0" anchor="b"/>
                </a:tc>
                <a:tc>
                  <a:txBody>
                    <a:bodyPr/>
                    <a:lstStyle/>
                    <a:p>
                      <a:pPr algn="ctr" fontAlgn="b"/>
                      <a:r>
                        <a:rPr lang="el-GR" sz="1100" b="1" i="0" u="none" strike="noStrike">
                          <a:solidFill>
                            <a:srgbClr val="000000"/>
                          </a:solidFill>
                          <a:latin typeface="Calibri"/>
                        </a:rPr>
                        <a:t>0,77</a:t>
                      </a:r>
                    </a:p>
                  </a:txBody>
                  <a:tcPr marL="9525" marR="9525" marT="9525" marB="0" anchor="b"/>
                </a:tc>
                <a:tc>
                  <a:txBody>
                    <a:bodyPr/>
                    <a:lstStyle/>
                    <a:p>
                      <a:pPr algn="ctr" fontAlgn="b"/>
                      <a:r>
                        <a:rPr lang="el-GR" sz="1100" b="1" i="0" u="none" strike="noStrike">
                          <a:solidFill>
                            <a:srgbClr val="000000"/>
                          </a:solidFill>
                          <a:latin typeface="Calibri"/>
                        </a:rPr>
                        <a:t>0,23</a:t>
                      </a:r>
                    </a:p>
                  </a:txBody>
                  <a:tcPr marL="9525" marR="9525" marT="9525" marB="0" anchor="b"/>
                </a:tc>
                <a:tc>
                  <a:txBody>
                    <a:bodyPr/>
                    <a:lstStyle/>
                    <a:p>
                      <a:pPr algn="ctr" fontAlgn="b"/>
                      <a:r>
                        <a:rPr lang="el-GR" sz="1100" b="1" i="0" u="none" strike="noStrike">
                          <a:solidFill>
                            <a:srgbClr val="000000"/>
                          </a:solidFill>
                          <a:latin typeface="Calibri"/>
                        </a:rPr>
                        <a:t>0,44</a:t>
                      </a:r>
                    </a:p>
                  </a:txBody>
                  <a:tcPr marL="9525" marR="9525" marT="9525" marB="0" anchor="b"/>
                </a:tc>
                <a:tc>
                  <a:txBody>
                    <a:bodyPr/>
                    <a:lstStyle/>
                    <a:p>
                      <a:pPr algn="ctr" fontAlgn="b"/>
                      <a:r>
                        <a:rPr lang="el-GR" sz="1100" b="1" i="0" u="none" strike="noStrike">
                          <a:solidFill>
                            <a:srgbClr val="000000"/>
                          </a:solidFill>
                          <a:latin typeface="Calibri"/>
                        </a:rPr>
                        <a:t>0,48</a:t>
                      </a:r>
                    </a:p>
                  </a:txBody>
                  <a:tcPr marL="9525" marR="9525" marT="9525" marB="0" anchor="b"/>
                </a:tc>
                <a:tc>
                  <a:txBody>
                    <a:bodyPr/>
                    <a:lstStyle/>
                    <a:p>
                      <a:pPr algn="ctr" fontAlgn="b"/>
                      <a:r>
                        <a:rPr lang="el-GR" sz="1100" b="1" i="0" u="none" strike="noStrike">
                          <a:solidFill>
                            <a:srgbClr val="000000"/>
                          </a:solidFill>
                          <a:latin typeface="Calibri"/>
                        </a:rPr>
                        <a:t>1,91</a:t>
                      </a:r>
                    </a:p>
                  </a:txBody>
                  <a:tcPr marL="9525" marR="9525" marT="9525" marB="0" anchor="b"/>
                </a:tc>
                <a:tc>
                  <a:txBody>
                    <a:bodyPr/>
                    <a:lstStyle/>
                    <a:p>
                      <a:pPr algn="ctr" fontAlgn="b"/>
                      <a:r>
                        <a:rPr lang="el-GR" sz="1100" b="1" i="0" u="none" strike="noStrike">
                          <a:solidFill>
                            <a:srgbClr val="000000"/>
                          </a:solidFill>
                          <a:latin typeface="Calibri"/>
                        </a:rPr>
                        <a:t>107,785</a:t>
                      </a:r>
                    </a:p>
                  </a:txBody>
                  <a:tcPr marL="9525" marR="9525" marT="9525" marB="0" anchor="b"/>
                </a:tc>
                <a:extLst>
                  <a:ext uri="{0D108BD9-81ED-4DB2-BD59-A6C34878D82A}">
                    <a16:rowId xmlns:a16="http://schemas.microsoft.com/office/drawing/2014/main" val="10012"/>
                  </a:ext>
                </a:extLst>
              </a:tr>
              <a:tr h="158863">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r>
                        <a:rPr lang="el-GR" sz="1100" b="1" i="0" u="none" strike="noStrike" dirty="0">
                          <a:solidFill>
                            <a:srgbClr val="000000"/>
                          </a:solidFill>
                          <a:latin typeface="Calibri"/>
                        </a:rPr>
                        <a:t>2517,965</a:t>
                      </a: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0" y="-24"/>
            <a:ext cx="9144000" cy="369332"/>
          </a:xfrm>
          <a:prstGeom prst="rect">
            <a:avLst/>
          </a:prstGeom>
          <a:noFill/>
        </p:spPr>
        <p:txBody>
          <a:bodyPr wrap="square" rtlCol="0">
            <a:spAutoFit/>
          </a:bodyPr>
          <a:lstStyle/>
          <a:p>
            <a:pPr algn="just"/>
            <a:r>
              <a:rPr lang="el-GR" b="1" dirty="0" smtClean="0"/>
              <a:t>2. Οι συνέπειες της κίνησης της γης γύρω από τον ήλιο</a:t>
            </a:r>
            <a:endParaRPr lang="el-GR" b="1" dirty="0"/>
          </a:p>
        </p:txBody>
      </p:sp>
      <p:pic>
        <p:nvPicPr>
          <p:cNvPr id="11" name="10 - Εικόνα"/>
          <p:cNvPicPr>
            <a:picLocks noChangeAspect="1"/>
          </p:cNvPicPr>
          <p:nvPr/>
        </p:nvPicPr>
        <p:blipFill>
          <a:blip r:embed="rId2" cstate="print"/>
          <a:srcRect/>
          <a:stretch>
            <a:fillRect/>
          </a:stretch>
        </p:blipFill>
        <p:spPr bwMode="auto">
          <a:xfrm>
            <a:off x="553979" y="453963"/>
            <a:ext cx="7518483" cy="4865517"/>
          </a:xfrm>
          <a:prstGeom prst="rect">
            <a:avLst/>
          </a:prstGeom>
          <a:noFill/>
          <a:ln w="9525">
            <a:noFill/>
            <a:miter lim="800000"/>
            <a:headEnd/>
            <a:tailEnd/>
          </a:ln>
        </p:spPr>
      </p:pic>
      <p:sp>
        <p:nvSpPr>
          <p:cNvPr id="12" name="11 - TextBox"/>
          <p:cNvSpPr txBox="1"/>
          <p:nvPr/>
        </p:nvSpPr>
        <p:spPr>
          <a:xfrm>
            <a:off x="0" y="5226784"/>
            <a:ext cx="9144000" cy="1631216"/>
          </a:xfrm>
          <a:prstGeom prst="rect">
            <a:avLst/>
          </a:prstGeom>
          <a:noFill/>
        </p:spPr>
        <p:txBody>
          <a:bodyPr wrap="square" rtlCol="0">
            <a:spAutoFit/>
          </a:bodyPr>
          <a:lstStyle/>
          <a:p>
            <a:r>
              <a:rPr lang="el-GR" sz="1600" dirty="0" smtClean="0"/>
              <a:t>Σε κάθε νέα θέση, κατά την περιφορά, ο άξονας της γης παραμένει παράλληλος με την προηγούμενη. Όμως δεν είναι κάθετος στο επίπεδο της ελλειπτικής τροχιάς και αποκλίνει από την κάθετο κατά: </a:t>
            </a:r>
          </a:p>
          <a:p>
            <a:endParaRPr lang="el-GR" sz="1000" b="1" dirty="0" smtClean="0"/>
          </a:p>
          <a:p>
            <a:pPr algn="ctr"/>
            <a:r>
              <a:rPr lang="el-GR" sz="1600" b="1" dirty="0" smtClean="0"/>
              <a:t>Δ = 23,45</a:t>
            </a:r>
            <a:r>
              <a:rPr lang="el-GR" sz="1600" b="1" baseline="30000" dirty="0" smtClean="0"/>
              <a:t>ο</a:t>
            </a:r>
            <a:r>
              <a:rPr lang="el-GR" sz="1600" dirty="0" smtClean="0"/>
              <a:t> </a:t>
            </a:r>
          </a:p>
          <a:p>
            <a:endParaRPr lang="el-GR" sz="1000" dirty="0" smtClean="0"/>
          </a:p>
          <a:p>
            <a:r>
              <a:rPr lang="el-GR" sz="1600" dirty="0" smtClean="0"/>
              <a:t>Το γεγονός αυτό είναι υπεύθυνο για την αλλαγή των εποχών κατά τη διάρκεια του έτους και για τη μεταβολή της διάρκειας της ημέρας και της νύχτας.</a:t>
            </a:r>
            <a:endParaRPr lang="el-G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4"/>
            <a:ext cx="9144000" cy="369332"/>
          </a:xfrm>
          <a:prstGeom prst="rect">
            <a:avLst/>
          </a:prstGeom>
          <a:noFill/>
        </p:spPr>
        <p:txBody>
          <a:bodyPr wrap="square" rtlCol="0">
            <a:spAutoFit/>
          </a:bodyPr>
          <a:lstStyle/>
          <a:p>
            <a:pPr algn="just"/>
            <a:r>
              <a:rPr lang="el-GR" b="1" dirty="0" smtClean="0"/>
              <a:t>2. Οι συνέπειες της κίνησης της γης γύρω από τον ήλιο</a:t>
            </a:r>
            <a:endParaRPr lang="el-GR" b="1" dirty="0"/>
          </a:p>
        </p:txBody>
      </p:sp>
      <p:sp>
        <p:nvSpPr>
          <p:cNvPr id="5" name="4 - TextBox"/>
          <p:cNvSpPr txBox="1"/>
          <p:nvPr/>
        </p:nvSpPr>
        <p:spPr>
          <a:xfrm>
            <a:off x="0" y="4310194"/>
            <a:ext cx="9144000" cy="2554545"/>
          </a:xfrm>
          <a:prstGeom prst="rect">
            <a:avLst/>
          </a:prstGeom>
          <a:noFill/>
        </p:spPr>
        <p:txBody>
          <a:bodyPr wrap="square" rtlCol="0">
            <a:spAutoFit/>
          </a:bodyPr>
          <a:lstStyle/>
          <a:p>
            <a:r>
              <a:rPr lang="el-GR" sz="1600" dirty="0" smtClean="0"/>
              <a:t>Η γωνία </a:t>
            </a:r>
            <a:r>
              <a:rPr lang="el-GR" sz="1600" b="1" dirty="0" smtClean="0"/>
              <a:t>Δ = 23,45</a:t>
            </a:r>
            <a:r>
              <a:rPr lang="el-GR" sz="1600" b="1" baseline="30000" dirty="0" smtClean="0"/>
              <a:t>ο</a:t>
            </a:r>
            <a:r>
              <a:rPr lang="el-GR" sz="1600" dirty="0" smtClean="0"/>
              <a:t> ορίζει:</a:t>
            </a:r>
          </a:p>
          <a:p>
            <a:r>
              <a:rPr lang="el-GR" sz="1600" dirty="0" smtClean="0"/>
              <a:t> </a:t>
            </a:r>
          </a:p>
          <a:p>
            <a:pPr marL="273050" lvl="0" indent="-273050">
              <a:buFont typeface="Wingdings" pitchFamily="2" charset="2"/>
              <a:buChar char="ü"/>
            </a:pPr>
            <a:r>
              <a:rPr lang="el-GR" sz="1600" dirty="0" smtClean="0"/>
              <a:t>το μέγιστο γεωγραφικό πλάτος (θετικό από τον ισημερινό και προς το βορά ή αρνητικό από τον ισημερινό προς το νότο) στο οποίο ο ήλιος μπορεί να φωτίσει κατακόρυφα (υπό γωνία 90</a:t>
            </a:r>
            <a:r>
              <a:rPr lang="el-GR" sz="1600" baseline="30000" dirty="0" smtClean="0"/>
              <a:t>ο</a:t>
            </a:r>
            <a:r>
              <a:rPr lang="el-GR" sz="1600" dirty="0" smtClean="0"/>
              <a:t>) – το μέγιστο αυτό βόρειο πλάτος +23,45</a:t>
            </a:r>
            <a:r>
              <a:rPr lang="el-GR" sz="1600" baseline="30000" dirty="0" smtClean="0"/>
              <a:t>ο</a:t>
            </a:r>
            <a:r>
              <a:rPr lang="el-GR" sz="1600" dirty="0" smtClean="0"/>
              <a:t> ορίζει τον </a:t>
            </a:r>
            <a:r>
              <a:rPr lang="el-GR" sz="1600" b="1" dirty="0" smtClean="0"/>
              <a:t>τροπικό του καρκίνου</a:t>
            </a:r>
            <a:r>
              <a:rPr lang="el-GR" sz="1600" dirty="0" smtClean="0"/>
              <a:t>, ο οποίος φωτίζεται κατακόρυφα στις 12 το μεσημέρι (ηλιακή ώρα) στις 22/6 και το μέγιστο νότιο πλάτος -23,45</a:t>
            </a:r>
            <a:r>
              <a:rPr lang="el-GR" sz="1600" baseline="30000" dirty="0" smtClean="0"/>
              <a:t>ο</a:t>
            </a:r>
            <a:r>
              <a:rPr lang="el-GR" sz="1600" dirty="0" smtClean="0"/>
              <a:t> ορίζει τον </a:t>
            </a:r>
            <a:r>
              <a:rPr lang="el-GR" sz="1600" b="1" dirty="0" smtClean="0"/>
              <a:t>τροπικό του αιγόκερου</a:t>
            </a:r>
            <a:r>
              <a:rPr lang="el-GR" sz="1600" dirty="0" smtClean="0"/>
              <a:t>, ο οποίος φωτίζεται κατακόρυφα στις 12 το μεσημέρι (ηλιακή ώρα) στις 22/12</a:t>
            </a:r>
          </a:p>
          <a:p>
            <a:pPr marL="273050" indent="-273050"/>
            <a:r>
              <a:rPr lang="el-GR" sz="1600" dirty="0" smtClean="0"/>
              <a:t> </a:t>
            </a:r>
          </a:p>
          <a:p>
            <a:pPr marL="273050" indent="-273050">
              <a:buFont typeface="Wingdings" pitchFamily="2" charset="2"/>
              <a:buChar char="ü"/>
            </a:pPr>
            <a:r>
              <a:rPr lang="el-GR" sz="1600" dirty="0" smtClean="0"/>
              <a:t>τη γωνιακή θέση του ήλιου κατά το ηλιακό μεσημέρι κάθε ημέρας του έτους, σε σχέση με το επίπεδο του ισημερινού (η γωνία αυτή ονομάζεται </a:t>
            </a:r>
            <a:r>
              <a:rPr lang="el-GR" sz="1600" dirty="0" err="1" smtClean="0"/>
              <a:t>δ</a:t>
            </a:r>
            <a:r>
              <a:rPr lang="el-GR" sz="1600" baseline="-25000" dirty="0" err="1" smtClean="0"/>
              <a:t>ν</a:t>
            </a:r>
            <a:r>
              <a:rPr lang="el-GR" sz="1600" dirty="0" smtClean="0"/>
              <a:t> και λαμβάνει τιμές από –23,45 έως 23,45</a:t>
            </a:r>
            <a:r>
              <a:rPr lang="el-GR" sz="1600" baseline="30000" dirty="0" smtClean="0"/>
              <a:t>ο</a:t>
            </a:r>
            <a:r>
              <a:rPr lang="el-GR" sz="1600" dirty="0" smtClean="0"/>
              <a:t>) …….</a:t>
            </a:r>
            <a:endParaRPr lang="el-GR" sz="1600" dirty="0"/>
          </a:p>
        </p:txBody>
      </p:sp>
      <p:pic>
        <p:nvPicPr>
          <p:cNvPr id="8" name="7 - Εικόνα"/>
          <p:cNvPicPr>
            <a:picLocks noChangeAspect="1"/>
          </p:cNvPicPr>
          <p:nvPr/>
        </p:nvPicPr>
        <p:blipFill>
          <a:blip r:embed="rId2" cstate="print"/>
          <a:srcRect/>
          <a:stretch>
            <a:fillRect/>
          </a:stretch>
        </p:blipFill>
        <p:spPr bwMode="auto">
          <a:xfrm>
            <a:off x="1982264" y="357167"/>
            <a:ext cx="5161504" cy="4000481"/>
          </a:xfrm>
          <a:prstGeom prst="rect">
            <a:avLst/>
          </a:prstGeom>
          <a:noFill/>
          <a:ln w="9525">
            <a:noFill/>
            <a:miter lim="800000"/>
            <a:headEnd/>
            <a:tailEnd/>
          </a:ln>
        </p:spPr>
      </p:pic>
      <p:sp>
        <p:nvSpPr>
          <p:cNvPr id="12" name="11 - TextBox"/>
          <p:cNvSpPr txBox="1"/>
          <p:nvPr/>
        </p:nvSpPr>
        <p:spPr>
          <a:xfrm>
            <a:off x="3448042" y="1214422"/>
            <a:ext cx="324128" cy="215444"/>
          </a:xfrm>
          <a:prstGeom prst="rect">
            <a:avLst/>
          </a:prstGeom>
          <a:noFill/>
        </p:spPr>
        <p:txBody>
          <a:bodyPr wrap="none" rtlCol="0">
            <a:spAutoFit/>
          </a:bodyPr>
          <a:lstStyle/>
          <a:p>
            <a:r>
              <a:rPr lang="el-GR" sz="800" b="1" dirty="0" smtClean="0"/>
              <a:t>90</a:t>
            </a:r>
            <a:r>
              <a:rPr lang="el-GR" sz="800" b="1" baseline="30000" dirty="0" smtClean="0"/>
              <a:t>ο</a:t>
            </a:r>
            <a:endParaRPr lang="el-GR" sz="800" b="1" dirty="0"/>
          </a:p>
        </p:txBody>
      </p:sp>
      <p:sp>
        <p:nvSpPr>
          <p:cNvPr id="13" name="12 - TextBox"/>
          <p:cNvSpPr txBox="1"/>
          <p:nvPr/>
        </p:nvSpPr>
        <p:spPr>
          <a:xfrm>
            <a:off x="3454392" y="3155948"/>
            <a:ext cx="324128" cy="215444"/>
          </a:xfrm>
          <a:prstGeom prst="rect">
            <a:avLst/>
          </a:prstGeom>
          <a:noFill/>
        </p:spPr>
        <p:txBody>
          <a:bodyPr wrap="none" rtlCol="0">
            <a:spAutoFit/>
          </a:bodyPr>
          <a:lstStyle/>
          <a:p>
            <a:r>
              <a:rPr lang="el-GR" sz="800" b="1" dirty="0" smtClean="0"/>
              <a:t>90</a:t>
            </a:r>
            <a:r>
              <a:rPr lang="el-GR" sz="800" b="1" baseline="30000" dirty="0" smtClean="0"/>
              <a:t>ο</a:t>
            </a:r>
            <a:endParaRPr lang="el-GR" sz="800" b="1" dirty="0"/>
          </a:p>
        </p:txBody>
      </p:sp>
      <p:sp>
        <p:nvSpPr>
          <p:cNvPr id="14" name="13 - TextBox"/>
          <p:cNvSpPr txBox="1"/>
          <p:nvPr/>
        </p:nvSpPr>
        <p:spPr>
          <a:xfrm>
            <a:off x="6365612" y="3046410"/>
            <a:ext cx="324128" cy="215444"/>
          </a:xfrm>
          <a:prstGeom prst="rect">
            <a:avLst/>
          </a:prstGeom>
          <a:noFill/>
        </p:spPr>
        <p:txBody>
          <a:bodyPr wrap="none" rtlCol="0">
            <a:spAutoFit/>
          </a:bodyPr>
          <a:lstStyle/>
          <a:p>
            <a:r>
              <a:rPr lang="el-GR" sz="800" b="1" dirty="0" smtClean="0"/>
              <a:t>90</a:t>
            </a:r>
            <a:r>
              <a:rPr lang="el-GR" sz="800" b="1" baseline="30000" dirty="0" smtClean="0"/>
              <a:t>ο</a:t>
            </a:r>
            <a:endParaRPr lang="el-GR" sz="800" b="1" dirty="0"/>
          </a:p>
        </p:txBody>
      </p:sp>
      <p:sp>
        <p:nvSpPr>
          <p:cNvPr id="15" name="14 - TextBox"/>
          <p:cNvSpPr txBox="1"/>
          <p:nvPr/>
        </p:nvSpPr>
        <p:spPr>
          <a:xfrm>
            <a:off x="6364300" y="1142984"/>
            <a:ext cx="324128" cy="215444"/>
          </a:xfrm>
          <a:prstGeom prst="rect">
            <a:avLst/>
          </a:prstGeom>
          <a:noFill/>
        </p:spPr>
        <p:txBody>
          <a:bodyPr wrap="none" rtlCol="0">
            <a:spAutoFit/>
          </a:bodyPr>
          <a:lstStyle/>
          <a:p>
            <a:r>
              <a:rPr lang="el-GR" sz="800" b="1" dirty="0" smtClean="0"/>
              <a:t>90</a:t>
            </a:r>
            <a:r>
              <a:rPr lang="el-GR" sz="800" b="1" baseline="30000" dirty="0" smtClean="0"/>
              <a:t>ο</a:t>
            </a:r>
            <a:endParaRPr lang="el-GR" sz="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62" y="297406"/>
            <a:ext cx="6573277" cy="4060288"/>
          </a:xfrm>
          <a:prstGeom prst="rect">
            <a:avLst/>
          </a:prstGeom>
          <a:noFill/>
          <a:ln w="9525">
            <a:noFill/>
            <a:miter lim="800000"/>
            <a:headEnd/>
            <a:tailEnd/>
          </a:ln>
          <a:effectLst/>
        </p:spPr>
      </p:pic>
      <p:sp>
        <p:nvSpPr>
          <p:cNvPr id="5" name="4 - TextBox"/>
          <p:cNvSpPr txBox="1"/>
          <p:nvPr/>
        </p:nvSpPr>
        <p:spPr>
          <a:xfrm>
            <a:off x="0" y="357166"/>
            <a:ext cx="9144000" cy="584775"/>
          </a:xfrm>
          <a:prstGeom prst="rect">
            <a:avLst/>
          </a:prstGeom>
          <a:noFill/>
        </p:spPr>
        <p:txBody>
          <a:bodyPr wrap="square" rtlCol="0">
            <a:spAutoFit/>
          </a:bodyPr>
          <a:lstStyle/>
          <a:p>
            <a:r>
              <a:rPr lang="el-GR" sz="1600" dirty="0" smtClean="0"/>
              <a:t>…. αλλά και τη γωνιακή θέση του ήλιου (το μέγιστο ημερήσιο ύψος του ήλιου σε μοίρες) </a:t>
            </a:r>
            <a:r>
              <a:rPr lang="en-US" sz="1600" dirty="0" smtClean="0"/>
              <a:t>h</a:t>
            </a:r>
            <a:r>
              <a:rPr lang="el-GR" sz="1600" baseline="-25000" dirty="0" smtClean="0"/>
              <a:t>ν</a:t>
            </a:r>
            <a:r>
              <a:rPr lang="el-GR" sz="1600" dirty="0" smtClean="0"/>
              <a:t> σε οποιοδήποτε θέση στη </a:t>
            </a:r>
            <a:r>
              <a:rPr lang="el-GR" sz="1600" dirty="0" err="1" smtClean="0"/>
              <a:t>γή</a:t>
            </a:r>
            <a:r>
              <a:rPr lang="el-GR" sz="1600" dirty="0" smtClean="0"/>
              <a:t>. Π.χ. για την Ξάνθη: </a:t>
            </a:r>
          </a:p>
        </p:txBody>
      </p:sp>
      <p:sp>
        <p:nvSpPr>
          <p:cNvPr id="6" name="5 - TextBox"/>
          <p:cNvSpPr txBox="1"/>
          <p:nvPr/>
        </p:nvSpPr>
        <p:spPr>
          <a:xfrm>
            <a:off x="0" y="-24"/>
            <a:ext cx="9144000" cy="369332"/>
          </a:xfrm>
          <a:prstGeom prst="rect">
            <a:avLst/>
          </a:prstGeom>
          <a:noFill/>
        </p:spPr>
        <p:txBody>
          <a:bodyPr wrap="square" rtlCol="0">
            <a:spAutoFit/>
          </a:bodyPr>
          <a:lstStyle/>
          <a:p>
            <a:pPr algn="just"/>
            <a:r>
              <a:rPr lang="el-GR" b="1" dirty="0" smtClean="0"/>
              <a:t>2. Οι συνέπειες της κίνησης της γης γύρω από τον ήλιο</a:t>
            </a:r>
            <a:endParaRPr lang="el-GR" b="1" dirty="0"/>
          </a:p>
        </p:txBody>
      </p:sp>
      <p:pic>
        <p:nvPicPr>
          <p:cNvPr id="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62" y="3303289"/>
            <a:ext cx="6578764" cy="4054801"/>
          </a:xfrm>
          <a:prstGeom prst="rect">
            <a:avLst/>
          </a:prstGeom>
          <a:noFill/>
          <a:ln w="9525">
            <a:noFill/>
            <a:miter lim="800000"/>
            <a:headEnd/>
            <a:tailEnd/>
          </a:ln>
          <a:effectLst/>
        </p:spPr>
      </p:pic>
      <p:pic>
        <p:nvPicPr>
          <p:cNvPr id="8" name="Picture 13"/>
          <p:cNvPicPr>
            <a:picLocks noChangeAspect="1" noChangeArrowheads="1"/>
          </p:cNvPicPr>
          <p:nvPr/>
        </p:nvPicPr>
        <p:blipFill>
          <a:blip r:embed="rId4" cstate="print"/>
          <a:srcRect/>
          <a:stretch>
            <a:fillRect/>
          </a:stretch>
        </p:blipFill>
        <p:spPr bwMode="auto">
          <a:xfrm>
            <a:off x="4643438" y="1071546"/>
            <a:ext cx="3753023" cy="2419712"/>
          </a:xfrm>
          <a:prstGeom prst="rect">
            <a:avLst/>
          </a:prstGeom>
          <a:noFill/>
          <a:ln w="9525">
            <a:noFill/>
            <a:miter lim="800000"/>
            <a:headEnd/>
            <a:tailEnd/>
          </a:ln>
          <a:effectLst/>
        </p:spPr>
      </p:pic>
      <p:sp>
        <p:nvSpPr>
          <p:cNvPr id="9" name="8 - TextBox"/>
          <p:cNvSpPr txBox="1"/>
          <p:nvPr/>
        </p:nvSpPr>
        <p:spPr>
          <a:xfrm>
            <a:off x="2624124" y="2309805"/>
            <a:ext cx="1476000" cy="180000"/>
          </a:xfrm>
          <a:prstGeom prst="rect">
            <a:avLst/>
          </a:prstGeom>
          <a:solidFill>
            <a:schemeClr val="bg1"/>
          </a:solidFill>
        </p:spPr>
        <p:txBody>
          <a:bodyPr wrap="none" rtlCol="0" anchor="ctr">
            <a:spAutoFit/>
          </a:bodyPr>
          <a:lstStyle/>
          <a:p>
            <a:pPr algn="ctr"/>
            <a:r>
              <a:rPr lang="en-US" sz="800" b="1" dirty="0" smtClean="0"/>
              <a:t>h</a:t>
            </a:r>
            <a:r>
              <a:rPr lang="el-GR" sz="800" b="1" dirty="0" smtClean="0"/>
              <a:t>ν = 90 – 41,13 +23,45 = 72,32</a:t>
            </a:r>
            <a:r>
              <a:rPr lang="el-GR" sz="800" b="1" baseline="30000" dirty="0" smtClean="0"/>
              <a:t>ο</a:t>
            </a:r>
            <a:endParaRPr lang="el-GR" sz="800" b="1" dirty="0"/>
          </a:p>
        </p:txBody>
      </p:sp>
      <p:sp>
        <p:nvSpPr>
          <p:cNvPr id="10" name="9 - TextBox"/>
          <p:cNvSpPr txBox="1"/>
          <p:nvPr/>
        </p:nvSpPr>
        <p:spPr>
          <a:xfrm>
            <a:off x="2105008" y="4418477"/>
            <a:ext cx="1560042" cy="215444"/>
          </a:xfrm>
          <a:prstGeom prst="rect">
            <a:avLst/>
          </a:prstGeom>
          <a:solidFill>
            <a:schemeClr val="bg1"/>
          </a:solidFill>
        </p:spPr>
        <p:txBody>
          <a:bodyPr wrap="none" rtlCol="0" anchor="ctr">
            <a:spAutoFit/>
          </a:bodyPr>
          <a:lstStyle/>
          <a:p>
            <a:pPr algn="ctr"/>
            <a:r>
              <a:rPr lang="en-US" sz="800" b="1" dirty="0" smtClean="0"/>
              <a:t>h</a:t>
            </a:r>
            <a:r>
              <a:rPr lang="el-GR" sz="800" b="1" dirty="0" smtClean="0"/>
              <a:t>ν = 90 – 41,13 – 23,45 = 25,42</a:t>
            </a:r>
            <a:r>
              <a:rPr lang="el-GR" sz="800" b="1" baseline="30000" dirty="0" smtClean="0"/>
              <a:t>ο</a:t>
            </a:r>
            <a:endParaRPr lang="el-GR" sz="800" b="1" dirty="0"/>
          </a:p>
        </p:txBody>
      </p:sp>
      <p:sp>
        <p:nvSpPr>
          <p:cNvPr id="11" name="10 - TextBox"/>
          <p:cNvSpPr txBox="1"/>
          <p:nvPr/>
        </p:nvSpPr>
        <p:spPr>
          <a:xfrm>
            <a:off x="4286248" y="4359670"/>
            <a:ext cx="4857752" cy="1569660"/>
          </a:xfrm>
          <a:prstGeom prst="rect">
            <a:avLst/>
          </a:prstGeom>
          <a:noFill/>
        </p:spPr>
        <p:txBody>
          <a:bodyPr wrap="square" rtlCol="0">
            <a:spAutoFit/>
          </a:bodyPr>
          <a:lstStyle/>
          <a:p>
            <a:r>
              <a:rPr lang="el-GR" sz="1600" dirty="0" smtClean="0"/>
              <a:t>Καθώς η απόκλιση του ισημερινού από τη διεύθυνση των ηλιακών ακτινών (</a:t>
            </a:r>
            <a:r>
              <a:rPr lang="el-GR" sz="1600" dirty="0" err="1" smtClean="0"/>
              <a:t>δν</a:t>
            </a:r>
            <a:r>
              <a:rPr lang="el-GR" sz="1600" dirty="0" smtClean="0"/>
              <a:t>) μεταβάλλεται στο διάστημα -23,45</a:t>
            </a:r>
            <a:r>
              <a:rPr lang="el-GR" sz="1600" baseline="30000" dirty="0" smtClean="0"/>
              <a:t>ο</a:t>
            </a:r>
            <a:r>
              <a:rPr lang="el-GR" sz="1600" dirty="0" smtClean="0"/>
              <a:t> έως 23,45</a:t>
            </a:r>
            <a:r>
              <a:rPr lang="el-GR" sz="1600" baseline="30000" dirty="0" smtClean="0"/>
              <a:t>ο</a:t>
            </a:r>
            <a:r>
              <a:rPr lang="el-GR" sz="1600" dirty="0" smtClean="0"/>
              <a:t> , η γωνιακή θέση του ήλιου, το ηλιακό μεσημέρι και πάνω από τον ορίζοντα της Ξάνθης επίσης μεταβάλλεται από 25,42</a:t>
            </a:r>
            <a:r>
              <a:rPr lang="el-GR" sz="1600" baseline="30000" dirty="0" smtClean="0"/>
              <a:t>ο</a:t>
            </a:r>
            <a:r>
              <a:rPr lang="el-GR" sz="1600" dirty="0" smtClean="0"/>
              <a:t> στις 22 Δεκεμβρίου έως 72,32</a:t>
            </a:r>
            <a:r>
              <a:rPr lang="el-GR" sz="1600" baseline="30000" dirty="0" smtClean="0"/>
              <a:t>ο</a:t>
            </a:r>
            <a:r>
              <a:rPr lang="el-GR" sz="1600" dirty="0" smtClean="0"/>
              <a:t> στις 22 Ιουνίου.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24"/>
            <a:ext cx="9144000" cy="369332"/>
          </a:xfrm>
          <a:prstGeom prst="rect">
            <a:avLst/>
          </a:prstGeom>
          <a:noFill/>
        </p:spPr>
        <p:txBody>
          <a:bodyPr wrap="square" rtlCol="0">
            <a:spAutoFit/>
          </a:bodyPr>
          <a:lstStyle/>
          <a:p>
            <a:pPr algn="just"/>
            <a:r>
              <a:rPr lang="el-GR" b="1" dirty="0" smtClean="0"/>
              <a:t>2. Οι συνέπειες της κίνησης της γης γύρω από τον ήλιο</a:t>
            </a:r>
            <a:endParaRPr lang="el-GR" b="1" dirty="0"/>
          </a:p>
        </p:txBody>
      </p:sp>
      <p:sp>
        <p:nvSpPr>
          <p:cNvPr id="6" name="5 - TextBox"/>
          <p:cNvSpPr txBox="1"/>
          <p:nvPr/>
        </p:nvSpPr>
        <p:spPr>
          <a:xfrm>
            <a:off x="0" y="4511299"/>
            <a:ext cx="9144000" cy="1815882"/>
          </a:xfrm>
          <a:prstGeom prst="rect">
            <a:avLst/>
          </a:prstGeom>
          <a:noFill/>
        </p:spPr>
        <p:txBody>
          <a:bodyPr wrap="square" rtlCol="0">
            <a:spAutoFit/>
          </a:bodyPr>
          <a:lstStyle/>
          <a:p>
            <a:r>
              <a:rPr lang="el-GR" sz="1600" dirty="0" smtClean="0"/>
              <a:t>Κατά την περιφορά της γης η γωνία </a:t>
            </a:r>
            <a:r>
              <a:rPr lang="el-GR" sz="1600" dirty="0" err="1" smtClean="0"/>
              <a:t>δ</a:t>
            </a:r>
            <a:r>
              <a:rPr lang="el-GR" sz="1600" baseline="-25000" dirty="0" err="1" smtClean="0"/>
              <a:t>ν</a:t>
            </a:r>
            <a:r>
              <a:rPr lang="el-GR" sz="1600" dirty="0" smtClean="0"/>
              <a:t> (απόκλιση) παίρνει τις παρακάτω τιμές, όπως μπορεί να υπολογιστεί και από την παραπάνω σχέση:</a:t>
            </a:r>
          </a:p>
          <a:p>
            <a:r>
              <a:rPr lang="el-GR" sz="1600" dirty="0" smtClean="0"/>
              <a:t> </a:t>
            </a:r>
          </a:p>
          <a:p>
            <a:r>
              <a:rPr lang="el-GR" sz="1600" dirty="0" smtClean="0">
                <a:sym typeface="Symbol"/>
              </a:rPr>
              <a:t> </a:t>
            </a:r>
            <a:r>
              <a:rPr lang="el-GR" sz="1600" dirty="0" smtClean="0"/>
              <a:t>για ν = 81 	(22 Μαρτίου)		</a:t>
            </a:r>
            <a:r>
              <a:rPr lang="el-GR" sz="1600" dirty="0" err="1" smtClean="0"/>
              <a:t>δν</a:t>
            </a:r>
            <a:r>
              <a:rPr lang="el-GR" sz="1600" dirty="0" smtClean="0"/>
              <a:t> = 0</a:t>
            </a:r>
            <a:r>
              <a:rPr lang="el-GR" sz="1600" baseline="30000" dirty="0" smtClean="0"/>
              <a:t>ο</a:t>
            </a:r>
            <a:r>
              <a:rPr lang="el-GR" sz="1600" dirty="0" smtClean="0"/>
              <a:t> 		(εαρινή ισημερία)</a:t>
            </a:r>
          </a:p>
          <a:p>
            <a:r>
              <a:rPr lang="el-GR" sz="1600" dirty="0" smtClean="0">
                <a:sym typeface="Symbol"/>
              </a:rPr>
              <a:t> </a:t>
            </a:r>
            <a:r>
              <a:rPr lang="el-GR" sz="1600" dirty="0" smtClean="0"/>
              <a:t>για ν = 172,25 	(22 Ιουνίου)		</a:t>
            </a:r>
            <a:r>
              <a:rPr lang="el-GR" sz="1600" dirty="0" err="1" smtClean="0"/>
              <a:t>δν</a:t>
            </a:r>
            <a:r>
              <a:rPr lang="el-GR" sz="1600" dirty="0" smtClean="0"/>
              <a:t> = 23,45</a:t>
            </a:r>
            <a:r>
              <a:rPr lang="el-GR" sz="1600" baseline="30000" dirty="0" smtClean="0"/>
              <a:t>ο</a:t>
            </a:r>
            <a:r>
              <a:rPr lang="el-GR" sz="1600" dirty="0" smtClean="0"/>
              <a:t> 	(θερινό ηλιοστάσιο)</a:t>
            </a:r>
          </a:p>
          <a:p>
            <a:r>
              <a:rPr lang="el-GR" sz="1600" dirty="0" smtClean="0">
                <a:sym typeface="Symbol"/>
              </a:rPr>
              <a:t> </a:t>
            </a:r>
            <a:r>
              <a:rPr lang="el-GR" sz="1600" dirty="0" smtClean="0"/>
              <a:t>για ν = 263,5 	(22 Σεπτεμβρίου)		</a:t>
            </a:r>
            <a:r>
              <a:rPr lang="el-GR" sz="1600" dirty="0" err="1" smtClean="0"/>
              <a:t>δν</a:t>
            </a:r>
            <a:r>
              <a:rPr lang="el-GR" sz="1600" dirty="0" smtClean="0"/>
              <a:t> = 0</a:t>
            </a:r>
            <a:r>
              <a:rPr lang="el-GR" sz="1600" baseline="30000" dirty="0" smtClean="0"/>
              <a:t>ο</a:t>
            </a:r>
            <a:r>
              <a:rPr lang="el-GR" sz="1600" dirty="0" smtClean="0"/>
              <a:t> 		(φθινοπωρινή ισημερία)</a:t>
            </a:r>
          </a:p>
          <a:p>
            <a:r>
              <a:rPr lang="el-GR" sz="1600" dirty="0" smtClean="0">
                <a:sym typeface="Symbol"/>
              </a:rPr>
              <a:t></a:t>
            </a:r>
            <a:r>
              <a:rPr lang="el-GR" sz="1600" dirty="0" smtClean="0"/>
              <a:t> για ν = 354,75 	(22 Δεκεμβρίου)		</a:t>
            </a:r>
            <a:r>
              <a:rPr lang="el-GR" sz="1600" dirty="0" err="1" smtClean="0"/>
              <a:t>δν</a:t>
            </a:r>
            <a:r>
              <a:rPr lang="el-GR" sz="1600" dirty="0" smtClean="0"/>
              <a:t> = -23,45</a:t>
            </a:r>
            <a:r>
              <a:rPr lang="el-GR" sz="1600" baseline="30000" dirty="0" smtClean="0"/>
              <a:t>ο</a:t>
            </a:r>
            <a:r>
              <a:rPr lang="el-GR" sz="1600" dirty="0" smtClean="0"/>
              <a:t> 	(χειμερινό ηλιοστάσιο)</a:t>
            </a:r>
            <a:endParaRPr lang="el-GR" sz="1600" dirty="0"/>
          </a:p>
        </p:txBody>
      </p:sp>
      <p:sp>
        <p:nvSpPr>
          <p:cNvPr id="10" name="9 - TextBox"/>
          <p:cNvSpPr txBox="1"/>
          <p:nvPr/>
        </p:nvSpPr>
        <p:spPr>
          <a:xfrm>
            <a:off x="6000760" y="571480"/>
            <a:ext cx="3143272" cy="3046988"/>
          </a:xfrm>
          <a:prstGeom prst="rect">
            <a:avLst/>
          </a:prstGeom>
          <a:noFill/>
        </p:spPr>
        <p:txBody>
          <a:bodyPr wrap="square" rtlCol="0">
            <a:spAutoFit/>
          </a:bodyPr>
          <a:lstStyle/>
          <a:p>
            <a:r>
              <a:rPr lang="el-GR" sz="1600" dirty="0" smtClean="0"/>
              <a:t>Η τιμή της γωνίας </a:t>
            </a:r>
            <a:r>
              <a:rPr lang="el-GR" sz="1600" dirty="0" err="1" smtClean="0"/>
              <a:t>δ</a:t>
            </a:r>
            <a:r>
              <a:rPr lang="el-GR" sz="1600" baseline="-25000" dirty="0" err="1" smtClean="0"/>
              <a:t>ν</a:t>
            </a:r>
            <a:r>
              <a:rPr lang="el-GR" sz="1600" dirty="0" smtClean="0"/>
              <a:t> κυμαίνεται από -23,45</a:t>
            </a:r>
            <a:r>
              <a:rPr lang="el-GR" sz="1600" baseline="30000" dirty="0" smtClean="0"/>
              <a:t>ο</a:t>
            </a:r>
            <a:r>
              <a:rPr lang="el-GR" sz="1600" dirty="0" smtClean="0"/>
              <a:t> μέχρι 23,45</a:t>
            </a:r>
            <a:r>
              <a:rPr lang="el-GR" sz="1600" baseline="30000" dirty="0" smtClean="0"/>
              <a:t>ο</a:t>
            </a:r>
            <a:r>
              <a:rPr lang="el-GR" sz="1600" dirty="0" smtClean="0"/>
              <a:t>, είναι διαφορετική για κάθε ημέρα του χρόνου και υπολογίζεται από τη σχέση:           </a:t>
            </a:r>
          </a:p>
          <a:p>
            <a:r>
              <a:rPr lang="el-GR" sz="1600" dirty="0" smtClean="0"/>
              <a:t> </a:t>
            </a:r>
          </a:p>
          <a:p>
            <a:r>
              <a:rPr lang="el-GR" sz="1600" b="1" dirty="0" err="1" smtClean="0"/>
              <a:t>δ</a:t>
            </a:r>
            <a:r>
              <a:rPr lang="el-GR" sz="1600" b="1" baseline="-25000" dirty="0" err="1" smtClean="0"/>
              <a:t>ν</a:t>
            </a:r>
            <a:r>
              <a:rPr lang="el-GR" sz="1600" b="1" dirty="0" smtClean="0"/>
              <a:t> = 23,45 * </a:t>
            </a:r>
            <a:r>
              <a:rPr lang="el-GR" sz="1600" b="1" dirty="0" err="1" smtClean="0"/>
              <a:t>ημ</a:t>
            </a:r>
            <a:r>
              <a:rPr lang="el-GR" sz="1600" b="1" dirty="0" smtClean="0"/>
              <a:t>               	2.</a:t>
            </a:r>
            <a:endParaRPr lang="el-GR" sz="1600" dirty="0" smtClean="0"/>
          </a:p>
          <a:p>
            <a:r>
              <a:rPr lang="el-GR" sz="1600" dirty="0" smtClean="0"/>
              <a:t> </a:t>
            </a:r>
          </a:p>
          <a:p>
            <a:r>
              <a:rPr lang="el-GR" sz="1600" dirty="0" smtClean="0"/>
              <a:t>όπου ν είναι ο χαρακτηριστικός αριθμός της συγκεκριμένης ημέρας του χρόνου (ν = 1 για την 1</a:t>
            </a:r>
            <a:r>
              <a:rPr lang="el-GR" sz="1600" baseline="30000" dirty="0" smtClean="0"/>
              <a:t>η</a:t>
            </a:r>
            <a:r>
              <a:rPr lang="el-GR" sz="1600" dirty="0" smtClean="0"/>
              <a:t> Ιανουαρίου). </a:t>
            </a:r>
            <a:endParaRPr lang="el-GR" sz="1600" dirty="0"/>
          </a:p>
        </p:txBody>
      </p:sp>
      <p:pic>
        <p:nvPicPr>
          <p:cNvPr id="11" name="10 - Εικόνα"/>
          <p:cNvPicPr>
            <a:picLocks noChangeAspect="1"/>
          </p:cNvPicPr>
          <p:nvPr/>
        </p:nvPicPr>
        <p:blipFill>
          <a:blip r:embed="rId3" cstate="print"/>
          <a:srcRect/>
          <a:stretch>
            <a:fillRect/>
          </a:stretch>
        </p:blipFill>
        <p:spPr bwMode="auto">
          <a:xfrm>
            <a:off x="-31" y="357167"/>
            <a:ext cx="5161504" cy="4000481"/>
          </a:xfrm>
          <a:prstGeom prst="rect">
            <a:avLst/>
          </a:prstGeom>
          <a:noFill/>
          <a:ln w="9525">
            <a:noFill/>
            <a:miter lim="800000"/>
            <a:headEnd/>
            <a:tailEnd/>
          </a:ln>
        </p:spPr>
      </p:pic>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3553" name="Object 1"/>
          <p:cNvGraphicFramePr>
            <a:graphicFrameLocks noChangeAspect="1"/>
          </p:cNvGraphicFramePr>
          <p:nvPr/>
        </p:nvGraphicFramePr>
        <p:xfrm>
          <a:off x="7300938" y="2012303"/>
          <a:ext cx="914400" cy="428625"/>
        </p:xfrm>
        <a:graphic>
          <a:graphicData uri="http://schemas.openxmlformats.org/presentationml/2006/ole">
            <mc:AlternateContent xmlns:mc="http://schemas.openxmlformats.org/markup-compatibility/2006">
              <mc:Choice xmlns:v="urn:schemas-microsoft-com:vml" Requires="v">
                <p:oleObj spid="_x0000_s23568" r:id="rId4" imgW="914400" imgH="431800" progId="">
                  <p:embed/>
                </p:oleObj>
              </mc:Choice>
              <mc:Fallback>
                <p:oleObj r:id="rId4" imgW="914400" imgH="4318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938" y="2012303"/>
                        <a:ext cx="9144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714918"/>
            <a:ext cx="9144000" cy="3785652"/>
          </a:xfrm>
          <a:prstGeom prst="rect">
            <a:avLst/>
          </a:prstGeom>
          <a:noFill/>
        </p:spPr>
        <p:txBody>
          <a:bodyPr wrap="square" rtlCol="0">
            <a:spAutoFit/>
          </a:bodyPr>
          <a:lstStyle/>
          <a:p>
            <a:endParaRPr lang="el-GR" sz="1600" dirty="0" smtClean="0"/>
          </a:p>
          <a:p>
            <a:r>
              <a:rPr lang="el-GR" sz="1600" dirty="0" smtClean="0"/>
              <a:t>Τα μέγιστο ημερήσιο ύψος </a:t>
            </a:r>
            <a:r>
              <a:rPr lang="en-US" sz="1600" dirty="0" smtClean="0"/>
              <a:t>h</a:t>
            </a:r>
            <a:r>
              <a:rPr lang="el-GR" sz="1600" baseline="-25000" dirty="0" smtClean="0"/>
              <a:t>ν</a:t>
            </a:r>
            <a:r>
              <a:rPr lang="el-GR" sz="1600" dirty="0" smtClean="0"/>
              <a:t>:</a:t>
            </a:r>
          </a:p>
          <a:p>
            <a:endParaRPr lang="el-GR" sz="1600" dirty="0" smtClean="0"/>
          </a:p>
          <a:p>
            <a:pPr marL="273050" indent="-273050">
              <a:buFont typeface="Wingdings" pitchFamily="2" charset="2"/>
              <a:buChar char="ü"/>
            </a:pPr>
            <a:r>
              <a:rPr lang="el-GR" sz="1600" dirty="0" smtClean="0"/>
              <a:t>μετριέται σε μοίρες και μεταβάλλεται από μέρα σε μέρα</a:t>
            </a:r>
          </a:p>
          <a:p>
            <a:pPr marL="273050" indent="-273050">
              <a:buFont typeface="Wingdings" pitchFamily="2" charset="2"/>
              <a:buChar char="ü"/>
            </a:pPr>
            <a:endParaRPr lang="el-GR" sz="1600" dirty="0" smtClean="0"/>
          </a:p>
          <a:p>
            <a:pPr marL="273050" indent="-273050">
              <a:buFont typeface="Wingdings" pitchFamily="2" charset="2"/>
              <a:buChar char="ü"/>
            </a:pPr>
            <a:r>
              <a:rPr lang="el-GR" sz="1600" dirty="0" smtClean="0"/>
              <a:t>για οποιοδήποτε τόπο, στη διάρκεια ενός έτους, το </a:t>
            </a:r>
            <a:r>
              <a:rPr lang="en-US" sz="1600" dirty="0" smtClean="0"/>
              <a:t>h</a:t>
            </a:r>
            <a:r>
              <a:rPr lang="el-GR" sz="1600" baseline="-25000" dirty="0" smtClean="0"/>
              <a:t>ν</a:t>
            </a:r>
            <a:r>
              <a:rPr lang="el-GR" sz="1600" dirty="0" smtClean="0"/>
              <a:t> μεταβάλλεται κατά 46,90</a:t>
            </a:r>
            <a:r>
              <a:rPr lang="el-GR" sz="1600" baseline="30000" dirty="0" smtClean="0"/>
              <a:t>ο</a:t>
            </a:r>
            <a:r>
              <a:rPr lang="el-GR" sz="1600" dirty="0" smtClean="0"/>
              <a:t> (23,45 έως -23,45</a:t>
            </a:r>
            <a:r>
              <a:rPr lang="el-GR" sz="1600" baseline="30000" dirty="0" smtClean="0"/>
              <a:t>ο</a:t>
            </a:r>
            <a:r>
              <a:rPr lang="el-GR" sz="1600" dirty="0" smtClean="0"/>
              <a:t>)</a:t>
            </a:r>
          </a:p>
          <a:p>
            <a:pPr marL="273050" indent="-273050">
              <a:buFont typeface="Wingdings" pitchFamily="2" charset="2"/>
              <a:buChar char="ü"/>
            </a:pPr>
            <a:endParaRPr lang="el-GR" sz="1600" dirty="0" smtClean="0"/>
          </a:p>
          <a:p>
            <a:pPr marL="273050" indent="-273050">
              <a:buFont typeface="Wingdings" pitchFamily="2" charset="2"/>
              <a:buChar char="ü"/>
            </a:pPr>
            <a:r>
              <a:rPr lang="el-GR" sz="1600" dirty="0" smtClean="0"/>
              <a:t>σε έναν τόπο μία οποιαδήποτε μέρα ν του έτους είναι:</a:t>
            </a:r>
          </a:p>
          <a:p>
            <a:r>
              <a:rPr lang="el-GR" sz="1600" dirty="0" smtClean="0"/>
              <a:t> </a:t>
            </a:r>
          </a:p>
          <a:p>
            <a:pPr algn="r"/>
            <a:r>
              <a:rPr lang="en-US" sz="1600" b="1" dirty="0" smtClean="0"/>
              <a:t>h</a:t>
            </a:r>
            <a:r>
              <a:rPr lang="el-GR" sz="1600" b="1" dirty="0" smtClean="0"/>
              <a:t>ν = 90 – φ + </a:t>
            </a:r>
            <a:r>
              <a:rPr lang="el-GR" sz="1600" b="1" dirty="0" err="1" smtClean="0"/>
              <a:t>δ</a:t>
            </a:r>
            <a:r>
              <a:rPr lang="el-GR" sz="1600" b="1" baseline="-25000" dirty="0" err="1" smtClean="0"/>
              <a:t>ν</a:t>
            </a:r>
            <a:r>
              <a:rPr lang="el-GR" sz="1600" b="1" baseline="-25000" dirty="0" smtClean="0"/>
              <a:t> </a:t>
            </a:r>
            <a:r>
              <a:rPr lang="el-GR" sz="1600" b="1" dirty="0" smtClean="0"/>
              <a:t>						3.	</a:t>
            </a:r>
          </a:p>
          <a:p>
            <a:r>
              <a:rPr lang="el-GR" sz="1600" dirty="0" smtClean="0"/>
              <a:t> </a:t>
            </a:r>
          </a:p>
          <a:p>
            <a:pPr marL="273050" indent="-273050"/>
            <a:r>
              <a:rPr lang="el-GR" sz="1600" dirty="0" smtClean="0"/>
              <a:t>	όπου φ το γεωγραφικό πλάτος του τόπου και </a:t>
            </a:r>
            <a:r>
              <a:rPr lang="el-GR" sz="1600" dirty="0" err="1" smtClean="0"/>
              <a:t>δ</a:t>
            </a:r>
            <a:r>
              <a:rPr lang="el-GR" sz="1600" baseline="-25000" dirty="0" err="1" smtClean="0"/>
              <a:t>ν</a:t>
            </a:r>
            <a:r>
              <a:rPr lang="el-GR" sz="1600" dirty="0" smtClean="0"/>
              <a:t> η γωνία δ τη ν-</a:t>
            </a:r>
            <a:r>
              <a:rPr lang="el-GR" sz="1600" dirty="0" err="1" smtClean="0"/>
              <a:t>οστή</a:t>
            </a:r>
            <a:r>
              <a:rPr lang="el-GR" sz="1600" dirty="0" smtClean="0"/>
              <a:t> μέρα του έτους</a:t>
            </a:r>
          </a:p>
          <a:p>
            <a:endParaRPr lang="el-GR" sz="1600" dirty="0" smtClean="0"/>
          </a:p>
          <a:p>
            <a:pPr marL="273050" indent="-273050">
              <a:buFont typeface="Wingdings" pitchFamily="2" charset="2"/>
              <a:buChar char="ü"/>
            </a:pPr>
            <a:r>
              <a:rPr lang="el-GR" sz="1600" dirty="0" smtClean="0"/>
              <a:t>στο βόρειο ημισφαίριο λαμβάνει τη μέγιστη τιμή του στις 22/6 και την ελάχιστη τιμή του στις 22/12 </a:t>
            </a:r>
          </a:p>
          <a:p>
            <a:pPr marL="273050" indent="-273050"/>
            <a:r>
              <a:rPr lang="el-GR" sz="1600" dirty="0" smtClean="0"/>
              <a:t> </a:t>
            </a:r>
          </a:p>
        </p:txBody>
      </p:sp>
      <p:sp>
        <p:nvSpPr>
          <p:cNvPr id="5" name="4 - TextBox"/>
          <p:cNvSpPr txBox="1"/>
          <p:nvPr/>
        </p:nvSpPr>
        <p:spPr>
          <a:xfrm>
            <a:off x="0" y="-24"/>
            <a:ext cx="9144000" cy="369332"/>
          </a:xfrm>
          <a:prstGeom prst="rect">
            <a:avLst/>
          </a:prstGeom>
          <a:noFill/>
        </p:spPr>
        <p:txBody>
          <a:bodyPr wrap="square" rtlCol="0">
            <a:spAutoFit/>
          </a:bodyPr>
          <a:lstStyle/>
          <a:p>
            <a:pPr algn="just"/>
            <a:r>
              <a:rPr lang="el-GR" b="1" dirty="0" smtClean="0"/>
              <a:t>2. Οι συνέπειες της κίνησης της γης γύρω από τον ήλιο</a:t>
            </a:r>
            <a:endParaRPr lang="el-G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436790"/>
            <a:ext cx="9144000" cy="6494085"/>
          </a:xfrm>
          <a:prstGeom prst="rect">
            <a:avLst/>
          </a:prstGeom>
          <a:noFill/>
        </p:spPr>
        <p:txBody>
          <a:bodyPr wrap="square" rtlCol="0">
            <a:spAutoFit/>
          </a:bodyPr>
          <a:lstStyle/>
          <a:p>
            <a:r>
              <a:rPr lang="el-GR" sz="1600" dirty="0" smtClean="0"/>
              <a:t>Η</a:t>
            </a:r>
            <a:r>
              <a:rPr lang="el-GR" sz="1600" b="1" dirty="0" smtClean="0"/>
              <a:t> ωριαία γωνία ω </a:t>
            </a:r>
            <a:r>
              <a:rPr lang="el-GR" sz="1600" dirty="0" smtClean="0"/>
              <a:t>ορίζεται ως η γωνία που σχηματίζεται ανάμεσα στο μεσημβρινό επίπεδο (το επίπεδο που είναι κάθετο στην επιφάνεια της </a:t>
            </a:r>
            <a:r>
              <a:rPr lang="el-GR" sz="1600" dirty="0" err="1" smtClean="0"/>
              <a:t>γής</a:t>
            </a:r>
            <a:r>
              <a:rPr lang="el-GR" sz="1600" dirty="0" smtClean="0"/>
              <a:t> και με κατεύθυνση από το βόρειο προς τον νότιο πόλο) μίας θέσης Α και της θέσης του ήλιου, και λαμβάνει τιμές από -180</a:t>
            </a:r>
            <a:r>
              <a:rPr lang="el-GR" sz="1600" baseline="30000" dirty="0" smtClean="0"/>
              <a:t>ο</a:t>
            </a:r>
            <a:r>
              <a:rPr lang="el-GR" sz="1600" dirty="0" smtClean="0"/>
              <a:t> έως 180</a:t>
            </a:r>
            <a:r>
              <a:rPr lang="el-GR" sz="1600" baseline="30000" dirty="0" smtClean="0"/>
              <a:t>ο</a:t>
            </a:r>
            <a:r>
              <a:rPr lang="el-GR" sz="1600" dirty="0" smtClean="0"/>
              <a:t> (λαμβάνει την τιμή 0ο το ηλιακό μεσημέρι και 180</a:t>
            </a:r>
            <a:r>
              <a:rPr lang="el-GR" sz="1600" baseline="30000" dirty="0" smtClean="0"/>
              <a:t>ο</a:t>
            </a:r>
            <a:r>
              <a:rPr lang="el-GR" sz="1600" dirty="0" smtClean="0"/>
              <a:t> τα </a:t>
            </a:r>
            <a:r>
              <a:rPr lang="en-US" sz="1600" dirty="0" smtClean="0"/>
              <a:t>“</a:t>
            </a:r>
            <a:r>
              <a:rPr lang="el-GR" sz="1600" dirty="0" smtClean="0"/>
              <a:t>ηλιακά μεσάνυχτα</a:t>
            </a:r>
            <a:r>
              <a:rPr lang="en-US" sz="1600" dirty="0" smtClean="0"/>
              <a:t>”</a:t>
            </a:r>
            <a:r>
              <a:rPr lang="el-GR" sz="1600" dirty="0" smtClean="0"/>
              <a:t>). Για ένα μέρος, από το σύνολο αυτό των 360</a:t>
            </a:r>
            <a:r>
              <a:rPr lang="el-GR" sz="1600" baseline="30000" dirty="0" smtClean="0"/>
              <a:t>ο</a:t>
            </a:r>
            <a:r>
              <a:rPr lang="el-GR" sz="1600" dirty="0" smtClean="0"/>
              <a:t> της περιστροφής της γης γύρω από τον εαυτό της, ο τόπος </a:t>
            </a:r>
            <a:r>
              <a:rPr lang="en-US" sz="1600" dirty="0" smtClean="0"/>
              <a:t>“</a:t>
            </a:r>
            <a:r>
              <a:rPr lang="el-GR" sz="1600" dirty="0" smtClean="0"/>
              <a:t>βλέπει</a:t>
            </a:r>
            <a:r>
              <a:rPr lang="en-US" sz="1600" dirty="0" smtClean="0"/>
              <a:t>” </a:t>
            </a:r>
            <a:r>
              <a:rPr lang="el-GR" sz="1600" dirty="0" smtClean="0"/>
              <a:t>τον ήλιο και λέμε ότι έχει μέρα, ενώ για το υπόλοιπο έχει νύχτα. </a:t>
            </a:r>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endParaRPr lang="el-GR" sz="1600" dirty="0" smtClean="0"/>
          </a:p>
          <a:p>
            <a:pPr marL="273050" indent="-273050">
              <a:buFont typeface="Wingdings" pitchFamily="2" charset="2"/>
              <a:buChar char="ü"/>
            </a:pPr>
            <a:r>
              <a:rPr lang="el-GR" sz="1600" dirty="0" smtClean="0"/>
              <a:t>Η ωριαία γωνία δύσης έχει την τιμή 90</a:t>
            </a:r>
            <a:r>
              <a:rPr lang="el-GR" sz="1600" baseline="30000" dirty="0" smtClean="0"/>
              <a:t>ο</a:t>
            </a:r>
            <a:r>
              <a:rPr lang="el-GR" sz="1600" dirty="0" smtClean="0"/>
              <a:t> κατά τις ισημερίες, μεγαλύτερη από 90</a:t>
            </a:r>
            <a:r>
              <a:rPr lang="el-GR" sz="1600" baseline="30000" dirty="0" smtClean="0"/>
              <a:t>ο</a:t>
            </a:r>
            <a:r>
              <a:rPr lang="el-GR" sz="1600" dirty="0" smtClean="0"/>
              <a:t> από 22 Μαρτίου έως 22 Σεπτεμβρίου και μικρότερη από 90</a:t>
            </a:r>
            <a:r>
              <a:rPr lang="el-GR" sz="1600" baseline="30000" dirty="0" smtClean="0"/>
              <a:t>ο</a:t>
            </a:r>
            <a:r>
              <a:rPr lang="el-GR" sz="1600" dirty="0" smtClean="0"/>
              <a:t> από 22 Σεπτεμβρίου έως 22 Μαρτίου.</a:t>
            </a:r>
          </a:p>
        </p:txBody>
      </p:sp>
      <p:sp>
        <p:nvSpPr>
          <p:cNvPr id="7" name="6 - TextBox"/>
          <p:cNvSpPr txBox="1"/>
          <p:nvPr/>
        </p:nvSpPr>
        <p:spPr>
          <a:xfrm>
            <a:off x="0" y="-24"/>
            <a:ext cx="9144000" cy="369332"/>
          </a:xfrm>
          <a:prstGeom prst="rect">
            <a:avLst/>
          </a:prstGeom>
          <a:noFill/>
        </p:spPr>
        <p:txBody>
          <a:bodyPr wrap="square" rtlCol="0">
            <a:spAutoFit/>
          </a:bodyPr>
          <a:lstStyle/>
          <a:p>
            <a:pPr algn="just"/>
            <a:r>
              <a:rPr lang="el-GR" b="1" dirty="0" smtClean="0"/>
              <a:t>3. Προσδιορισμός της διάρκειας της ν-</a:t>
            </a:r>
            <a:r>
              <a:rPr lang="el-GR" b="1" dirty="0" err="1" smtClean="0"/>
              <a:t>οστής</a:t>
            </a:r>
            <a:r>
              <a:rPr lang="el-GR" b="1" dirty="0" smtClean="0"/>
              <a:t> ημέρας του έτους</a:t>
            </a:r>
            <a:endParaRPr lang="el-GR" b="1"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0962" name="Picture 2"/>
          <p:cNvPicPr>
            <a:picLocks noChangeAspect="1" noChangeArrowheads="1"/>
          </p:cNvPicPr>
          <p:nvPr/>
        </p:nvPicPr>
        <p:blipFill>
          <a:blip r:embed="rId2" cstate="print"/>
          <a:srcRect/>
          <a:stretch>
            <a:fillRect/>
          </a:stretch>
        </p:blipFill>
        <p:spPr bwMode="auto">
          <a:xfrm>
            <a:off x="-32" y="2000240"/>
            <a:ext cx="3700463" cy="265747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a:stretch>
            <a:fillRect/>
          </a:stretch>
        </p:blipFill>
        <p:spPr bwMode="auto">
          <a:xfrm>
            <a:off x="3017848" y="3178193"/>
            <a:ext cx="3054350" cy="2822575"/>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cstate="print"/>
          <a:srcRect/>
          <a:stretch>
            <a:fillRect/>
          </a:stretch>
        </p:blipFill>
        <p:spPr bwMode="auto">
          <a:xfrm>
            <a:off x="5413405" y="2071688"/>
            <a:ext cx="3444875" cy="2713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3043</Words>
  <Application>Microsoft Office PowerPoint</Application>
  <PresentationFormat>On-screen Show (4:3)</PresentationFormat>
  <Paragraphs>1668</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31</vt:i4>
      </vt:variant>
    </vt:vector>
  </HeadingPairs>
  <TitlesOfParts>
    <vt:vector size="38" baseType="lpstr">
      <vt:lpstr>Arial</vt:lpstr>
      <vt:lpstr>Calibri</vt:lpstr>
      <vt:lpstr>Symbol</vt:lpstr>
      <vt:lpstr>Tahoma</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205</cp:revision>
  <dcterms:created xsi:type="dcterms:W3CDTF">2011-10-10T12:35:39Z</dcterms:created>
  <dcterms:modified xsi:type="dcterms:W3CDTF">2023-03-17T15:00:37Z</dcterms:modified>
</cp:coreProperties>
</file>