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73" r:id="rId5"/>
    <p:sldId id="258" r:id="rId6"/>
    <p:sldId id="259" r:id="rId7"/>
    <p:sldId id="260" r:id="rId8"/>
    <p:sldId id="261" r:id="rId9"/>
    <p:sldId id="274" r:id="rId10"/>
    <p:sldId id="275" r:id="rId11"/>
    <p:sldId id="262" r:id="rId12"/>
    <p:sldId id="263" r:id="rId13"/>
    <p:sldId id="282" r:id="rId14"/>
    <p:sldId id="283" r:id="rId15"/>
    <p:sldId id="271" r:id="rId16"/>
    <p:sldId id="264" r:id="rId17"/>
    <p:sldId id="284" r:id="rId18"/>
    <p:sldId id="285" r:id="rId19"/>
    <p:sldId id="286" r:id="rId20"/>
    <p:sldId id="287" r:id="rId21"/>
    <p:sldId id="288" r:id="rId22"/>
    <p:sldId id="279" r:id="rId23"/>
    <p:sldId id="277" r:id="rId24"/>
    <p:sldId id="281" r:id="rId25"/>
    <p:sldId id="278" r:id="rId26"/>
    <p:sldId id="266" r:id="rId27"/>
    <p:sldId id="276"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6D58D0D-1886-4526-928F-C9A3D1066A29}" type="datetimeFigureOut">
              <a:rPr lang="en-US" smtClean="0"/>
              <a:pPr/>
              <a:t>11/30/2021</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A670FCBC-0C1C-47E8-9345-6A27977EDA6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8D0D-1886-4526-928F-C9A3D1066A29}" type="datetimeFigureOut">
              <a:rPr lang="en-US" smtClean="0"/>
              <a:pPr/>
              <a:t>11/30/2021</a:t>
            </a:fld>
            <a:endParaRPr lang="en-GB"/>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0FCBC-0C1C-47E8-9345-6A27977EDA6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0070C0"/>
                </a:solidFill>
              </a:rPr>
              <a:t>Υδραυλικά βέλτιστη διατομή </a:t>
            </a:r>
            <a:r>
              <a:rPr lang="el-GR" dirty="0" smtClean="0"/>
              <a:t>και πραγματικός σχεδιασμός</a:t>
            </a:r>
            <a:endParaRPr lang="en-GB" dirty="0"/>
          </a:p>
        </p:txBody>
      </p:sp>
      <p:sp>
        <p:nvSpPr>
          <p:cNvPr id="3" name="2 - Υπότιτλος"/>
          <p:cNvSpPr>
            <a:spLocks noGrp="1"/>
          </p:cNvSpPr>
          <p:nvPr>
            <p:ph type="subTitle" idx="1"/>
          </p:nvPr>
        </p:nvSpPr>
        <p:spPr/>
        <p:txBody>
          <a:bodyPr/>
          <a:lstStyle/>
          <a:p>
            <a:r>
              <a:rPr lang="el-GR" dirty="0" smtClean="0"/>
              <a:t>Επιμέλεια: Δρ Μ. </a:t>
            </a:r>
            <a:r>
              <a:rPr lang="el-GR" dirty="0" err="1" smtClean="0"/>
              <a:t>Σπηλιώτης</a:t>
            </a:r>
            <a:endParaRPr lang="el-GR" dirty="0" smtClean="0"/>
          </a:p>
          <a:p>
            <a:r>
              <a:rPr lang="el-GR" dirty="0" smtClean="0"/>
              <a:t>Επίκουρος Καθηγητής Δ.Π.Θ.</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Τραπεζοειδής διατομή (2)</a:t>
            </a:r>
            <a:endParaRPr lang="el-GR" dirty="0"/>
          </a:p>
        </p:txBody>
      </p:sp>
      <p:pic>
        <p:nvPicPr>
          <p:cNvPr id="26626" name="Picture 2"/>
          <p:cNvPicPr>
            <a:picLocks noGrp="1" noChangeAspect="1" noChangeArrowheads="1"/>
          </p:cNvPicPr>
          <p:nvPr>
            <p:ph idx="1"/>
          </p:nvPr>
        </p:nvPicPr>
        <p:blipFill>
          <a:blip r:embed="rId2"/>
          <a:srcRect/>
          <a:stretch>
            <a:fillRect/>
          </a:stretch>
        </p:blipFill>
        <p:spPr bwMode="auto">
          <a:xfrm>
            <a:off x="654984" y="1600200"/>
            <a:ext cx="783403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a:r>
            <a:br>
              <a:rPr lang="el-GR" smtClean="0"/>
            </a:br>
            <a:r>
              <a:rPr lang="el-GR" smtClean="0"/>
              <a:t/>
            </a:r>
            <a:br>
              <a:rPr lang="el-GR" smtClean="0"/>
            </a:br>
            <a:r>
              <a:rPr lang="el-GR" smtClean="0"/>
              <a:t/>
            </a:r>
            <a:br>
              <a:rPr lang="el-GR" smtClean="0"/>
            </a:br>
            <a:r>
              <a:rPr lang="el-GR" smtClean="0"/>
              <a:t/>
            </a:r>
            <a:br>
              <a:rPr lang="el-GR" smtClean="0"/>
            </a:br>
            <a:r>
              <a:rPr lang="el-GR" smtClean="0"/>
              <a:t/>
            </a:r>
            <a:br>
              <a:rPr lang="el-GR" smtClean="0"/>
            </a:br>
            <a:r>
              <a:rPr lang="el-GR" smtClean="0"/>
              <a:t/>
            </a:r>
            <a:br>
              <a:rPr lang="el-GR" smtClean="0"/>
            </a:br>
            <a:r>
              <a:rPr lang="el-GR" dirty="0" smtClean="0"/>
              <a:t/>
            </a:r>
            <a:br>
              <a:rPr lang="el-GR" dirty="0" smtClean="0"/>
            </a:br>
            <a:endParaRPr lang="en-US" dirty="0" smtClean="0"/>
          </a:p>
        </p:txBody>
      </p:sp>
      <p:graphicFrame>
        <p:nvGraphicFramePr>
          <p:cNvPr id="5" name="4 - Αντικείμενο"/>
          <p:cNvGraphicFramePr>
            <a:graphicFrameLocks noChangeAspect="1"/>
          </p:cNvGraphicFramePr>
          <p:nvPr/>
        </p:nvGraphicFramePr>
        <p:xfrm>
          <a:off x="3263488" y="2786058"/>
          <a:ext cx="732240" cy="428628"/>
        </p:xfrm>
        <a:graphic>
          <a:graphicData uri="http://schemas.openxmlformats.org/presentationml/2006/ole">
            <mc:AlternateContent xmlns:mc="http://schemas.openxmlformats.org/markup-compatibility/2006">
              <mc:Choice xmlns:v="urn:schemas-microsoft-com:vml" Requires="v">
                <p:oleObj spid="_x0000_s5124" name="Equation" r:id="rId3" imgW="368280" imgH="215640" progId="Equation.DSMT4">
                  <p:embed/>
                </p:oleObj>
              </mc:Choice>
              <mc:Fallback>
                <p:oleObj name="Equation" r:id="rId3" imgW="368280" imgH="215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488" y="2786058"/>
                        <a:ext cx="732240" cy="428628"/>
                      </a:xfrm>
                      <a:prstGeom prst="rect">
                        <a:avLst/>
                      </a:prstGeom>
                      <a:solidFill>
                        <a:schemeClr val="bg1"/>
                      </a:solidFill>
                    </p:spPr>
                  </p:pic>
                </p:oleObj>
              </mc:Fallback>
            </mc:AlternateContent>
          </a:graphicData>
        </a:graphic>
      </p:graphicFrame>
      <p:sp>
        <p:nvSpPr>
          <p:cNvPr id="6" name="5 - Θέση περιεχομένου"/>
          <p:cNvSpPr>
            <a:spLocks noGrp="1"/>
          </p:cNvSpPr>
          <p:nvPr>
            <p:ph idx="1"/>
          </p:nvPr>
        </p:nvSpPr>
        <p:spPr/>
        <p:txBody>
          <a:bodyPr/>
          <a:lstStyle/>
          <a:p>
            <a:endParaRPr lang="en-GB" dirty="0"/>
          </a:p>
        </p:txBody>
      </p:sp>
      <p:pic>
        <p:nvPicPr>
          <p:cNvPr id="5124" name="Picture 4"/>
          <p:cNvPicPr>
            <a:picLocks noChangeAspect="1" noChangeArrowheads="1"/>
          </p:cNvPicPr>
          <p:nvPr/>
        </p:nvPicPr>
        <p:blipFill>
          <a:blip r:embed="rId5"/>
          <a:srcRect/>
          <a:stretch>
            <a:fillRect/>
          </a:stretch>
        </p:blipFill>
        <p:spPr bwMode="auto">
          <a:xfrm>
            <a:off x="142844" y="1428736"/>
            <a:ext cx="9001156" cy="4392827"/>
          </a:xfrm>
          <a:prstGeom prst="rect">
            <a:avLst/>
          </a:prstGeom>
          <a:noFill/>
          <a:ln w="9525">
            <a:noFill/>
            <a:miter lim="800000"/>
            <a:headEnd/>
            <a:tailEnd/>
          </a:ln>
          <a:effectLst/>
        </p:spPr>
      </p:pic>
      <p:sp>
        <p:nvSpPr>
          <p:cNvPr id="8" name="7 - TextBox"/>
          <p:cNvSpPr txBox="1"/>
          <p:nvPr/>
        </p:nvSpPr>
        <p:spPr>
          <a:xfrm>
            <a:off x="4786314" y="5857892"/>
            <a:ext cx="3857652" cy="646331"/>
          </a:xfrm>
          <a:prstGeom prst="rect">
            <a:avLst/>
          </a:prstGeom>
          <a:noFill/>
        </p:spPr>
        <p:txBody>
          <a:bodyPr wrap="square" rtlCol="0">
            <a:spAutoFit/>
          </a:bodyPr>
          <a:lstStyle/>
          <a:p>
            <a:r>
              <a:rPr lang="el-GR" dirty="0" smtClean="0"/>
              <a:t>Χριστοδούλου και </a:t>
            </a:r>
            <a:r>
              <a:rPr lang="el-GR" dirty="0" err="1" smtClean="0"/>
              <a:t>Παπαθανασιάδη</a:t>
            </a:r>
            <a:r>
              <a:rPr lang="el-GR" dirty="0" smtClean="0"/>
              <a:t>, 2007</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86758" cy="1143000"/>
          </a:xfrm>
        </p:spPr>
        <p:txBody>
          <a:bodyPr>
            <a:normAutofit fontScale="90000"/>
          </a:bodyPr>
          <a:lstStyle/>
          <a:p>
            <a:r>
              <a:rPr lang="el-GR" dirty="0" smtClean="0"/>
              <a:t>Υδραυλικά βέλτιστη διατομή+ </a:t>
            </a:r>
            <a:r>
              <a:rPr lang="en-GB" dirty="0" smtClean="0"/>
              <a:t>Manning</a:t>
            </a:r>
            <a:endParaRPr lang="en-GB" dirty="0"/>
          </a:p>
        </p:txBody>
      </p:sp>
      <p:pic>
        <p:nvPicPr>
          <p:cNvPr id="6148" name="Picture 4"/>
          <p:cNvPicPr>
            <a:picLocks noGrp="1" noChangeAspect="1" noChangeArrowheads="1"/>
          </p:cNvPicPr>
          <p:nvPr>
            <p:ph idx="1"/>
          </p:nvPr>
        </p:nvPicPr>
        <p:blipFill>
          <a:blip r:embed="rId2"/>
          <a:srcRect/>
          <a:stretch>
            <a:fillRect/>
          </a:stretch>
        </p:blipFill>
        <p:spPr bwMode="auto">
          <a:xfrm>
            <a:off x="428596" y="928670"/>
            <a:ext cx="5214974" cy="2503178"/>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a:srcRect/>
          <a:stretch>
            <a:fillRect/>
          </a:stretch>
        </p:blipFill>
        <p:spPr bwMode="auto">
          <a:xfrm>
            <a:off x="214282" y="3286124"/>
            <a:ext cx="5511686" cy="3286124"/>
          </a:xfrm>
          <a:prstGeom prst="rect">
            <a:avLst/>
          </a:prstGeom>
          <a:noFill/>
          <a:ln w="9525">
            <a:noFill/>
            <a:miter lim="800000"/>
            <a:headEnd/>
            <a:tailEnd/>
          </a:ln>
          <a:effectLst/>
        </p:spPr>
      </p:pic>
      <p:sp>
        <p:nvSpPr>
          <p:cNvPr id="8" name="7 - Επεξήγηση με στρογγυλεμένο παραλληλόγραμμο"/>
          <p:cNvSpPr/>
          <p:nvPr/>
        </p:nvSpPr>
        <p:spPr>
          <a:xfrm>
            <a:off x="5286380" y="1714488"/>
            <a:ext cx="3500462" cy="3214710"/>
          </a:xfrm>
          <a:prstGeom prst="wedgeRoundRectCallout">
            <a:avLst>
              <a:gd name="adj1" fmla="val -77707"/>
              <a:gd name="adj2" fmla="val 542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 εξισώσεις αυτές ισχύουν μόνο για ομοιόμορφη ροή </a:t>
            </a:r>
            <a:r>
              <a:rPr lang="el-GR" u="sng" dirty="0" smtClean="0">
                <a:effectLst>
                  <a:outerShdw blurRad="38100" dist="38100" dir="2700000" algn="tl">
                    <a:srgbClr val="000000">
                      <a:alpha val="43137"/>
                    </a:srgbClr>
                  </a:outerShdw>
                </a:effectLst>
              </a:rPr>
              <a:t>ΣΕ ΥΔΡΑΥΛΙΚΑ ΒΕΛΤΙΣΤΗ ΔΙΑΤΟΜΗ </a:t>
            </a:r>
            <a:r>
              <a:rPr lang="el-GR" dirty="0" smtClean="0"/>
              <a:t>(ΜΟΝΟ) </a:t>
            </a:r>
          </a:p>
          <a:p>
            <a:pPr algn="ctr"/>
            <a:r>
              <a:rPr lang="el-GR" dirty="0" smtClean="0"/>
              <a:t>ΜΟΝΟ σε αυτή την περίπτωση δεν απαιτούνται δοκιμές για την εύρεση του βάθους ροής για δεδομένη παροχή</a:t>
            </a:r>
            <a:endParaRPr lang="en-GB" dirty="0"/>
          </a:p>
        </p:txBody>
      </p:sp>
      <p:sp>
        <p:nvSpPr>
          <p:cNvPr id="9" name="8 - TextBox"/>
          <p:cNvSpPr txBox="1"/>
          <p:nvPr/>
        </p:nvSpPr>
        <p:spPr>
          <a:xfrm>
            <a:off x="5072066" y="5857892"/>
            <a:ext cx="3643338" cy="646331"/>
          </a:xfrm>
          <a:prstGeom prst="rect">
            <a:avLst/>
          </a:prstGeom>
          <a:noFill/>
        </p:spPr>
        <p:txBody>
          <a:bodyPr wrap="square" rtlCol="0">
            <a:spAutoFit/>
          </a:bodyPr>
          <a:lstStyle/>
          <a:p>
            <a:r>
              <a:rPr lang="el-GR" dirty="0" smtClean="0"/>
              <a:t>Τσακίρης και </a:t>
            </a:r>
            <a:r>
              <a:rPr lang="el-GR" dirty="0" err="1" smtClean="0"/>
              <a:t>Παπαθανασιάδης</a:t>
            </a:r>
            <a:r>
              <a:rPr lang="el-GR" dirty="0" smtClean="0"/>
              <a:t>, 2010</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22" name="Picture 2"/>
          <p:cNvPicPr>
            <a:picLocks noGrp="1" noChangeAspect="1" noChangeArrowheads="1"/>
          </p:cNvPicPr>
          <p:nvPr>
            <p:ph idx="1"/>
          </p:nvPr>
        </p:nvPicPr>
        <p:blipFill>
          <a:blip r:embed="rId2"/>
          <a:srcRect l="10047" t="15152" r="27804" b="27021"/>
          <a:stretch>
            <a:fillRect/>
          </a:stretch>
        </p:blipFill>
        <p:spPr bwMode="auto">
          <a:xfrm>
            <a:off x="500034" y="285728"/>
            <a:ext cx="8462655" cy="4429156"/>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b="48630"/>
          <a:stretch>
            <a:fillRect/>
          </a:stretch>
        </p:blipFill>
        <p:spPr bwMode="auto">
          <a:xfrm>
            <a:off x="1142976" y="4929198"/>
            <a:ext cx="5214974" cy="1285884"/>
          </a:xfrm>
          <a:prstGeom prst="rect">
            <a:avLst/>
          </a:prstGeom>
          <a:noFill/>
          <a:ln w="9525">
            <a:noFill/>
            <a:miter lim="800000"/>
            <a:headEnd/>
            <a:tailEnd/>
          </a:ln>
          <a:effectLst/>
        </p:spPr>
      </p:pic>
      <p:sp>
        <p:nvSpPr>
          <p:cNvPr id="7" name="6 - TextBox"/>
          <p:cNvSpPr txBox="1"/>
          <p:nvPr/>
        </p:nvSpPr>
        <p:spPr>
          <a:xfrm>
            <a:off x="6858016" y="5572140"/>
            <a:ext cx="1785950" cy="369332"/>
          </a:xfrm>
          <a:prstGeom prst="rect">
            <a:avLst/>
          </a:prstGeom>
          <a:noFill/>
        </p:spPr>
        <p:txBody>
          <a:bodyPr wrap="square" rtlCol="0">
            <a:spAutoFit/>
          </a:bodyPr>
          <a:lstStyle/>
          <a:p>
            <a:r>
              <a:rPr lang="en-US" dirty="0" smtClean="0"/>
              <a:t>T</a:t>
            </a:r>
            <a:r>
              <a:rPr lang="el-GR" dirty="0" err="1" smtClean="0"/>
              <a:t>σακίρης</a:t>
            </a:r>
            <a:r>
              <a:rPr lang="el-GR" dirty="0" smtClean="0"/>
              <a:t>, 2011</a:t>
            </a:r>
            <a:endParaRPr lang="el-GR" dirty="0"/>
          </a:p>
        </p:txBody>
      </p:sp>
      <p:sp>
        <p:nvSpPr>
          <p:cNvPr id="8" name="7 - Ορθογώνιο"/>
          <p:cNvSpPr/>
          <p:nvPr/>
        </p:nvSpPr>
        <p:spPr>
          <a:xfrm>
            <a:off x="6000760" y="4357694"/>
            <a:ext cx="2643206"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22" name="Picture 2"/>
          <p:cNvPicPr>
            <a:picLocks noGrp="1" noChangeAspect="1" noChangeArrowheads="1"/>
          </p:cNvPicPr>
          <p:nvPr>
            <p:ph idx="1"/>
          </p:nvPr>
        </p:nvPicPr>
        <p:blipFill>
          <a:blip r:embed="rId2"/>
          <a:srcRect l="10047" t="69248" r="27804" b="23290"/>
          <a:stretch>
            <a:fillRect/>
          </a:stretch>
        </p:blipFill>
        <p:spPr bwMode="auto">
          <a:xfrm>
            <a:off x="500034" y="2214554"/>
            <a:ext cx="8462655" cy="571504"/>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b="65849"/>
          <a:stretch>
            <a:fillRect/>
          </a:stretch>
        </p:blipFill>
        <p:spPr bwMode="auto">
          <a:xfrm>
            <a:off x="0" y="3500438"/>
            <a:ext cx="9001156"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Calibri"/>
              </a:rPr>
              <a:t>Είναι η οικονομικά βέλτιστη (στην πραγματικότητα) η υδραυλική βέλτιστη διατομή τι κάνουμε στην πράξη?</a:t>
            </a:r>
            <a:endParaRPr lang="en-GB"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κειμένου"/>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1143000"/>
          </a:xfrm>
        </p:spPr>
        <p:txBody>
          <a:bodyPr>
            <a:noAutofit/>
          </a:bodyPr>
          <a:lstStyle/>
          <a:p>
            <a:r>
              <a:rPr lang="el-GR" sz="3200" dirty="0" smtClean="0">
                <a:cs typeface="Calibri"/>
              </a:rPr>
              <a:t>Είναι η οικονομικά βέλτιστη (στην πραγματικότητα) η υδραυλική βέλτιστη διατομή τι κάνουμε στην πράξη?</a:t>
            </a:r>
            <a:r>
              <a:rPr lang="en-GB" sz="3200" dirty="0" smtClean="0"/>
              <a:t/>
            </a:r>
            <a:br>
              <a:rPr lang="en-GB" sz="3200" dirty="0" smtClean="0"/>
            </a:br>
            <a:endParaRPr lang="en-GB" sz="3200" dirty="0"/>
          </a:p>
        </p:txBody>
      </p:sp>
      <p:sp>
        <p:nvSpPr>
          <p:cNvPr id="3" name="2 - Θέση περιεχομένου"/>
          <p:cNvSpPr>
            <a:spLocks noGrp="1"/>
          </p:cNvSpPr>
          <p:nvPr>
            <p:ph idx="1"/>
          </p:nvPr>
        </p:nvSpPr>
        <p:spPr>
          <a:xfrm>
            <a:off x="457200" y="1928802"/>
            <a:ext cx="8229600" cy="4197361"/>
          </a:xfrm>
        </p:spPr>
        <p:txBody>
          <a:bodyPr>
            <a:normAutofit fontScale="92500" lnSpcReduction="20000"/>
          </a:bodyPr>
          <a:lstStyle/>
          <a:p>
            <a:pPr lvl="0"/>
            <a:r>
              <a:rPr lang="el-GR" dirty="0"/>
              <a:t>Η </a:t>
            </a:r>
            <a:r>
              <a:rPr lang="el-GR" dirty="0" smtClean="0"/>
              <a:t> υδραυλική βέλτιστη </a:t>
            </a:r>
            <a:r>
              <a:rPr lang="el-GR" dirty="0"/>
              <a:t>διατομή αναφέρεται σε σταθερό κόστος και εξασφαλίζει τη μέγιστη </a:t>
            </a:r>
            <a:r>
              <a:rPr lang="el-GR" dirty="0" err="1"/>
              <a:t>διοχετευτικότητα</a:t>
            </a:r>
            <a:r>
              <a:rPr lang="el-GR" dirty="0"/>
              <a:t>. Επίσης το ελάχιστο υλικό επένδυσης της διώρυγας.</a:t>
            </a:r>
            <a:endParaRPr lang="en-GB" dirty="0"/>
          </a:p>
          <a:p>
            <a:r>
              <a:rPr lang="el-GR" dirty="0"/>
              <a:t>Δεν εξασφαλίζει όμως και την πιο οικονομική διατομή γιατί δεν λαμβάνονται υπόψη οι εκσκαφές (που εξαρτάται από το πλάτος επιφάνειας της διώρυγας στο έδαφος) ενώ προκύπτουν κλίσεις πρανών που οδηγούν σε πιο δαπανηρά υλικά (Δημητρίου, 1995) </a:t>
            </a:r>
            <a:endParaRPr lang="en-GB" dirty="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50530" name="Picture 2"/>
          <p:cNvPicPr>
            <a:picLocks noGrp="1" noChangeAspect="1" noChangeArrowheads="1"/>
          </p:cNvPicPr>
          <p:nvPr>
            <p:ph idx="1"/>
          </p:nvPr>
        </p:nvPicPr>
        <p:blipFill>
          <a:blip r:embed="rId2"/>
          <a:srcRect/>
          <a:stretch>
            <a:fillRect/>
          </a:stretch>
        </p:blipFill>
        <p:spPr bwMode="auto">
          <a:xfrm>
            <a:off x="457200" y="2076007"/>
            <a:ext cx="8229600" cy="3574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9154" name="Picture 2"/>
          <p:cNvPicPr>
            <a:picLocks noGrp="1" noChangeAspect="1" noChangeArrowheads="1"/>
          </p:cNvPicPr>
          <p:nvPr>
            <p:ph idx="1"/>
          </p:nvPr>
        </p:nvPicPr>
        <p:blipFill>
          <a:blip r:embed="rId2" cstate="print"/>
          <a:srcRect/>
          <a:stretch>
            <a:fillRect/>
          </a:stretch>
        </p:blipFill>
        <p:spPr bwMode="auto">
          <a:xfrm>
            <a:off x="179512" y="-171400"/>
            <a:ext cx="8542171" cy="6387108"/>
          </a:xfrm>
          <a:prstGeom prst="rect">
            <a:avLst/>
          </a:prstGeom>
          <a:noFill/>
          <a:ln w="9525">
            <a:noFill/>
            <a:miter lim="800000"/>
            <a:headEnd/>
            <a:tailEnd/>
          </a:ln>
        </p:spPr>
      </p:pic>
      <p:sp>
        <p:nvSpPr>
          <p:cNvPr id="5" name="4 - Δάκρυ"/>
          <p:cNvSpPr/>
          <p:nvPr/>
        </p:nvSpPr>
        <p:spPr>
          <a:xfrm>
            <a:off x="7919864" y="5849888"/>
            <a:ext cx="1224136" cy="100811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Σακκάς</a:t>
            </a:r>
            <a:endParaRPr lang="el-GR" dirty="0"/>
          </a:p>
        </p:txBody>
      </p:sp>
      <p:sp>
        <p:nvSpPr>
          <p:cNvPr id="6" name="5 - TextBox"/>
          <p:cNvSpPr txBox="1"/>
          <p:nvPr/>
        </p:nvSpPr>
        <p:spPr>
          <a:xfrm>
            <a:off x="539552" y="6021288"/>
            <a:ext cx="6912768" cy="646331"/>
          </a:xfrm>
          <a:prstGeom prst="rect">
            <a:avLst/>
          </a:prstGeom>
          <a:noFill/>
        </p:spPr>
        <p:txBody>
          <a:bodyPr wrap="square" rtlCol="0">
            <a:spAutoFit/>
          </a:bodyPr>
          <a:lstStyle/>
          <a:p>
            <a:r>
              <a:rPr lang="el-GR" dirty="0" smtClean="0"/>
              <a:t>Κατασκευαστικό: περιθώριο ασφαλείας σε αγωγούς τραπεζοειδούς διατομής</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218913" y="908720"/>
            <a:ext cx="7687352" cy="5217443"/>
          </a:xfrm>
          <a:prstGeom prst="rect">
            <a:avLst/>
          </a:prstGeom>
          <a:noFill/>
          <a:ln w="9525">
            <a:noFill/>
            <a:miter lim="800000"/>
            <a:headEnd/>
            <a:tailEnd/>
          </a:ln>
        </p:spPr>
      </p:pic>
      <p:sp>
        <p:nvSpPr>
          <p:cNvPr id="6" name="5 - Ορθογώνιο"/>
          <p:cNvSpPr/>
          <p:nvPr/>
        </p:nvSpPr>
        <p:spPr>
          <a:xfrm>
            <a:off x="1043608" y="332656"/>
            <a:ext cx="7985584" cy="369332"/>
          </a:xfrm>
          <a:prstGeom prst="rect">
            <a:avLst/>
          </a:prstGeom>
        </p:spPr>
        <p:txBody>
          <a:bodyPr wrap="none">
            <a:spAutoFit/>
          </a:bodyPr>
          <a:lstStyle/>
          <a:p>
            <a:r>
              <a:rPr lang="el-GR" dirty="0" smtClean="0"/>
              <a:t>Κατασκευαστικό, </a:t>
            </a:r>
            <a:r>
              <a:rPr lang="el-GR" dirty="0" err="1" smtClean="0"/>
              <a:t>Μπέλλος</a:t>
            </a:r>
            <a:r>
              <a:rPr lang="el-GR" dirty="0" smtClean="0"/>
              <a:t>, 2009. Υδραυλική επίλυση: Πάντα η εσωτερική διατομή</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Προβληματική</a:t>
            </a:r>
            <a:endParaRPr lang="en-GB" dirty="0"/>
          </a:p>
        </p:txBody>
      </p:sp>
      <p:sp>
        <p:nvSpPr>
          <p:cNvPr id="3" name="2 - Θέση περιεχομένου"/>
          <p:cNvSpPr>
            <a:spLocks noGrp="1"/>
          </p:cNvSpPr>
          <p:nvPr>
            <p:ph idx="1"/>
          </p:nvPr>
        </p:nvSpPr>
        <p:spPr/>
        <p:txBody>
          <a:bodyPr>
            <a:normAutofit fontScale="85000" lnSpcReduction="10000"/>
          </a:bodyPr>
          <a:lstStyle/>
          <a:p>
            <a:r>
              <a:rPr lang="el-GR" dirty="0" smtClean="0"/>
              <a:t>Μέγιστη υδραυλική ακτίνα για δεδομένη επιφάνεια </a:t>
            </a:r>
            <a:r>
              <a:rPr lang="el-GR" dirty="0" smtClean="0">
                <a:solidFill>
                  <a:srgbClr val="00B050"/>
                </a:solidFill>
                <a:latin typeface="Calibri"/>
                <a:cs typeface="Calibri"/>
              </a:rPr>
              <a:t>→ Ελάχιστη βρεχόμενη περίμετρος για δεδομένη επιφάνεια</a:t>
            </a:r>
          </a:p>
          <a:p>
            <a:pPr>
              <a:buNone/>
            </a:pPr>
            <a:r>
              <a:rPr lang="el-GR" dirty="0" smtClean="0">
                <a:solidFill>
                  <a:srgbClr val="00B050"/>
                </a:solidFill>
                <a:latin typeface="Calibri"/>
                <a:cs typeface="Calibri"/>
              </a:rPr>
              <a:t>	</a:t>
            </a:r>
            <a:r>
              <a:rPr lang="el-GR" b="1" dirty="0" smtClean="0">
                <a:solidFill>
                  <a:srgbClr val="00B050"/>
                </a:solidFill>
                <a:effectLst>
                  <a:outerShdw blurRad="38100" dist="38100" dir="2700000" algn="tl">
                    <a:srgbClr val="000000">
                      <a:alpha val="43137"/>
                    </a:srgbClr>
                  </a:outerShdw>
                </a:effectLst>
                <a:latin typeface="Calibri"/>
                <a:cs typeface="Calibri"/>
              </a:rPr>
              <a:t>Α</a:t>
            </a:r>
            <a:r>
              <a:rPr lang="en-US" b="1" dirty="0" smtClean="0">
                <a:solidFill>
                  <a:srgbClr val="00B050"/>
                </a:solidFill>
                <a:effectLst>
                  <a:outerShdw blurRad="38100" dist="38100" dir="2700000" algn="tl">
                    <a:srgbClr val="000000">
                      <a:alpha val="43137"/>
                    </a:srgbClr>
                  </a:outerShdw>
                </a:effectLst>
                <a:latin typeface="Calibri"/>
                <a:cs typeface="Calibri"/>
              </a:rPr>
              <a:t>R</a:t>
            </a:r>
            <a:r>
              <a:rPr lang="en-US" b="1" baseline="30000" dirty="0" smtClean="0">
                <a:solidFill>
                  <a:srgbClr val="00B050"/>
                </a:solidFill>
                <a:effectLst>
                  <a:outerShdw blurRad="38100" dist="38100" dir="2700000" algn="tl">
                    <a:srgbClr val="000000">
                      <a:alpha val="43137"/>
                    </a:srgbClr>
                  </a:outerShdw>
                </a:effectLst>
                <a:latin typeface="Calibri"/>
                <a:cs typeface="Calibri"/>
              </a:rPr>
              <a:t>2/3</a:t>
            </a:r>
            <a:r>
              <a:rPr lang="en-US" b="1" dirty="0" smtClean="0">
                <a:solidFill>
                  <a:srgbClr val="00B050"/>
                </a:solidFill>
                <a:effectLst>
                  <a:outerShdw blurRad="38100" dist="38100" dir="2700000" algn="tl">
                    <a:srgbClr val="000000">
                      <a:alpha val="43137"/>
                    </a:srgbClr>
                  </a:outerShdw>
                </a:effectLst>
                <a:latin typeface="Calibri"/>
                <a:cs typeface="Calibri"/>
              </a:rPr>
              <a:t> =&gt; MAX</a:t>
            </a:r>
            <a:endParaRPr lang="el-GR" b="1" dirty="0" smtClean="0">
              <a:solidFill>
                <a:srgbClr val="00B050"/>
              </a:solidFill>
              <a:effectLst>
                <a:outerShdw blurRad="38100" dist="38100" dir="2700000" algn="tl">
                  <a:srgbClr val="000000">
                    <a:alpha val="43137"/>
                  </a:srgbClr>
                </a:outerShdw>
              </a:effectLst>
              <a:latin typeface="Calibri"/>
              <a:cs typeface="Calibri"/>
            </a:endParaRPr>
          </a:p>
          <a:p>
            <a:r>
              <a:rPr lang="el-GR" dirty="0" smtClean="0">
                <a:latin typeface="Calibri"/>
                <a:cs typeface="Calibri"/>
              </a:rPr>
              <a:t>Πρόβλημα ελαχιστοποίησης υπό συνθήκη ισότητας </a:t>
            </a:r>
            <a:r>
              <a:rPr lang="el-GR" dirty="0">
                <a:solidFill>
                  <a:srgbClr val="FF0000"/>
                </a:solidFill>
                <a:cs typeface="Calibri"/>
              </a:rPr>
              <a:t>→ </a:t>
            </a:r>
            <a:r>
              <a:rPr lang="el-GR" dirty="0" smtClean="0">
                <a:solidFill>
                  <a:srgbClr val="FF0000"/>
                </a:solidFill>
                <a:cs typeface="Calibri"/>
              </a:rPr>
              <a:t>πολλαπλασιαστής </a:t>
            </a:r>
            <a:r>
              <a:rPr lang="en-GB" dirty="0" smtClean="0">
                <a:solidFill>
                  <a:srgbClr val="FF0000"/>
                </a:solidFill>
                <a:cs typeface="Calibri"/>
              </a:rPr>
              <a:t>Lagrange</a:t>
            </a:r>
          </a:p>
          <a:p>
            <a:r>
              <a:rPr lang="el-GR" dirty="0" smtClean="0">
                <a:cs typeface="Calibri"/>
              </a:rPr>
              <a:t>Έτοιμοι πίνακες</a:t>
            </a:r>
          </a:p>
          <a:p>
            <a:r>
              <a:rPr lang="en-GB" dirty="0" smtClean="0">
                <a:cs typeface="Calibri"/>
              </a:rPr>
              <a:t>A</a:t>
            </a:r>
            <a:r>
              <a:rPr lang="el-GR" dirty="0" err="1" smtClean="0">
                <a:cs typeface="Calibri"/>
              </a:rPr>
              <a:t>νάλυση</a:t>
            </a:r>
            <a:r>
              <a:rPr lang="el-GR" dirty="0" smtClean="0">
                <a:cs typeface="Calibri"/>
              </a:rPr>
              <a:t> </a:t>
            </a:r>
            <a:r>
              <a:rPr lang="el-GR" dirty="0" smtClean="0">
                <a:solidFill>
                  <a:schemeClr val="accent1"/>
                </a:solidFill>
                <a:cs typeface="Calibri"/>
              </a:rPr>
              <a:t>ομοιόμορφης ροής</a:t>
            </a:r>
          </a:p>
          <a:p>
            <a:r>
              <a:rPr lang="el-GR" b="1" dirty="0" smtClean="0">
                <a:solidFill>
                  <a:schemeClr val="accent6">
                    <a:lumMod val="50000"/>
                  </a:schemeClr>
                </a:solidFill>
                <a:cs typeface="Calibri"/>
              </a:rPr>
              <a:t>Είναι η οικονομικά βέλτιστη (στην πραγματικότητα) η υδραυλική βέλτιστη διατομή τι κάνουμε στην πράξη?</a:t>
            </a:r>
            <a:endParaRPr lang="en-GB"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Πραγματικός σχεδιασμός στην πράξη</a:t>
            </a: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p:txBody>
          <a:bodyPr>
            <a:normAutofit fontScale="92500" lnSpcReduction="20000"/>
          </a:bodyPr>
          <a:lstStyle/>
          <a:p>
            <a:r>
              <a:rPr lang="el-GR" dirty="0" smtClean="0"/>
              <a:t>Επιλογή κλίσης με βάση το έδαφος (ήπια)</a:t>
            </a:r>
          </a:p>
          <a:p>
            <a:r>
              <a:rPr lang="el-GR" b="1" dirty="0" smtClean="0">
                <a:solidFill>
                  <a:srgbClr val="0070C0"/>
                </a:solidFill>
                <a:effectLst>
                  <a:outerShdw blurRad="38100" dist="38100" dir="2700000" algn="tl">
                    <a:srgbClr val="000000">
                      <a:alpha val="43137"/>
                    </a:srgbClr>
                  </a:outerShdw>
                </a:effectLst>
              </a:rPr>
              <a:t>Συνήθως επένδυση από σκυρόδεμα άοπλο κλίση </a:t>
            </a:r>
            <a:r>
              <a:rPr lang="en-US" b="1" dirty="0" smtClean="0">
                <a:solidFill>
                  <a:srgbClr val="0070C0"/>
                </a:solidFill>
                <a:effectLst>
                  <a:outerShdw blurRad="38100" dist="38100" dir="2700000" algn="tl">
                    <a:srgbClr val="000000">
                      <a:alpha val="43137"/>
                    </a:srgbClr>
                  </a:outerShdw>
                </a:effectLst>
              </a:rPr>
              <a:t>z=1.5</a:t>
            </a:r>
            <a:endParaRPr lang="el-GR" b="1" dirty="0" smtClean="0">
              <a:solidFill>
                <a:srgbClr val="0070C0"/>
              </a:solidFill>
              <a:effectLst>
                <a:outerShdw blurRad="38100" dist="38100" dir="2700000" algn="tl">
                  <a:srgbClr val="000000">
                    <a:alpha val="43137"/>
                  </a:srgbClr>
                </a:outerShdw>
              </a:effectLst>
            </a:endParaRPr>
          </a:p>
          <a:p>
            <a:r>
              <a:rPr lang="el-GR" dirty="0" smtClean="0"/>
              <a:t>Με βάση την παροχή επιλέγω διάφορα πλάτη και προσδιορίζω θεωρώντας ομοιόμορφη ροή το βάθος ροής</a:t>
            </a:r>
          </a:p>
          <a:p>
            <a:r>
              <a:rPr lang="el-GR" dirty="0" smtClean="0"/>
              <a:t>Πρακτικοί κανόνες πλάτους-ύψους ροής</a:t>
            </a:r>
          </a:p>
          <a:p>
            <a:endParaRPr lang="el-GR" dirty="0" smtClean="0"/>
          </a:p>
          <a:p>
            <a:r>
              <a:rPr lang="el-GR" dirty="0" smtClean="0"/>
              <a:t>Σε αυτή την περίπτωση η ροή πρέπει να είναι υποκρίσιμη (θα εξηγηθεί στο επόμενο μάθημα)</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διατομής</a:t>
            </a:r>
            <a:r>
              <a:rPr lang="en-US" dirty="0" smtClean="0"/>
              <a:t> </a:t>
            </a:r>
            <a:r>
              <a:rPr lang="el-GR" dirty="0" smtClean="0"/>
              <a:t>στην πράξη</a:t>
            </a:r>
            <a:endParaRPr lang="el-GR" dirty="0"/>
          </a:p>
        </p:txBody>
      </p:sp>
      <p:sp>
        <p:nvSpPr>
          <p:cNvPr id="3" name="2 - Θέση περιεχομένου"/>
          <p:cNvSpPr>
            <a:spLocks noGrp="1"/>
          </p:cNvSpPr>
          <p:nvPr>
            <p:ph idx="1"/>
          </p:nvPr>
        </p:nvSpPr>
        <p:spPr/>
        <p:txBody>
          <a:bodyPr/>
          <a:lstStyle/>
          <a:p>
            <a:r>
              <a:rPr lang="el-GR" b="1" dirty="0" smtClean="0">
                <a:solidFill>
                  <a:srgbClr val="0070C0"/>
                </a:solidFill>
                <a:effectLst>
                  <a:outerShdw blurRad="38100" dist="38100" dir="2700000" algn="tl">
                    <a:srgbClr val="000000">
                      <a:alpha val="43137"/>
                    </a:srgbClr>
                  </a:outerShdw>
                </a:effectLst>
              </a:rPr>
              <a:t>Συνήθως επένδυση από σκυρόδεμα άοπλο κλίση </a:t>
            </a:r>
            <a:r>
              <a:rPr lang="en-US" b="1" dirty="0" smtClean="0">
                <a:solidFill>
                  <a:srgbClr val="0070C0"/>
                </a:solidFill>
                <a:effectLst>
                  <a:outerShdw blurRad="38100" dist="38100" dir="2700000" algn="tl">
                    <a:srgbClr val="000000">
                      <a:alpha val="43137"/>
                    </a:srgbClr>
                  </a:outerShdw>
                </a:effectLst>
              </a:rPr>
              <a:t>z=1.5</a:t>
            </a:r>
            <a:endParaRPr lang="el-GR" b="1" dirty="0" smtClean="0">
              <a:solidFill>
                <a:srgbClr val="0070C0"/>
              </a:solidFill>
              <a:effectLst>
                <a:outerShdw blurRad="38100" dist="38100" dir="2700000" algn="tl">
                  <a:srgbClr val="000000">
                    <a:alpha val="43137"/>
                  </a:srgbClr>
                </a:outerShdw>
              </a:effectLst>
            </a:endParaRPr>
          </a:p>
          <a:p>
            <a:endParaRPr lang="el-GR" dirty="0"/>
          </a:p>
        </p:txBody>
      </p:sp>
      <p:pic>
        <p:nvPicPr>
          <p:cNvPr id="4" name="Picture 2"/>
          <p:cNvPicPr>
            <a:picLocks noChangeAspect="1" noChangeArrowheads="1"/>
          </p:cNvPicPr>
          <p:nvPr/>
        </p:nvPicPr>
        <p:blipFill>
          <a:blip r:embed="rId2"/>
          <a:srcRect/>
          <a:stretch>
            <a:fillRect/>
          </a:stretch>
        </p:blipFill>
        <p:spPr bwMode="auto">
          <a:xfrm>
            <a:off x="357158" y="3000372"/>
            <a:ext cx="8229600" cy="33189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παράρτημα</a:t>
            </a:r>
            <a:endParaRPr lang="el-GR" dirty="0"/>
          </a:p>
        </p:txBody>
      </p:sp>
      <p:sp>
        <p:nvSpPr>
          <p:cNvPr id="3" name="2 - Θέση κειμένου"/>
          <p:cNvSpPr>
            <a:spLocks noGrp="1"/>
          </p:cNvSpPr>
          <p:nvPr>
            <p:ph type="body" idx="1"/>
          </p:nvPr>
        </p:nvSpPr>
        <p:spPr/>
        <p:txBody>
          <a:bodyPr/>
          <a:lstStyle/>
          <a:p>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a:t>
            </a:r>
            <a:r>
              <a:rPr lang="el-GR"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κρότατα</a:t>
            </a:r>
            <a:r>
              <a:rPr lang="el-GR"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υπό περιορισμούς ισότητας </a:t>
            </a:r>
            <a:r>
              <a:rPr lang="el-GR"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(στην κόψη του ξυραφιού)</a:t>
            </a:r>
            <a:endParaRPr lang="en-GB" dirty="0"/>
          </a:p>
        </p:txBody>
      </p:sp>
      <p:sp>
        <p:nvSpPr>
          <p:cNvPr id="3" name="2 - Θέση περιεχομένου"/>
          <p:cNvSpPr>
            <a:spLocks noGrp="1"/>
          </p:cNvSpPr>
          <p:nvPr>
            <p:ph idx="1"/>
          </p:nvPr>
        </p:nvSpPr>
        <p:spPr/>
        <p:txBody>
          <a:bodyPr/>
          <a:lstStyle/>
          <a:p>
            <a:r>
              <a:rPr lang="el-GR" dirty="0" smtClean="0"/>
              <a:t>Μέθοδοι ποινής (αριθμητική επίλυση</a:t>
            </a:r>
            <a:r>
              <a:rPr lang="en-GB" dirty="0" smtClean="0"/>
              <a:t> </a:t>
            </a:r>
            <a:r>
              <a:rPr lang="en-GB" dirty="0" smtClean="0">
                <a:latin typeface="Calibri"/>
                <a:cs typeface="Calibri"/>
              </a:rPr>
              <a:t>→ </a:t>
            </a:r>
            <a:r>
              <a:rPr lang="el-GR" dirty="0" smtClean="0">
                <a:latin typeface="Calibri"/>
                <a:cs typeface="Calibri"/>
              </a:rPr>
              <a:t>βελτιστοποίηση χωρίς περιορισμούς</a:t>
            </a:r>
            <a:r>
              <a:rPr lang="el-GR" dirty="0" smtClean="0"/>
              <a:t>)</a:t>
            </a:r>
          </a:p>
          <a:p>
            <a:r>
              <a:rPr lang="el-GR" dirty="0" smtClean="0"/>
              <a:t>Πολλαπλασιαστές </a:t>
            </a:r>
            <a:r>
              <a:rPr lang="en-GB" dirty="0" smtClean="0"/>
              <a:t>Lagrange</a:t>
            </a:r>
            <a:endParaRPr lang="en-GB" dirty="0"/>
          </a:p>
        </p:txBody>
      </p:sp>
      <p:sp>
        <p:nvSpPr>
          <p:cNvPr id="4" name="3 - Ορθογώνιο"/>
          <p:cNvSpPr/>
          <p:nvPr/>
        </p:nvSpPr>
        <p:spPr>
          <a:xfrm>
            <a:off x="714348" y="3786190"/>
            <a:ext cx="4572000" cy="2246769"/>
          </a:xfrm>
          <a:prstGeom prst="rect">
            <a:avLst/>
          </a:prstGeom>
        </p:spPr>
        <p:txBody>
          <a:bodyPr>
            <a:spAutoFit/>
          </a:bodyPr>
          <a:lstStyle/>
          <a:p>
            <a:r>
              <a:rPr lang="el-GR" sz="2800" i="1" dirty="0" smtClean="0"/>
              <a:t>Π.χ. Για  δύο μεταβλητές, ζητείται μέγιστη   </a:t>
            </a:r>
            <a:r>
              <a:rPr lang="en-US" sz="2800" i="1" dirty="0" smtClean="0"/>
              <a:t>f</a:t>
            </a:r>
            <a:r>
              <a:rPr lang="en-US" sz="2800" dirty="0" smtClean="0"/>
              <a:t>(</a:t>
            </a:r>
            <a:r>
              <a:rPr lang="en-US" sz="2800" i="1" dirty="0" smtClean="0"/>
              <a:t>x</a:t>
            </a:r>
            <a:r>
              <a:rPr lang="en-US" sz="2800" dirty="0" smtClean="0"/>
              <a:t>, </a:t>
            </a:r>
            <a:r>
              <a:rPr lang="en-US" sz="2800" i="1" dirty="0" smtClean="0"/>
              <a:t>y</a:t>
            </a:r>
            <a:r>
              <a:rPr lang="en-US" sz="2800" dirty="0" smtClean="0"/>
              <a:t>) </a:t>
            </a:r>
            <a:r>
              <a:rPr lang="el-GR" sz="2800" dirty="0" smtClean="0"/>
              <a:t>υπό τους περιορισμούς </a:t>
            </a:r>
          </a:p>
          <a:p>
            <a:r>
              <a:rPr lang="en-US" sz="2800" i="1" dirty="0" smtClean="0"/>
              <a:t>g</a:t>
            </a:r>
            <a:r>
              <a:rPr lang="en-US" sz="2800" dirty="0" smtClean="0"/>
              <a:t>(</a:t>
            </a:r>
            <a:r>
              <a:rPr lang="en-US" sz="2800" i="1" dirty="0" smtClean="0"/>
              <a:t>x</a:t>
            </a:r>
            <a:r>
              <a:rPr lang="en-US" sz="2800" dirty="0" smtClean="0"/>
              <a:t>, </a:t>
            </a:r>
            <a:r>
              <a:rPr lang="en-US" sz="2800" i="1" dirty="0" smtClean="0"/>
              <a:t>y</a:t>
            </a:r>
            <a:r>
              <a:rPr lang="en-US" sz="2800" dirty="0" smtClean="0"/>
              <a:t>) = </a:t>
            </a:r>
            <a:r>
              <a:rPr lang="en-US" sz="2800" i="1" dirty="0" smtClean="0"/>
              <a:t>k</a:t>
            </a:r>
            <a:r>
              <a:rPr lang="en-US" sz="2800" dirty="0" smtClean="0"/>
              <a:t> </a:t>
            </a:r>
            <a:br>
              <a:rPr lang="en-US" sz="2800" dirty="0" smtClean="0"/>
            </a:br>
            <a:endParaRPr lang="en-GB" sz="2800" dirty="0"/>
          </a:p>
        </p:txBody>
      </p:sp>
      <p:pic>
        <p:nvPicPr>
          <p:cNvPr id="5" name="Picture 7"/>
          <p:cNvPicPr>
            <a:picLocks noChangeAspect="1" noChangeArrowheads="1"/>
          </p:cNvPicPr>
          <p:nvPr/>
        </p:nvPicPr>
        <p:blipFill>
          <a:blip r:embed="rId2"/>
          <a:srcRect/>
          <a:stretch>
            <a:fillRect/>
          </a:stretch>
        </p:blipFill>
        <p:spPr bwMode="auto">
          <a:xfrm>
            <a:off x="5770410" y="4071941"/>
            <a:ext cx="3114827" cy="2503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143000"/>
          </a:xfrm>
        </p:spPr>
        <p:txBody>
          <a:bodyPr>
            <a:normAutofit fontScale="90000"/>
          </a:bodyPr>
          <a:lstStyle/>
          <a:p>
            <a:r>
              <a:rPr lang="el-GR" dirty="0" smtClean="0"/>
              <a:t>Θ. </a:t>
            </a:r>
            <a:r>
              <a:rPr lang="en-US" dirty="0" smtClean="0"/>
              <a:t>Lagrange</a:t>
            </a:r>
            <a:br>
              <a:rPr lang="en-US" dirty="0" smtClean="0"/>
            </a:br>
            <a:r>
              <a:rPr lang="en-US" dirty="0" smtClean="0"/>
              <a:t>B</a:t>
            </a:r>
            <a:r>
              <a:rPr lang="el-GR" dirty="0" err="1" smtClean="0"/>
              <a:t>έλτιστο</a:t>
            </a:r>
            <a:r>
              <a:rPr lang="el-GR" dirty="0" smtClean="0"/>
              <a:t>: Κάθετα διανύσματα παράλληλα μεταξύ τους</a:t>
            </a:r>
            <a:endParaRPr lang="el-GR" dirty="0"/>
          </a:p>
        </p:txBody>
      </p:sp>
      <p:pic>
        <p:nvPicPr>
          <p:cNvPr id="29698" name="Picture 2"/>
          <p:cNvPicPr>
            <a:picLocks noGrp="1" noChangeAspect="1" noChangeArrowheads="1"/>
          </p:cNvPicPr>
          <p:nvPr>
            <p:ph idx="1"/>
          </p:nvPr>
        </p:nvPicPr>
        <p:blipFill>
          <a:blip r:embed="rId2"/>
          <a:srcRect l="34907" t="59348" r="39345" b="12241"/>
          <a:stretch>
            <a:fillRect/>
          </a:stretch>
        </p:blipFill>
        <p:spPr bwMode="auto">
          <a:xfrm>
            <a:off x="785786" y="2214554"/>
            <a:ext cx="5754728" cy="3571900"/>
          </a:xfrm>
          <a:prstGeom prst="rect">
            <a:avLst/>
          </a:prstGeom>
          <a:noFill/>
          <a:ln w="9525">
            <a:noFill/>
            <a:miter lim="800000"/>
            <a:headEnd/>
            <a:tailEnd/>
          </a:ln>
          <a:effectLst/>
        </p:spPr>
      </p:pic>
      <p:sp>
        <p:nvSpPr>
          <p:cNvPr id="5" name="4 - TextBox"/>
          <p:cNvSpPr txBox="1"/>
          <p:nvPr/>
        </p:nvSpPr>
        <p:spPr>
          <a:xfrm>
            <a:off x="7072330" y="2571744"/>
            <a:ext cx="1500198" cy="4247317"/>
          </a:xfrm>
          <a:prstGeom prst="rect">
            <a:avLst/>
          </a:prstGeom>
          <a:noFill/>
        </p:spPr>
        <p:txBody>
          <a:bodyPr wrap="square" rtlCol="0">
            <a:spAutoFit/>
          </a:bodyPr>
          <a:lstStyle/>
          <a:p>
            <a:r>
              <a:rPr lang="en-US" dirty="0" smtClean="0"/>
              <a:t>f</a:t>
            </a:r>
            <a:r>
              <a:rPr lang="el-GR" dirty="0" smtClean="0"/>
              <a:t>: συνάρτηση </a:t>
            </a:r>
            <a:r>
              <a:rPr lang="en-US" dirty="0" smtClean="0"/>
              <a:t>(max)</a:t>
            </a:r>
          </a:p>
          <a:p>
            <a:endParaRPr lang="en-US" dirty="0" smtClean="0"/>
          </a:p>
          <a:p>
            <a:r>
              <a:rPr lang="en-US" dirty="0" smtClean="0"/>
              <a:t>g: </a:t>
            </a:r>
            <a:r>
              <a:rPr lang="el-GR" dirty="0" smtClean="0"/>
              <a:t> περιορισμός ισότητας </a:t>
            </a:r>
          </a:p>
          <a:p>
            <a:r>
              <a:rPr lang="el-GR" dirty="0" smtClean="0"/>
              <a:t>εδώ κύκλος</a:t>
            </a:r>
          </a:p>
          <a:p>
            <a:endParaRPr lang="el-GR" dirty="0" smtClean="0"/>
          </a:p>
          <a:p>
            <a:r>
              <a:rPr lang="en-US" dirty="0" smtClean="0"/>
              <a:t>w:  </a:t>
            </a:r>
            <a:r>
              <a:rPr lang="el-GR" dirty="0" smtClean="0"/>
              <a:t>ισοϋψείς της </a:t>
            </a:r>
            <a:r>
              <a:rPr lang="en-US" dirty="0" smtClean="0"/>
              <a:t>f</a:t>
            </a:r>
            <a:endParaRPr lang="el-GR" dirty="0" smtClean="0"/>
          </a:p>
          <a:p>
            <a:endParaRPr lang="el-GR" dirty="0" smtClean="0"/>
          </a:p>
          <a:p>
            <a:r>
              <a:rPr lang="en-US" dirty="0" smtClean="0"/>
              <a:t>P </a:t>
            </a:r>
            <a:r>
              <a:rPr lang="el-GR" dirty="0" smtClean="0"/>
              <a:t>βέλτιστη λύση</a:t>
            </a:r>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GB"/>
          </a:p>
        </p:txBody>
      </p:sp>
      <p:pic>
        <p:nvPicPr>
          <p:cNvPr id="30722" name="Picture 2"/>
          <p:cNvPicPr>
            <a:picLocks noGrp="1" noChangeAspect="1" noChangeArrowheads="1"/>
          </p:cNvPicPr>
          <p:nvPr>
            <p:ph idx="1"/>
          </p:nvPr>
        </p:nvPicPr>
        <p:blipFill>
          <a:blip r:embed="rId2" cstate="print"/>
          <a:srcRect/>
          <a:stretch>
            <a:fillRect/>
          </a:stretch>
        </p:blipFill>
        <p:spPr bwMode="auto">
          <a:xfrm>
            <a:off x="1643043" y="25633"/>
            <a:ext cx="5000660" cy="6551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Παράρτημα</a:t>
            </a:r>
            <a:endParaRPr lang="en-GB"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764388" y="1600200"/>
            <a:ext cx="561522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Πολλαπλασιαστές </a:t>
            </a:r>
            <a:r>
              <a:rPr lang="en-US" dirty="0" smtClean="0"/>
              <a:t>Lagrange</a:t>
            </a:r>
            <a:endParaRPr lang="el-GR" dirty="0"/>
          </a:p>
        </p:txBody>
      </p:sp>
      <p:graphicFrame>
        <p:nvGraphicFramePr>
          <p:cNvPr id="5" name="4 - Αντικείμενο"/>
          <p:cNvGraphicFramePr>
            <a:graphicFrameLocks noChangeAspect="1"/>
          </p:cNvGraphicFramePr>
          <p:nvPr/>
        </p:nvGraphicFramePr>
        <p:xfrm>
          <a:off x="785786" y="3286124"/>
          <a:ext cx="2588577" cy="1143008"/>
        </p:xfrm>
        <a:graphic>
          <a:graphicData uri="http://schemas.openxmlformats.org/presentationml/2006/ole">
            <mc:AlternateContent xmlns:mc="http://schemas.openxmlformats.org/markup-compatibility/2006">
              <mc:Choice xmlns:v="urn:schemas-microsoft-com:vml" Requires="v">
                <p:oleObj spid="_x0000_s27651" name="Equation" r:id="rId3" imgW="977760" imgH="431640" progId="Equation.DSMT4">
                  <p:embed/>
                </p:oleObj>
              </mc:Choice>
              <mc:Fallback>
                <p:oleObj name="Equation" r:id="rId3" imgW="9777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3286124"/>
                        <a:ext cx="2588577"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Επεξήγηση με στρογγυλεμένο παραλληλόγραμμο"/>
          <p:cNvSpPr/>
          <p:nvPr/>
        </p:nvSpPr>
        <p:spPr>
          <a:xfrm>
            <a:off x="285720" y="1428736"/>
            <a:ext cx="2000264" cy="1357322"/>
          </a:xfrm>
          <a:prstGeom prst="wedgeRoundRectCallout">
            <a:avLst>
              <a:gd name="adj1" fmla="val -8452"/>
              <a:gd name="adj2" fmla="val 835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βρεχόμενη περίμετρος</a:t>
            </a:r>
          </a:p>
          <a:p>
            <a:pPr algn="ctr"/>
            <a:r>
              <a:rPr lang="el-GR" dirty="0" smtClean="0"/>
              <a:t>(ΕΛΆΧΙΣΤΟ)</a:t>
            </a:r>
            <a:endParaRPr lang="el-GR" dirty="0"/>
          </a:p>
        </p:txBody>
      </p:sp>
      <p:sp>
        <p:nvSpPr>
          <p:cNvPr id="7" name="6 - Επεξήγηση με στρογγυλεμένο παραλληλόγραμμο"/>
          <p:cNvSpPr/>
          <p:nvPr/>
        </p:nvSpPr>
        <p:spPr>
          <a:xfrm>
            <a:off x="2643174" y="1428736"/>
            <a:ext cx="2000264" cy="1357322"/>
          </a:xfrm>
          <a:prstGeom prst="wedgeRoundRectCallout">
            <a:avLst>
              <a:gd name="adj1" fmla="val -50833"/>
              <a:gd name="adj2" fmla="val 85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Εμβαδόν, δεδομένο (περιορισμός ισότητας)</a:t>
            </a:r>
            <a:endParaRPr lang="el-GR" dirty="0"/>
          </a:p>
        </p:txBody>
      </p:sp>
      <p:sp>
        <p:nvSpPr>
          <p:cNvPr id="8" name="7 - Επεξήγηση με στρογγυλεμένο παραλληλόγραμμο"/>
          <p:cNvSpPr/>
          <p:nvPr/>
        </p:nvSpPr>
        <p:spPr>
          <a:xfrm>
            <a:off x="2143108" y="5000636"/>
            <a:ext cx="2000264" cy="1357322"/>
          </a:xfrm>
          <a:prstGeom prst="wedgeRoundRectCallout">
            <a:avLst>
              <a:gd name="adj1" fmla="val -34642"/>
              <a:gd name="adj2" fmla="val -897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Για κάθε μεταβλητή απόφασης, εδώ τα γεωμετρικά στοιχεία της διατομής</a:t>
            </a:r>
            <a:endParaRPr lang="el-G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Για δεδομένη επιφάνεια, κλίση και συντελεστή </a:t>
            </a:r>
            <a:r>
              <a:rPr lang="en-US" dirty="0" smtClean="0"/>
              <a:t>Manning:</a:t>
            </a:r>
          </a:p>
          <a:p>
            <a:r>
              <a:rPr lang="el-GR" b="1" dirty="0" smtClean="0">
                <a:solidFill>
                  <a:srgbClr val="00B050"/>
                </a:solidFill>
                <a:effectLst>
                  <a:outerShdw blurRad="38100" dist="38100" dir="2700000" algn="tl">
                    <a:srgbClr val="000000">
                      <a:alpha val="43137"/>
                    </a:srgbClr>
                  </a:outerShdw>
                </a:effectLst>
              </a:rPr>
              <a:t>ελάχιστη βρεχόμενη περίμετρος</a:t>
            </a:r>
            <a:r>
              <a:rPr lang="en-US" b="1" dirty="0" smtClean="0">
                <a:solidFill>
                  <a:srgbClr val="00B050"/>
                </a:solidFill>
                <a:effectLst>
                  <a:outerShdw blurRad="38100" dist="38100" dir="2700000" algn="tl">
                    <a:srgbClr val="000000">
                      <a:alpha val="43137"/>
                    </a:srgbClr>
                  </a:outerShdw>
                </a:effectLst>
              </a:rPr>
              <a:t>  </a:t>
            </a:r>
            <a:r>
              <a:rPr lang="el-GR" b="1" dirty="0" smtClean="0">
                <a:solidFill>
                  <a:srgbClr val="00B050"/>
                </a:solidFill>
                <a:effectLst>
                  <a:outerShdw blurRad="38100" dist="38100" dir="2700000" algn="tl">
                    <a:srgbClr val="000000">
                      <a:alpha val="43137"/>
                    </a:srgbClr>
                  </a:outerShdw>
                </a:effectLst>
              </a:rPr>
              <a:t>Π  </a:t>
            </a:r>
            <a:r>
              <a:rPr lang="el-GR" b="1" dirty="0" smtClean="0">
                <a:solidFill>
                  <a:srgbClr val="0070C0"/>
                </a:solidFill>
                <a:effectLst>
                  <a:outerShdw blurRad="38100" dist="38100" dir="2700000" algn="tl">
                    <a:srgbClr val="000000">
                      <a:alpha val="43137"/>
                    </a:srgbClr>
                  </a:outerShdw>
                </a:effectLst>
              </a:rPr>
              <a:t>---&gt; </a:t>
            </a:r>
            <a:r>
              <a:rPr lang="el-GR" b="1" dirty="0" smtClean="0">
                <a:solidFill>
                  <a:srgbClr val="FF0000"/>
                </a:solidFill>
                <a:effectLst>
                  <a:outerShdw blurRad="38100" dist="38100" dir="2700000" algn="tl">
                    <a:srgbClr val="000000">
                      <a:alpha val="43137"/>
                    </a:srgbClr>
                  </a:outerShdw>
                </a:effectLst>
              </a:rPr>
              <a:t>μέγιστη παροχή </a:t>
            </a:r>
            <a:r>
              <a:rPr lang="en-US" b="1" dirty="0" smtClean="0">
                <a:solidFill>
                  <a:srgbClr val="FF0000"/>
                </a:solidFill>
                <a:effectLst>
                  <a:outerShdw blurRad="38100" dist="38100" dir="2700000" algn="tl">
                    <a:srgbClr val="000000">
                      <a:alpha val="43137"/>
                    </a:srgbClr>
                  </a:outerShdw>
                </a:effectLst>
              </a:rPr>
              <a:t>Q</a:t>
            </a:r>
            <a:endParaRPr lang="el-GR" b="1" dirty="0">
              <a:solidFill>
                <a:srgbClr val="FF0000"/>
              </a:solidFill>
              <a:effectLst>
                <a:outerShdw blurRad="38100" dist="38100" dir="2700000" algn="tl">
                  <a:srgbClr val="000000">
                    <a:alpha val="43137"/>
                  </a:srgbClr>
                </a:outerShdw>
              </a:effectLst>
            </a:endParaRPr>
          </a:p>
        </p:txBody>
      </p:sp>
      <p:graphicFrame>
        <p:nvGraphicFramePr>
          <p:cNvPr id="4" name="3 - Αντικείμενο"/>
          <p:cNvGraphicFramePr>
            <a:graphicFrameLocks noChangeAspect="1"/>
          </p:cNvGraphicFramePr>
          <p:nvPr/>
        </p:nvGraphicFramePr>
        <p:xfrm>
          <a:off x="2000232" y="4071942"/>
          <a:ext cx="3400425" cy="857250"/>
        </p:xfrm>
        <a:graphic>
          <a:graphicData uri="http://schemas.openxmlformats.org/presentationml/2006/ole">
            <mc:AlternateContent xmlns:mc="http://schemas.openxmlformats.org/markup-compatibility/2006">
              <mc:Choice xmlns:v="urn:schemas-microsoft-com:vml" Requires="v">
                <p:oleObj spid="_x0000_s28675" name="Equation" r:id="rId3" imgW="1562040" imgH="393480" progId="Equation.DSMT4">
                  <p:embed/>
                </p:oleObj>
              </mc:Choice>
              <mc:Fallback>
                <p:oleObj name="Equation" r:id="rId3" imgW="156204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4071942"/>
                        <a:ext cx="34004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Υδραυλικά βέλτιστη διατομή</a:t>
            </a:r>
            <a:endParaRPr lang="en-GB"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κειμένου"/>
          <p:cNvSpPr>
            <a:spLocks noGrp="1"/>
          </p:cNvSpPr>
          <p:nvPr>
            <p:ph type="body" idx="1"/>
          </p:nvPr>
        </p:nvSpPr>
        <p:spPr/>
        <p:txBody>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Ακρότατα υπό συνθήκη</a:t>
            </a:r>
            <a:endParaRPr lang="en-GB" dirty="0"/>
          </a:p>
        </p:txBody>
      </p:sp>
      <p:pic>
        <p:nvPicPr>
          <p:cNvPr id="1026" name="Picture 2"/>
          <p:cNvPicPr>
            <a:picLocks noGrp="1" noChangeAspect="1" noChangeArrowheads="1"/>
          </p:cNvPicPr>
          <p:nvPr>
            <p:ph idx="1"/>
          </p:nvPr>
        </p:nvPicPr>
        <p:blipFill>
          <a:blip r:embed="rId2"/>
          <a:srcRect/>
          <a:stretch>
            <a:fillRect/>
          </a:stretch>
        </p:blipFill>
        <p:spPr bwMode="auto">
          <a:xfrm>
            <a:off x="1071538" y="1600200"/>
            <a:ext cx="728667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00042"/>
            <a:ext cx="8229600" cy="1143000"/>
          </a:xfrm>
        </p:spPr>
        <p:txBody>
          <a:bodyPr/>
          <a:lstStyle/>
          <a:p>
            <a:r>
              <a:rPr lang="el-GR" dirty="0" err="1" smtClean="0"/>
              <a:t>Ορθογωνική</a:t>
            </a:r>
            <a:r>
              <a:rPr lang="el-GR" dirty="0" smtClean="0"/>
              <a:t> διατομή </a:t>
            </a:r>
            <a:endParaRPr lang="en-GB" dirty="0"/>
          </a:p>
        </p:txBody>
      </p:sp>
      <p:pic>
        <p:nvPicPr>
          <p:cNvPr id="2050" name="Picture 2"/>
          <p:cNvPicPr>
            <a:picLocks noGrp="1" noChangeAspect="1" noChangeArrowheads="1"/>
          </p:cNvPicPr>
          <p:nvPr>
            <p:ph idx="1"/>
          </p:nvPr>
        </p:nvPicPr>
        <p:blipFill>
          <a:blip r:embed="rId2"/>
          <a:srcRect/>
          <a:stretch>
            <a:fillRect/>
          </a:stretch>
        </p:blipFill>
        <p:spPr bwMode="auto">
          <a:xfrm>
            <a:off x="642910" y="1600200"/>
            <a:ext cx="621510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642910" y="1600200"/>
            <a:ext cx="6715172" cy="4525963"/>
          </a:xfrm>
          <a:prstGeom prst="rect">
            <a:avLst/>
          </a:prstGeom>
          <a:noFill/>
          <a:ln w="9525">
            <a:noFill/>
            <a:miter lim="800000"/>
            <a:headEnd/>
            <a:tailEnd/>
          </a:ln>
          <a:effectLst/>
        </p:spPr>
      </p:pic>
      <p:sp>
        <p:nvSpPr>
          <p:cNvPr id="5" name="1 - Τίτλος"/>
          <p:cNvSpPr>
            <a:spLocks noGrp="1"/>
          </p:cNvSpPr>
          <p:nvPr>
            <p:ph type="title"/>
          </p:nvPr>
        </p:nvSpPr>
        <p:spPr/>
        <p:txBody>
          <a:bodyPr/>
          <a:lstStyle/>
          <a:p>
            <a:r>
              <a:rPr lang="el-GR" dirty="0" err="1" smtClean="0"/>
              <a:t>Ορθογωνική</a:t>
            </a:r>
            <a:r>
              <a:rPr lang="el-GR" dirty="0" smtClean="0"/>
              <a:t> διατομή (2)</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err="1" smtClean="0"/>
              <a:t>Ορθογωνική</a:t>
            </a:r>
            <a:r>
              <a:rPr lang="el-GR" dirty="0" smtClean="0"/>
              <a:t> διατομή + </a:t>
            </a:r>
            <a:r>
              <a:rPr lang="en-GB" dirty="0" smtClean="0"/>
              <a:t>Manning</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73412" y="1000108"/>
            <a:ext cx="6953561"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Τραπεζοειδής διατομή</a:t>
            </a:r>
            <a:endParaRPr lang="el-GR" dirty="0"/>
          </a:p>
        </p:txBody>
      </p:sp>
      <p:pic>
        <p:nvPicPr>
          <p:cNvPr id="25602" name="Picture 2"/>
          <p:cNvPicPr>
            <a:picLocks noGrp="1" noChangeAspect="1" noChangeArrowheads="1"/>
          </p:cNvPicPr>
          <p:nvPr>
            <p:ph idx="1"/>
          </p:nvPr>
        </p:nvPicPr>
        <p:blipFill>
          <a:blip r:embed="rId2"/>
          <a:srcRect/>
          <a:stretch>
            <a:fillRect/>
          </a:stretch>
        </p:blipFill>
        <p:spPr bwMode="auto">
          <a:xfrm>
            <a:off x="457200" y="2029189"/>
            <a:ext cx="8229600" cy="3667984"/>
          </a:xfrm>
          <a:prstGeom prst="rect">
            <a:avLst/>
          </a:prstGeom>
          <a:noFill/>
          <a:ln w="9525">
            <a:noFill/>
            <a:miter lim="800000"/>
            <a:headEnd/>
            <a:tailEnd/>
          </a:ln>
          <a:effectLst/>
        </p:spPr>
      </p:pic>
      <p:sp>
        <p:nvSpPr>
          <p:cNvPr id="5" name="4 - TextBox"/>
          <p:cNvSpPr txBox="1"/>
          <p:nvPr/>
        </p:nvSpPr>
        <p:spPr>
          <a:xfrm>
            <a:off x="5572132" y="5929330"/>
            <a:ext cx="3143272" cy="369332"/>
          </a:xfrm>
          <a:prstGeom prst="rect">
            <a:avLst/>
          </a:prstGeom>
          <a:noFill/>
        </p:spPr>
        <p:txBody>
          <a:bodyPr wrap="square" rtlCol="0">
            <a:spAutoFit/>
          </a:bodyPr>
          <a:lstStyle/>
          <a:p>
            <a:r>
              <a:rPr lang="el-GR" dirty="0" smtClean="0"/>
              <a:t>Τσακίρης, εγγειοβελτιωτικά</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3840</TotalTime>
  <Words>405</Words>
  <Application>Microsoft Office PowerPoint</Application>
  <PresentationFormat>Προβολή στην οθόνη (4:3)</PresentationFormat>
  <Paragraphs>64</Paragraphs>
  <Slides>27</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27</vt:i4>
      </vt:variant>
    </vt:vector>
  </HeadingPairs>
  <TitlesOfParts>
    <vt:vector size="29" baseType="lpstr">
      <vt:lpstr>Θέμα του Office</vt:lpstr>
      <vt:lpstr>Equation</vt:lpstr>
      <vt:lpstr>Υδραυλικά βέλτιστη διατομή και πραγματικός σχεδιασμός</vt:lpstr>
      <vt:lpstr>Προβληματική</vt:lpstr>
      <vt:lpstr>Παρουσίαση του PowerPoint</vt:lpstr>
      <vt:lpstr>Υδραυλικά βέλτιστη διατομή</vt:lpstr>
      <vt:lpstr>Ακρότατα υπό συνθήκη</vt:lpstr>
      <vt:lpstr>Ορθογωνική διατομή </vt:lpstr>
      <vt:lpstr>Ορθογωνική διατομή (2)</vt:lpstr>
      <vt:lpstr>Ορθογωνική διατομή + Manning</vt:lpstr>
      <vt:lpstr>Τραπεζοειδής διατομή</vt:lpstr>
      <vt:lpstr>Τραπεζοειδής διατομή (2)</vt:lpstr>
      <vt:lpstr>       </vt:lpstr>
      <vt:lpstr>Υδραυλικά βέλτιστη διατομή+ Manning</vt:lpstr>
      <vt:lpstr>Παρουσίαση του PowerPoint</vt:lpstr>
      <vt:lpstr>Παρουσίαση του PowerPoint</vt:lpstr>
      <vt:lpstr>Είναι η οικονομικά βέλτιστη (στην πραγματικότητα) η υδραυλική βέλτιστη διατομή τι κάνουμε στην πράξη?</vt:lpstr>
      <vt:lpstr>Είναι η οικονομικά βέλτιστη (στην πραγματικότητα) η υδραυλική βέλτιστη διατομή τι κάνουμε στην πράξη? </vt:lpstr>
      <vt:lpstr>Παρουσίαση του PowerPoint</vt:lpstr>
      <vt:lpstr>Παρουσίαση του PowerPoint</vt:lpstr>
      <vt:lpstr>Παρουσίαση του PowerPoint</vt:lpstr>
      <vt:lpstr>Πραγματικός σχεδιασμός στην πράξη</vt:lpstr>
      <vt:lpstr>Επιλογή διατομής στην πράξη</vt:lpstr>
      <vt:lpstr>παράρτημα</vt:lpstr>
      <vt:lpstr>Aκρότατα υπό περιορισμούς ισότητας (στην κόψη του ξυραφιού)</vt:lpstr>
      <vt:lpstr>Θ. Lagrange Bέλτιστο: Κάθετα διανύσματα παράλληλα μεταξύ τους</vt:lpstr>
      <vt:lpstr>Παρουσίαση του PowerPoint</vt:lpstr>
      <vt:lpstr>Παράρτημα</vt:lpstr>
      <vt:lpstr>Πολλαπλασιαστές Lagrange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Yδραυλικά βέλτιστη διατομή</dc:title>
  <dc:creator>USER</dc:creator>
  <cp:lastModifiedBy>χ</cp:lastModifiedBy>
  <cp:revision>13</cp:revision>
  <dcterms:created xsi:type="dcterms:W3CDTF">2017-11-02T12:44:26Z</dcterms:created>
  <dcterms:modified xsi:type="dcterms:W3CDTF">2021-11-30T17:55:24Z</dcterms:modified>
</cp:coreProperties>
</file>