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64" r:id="rId12"/>
    <p:sldId id="265" r:id="rId13"/>
    <p:sldId id="266" r:id="rId14"/>
    <p:sldId id="267" r:id="rId15"/>
    <p:sldId id="269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F73AAA-FD9E-4357-BEC7-87E2352EAB3F}" v="2754" dt="2023-03-12T20:39:09.364"/>
    <p1510:client id="{2C864603-616A-4CAE-AD19-4FB0767BE931}" v="135" dt="2023-03-12T08:45:47.775"/>
    <p1510:client id="{3470C7BE-889E-2630-150A-ED4DA4201694}" v="5" dt="2023-04-15T09:49:05.277"/>
    <p1510:client id="{4E71847F-4E2C-FD9C-C100-616F9CC98F09}" v="1258" dt="2023-03-12T09:51:35.612"/>
    <p1510:client id="{59758BD8-C47A-9F1B-93AA-2F909F5D7C90}" v="20" dt="2023-04-14T15:57:39.942"/>
    <p1510:client id="{B8B9F78C-AA41-C621-39B2-0D169A791232}" v="65" dt="2023-03-12T20:46:57.376"/>
    <p1510:client id="{E5C765F0-45E3-74EE-5B25-1546B949AEF8}" v="975" dt="2023-03-12T19:36:22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5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5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46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105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38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9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8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4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15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15/4/2023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333262" y="1274368"/>
            <a:ext cx="5334930" cy="1974951"/>
          </a:xfrm>
        </p:spPr>
        <p:txBody>
          <a:bodyPr>
            <a:normAutofit/>
          </a:bodyPr>
          <a:lstStyle/>
          <a:p>
            <a:r>
              <a:rPr lang="el-GR" sz="4000" b="1">
                <a:latin typeface="Times New Roman"/>
                <a:cs typeface="Calibri Light"/>
              </a:rPr>
              <a:t>ΔΙΔΑΣΚΑΛΙΑ ΤΗΣ ΓΛΩΣΣΑΣ</a:t>
            </a:r>
            <a:endParaRPr lang="el-GR" sz="4000" b="1">
              <a:latin typeface="Times New Roman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224403" y="3608587"/>
            <a:ext cx="5334931" cy="282256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l-GR" b="1" dirty="0">
                <a:cs typeface="Calibri"/>
              </a:rPr>
              <a:t>Μάθημα</a:t>
            </a:r>
            <a:r>
              <a:rPr lang="el-GR" dirty="0">
                <a:cs typeface="Calibri"/>
              </a:rPr>
              <a:t>: Διδακτική Της Ελληνικής </a:t>
            </a:r>
          </a:p>
          <a:p>
            <a:r>
              <a:rPr lang="el-GR" b="1" dirty="0">
                <a:cs typeface="Calibri"/>
              </a:rPr>
              <a:t>Διδάσκουσα</a:t>
            </a:r>
            <a:r>
              <a:rPr lang="el-GR" dirty="0">
                <a:cs typeface="Calibri"/>
              </a:rPr>
              <a:t>: Λυδία </a:t>
            </a:r>
            <a:r>
              <a:rPr lang="el-GR" dirty="0" err="1">
                <a:cs typeface="Calibri"/>
              </a:rPr>
              <a:t>Μίτιτς</a:t>
            </a:r>
            <a:r>
              <a:rPr lang="el-GR" dirty="0">
                <a:cs typeface="Calibri"/>
              </a:rPr>
              <a:t> </a:t>
            </a:r>
          </a:p>
          <a:p>
            <a:r>
              <a:rPr lang="el-GR" b="1" dirty="0">
                <a:cs typeface="Calibri"/>
              </a:rPr>
              <a:t>Φοιτήτριες</a:t>
            </a:r>
            <a:r>
              <a:rPr lang="el-GR" dirty="0">
                <a:cs typeface="Calibri"/>
              </a:rPr>
              <a:t>: </a:t>
            </a:r>
            <a:r>
              <a:rPr lang="el-GR" dirty="0" err="1">
                <a:cs typeface="Calibri"/>
              </a:rPr>
              <a:t>Nικολέτα</a:t>
            </a:r>
            <a:r>
              <a:rPr lang="el-GR" dirty="0">
                <a:cs typeface="Calibri"/>
              </a:rPr>
              <a:t> Μαρία Καλύβα, 5483</a:t>
            </a:r>
          </a:p>
          <a:p>
            <a:r>
              <a:rPr lang="el-GR" dirty="0">
                <a:cs typeface="Calibri"/>
              </a:rPr>
              <a:t>        Ζουμπούλη Ζωή, 5409 </a:t>
            </a:r>
          </a:p>
          <a:p>
            <a:r>
              <a:rPr lang="el-GR" dirty="0">
                <a:cs typeface="Calibri"/>
              </a:rPr>
              <a:t>                </a:t>
            </a:r>
            <a:r>
              <a:rPr lang="el-GR" dirty="0" err="1">
                <a:cs typeface="Calibri"/>
              </a:rPr>
              <a:t>Ασημομύτη</a:t>
            </a:r>
            <a:r>
              <a:rPr lang="el-GR" dirty="0">
                <a:cs typeface="Calibri"/>
              </a:rPr>
              <a:t> Καλλιόπη, 5452 </a:t>
            </a:r>
          </a:p>
          <a:p>
            <a:r>
              <a:rPr lang="el-GR" dirty="0">
                <a:cs typeface="Calibri"/>
              </a:rPr>
              <a:t>                </a:t>
            </a:r>
            <a:r>
              <a:rPr lang="el-GR" dirty="0" err="1">
                <a:cs typeface="Calibri"/>
              </a:rPr>
              <a:t>Μελανθία</a:t>
            </a:r>
            <a:r>
              <a:rPr lang="el-GR" dirty="0">
                <a:cs typeface="Calibri"/>
              </a:rPr>
              <a:t> </a:t>
            </a:r>
            <a:r>
              <a:rPr lang="el-GR" dirty="0" err="1">
                <a:cs typeface="Calibri"/>
              </a:rPr>
              <a:t>Μηλιούδη</a:t>
            </a:r>
            <a:r>
              <a:rPr lang="el-GR" dirty="0">
                <a:cs typeface="Calibri"/>
              </a:rPr>
              <a:t>, 5853 </a:t>
            </a:r>
          </a:p>
          <a:p>
            <a:r>
              <a:rPr lang="el-GR" dirty="0">
                <a:cs typeface="Calibri"/>
              </a:rPr>
              <a:t>       Βικτωρία </a:t>
            </a:r>
            <a:r>
              <a:rPr lang="el-GR" dirty="0" err="1">
                <a:cs typeface="Calibri"/>
              </a:rPr>
              <a:t>Γκέλη</a:t>
            </a:r>
            <a:r>
              <a:rPr lang="el-GR" dirty="0">
                <a:cs typeface="Calibri"/>
              </a:rPr>
              <a:t>, 6035</a:t>
            </a:r>
          </a:p>
          <a:p>
            <a:endParaRPr lang="el-GR">
              <a:cs typeface="Calibri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FBCC154-DE78-B5F4-8EBB-641537D3D9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310" r="13690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F57C9A-EEA4-B631-AFA0-7443851B9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02" y="479224"/>
            <a:ext cx="5567966" cy="5896802"/>
          </a:xfrm>
          <a:solidFill>
            <a:srgbClr val="92D050"/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l-GR">
                <a:latin typeface="Times New Roman"/>
                <a:cs typeface="Calibri"/>
              </a:rPr>
              <a:t>Γλωσσική διδασκαλία και μάθηση της Γ2         </a:t>
            </a:r>
            <a:r>
              <a:rPr lang="el-GR" u="sng">
                <a:latin typeface="Times New Roman"/>
                <a:cs typeface="Calibri"/>
              </a:rPr>
              <a:t>Απόκτηση κριτικής προοπτικής</a:t>
            </a:r>
            <a:r>
              <a:rPr lang="el-GR">
                <a:latin typeface="Times New Roman"/>
                <a:cs typeface="Calibri"/>
              </a:rPr>
              <a:t>, αξιοποιώντας τις εξής </a:t>
            </a:r>
            <a:r>
              <a:rPr lang="el-GR" b="1">
                <a:latin typeface="Times New Roman"/>
                <a:cs typeface="Calibri"/>
              </a:rPr>
              <a:t>στρατηγικές</a:t>
            </a:r>
            <a:r>
              <a:rPr lang="el-GR">
                <a:latin typeface="Times New Roman"/>
                <a:cs typeface="Calibri"/>
              </a:rPr>
              <a:t>:</a:t>
            </a:r>
            <a:endParaRPr lang="el-GR">
              <a:latin typeface="Times New Roman"/>
              <a:cs typeface="Times New Roman"/>
            </a:endParaRPr>
          </a:p>
          <a:p>
            <a:r>
              <a:rPr lang="el-GR" b="1">
                <a:latin typeface="Times New Roman"/>
                <a:cs typeface="Calibri"/>
              </a:rPr>
              <a:t>Διατύπωση προβλήματος:</a:t>
            </a:r>
            <a:r>
              <a:rPr lang="el-GR">
                <a:latin typeface="Times New Roman"/>
                <a:cs typeface="Calibri"/>
              </a:rPr>
              <a:t> Οι μαθητές </a:t>
            </a:r>
            <a:r>
              <a:rPr lang="el-GR" u="sng">
                <a:latin typeface="Times New Roman"/>
                <a:cs typeface="Calibri"/>
              </a:rPr>
              <a:t>θέτουν ερωτήματα</a:t>
            </a:r>
          </a:p>
          <a:p>
            <a:r>
              <a:rPr lang="el-GR" b="1">
                <a:latin typeface="Times New Roman"/>
                <a:cs typeface="Calibri"/>
              </a:rPr>
              <a:t>Αντιπαράθεση:</a:t>
            </a:r>
            <a:r>
              <a:rPr lang="el-GR">
                <a:latin typeface="Times New Roman"/>
                <a:cs typeface="Calibri"/>
              </a:rPr>
              <a:t> Οι μαθητές </a:t>
            </a:r>
            <a:r>
              <a:rPr lang="el-GR" u="sng">
                <a:latin typeface="Times New Roman"/>
                <a:cs typeface="Calibri"/>
              </a:rPr>
              <a:t>εκτίθενται σε κείμενα με παρόμοιο θέμα και συγκρίνουν</a:t>
            </a:r>
            <a:r>
              <a:rPr lang="el-GR" i="1">
                <a:latin typeface="Times New Roman"/>
                <a:cs typeface="Calibri"/>
              </a:rPr>
              <a:t> </a:t>
            </a:r>
            <a:r>
              <a:rPr lang="el-GR">
                <a:latin typeface="Times New Roman"/>
                <a:cs typeface="Calibri"/>
              </a:rPr>
              <a:t>οπτική, στάσεις, στόχους και γλωσσικές επιλογές των παραγωγών τους. </a:t>
            </a:r>
          </a:p>
          <a:p>
            <a:r>
              <a:rPr lang="el-GR" b="1">
                <a:latin typeface="Times New Roman"/>
                <a:cs typeface="Calibri"/>
              </a:rPr>
              <a:t>Αλλαγή θέσης:</a:t>
            </a:r>
            <a:r>
              <a:rPr lang="el-GR">
                <a:latin typeface="Times New Roman"/>
                <a:cs typeface="Calibri"/>
              </a:rPr>
              <a:t> Οι μαθητές </a:t>
            </a:r>
            <a:r>
              <a:rPr lang="el-GR" u="sng">
                <a:latin typeface="Times New Roman"/>
                <a:cs typeface="Calibri"/>
              </a:rPr>
              <a:t>μετασχηματίζουν τα κείμενα</a:t>
            </a:r>
            <a:r>
              <a:rPr lang="el-GR">
                <a:latin typeface="Times New Roman"/>
                <a:cs typeface="Calibri"/>
              </a:rPr>
              <a:t>, με αποτέλεσμα να φωτίζονται άλλες πλευρές που λείπουν.</a:t>
            </a:r>
            <a:r>
              <a:rPr lang="el-GR">
                <a:cs typeface="Calibri"/>
              </a:rPr>
              <a:t>  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93FE6621-D858-B7F6-5EA0-32A4C81CE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89266" y="1767994"/>
            <a:ext cx="4816258" cy="3328380"/>
          </a:xfrm>
          <a:solidFill>
            <a:srgbClr val="92D050"/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l-GR">
                <a:cs typeface="Calibri"/>
              </a:rPr>
              <a:t>  </a:t>
            </a:r>
            <a:r>
              <a:rPr lang="el-GR">
                <a:latin typeface="Times New Roman"/>
                <a:cs typeface="Calibri"/>
              </a:rPr>
              <a:t> </a:t>
            </a:r>
            <a:r>
              <a:rPr lang="el-GR" b="1">
                <a:latin typeface="Times New Roman"/>
                <a:cs typeface="Calibri"/>
              </a:rPr>
              <a:t>Αναδυόμενοι δίγλωσσοι μαθητές</a:t>
            </a:r>
            <a:r>
              <a:rPr lang="el-GR">
                <a:latin typeface="Times New Roman"/>
                <a:cs typeface="Calibri"/>
              </a:rPr>
              <a:t>         Έκθεση σε </a:t>
            </a:r>
            <a:r>
              <a:rPr lang="el-GR" u="sng">
                <a:latin typeface="Times New Roman"/>
                <a:cs typeface="Calibri"/>
              </a:rPr>
              <a:t>βασικό </a:t>
            </a:r>
            <a:r>
              <a:rPr lang="el-GR" u="sng" err="1">
                <a:latin typeface="Times New Roman"/>
                <a:cs typeface="Calibri"/>
              </a:rPr>
              <a:t>γραμματισμό</a:t>
            </a:r>
            <a:r>
              <a:rPr lang="el-GR">
                <a:latin typeface="Times New Roman"/>
                <a:cs typeface="Calibri"/>
              </a:rPr>
              <a:t>, για αποδόμηση κειμένων.</a:t>
            </a:r>
          </a:p>
          <a:p>
            <a:pPr marL="0" indent="0">
              <a:buNone/>
            </a:pPr>
            <a:r>
              <a:rPr lang="el-GR">
                <a:latin typeface="Times New Roman"/>
                <a:cs typeface="Calibri"/>
              </a:rPr>
              <a:t>   Ωστόσο, ενσωμάτωση του κριτικού </a:t>
            </a:r>
            <a:r>
              <a:rPr lang="el-GR" err="1">
                <a:latin typeface="Times New Roman"/>
                <a:cs typeface="Calibri"/>
              </a:rPr>
              <a:t>γραμματισμού</a:t>
            </a:r>
            <a:r>
              <a:rPr lang="el-GR">
                <a:latin typeface="Times New Roman"/>
                <a:cs typeface="Calibri"/>
              </a:rPr>
              <a:t> στη διδασκαλία της Γ2 --&gt; </a:t>
            </a:r>
            <a:r>
              <a:rPr lang="el-GR" u="sng">
                <a:latin typeface="Times New Roman"/>
                <a:cs typeface="Calibri"/>
              </a:rPr>
              <a:t>πρώτα επίπεδα γλωσσομάθειας</a:t>
            </a:r>
            <a:r>
              <a:rPr lang="el-GR">
                <a:latin typeface="Times New Roman"/>
                <a:cs typeface="Calibri"/>
              </a:rPr>
              <a:t>.</a:t>
            </a:r>
            <a:endParaRPr lang="el-GR">
              <a:latin typeface="Times New Roman"/>
              <a:cs typeface="Times New Roman"/>
            </a:endParaRPr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92401267-1AA9-2D54-92E2-6B6238E1EDE9}"/>
              </a:ext>
            </a:extLst>
          </p:cNvPr>
          <p:cNvSpPr/>
          <p:nvPr/>
        </p:nvSpPr>
        <p:spPr>
          <a:xfrm>
            <a:off x="1881512" y="915964"/>
            <a:ext cx="490603" cy="22964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Βέλος: Δεξιό 6">
            <a:extLst>
              <a:ext uri="{FF2B5EF4-FFF2-40B4-BE49-F238E27FC236}">
                <a16:creationId xmlns:a16="http://schemas.microsoft.com/office/drawing/2014/main" id="{F6565C79-2B0F-8D3D-5503-4F46C013CA0D}"/>
              </a:ext>
            </a:extLst>
          </p:cNvPr>
          <p:cNvSpPr/>
          <p:nvPr/>
        </p:nvSpPr>
        <p:spPr>
          <a:xfrm>
            <a:off x="8228034" y="2186834"/>
            <a:ext cx="469727" cy="240083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9082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6D6811-B32B-BF40-B1AF-D50EBC282B9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800" b="1">
                <a:latin typeface="Times New Roman"/>
                <a:cs typeface="Times New Roman"/>
              </a:rPr>
              <a:t>ΠΡΟΣΕΓΓΙΣΕΙΣ ΔΙΔΑΣΚΑΛΙΑΣ ΤΗΣ Γ2 ΜΕΣΩ ΠΕΡΙΕΧΟΜΕΝΟΥ</a:t>
            </a:r>
            <a:endParaRPr lang="el-GR" sz="2800" b="1"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949C6-9BAC-474B-8FDE-FBC6E65359EF}"/>
              </a:ext>
            </a:extLst>
          </p:cNvPr>
          <p:cNvSpPr txBox="1"/>
          <p:nvPr/>
        </p:nvSpPr>
        <p:spPr>
          <a:xfrm>
            <a:off x="3046918" y="3246499"/>
            <a:ext cx="6093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el-GR" sz="1800" b="0" i="0" u="none" strike="noStrike">
              <a:effectLst/>
              <a:latin typeface="Arial" panose="020B0604020202020204" pitchFamily="34" charset="0"/>
            </a:endParaRP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E1ED337A-6635-3747-AE8B-DF9F1FF43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5" y="1568327"/>
            <a:ext cx="11059885" cy="4608636"/>
          </a:xfrm>
          <a:solidFill>
            <a:schemeClr val="accent2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/>
              <a:t>  </a:t>
            </a:r>
            <a:r>
              <a:rPr lang="en-US" err="1">
                <a:latin typeface="Times New Roman"/>
                <a:cs typeface="Times New Roman"/>
              </a:rPr>
              <a:t>Στόχευση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διδ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σκ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λί</a:t>
            </a:r>
            <a:r>
              <a:rPr lang="en-US">
                <a:latin typeface="Times New Roman"/>
                <a:cs typeface="Times New Roman"/>
              </a:rPr>
              <a:t>ας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Γ2 </a:t>
            </a:r>
          </a:p>
          <a:p>
            <a:pPr marL="514350" indent="-514350">
              <a:buAutoNum type="arabicPeriod"/>
            </a:pPr>
            <a:r>
              <a:rPr lang="en-US">
                <a:latin typeface="Times New Roman"/>
                <a:cs typeface="Times New Roman"/>
              </a:rPr>
              <a:t>Απ</a:t>
            </a:r>
            <a:r>
              <a:rPr lang="en-US" err="1">
                <a:latin typeface="Times New Roman"/>
                <a:cs typeface="Times New Roman"/>
              </a:rPr>
              <a:t>όκτηση</a:t>
            </a:r>
            <a:r>
              <a:rPr lang="en-US">
                <a:latin typeface="Times New Roman"/>
                <a:cs typeface="Times New Roman"/>
              </a:rPr>
              <a:t> βα</a:t>
            </a:r>
            <a:r>
              <a:rPr lang="en-US" err="1">
                <a:latin typeface="Times New Roman"/>
                <a:cs typeface="Times New Roman"/>
              </a:rPr>
              <a:t>σικών</a:t>
            </a:r>
            <a:r>
              <a:rPr lang="en-US">
                <a:latin typeface="Times New Roman"/>
                <a:cs typeface="Times New Roman"/>
              </a:rPr>
              <a:t> επ</a:t>
            </a:r>
            <a:r>
              <a:rPr lang="en-US" err="1">
                <a:latin typeface="Times New Roman"/>
                <a:cs typeface="Times New Roman"/>
              </a:rPr>
              <a:t>ικοινωνι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κών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δεξιοτήτων</a:t>
            </a:r>
            <a:r>
              <a:rPr lang="en-US">
                <a:latin typeface="Times New Roman"/>
                <a:cs typeface="Times New Roman"/>
              </a:rPr>
              <a:t> </a:t>
            </a:r>
          </a:p>
          <a:p>
            <a:pPr marL="514350" indent="-514350">
              <a:buAutoNum type="arabicPeriod"/>
            </a:pPr>
            <a:r>
              <a:rPr lang="en-US">
                <a:latin typeface="Times New Roman"/>
                <a:cs typeface="Times New Roman"/>
              </a:rPr>
              <a:t> </a:t>
            </a:r>
            <a:r>
              <a:rPr lang="en-US" err="1">
                <a:latin typeface="Times New Roman"/>
                <a:cs typeface="Times New Roman"/>
              </a:rPr>
              <a:t>Γλωσσική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θωράκιση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γνωστικών</a:t>
            </a:r>
            <a:r>
              <a:rPr lang="en-US">
                <a:latin typeface="Times New Roman"/>
                <a:cs typeface="Times New Roman"/>
              </a:rPr>
              <a:t> α</a:t>
            </a:r>
            <a:r>
              <a:rPr lang="en-US" err="1">
                <a:latin typeface="Times New Roman"/>
                <a:cs typeface="Times New Roman"/>
              </a:rPr>
              <a:t>ντικειμένων</a:t>
            </a:r>
            <a:r>
              <a:rPr lang="en-US">
                <a:latin typeface="Times New Roman"/>
                <a:cs typeface="Times New Roman"/>
              </a:rPr>
              <a:t> </a:t>
            </a:r>
          </a:p>
          <a:p>
            <a:pPr marL="0" indent="0">
              <a:buNone/>
            </a:pPr>
            <a:r>
              <a:rPr lang="en-US"/>
              <a:t>    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018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C78F39-756D-1644-94B4-06D41C541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>
                <a:latin typeface="Times New Roman"/>
                <a:cs typeface="Times New Roman"/>
              </a:rPr>
              <a:t>ΔΙΑΦΟΡΟΠΟΙΗΜΕΝΗ ΔΙΔΑΣΚΑΛΙΑ</a:t>
            </a:r>
            <a:r>
              <a:rPr lang="en-US"/>
              <a:t> </a:t>
            </a:r>
            <a:endParaRPr lang="el-GR">
              <a:cs typeface="Calibri Light" panose="020F0302020204030204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9C4B21-4103-2D4F-9268-E2BC98AE5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031" y="1627703"/>
            <a:ext cx="10515600" cy="4351338"/>
          </a:xfrm>
          <a:solidFill>
            <a:srgbClr val="92D05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/>
              <a:t> </a:t>
            </a:r>
            <a:r>
              <a:rPr lang="en-US" err="1">
                <a:latin typeface="Times New Roman"/>
                <a:cs typeface="Times New Roman"/>
              </a:rPr>
              <a:t>Δι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φορο</a:t>
            </a:r>
            <a:r>
              <a:rPr lang="en-US">
                <a:latin typeface="Times New Roman"/>
                <a:cs typeface="Times New Roman"/>
              </a:rPr>
              <a:t>π</a:t>
            </a:r>
            <a:r>
              <a:rPr lang="en-US" err="1">
                <a:latin typeface="Times New Roman"/>
                <a:cs typeface="Times New Roman"/>
              </a:rPr>
              <a:t>οιημένη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διδ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σκ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λί</a:t>
            </a:r>
            <a:r>
              <a:rPr lang="en-US">
                <a:latin typeface="Times New Roman"/>
                <a:cs typeface="Times New Roman"/>
              </a:rPr>
              <a:t>α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γλώσσ</a:t>
            </a:r>
            <a:r>
              <a:rPr lang="en-US">
                <a:latin typeface="Times New Roman"/>
                <a:cs typeface="Times New Roman"/>
              </a:rPr>
              <a:t>ας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Γ1 και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Γ2 βα</a:t>
            </a:r>
            <a:r>
              <a:rPr lang="en-US" err="1">
                <a:latin typeface="Times New Roman"/>
                <a:cs typeface="Times New Roman"/>
              </a:rPr>
              <a:t>σιζόμενη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στις</a:t>
            </a:r>
            <a:r>
              <a:rPr lang="en-US">
                <a:latin typeface="Times New Roman"/>
                <a:cs typeface="Times New Roman"/>
              </a:rPr>
              <a:t> α</a:t>
            </a:r>
            <a:r>
              <a:rPr lang="en-US" err="1">
                <a:latin typeface="Times New Roman"/>
                <a:cs typeface="Times New Roman"/>
              </a:rPr>
              <a:t>νάγκες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των</a:t>
            </a:r>
            <a:r>
              <a:rPr lang="en-US">
                <a:latin typeface="Times New Roman"/>
                <a:cs typeface="Times New Roman"/>
              </a:rPr>
              <a:t> μα</a:t>
            </a:r>
            <a:r>
              <a:rPr lang="en-US" err="1">
                <a:latin typeface="Times New Roman"/>
                <a:cs typeface="Times New Roman"/>
              </a:rPr>
              <a:t>θητών</a:t>
            </a:r>
            <a:r>
              <a:rPr lang="en-US">
                <a:latin typeface="Times New Roman"/>
                <a:cs typeface="Times New Roman"/>
              </a:rPr>
              <a:t>. </a:t>
            </a:r>
            <a:endParaRPr lang="en-US"/>
          </a:p>
          <a:p>
            <a:r>
              <a:rPr lang="en-US">
                <a:latin typeface="Times New Roman"/>
                <a:cs typeface="Times New Roman"/>
              </a:rPr>
              <a:t>Κα</a:t>
            </a:r>
            <a:r>
              <a:rPr lang="en-US" err="1">
                <a:latin typeface="Times New Roman"/>
                <a:cs typeface="Times New Roman"/>
              </a:rPr>
              <a:t>μί</a:t>
            </a:r>
            <a:r>
              <a:rPr lang="en-US">
                <a:latin typeface="Times New Roman"/>
                <a:cs typeface="Times New Roman"/>
              </a:rPr>
              <a:t>α </a:t>
            </a:r>
            <a:r>
              <a:rPr lang="en-US" err="1">
                <a:latin typeface="Times New Roman"/>
                <a:cs typeface="Times New Roman"/>
              </a:rPr>
              <a:t>τάξη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ομοιογενής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ως</a:t>
            </a:r>
            <a:r>
              <a:rPr lang="en-US">
                <a:latin typeface="Times New Roman"/>
                <a:cs typeface="Times New Roman"/>
              </a:rPr>
              <a:t> π</a:t>
            </a:r>
            <a:r>
              <a:rPr lang="en-US" err="1">
                <a:latin typeface="Times New Roman"/>
                <a:cs typeface="Times New Roman"/>
              </a:rPr>
              <a:t>ρος</a:t>
            </a:r>
            <a:r>
              <a:rPr lang="en-US">
                <a:latin typeface="Times New Roman"/>
                <a:cs typeface="Times New Roman"/>
              </a:rPr>
              <a:t> τα </a:t>
            </a:r>
            <a:r>
              <a:rPr lang="en-US" err="1">
                <a:latin typeface="Times New Roman"/>
                <a:cs typeface="Times New Roman"/>
              </a:rPr>
              <a:t>γνωσι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κά</a:t>
            </a:r>
            <a:r>
              <a:rPr lang="en-US">
                <a:latin typeface="Times New Roman"/>
                <a:cs typeface="Times New Roman"/>
              </a:rPr>
              <a:t>, </a:t>
            </a:r>
            <a:r>
              <a:rPr lang="en-US" err="1">
                <a:latin typeface="Times New Roman"/>
                <a:cs typeface="Times New Roman"/>
              </a:rPr>
              <a:t>γλωσσικά</a:t>
            </a:r>
            <a:r>
              <a:rPr lang="en-US">
                <a:latin typeface="Times New Roman"/>
                <a:cs typeface="Times New Roman"/>
              </a:rPr>
              <a:t>, </a:t>
            </a:r>
            <a:r>
              <a:rPr lang="en-US" err="1">
                <a:latin typeface="Times New Roman"/>
                <a:cs typeface="Times New Roman"/>
              </a:rPr>
              <a:t>κοινωνικά</a:t>
            </a:r>
            <a:r>
              <a:rPr lang="en-US">
                <a:latin typeface="Times New Roman"/>
                <a:cs typeface="Times New Roman"/>
              </a:rPr>
              <a:t>, </a:t>
            </a:r>
            <a:r>
              <a:rPr lang="en-US" err="1">
                <a:latin typeface="Times New Roman"/>
                <a:cs typeface="Times New Roman"/>
              </a:rPr>
              <a:t>οικονομικά</a:t>
            </a:r>
            <a:r>
              <a:rPr lang="en-US">
                <a:latin typeface="Times New Roman"/>
                <a:cs typeface="Times New Roman"/>
              </a:rPr>
              <a:t> και π</a:t>
            </a:r>
            <a:r>
              <a:rPr lang="en-US" err="1">
                <a:latin typeface="Times New Roman"/>
                <a:cs typeface="Times New Roman"/>
              </a:rPr>
              <a:t>ολιτισμικά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κριτήρι</a:t>
            </a:r>
            <a:r>
              <a:rPr lang="en-US">
                <a:latin typeface="Times New Roman"/>
                <a:cs typeface="Times New Roman"/>
              </a:rPr>
              <a:t>α. </a:t>
            </a:r>
          </a:p>
        </p:txBody>
      </p:sp>
    </p:spTree>
    <p:extLst>
      <p:ext uri="{BB962C8B-B14F-4D97-AF65-F5344CB8AC3E}">
        <p14:creationId xmlns:p14="http://schemas.microsoft.com/office/powerpoint/2010/main" val="3922497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9BBE21-A27C-804A-9013-9F87074FD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66" y="97417"/>
            <a:ext cx="11920845" cy="6465494"/>
          </a:xfrm>
          <a:solidFill>
            <a:schemeClr val="accent2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                           </a:t>
            </a:r>
            <a:r>
              <a:rPr lang="en-US" b="1">
                <a:latin typeface="Times New Roman"/>
                <a:cs typeface="Times New Roman"/>
              </a:rPr>
              <a:t> </a:t>
            </a:r>
            <a:r>
              <a:rPr lang="en-US" b="1" err="1">
                <a:latin typeface="Times New Roman"/>
                <a:cs typeface="Times New Roman"/>
              </a:rPr>
              <a:t>Ποι</a:t>
            </a:r>
            <a:r>
              <a:rPr lang="en-US" b="1">
                <a:latin typeface="Times New Roman"/>
                <a:cs typeface="Times New Roman"/>
              </a:rPr>
              <a:t>α π</a:t>
            </a:r>
            <a:r>
              <a:rPr lang="en-US" b="1" err="1">
                <a:latin typeface="Times New Roman"/>
                <a:cs typeface="Times New Roman"/>
              </a:rPr>
              <a:t>ροσέγγιση</a:t>
            </a:r>
            <a:r>
              <a:rPr lang="en-US" b="1">
                <a:latin typeface="Times New Roman"/>
                <a:cs typeface="Times New Roman"/>
              </a:rPr>
              <a:t> να επ</a:t>
            </a:r>
            <a:r>
              <a:rPr lang="en-US" b="1" err="1">
                <a:latin typeface="Times New Roman"/>
                <a:cs typeface="Times New Roman"/>
              </a:rPr>
              <a:t>ιλέξω</a:t>
            </a:r>
            <a:r>
              <a:rPr lang="en-US" b="1">
                <a:latin typeface="Times New Roman"/>
                <a:cs typeface="Times New Roman"/>
              </a:rPr>
              <a:t>;</a:t>
            </a:r>
          </a:p>
          <a:p>
            <a:pPr marL="0" indent="0" algn="ctr">
              <a:buNone/>
            </a:pPr>
            <a:endParaRPr lang="en-US"/>
          </a:p>
          <a:p>
            <a:r>
              <a:rPr lang="en-US" err="1">
                <a:latin typeface="Times New Roman"/>
                <a:cs typeface="Times New Roman"/>
              </a:rPr>
              <a:t>Τόσο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οι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μέθοδοι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διδ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σκ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λί</a:t>
            </a:r>
            <a:r>
              <a:rPr lang="en-US">
                <a:latin typeface="Times New Roman"/>
                <a:cs typeface="Times New Roman"/>
              </a:rPr>
              <a:t>ας </a:t>
            </a:r>
            <a:r>
              <a:rPr lang="en-US" err="1">
                <a:latin typeface="Times New Roman"/>
                <a:cs typeface="Times New Roman"/>
              </a:rPr>
              <a:t>όσο</a:t>
            </a:r>
            <a:r>
              <a:rPr lang="en-US">
                <a:latin typeface="Times New Roman"/>
                <a:cs typeface="Times New Roman"/>
              </a:rPr>
              <a:t> και </a:t>
            </a:r>
            <a:r>
              <a:rPr lang="en-US" err="1">
                <a:latin typeface="Times New Roman"/>
                <a:cs typeface="Times New Roman"/>
              </a:rPr>
              <a:t>οι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θεωρίες</a:t>
            </a:r>
            <a:r>
              <a:rPr lang="en-US">
                <a:latin typeface="Times New Roman"/>
                <a:cs typeface="Times New Roman"/>
              </a:rPr>
              <a:t> κα</a:t>
            </a:r>
            <a:r>
              <a:rPr lang="en-US" err="1">
                <a:latin typeface="Times New Roman"/>
                <a:cs typeface="Times New Roman"/>
              </a:rPr>
              <a:t>τάκτησης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της</a:t>
            </a:r>
            <a:r>
              <a:rPr lang="en-US">
                <a:latin typeface="Times New Roman"/>
                <a:cs typeface="Times New Roman"/>
              </a:rPr>
              <a:t> Γ2 </a:t>
            </a:r>
            <a:r>
              <a:rPr lang="en-US" err="1">
                <a:latin typeface="Times New Roman"/>
                <a:cs typeface="Times New Roman"/>
              </a:rPr>
              <a:t>δεν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είν</a:t>
            </a:r>
            <a:r>
              <a:rPr lang="en-US">
                <a:latin typeface="Times New Roman"/>
                <a:cs typeface="Times New Roman"/>
              </a:rPr>
              <a:t>αι από </a:t>
            </a:r>
            <a:r>
              <a:rPr lang="en-US" err="1">
                <a:latin typeface="Times New Roman"/>
                <a:cs typeface="Times New Roman"/>
              </a:rPr>
              <a:t>μόνες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τους</a:t>
            </a:r>
            <a:r>
              <a:rPr lang="en-US">
                <a:latin typeface="Times New Roman"/>
                <a:cs typeface="Times New Roman"/>
              </a:rPr>
              <a:t> απ</a:t>
            </a:r>
            <a:r>
              <a:rPr lang="en-US" err="1">
                <a:latin typeface="Times New Roman"/>
                <a:cs typeface="Times New Roman"/>
              </a:rPr>
              <a:t>οτελεσμ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τικές</a:t>
            </a:r>
            <a:r>
              <a:rPr lang="en-US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en-US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err="1">
                <a:latin typeface="Times New Roman"/>
                <a:cs typeface="Times New Roman"/>
              </a:rPr>
              <a:t>Έν</a:t>
            </a:r>
            <a:r>
              <a:rPr lang="en-US">
                <a:latin typeface="Times New Roman"/>
                <a:cs typeface="Times New Roman"/>
              </a:rPr>
              <a:t>α απ</a:t>
            </a:r>
            <a:r>
              <a:rPr lang="en-US" err="1">
                <a:latin typeface="Times New Roman"/>
                <a:cs typeface="Times New Roman"/>
              </a:rPr>
              <a:t>οτελεσμ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τικό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μάθημ</a:t>
            </a:r>
            <a:r>
              <a:rPr lang="en-US">
                <a:latin typeface="Times New Roman"/>
                <a:cs typeface="Times New Roman"/>
              </a:rPr>
              <a:t>α : </a:t>
            </a:r>
          </a:p>
          <a:p>
            <a:pPr marL="0" indent="0">
              <a:buNone/>
            </a:pPr>
            <a:r>
              <a:rPr lang="en-US" err="1">
                <a:latin typeface="Times New Roman"/>
                <a:cs typeface="Times New Roman"/>
              </a:rPr>
              <a:t>Συνδυάζει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διάφορες</a:t>
            </a:r>
            <a:r>
              <a:rPr lang="en-US">
                <a:latin typeface="Times New Roman"/>
                <a:cs typeface="Times New Roman"/>
              </a:rPr>
              <a:t> π</a:t>
            </a:r>
            <a:r>
              <a:rPr lang="en-US" err="1">
                <a:latin typeface="Times New Roman"/>
                <a:cs typeface="Times New Roman"/>
              </a:rPr>
              <a:t>ροσεγγίσεις</a:t>
            </a:r>
            <a:r>
              <a:rPr lang="en-US">
                <a:latin typeface="Times New Roman"/>
                <a:cs typeface="Times New Roman"/>
              </a:rPr>
              <a:t> </a:t>
            </a:r>
            <a:r>
              <a:rPr lang="el-GR">
                <a:latin typeface="Times New Roman"/>
                <a:cs typeface="Times New Roman"/>
              </a:rPr>
              <a:t>και ανταποκρίνεται στις ανάγκες και το μαθησιακό στιλ του μαθητή.</a:t>
            </a:r>
          </a:p>
          <a:p>
            <a:pPr marL="0" indent="0">
              <a:buNone/>
            </a:pPr>
            <a:endParaRPr lang="el-GR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>
                <a:latin typeface="Times New Roman"/>
                <a:cs typeface="Times New Roman"/>
              </a:rPr>
              <a:t>Σημαντική π</a:t>
            </a:r>
            <a:r>
              <a:rPr lang="en-US" err="1">
                <a:latin typeface="Times New Roman"/>
                <a:cs typeface="Times New Roman"/>
              </a:rPr>
              <a:t>ροϋ</a:t>
            </a:r>
            <a:r>
              <a:rPr lang="en-US">
                <a:latin typeface="Times New Roman"/>
                <a:cs typeface="Times New Roman"/>
              </a:rPr>
              <a:t>π</a:t>
            </a:r>
            <a:r>
              <a:rPr lang="en-US" err="1">
                <a:latin typeface="Times New Roman"/>
                <a:cs typeface="Times New Roman"/>
              </a:rPr>
              <a:t>όθεση</a:t>
            </a:r>
            <a:r>
              <a:rPr lang="en-US">
                <a:latin typeface="Times New Roman"/>
                <a:cs typeface="Times New Roman"/>
              </a:rPr>
              <a:t> η απ</a:t>
            </a:r>
            <a:r>
              <a:rPr lang="en-US" err="1">
                <a:latin typeface="Times New Roman"/>
                <a:cs typeface="Times New Roman"/>
              </a:rPr>
              <a:t>οφυγή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ξε</a:t>
            </a:r>
            <a:r>
              <a:rPr lang="en-US">
                <a:latin typeface="Times New Roman"/>
                <a:cs typeface="Times New Roman"/>
              </a:rPr>
              <a:t>π</a:t>
            </a:r>
            <a:r>
              <a:rPr lang="en-US" err="1">
                <a:latin typeface="Times New Roman"/>
                <a:cs typeface="Times New Roman"/>
              </a:rPr>
              <a:t>ερ</a:t>
            </a:r>
            <a:r>
              <a:rPr lang="en-US">
                <a:latin typeface="Times New Roman"/>
                <a:cs typeface="Times New Roman"/>
              </a:rPr>
              <a:t>α</a:t>
            </a:r>
            <a:r>
              <a:rPr lang="en-US" err="1">
                <a:latin typeface="Times New Roman"/>
                <a:cs typeface="Times New Roman"/>
              </a:rPr>
              <a:t>σμένων</a:t>
            </a:r>
            <a:r>
              <a:rPr lang="en-US">
                <a:latin typeface="Times New Roman"/>
                <a:cs typeface="Times New Roman"/>
              </a:rPr>
              <a:t> </a:t>
            </a:r>
            <a:r>
              <a:rPr lang="en-US" err="1">
                <a:latin typeface="Times New Roman"/>
                <a:cs typeface="Times New Roman"/>
              </a:rPr>
              <a:t>θεωριών</a:t>
            </a:r>
            <a:r>
              <a:rPr lang="en-US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/>
              <a:t>      </a:t>
            </a:r>
          </a:p>
          <a:p>
            <a:pPr marL="0" indent="0">
              <a:buNone/>
            </a:pPr>
            <a:r>
              <a:rPr lang="en-US"/>
              <a:t>  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61070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1C0D2-B698-4956-ACB2-71ACF1970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57"/>
            <a:ext cx="105156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>
                <a:latin typeface="Times New Roman"/>
                <a:cs typeface="Calibri Light"/>
              </a:rPr>
              <a:t>ΑΞΙΟΛΟΓΗΣΗ ΤΗΣ Γ2 ΔΙΔΑΣΚΑΛΙΑΣ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A276E-7910-2950-1DF1-16C3CB4BE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2" y="1073522"/>
            <a:ext cx="11604170" cy="5449804"/>
          </a:xfrm>
          <a:solidFill>
            <a:srgbClr val="92D050"/>
          </a:solidFill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>
                <a:latin typeface="Times New Roman"/>
                <a:cs typeface="Calibri" panose="020F0502020204030204"/>
              </a:rPr>
              <a:t>Η α</a:t>
            </a:r>
            <a:r>
              <a:rPr lang="en-US" sz="2000" err="1">
                <a:latin typeface="Times New Roman"/>
                <a:cs typeface="Calibri" panose="020F0502020204030204"/>
              </a:rPr>
              <a:t>ξιολόγηση</a:t>
            </a:r>
            <a:r>
              <a:rPr lang="en-US" sz="2000">
                <a:latin typeface="Times New Roman"/>
                <a:cs typeface="Calibri" panose="020F0502020204030204"/>
              </a:rPr>
              <a:t> </a:t>
            </a:r>
            <a:r>
              <a:rPr lang="en-US" sz="2000" err="1">
                <a:latin typeface="Times New Roman"/>
                <a:cs typeface="Calibri" panose="020F0502020204030204"/>
              </a:rPr>
              <a:t>της</a:t>
            </a:r>
            <a:r>
              <a:rPr lang="en-US" sz="2000">
                <a:latin typeface="Times New Roman"/>
                <a:cs typeface="Calibri" panose="020F0502020204030204"/>
              </a:rPr>
              <a:t> μα</a:t>
            </a:r>
            <a:r>
              <a:rPr lang="en-US" sz="2000" err="1">
                <a:latin typeface="Times New Roman"/>
                <a:cs typeface="Calibri" panose="020F0502020204030204"/>
              </a:rPr>
              <a:t>θησι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κής</a:t>
            </a:r>
            <a:r>
              <a:rPr lang="en-US" sz="2000">
                <a:latin typeface="Times New Roman"/>
                <a:cs typeface="Calibri" panose="020F0502020204030204"/>
              </a:rPr>
              <a:t> </a:t>
            </a:r>
            <a:r>
              <a:rPr lang="en-US" sz="2000" err="1">
                <a:latin typeface="Times New Roman"/>
                <a:cs typeface="Calibri" panose="020F0502020204030204"/>
              </a:rPr>
              <a:t>δι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δικ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σί</a:t>
            </a:r>
            <a:r>
              <a:rPr lang="en-US" sz="2000">
                <a:latin typeface="Times New Roman"/>
                <a:cs typeface="Calibri" panose="020F0502020204030204"/>
              </a:rPr>
              <a:t>ας , </a:t>
            </a:r>
            <a:r>
              <a:rPr lang="en-US" sz="2000" err="1">
                <a:latin typeface="Times New Roman"/>
                <a:cs typeface="Calibri" panose="020F0502020204030204"/>
              </a:rPr>
              <a:t>άτυ</a:t>
            </a:r>
            <a:r>
              <a:rPr lang="en-US" sz="2000">
                <a:latin typeface="Times New Roman"/>
                <a:cs typeface="Calibri" panose="020F0502020204030204"/>
              </a:rPr>
              <a:t>π</a:t>
            </a:r>
            <a:r>
              <a:rPr lang="en-US" sz="2000" err="1">
                <a:latin typeface="Times New Roman"/>
                <a:cs typeface="Calibri" panose="020F0502020204030204"/>
              </a:rPr>
              <a:t>ης</a:t>
            </a:r>
            <a:r>
              <a:rPr lang="en-US" sz="2000">
                <a:latin typeface="Times New Roman"/>
                <a:cs typeface="Calibri" panose="020F0502020204030204"/>
              </a:rPr>
              <a:t> και </a:t>
            </a:r>
            <a:r>
              <a:rPr lang="en-US" sz="2000" err="1">
                <a:latin typeface="Times New Roman"/>
                <a:cs typeface="Calibri" panose="020F0502020204030204"/>
              </a:rPr>
              <a:t>τυ</a:t>
            </a:r>
            <a:r>
              <a:rPr lang="en-US" sz="2000">
                <a:latin typeface="Times New Roman"/>
                <a:cs typeface="Calibri" panose="020F0502020204030204"/>
              </a:rPr>
              <a:t>π</a:t>
            </a:r>
            <a:r>
              <a:rPr lang="en-US" sz="2000" err="1">
                <a:latin typeface="Times New Roman"/>
                <a:cs typeface="Calibri" panose="020F0502020204030204"/>
              </a:rPr>
              <a:t>ικής</a:t>
            </a:r>
            <a:r>
              <a:rPr lang="en-US" sz="2000">
                <a:latin typeface="Times New Roman"/>
                <a:cs typeface="Calibri" panose="020F0502020204030204"/>
              </a:rPr>
              <a:t>  πρα</a:t>
            </a:r>
            <a:r>
              <a:rPr lang="en-US" sz="2000" err="1">
                <a:latin typeface="Times New Roman"/>
                <a:cs typeface="Calibri" panose="020F0502020204030204"/>
              </a:rPr>
              <a:t>γμ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το</a:t>
            </a:r>
            <a:r>
              <a:rPr lang="en-US" sz="2000">
                <a:latin typeface="Times New Roman"/>
                <a:cs typeface="Calibri" panose="020F0502020204030204"/>
              </a:rPr>
              <a:t>π</a:t>
            </a:r>
            <a:r>
              <a:rPr lang="en-US" sz="2000" err="1">
                <a:latin typeface="Times New Roman"/>
                <a:cs typeface="Calibri" panose="020F0502020204030204"/>
              </a:rPr>
              <a:t>οιείτ</a:t>
            </a:r>
            <a:r>
              <a:rPr lang="en-US" sz="2000">
                <a:latin typeface="Times New Roman"/>
                <a:cs typeface="Calibri" panose="020F0502020204030204"/>
              </a:rPr>
              <a:t>αι </a:t>
            </a:r>
            <a:r>
              <a:rPr lang="en-US" sz="2000" err="1">
                <a:latin typeface="Times New Roman"/>
                <a:cs typeface="Calibri" panose="020F0502020204030204"/>
              </a:rPr>
              <a:t>μέσ</a:t>
            </a:r>
            <a:r>
              <a:rPr lang="en-US" sz="2000">
                <a:latin typeface="Times New Roman"/>
                <a:cs typeface="Calibri" panose="020F0502020204030204"/>
              </a:rPr>
              <a:t>α από π</a:t>
            </a:r>
            <a:r>
              <a:rPr lang="en-US" sz="2000" err="1">
                <a:latin typeface="Times New Roman"/>
                <a:cs typeface="Calibri" panose="020F0502020204030204"/>
              </a:rPr>
              <a:t>οικίλλ</a:t>
            </a:r>
            <a:r>
              <a:rPr lang="en-US" sz="2000">
                <a:latin typeface="Times New Roman"/>
                <a:cs typeface="Calibri" panose="020F0502020204030204"/>
              </a:rPr>
              <a:t>α </a:t>
            </a:r>
            <a:r>
              <a:rPr lang="en-US" sz="2000" err="1">
                <a:latin typeface="Times New Roman"/>
                <a:cs typeface="Calibri" panose="020F0502020204030204"/>
              </a:rPr>
              <a:t>εργ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λεί</a:t>
            </a:r>
            <a:r>
              <a:rPr lang="en-US" sz="2000">
                <a:latin typeface="Times New Roman"/>
                <a:cs typeface="Calibri" panose="020F0502020204030204"/>
              </a:rPr>
              <a:t>α :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cs typeface="Calibri" panose="020F0502020204030204"/>
              </a:rPr>
              <a:t> </a:t>
            </a:r>
            <a:r>
              <a:rPr lang="en-US" sz="2000" err="1">
                <a:latin typeface="Times New Roman"/>
                <a:cs typeface="Calibri" panose="020F0502020204030204"/>
              </a:rPr>
              <a:t>Οι</a:t>
            </a:r>
            <a:r>
              <a:rPr lang="en-US" sz="2000">
                <a:latin typeface="Times New Roman"/>
                <a:cs typeface="Calibri" panose="020F0502020204030204"/>
              </a:rPr>
              <a:t> </a:t>
            </a:r>
            <a:r>
              <a:rPr lang="en-US" sz="2000" err="1">
                <a:latin typeface="Times New Roman"/>
                <a:cs typeface="Calibri" panose="020F0502020204030204"/>
              </a:rPr>
              <a:t>γλωσσικές</a:t>
            </a:r>
            <a:r>
              <a:rPr lang="en-US" sz="2000">
                <a:latin typeface="Times New Roman"/>
                <a:cs typeface="Calibri" panose="020F0502020204030204"/>
              </a:rPr>
              <a:t> </a:t>
            </a:r>
            <a:r>
              <a:rPr lang="en-US" sz="2000" err="1">
                <a:latin typeface="Times New Roman"/>
                <a:cs typeface="Calibri" panose="020F0502020204030204"/>
              </a:rPr>
              <a:t>δοκιμ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σίες</a:t>
            </a:r>
            <a:r>
              <a:rPr lang="en-US" sz="2000">
                <a:latin typeface="Times New Roman"/>
                <a:cs typeface="Calibri" panose="020F0502020204030204"/>
              </a:rPr>
              <a:t>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cs typeface="Calibri" panose="020F0502020204030204"/>
              </a:rPr>
              <a:t> Η </a:t>
            </a:r>
            <a:r>
              <a:rPr lang="en-US" sz="2000" err="1">
                <a:latin typeface="Times New Roman"/>
                <a:cs typeface="Calibri" panose="020F0502020204030204"/>
              </a:rPr>
              <a:t>άτυ</a:t>
            </a:r>
            <a:r>
              <a:rPr lang="en-US" sz="2000">
                <a:latin typeface="Times New Roman"/>
                <a:cs typeface="Calibri" panose="020F0502020204030204"/>
              </a:rPr>
              <a:t>πη παρα</a:t>
            </a:r>
            <a:r>
              <a:rPr lang="en-US" sz="2000" err="1">
                <a:latin typeface="Times New Roman"/>
                <a:cs typeface="Calibri" panose="020F0502020204030204"/>
              </a:rPr>
              <a:t>τήρηση</a:t>
            </a:r>
            <a:r>
              <a:rPr lang="en-US" sz="2000">
                <a:latin typeface="Times New Roman"/>
                <a:cs typeface="Calibri" panose="020F0502020204030204"/>
              </a:rPr>
              <a:t>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cs typeface="Calibri" panose="020F0502020204030204"/>
              </a:rPr>
              <a:t> </a:t>
            </a:r>
            <a:r>
              <a:rPr lang="en-US" sz="2000" err="1">
                <a:latin typeface="Times New Roman"/>
                <a:cs typeface="Calibri" panose="020F0502020204030204"/>
              </a:rPr>
              <a:t>Οι</a:t>
            </a:r>
            <a:r>
              <a:rPr lang="en-US" sz="2000">
                <a:latin typeface="Times New Roman"/>
                <a:cs typeface="Calibri" panose="020F0502020204030204"/>
              </a:rPr>
              <a:t> </a:t>
            </a:r>
            <a:r>
              <a:rPr lang="en-US" sz="2000" err="1">
                <a:latin typeface="Times New Roman"/>
                <a:cs typeface="Calibri" panose="020F0502020204030204"/>
              </a:rPr>
              <a:t>δι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γρ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μμ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τικές</a:t>
            </a:r>
            <a:r>
              <a:rPr lang="en-US" sz="2000">
                <a:latin typeface="Times New Roman"/>
                <a:cs typeface="Calibri" panose="020F0502020204030204"/>
              </a:rPr>
              <a:t> </a:t>
            </a:r>
            <a:r>
              <a:rPr lang="en-US" sz="2000" err="1">
                <a:latin typeface="Times New Roman"/>
                <a:cs typeface="Calibri" panose="020F0502020204030204"/>
              </a:rPr>
              <a:t>κλίμ</a:t>
            </a:r>
            <a:r>
              <a:rPr lang="en-US" sz="2000">
                <a:latin typeface="Times New Roman"/>
                <a:cs typeface="Calibri" panose="020F0502020204030204"/>
              </a:rPr>
              <a:t>α</a:t>
            </a:r>
            <a:r>
              <a:rPr lang="en-US" sz="2000" err="1">
                <a:latin typeface="Times New Roman"/>
                <a:cs typeface="Calibri" panose="020F0502020204030204"/>
              </a:rPr>
              <a:t>κες</a:t>
            </a:r>
            <a:r>
              <a:rPr lang="en-US" sz="2000">
                <a:latin typeface="Times New Roman"/>
                <a:cs typeface="Calibri" panose="020F0502020204030204"/>
              </a:rPr>
              <a:t>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ea typeface="+mn-lt"/>
                <a:cs typeface="+mn-lt"/>
              </a:rPr>
              <a:t> Η πα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ρουσί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ση</a:t>
            </a:r>
            <a:r>
              <a:rPr lang="en-US" sz="2000">
                <a:latin typeface="Times New Roman"/>
                <a:ea typeface="+mn-lt"/>
                <a:cs typeface="+mn-lt"/>
              </a:rPr>
              <a:t> project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ea typeface="+mn-lt"/>
                <a:cs typeface="+mn-lt"/>
              </a:rPr>
              <a:t>Η 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υτο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ξιολόγηση</a:t>
            </a:r>
            <a:r>
              <a:rPr lang="en-US" sz="2000">
                <a:latin typeface="Times New Roman"/>
                <a:ea typeface="+mn-lt"/>
                <a:cs typeface="+mn-lt"/>
              </a:rPr>
              <a:t>, η </a:t>
            </a:r>
            <a:r>
              <a:rPr lang="en-US" sz="2000" err="1">
                <a:latin typeface="Times New Roman"/>
                <a:ea typeface="+mn-lt"/>
                <a:cs typeface="+mn-lt"/>
              </a:rPr>
              <a:t>ετερο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ξιολόγηση</a:t>
            </a:r>
            <a:r>
              <a:rPr lang="en-US" sz="2000">
                <a:latin typeface="Times New Roman"/>
                <a:ea typeface="+mn-lt"/>
                <a:cs typeface="+mn-lt"/>
              </a:rPr>
              <a:t> και </a:t>
            </a:r>
          </a:p>
          <a:p>
            <a:pPr>
              <a:buFont typeface="Wingdings" panose="020B0604020202020204" pitchFamily="34" charset="0"/>
              <a:buChar char="Ø"/>
            </a:pPr>
            <a:r>
              <a:rPr lang="en-US" sz="2000">
                <a:latin typeface="Times New Roman"/>
                <a:ea typeface="+mn-lt"/>
                <a:cs typeface="+mn-lt"/>
              </a:rPr>
              <a:t>Ο 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τοµικός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φάκελος</a:t>
            </a:r>
            <a:r>
              <a:rPr lang="en-US" sz="2000">
                <a:latin typeface="Times New Roman"/>
                <a:ea typeface="+mn-lt"/>
                <a:cs typeface="+mn-lt"/>
              </a:rPr>
              <a:t> επ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ιτευγµάτων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του</a:t>
            </a:r>
            <a:r>
              <a:rPr lang="en-US" sz="2000">
                <a:latin typeface="Times New Roman"/>
                <a:ea typeface="+mn-lt"/>
                <a:cs typeface="+mn-lt"/>
              </a:rPr>
              <a:t> µα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θητή</a:t>
            </a:r>
            <a:endParaRPr lang="en-US" sz="2000">
              <a:latin typeface="Times New Roman"/>
              <a:ea typeface="+mn-lt"/>
              <a:cs typeface="+mn-lt"/>
            </a:endParaRPr>
          </a:p>
          <a:p>
            <a:pPr marL="0" indent="0">
              <a:buNone/>
            </a:pPr>
            <a:endParaRPr lang="en-US" sz="2000">
              <a:latin typeface="Calibri"/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>
                <a:latin typeface="Times New Roman"/>
                <a:ea typeface="+mn-lt"/>
                <a:cs typeface="+mn-lt"/>
              </a:rPr>
              <a:t>Επ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ίσης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μέσ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στην</a:t>
            </a:r>
            <a:r>
              <a:rPr lang="en-US" sz="2000">
                <a:latin typeface="Times New Roman"/>
                <a:ea typeface="+mn-lt"/>
                <a:cs typeface="+mn-lt"/>
              </a:rPr>
              <a:t> 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ξιολόγηση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της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διδ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σκ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λί</a:t>
            </a:r>
            <a:r>
              <a:rPr lang="en-US" sz="2000">
                <a:latin typeface="Times New Roman"/>
                <a:ea typeface="+mn-lt"/>
                <a:cs typeface="+mn-lt"/>
              </a:rPr>
              <a:t>ας </a:t>
            </a:r>
            <a:r>
              <a:rPr lang="en-US" sz="2000" err="1">
                <a:latin typeface="Times New Roman"/>
                <a:ea typeface="+mn-lt"/>
                <a:cs typeface="+mn-lt"/>
              </a:rPr>
              <a:t>εμ</a:t>
            </a:r>
            <a:r>
              <a:rPr lang="en-US" sz="2000">
                <a:latin typeface="Times New Roman"/>
                <a:ea typeface="+mn-lt"/>
                <a:cs typeface="+mn-lt"/>
              </a:rPr>
              <a:t>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εριέχοντ</a:t>
            </a:r>
            <a:r>
              <a:rPr lang="en-US" sz="2000">
                <a:latin typeface="Times New Roman"/>
                <a:ea typeface="+mn-lt"/>
                <a:cs typeface="+mn-lt"/>
              </a:rPr>
              <a:t>αι και τα </a:t>
            </a:r>
            <a:r>
              <a:rPr lang="en-US" sz="2000" b="1" err="1">
                <a:latin typeface="Times New Roman"/>
                <a:ea typeface="+mn-lt"/>
                <a:cs typeface="+mn-lt"/>
              </a:rPr>
              <a:t>Αν</a:t>
            </a:r>
            <a:r>
              <a:rPr lang="en-US" sz="2000" b="1">
                <a:latin typeface="Times New Roman"/>
                <a:ea typeface="+mn-lt"/>
                <a:cs typeface="+mn-lt"/>
              </a:rPr>
              <a:t>α</a:t>
            </a:r>
            <a:r>
              <a:rPr lang="en-US" sz="2000" b="1" err="1">
                <a:latin typeface="Times New Roman"/>
                <a:ea typeface="+mn-lt"/>
                <a:cs typeface="+mn-lt"/>
              </a:rPr>
              <a:t>λυτικά</a:t>
            </a:r>
            <a:r>
              <a:rPr lang="en-US" sz="2000" b="1">
                <a:latin typeface="Times New Roman"/>
                <a:ea typeface="+mn-lt"/>
                <a:cs typeface="+mn-lt"/>
              </a:rPr>
              <a:t> </a:t>
            </a:r>
            <a:r>
              <a:rPr lang="en-US" sz="2000" b="1" err="1">
                <a:latin typeface="Times New Roman"/>
                <a:ea typeface="+mn-lt"/>
                <a:cs typeface="+mn-lt"/>
              </a:rPr>
              <a:t>Προγράμμ</a:t>
            </a:r>
            <a:r>
              <a:rPr lang="en-US" sz="2000" b="1">
                <a:latin typeface="Times New Roman"/>
                <a:ea typeface="+mn-lt"/>
                <a:cs typeface="+mn-lt"/>
              </a:rPr>
              <a:t>ατα </a:t>
            </a:r>
            <a:r>
              <a:rPr lang="en-US" sz="2000">
                <a:latin typeface="Times New Roman"/>
                <a:ea typeface="+mn-lt"/>
                <a:cs typeface="+mn-lt"/>
              </a:rPr>
              <a:t>σπ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ουδών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γι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την</a:t>
            </a:r>
            <a:r>
              <a:rPr lang="en-US" sz="2000">
                <a:latin typeface="Times New Roman"/>
                <a:ea typeface="+mn-lt"/>
                <a:cs typeface="+mn-lt"/>
              </a:rPr>
              <a:t> Γ2. 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342900" indent="-342900">
              <a:buFont typeface="Wingdings" panose="020B0604020202020204" pitchFamily="34" charset="0"/>
              <a:buChar char="Ø"/>
            </a:pPr>
            <a:r>
              <a:rPr lang="en-US" sz="2000" err="1">
                <a:latin typeface="Times New Roman"/>
                <a:ea typeface="+mn-lt"/>
                <a:cs typeface="+mn-lt"/>
              </a:rPr>
              <a:t>Το</a:t>
            </a:r>
            <a:r>
              <a:rPr lang="en-US" sz="2000">
                <a:latin typeface="Times New Roman"/>
                <a:ea typeface="+mn-lt"/>
                <a:cs typeface="+mn-lt"/>
              </a:rPr>
              <a:t> ΚΕΠΑ 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εριγράφει</a:t>
            </a:r>
            <a:r>
              <a:rPr lang="en-US" sz="2000">
                <a:latin typeface="Times New Roman"/>
                <a:ea typeface="+mn-lt"/>
                <a:cs typeface="+mn-lt"/>
              </a:rPr>
              <a:t> τα επίπ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εδ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ελληνομάθει</a:t>
            </a:r>
            <a:r>
              <a:rPr lang="en-US" sz="2000">
                <a:latin typeface="Times New Roman"/>
                <a:ea typeface="+mn-lt"/>
                <a:cs typeface="+mn-lt"/>
              </a:rPr>
              <a:t>ας</a:t>
            </a:r>
            <a:r>
              <a:rPr lang="en-US" sz="2000">
                <a:ea typeface="+mn-lt"/>
                <a:cs typeface="+mn-lt"/>
              </a:rPr>
              <a:t>,</a:t>
            </a:r>
            <a:r>
              <a:rPr lang="en-US" sz="2000">
                <a:latin typeface="Times New Roman"/>
                <a:ea typeface="+mn-lt"/>
                <a:cs typeface="+mn-lt"/>
              </a:rPr>
              <a:t> τα αναµ</a:t>
            </a:r>
            <a:r>
              <a:rPr lang="en-US" sz="2000" err="1">
                <a:latin typeface="Times New Roman"/>
                <a:ea typeface="+mn-lt"/>
                <a:cs typeface="+mn-lt"/>
              </a:rPr>
              <a:t>ενόµεν</a:t>
            </a:r>
            <a:r>
              <a:rPr lang="en-US" sz="2000">
                <a:latin typeface="Times New Roman"/>
                <a:ea typeface="+mn-lt"/>
                <a:cs typeface="+mn-lt"/>
              </a:rPr>
              <a:t>α µα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θησι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κά</a:t>
            </a:r>
            <a:r>
              <a:rPr lang="en-US" sz="2000">
                <a:latin typeface="Times New Roman"/>
                <a:ea typeface="+mn-lt"/>
                <a:cs typeface="+mn-lt"/>
              </a:rPr>
              <a:t> απ</a:t>
            </a:r>
            <a:r>
              <a:rPr lang="en-US" sz="2000" err="1">
                <a:latin typeface="Times New Roman"/>
                <a:ea typeface="+mn-lt"/>
                <a:cs typeface="+mn-lt"/>
              </a:rPr>
              <a:t>οτελέσ</a:t>
            </a:r>
            <a:r>
              <a:rPr lang="en-US" sz="2000">
                <a:latin typeface="Times New Roman"/>
                <a:ea typeface="+mn-lt"/>
                <a:cs typeface="+mn-lt"/>
              </a:rPr>
              <a:t>µατα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γι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όλες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τις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δεξιότητες</a:t>
            </a:r>
            <a:r>
              <a:rPr lang="en-US" sz="2000">
                <a:latin typeface="Times New Roman"/>
                <a:ea typeface="+mn-lt"/>
                <a:cs typeface="+mn-lt"/>
              </a:rPr>
              <a:t>              </a:t>
            </a:r>
            <a:r>
              <a:rPr lang="en-US" sz="2000" err="1">
                <a:latin typeface="Times New Roman"/>
                <a:ea typeface="+mn-lt"/>
                <a:cs typeface="+mn-lt"/>
              </a:rPr>
              <a:t>έν</a:t>
            </a:r>
            <a:r>
              <a:rPr lang="en-US" sz="2000">
                <a:latin typeface="Times New Roman"/>
                <a:ea typeface="+mn-lt"/>
                <a:cs typeface="+mn-lt"/>
              </a:rPr>
              <a:t>α β</a:t>
            </a:r>
            <a:r>
              <a:rPr lang="en-US" sz="2000" err="1">
                <a:latin typeface="Times New Roman"/>
                <a:ea typeface="+mn-lt"/>
                <a:cs typeface="+mn-lt"/>
              </a:rPr>
              <a:t>οηθητικό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εγχειρίδιο</a:t>
            </a:r>
            <a:r>
              <a:rPr lang="en-US" sz="2000">
                <a:latin typeface="Times New Roman"/>
                <a:ea typeface="+mn-lt"/>
                <a:cs typeface="+mn-lt"/>
              </a:rPr>
              <a:t>:  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0" indent="0">
              <a:buNone/>
            </a:pPr>
            <a:endParaRPr lang="en-US" sz="2000">
              <a:latin typeface="Times New Roman"/>
              <a:ea typeface="+mn-lt"/>
              <a:cs typeface="+mn-lt"/>
            </a:endParaRPr>
          </a:p>
          <a:p>
            <a:pPr marL="342900" indent="-342900">
              <a:buFont typeface="Wingdings" panose="020B0604020202020204" pitchFamily="34" charset="0"/>
              <a:buChar char="ü"/>
            </a:pPr>
            <a:r>
              <a:rPr lang="en-US" sz="2000" err="1">
                <a:latin typeface="Times New Roman"/>
                <a:ea typeface="+mn-lt"/>
                <a:cs typeface="+mn-lt"/>
              </a:rPr>
              <a:t>γι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την</a:t>
            </a:r>
            <a:r>
              <a:rPr lang="en-US" sz="2000">
                <a:latin typeface="Times New Roman"/>
                <a:ea typeface="+mn-lt"/>
                <a:cs typeface="+mn-lt"/>
              </a:rPr>
              <a:t> κα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τάρτιση</a:t>
            </a:r>
            <a:r>
              <a:rPr lang="en-US" sz="2000">
                <a:latin typeface="Times New Roman"/>
                <a:ea typeface="+mn-lt"/>
                <a:cs typeface="+mn-lt"/>
              </a:rPr>
              <a:t> ΑΠΣ 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γι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τη</a:t>
            </a:r>
            <a:r>
              <a:rPr lang="en-US" sz="2000">
                <a:latin typeface="Times New Roman"/>
                <a:ea typeface="+mn-lt"/>
                <a:cs typeface="+mn-lt"/>
              </a:rPr>
              <a:t> γ2, 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342900" indent="-342900">
              <a:buFont typeface="Wingdings" panose="020B0604020202020204" pitchFamily="34" charset="0"/>
              <a:buChar char="ü"/>
            </a:pPr>
            <a:r>
              <a:rPr lang="en-US" sz="2000">
                <a:latin typeface="Times New Roman"/>
                <a:ea typeface="+mn-lt"/>
                <a:cs typeface="+mn-lt"/>
              </a:rPr>
              <a:t> 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γλωσσικών</a:t>
            </a:r>
            <a:r>
              <a:rPr lang="en-US" sz="2000">
                <a:latin typeface="Times New Roman"/>
                <a:ea typeface="+mn-lt"/>
                <a:cs typeface="+mn-lt"/>
              </a:rPr>
              <a:t> µα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θηµάτων</a:t>
            </a:r>
            <a:r>
              <a:rPr lang="en-US" sz="2000">
                <a:latin typeface="Times New Roman"/>
                <a:ea typeface="+mn-lt"/>
                <a:cs typeface="+mn-lt"/>
              </a:rPr>
              <a:t>, 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γλωσσικών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τεστ</a:t>
            </a:r>
            <a:r>
              <a:rPr lang="en-US" sz="2000">
                <a:latin typeface="Times New Roman"/>
                <a:ea typeface="+mn-lt"/>
                <a:cs typeface="+mn-lt"/>
              </a:rPr>
              <a:t> </a:t>
            </a:r>
            <a:endParaRPr lang="en-US">
              <a:latin typeface="Calibri" panose="020F0502020204030204"/>
              <a:ea typeface="+mn-lt"/>
              <a:cs typeface="+mn-lt"/>
            </a:endParaRPr>
          </a:p>
          <a:p>
            <a:pPr marL="342900" indent="-342900">
              <a:buFont typeface="Wingdings" panose="020B0604020202020204" pitchFamily="34" charset="0"/>
              <a:buChar char="ü"/>
            </a:pPr>
            <a:r>
              <a:rPr lang="en-US" sz="2000">
                <a:latin typeface="Times New Roman"/>
                <a:ea typeface="+mn-lt"/>
                <a:cs typeface="+mn-lt"/>
              </a:rPr>
              <a:t> και </a:t>
            </a:r>
            <a:r>
              <a:rPr lang="en-US" sz="2000" err="1">
                <a:latin typeface="Times New Roman"/>
                <a:ea typeface="+mn-lt"/>
                <a:cs typeface="+mn-lt"/>
              </a:rPr>
              <a:t>γι</a:t>
            </a:r>
            <a:r>
              <a:rPr lang="en-US" sz="2000">
                <a:latin typeface="Times New Roman"/>
                <a:ea typeface="+mn-lt"/>
                <a:cs typeface="+mn-lt"/>
              </a:rPr>
              <a:t>α </a:t>
            </a:r>
            <a:r>
              <a:rPr lang="en-US" sz="2000" err="1">
                <a:latin typeface="Times New Roman"/>
                <a:ea typeface="+mn-lt"/>
                <a:cs typeface="+mn-lt"/>
              </a:rPr>
              <a:t>τον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σχεδι</a:t>
            </a:r>
            <a:r>
              <a:rPr lang="en-US" sz="2000">
                <a:latin typeface="Times New Roman"/>
                <a:ea typeface="+mn-lt"/>
                <a:cs typeface="+mn-lt"/>
              </a:rPr>
              <a:t>α</a:t>
            </a:r>
            <a:r>
              <a:rPr lang="en-US" sz="2000" err="1">
                <a:latin typeface="Times New Roman"/>
                <a:ea typeface="+mn-lt"/>
                <a:cs typeface="+mn-lt"/>
              </a:rPr>
              <a:t>σµό</a:t>
            </a:r>
            <a:r>
              <a:rPr lang="en-US" sz="2000">
                <a:latin typeface="Times New Roman"/>
                <a:ea typeface="+mn-lt"/>
                <a:cs typeface="+mn-lt"/>
              </a:rPr>
              <a:t> </a:t>
            </a:r>
            <a:r>
              <a:rPr lang="en-US" sz="2000" err="1">
                <a:latin typeface="Times New Roman"/>
                <a:ea typeface="+mn-lt"/>
                <a:cs typeface="+mn-lt"/>
              </a:rPr>
              <a:t>δυν</a:t>
            </a:r>
            <a:r>
              <a:rPr lang="en-US" sz="2000">
                <a:latin typeface="Times New Roman"/>
                <a:ea typeface="+mn-lt"/>
                <a:cs typeface="+mn-lt"/>
              </a:rPr>
              <a:t>αµ</a:t>
            </a:r>
            <a:r>
              <a:rPr lang="en-US" sz="2000" err="1">
                <a:latin typeface="Times New Roman"/>
                <a:ea typeface="+mn-lt"/>
                <a:cs typeface="+mn-lt"/>
              </a:rPr>
              <a:t>ικής</a:t>
            </a:r>
            <a:r>
              <a:rPr lang="en-US" sz="2000">
                <a:latin typeface="Times New Roman"/>
                <a:ea typeface="+mn-lt"/>
                <a:cs typeface="+mn-lt"/>
              </a:rPr>
              <a:t> α</a:t>
            </a:r>
            <a:r>
              <a:rPr lang="en-US" sz="2000" err="1">
                <a:latin typeface="Times New Roman"/>
                <a:ea typeface="+mn-lt"/>
                <a:cs typeface="+mn-lt"/>
              </a:rPr>
              <a:t>ξιολόγησης</a:t>
            </a:r>
            <a:r>
              <a:rPr lang="en-US" sz="2000">
                <a:latin typeface="Times New Roman"/>
                <a:ea typeface="+mn-lt"/>
                <a:cs typeface="+mn-lt"/>
              </a:rPr>
              <a:t>. </a:t>
            </a:r>
            <a:endParaRPr lang="en-US">
              <a:cs typeface="Calibri" panose="020F0502020204030204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F4AA8B3-9758-F622-A5E7-FB8E8867807C}"/>
              </a:ext>
            </a:extLst>
          </p:cNvPr>
          <p:cNvSpPr/>
          <p:nvPr/>
        </p:nvSpPr>
        <p:spPr>
          <a:xfrm>
            <a:off x="1747340" y="4430098"/>
            <a:ext cx="539135" cy="22056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56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83CEB-41BB-4339-4DDF-7F1CFD6E3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2164"/>
            <a:ext cx="10515600" cy="1325563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en-US" b="1">
                <a:latin typeface="Times New Roman"/>
                <a:cs typeface="Calibri Light"/>
              </a:rPr>
              <a:t>ΣΑΣ ΕΥΧΑΡΙΣΤΟΥΜΕ ΓΙΑ ΤΟ ΧΡΟΝΟ ΣΑΣ</a:t>
            </a:r>
            <a:endParaRPr lang="en-US" b="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43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A60939-8593-83BC-8632-EC0D5C1973BA}"/>
              </a:ext>
            </a:extLst>
          </p:cNvPr>
          <p:cNvSpPr/>
          <p:nvPr/>
        </p:nvSpPr>
        <p:spPr>
          <a:xfrm>
            <a:off x="4455543" y="1852895"/>
            <a:ext cx="7730892" cy="22622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rPr>
              <a:t>ΝΕΟΤΕΡΕΣ ΠΡΟΣΕΓΓΙΣΕΙΣ ΔΙΔΑΣΚΑΛΙΑΣ </a:t>
            </a:r>
            <a:r>
              <a:rPr lang="en-US" sz="3200" b="1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rPr>
              <a:t>ΤΗΣ </a:t>
            </a:r>
            <a:r>
              <a:rPr lang="en-US" sz="3200" b="1">
                <a:solidFill>
                  <a:schemeClr val="tx1"/>
                </a:solidFill>
                <a:latin typeface="Times New Roman"/>
                <a:ea typeface="+mj-ea"/>
                <a:cs typeface="Times New Roman"/>
              </a:rPr>
              <a:t>ΕΛΛΗΝΙΚΗΣ</a:t>
            </a:r>
            <a:endParaRPr lang="en-US">
              <a:solidFill>
                <a:schemeClr val="tx1"/>
              </a:solidFill>
            </a:endParaRP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>
                <a:solidFill>
                  <a:schemeClr val="tx1"/>
                </a:solidFill>
                <a:latin typeface="Times New Roman"/>
                <a:ea typeface="+mj-ea"/>
                <a:cs typeface="Times New Roman"/>
              </a:rPr>
              <a:t>ΓΡΑΜΜΑΤΙΚΗΣ</a:t>
            </a:r>
            <a:r>
              <a:rPr lang="en-US" sz="5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endParaRPr lang="en-US">
              <a:solidFill>
                <a:schemeClr val="tx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22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8EF992-11A7-A85D-21B6-BC1D9C45BC8D}"/>
              </a:ext>
            </a:extLst>
          </p:cNvPr>
          <p:cNvSpPr/>
          <p:nvPr/>
        </p:nvSpPr>
        <p:spPr>
          <a:xfrm>
            <a:off x="846827" y="386404"/>
            <a:ext cx="10951419" cy="5657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77500" lnSpcReduction="20000"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>
                <a:solidFill>
                  <a:schemeClr val="tx1"/>
                </a:solidFill>
                <a:latin typeface="Times New Roman"/>
                <a:ea typeface="+mj-ea"/>
                <a:cs typeface="Times New Roman"/>
              </a:rPr>
              <a:t>ΝΕΟΤΕΡΕΣ ΠΡΟΣΕΓΓΙΣΕΙΣ ΔΙΔΑΣΚΑΛΙΑΣ ΤΗΣ ΕΛΛΗΝΙΚΗΣ ΓΡΑΜΜΑΤΙΚΗΣ 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0D06E2-14A8-B529-2CC9-BB881C15B20D}"/>
              </a:ext>
            </a:extLst>
          </p:cNvPr>
          <p:cNvSpPr/>
          <p:nvPr/>
        </p:nvSpPr>
        <p:spPr>
          <a:xfrm>
            <a:off x="117273" y="1705550"/>
            <a:ext cx="848264" cy="66135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cs typeface="Calibri"/>
              </a:rPr>
              <a:t>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6CB4E3-5294-8B29-643D-4A135784E20D}"/>
              </a:ext>
            </a:extLst>
          </p:cNvPr>
          <p:cNvSpPr/>
          <p:nvPr/>
        </p:nvSpPr>
        <p:spPr>
          <a:xfrm>
            <a:off x="117272" y="4350983"/>
            <a:ext cx="848264" cy="66135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cs typeface="Calibri"/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E65456-3395-6A1B-C9B4-55F9FE72C185}"/>
              </a:ext>
            </a:extLst>
          </p:cNvPr>
          <p:cNvSpPr/>
          <p:nvPr/>
        </p:nvSpPr>
        <p:spPr>
          <a:xfrm>
            <a:off x="961845" y="1709120"/>
            <a:ext cx="3374552" cy="5657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Η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εστί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ση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στον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b="1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τύ</a:t>
            </a:r>
            <a:r>
              <a:rPr lang="en-US" sz="2800" b="1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πο </a:t>
            </a:r>
            <a:endParaRPr lang="en-US" sz="2800" b="1" u="sng" kern="1200">
              <a:solidFill>
                <a:schemeClr val="tx1"/>
              </a:solidFill>
              <a:latin typeface="Times New Roman"/>
              <a:ea typeface="+mj-ea"/>
              <a:cs typeface="Calibri Ligh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FAD2FD-D70F-17BD-D76F-76B9648CE548}"/>
              </a:ext>
            </a:extLst>
          </p:cNvPr>
          <p:cNvSpPr/>
          <p:nvPr/>
        </p:nvSpPr>
        <p:spPr>
          <a:xfrm>
            <a:off x="961844" y="2269837"/>
            <a:ext cx="10951419" cy="185968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 lnSpcReduction="10000"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έν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γρ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μμ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τικό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στοιχείο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ή φα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ινόμενο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ο μα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θητής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γι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 να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κατα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νοήσει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 κα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λείτ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αι να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δώσει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την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κα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τάλληλη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 π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ροσοχή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υτό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. Η 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ροσοχή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μπ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ορεί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να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γίνει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 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εριστ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κά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   ( π.χ.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δεν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μπ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ορούσε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να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μιλάει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--&gt;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δεν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μπ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ορούσε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να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μιλήσει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) ή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συστημ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τικά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 (π.χ.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συγκεκριμένο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κείμενο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 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ρκετ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γρ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μμ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τικά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στοιχεί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με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νοητικό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εριεχόμενο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. </a:t>
            </a:r>
            <a:endParaRPr lang="en-US">
              <a:solidFill>
                <a:schemeClr val="tx1"/>
              </a:solidFill>
              <a:latin typeface="Times New Roman"/>
              <a:ea typeface="+mj-ea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B2BAC2-4274-5BB9-C03F-4AFE84096711}"/>
              </a:ext>
            </a:extLst>
          </p:cNvPr>
          <p:cNvSpPr/>
          <p:nvPr/>
        </p:nvSpPr>
        <p:spPr>
          <a:xfrm>
            <a:off x="961845" y="4354555"/>
            <a:ext cx="6781986" cy="66636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Η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Διδ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σκ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λί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 β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άση</a:t>
            </a:r>
            <a:r>
              <a:rPr lang="en-US" sz="2800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</a:t>
            </a:r>
            <a:r>
              <a:rPr lang="en-US" sz="2800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γ</a:t>
            </a:r>
            <a:r>
              <a:rPr lang="en-US" sz="2800" b="1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λωσσικής</a:t>
            </a:r>
            <a:r>
              <a:rPr lang="en-US" sz="2800" b="1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 επ</a:t>
            </a:r>
            <a:r>
              <a:rPr lang="en-US" sz="2800" b="1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εξεργ</a:t>
            </a:r>
            <a:r>
              <a:rPr lang="en-US" sz="2800" b="1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</a:t>
            </a:r>
            <a:r>
              <a:rPr lang="en-US" sz="2800" b="1" u="sng" err="1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σί</a:t>
            </a:r>
            <a:r>
              <a:rPr lang="en-US" sz="2800" b="1" u="sng">
                <a:solidFill>
                  <a:schemeClr val="tx1"/>
                </a:solidFill>
                <a:latin typeface="Times New Roman"/>
                <a:ea typeface="+mj-ea"/>
                <a:cs typeface="Calibri Light"/>
              </a:rPr>
              <a:t>ας</a:t>
            </a:r>
            <a:r>
              <a:rPr lang="en-US" sz="2800" b="1" u="sng">
                <a:solidFill>
                  <a:schemeClr val="tx1"/>
                </a:solidFill>
                <a:latin typeface="+mj-lt"/>
                <a:ea typeface="+mj-ea"/>
                <a:cs typeface="Calibri Light"/>
              </a:rPr>
              <a:t> </a:t>
            </a:r>
            <a:endParaRPr lang="en-US" sz="2800" b="1" u="sng" kern="1200">
              <a:solidFill>
                <a:schemeClr val="tx1"/>
              </a:solidFill>
              <a:latin typeface="+mj-lt"/>
              <a:ea typeface="+mj-ea"/>
              <a:cs typeface="Calibri Light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4547FF2-7666-46FC-95E3-EAC72D8A1238}"/>
              </a:ext>
            </a:extLst>
          </p:cNvPr>
          <p:cNvSpPr/>
          <p:nvPr/>
        </p:nvSpPr>
        <p:spPr>
          <a:xfrm>
            <a:off x="8603581" y="4171125"/>
            <a:ext cx="3623093" cy="84826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err="1">
                <a:solidFill>
                  <a:schemeClr val="tx1"/>
                </a:solidFill>
                <a:cs typeface="Calibri"/>
              </a:rPr>
              <a:t>Το</a:t>
            </a:r>
            <a:r>
              <a:rPr lang="en-US" sz="3600">
                <a:solidFill>
                  <a:schemeClr val="tx1"/>
                </a:solidFill>
                <a:cs typeface="Calibri"/>
              </a:rPr>
              <a:t> </a:t>
            </a:r>
            <a:r>
              <a:rPr lang="en-US" sz="3600" err="1">
                <a:solidFill>
                  <a:schemeClr val="tx1"/>
                </a:solidFill>
                <a:cs typeface="Calibri"/>
              </a:rPr>
              <a:t>νόημ</a:t>
            </a:r>
            <a:r>
              <a:rPr lang="en-US" sz="3600">
                <a:solidFill>
                  <a:schemeClr val="tx1"/>
                </a:solidFill>
                <a:cs typeface="Calibri"/>
              </a:rPr>
              <a:t>α 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F314D88-8A58-5C85-5C7D-61E8BA0A82B1}"/>
              </a:ext>
            </a:extLst>
          </p:cNvPr>
          <p:cNvCxnSpPr/>
          <p:nvPr/>
        </p:nvCxnSpPr>
        <p:spPr>
          <a:xfrm flipV="1">
            <a:off x="7751372" y="4604169"/>
            <a:ext cx="842514" cy="57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9C10D23B-D313-1B50-F5C7-EEDCC1918164}"/>
              </a:ext>
            </a:extLst>
          </p:cNvPr>
          <p:cNvSpPr/>
          <p:nvPr/>
        </p:nvSpPr>
        <p:spPr>
          <a:xfrm>
            <a:off x="966383" y="5011777"/>
            <a:ext cx="11228716" cy="139460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Τα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γλωσσικά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νοήμ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ατα π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ου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b="1" err="1">
                <a:solidFill>
                  <a:schemeClr val="tx1"/>
                </a:solidFill>
                <a:latin typeface="Times New Roman"/>
                <a:cs typeface="Calibri"/>
              </a:rPr>
              <a:t>ήδη</a:t>
            </a:r>
            <a:r>
              <a:rPr lang="en-US" sz="2600" b="1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b="1" err="1">
                <a:solidFill>
                  <a:schemeClr val="tx1"/>
                </a:solidFill>
                <a:latin typeface="Times New Roman"/>
                <a:cs typeface="Calibri"/>
              </a:rPr>
              <a:t>γνωρίζουν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τα πα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ιδιά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με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γρ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μμ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τικό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π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εριεμόμενο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να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είν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αι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σε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θέση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να τα επ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εξεργάζοντ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αι και </a:t>
            </a:r>
            <a:r>
              <a:rPr lang="en-US" sz="2600" b="1">
                <a:solidFill>
                  <a:schemeClr val="tx1"/>
                </a:solidFill>
                <a:latin typeface="Times New Roman"/>
                <a:cs typeface="Calibri"/>
              </a:rPr>
              <a:t>να </a:t>
            </a:r>
            <a:r>
              <a:rPr lang="en-US" sz="2600" b="1" err="1">
                <a:solidFill>
                  <a:schemeClr val="tx1"/>
                </a:solidFill>
                <a:latin typeface="Times New Roman"/>
                <a:cs typeface="Calibri"/>
              </a:rPr>
              <a:t>εμ</a:t>
            </a:r>
            <a:r>
              <a:rPr lang="en-US" sz="2600" b="1">
                <a:solidFill>
                  <a:schemeClr val="tx1"/>
                </a:solidFill>
                <a:latin typeface="Times New Roman"/>
                <a:cs typeface="Calibri"/>
              </a:rPr>
              <a:t>π</a:t>
            </a:r>
            <a:r>
              <a:rPr lang="en-US" sz="2600" b="1" err="1">
                <a:solidFill>
                  <a:schemeClr val="tx1"/>
                </a:solidFill>
                <a:latin typeface="Times New Roman"/>
                <a:cs typeface="Calibri"/>
              </a:rPr>
              <a:t>λουτίζουν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νέ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γρ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μμ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τικά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στοιχεί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α.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Έτσι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οι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μα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θητές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ενισχύουν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 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την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γλωσσική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2600" err="1">
                <a:solidFill>
                  <a:schemeClr val="tx1"/>
                </a:solidFill>
                <a:latin typeface="Times New Roman"/>
                <a:cs typeface="Calibri"/>
              </a:rPr>
              <a:t>μάθηση</a:t>
            </a:r>
            <a:r>
              <a:rPr lang="en-US" sz="2600">
                <a:solidFill>
                  <a:schemeClr val="tx1"/>
                </a:solidFill>
                <a:latin typeface="Times New Roman"/>
                <a:cs typeface="Calibri"/>
              </a:rPr>
              <a:t>. </a:t>
            </a:r>
            <a:endParaRPr lang="en-US">
              <a:solidFill>
                <a:schemeClr val="tx1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469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32D793F9-4087-9D7F-00CA-DBB845CB24D9}"/>
              </a:ext>
            </a:extLst>
          </p:cNvPr>
          <p:cNvSpPr/>
          <p:nvPr/>
        </p:nvSpPr>
        <p:spPr>
          <a:xfrm>
            <a:off x="3431280" y="413593"/>
            <a:ext cx="4830791" cy="16076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600" b="1" err="1">
                <a:solidFill>
                  <a:schemeClr val="tx1"/>
                </a:solidFill>
                <a:latin typeface="Times New Roman"/>
                <a:cs typeface="Calibri"/>
              </a:rPr>
              <a:t>Το</a:t>
            </a:r>
            <a:r>
              <a:rPr lang="en-US" sz="3600" b="1">
                <a:solidFill>
                  <a:schemeClr val="tx1"/>
                </a:solidFill>
                <a:latin typeface="Times New Roman"/>
                <a:cs typeface="Calibri"/>
              </a:rPr>
              <a:t> </a:t>
            </a:r>
            <a:r>
              <a:rPr lang="en-US" sz="3600" b="1" err="1">
                <a:solidFill>
                  <a:schemeClr val="tx1"/>
                </a:solidFill>
                <a:latin typeface="Times New Roman"/>
                <a:cs typeface="Calibri"/>
              </a:rPr>
              <a:t>γλωσσικό</a:t>
            </a:r>
            <a:r>
              <a:rPr lang="en-US" sz="3600" b="1">
                <a:solidFill>
                  <a:schemeClr val="tx1"/>
                </a:solidFill>
                <a:latin typeface="Times New Roman"/>
                <a:cs typeface="Calibri"/>
              </a:rPr>
              <a:t> </a:t>
            </a:r>
            <a:r>
              <a:rPr lang="en-US" sz="3600" b="1" err="1">
                <a:solidFill>
                  <a:schemeClr val="tx1"/>
                </a:solidFill>
                <a:latin typeface="Times New Roman"/>
                <a:cs typeface="Calibri"/>
              </a:rPr>
              <a:t>νόημ</a:t>
            </a:r>
            <a:r>
              <a:rPr lang="en-US" sz="3200" b="1">
                <a:solidFill>
                  <a:schemeClr val="tx1"/>
                </a:solidFill>
                <a:latin typeface="Times New Roman"/>
                <a:cs typeface="Calibri"/>
              </a:rPr>
              <a:t>α</a:t>
            </a:r>
            <a:r>
              <a:rPr lang="en-US" sz="3600">
                <a:solidFill>
                  <a:schemeClr val="tx1"/>
                </a:solidFill>
                <a:cs typeface="Calibri"/>
              </a:rPr>
              <a:t> 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ABA787-9586-1611-FDFC-A3E363CAF623}"/>
              </a:ext>
            </a:extLst>
          </p:cNvPr>
          <p:cNvSpPr/>
          <p:nvPr/>
        </p:nvSpPr>
        <p:spPr>
          <a:xfrm>
            <a:off x="135316" y="2428646"/>
            <a:ext cx="3752489" cy="9201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Τα 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γλωσσικά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νοήμ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ατα π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ου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ήδη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γνωρίζουν</a:t>
            </a:r>
            <a:endParaRPr lang="en-US" sz="280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37691C-5C1A-A7A4-8FCE-2D04DE6E6C27}"/>
              </a:ext>
            </a:extLst>
          </p:cNvPr>
          <p:cNvSpPr/>
          <p:nvPr/>
        </p:nvSpPr>
        <p:spPr>
          <a:xfrm>
            <a:off x="7611542" y="2428646"/>
            <a:ext cx="4528867" cy="9201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>
                <a:solidFill>
                  <a:schemeClr val="tx1"/>
                </a:solidFill>
                <a:latin typeface="Calibri"/>
              </a:rPr>
              <a:t>να </a:t>
            </a:r>
            <a:r>
              <a:rPr lang="en-US" sz="2800" b="1" err="1">
                <a:solidFill>
                  <a:schemeClr val="tx1"/>
                </a:solidFill>
                <a:latin typeface="Calibri"/>
              </a:rPr>
              <a:t>εμ</a:t>
            </a:r>
            <a:r>
              <a:rPr lang="en-US" sz="2800" b="1">
                <a:solidFill>
                  <a:schemeClr val="tx1"/>
                </a:solidFill>
                <a:latin typeface="Calibri"/>
              </a:rPr>
              <a:t>π</a:t>
            </a:r>
            <a:r>
              <a:rPr lang="en-US" sz="2800" b="1" err="1">
                <a:solidFill>
                  <a:schemeClr val="tx1"/>
                </a:solidFill>
                <a:latin typeface="Calibri"/>
              </a:rPr>
              <a:t>λουτίζουν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νέ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γρ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μμ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τικά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στοιχεί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endParaRPr lang="en-US" sz="2800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2EA4A8-9C5D-305C-D142-A5EF20C0DA26}"/>
              </a:ext>
            </a:extLst>
          </p:cNvPr>
          <p:cNvSpPr/>
          <p:nvPr/>
        </p:nvSpPr>
        <p:spPr>
          <a:xfrm>
            <a:off x="4066818" y="2686028"/>
            <a:ext cx="3364301" cy="920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cs typeface="Calibri"/>
              </a:rPr>
              <a:t>…....................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67710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32D793F9-4087-9D7F-00CA-DBB845CB24D9}"/>
              </a:ext>
            </a:extLst>
          </p:cNvPr>
          <p:cNvSpPr/>
          <p:nvPr/>
        </p:nvSpPr>
        <p:spPr>
          <a:xfrm>
            <a:off x="3470864" y="116710"/>
            <a:ext cx="4830791" cy="15383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/>
                <a:cs typeface="Calibri"/>
              </a:rPr>
              <a:t>Το </a:t>
            </a:r>
            <a:r>
              <a:rPr lang="en-US" sz="3600" b="1" err="1">
                <a:solidFill>
                  <a:schemeClr val="tx1"/>
                </a:solidFill>
                <a:latin typeface="Times New Roman"/>
                <a:cs typeface="Calibri"/>
              </a:rPr>
              <a:t>γλωσσικό</a:t>
            </a:r>
            <a:r>
              <a:rPr lang="en-US" sz="3600" b="1">
                <a:solidFill>
                  <a:schemeClr val="tx1"/>
                </a:solidFill>
                <a:latin typeface="Times New Roman"/>
                <a:cs typeface="Calibri"/>
              </a:rPr>
              <a:t> </a:t>
            </a:r>
            <a:r>
              <a:rPr lang="en-US" sz="3600" b="1" err="1">
                <a:solidFill>
                  <a:schemeClr val="tx1"/>
                </a:solidFill>
                <a:latin typeface="Times New Roman"/>
                <a:cs typeface="Calibri"/>
              </a:rPr>
              <a:t>νόημ</a:t>
            </a:r>
            <a:r>
              <a:rPr lang="en-US" sz="3600" b="1">
                <a:solidFill>
                  <a:schemeClr val="tx1"/>
                </a:solidFill>
                <a:latin typeface="Times New Roman"/>
                <a:cs typeface="Calibri"/>
              </a:rPr>
              <a:t>α 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ABA787-9586-1611-FDFC-A3E363CAF623}"/>
              </a:ext>
            </a:extLst>
          </p:cNvPr>
          <p:cNvSpPr/>
          <p:nvPr/>
        </p:nvSpPr>
        <p:spPr>
          <a:xfrm>
            <a:off x="135316" y="2428646"/>
            <a:ext cx="3752489" cy="9201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Τα 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γλωσσικά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νοήμ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ατα π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ου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ήδη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γνωρίζουν</a:t>
            </a:r>
            <a:endParaRPr lang="en-US" sz="280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37691C-5C1A-A7A4-8FCE-2D04DE6E6C27}"/>
              </a:ext>
            </a:extLst>
          </p:cNvPr>
          <p:cNvSpPr/>
          <p:nvPr/>
        </p:nvSpPr>
        <p:spPr>
          <a:xfrm>
            <a:off x="7611542" y="2428646"/>
            <a:ext cx="4528867" cy="9201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>
                <a:solidFill>
                  <a:schemeClr val="tx1"/>
                </a:solidFill>
                <a:latin typeface="Calibri"/>
              </a:rPr>
              <a:t>να </a:t>
            </a:r>
            <a:r>
              <a:rPr lang="en-US" sz="2800" b="1" err="1">
                <a:solidFill>
                  <a:schemeClr val="tx1"/>
                </a:solidFill>
                <a:latin typeface="Calibri"/>
              </a:rPr>
              <a:t>εμ</a:t>
            </a:r>
            <a:r>
              <a:rPr lang="en-US" sz="2800" b="1">
                <a:solidFill>
                  <a:schemeClr val="tx1"/>
                </a:solidFill>
                <a:latin typeface="Calibri"/>
              </a:rPr>
              <a:t>π</a:t>
            </a:r>
            <a:r>
              <a:rPr lang="en-US" sz="2800" b="1" err="1">
                <a:solidFill>
                  <a:schemeClr val="tx1"/>
                </a:solidFill>
                <a:latin typeface="Calibri"/>
              </a:rPr>
              <a:t>λουτίζουν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νέ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γρ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μμ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τικά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 </a:t>
            </a:r>
            <a:r>
              <a:rPr lang="en-US" sz="2800" err="1">
                <a:solidFill>
                  <a:schemeClr val="tx1"/>
                </a:solidFill>
                <a:latin typeface="Calibri"/>
              </a:rPr>
              <a:t>στοιχεί</a:t>
            </a:r>
            <a:r>
              <a:rPr lang="en-US" sz="2800">
                <a:solidFill>
                  <a:schemeClr val="tx1"/>
                </a:solidFill>
                <a:latin typeface="Calibri"/>
              </a:rPr>
              <a:t>α</a:t>
            </a:r>
            <a:endParaRPr lang="en-US" sz="2800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2EA4A8-9C5D-305C-D142-A5EF20C0DA26}"/>
              </a:ext>
            </a:extLst>
          </p:cNvPr>
          <p:cNvSpPr/>
          <p:nvPr/>
        </p:nvSpPr>
        <p:spPr>
          <a:xfrm>
            <a:off x="4066818" y="2686028"/>
            <a:ext cx="3364301" cy="920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cs typeface="Calibri"/>
              </a:rPr>
              <a:t>…....................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AACFE40A-F260-5527-C610-B4707120033D}"/>
              </a:ext>
            </a:extLst>
          </p:cNvPr>
          <p:cNvCxnSpPr/>
          <p:nvPr/>
        </p:nvCxnSpPr>
        <p:spPr>
          <a:xfrm>
            <a:off x="4330460" y="3273725"/>
            <a:ext cx="1503871" cy="1431984"/>
          </a:xfrm>
          <a:prstGeom prst="straightConnector1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327B4E9-4F8C-7A7C-2E6E-543FC91AECEC}"/>
              </a:ext>
            </a:extLst>
          </p:cNvPr>
          <p:cNvCxnSpPr>
            <a:cxnSpLocks/>
          </p:cNvCxnSpPr>
          <p:nvPr/>
        </p:nvCxnSpPr>
        <p:spPr>
          <a:xfrm flipH="1">
            <a:off x="6064369" y="3273725"/>
            <a:ext cx="1084052" cy="123070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73B031E-C4BC-7060-A89F-5891EA7C3063}"/>
              </a:ext>
            </a:extLst>
          </p:cNvPr>
          <p:cNvCxnSpPr>
            <a:cxnSpLocks/>
          </p:cNvCxnSpPr>
          <p:nvPr/>
        </p:nvCxnSpPr>
        <p:spPr>
          <a:xfrm flipH="1">
            <a:off x="5891841" y="3273725"/>
            <a:ext cx="1299712" cy="1431983"/>
          </a:xfrm>
          <a:prstGeom prst="straightConnector1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D4CC29F-58C2-6231-4FD2-2CBB245C43EC}"/>
              </a:ext>
            </a:extLst>
          </p:cNvPr>
          <p:cNvSpPr/>
          <p:nvPr/>
        </p:nvSpPr>
        <p:spPr>
          <a:xfrm>
            <a:off x="2397072" y="4641068"/>
            <a:ext cx="7102414" cy="12795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οι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µα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θητές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εκτίθεντ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αι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σε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κείµεν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α µε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ενισχυµέν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α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γλωσσικά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εισ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α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γόµεν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α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ως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π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ρος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έν</a:t>
            </a:r>
            <a:r>
              <a:rPr lang="en-US" sz="2800">
                <a:solidFill>
                  <a:schemeClr val="tx1"/>
                </a:solidFill>
                <a:ea typeface="+mn-lt"/>
                <a:cs typeface="+mn-lt"/>
              </a:rPr>
              <a:t>αν </a:t>
            </a:r>
            <a:r>
              <a:rPr lang="en-US" sz="2800" err="1">
                <a:solidFill>
                  <a:schemeClr val="tx1"/>
                </a:solidFill>
                <a:ea typeface="+mn-lt"/>
                <a:cs typeface="+mn-lt"/>
              </a:rPr>
              <a:t>συγκεκριµένο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γρ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αµµα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τικό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en-US" sz="2800" b="1" err="1">
                <a:solidFill>
                  <a:schemeClr val="tx1"/>
                </a:solidFill>
                <a:ea typeface="+mn-lt"/>
                <a:cs typeface="+mn-lt"/>
              </a:rPr>
              <a:t>τύ</a:t>
            </a:r>
            <a:r>
              <a:rPr lang="en-US" sz="2800" b="1">
                <a:solidFill>
                  <a:schemeClr val="tx1"/>
                </a:solidFill>
                <a:ea typeface="+mn-lt"/>
                <a:cs typeface="+mn-lt"/>
              </a:rPr>
              <a:t>πο</a:t>
            </a:r>
            <a:endParaRPr lang="en-US" sz="2800" b="1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576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CF33A-2C0A-3CF7-E8B6-9CFC42AC7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784" y="127618"/>
            <a:ext cx="10515600" cy="1325563"/>
          </a:xfrm>
        </p:spPr>
        <p:txBody>
          <a:bodyPr/>
          <a:lstStyle/>
          <a:p>
            <a:pPr algn="ctr"/>
            <a:r>
              <a:rPr lang="en-US" sz="4000" b="1" u="sng" err="1">
                <a:latin typeface="Times New Roman"/>
                <a:cs typeface="Calibri Light"/>
              </a:rPr>
              <a:t>Σε</a:t>
            </a:r>
            <a:r>
              <a:rPr lang="en-US" sz="4000" b="1" u="sng">
                <a:latin typeface="Times New Roman"/>
                <a:cs typeface="Calibri Light"/>
              </a:rPr>
              <a:t> π</a:t>
            </a:r>
            <a:r>
              <a:rPr lang="en-US" sz="4000" b="1" u="sng" err="1">
                <a:latin typeface="Times New Roman"/>
                <a:cs typeface="Calibri Light"/>
              </a:rPr>
              <a:t>ερί</a:t>
            </a:r>
            <a:r>
              <a:rPr lang="en-US" sz="4000" b="1" u="sng">
                <a:latin typeface="Times New Roman"/>
                <a:cs typeface="Calibri Light"/>
              </a:rPr>
              <a:t>π</a:t>
            </a:r>
            <a:r>
              <a:rPr lang="en-US" sz="4000" b="1" u="sng" err="1">
                <a:latin typeface="Times New Roman"/>
                <a:cs typeface="Calibri Light"/>
              </a:rPr>
              <a:t>τωση</a:t>
            </a:r>
            <a:r>
              <a:rPr lang="en-US" sz="4000" b="1" u="sng">
                <a:latin typeface="Times New Roman"/>
                <a:cs typeface="Calibri Light"/>
              </a:rPr>
              <a:t> λα</a:t>
            </a:r>
            <a:r>
              <a:rPr lang="en-US" sz="4000" b="1" u="sng" err="1">
                <a:latin typeface="Times New Roman"/>
                <a:cs typeface="Calibri Light"/>
              </a:rPr>
              <a:t>θών</a:t>
            </a:r>
            <a:endParaRPr lang="en-US" sz="4000" b="1" u="sng">
              <a:latin typeface="Times New Roman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0B274-B885-1E4F-F7B7-FD17F451F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" y="130561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Times New Roman"/>
                <a:cs typeface="Calibri"/>
              </a:rPr>
              <a:t>Εστιάζουμε</a:t>
            </a:r>
            <a:r>
              <a:rPr lang="en-US">
                <a:latin typeface="Times New Roman"/>
                <a:cs typeface="Calibri"/>
              </a:rPr>
              <a:t> </a:t>
            </a:r>
            <a:r>
              <a:rPr lang="en-US" err="1">
                <a:latin typeface="Times New Roman"/>
                <a:cs typeface="Calibri"/>
              </a:rPr>
              <a:t>στον</a:t>
            </a:r>
            <a:r>
              <a:rPr lang="en-US">
                <a:latin typeface="Times New Roman"/>
                <a:cs typeface="Calibri"/>
              </a:rPr>
              <a:t> μα</a:t>
            </a:r>
            <a:r>
              <a:rPr lang="en-US" err="1">
                <a:latin typeface="Times New Roman"/>
                <a:cs typeface="Calibri"/>
              </a:rPr>
              <a:t>θητή</a:t>
            </a:r>
            <a:r>
              <a:rPr lang="en-US">
                <a:latin typeface="Times New Roman"/>
                <a:cs typeface="Calibri"/>
              </a:rPr>
              <a:t>. </a:t>
            </a:r>
          </a:p>
          <a:p>
            <a:r>
              <a:rPr lang="en-US">
                <a:latin typeface="Times New Roman"/>
                <a:cs typeface="Calibri"/>
              </a:rPr>
              <a:t> Η </a:t>
            </a:r>
            <a:r>
              <a:rPr lang="en-US" err="1">
                <a:latin typeface="Times New Roman"/>
                <a:cs typeface="Calibri"/>
              </a:rPr>
              <a:t>μάθηση</a:t>
            </a:r>
            <a:r>
              <a:rPr lang="en-US">
                <a:latin typeface="Times New Roman"/>
                <a:cs typeface="Calibri"/>
              </a:rPr>
              <a:t> </a:t>
            </a:r>
            <a:r>
              <a:rPr lang="en-US" err="1">
                <a:latin typeface="Times New Roman"/>
                <a:cs typeface="Calibri"/>
              </a:rPr>
              <a:t>εστιάζει</a:t>
            </a:r>
            <a:r>
              <a:rPr lang="en-US">
                <a:latin typeface="Times New Roman"/>
                <a:cs typeface="Calibri"/>
              </a:rPr>
              <a:t> </a:t>
            </a:r>
            <a:r>
              <a:rPr lang="en-US" err="1">
                <a:latin typeface="Times New Roman"/>
                <a:cs typeface="Calibri"/>
              </a:rPr>
              <a:t>στην</a:t>
            </a:r>
            <a:r>
              <a:rPr lang="en-US">
                <a:latin typeface="Times New Roman"/>
                <a:cs typeface="Calibri"/>
              </a:rPr>
              <a:t> </a:t>
            </a:r>
            <a:r>
              <a:rPr lang="en-US" err="1">
                <a:latin typeface="Times New Roman"/>
                <a:cs typeface="Calibri"/>
              </a:rPr>
              <a:t>μετ</a:t>
            </a:r>
            <a:r>
              <a:rPr lang="en-US">
                <a:latin typeface="Times New Roman"/>
                <a:cs typeface="Calibri"/>
              </a:rPr>
              <a:t>α</a:t>
            </a:r>
            <a:r>
              <a:rPr lang="en-US" err="1">
                <a:latin typeface="Times New Roman"/>
                <a:cs typeface="Calibri"/>
              </a:rPr>
              <a:t>φορά</a:t>
            </a:r>
            <a:r>
              <a:rPr lang="en-US">
                <a:latin typeface="Times New Roman"/>
                <a:cs typeface="Calibri"/>
              </a:rPr>
              <a:t> </a:t>
            </a:r>
            <a:r>
              <a:rPr lang="en-US" err="1">
                <a:latin typeface="Times New Roman"/>
                <a:cs typeface="Calibri"/>
              </a:rPr>
              <a:t>στοιχείων</a:t>
            </a:r>
            <a:r>
              <a:rPr lang="en-US">
                <a:latin typeface="Times New Roman"/>
                <a:cs typeface="Calibri"/>
              </a:rPr>
              <a:t> και </a:t>
            </a:r>
            <a:r>
              <a:rPr lang="en-US" err="1">
                <a:latin typeface="Times New Roman"/>
                <a:cs typeface="Calibri"/>
              </a:rPr>
              <a:t>δομών</a:t>
            </a:r>
            <a:r>
              <a:rPr lang="en-US">
                <a:latin typeface="Times New Roman"/>
                <a:cs typeface="Calibri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6F7E56-A032-0607-9534-B8619B540997}"/>
              </a:ext>
            </a:extLst>
          </p:cNvPr>
          <p:cNvSpPr/>
          <p:nvPr/>
        </p:nvSpPr>
        <p:spPr>
          <a:xfrm>
            <a:off x="-5638" y="3217991"/>
            <a:ext cx="6340415" cy="8051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cs typeface="Calibri"/>
              </a:rPr>
              <a:t>Η κα</a:t>
            </a:r>
            <a:r>
              <a:rPr lang="en-US" sz="2800" err="1">
                <a:solidFill>
                  <a:schemeClr val="tx1"/>
                </a:solidFill>
                <a:cs typeface="Calibri"/>
              </a:rPr>
              <a:t>ρέκλ</a:t>
            </a:r>
            <a:r>
              <a:rPr lang="en-US" sz="2800">
                <a:solidFill>
                  <a:schemeClr val="tx1"/>
                </a:solidFill>
                <a:cs typeface="Calibri"/>
              </a:rPr>
              <a:t>α </a:t>
            </a:r>
            <a:r>
              <a:rPr lang="en-US" sz="2800" err="1">
                <a:solidFill>
                  <a:schemeClr val="tx1"/>
                </a:solidFill>
                <a:cs typeface="Calibri"/>
              </a:rPr>
              <a:t>μετ</a:t>
            </a:r>
            <a:r>
              <a:rPr lang="en-US" sz="2800">
                <a:solidFill>
                  <a:schemeClr val="tx1"/>
                </a:solidFill>
                <a:cs typeface="Calibri"/>
              </a:rPr>
              <a:t>α</a:t>
            </a:r>
            <a:r>
              <a:rPr lang="en-US" sz="2800" err="1">
                <a:solidFill>
                  <a:schemeClr val="tx1"/>
                </a:solidFill>
                <a:cs typeface="Calibri"/>
              </a:rPr>
              <a:t>φέρθηκε</a:t>
            </a:r>
            <a:r>
              <a:rPr lang="en-US" sz="2800">
                <a:solidFill>
                  <a:schemeClr val="tx1"/>
                </a:solidFill>
                <a:cs typeface="Calibri"/>
              </a:rPr>
              <a:t> απο </a:t>
            </a:r>
            <a:r>
              <a:rPr lang="en-US" sz="2800" err="1">
                <a:solidFill>
                  <a:schemeClr val="tx1"/>
                </a:solidFill>
                <a:cs typeface="Calibri"/>
              </a:rPr>
              <a:t>τον</a:t>
            </a:r>
            <a:r>
              <a:rPr lang="en-US" sz="2800">
                <a:solidFill>
                  <a:schemeClr val="tx1"/>
                </a:solidFill>
                <a:cs typeface="Calibri"/>
              </a:rPr>
              <a:t> </a:t>
            </a:r>
            <a:r>
              <a:rPr lang="en-US" sz="2800" err="1">
                <a:solidFill>
                  <a:schemeClr val="tx1"/>
                </a:solidFill>
                <a:cs typeface="Calibri"/>
              </a:rPr>
              <a:t>Κώστ</a:t>
            </a:r>
            <a:r>
              <a:rPr lang="en-US" sz="2800">
                <a:solidFill>
                  <a:schemeClr val="tx1"/>
                </a:solidFill>
                <a:cs typeface="Calibri"/>
              </a:rPr>
              <a:t>α 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9E8F706-71D6-3519-4D03-B2C4F42C296B}"/>
              </a:ext>
            </a:extLst>
          </p:cNvPr>
          <p:cNvSpPr/>
          <p:nvPr/>
        </p:nvSpPr>
        <p:spPr>
          <a:xfrm>
            <a:off x="-108536" y="4668695"/>
            <a:ext cx="1883432" cy="8482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cs typeface="Calibri"/>
              </a:rPr>
              <a:t>ΣΤΟΙΧΕΙΟ 1 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0F7BC26-2666-1EB0-4F7F-7E280C34272F}"/>
              </a:ext>
            </a:extLst>
          </p:cNvPr>
          <p:cNvSpPr/>
          <p:nvPr/>
        </p:nvSpPr>
        <p:spPr>
          <a:xfrm>
            <a:off x="1947425" y="4582431"/>
            <a:ext cx="1955319" cy="762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  <a:cs typeface="Calibri"/>
              </a:rPr>
              <a:t>ΣΤΟΙΧΕΙΟ 2 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CF3396D-127A-BC89-FD85-4409BAEA6515}"/>
              </a:ext>
            </a:extLst>
          </p:cNvPr>
          <p:cNvSpPr/>
          <p:nvPr/>
        </p:nvSpPr>
        <p:spPr>
          <a:xfrm>
            <a:off x="4247803" y="4754959"/>
            <a:ext cx="1926565" cy="69011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  <a:cs typeface="Calibri"/>
              </a:rPr>
              <a:t>ΣΤΟΙΧΕΙΟ 3 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82C753F-04CD-04E0-3704-BCCEC8F91EF1}"/>
              </a:ext>
            </a:extLst>
          </p:cNvPr>
          <p:cNvCxnSpPr/>
          <p:nvPr/>
        </p:nvCxnSpPr>
        <p:spPr>
          <a:xfrm flipH="1">
            <a:off x="441925" y="3804786"/>
            <a:ext cx="652730" cy="8281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D751C8-245B-F08D-CDA2-FCBB5DEB0121}"/>
              </a:ext>
            </a:extLst>
          </p:cNvPr>
          <p:cNvCxnSpPr/>
          <p:nvPr/>
        </p:nvCxnSpPr>
        <p:spPr>
          <a:xfrm>
            <a:off x="4894848" y="3803902"/>
            <a:ext cx="626854" cy="101504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6DE33D1-B676-E2E2-9654-1D342AFF3FCC}"/>
              </a:ext>
            </a:extLst>
          </p:cNvPr>
          <p:cNvCxnSpPr/>
          <p:nvPr/>
        </p:nvCxnSpPr>
        <p:spPr>
          <a:xfrm>
            <a:off x="2863070" y="3819166"/>
            <a:ext cx="37383" cy="78500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9F6D7-B88B-131C-9F4E-4770D5DF3F64}"/>
              </a:ext>
            </a:extLst>
          </p:cNvPr>
          <p:cNvSpPr/>
          <p:nvPr/>
        </p:nvSpPr>
        <p:spPr>
          <a:xfrm>
            <a:off x="1951937" y="2833467"/>
            <a:ext cx="2041584" cy="3881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cs typeface="Calibri"/>
              </a:rPr>
              <a:t>ΔΟΜΗ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D0E22D-FB41-4486-D24A-9EAE0A6F0F60}"/>
              </a:ext>
            </a:extLst>
          </p:cNvPr>
          <p:cNvSpPr/>
          <p:nvPr/>
        </p:nvSpPr>
        <p:spPr>
          <a:xfrm>
            <a:off x="6517183" y="2643761"/>
            <a:ext cx="5621547" cy="4126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ctr">
              <a:buFont typeface="Arial"/>
              <a:buChar char="•"/>
            </a:pPr>
            <a:r>
              <a:rPr lang="en-US" err="1">
                <a:latin typeface="Times New Roman"/>
                <a:cs typeface="Calibri" panose="020F0502020204030204"/>
              </a:rPr>
              <a:t>Σε</a:t>
            </a:r>
            <a:r>
              <a:rPr lang="en-US">
                <a:latin typeface="Times New Roman"/>
                <a:cs typeface="Calibri" panose="020F0502020204030204"/>
              </a:rPr>
              <a:t> π</a:t>
            </a:r>
            <a:r>
              <a:rPr lang="en-US" err="1">
                <a:latin typeface="Times New Roman"/>
                <a:cs typeface="Calibri" panose="020F0502020204030204"/>
              </a:rPr>
              <a:t>ερί</a:t>
            </a:r>
            <a:r>
              <a:rPr lang="en-US">
                <a:latin typeface="Times New Roman"/>
                <a:cs typeface="Calibri" panose="020F0502020204030204"/>
              </a:rPr>
              <a:t>π</a:t>
            </a:r>
            <a:r>
              <a:rPr lang="en-US" err="1">
                <a:latin typeface="Times New Roman"/>
                <a:cs typeface="Calibri" panose="020F0502020204030204"/>
              </a:rPr>
              <a:t>τωση</a:t>
            </a:r>
            <a:r>
              <a:rPr lang="en-US">
                <a:latin typeface="Times New Roman"/>
                <a:cs typeface="Calibri" panose="020F0502020204030204"/>
              </a:rPr>
              <a:t> </a:t>
            </a:r>
            <a:r>
              <a:rPr lang="en-US" err="1">
                <a:latin typeface="Times New Roman"/>
                <a:cs typeface="Calibri" panose="020F0502020204030204"/>
              </a:rPr>
              <a:t>διγλωσσί</a:t>
            </a:r>
            <a:r>
              <a:rPr lang="en-US">
                <a:latin typeface="Times New Roman"/>
                <a:cs typeface="Calibri" panose="020F0502020204030204"/>
              </a:rPr>
              <a:t>ας η Γ1 και η Γ2 μπ</a:t>
            </a:r>
            <a:r>
              <a:rPr lang="en-US" err="1">
                <a:latin typeface="Times New Roman"/>
                <a:cs typeface="Calibri" panose="020F0502020204030204"/>
              </a:rPr>
              <a:t>ορεί</a:t>
            </a:r>
            <a:r>
              <a:rPr lang="en-US">
                <a:latin typeface="Times New Roman"/>
                <a:cs typeface="Calibri" panose="020F0502020204030204"/>
              </a:rPr>
              <a:t> να π</a:t>
            </a:r>
            <a:r>
              <a:rPr lang="en-US" err="1">
                <a:latin typeface="Times New Roman"/>
                <a:cs typeface="Calibri" panose="020F0502020204030204"/>
              </a:rPr>
              <a:t>ροσ</a:t>
            </a:r>
            <a:r>
              <a:rPr lang="en-US">
                <a:latin typeface="Times New Roman"/>
                <a:cs typeface="Calibri" panose="020F0502020204030204"/>
              </a:rPr>
              <a:t>β</a:t>
            </a:r>
            <a:r>
              <a:rPr lang="en-US" err="1">
                <a:latin typeface="Times New Roman"/>
                <a:cs typeface="Calibri" panose="020F0502020204030204"/>
              </a:rPr>
              <a:t>λημ</a:t>
            </a:r>
            <a:r>
              <a:rPr lang="en-US">
                <a:latin typeface="Times New Roman"/>
                <a:cs typeface="Calibri" panose="020F0502020204030204"/>
              </a:rPr>
              <a:t>α</a:t>
            </a:r>
            <a:r>
              <a:rPr lang="en-US" err="1">
                <a:latin typeface="Times New Roman"/>
                <a:cs typeface="Calibri" panose="020F0502020204030204"/>
              </a:rPr>
              <a:t>τίσουν</a:t>
            </a:r>
            <a:r>
              <a:rPr lang="en-US">
                <a:latin typeface="Times New Roman"/>
                <a:cs typeface="Calibri" panose="020F0502020204030204"/>
              </a:rPr>
              <a:t> </a:t>
            </a:r>
            <a:r>
              <a:rPr lang="en-US" err="1">
                <a:latin typeface="Times New Roman"/>
                <a:cs typeface="Calibri" panose="020F0502020204030204"/>
              </a:rPr>
              <a:t>το</a:t>
            </a:r>
            <a:r>
              <a:rPr lang="en-US">
                <a:latin typeface="Times New Roman"/>
                <a:cs typeface="Calibri" panose="020F0502020204030204"/>
              </a:rPr>
              <a:t> πα</a:t>
            </a:r>
            <a:r>
              <a:rPr lang="en-US" err="1">
                <a:latin typeface="Times New Roman"/>
                <a:cs typeface="Calibri" panose="020F0502020204030204"/>
              </a:rPr>
              <a:t>ιδί</a:t>
            </a:r>
            <a:r>
              <a:rPr lang="en-US">
                <a:latin typeface="Times New Roman"/>
                <a:cs typeface="Calibri" panose="020F0502020204030204"/>
              </a:rPr>
              <a:t>. </a:t>
            </a:r>
          </a:p>
          <a:p>
            <a:pPr marL="285750" indent="-285750" algn="ctr">
              <a:buFont typeface="Arial"/>
              <a:buChar char="•"/>
            </a:pPr>
            <a:r>
              <a:rPr lang="en-US" err="1">
                <a:latin typeface="Times New Roman"/>
                <a:ea typeface="+mn-lt"/>
                <a:cs typeface="+mn-lt"/>
              </a:rPr>
              <a:t>Εάν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οι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δύο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γλώσσες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εµφ</a:t>
            </a:r>
            <a:r>
              <a:rPr lang="en-US">
                <a:latin typeface="Times New Roman"/>
                <a:ea typeface="+mn-lt"/>
                <a:cs typeface="+mn-lt"/>
              </a:rPr>
              <a:t>α</a:t>
            </a:r>
            <a:r>
              <a:rPr lang="en-US" err="1">
                <a:latin typeface="Times New Roman"/>
                <a:ea typeface="+mn-lt"/>
                <a:cs typeface="+mn-lt"/>
              </a:rPr>
              <a:t>νίζουν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κοινά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στοιχεί</a:t>
            </a:r>
            <a:r>
              <a:rPr lang="en-US">
                <a:latin typeface="Times New Roman"/>
                <a:ea typeface="+mn-lt"/>
                <a:cs typeface="+mn-lt"/>
              </a:rPr>
              <a:t>α και </a:t>
            </a:r>
            <a:r>
              <a:rPr lang="en-US" err="1">
                <a:latin typeface="Times New Roman"/>
                <a:ea typeface="+mn-lt"/>
                <a:cs typeface="+mn-lt"/>
              </a:rPr>
              <a:t>δοµές</a:t>
            </a:r>
            <a:r>
              <a:rPr lang="en-US">
                <a:latin typeface="Times New Roman"/>
                <a:ea typeface="+mn-lt"/>
                <a:cs typeface="+mn-lt"/>
              </a:rPr>
              <a:t>, </a:t>
            </a:r>
            <a:r>
              <a:rPr lang="en-US" err="1">
                <a:latin typeface="Times New Roman"/>
                <a:ea typeface="+mn-lt"/>
                <a:cs typeface="+mn-lt"/>
              </a:rPr>
              <a:t>σηµειώνετ</a:t>
            </a:r>
            <a:r>
              <a:rPr lang="en-US">
                <a:latin typeface="Times New Roman"/>
                <a:ea typeface="+mn-lt"/>
                <a:cs typeface="+mn-lt"/>
              </a:rPr>
              <a:t>αι </a:t>
            </a:r>
            <a:r>
              <a:rPr lang="en-US" err="1">
                <a:latin typeface="Times New Roman"/>
                <a:ea typeface="+mn-lt"/>
                <a:cs typeface="+mn-lt"/>
              </a:rPr>
              <a:t>θετική</a:t>
            </a:r>
            <a:r>
              <a:rPr lang="en-US">
                <a:latin typeface="Times New Roman"/>
                <a:ea typeface="+mn-lt"/>
                <a:cs typeface="+mn-lt"/>
              </a:rPr>
              <a:t> µ</a:t>
            </a:r>
            <a:r>
              <a:rPr lang="en-US" err="1">
                <a:latin typeface="Times New Roman"/>
                <a:ea typeface="+mn-lt"/>
                <a:cs typeface="+mn-lt"/>
              </a:rPr>
              <a:t>ετ</a:t>
            </a:r>
            <a:r>
              <a:rPr lang="en-US">
                <a:latin typeface="Times New Roman"/>
                <a:ea typeface="+mn-lt"/>
                <a:cs typeface="+mn-lt"/>
              </a:rPr>
              <a:t>α</a:t>
            </a:r>
            <a:r>
              <a:rPr lang="en-US" err="1">
                <a:latin typeface="Times New Roman"/>
                <a:ea typeface="+mn-lt"/>
                <a:cs typeface="+mn-lt"/>
              </a:rPr>
              <a:t>φορά</a:t>
            </a:r>
            <a:r>
              <a:rPr lang="en-US">
                <a:latin typeface="Times New Roman"/>
                <a:ea typeface="+mn-lt"/>
                <a:cs typeface="+mn-lt"/>
              </a:rPr>
              <a:t>, η οπ</a:t>
            </a:r>
            <a:r>
              <a:rPr lang="en-US" err="1">
                <a:latin typeface="Times New Roman"/>
                <a:ea typeface="+mn-lt"/>
                <a:cs typeface="+mn-lt"/>
              </a:rPr>
              <a:t>οί</a:t>
            </a:r>
            <a:r>
              <a:rPr lang="en-US">
                <a:latin typeface="Times New Roman"/>
                <a:ea typeface="+mn-lt"/>
                <a:cs typeface="+mn-lt"/>
              </a:rPr>
              <a:t>α υποβ</a:t>
            </a:r>
            <a:r>
              <a:rPr lang="en-US" err="1">
                <a:latin typeface="Times New Roman"/>
                <a:ea typeface="+mn-lt"/>
                <a:cs typeface="+mn-lt"/>
              </a:rPr>
              <a:t>οηθά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τη</a:t>
            </a:r>
            <a:r>
              <a:rPr lang="en-US">
                <a:latin typeface="Times New Roman"/>
                <a:ea typeface="+mn-lt"/>
                <a:cs typeface="+mn-lt"/>
              </a:rPr>
              <a:t> µ</a:t>
            </a:r>
            <a:r>
              <a:rPr lang="en-US" err="1">
                <a:latin typeface="Times New Roman"/>
                <a:ea typeface="+mn-lt"/>
                <a:cs typeface="+mn-lt"/>
              </a:rPr>
              <a:t>άθηση</a:t>
            </a:r>
            <a:r>
              <a:rPr lang="en-US">
                <a:latin typeface="Times New Roman"/>
                <a:ea typeface="+mn-lt"/>
                <a:cs typeface="+mn-lt"/>
              </a:rPr>
              <a:t>.</a:t>
            </a:r>
          </a:p>
          <a:p>
            <a:pPr marL="285750" indent="-285750" algn="ctr">
              <a:buFont typeface="Arial"/>
              <a:buChar char="•"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74666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>
            <a:extLst>
              <a:ext uri="{FF2B5EF4-FFF2-40B4-BE49-F238E27FC236}">
                <a16:creationId xmlns:a16="http://schemas.microsoft.com/office/drawing/2014/main" id="{513367DF-9E3B-916E-0B21-266535885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00" y="477297"/>
            <a:ext cx="6275557" cy="394920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B52443F-2799-CB11-AC4D-26316EEB3E4A}"/>
              </a:ext>
            </a:extLst>
          </p:cNvPr>
          <p:cNvSpPr/>
          <p:nvPr/>
        </p:nvSpPr>
        <p:spPr>
          <a:xfrm>
            <a:off x="6320755" y="545227"/>
            <a:ext cx="5621547" cy="576531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/>
              <a:buChar char="•"/>
            </a:pP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Σε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 π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ερί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π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τωση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διγλωσσί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ας η Γ1 και η Γ2 μπ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ορεί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 να π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ροσ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β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λημ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τίσουν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το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 πα</a:t>
            </a:r>
            <a:r>
              <a:rPr lang="en-US" sz="2800" err="1">
                <a:solidFill>
                  <a:schemeClr val="tx1"/>
                </a:solidFill>
                <a:latin typeface="Times New Roman"/>
                <a:cs typeface="Calibri" panose="020F0502020204030204"/>
              </a:rPr>
              <a:t>ιδί</a:t>
            </a:r>
            <a:r>
              <a:rPr lang="en-US" sz="2800">
                <a:solidFill>
                  <a:schemeClr val="tx1"/>
                </a:solidFill>
                <a:latin typeface="Times New Roman"/>
                <a:cs typeface="Calibri" panose="020F0502020204030204"/>
              </a:rPr>
              <a:t>. </a:t>
            </a:r>
            <a:endParaRPr lang="en-US">
              <a:solidFill>
                <a:schemeClr val="tx1"/>
              </a:solidFill>
              <a:latin typeface="Times New Roman"/>
              <a:cs typeface="Calibri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Εάν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οι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δύο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γλώσσες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εµφ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νίζουν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κοινά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στοιχεί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 και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δοµές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σηµειώνετ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αι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θετική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µ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φορά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η οπ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οί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 υποβ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οηθά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τη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µ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άθηση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.</a:t>
            </a:r>
          </a:p>
          <a:p>
            <a:pPr marL="285750" indent="-285750" algn="just">
              <a:buFont typeface="Arial"/>
              <a:buChar char="•"/>
            </a:pP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έάν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θέτουν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δι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φορετικά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στοιχεί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 και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δοµές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σηµειώνετ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αι 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ρνητική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µ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φορά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ή πα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ρε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µβ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ολή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και η µ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άθηση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δυσχερ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</a:t>
            </a:r>
            <a:r>
              <a:rPr lang="en-US" sz="280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ίνετ</a:t>
            </a:r>
            <a:r>
              <a:rPr lang="en-US" sz="280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αι.</a:t>
            </a:r>
            <a:endParaRPr lang="en-US" sz="2800">
              <a:solidFill>
                <a:schemeClr val="tx1"/>
              </a:solidFill>
              <a:latin typeface="Times New Roman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33850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D0051F-74E7-F46F-9C83-E4D539018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err="1">
                <a:latin typeface="Times New Roman"/>
                <a:cs typeface="Calibri Light"/>
              </a:rPr>
              <a:t>Σε</a:t>
            </a:r>
            <a:r>
              <a:rPr lang="en-US" sz="3600" b="1" u="sng">
                <a:latin typeface="Times New Roman"/>
                <a:cs typeface="Calibri Light"/>
              </a:rPr>
              <a:t> π</a:t>
            </a:r>
            <a:r>
              <a:rPr lang="en-US" sz="3600" b="1" u="sng" err="1">
                <a:latin typeface="Times New Roman"/>
                <a:cs typeface="Calibri Light"/>
              </a:rPr>
              <a:t>ερί</a:t>
            </a:r>
            <a:r>
              <a:rPr lang="en-US" sz="3600" b="1" u="sng">
                <a:latin typeface="Times New Roman"/>
                <a:cs typeface="Calibri Light"/>
              </a:rPr>
              <a:t>π</a:t>
            </a:r>
            <a:r>
              <a:rPr lang="en-US" sz="3600" b="1" u="sng" err="1">
                <a:latin typeface="Times New Roman"/>
                <a:cs typeface="Calibri Light"/>
              </a:rPr>
              <a:t>τωση</a:t>
            </a:r>
            <a:r>
              <a:rPr lang="en-US" sz="3600" b="1" u="sng">
                <a:latin typeface="Times New Roman"/>
                <a:cs typeface="Calibri Light"/>
              </a:rPr>
              <a:t> λα</a:t>
            </a:r>
            <a:r>
              <a:rPr lang="en-US" sz="3600" b="1" u="sng" err="1">
                <a:latin typeface="Times New Roman"/>
                <a:cs typeface="Calibri Light"/>
              </a:rPr>
              <a:t>θών</a:t>
            </a:r>
            <a:r>
              <a:rPr lang="en-US" sz="3600" b="1" u="sng">
                <a:latin typeface="Times New Roman"/>
                <a:cs typeface="Calibri Light"/>
              </a:rPr>
              <a:t> </a:t>
            </a:r>
            <a:endParaRPr lang="en-US" b="1" u="sng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C816E-8BE8-DA2D-28BE-CAAE8EB2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529945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en-US">
                <a:latin typeface="Times New Roman"/>
                <a:ea typeface="+mn-lt"/>
                <a:cs typeface="+mn-lt"/>
              </a:rPr>
              <a:t>Ο </a:t>
            </a:r>
            <a:r>
              <a:rPr lang="en-US" err="1">
                <a:latin typeface="Times New Roman"/>
                <a:ea typeface="+mn-lt"/>
                <a:cs typeface="+mn-lt"/>
              </a:rPr>
              <a:t>διδάσκων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δι</a:t>
            </a:r>
            <a:r>
              <a:rPr lang="en-US">
                <a:latin typeface="Times New Roman"/>
                <a:ea typeface="+mn-lt"/>
                <a:cs typeface="+mn-lt"/>
              </a:rPr>
              <a:t>α</a:t>
            </a:r>
            <a:r>
              <a:rPr lang="en-US" err="1">
                <a:latin typeface="Times New Roman"/>
                <a:ea typeface="+mn-lt"/>
                <a:cs typeface="+mn-lt"/>
              </a:rPr>
              <a:t>κρίνει</a:t>
            </a:r>
            <a:r>
              <a:rPr lang="en-US">
                <a:latin typeface="Times New Roman"/>
                <a:ea typeface="+mn-lt"/>
                <a:cs typeface="+mn-lt"/>
              </a:rPr>
              <a:t> τα </a:t>
            </a:r>
            <a:r>
              <a:rPr lang="en-US" err="1">
                <a:latin typeface="Times New Roman"/>
                <a:ea typeface="+mn-lt"/>
                <a:cs typeface="+mn-lt"/>
              </a:rPr>
              <a:t>λάθη</a:t>
            </a:r>
            <a:r>
              <a:rPr lang="en-US">
                <a:latin typeface="Times New Roman"/>
                <a:ea typeface="+mn-lt"/>
                <a:cs typeface="+mn-lt"/>
              </a:rPr>
              <a:t> </a:t>
            </a:r>
            <a:r>
              <a:rPr lang="en-US" err="1">
                <a:latin typeface="Times New Roman"/>
                <a:ea typeface="+mn-lt"/>
                <a:cs typeface="+mn-lt"/>
              </a:rPr>
              <a:t>στην</a:t>
            </a:r>
            <a:r>
              <a:rPr lang="en-US">
                <a:latin typeface="Times New Roman"/>
                <a:ea typeface="+mn-lt"/>
                <a:cs typeface="+mn-lt"/>
              </a:rPr>
              <a:t> π</a:t>
            </a:r>
            <a:r>
              <a:rPr lang="en-US" err="1">
                <a:latin typeface="Times New Roman"/>
                <a:ea typeface="+mn-lt"/>
                <a:cs typeface="+mn-lt"/>
              </a:rPr>
              <a:t>ροφορική</a:t>
            </a:r>
            <a:r>
              <a:rPr lang="en-US">
                <a:latin typeface="Times New Roman"/>
                <a:ea typeface="+mn-lt"/>
                <a:cs typeface="+mn-lt"/>
              </a:rPr>
              <a:t> και </a:t>
            </a:r>
            <a:r>
              <a:rPr lang="en-US" err="1">
                <a:latin typeface="Times New Roman"/>
                <a:ea typeface="+mn-lt"/>
                <a:cs typeface="+mn-lt"/>
              </a:rPr>
              <a:t>στη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γρ</a:t>
            </a:r>
            <a:r>
              <a:rPr lang="en-US">
                <a:latin typeface="Times New Roman"/>
                <a:ea typeface="+mn-lt"/>
                <a:cs typeface="+mn-lt"/>
              </a:rPr>
              <a:t>απ</a:t>
            </a:r>
            <a:r>
              <a:rPr lang="en-US" err="1">
                <a:latin typeface="Times New Roman"/>
                <a:ea typeface="+mn-lt"/>
                <a:cs typeface="+mn-lt"/>
              </a:rPr>
              <a:t>τή</a:t>
            </a:r>
            <a:r>
              <a:rPr lang="en-US">
                <a:latin typeface="Times New Roman"/>
                <a:ea typeface="+mn-lt"/>
                <a:cs typeface="+mn-lt"/>
              </a:rPr>
              <a:t> παρα</a:t>
            </a:r>
            <a:r>
              <a:rPr lang="en-US" err="1">
                <a:latin typeface="Times New Roman"/>
                <a:ea typeface="+mn-lt"/>
                <a:cs typeface="+mn-lt"/>
              </a:rPr>
              <a:t>γωγή</a:t>
            </a:r>
            <a:r>
              <a:rPr lang="en-US">
                <a:latin typeface="Times New Roman"/>
                <a:ea typeface="+mn-lt"/>
                <a:cs typeface="+mn-lt"/>
              </a:rPr>
              <a:t> </a:t>
            </a:r>
          </a:p>
          <a:p>
            <a:pPr algn="just"/>
            <a:r>
              <a:rPr lang="en-US">
                <a:latin typeface="Times New Roman"/>
                <a:ea typeface="+mn-lt"/>
                <a:cs typeface="+mn-lt"/>
              </a:rPr>
              <a:t>Επ</a:t>
            </a:r>
            <a:r>
              <a:rPr lang="en-US" err="1">
                <a:latin typeface="Times New Roman"/>
                <a:ea typeface="+mn-lt"/>
                <a:cs typeface="+mn-lt"/>
              </a:rPr>
              <a:t>ικεντρώνετ</a:t>
            </a:r>
            <a:r>
              <a:rPr lang="en-US">
                <a:latin typeface="Times New Roman"/>
                <a:ea typeface="+mn-lt"/>
                <a:cs typeface="+mn-lt"/>
              </a:rPr>
              <a:t>αι </a:t>
            </a:r>
            <a:r>
              <a:rPr lang="en-US" err="1">
                <a:latin typeface="Times New Roman"/>
                <a:ea typeface="+mn-lt"/>
                <a:cs typeface="+mn-lt"/>
              </a:rPr>
              <a:t>στην</a:t>
            </a:r>
            <a:r>
              <a:rPr lang="en-US">
                <a:latin typeface="Times New Roman"/>
                <a:ea typeface="+mn-lt"/>
                <a:cs typeface="+mn-lt"/>
              </a:rPr>
              <a:t> α</a:t>
            </a:r>
            <a:r>
              <a:rPr lang="en-US" err="1">
                <a:latin typeface="Times New Roman"/>
                <a:ea typeface="+mn-lt"/>
                <a:cs typeface="+mn-lt"/>
              </a:rPr>
              <a:t>νάλυση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των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συστη</a:t>
            </a:r>
            <a:r>
              <a:rPr lang="en-US">
                <a:latin typeface="Times New Roman"/>
                <a:ea typeface="+mn-lt"/>
                <a:cs typeface="+mn-lt"/>
              </a:rPr>
              <a:t>µα</a:t>
            </a:r>
            <a:r>
              <a:rPr lang="en-US" err="1">
                <a:latin typeface="Times New Roman"/>
                <a:ea typeface="+mn-lt"/>
                <a:cs typeface="+mn-lt"/>
              </a:rPr>
              <a:t>τικών</a:t>
            </a:r>
            <a:r>
              <a:rPr lang="en-US">
                <a:latin typeface="Times New Roman"/>
                <a:ea typeface="+mn-lt"/>
                <a:cs typeface="+mn-lt"/>
              </a:rPr>
              <a:t> λα</a:t>
            </a:r>
            <a:r>
              <a:rPr lang="en-US" err="1">
                <a:latin typeface="Times New Roman"/>
                <a:ea typeface="+mn-lt"/>
                <a:cs typeface="+mn-lt"/>
              </a:rPr>
              <a:t>θών</a:t>
            </a:r>
            <a:r>
              <a:rPr lang="en-US">
                <a:latin typeface="Times New Roman"/>
                <a:ea typeface="+mn-lt"/>
                <a:cs typeface="+mn-lt"/>
              </a:rPr>
              <a:t> απ</a:t>
            </a:r>
            <a:r>
              <a:rPr lang="en-US" err="1">
                <a:latin typeface="Times New Roman"/>
                <a:ea typeface="+mn-lt"/>
                <a:cs typeface="+mn-lt"/>
              </a:rPr>
              <a:t>ενοχο</a:t>
            </a:r>
            <a:r>
              <a:rPr lang="en-US">
                <a:latin typeface="Times New Roman"/>
                <a:ea typeface="+mn-lt"/>
                <a:cs typeface="+mn-lt"/>
              </a:rPr>
              <a:t>π</a:t>
            </a:r>
            <a:r>
              <a:rPr lang="en-US" err="1">
                <a:latin typeface="Times New Roman"/>
                <a:ea typeface="+mn-lt"/>
                <a:cs typeface="+mn-lt"/>
              </a:rPr>
              <a:t>οιώντ</a:t>
            </a:r>
            <a:r>
              <a:rPr lang="en-US">
                <a:latin typeface="Times New Roman"/>
                <a:ea typeface="+mn-lt"/>
                <a:cs typeface="+mn-lt"/>
              </a:rPr>
              <a:t>ας τα και πα</a:t>
            </a:r>
            <a:r>
              <a:rPr lang="en-US" err="1">
                <a:latin typeface="Times New Roman"/>
                <a:ea typeface="+mn-lt"/>
                <a:cs typeface="+mn-lt"/>
              </a:rPr>
              <a:t>ρέχει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στην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συνέχει</a:t>
            </a:r>
            <a:r>
              <a:rPr lang="en-US">
                <a:latin typeface="Times New Roman"/>
                <a:ea typeface="+mn-lt"/>
                <a:cs typeface="+mn-lt"/>
              </a:rPr>
              <a:t>α κα</a:t>
            </a:r>
            <a:r>
              <a:rPr lang="en-US" err="1">
                <a:latin typeface="Times New Roman"/>
                <a:ea typeface="+mn-lt"/>
                <a:cs typeface="+mn-lt"/>
              </a:rPr>
              <a:t>νόνες</a:t>
            </a:r>
            <a:r>
              <a:rPr lang="en-US">
                <a:latin typeface="Times New Roman"/>
                <a:ea typeface="+mn-lt"/>
                <a:cs typeface="+mn-lt"/>
              </a:rPr>
              <a:t> </a:t>
            </a:r>
          </a:p>
          <a:p>
            <a:pPr algn="just"/>
            <a:endParaRPr lang="en-US">
              <a:latin typeface="Times New Roman"/>
              <a:cs typeface="Calibri"/>
            </a:endParaRPr>
          </a:p>
          <a:p>
            <a:pPr marL="342900" indent="-342900">
              <a:buFont typeface="Wingdings" panose="020B0604020202020204" pitchFamily="34" charset="0"/>
              <a:buChar char="ü"/>
            </a:pPr>
            <a:r>
              <a:rPr lang="en-US" err="1">
                <a:latin typeface="Times New Roman"/>
                <a:ea typeface="+mn-lt"/>
                <a:cs typeface="+mn-lt"/>
              </a:rPr>
              <a:t>Γι</a:t>
            </a:r>
            <a:r>
              <a:rPr lang="en-US">
                <a:latin typeface="Times New Roman"/>
                <a:ea typeface="+mn-lt"/>
                <a:cs typeface="+mn-lt"/>
              </a:rPr>
              <a:t>α πα</a:t>
            </a:r>
            <a:r>
              <a:rPr lang="en-US" err="1">
                <a:latin typeface="Times New Roman"/>
                <a:ea typeface="+mn-lt"/>
                <a:cs typeface="+mn-lt"/>
              </a:rPr>
              <a:t>ράδειγ</a:t>
            </a:r>
            <a:r>
              <a:rPr lang="en-US">
                <a:latin typeface="Times New Roman"/>
                <a:ea typeface="+mn-lt"/>
                <a:cs typeface="+mn-lt"/>
              </a:rPr>
              <a:t>µα, µια </a:t>
            </a:r>
            <a:r>
              <a:rPr lang="en-US" err="1">
                <a:latin typeface="Times New Roman"/>
                <a:ea typeface="+mn-lt"/>
                <a:cs typeface="+mn-lt"/>
              </a:rPr>
              <a:t>γρ</a:t>
            </a:r>
            <a:r>
              <a:rPr lang="en-US">
                <a:latin typeface="Times New Roman"/>
                <a:ea typeface="+mn-lt"/>
                <a:cs typeface="+mn-lt"/>
              </a:rPr>
              <a:t>αµµα</a:t>
            </a:r>
            <a:r>
              <a:rPr lang="en-US" err="1">
                <a:latin typeface="Times New Roman"/>
                <a:ea typeface="+mn-lt"/>
                <a:cs typeface="+mn-lt"/>
              </a:rPr>
              <a:t>τική</a:t>
            </a:r>
            <a:r>
              <a:rPr lang="en-US">
                <a:latin typeface="Times New Roman"/>
                <a:ea typeface="+mn-lt"/>
                <a:cs typeface="+mn-lt"/>
              </a:rPr>
              <a:t> κα</a:t>
            </a:r>
            <a:r>
              <a:rPr lang="en-US" err="1">
                <a:latin typeface="Times New Roman"/>
                <a:ea typeface="+mn-lt"/>
                <a:cs typeface="+mn-lt"/>
              </a:rPr>
              <a:t>τηγορί</a:t>
            </a:r>
            <a:r>
              <a:rPr lang="en-US">
                <a:latin typeface="Times New Roman"/>
                <a:ea typeface="+mn-lt"/>
                <a:cs typeface="+mn-lt"/>
              </a:rPr>
              <a:t>α π</a:t>
            </a:r>
            <a:r>
              <a:rPr lang="en-US" err="1">
                <a:latin typeface="Times New Roman"/>
                <a:ea typeface="+mn-lt"/>
                <a:cs typeface="+mn-lt"/>
              </a:rPr>
              <a:t>ου</a:t>
            </a:r>
            <a:r>
              <a:rPr lang="en-US">
                <a:latin typeface="Times New Roman"/>
                <a:ea typeface="+mn-lt"/>
                <a:cs typeface="+mn-lt"/>
              </a:rPr>
              <a:t> π</a:t>
            </a:r>
            <a:r>
              <a:rPr lang="en-US" err="1">
                <a:latin typeface="Times New Roman"/>
                <a:ea typeface="+mn-lt"/>
                <a:cs typeface="+mn-lt"/>
              </a:rPr>
              <a:t>ροκ</a:t>
            </a:r>
            <a:r>
              <a:rPr lang="en-US">
                <a:latin typeface="Times New Roman"/>
                <a:ea typeface="+mn-lt"/>
                <a:cs typeface="+mn-lt"/>
              </a:rPr>
              <a:t>α</a:t>
            </a:r>
            <a:r>
              <a:rPr lang="en-US" err="1">
                <a:latin typeface="Times New Roman"/>
                <a:ea typeface="+mn-lt"/>
                <a:cs typeface="+mn-lt"/>
              </a:rPr>
              <a:t>λεί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δυσκολί</a:t>
            </a:r>
            <a:r>
              <a:rPr lang="en-US">
                <a:latin typeface="Times New Roman"/>
                <a:ea typeface="+mn-lt"/>
                <a:cs typeface="+mn-lt"/>
              </a:rPr>
              <a:t>α </a:t>
            </a:r>
            <a:r>
              <a:rPr lang="en-US" err="1">
                <a:latin typeface="Times New Roman"/>
                <a:ea typeface="+mn-lt"/>
                <a:cs typeface="+mn-lt"/>
              </a:rPr>
              <a:t>στους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σλ</a:t>
            </a:r>
            <a:r>
              <a:rPr lang="en-US">
                <a:latin typeface="Times New Roman"/>
                <a:ea typeface="+mn-lt"/>
                <a:cs typeface="+mn-lt"/>
              </a:rPr>
              <a:t>αβ</a:t>
            </a:r>
            <a:r>
              <a:rPr lang="en-US" err="1">
                <a:latin typeface="Times New Roman"/>
                <a:ea typeface="+mn-lt"/>
                <a:cs typeface="+mn-lt"/>
              </a:rPr>
              <a:t>όφωνους</a:t>
            </a:r>
            <a:r>
              <a:rPr lang="en-US">
                <a:latin typeface="Times New Roman"/>
                <a:ea typeface="+mn-lt"/>
                <a:cs typeface="+mn-lt"/>
              </a:rPr>
              <a:t> µα</a:t>
            </a:r>
            <a:r>
              <a:rPr lang="en-US" err="1">
                <a:latin typeface="Times New Roman"/>
                <a:ea typeface="+mn-lt"/>
                <a:cs typeface="+mn-lt"/>
              </a:rPr>
              <a:t>θητές</a:t>
            </a:r>
            <a:r>
              <a:rPr lang="en-US">
                <a:latin typeface="Times New Roman"/>
                <a:ea typeface="+mn-lt"/>
                <a:cs typeface="+mn-lt"/>
              </a:rPr>
              <a:t>. </a:t>
            </a:r>
            <a:r>
              <a:rPr lang="en-US" err="1">
                <a:latin typeface="Times New Roman"/>
                <a:ea typeface="+mn-lt"/>
                <a:cs typeface="+mn-lt"/>
              </a:rPr>
              <a:t>Έτσι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εξηγείτ</a:t>
            </a:r>
            <a:r>
              <a:rPr lang="en-US">
                <a:latin typeface="Times New Roman"/>
                <a:ea typeface="+mn-lt"/>
                <a:cs typeface="+mn-lt"/>
              </a:rPr>
              <a:t>αι </a:t>
            </a:r>
            <a:r>
              <a:rPr lang="en-US" err="1">
                <a:latin typeface="Times New Roman"/>
                <a:ea typeface="+mn-lt"/>
                <a:cs typeface="+mn-lt"/>
              </a:rPr>
              <a:t>το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γεγονός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ότι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οι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ρωσόφωνοι</a:t>
            </a:r>
            <a:r>
              <a:rPr lang="en-US">
                <a:latin typeface="Times New Roman"/>
                <a:ea typeface="+mn-lt"/>
                <a:cs typeface="+mn-lt"/>
              </a:rPr>
              <a:t> µα</a:t>
            </a:r>
            <a:r>
              <a:rPr lang="en-US" err="1">
                <a:latin typeface="Times New Roman"/>
                <a:ea typeface="+mn-lt"/>
                <a:cs typeface="+mn-lt"/>
              </a:rPr>
              <a:t>θητές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συχνά</a:t>
            </a:r>
            <a:r>
              <a:rPr lang="en-US">
                <a:latin typeface="Times New Roman"/>
                <a:ea typeface="+mn-lt"/>
                <a:cs typeface="+mn-lt"/>
              </a:rPr>
              <a:t> παρα</a:t>
            </a:r>
            <a:r>
              <a:rPr lang="en-US" err="1">
                <a:latin typeface="Times New Roman"/>
                <a:ea typeface="+mn-lt"/>
                <a:cs typeface="+mn-lt"/>
              </a:rPr>
              <a:t>λεί</a:t>
            </a:r>
            <a:r>
              <a:rPr lang="en-US">
                <a:latin typeface="Times New Roman"/>
                <a:ea typeface="+mn-lt"/>
                <a:cs typeface="+mn-lt"/>
              </a:rPr>
              <a:t>π</a:t>
            </a:r>
            <a:r>
              <a:rPr lang="en-US" err="1">
                <a:latin typeface="Times New Roman"/>
                <a:ea typeface="+mn-lt"/>
                <a:cs typeface="+mn-lt"/>
              </a:rPr>
              <a:t>ουν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το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οριστικό</a:t>
            </a:r>
            <a:r>
              <a:rPr lang="en-US">
                <a:latin typeface="Times New Roman"/>
                <a:ea typeface="+mn-lt"/>
                <a:cs typeface="+mn-lt"/>
              </a:rPr>
              <a:t> </a:t>
            </a:r>
            <a:r>
              <a:rPr lang="en-US" err="1">
                <a:latin typeface="Times New Roman"/>
                <a:ea typeface="+mn-lt"/>
                <a:cs typeface="+mn-lt"/>
              </a:rPr>
              <a:t>άρθρο</a:t>
            </a:r>
            <a:r>
              <a:rPr lang="en-US">
                <a:latin typeface="Times New Roman"/>
                <a:ea typeface="+mn-lt"/>
                <a:cs typeface="+mn-lt"/>
              </a:rPr>
              <a:t> (π.χ. *Μα</a:t>
            </a:r>
            <a:r>
              <a:rPr lang="en-US" err="1">
                <a:latin typeface="Times New Roman"/>
                <a:ea typeface="+mn-lt"/>
                <a:cs typeface="+mn-lt"/>
              </a:rPr>
              <a:t>ρί</a:t>
            </a:r>
            <a:r>
              <a:rPr lang="en-US">
                <a:latin typeface="Times New Roman"/>
                <a:ea typeface="+mn-lt"/>
                <a:cs typeface="+mn-lt"/>
              </a:rPr>
              <a:t>α </a:t>
            </a:r>
            <a:r>
              <a:rPr lang="en-US" err="1">
                <a:latin typeface="Times New Roman"/>
                <a:ea typeface="+mn-lt"/>
                <a:cs typeface="+mn-lt"/>
              </a:rPr>
              <a:t>ήρφε</a:t>
            </a:r>
            <a:r>
              <a:rPr lang="en-US">
                <a:latin typeface="Times New Roman"/>
                <a:ea typeface="+mn-lt"/>
                <a:cs typeface="+mn-lt"/>
              </a:rPr>
              <a:t>).</a:t>
            </a:r>
            <a:endParaRPr lang="en-US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947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4473900-4AF4-790E-AF4C-C8C5DDE53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4000" b="1">
                <a:latin typeface="Times New Roman"/>
                <a:cs typeface="Calibri Light"/>
              </a:rPr>
              <a:t>ΚΡΙΤΙΚΟΣ ΓΡΑΜΜΑΤΙΣΜΟΣ ΣΤΗ Γ2</a:t>
            </a:r>
            <a:endParaRPr lang="el-GR"/>
          </a:p>
        </p:txBody>
      </p:sp>
      <p:sp>
        <p:nvSpPr>
          <p:cNvPr id="4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8BC349-FF6F-CC68-548E-5F914290A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  <a:solidFill>
            <a:schemeClr val="accent2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sz="2200">
                <a:cs typeface="Calibri" panose="020F0502020204030204"/>
              </a:rPr>
              <a:t>   </a:t>
            </a:r>
            <a:r>
              <a:rPr lang="el-GR" sz="2400" b="1">
                <a:latin typeface="Times New Roman"/>
                <a:cs typeface="Calibri" panose="020F0502020204030204"/>
              </a:rPr>
              <a:t>Οπτική θέασης της μάθησης</a:t>
            </a:r>
            <a:r>
              <a:rPr lang="el-GR" sz="2400">
                <a:latin typeface="Times New Roman"/>
                <a:cs typeface="Calibri" panose="020F0502020204030204"/>
              </a:rPr>
              <a:t> και αναπόσπαστο κομμάτι της σχολικής πρακτικής στην τάξη. Αφορά </a:t>
            </a:r>
            <a:r>
              <a:rPr lang="el-GR" sz="2400" u="sng">
                <a:latin typeface="Times New Roman"/>
                <a:cs typeface="Calibri" panose="020F0502020204030204"/>
              </a:rPr>
              <a:t>όλους τους μαθητές και ιδιαίτερα τους αναδυόμενους δίγλωσσους.</a:t>
            </a:r>
          </a:p>
          <a:p>
            <a:pPr marL="0" indent="0">
              <a:buNone/>
            </a:pPr>
            <a:endParaRPr lang="el-GR" sz="2400">
              <a:latin typeface="Times New Roman"/>
              <a:cs typeface="Calibri" panose="020F0502020204030204"/>
            </a:endParaRPr>
          </a:p>
          <a:p>
            <a:pPr marL="0" indent="0">
              <a:buNone/>
            </a:pPr>
            <a:r>
              <a:rPr lang="el-GR" sz="2400">
                <a:latin typeface="Times New Roman"/>
                <a:cs typeface="Calibri" panose="020F0502020204030204"/>
              </a:rPr>
              <a:t>   Σκοπός         Προετοιμασία μαθητών να ζήσουν σε μια κοινωνία γνώσης και να εξελιχθούν σε </a:t>
            </a:r>
            <a:r>
              <a:rPr lang="el-GR" sz="2400" b="1" u="sng">
                <a:latin typeface="Times New Roman"/>
                <a:cs typeface="Calibri" panose="020F0502020204030204"/>
              </a:rPr>
              <a:t>κριτικούς «καταναλωτές» πληροφοριών</a:t>
            </a:r>
            <a:r>
              <a:rPr lang="el-GR" sz="2400">
                <a:latin typeface="Times New Roman"/>
                <a:cs typeface="Calibri" panose="020F0502020204030204"/>
              </a:rPr>
              <a:t>:</a:t>
            </a:r>
            <a:endParaRPr lang="el-GR"/>
          </a:p>
          <a:p>
            <a:pPr marL="457200" indent="-457200"/>
            <a:r>
              <a:rPr lang="el-GR" sz="2400">
                <a:latin typeface="Times New Roman"/>
                <a:cs typeface="Calibri" panose="020F0502020204030204"/>
              </a:rPr>
              <a:t>Να θέτουν ερωτήματα</a:t>
            </a:r>
          </a:p>
          <a:p>
            <a:pPr marL="457200" indent="-457200"/>
            <a:r>
              <a:rPr lang="el-GR" sz="2400">
                <a:latin typeface="Times New Roman"/>
                <a:cs typeface="Calibri" panose="020F0502020204030204"/>
              </a:rPr>
              <a:t>Να εξετάζουν απόψεις</a:t>
            </a:r>
          </a:p>
          <a:p>
            <a:pPr marL="457200" indent="-457200"/>
            <a:r>
              <a:rPr lang="el-GR" sz="2400">
                <a:latin typeface="Times New Roman"/>
                <a:cs typeface="Calibri" panose="020F0502020204030204"/>
              </a:rPr>
              <a:t>Να διαμορφώνουν στάσεις</a:t>
            </a:r>
          </a:p>
          <a:p>
            <a:pPr marL="457200" indent="-457200"/>
            <a:r>
              <a:rPr lang="el-GR" sz="2400">
                <a:latin typeface="Times New Roman"/>
                <a:cs typeface="Calibri" panose="020F0502020204030204"/>
              </a:rPr>
              <a:t>Να διασαφηνίζουν σημαντικά ζητήματα για εκείνους και το μέλλον τους.</a:t>
            </a:r>
            <a:r>
              <a:rPr lang="el-GR" sz="2200">
                <a:latin typeface="Times New Roman"/>
                <a:cs typeface="Calibri" panose="020F0502020204030204"/>
              </a:rPr>
              <a:t> </a:t>
            </a:r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BD7BCFCB-58DE-CF0E-25C8-B043C0351588}"/>
              </a:ext>
            </a:extLst>
          </p:cNvPr>
          <p:cNvSpPr/>
          <p:nvPr/>
        </p:nvSpPr>
        <p:spPr>
          <a:xfrm>
            <a:off x="2181616" y="3603843"/>
            <a:ext cx="469726" cy="21920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985535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757</Words>
  <Application>Microsoft Office PowerPoint</Application>
  <PresentationFormat>Ευρεία οθόνη</PresentationFormat>
  <Paragraphs>95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Θέμα του Office</vt:lpstr>
      <vt:lpstr>ΔΙΔΑΣΚΑΛΙΑ ΤΗΣ ΓΛΩΣΣΑΣ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Σε περίπτωση λαθών</vt:lpstr>
      <vt:lpstr>Παρουσίαση του PowerPoint</vt:lpstr>
      <vt:lpstr>Σε περίπτωση λαθών </vt:lpstr>
      <vt:lpstr>ΚΡΙΤΙΚΟΣ ΓΡΑΜΜΑΤΙΣΜΟΣ ΣΤΗ Γ2</vt:lpstr>
      <vt:lpstr>Παρουσίαση του PowerPoint</vt:lpstr>
      <vt:lpstr>ΠΡΟΣΕΓΓΙΣΕΙΣ ΔΙΔΑΣΚΑΛΙΑΣ ΤΗΣ Γ2 ΜΕΣΩ ΠΕΡΙΕΧΟΜΕΝΟΥ</vt:lpstr>
      <vt:lpstr>ΔΙΑΦΟΡΟΠΟΙΗΜΕΝΗ ΔΙΔΑΣΚΑΛΙΑ </vt:lpstr>
      <vt:lpstr>Παρουσίαση του PowerPoint</vt:lpstr>
      <vt:lpstr>ΑΞΙΟΛΟΓΗΣΗ ΤΗΣ Γ2 ΔΙΔΑΣΚΑΛΙΑΣ</vt:lpstr>
      <vt:lpstr>ΣΑΣ ΕΥΧΑΡΙΣΤΟΥΜΕ ΓΙΑ ΤΟ ΧΡΟΝΟ ΣΑΣ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ΖΩΗ ΖΟΥΜΠΟΥΛΗ</cp:lastModifiedBy>
  <cp:revision>12</cp:revision>
  <dcterms:created xsi:type="dcterms:W3CDTF">2023-03-09T18:20:35Z</dcterms:created>
  <dcterms:modified xsi:type="dcterms:W3CDTF">2023-04-15T09:53:38Z</dcterms:modified>
</cp:coreProperties>
</file>