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5" r:id="rId5"/>
    <p:sldId id="267" r:id="rId6"/>
    <p:sldId id="268" r:id="rId7"/>
    <p:sldId id="270" r:id="rId8"/>
    <p:sldId id="272" r:id="rId9"/>
    <p:sldId id="278" r:id="rId10"/>
    <p:sldId id="273" r:id="rId11"/>
    <p:sldId id="275" r:id="rId12"/>
    <p:sldId id="276" r:id="rId13"/>
    <p:sldId id="261" r:id="rId14"/>
    <p:sldId id="260" r:id="rId15"/>
    <p:sldId id="279"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373"/>
  </p:normalViewPr>
  <p:slideViewPr>
    <p:cSldViewPr>
      <p:cViewPr varScale="1">
        <p:scale>
          <a:sx n="53" d="100"/>
          <a:sy n="53" d="100"/>
        </p:scale>
        <p:origin x="66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Θέση ημερομηνίας 14"/>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16" name="Θέση αριθμού διαφάνειας 15"/>
          <p:cNvSpPr>
            <a:spLocks noGrp="1"/>
          </p:cNvSpPr>
          <p:nvPr>
            <p:ph type="sldNum" sz="quarter" idx="11"/>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7" name="Θέση υποσέλιδου 16"/>
          <p:cNvSpPr>
            <a:spLocks noGrp="1"/>
          </p:cNvSpPr>
          <p:nvPr>
            <p:ph type="ftr" sz="quarter" idx="12"/>
          </p:nvPr>
        </p:nvSpPr>
        <p:spPr/>
        <p:txBody>
          <a:bodyPr/>
          <a:lstStyle/>
          <a:p>
            <a:endParaRPr lang="el-GR">
              <a:solidFill>
                <a:srgbClr val="E3DED1"/>
              </a:solidFill>
            </a:endParaRPr>
          </a:p>
        </p:txBody>
      </p:sp>
    </p:spTree>
    <p:extLst>
      <p:ext uri="{BB962C8B-B14F-4D97-AF65-F5344CB8AC3E}">
        <p14:creationId xmlns:p14="http://schemas.microsoft.com/office/powerpoint/2010/main" val="60234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8" name="Θέση ημερομηνίας 7"/>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9" name="Θέση αριθμού διαφάνειας 8"/>
          <p:cNvSpPr>
            <a:spLocks noGrp="1"/>
          </p:cNvSpPr>
          <p:nvPr>
            <p:ph type="sldNum" sz="quarter" idx="11"/>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0" name="Θέση υποσέλιδου 9"/>
          <p:cNvSpPr>
            <a:spLocks noGrp="1"/>
          </p:cNvSpPr>
          <p:nvPr>
            <p:ph type="ftr" sz="quarter" idx="12"/>
          </p:nvPr>
        </p:nvSpPr>
        <p:spPr/>
        <p:txBody>
          <a:bodyPr/>
          <a:lstStyle/>
          <a:p>
            <a:endParaRPr lang="el-GR">
              <a:solidFill>
                <a:srgbClr val="E3DED1"/>
              </a:solidFill>
            </a:endParaRPr>
          </a:p>
        </p:txBody>
      </p:sp>
    </p:spTree>
    <p:extLst>
      <p:ext uri="{BB962C8B-B14F-4D97-AF65-F5344CB8AC3E}">
        <p14:creationId xmlns:p14="http://schemas.microsoft.com/office/powerpoint/2010/main" val="73479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156610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15457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4" name="Θέση ημερομηνίας 13"/>
          <p:cNvSpPr>
            <a:spLocks noGrp="1"/>
          </p:cNvSpPr>
          <p:nvPr>
            <p:ph type="dt" sz="half" idx="14"/>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38F40226-88FF-4C8F-94F3-74A978C2E081}" type="slidenum">
              <a:rPr lang="el-GR" smtClean="0">
                <a:solidFill>
                  <a:srgbClr val="E3DED1"/>
                </a:solidFill>
              </a:rPr>
              <a:pPr/>
              <a:t>‹#›</a:t>
            </a:fld>
            <a:endParaRPr lang="el-GR">
              <a:solidFill>
                <a:srgbClr val="E3DED1"/>
              </a:solidFill>
            </a:endParaRPr>
          </a:p>
        </p:txBody>
      </p:sp>
      <p:sp>
        <p:nvSpPr>
          <p:cNvPr id="16" name="Θέση υποσέλιδου 15"/>
          <p:cNvSpPr>
            <a:spLocks noGrp="1"/>
          </p:cNvSpPr>
          <p:nvPr>
            <p:ph type="ftr" sz="quarter" idx="16"/>
          </p:nvPr>
        </p:nvSpPr>
        <p:spPr/>
        <p:txBody>
          <a:bodyPr/>
          <a:lstStyle/>
          <a:p>
            <a:endParaRPr lang="el-GR">
              <a:solidFill>
                <a:srgbClr val="E3DED1"/>
              </a:solidFill>
            </a:endParaRPr>
          </a:p>
        </p:txBody>
      </p:sp>
      <p:sp>
        <p:nvSpPr>
          <p:cNvPr id="17" name="Τίτλος 16"/>
          <p:cNvSpPr>
            <a:spLocks noGrp="1"/>
          </p:cNvSpPr>
          <p:nvPr>
            <p:ph type="title"/>
          </p:nvPr>
        </p:nvSpPr>
        <p:spPr/>
        <p:txBody>
          <a:bodyPr rtlCol="0" anchor="b" anchorCtr="0"/>
          <a:lstStyle/>
          <a:p>
            <a:r>
              <a:rPr kumimoji="0" lang="el-GR"/>
              <a:t>Στυλ κύριου τίτλου</a:t>
            </a:r>
            <a:endParaRPr kumimoji="0" lang="en-US"/>
          </a:p>
        </p:txBody>
      </p:sp>
    </p:spTree>
    <p:extLst>
      <p:ext uri="{BB962C8B-B14F-4D97-AF65-F5344CB8AC3E}">
        <p14:creationId xmlns:p14="http://schemas.microsoft.com/office/powerpoint/2010/main" val="201001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4" name="Θέση υποσέλιδου 3"/>
          <p:cNvSpPr>
            <a:spLocks noGrp="1"/>
          </p:cNvSpPr>
          <p:nvPr>
            <p:ph type="ftr" sz="quarter" idx="11"/>
          </p:nvPr>
        </p:nvSpPr>
        <p:spPr/>
        <p:txBody>
          <a:bodyPr/>
          <a:lstStyle/>
          <a:p>
            <a:endParaRPr lang="el-GR">
              <a:solidFill>
                <a:srgbClr val="E3DED1"/>
              </a:solidFill>
            </a:endParaRPr>
          </a:p>
        </p:txBody>
      </p:sp>
      <p:sp>
        <p:nvSpPr>
          <p:cNvPr id="5" name="Θέση αριθμού διαφάνειας 4"/>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253646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71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6" name="Θέση υποσέλιδου 5"/>
          <p:cNvSpPr>
            <a:spLocks noGrp="1"/>
          </p:cNvSpPr>
          <p:nvPr>
            <p:ph type="ftr" sz="quarter" idx="11"/>
          </p:nvPr>
        </p:nvSpPr>
        <p:spPr/>
        <p:txBody>
          <a:bodyPr/>
          <a:lstStyle/>
          <a:p>
            <a:endParaRPr lang="el-GR">
              <a:solidFill>
                <a:srgbClr val="E3DED1"/>
              </a:solidFill>
            </a:endParaRPr>
          </a:p>
        </p:txBody>
      </p:sp>
      <p:sp>
        <p:nvSpPr>
          <p:cNvPr id="7" name="Θέση αριθμού διαφάνειας 6"/>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325742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8" name="Θέση υποσέλιδου 7"/>
          <p:cNvSpPr>
            <a:spLocks noGrp="1"/>
          </p:cNvSpPr>
          <p:nvPr>
            <p:ph type="ftr" sz="quarter" idx="11"/>
          </p:nvPr>
        </p:nvSpPr>
        <p:spPr/>
        <p:txBody>
          <a:bodyPr/>
          <a:lstStyle/>
          <a:p>
            <a:endParaRPr lang="el-GR">
              <a:solidFill>
                <a:srgbClr val="E3DED1"/>
              </a:solidFill>
            </a:endParaRPr>
          </a:p>
        </p:txBody>
      </p:sp>
      <p:sp>
        <p:nvSpPr>
          <p:cNvPr id="7" name="Θέση ημερομηνίας 6"/>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1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4" name="Θέση υποσέλιδου 3"/>
          <p:cNvSpPr>
            <a:spLocks noGrp="1"/>
          </p:cNvSpPr>
          <p:nvPr>
            <p:ph type="ftr" sz="quarter" idx="11"/>
          </p:nvPr>
        </p:nvSpPr>
        <p:spPr/>
        <p:txBody>
          <a:bodyPr/>
          <a:lstStyle/>
          <a:p>
            <a:endParaRPr lang="el-GR">
              <a:solidFill>
                <a:srgbClr val="E3DED1"/>
              </a:solidFill>
            </a:endParaRPr>
          </a:p>
        </p:txBody>
      </p:sp>
      <p:sp>
        <p:nvSpPr>
          <p:cNvPr id="5" name="Θέση αριθμού διαφάνειας 4"/>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p:txBody>
          <a:bodyPr/>
          <a:lstStyle/>
          <a:p>
            <a:r>
              <a:rPr kumimoji="0" lang="el-GR"/>
              <a:t>Στυλ κύριου τίτλου</a:t>
            </a:r>
            <a:endParaRPr kumimoji="0" lang="en-US"/>
          </a:p>
        </p:txBody>
      </p:sp>
    </p:spTree>
    <p:extLst>
      <p:ext uri="{BB962C8B-B14F-4D97-AF65-F5344CB8AC3E}">
        <p14:creationId xmlns:p14="http://schemas.microsoft.com/office/powerpoint/2010/main" val="57318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3" name="Θέση υποσέλιδου 2"/>
          <p:cNvSpPr>
            <a:spLocks noGrp="1"/>
          </p:cNvSpPr>
          <p:nvPr>
            <p:ph type="ftr" sz="quarter" idx="11"/>
          </p:nvPr>
        </p:nvSpPr>
        <p:spPr/>
        <p:txBody>
          <a:bodyPr/>
          <a:lstStyle/>
          <a:p>
            <a:endParaRPr lang="el-GR">
              <a:solidFill>
                <a:srgbClr val="E3DED1"/>
              </a:solidFill>
            </a:endParaRPr>
          </a:p>
        </p:txBody>
      </p:sp>
      <p:sp>
        <p:nvSpPr>
          <p:cNvPr id="4" name="Θέση αριθμού διαφάνειας 3"/>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638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Στυλ κύριου τίτλου</a:t>
            </a:r>
            <a:endParaRPr kumimoji="0" lang="en-US"/>
          </a:p>
        </p:txBody>
      </p:sp>
      <p:sp>
        <p:nvSpPr>
          <p:cNvPr id="8" name="Θέση ημερομηνίας 7"/>
          <p:cNvSpPr>
            <a:spLocks noGrp="1"/>
          </p:cNvSpPr>
          <p:nvPr>
            <p:ph type="dt" sz="half" idx="14"/>
          </p:nvPr>
        </p:nvSpPr>
        <p:spPr/>
        <p:txBody>
          <a:bodyPr/>
          <a:lstStyle/>
          <a:p>
            <a:fld id="{67115B93-C2EA-4FD8-BF74-EAD09B8A70E1}" type="datetimeFigureOut">
              <a:rPr lang="el-GR" smtClean="0">
                <a:solidFill>
                  <a:srgbClr val="E3DED1"/>
                </a:solidFill>
              </a:rPr>
              <a:pPr/>
              <a:t>18/5/22</a:t>
            </a:fld>
            <a:endParaRPr lang="el-GR">
              <a:solidFill>
                <a:srgbClr val="E3DED1"/>
              </a:solidFill>
            </a:endParaRPr>
          </a:p>
        </p:txBody>
      </p:sp>
      <p:sp>
        <p:nvSpPr>
          <p:cNvPr id="9" name="Θέση αριθμού διαφάνειας 8"/>
          <p:cNvSpPr>
            <a:spLocks noGrp="1"/>
          </p:cNvSpPr>
          <p:nvPr>
            <p:ph type="sldNum" sz="quarter" idx="15"/>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0" name="Θέση υποσέλιδου 9"/>
          <p:cNvSpPr>
            <a:spLocks noGrp="1"/>
          </p:cNvSpPr>
          <p:nvPr>
            <p:ph type="ftr" sz="quarter" idx="16"/>
          </p:nvPr>
        </p:nvSpPr>
        <p:spPr/>
        <p:txBody>
          <a:bodyPr/>
          <a:lstStyle/>
          <a:p>
            <a:endParaRPr lang="el-GR">
              <a:solidFill>
                <a:srgbClr val="E3DED1"/>
              </a:solidFill>
            </a:endParaRPr>
          </a:p>
        </p:txBody>
      </p:sp>
    </p:spTree>
    <p:extLst>
      <p:ext uri="{BB962C8B-B14F-4D97-AF65-F5344CB8AC3E}">
        <p14:creationId xmlns:p14="http://schemas.microsoft.com/office/powerpoint/2010/main" val="165398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115B93-C2EA-4FD8-BF74-EAD09B8A70E1}" type="datetimeFigureOut">
              <a:rPr lang="el-GR" smtClean="0">
                <a:solidFill>
                  <a:srgbClr val="E3DED1"/>
                </a:solidFill>
              </a:rPr>
              <a:pPr/>
              <a:t>18/5/22</a:t>
            </a:fld>
            <a:endParaRPr lang="el-GR">
              <a:solidFill>
                <a:srgbClr val="E3DED1"/>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E3DED1"/>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8F40226-88FF-4C8F-94F3-74A978C2E081}" type="slidenum">
              <a:rPr lang="el-GR" smtClean="0">
                <a:solidFill>
                  <a:srgbClr val="E3DED1"/>
                </a:solidFill>
              </a:rPr>
              <a:pPr/>
              <a:t>‹#›</a:t>
            </a:fld>
            <a:endParaRPr lang="el-GR">
              <a:solidFill>
                <a:srgbClr val="E3DED1"/>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a:t>Στυλ κύριου τίτλου</a:t>
            </a:r>
            <a:endParaRPr kumimoji="0" lang="en-US"/>
          </a:p>
        </p:txBody>
      </p:sp>
    </p:spTree>
    <p:extLst>
      <p:ext uri="{BB962C8B-B14F-4D97-AF65-F5344CB8AC3E}">
        <p14:creationId xmlns:p14="http://schemas.microsoft.com/office/powerpoint/2010/main" val="42237341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2000"/>
                <a:satMod val="240000"/>
              </a:schemeClr>
              <a:schemeClr val="bg2">
                <a:tint val="65000"/>
              </a:schemeClr>
            </a:duotone>
          </a:blip>
          <a:stretch>
            <a:fillRect/>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r>
              <a:rPr lang="el-GR" dirty="0"/>
              <a:t>Γεωργία </a:t>
            </a:r>
            <a:r>
              <a:rPr lang="el-GR" dirty="0" err="1"/>
              <a:t>Σαρικούδη</a:t>
            </a:r>
            <a:endParaRPr lang="el-GR" dirty="0"/>
          </a:p>
          <a:p>
            <a:r>
              <a:rPr lang="en-US" dirty="0"/>
              <a:t>gsarikoudi@yahoo.gr</a:t>
            </a:r>
            <a:endParaRPr lang="el-GR" dirty="0"/>
          </a:p>
        </p:txBody>
      </p:sp>
      <p:sp>
        <p:nvSpPr>
          <p:cNvPr id="2" name="Τίτλος 1"/>
          <p:cNvSpPr>
            <a:spLocks noGrp="1"/>
          </p:cNvSpPr>
          <p:nvPr>
            <p:ph type="ctrTitle"/>
          </p:nvPr>
        </p:nvSpPr>
        <p:spPr/>
        <p:txBody>
          <a:bodyPr/>
          <a:lstStyle/>
          <a:p>
            <a:r>
              <a:rPr lang="el-GR" dirty="0"/>
              <a:t>Ανθρωπολογία της Κοινωνικής Μνήμης</a:t>
            </a:r>
          </a:p>
        </p:txBody>
      </p:sp>
    </p:spTree>
    <p:extLst>
      <p:ext uri="{BB962C8B-B14F-4D97-AF65-F5344CB8AC3E}">
        <p14:creationId xmlns:p14="http://schemas.microsoft.com/office/powerpoint/2010/main" val="195682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971550"/>
            <a:ext cx="8229600" cy="762886"/>
          </a:xfrm>
        </p:spPr>
        <p:txBody>
          <a:bodyPr/>
          <a:lstStyle/>
          <a:p>
            <a:r>
              <a:rPr lang="en-US" dirty="0" err="1"/>
              <a:t>Chrastava</a:t>
            </a:r>
            <a:r>
              <a:rPr lang="en-US" dirty="0"/>
              <a:t> 2007</a:t>
            </a:r>
            <a:endParaRPr lang="el-GR" dirty="0"/>
          </a:p>
        </p:txBody>
      </p:sp>
      <p:pic>
        <p:nvPicPr>
          <p:cNvPr id="4" name="Θέση περιεχομένου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1" y="1885951"/>
            <a:ext cx="4060031" cy="3943349"/>
          </a:xfrm>
        </p:spPr>
      </p:pic>
      <p:sp>
        <p:nvSpPr>
          <p:cNvPr id="7" name="Θέση περιεχομένου 6"/>
          <p:cNvSpPr>
            <a:spLocks noGrp="1"/>
          </p:cNvSpPr>
          <p:nvPr>
            <p:ph sz="half" idx="2"/>
          </p:nvPr>
        </p:nvSpPr>
        <p:spPr/>
        <p:txBody>
          <a:bodyPr/>
          <a:lstStyle/>
          <a:p>
            <a:endParaRPr lang="el-G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256" y="1600199"/>
            <a:ext cx="3171825" cy="4229100"/>
          </a:xfrm>
          <a:prstGeom prst="rect">
            <a:avLst/>
          </a:prstGeom>
        </p:spPr>
      </p:pic>
    </p:spTree>
    <p:extLst>
      <p:ext uri="{BB962C8B-B14F-4D97-AF65-F5344CB8AC3E}">
        <p14:creationId xmlns:p14="http://schemas.microsoft.com/office/powerpoint/2010/main" val="314421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r>
              <a:rPr lang="el-GR" dirty="0"/>
              <a:t>Ο πόλεμος, η βία, οι εικόνες θανάτου, η πείνα και οι αρρώστιες</a:t>
            </a:r>
          </a:p>
          <a:p>
            <a:r>
              <a:rPr lang="el-GR" dirty="0"/>
              <a:t>Ο αποχωρισμός από την οικογένεια και τον τόπο καταγωγής</a:t>
            </a:r>
          </a:p>
          <a:p>
            <a:r>
              <a:rPr lang="el-GR" dirty="0"/>
              <a:t>Η επανένωση της οικογένειας</a:t>
            </a:r>
          </a:p>
          <a:p>
            <a:r>
              <a:rPr lang="el-GR" dirty="0"/>
              <a:t>Η είδηση θανάτου κάποιου στενού συγγενή και ο τρόπος που το μάθαιναν</a:t>
            </a:r>
          </a:p>
          <a:p>
            <a:pPr marL="0" indent="0">
              <a:buNone/>
            </a:pPr>
            <a:endParaRPr lang="el-GR" dirty="0"/>
          </a:p>
          <a:p>
            <a:pPr marL="0" indent="0">
              <a:buNone/>
            </a:pPr>
            <a:r>
              <a:rPr lang="el-GR" dirty="0"/>
              <a:t>Αυτό που μετατρέπει μια επώδυνη εμπειρία σε τραύμα συνδέεται με τον τρόπο που αυτή εγγράφεται στη μνήμη και με την έλλειψη αμυντικών μηχανισμών που θα βοηθούσε τα υποκείμενα να την επεξεργαστούν και να ανασυγκροτήσουν την ταυτότητά τους</a:t>
            </a:r>
          </a:p>
        </p:txBody>
      </p:sp>
      <p:sp>
        <p:nvSpPr>
          <p:cNvPr id="3" name="Τίτλος 2"/>
          <p:cNvSpPr>
            <a:spLocks noGrp="1"/>
          </p:cNvSpPr>
          <p:nvPr>
            <p:ph type="title"/>
          </p:nvPr>
        </p:nvSpPr>
        <p:spPr/>
        <p:txBody>
          <a:bodyPr/>
          <a:lstStyle/>
          <a:p>
            <a:r>
              <a:rPr lang="el-GR" dirty="0"/>
              <a:t>Τραυματικές εμπειρίες </a:t>
            </a:r>
          </a:p>
        </p:txBody>
      </p:sp>
    </p:spTree>
    <p:extLst>
      <p:ext uri="{BB962C8B-B14F-4D97-AF65-F5344CB8AC3E}">
        <p14:creationId xmlns:p14="http://schemas.microsoft.com/office/powerpoint/2010/main" val="245349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Αλλαγή στον τόνο φωνής</a:t>
            </a:r>
          </a:p>
          <a:p>
            <a:r>
              <a:rPr lang="el-GR" dirty="0"/>
              <a:t>Αλλαγή στη γλώσσα του σώματος</a:t>
            </a:r>
          </a:p>
          <a:p>
            <a:r>
              <a:rPr lang="el-GR" dirty="0"/>
              <a:t>Μια μεγάλη παύση πριν ή μετά την αφήγηση</a:t>
            </a:r>
          </a:p>
          <a:p>
            <a:r>
              <a:rPr lang="el-GR" dirty="0"/>
              <a:t>Η απουσία συναισθημάτων </a:t>
            </a:r>
          </a:p>
          <a:p>
            <a:r>
              <a:rPr lang="el-GR" dirty="0"/>
              <a:t>Οι αναμνήσεις –προπέτασμα (</a:t>
            </a:r>
            <a:r>
              <a:rPr lang="en-US" dirty="0"/>
              <a:t>screen memories</a:t>
            </a:r>
            <a:r>
              <a:rPr lang="el-GR" dirty="0"/>
              <a:t>)</a:t>
            </a:r>
          </a:p>
          <a:p>
            <a:r>
              <a:rPr lang="el-GR" dirty="0"/>
              <a:t>Η αναφορά σε </a:t>
            </a:r>
            <a:r>
              <a:rPr lang="el-GR"/>
              <a:t>επίμονα όνειρα</a:t>
            </a:r>
          </a:p>
        </p:txBody>
      </p:sp>
      <p:sp>
        <p:nvSpPr>
          <p:cNvPr id="3" name="Τίτλος 2"/>
          <p:cNvSpPr>
            <a:spLocks noGrp="1"/>
          </p:cNvSpPr>
          <p:nvPr>
            <p:ph type="title"/>
          </p:nvPr>
        </p:nvSpPr>
        <p:spPr/>
        <p:txBody>
          <a:bodyPr>
            <a:normAutofit fontScale="90000"/>
          </a:bodyPr>
          <a:lstStyle/>
          <a:p>
            <a:r>
              <a:rPr lang="el-GR" dirty="0"/>
              <a:t>Πώς αναγνωρίζεται το τραύμα στην αφήγηση</a:t>
            </a:r>
          </a:p>
        </p:txBody>
      </p:sp>
    </p:spTree>
    <p:extLst>
      <p:ext uri="{BB962C8B-B14F-4D97-AF65-F5344CB8AC3E}">
        <p14:creationId xmlns:p14="http://schemas.microsoft.com/office/powerpoint/2010/main" val="5428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Αναφέρονται στις πρώτες δυσκολίες που συνάντησαν όταν έφτασαν στην ξένη χώρα και πώς αυτές ξεπεράστηκαν</a:t>
            </a:r>
            <a:endParaRPr lang="en-US" dirty="0"/>
          </a:p>
          <a:p>
            <a:r>
              <a:rPr lang="en-US" dirty="0"/>
              <a:t>E</a:t>
            </a:r>
            <a:r>
              <a:rPr lang="el-GR" dirty="0" err="1"/>
              <a:t>ργατικότητα</a:t>
            </a:r>
            <a:r>
              <a:rPr lang="el-GR" dirty="0"/>
              <a:t> – </a:t>
            </a:r>
            <a:r>
              <a:rPr lang="en-US" dirty="0"/>
              <a:t>success story</a:t>
            </a:r>
            <a:endParaRPr lang="el-GR" dirty="0"/>
          </a:p>
        </p:txBody>
      </p:sp>
      <p:sp>
        <p:nvSpPr>
          <p:cNvPr id="3" name="Τίτλος 2"/>
          <p:cNvSpPr>
            <a:spLocks noGrp="1"/>
          </p:cNvSpPr>
          <p:nvPr>
            <p:ph type="title"/>
          </p:nvPr>
        </p:nvSpPr>
        <p:spPr/>
        <p:txBody>
          <a:bodyPr/>
          <a:lstStyle/>
          <a:p>
            <a:r>
              <a:rPr lang="el-GR" dirty="0"/>
              <a:t>Δυσκολίες στη χώρα υποδοχής</a:t>
            </a:r>
          </a:p>
        </p:txBody>
      </p:sp>
      <p:pic>
        <p:nvPicPr>
          <p:cNvPr id="6" name="Θέση περιεχομένου 3">
            <a:extLst>
              <a:ext uri="{FF2B5EF4-FFF2-40B4-BE49-F238E27FC236}">
                <a16:creationId xmlns:a16="http://schemas.microsoft.com/office/drawing/2014/main" id="{269475F0-74D4-6D42-84F9-BDCDA6536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212976"/>
            <a:ext cx="4851779" cy="2685180"/>
          </a:xfrm>
          <a:prstGeom prst="rect">
            <a:avLst/>
          </a:prstGeom>
        </p:spPr>
      </p:pic>
    </p:spTree>
    <p:extLst>
      <p:ext uri="{BB962C8B-B14F-4D97-AF65-F5344CB8AC3E}">
        <p14:creationId xmlns:p14="http://schemas.microsoft.com/office/powerpoint/2010/main" val="318566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08720"/>
            <a:ext cx="7741136" cy="5362153"/>
          </a:xfrm>
        </p:spPr>
      </p:pic>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64530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52BC0D3B-E0DD-C946-BEEB-4C30EE0EFEA5}"/>
              </a:ext>
            </a:extLst>
          </p:cNvPr>
          <p:cNvSpPr>
            <a:spLocks noGrp="1"/>
          </p:cNvSpPr>
          <p:nvPr>
            <p:ph idx="1"/>
          </p:nvPr>
        </p:nvSpPr>
        <p:spPr/>
        <p:txBody>
          <a:bodyPr/>
          <a:lstStyle/>
          <a:p>
            <a:r>
              <a:rPr lang="el-GR" dirty="0"/>
              <a:t>Εικόνα ενωμένης κοινότητας – αλληλεγγύη</a:t>
            </a:r>
          </a:p>
          <a:p>
            <a:r>
              <a:rPr lang="el-GR" dirty="0"/>
              <a:t>Έντονο αίσθημα </a:t>
            </a:r>
            <a:r>
              <a:rPr lang="el-GR" dirty="0" err="1"/>
              <a:t>συνανήκειν</a:t>
            </a:r>
            <a:endParaRPr lang="el-GR" dirty="0"/>
          </a:p>
          <a:p>
            <a:r>
              <a:rPr lang="el-GR" dirty="0"/>
              <a:t>Ωστόσο μια δολοφονία χαρακτηριστικό παράδειγμα διαίρεσης της κοινότητας- διαφορετικές εκδοχές </a:t>
            </a:r>
          </a:p>
        </p:txBody>
      </p:sp>
      <p:sp>
        <p:nvSpPr>
          <p:cNvPr id="3" name="Τίτλος 2">
            <a:extLst>
              <a:ext uri="{FF2B5EF4-FFF2-40B4-BE49-F238E27FC236}">
                <a16:creationId xmlns:a16="http://schemas.microsoft.com/office/drawing/2014/main" id="{8D36B752-BC13-074E-B9A7-E718FF65DB94}"/>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298376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980728"/>
            <a:ext cx="3554215" cy="5043264"/>
          </a:xfrm>
        </p:spPr>
      </p:pic>
      <p:sp>
        <p:nvSpPr>
          <p:cNvPr id="3" name="Τίτλος 2"/>
          <p:cNvSpPr>
            <a:spLocks noGrp="1"/>
          </p:cNvSpPr>
          <p:nvPr>
            <p:ph type="title"/>
          </p:nvPr>
        </p:nvSpPr>
        <p:spPr/>
        <p:txBody>
          <a:bodyPr/>
          <a:lstStyle/>
          <a:p>
            <a:r>
              <a:rPr lang="el-GR" dirty="0"/>
              <a:t>Το ταξίδι</a:t>
            </a:r>
          </a:p>
        </p:txBody>
      </p:sp>
    </p:spTree>
    <p:extLst>
      <p:ext uri="{BB962C8B-B14F-4D97-AF65-F5344CB8AC3E}">
        <p14:creationId xmlns:p14="http://schemas.microsoft.com/office/powerpoint/2010/main" val="3490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980728"/>
            <a:ext cx="8229600" cy="5115272"/>
          </a:xfrm>
        </p:spPr>
        <p:txBody>
          <a:bodyPr/>
          <a:lstStyle/>
          <a:p>
            <a:r>
              <a:rPr lang="el-GR" dirty="0"/>
              <a:t>Ταξίδι</a:t>
            </a:r>
          </a:p>
          <a:p>
            <a:r>
              <a:rPr lang="el-GR" dirty="0"/>
              <a:t>Τη ζωή στους παιδικούς σταθμούς/Πρώτες δυσκολίες στη χώρα υποδοχής</a:t>
            </a:r>
          </a:p>
          <a:p>
            <a:r>
              <a:rPr lang="el-GR" dirty="0"/>
              <a:t>Εργατικότητα</a:t>
            </a:r>
          </a:p>
          <a:p>
            <a:r>
              <a:rPr lang="el-GR" dirty="0"/>
              <a:t>Οι κοινωνικές παροχές του σοσιαλιστικού κράτους</a:t>
            </a:r>
          </a:p>
          <a:p>
            <a:r>
              <a:rPr lang="el-GR" dirty="0"/>
              <a:t>Αναφορές στην πρόοδο των σοσιαλιστικών κρατών</a:t>
            </a:r>
          </a:p>
          <a:p>
            <a:r>
              <a:rPr lang="el-GR" dirty="0"/>
              <a:t>Η εικόνα μιας ενωμένης κοινότητας</a:t>
            </a:r>
          </a:p>
          <a:p>
            <a:r>
              <a:rPr lang="el-GR" dirty="0"/>
              <a:t>Νοσταλγία πατρίδας</a:t>
            </a:r>
          </a:p>
        </p:txBody>
      </p:sp>
      <p:sp>
        <p:nvSpPr>
          <p:cNvPr id="3" name="Τίτλος 2"/>
          <p:cNvSpPr>
            <a:spLocks noGrp="1"/>
          </p:cNvSpPr>
          <p:nvPr>
            <p:ph type="title"/>
          </p:nvPr>
        </p:nvSpPr>
        <p:spPr>
          <a:xfrm>
            <a:off x="457200" y="152400"/>
            <a:ext cx="8229600" cy="972344"/>
          </a:xfrm>
        </p:spPr>
        <p:txBody>
          <a:bodyPr/>
          <a:lstStyle/>
          <a:p>
            <a:r>
              <a:rPr lang="el-GR" dirty="0"/>
              <a:t>Τι θυμούνται οι πρόσφυγες;</a:t>
            </a:r>
          </a:p>
        </p:txBody>
      </p:sp>
    </p:spTree>
    <p:extLst>
      <p:ext uri="{BB962C8B-B14F-4D97-AF65-F5344CB8AC3E}">
        <p14:creationId xmlns:p14="http://schemas.microsoft.com/office/powerpoint/2010/main" val="207987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5900" y="1385316"/>
            <a:ext cx="6172200" cy="477510"/>
          </a:xfrm>
        </p:spPr>
        <p:txBody>
          <a:bodyPr>
            <a:normAutofit/>
          </a:bodyPr>
          <a:lstStyle/>
          <a:p>
            <a:r>
              <a:rPr lang="el-GR" sz="2400" dirty="0"/>
              <a:t> Παιδικοί Σταθμοί στην Τσεχοσλοβακία</a:t>
            </a:r>
          </a:p>
        </p:txBody>
      </p:sp>
      <p:pic>
        <p:nvPicPr>
          <p:cNvPr id="4" name="3 - Θέση περιεχομένου" descr="2a, Nove Hrady.jpg"/>
          <p:cNvPicPr>
            <a:picLocks noGrp="1" noChangeAspect="1"/>
          </p:cNvPicPr>
          <p:nvPr>
            <p:ph idx="1"/>
          </p:nvPr>
        </p:nvPicPr>
        <p:blipFill>
          <a:blip r:embed="rId2" cstate="print"/>
          <a:stretch>
            <a:fillRect/>
          </a:stretch>
        </p:blipFill>
        <p:spPr>
          <a:xfrm>
            <a:off x="1601670" y="2078850"/>
            <a:ext cx="6172200" cy="3294366"/>
          </a:xfrm>
        </p:spPr>
      </p:pic>
      <p:sp>
        <p:nvSpPr>
          <p:cNvPr id="5" name="4 - Ορθογώνιο"/>
          <p:cNvSpPr/>
          <p:nvPr/>
        </p:nvSpPr>
        <p:spPr>
          <a:xfrm>
            <a:off x="1979713" y="5373216"/>
            <a:ext cx="1728192" cy="300082"/>
          </a:xfrm>
          <a:prstGeom prst="rect">
            <a:avLst/>
          </a:prstGeom>
        </p:spPr>
        <p:txBody>
          <a:bodyPr wrap="square">
            <a:spAutoFit/>
          </a:bodyPr>
          <a:lstStyle/>
          <a:p>
            <a:r>
              <a:rPr lang="en-US" sz="1350" dirty="0" err="1"/>
              <a:t>Nove</a:t>
            </a:r>
            <a:r>
              <a:rPr lang="en-US" sz="1350" dirty="0"/>
              <a:t> </a:t>
            </a:r>
            <a:r>
              <a:rPr lang="en-US" sz="1350" dirty="0" err="1"/>
              <a:t>Hrady</a:t>
            </a:r>
            <a:r>
              <a:rPr lang="el-GR" sz="1350" dirty="0"/>
              <a:t>, 1950</a:t>
            </a:r>
          </a:p>
        </p:txBody>
      </p:sp>
    </p:spTree>
    <p:extLst>
      <p:ext uri="{BB962C8B-B14F-4D97-AF65-F5344CB8AC3E}">
        <p14:creationId xmlns:p14="http://schemas.microsoft.com/office/powerpoint/2010/main" val="105527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5900" y="1052736"/>
            <a:ext cx="6172200" cy="648072"/>
          </a:xfrm>
        </p:spPr>
        <p:txBody>
          <a:bodyPr>
            <a:normAutofit/>
          </a:bodyPr>
          <a:lstStyle/>
          <a:p>
            <a:endParaRPr lang="el-GR" sz="2100" dirty="0"/>
          </a:p>
        </p:txBody>
      </p:sp>
      <p:sp>
        <p:nvSpPr>
          <p:cNvPr id="7" name="6 - Θέση περιεχομένου"/>
          <p:cNvSpPr>
            <a:spLocks noGrp="1"/>
          </p:cNvSpPr>
          <p:nvPr>
            <p:ph idx="1"/>
          </p:nvPr>
        </p:nvSpPr>
        <p:spPr>
          <a:xfrm>
            <a:off x="1485900" y="2308860"/>
            <a:ext cx="5894412" cy="3291840"/>
          </a:xfrm>
        </p:spPr>
        <p:txBody>
          <a:bodyPr>
            <a:normAutofit fontScale="92500" lnSpcReduction="20000"/>
          </a:bodyPr>
          <a:lstStyle/>
          <a:p>
            <a:pPr lvl="0"/>
            <a:endParaRPr lang="el-GR" dirty="0"/>
          </a:p>
          <a:p>
            <a:endParaRPr lang="el-GR" dirty="0"/>
          </a:p>
          <a:p>
            <a:endParaRPr lang="el-GR" dirty="0"/>
          </a:p>
          <a:p>
            <a:pPr>
              <a:buNone/>
            </a:pPr>
            <a:endParaRPr lang="el-GR" dirty="0"/>
          </a:p>
          <a:p>
            <a:endParaRPr lang="el-GR" dirty="0"/>
          </a:p>
          <a:p>
            <a:endParaRPr lang="el-GR" dirty="0"/>
          </a:p>
          <a:p>
            <a:endParaRPr lang="el-GR" dirty="0"/>
          </a:p>
          <a:p>
            <a:endParaRPr lang="el-GR" dirty="0"/>
          </a:p>
          <a:p>
            <a:pPr lvl="0">
              <a:buNone/>
            </a:pPr>
            <a:r>
              <a:rPr lang="el-GR" sz="2100" b="1" dirty="0">
                <a:solidFill>
                  <a:srgbClr val="4F81BD"/>
                </a:solidFill>
                <a:latin typeface="Times New Roman" pitchFamily="18" charset="0"/>
                <a:ea typeface="Calibri" pitchFamily="34" charset="0"/>
                <a:cs typeface="Times New Roman" pitchFamily="18" charset="0"/>
              </a:rPr>
              <a:t> </a:t>
            </a:r>
            <a:r>
              <a:rPr lang="el-GR" sz="1500" b="1" dirty="0">
                <a:solidFill>
                  <a:srgbClr val="4F81BD"/>
                </a:solidFill>
                <a:latin typeface="Times New Roman" pitchFamily="18" charset="0"/>
                <a:ea typeface="Calibri" pitchFamily="34" charset="0"/>
                <a:cs typeface="Times New Roman" pitchFamily="18" charset="0"/>
              </a:rPr>
              <a:t>Παιδικός σταθμός </a:t>
            </a:r>
            <a:r>
              <a:rPr lang="en-US" sz="1500" b="1" dirty="0" err="1">
                <a:solidFill>
                  <a:srgbClr val="4F81BD"/>
                </a:solidFill>
                <a:latin typeface="Times New Roman" pitchFamily="18" charset="0"/>
                <a:ea typeface="Calibri" pitchFamily="34" charset="0"/>
                <a:cs typeface="Times New Roman" pitchFamily="18" charset="0"/>
              </a:rPr>
              <a:t>Nove</a:t>
            </a:r>
            <a:r>
              <a:rPr lang="en-US" sz="1500" b="1" dirty="0">
                <a:solidFill>
                  <a:srgbClr val="4F81BD"/>
                </a:solidFill>
                <a:latin typeface="Times New Roman" pitchFamily="18" charset="0"/>
                <a:ea typeface="Calibri" pitchFamily="34" charset="0"/>
                <a:cs typeface="Times New Roman" pitchFamily="18" charset="0"/>
              </a:rPr>
              <a:t> </a:t>
            </a:r>
            <a:r>
              <a:rPr lang="en-US" sz="1500" b="1" dirty="0" err="1">
                <a:solidFill>
                  <a:srgbClr val="4F81BD"/>
                </a:solidFill>
                <a:latin typeface="Times New Roman" pitchFamily="18" charset="0"/>
                <a:ea typeface="Calibri" pitchFamily="34" charset="0"/>
                <a:cs typeface="Times New Roman" pitchFamily="18" charset="0"/>
              </a:rPr>
              <a:t>Hrady</a:t>
            </a:r>
            <a:r>
              <a:rPr lang="el-GR" sz="1500" b="1" dirty="0">
                <a:solidFill>
                  <a:srgbClr val="4F81BD"/>
                </a:solidFill>
                <a:latin typeface="Times New Roman" pitchFamily="18" charset="0"/>
                <a:ea typeface="Calibri" pitchFamily="34" charset="0"/>
                <a:cs typeface="Times New Roman" pitchFamily="18" charset="0"/>
              </a:rPr>
              <a:t>, 1952</a:t>
            </a:r>
            <a:endParaRPr lang="el-GR" sz="1500" dirty="0">
              <a:latin typeface="Arial" pitchFamily="34" charset="0"/>
              <a:cs typeface="Arial" pitchFamily="34" charset="0"/>
            </a:endParaRPr>
          </a:p>
          <a:p>
            <a:endParaRPr lang="el-GR" dirty="0"/>
          </a:p>
        </p:txBody>
      </p:sp>
      <p:sp>
        <p:nvSpPr>
          <p:cNvPr id="7170" name="Rectangle 2"/>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l-GR" sz="1350"/>
          </a:p>
        </p:txBody>
      </p:sp>
      <p:pic>
        <p:nvPicPr>
          <p:cNvPr id="7169" name="Picture 1" descr="33e,nove xrady 1952.JPG"/>
          <p:cNvPicPr>
            <a:picLocks noChangeAspect="1" noChangeArrowheads="1"/>
          </p:cNvPicPr>
          <p:nvPr/>
        </p:nvPicPr>
        <p:blipFill>
          <a:blip r:embed="rId2" cstate="print"/>
          <a:srcRect r="1132" b="9157"/>
          <a:stretch>
            <a:fillRect/>
          </a:stretch>
        </p:blipFill>
        <p:spPr bwMode="auto">
          <a:xfrm>
            <a:off x="1655676" y="1849623"/>
            <a:ext cx="5616624" cy="3405332"/>
          </a:xfrm>
          <a:prstGeom prst="rect">
            <a:avLst/>
          </a:prstGeom>
          <a:noFill/>
        </p:spPr>
      </p:pic>
    </p:spTree>
    <p:extLst>
      <p:ext uri="{BB962C8B-B14F-4D97-AF65-F5344CB8AC3E}">
        <p14:creationId xmlns:p14="http://schemas.microsoft.com/office/powerpoint/2010/main" val="347800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l-GR" sz="1350"/>
          </a:p>
        </p:txBody>
      </p:sp>
      <p:pic>
        <p:nvPicPr>
          <p:cNvPr id="33793" name="Picture 1" descr="28a,χρασταβα 50.JPG"/>
          <p:cNvPicPr>
            <a:picLocks noChangeAspect="1" noChangeArrowheads="1"/>
          </p:cNvPicPr>
          <p:nvPr/>
        </p:nvPicPr>
        <p:blipFill>
          <a:blip r:embed="rId2" cstate="print"/>
          <a:srcRect/>
          <a:stretch>
            <a:fillRect/>
          </a:stretch>
        </p:blipFill>
        <p:spPr bwMode="auto">
          <a:xfrm>
            <a:off x="1709682" y="1592796"/>
            <a:ext cx="5022558" cy="3186354"/>
          </a:xfrm>
          <a:prstGeom prst="rect">
            <a:avLst/>
          </a:prstGeom>
          <a:noFill/>
        </p:spPr>
      </p:pic>
      <p:sp>
        <p:nvSpPr>
          <p:cNvPr id="33795" name="Rectangle 3"/>
          <p:cNvSpPr>
            <a:spLocks noChangeArrowheads="1"/>
          </p:cNvSpPr>
          <p:nvPr/>
        </p:nvSpPr>
        <p:spPr bwMode="auto">
          <a:xfrm>
            <a:off x="1143000" y="4744775"/>
            <a:ext cx="6858000" cy="3000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l-GR" sz="675" b="1" dirty="0">
                <a:solidFill>
                  <a:srgbClr val="4F81BD"/>
                </a:solidFill>
                <a:latin typeface="Times New Roman" pitchFamily="18" charset="0"/>
                <a:ea typeface="Calibri" pitchFamily="34" charset="0"/>
                <a:cs typeface="Times New Roman" pitchFamily="18" charset="0"/>
              </a:rPr>
              <a:t>                        </a:t>
            </a:r>
            <a:r>
              <a:rPr lang="el-GR" sz="1500" b="1" dirty="0">
                <a:solidFill>
                  <a:srgbClr val="4F81BD"/>
                </a:solidFill>
                <a:latin typeface="Times New Roman" pitchFamily="18" charset="0"/>
                <a:ea typeface="Calibri" pitchFamily="34" charset="0"/>
                <a:cs typeface="Times New Roman" pitchFamily="18" charset="0"/>
              </a:rPr>
              <a:t>Παιδικός σταθμός </a:t>
            </a:r>
            <a:r>
              <a:rPr lang="en-US" sz="1500" b="1" dirty="0" err="1">
                <a:solidFill>
                  <a:srgbClr val="4F81BD"/>
                </a:solidFill>
                <a:latin typeface="Times New Roman" pitchFamily="18" charset="0"/>
                <a:ea typeface="Calibri" pitchFamily="34" charset="0"/>
                <a:cs typeface="Times New Roman" pitchFamily="18" charset="0"/>
              </a:rPr>
              <a:t>Chrastava</a:t>
            </a:r>
            <a:r>
              <a:rPr lang="en-US" sz="1500" b="1" dirty="0">
                <a:solidFill>
                  <a:srgbClr val="4F81BD"/>
                </a:solidFill>
                <a:latin typeface="Times New Roman" pitchFamily="18" charset="0"/>
                <a:ea typeface="Calibri" pitchFamily="34" charset="0"/>
                <a:cs typeface="Times New Roman" pitchFamily="18" charset="0"/>
              </a:rPr>
              <a:t> </a:t>
            </a:r>
            <a:r>
              <a:rPr lang="el-GR" sz="1500" b="1" dirty="0">
                <a:solidFill>
                  <a:srgbClr val="4F81BD"/>
                </a:solidFill>
                <a:latin typeface="Times New Roman" pitchFamily="18" charset="0"/>
                <a:ea typeface="Calibri" pitchFamily="34" charset="0"/>
                <a:cs typeface="Times New Roman" pitchFamily="18" charset="0"/>
              </a:rPr>
              <a:t>1950</a:t>
            </a:r>
            <a:endParaRPr lang="el-GR" sz="1500" dirty="0">
              <a:latin typeface="Arial" pitchFamily="34" charset="0"/>
              <a:cs typeface="Arial" pitchFamily="34" charset="0"/>
            </a:endParaRPr>
          </a:p>
        </p:txBody>
      </p:sp>
    </p:spTree>
    <p:extLst>
      <p:ext uri="{BB962C8B-B14F-4D97-AF65-F5344CB8AC3E}">
        <p14:creationId xmlns:p14="http://schemas.microsoft.com/office/powerpoint/2010/main" val="26008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472"/>
            <a:ext cx="4964805" cy="3723604"/>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674" y="3040219"/>
            <a:ext cx="4308693" cy="2786666"/>
          </a:xfrm>
          <a:prstGeom prst="rect">
            <a:avLst/>
          </a:prstGeom>
        </p:spPr>
      </p:pic>
    </p:spTree>
    <p:extLst>
      <p:ext uri="{BB962C8B-B14F-4D97-AF65-F5344CB8AC3E}">
        <p14:creationId xmlns:p14="http://schemas.microsoft.com/office/powerpoint/2010/main" val="423836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32.jpg"/>
          <p:cNvPicPr>
            <a:picLocks noChangeAspect="1"/>
          </p:cNvPicPr>
          <p:nvPr/>
        </p:nvPicPr>
        <p:blipFill>
          <a:blip r:embed="rId2" cstate="print"/>
          <a:stretch>
            <a:fillRect/>
          </a:stretch>
        </p:blipFill>
        <p:spPr>
          <a:xfrm>
            <a:off x="696433" y="1499303"/>
            <a:ext cx="3483006" cy="4117086"/>
          </a:xfrm>
          <a:prstGeom prst="rect">
            <a:avLst/>
          </a:prstGeom>
        </p:spPr>
      </p:pic>
      <p:pic>
        <p:nvPicPr>
          <p:cNvPr id="4" name="3 - Εικόνα" descr="70a, 1948.JPG"/>
          <p:cNvPicPr>
            <a:picLocks noChangeAspect="1"/>
          </p:cNvPicPr>
          <p:nvPr/>
        </p:nvPicPr>
        <p:blipFill>
          <a:blip r:embed="rId3" cstate="print"/>
          <a:stretch>
            <a:fillRect/>
          </a:stretch>
        </p:blipFill>
        <p:spPr>
          <a:xfrm>
            <a:off x="5075104" y="2328042"/>
            <a:ext cx="3212976" cy="2841780"/>
          </a:xfrm>
          <a:prstGeom prst="rect">
            <a:avLst/>
          </a:prstGeom>
        </p:spPr>
      </p:pic>
    </p:spTree>
    <p:extLst>
      <p:ext uri="{BB962C8B-B14F-4D97-AF65-F5344CB8AC3E}">
        <p14:creationId xmlns:p14="http://schemas.microsoft.com/office/powerpoint/2010/main" val="254130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cstate="print">
            <a:extLst>
              <a:ext uri="{28A0092B-C50C-407E-A947-70E740481C1C}">
                <a14:useLocalDpi xmlns:a14="http://schemas.microsoft.com/office/drawing/2010/main" val="0"/>
              </a:ext>
            </a:extLst>
          </a:blip>
          <a:srcRect t="-424" r="7370" b="11771"/>
          <a:stretch/>
        </p:blipFill>
        <p:spPr>
          <a:xfrm>
            <a:off x="4313088" y="2605556"/>
            <a:ext cx="4830912" cy="3467637"/>
          </a:xfrm>
          <a:prstGeom prst="rect">
            <a:avLst/>
          </a:prstGeom>
        </p:spPr>
      </p:pic>
      <p:pic>
        <p:nvPicPr>
          <p:cNvPr id="2" name="Εικόνα 1"/>
          <p:cNvPicPr>
            <a:picLocks noChangeAspect="1"/>
          </p:cNvPicPr>
          <p:nvPr/>
        </p:nvPicPr>
        <p:blipFill rotWithShape="1">
          <a:blip r:embed="rId3" cstate="print">
            <a:extLst>
              <a:ext uri="{28A0092B-C50C-407E-A947-70E740481C1C}">
                <a14:useLocalDpi xmlns:a14="http://schemas.microsoft.com/office/drawing/2010/main" val="0"/>
              </a:ext>
            </a:extLst>
          </a:blip>
          <a:srcRect l="1088" t="6409" r="512" b="18640"/>
          <a:stretch/>
        </p:blipFill>
        <p:spPr>
          <a:xfrm>
            <a:off x="0" y="818613"/>
            <a:ext cx="5346794" cy="2704564"/>
          </a:xfrm>
          <a:prstGeom prst="rect">
            <a:avLst/>
          </a:prstGeom>
        </p:spPr>
      </p:pic>
    </p:spTree>
    <p:extLst>
      <p:ext uri="{BB962C8B-B14F-4D97-AF65-F5344CB8AC3E}">
        <p14:creationId xmlns:p14="http://schemas.microsoft.com/office/powerpoint/2010/main" val="4140886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233</Words>
  <Application>Microsoft Macintosh PowerPoint</Application>
  <PresentationFormat>Προβολή στην οθόνη (4:3)</PresentationFormat>
  <Paragraphs>45</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Constantia</vt:lpstr>
      <vt:lpstr>Times New Roman</vt:lpstr>
      <vt:lpstr>Wingdings 2</vt:lpstr>
      <vt:lpstr>Χαρτί</vt:lpstr>
      <vt:lpstr>Ανθρωπολογία της Κοινωνικής Μνήμης</vt:lpstr>
      <vt:lpstr>Το ταξίδι</vt:lpstr>
      <vt:lpstr>Τι θυμούνται οι πρόσφυγες;</vt:lpstr>
      <vt:lpstr> Παιδικοί Σταθμοί στην Τσεχοσλοβακία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Chrastava 2007</vt:lpstr>
      <vt:lpstr>Τραυματικές εμπειρίες </vt:lpstr>
      <vt:lpstr>Πώς αναγνωρίζεται το τραύμα στην αφήγηση</vt:lpstr>
      <vt:lpstr>Δυσκολίες στη χώρα υποδοχής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Ανθρωπολογία της Κοινωνικής Μνήμης</dc:title>
  <dc:creator>Administrator</dc:creator>
  <cp:lastModifiedBy>Geo</cp:lastModifiedBy>
  <cp:revision>8</cp:revision>
  <dcterms:created xsi:type="dcterms:W3CDTF">2018-05-17T09:35:09Z</dcterms:created>
  <dcterms:modified xsi:type="dcterms:W3CDTF">2022-05-18T17:33:20Z</dcterms:modified>
</cp:coreProperties>
</file>