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9" r:id="rId3"/>
    <p:sldId id="261" r:id="rId4"/>
    <p:sldId id="257" r:id="rId5"/>
    <p:sldId id="258" r:id="rId6"/>
    <p:sldId id="262" r:id="rId7"/>
    <p:sldId id="263" r:id="rId8"/>
    <p:sldId id="264" r:id="rId9"/>
    <p:sldId id="265" r:id="rId10"/>
    <p:sldId id="266" r:id="rId11"/>
    <p:sldId id="267" r:id="rId12"/>
    <p:sldId id="274"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56" autoAdjust="0"/>
    <p:restoredTop sz="94660"/>
  </p:normalViewPr>
  <p:slideViewPr>
    <p:cSldViewPr snapToGrid="0">
      <p:cViewPr varScale="1">
        <p:scale>
          <a:sx n="82" d="100"/>
          <a:sy n="82" d="100"/>
        </p:scale>
        <p:origin x="70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3497335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8760BD7-0EE7-4390-9F40-6A6AA18DC49C}" type="datetimeFigureOut">
              <a:rPr lang="el-GR" smtClean="0"/>
              <a:t>14/11/2024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328496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3186637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3897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4035976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8300776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123426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4140600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4006166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518000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4086513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8760BD7-0EE7-4390-9F40-6A6AA18DC49C}" type="datetimeFigureOut">
              <a:rPr lang="el-GR" smtClean="0"/>
              <a:t>14/11/2024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05260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8760BD7-0EE7-4390-9F40-6A6AA18DC49C}" type="datetimeFigureOut">
              <a:rPr lang="el-GR" smtClean="0"/>
              <a:t>14/11/2024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024816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925718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363818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38760BD7-0EE7-4390-9F40-6A6AA18DC49C}" type="datetimeFigureOut">
              <a:rPr lang="el-GR" smtClean="0"/>
              <a:t>14/11/2024</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068321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8760BD7-0EE7-4390-9F40-6A6AA18DC49C}" type="datetimeFigureOut">
              <a:rPr lang="el-GR" smtClean="0"/>
              <a:t>14/11/2024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6285293-BF37-4D27-9258-7057ECB7BC0D}" type="slidenum">
              <a:rPr lang="el-GR" smtClean="0"/>
              <a:t>‹#›</a:t>
            </a:fld>
            <a:endParaRPr lang="el-GR"/>
          </a:p>
        </p:txBody>
      </p:sp>
    </p:spTree>
    <p:extLst>
      <p:ext uri="{BB962C8B-B14F-4D97-AF65-F5344CB8AC3E}">
        <p14:creationId xmlns:p14="http://schemas.microsoft.com/office/powerpoint/2010/main" val="266003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8760BD7-0EE7-4390-9F40-6A6AA18DC49C}" type="datetimeFigureOut">
              <a:rPr lang="el-GR" smtClean="0"/>
              <a:t>14/11/2024</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6285293-BF37-4D27-9258-7057ECB7BC0D}" type="slidenum">
              <a:rPr lang="el-GR" smtClean="0"/>
              <a:t>‹#›</a:t>
            </a:fld>
            <a:endParaRPr lang="el-GR"/>
          </a:p>
        </p:txBody>
      </p:sp>
    </p:spTree>
    <p:extLst>
      <p:ext uri="{BB962C8B-B14F-4D97-AF65-F5344CB8AC3E}">
        <p14:creationId xmlns:p14="http://schemas.microsoft.com/office/powerpoint/2010/main" val="270647939"/>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C92B46-0A57-47CD-8813-D25B67DC6311}"/>
              </a:ext>
            </a:extLst>
          </p:cNvPr>
          <p:cNvSpPr>
            <a:spLocks noGrp="1"/>
          </p:cNvSpPr>
          <p:nvPr>
            <p:ph type="ctrTitle"/>
          </p:nvPr>
        </p:nvSpPr>
        <p:spPr>
          <a:xfrm>
            <a:off x="1154955" y="1329813"/>
            <a:ext cx="8825658" cy="3329581"/>
          </a:xfrm>
        </p:spPr>
        <p:txBody>
          <a:bodyPr/>
          <a:lstStyle/>
          <a:p>
            <a:r>
              <a:rPr lang="el-GR" dirty="0">
                <a:latin typeface="Palatino Linotype" panose="02040502050505030304" pitchFamily="18" charset="0"/>
              </a:rPr>
              <a:t>Ρωμαϊκά </a:t>
            </a:r>
            <a:r>
              <a:rPr lang="el-GR" dirty="0" err="1">
                <a:latin typeface="Palatino Linotype" panose="02040502050505030304" pitchFamily="18" charset="0"/>
              </a:rPr>
              <a:t>Επύλλια</a:t>
            </a:r>
            <a:r>
              <a:rPr lang="el-GR" dirty="0">
                <a:latin typeface="Palatino Linotype" panose="02040502050505030304" pitchFamily="18" charset="0"/>
              </a:rPr>
              <a:t> ΚΦΙ501</a:t>
            </a:r>
          </a:p>
        </p:txBody>
      </p:sp>
      <p:sp>
        <p:nvSpPr>
          <p:cNvPr id="3" name="Υπότιτλος 2">
            <a:extLst>
              <a:ext uri="{FF2B5EF4-FFF2-40B4-BE49-F238E27FC236}">
                <a16:creationId xmlns:a16="http://schemas.microsoft.com/office/drawing/2014/main" id="{6FF3CE67-FDF1-443A-8FF7-C9B06B312DDE}"/>
              </a:ext>
            </a:extLst>
          </p:cNvPr>
          <p:cNvSpPr>
            <a:spLocks noGrp="1"/>
          </p:cNvSpPr>
          <p:nvPr>
            <p:ph type="subTitle" idx="1"/>
          </p:nvPr>
        </p:nvSpPr>
        <p:spPr/>
        <p:txBody>
          <a:bodyPr/>
          <a:lstStyle/>
          <a:p>
            <a:r>
              <a:rPr lang="el-GR" dirty="0" err="1">
                <a:latin typeface="Palatino Linotype" panose="02040502050505030304" pitchFamily="18" charset="0"/>
              </a:rPr>
              <a:t>Κατουλλοσ</a:t>
            </a:r>
            <a:r>
              <a:rPr lang="el-GR">
                <a:latin typeface="Palatino Linotype" panose="02040502050505030304" pitchFamily="18" charset="0"/>
              </a:rPr>
              <a:t> 64.50-250</a:t>
            </a:r>
            <a:endParaRPr lang="el-GR" dirty="0">
              <a:latin typeface="Palatino Linotype" panose="02040502050505030304" pitchFamily="18" charset="0"/>
            </a:endParaRPr>
          </a:p>
        </p:txBody>
      </p:sp>
    </p:spTree>
    <p:extLst>
      <p:ext uri="{BB962C8B-B14F-4D97-AF65-F5344CB8AC3E}">
        <p14:creationId xmlns:p14="http://schemas.microsoft.com/office/powerpoint/2010/main" val="325971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6A0EF0-2F1C-4817-8718-19F3FE84EB81}"/>
              </a:ext>
            </a:extLst>
          </p:cNvPr>
          <p:cNvSpPr>
            <a:spLocks noGrp="1"/>
          </p:cNvSpPr>
          <p:nvPr>
            <p:ph idx="1"/>
          </p:nvPr>
        </p:nvSpPr>
        <p:spPr>
          <a:xfrm>
            <a:off x="0" y="0"/>
            <a:ext cx="12192000" cy="6858000"/>
          </a:xfrm>
        </p:spPr>
        <p:txBody>
          <a:bodyPr numCol="1">
            <a:normAutofit fontScale="85000" lnSpcReduction="20000"/>
          </a:bodyPr>
          <a:lstStyle/>
          <a:p>
            <a:pPr marL="0" indent="0" algn="just">
              <a:lnSpc>
                <a:spcPct val="110000"/>
              </a:lnSpc>
              <a:spcBef>
                <a:spcPts val="0"/>
              </a:spcBef>
              <a:buNone/>
            </a:pPr>
            <a:r>
              <a:rPr lang="el-GR" sz="1600" dirty="0">
                <a:latin typeface="Palatino Linotype" panose="02040502050505030304" pitchFamily="18" charset="0"/>
              </a:rPr>
              <a:t>Κατ. 64.202-249</a:t>
            </a:r>
          </a:p>
          <a:p>
            <a:pPr marL="0" indent="0" algn="just">
              <a:lnSpc>
                <a:spcPct val="110000"/>
              </a:lnSpc>
              <a:spcBef>
                <a:spcPts val="0"/>
              </a:spcBef>
              <a:buNone/>
            </a:pPr>
            <a:r>
              <a:rPr lang="it-IT" sz="1600" dirty="0">
                <a:solidFill>
                  <a:srgbClr val="FF0000"/>
                </a:solidFill>
                <a:latin typeface="Palatino Linotype" panose="02040502050505030304" pitchFamily="18" charset="0"/>
              </a:rPr>
              <a:t>has postquam maesto profudit pectore voces,/ supplicium saevis exposcens anxia factis,/ adnuit invicto caelestum numine rector;/ quo motu tellus atque horrida contremuerunt/ aequora concussitque micantia sidera mundus.</a:t>
            </a:r>
            <a:r>
              <a:rPr lang="it-IT" sz="1600" dirty="0">
                <a:latin typeface="Palatino Linotype" panose="02040502050505030304" pitchFamily="18" charset="0"/>
              </a:rPr>
              <a:t>/ ipse autem caeca mentem caligine Theseus/ consitus oblito dimisit pectore cuncta,/ quae mandata prius constanti mente tenebat,/ dulcia nec maesto sustollens signa parenti/ sospitem Erectheum se ostendit visere portum./ namque </a:t>
            </a:r>
            <a:r>
              <a:rPr lang="it-IT" sz="1600" dirty="0">
                <a:solidFill>
                  <a:srgbClr val="FF0000"/>
                </a:solidFill>
                <a:latin typeface="Palatino Linotype" panose="02040502050505030304" pitchFamily="18" charset="0"/>
              </a:rPr>
              <a:t>ferunt</a:t>
            </a:r>
            <a:r>
              <a:rPr lang="it-IT" sz="1600" dirty="0">
                <a:latin typeface="Palatino Linotype" panose="02040502050505030304" pitchFamily="18" charset="0"/>
              </a:rPr>
              <a:t> olim, classi cum moenia divae/ linquentem natum ventis concrederet Aegeus,/ talia complexum iuveni mandata dedisse:/ 'nate mihi longe iucundior unice vita,/ reddite in extrema nuper mihi fine senectae,/ nate, ego quem in dubios cogor dimittere casus,/ quandoquidem fortuna mea ac tua fervida virtus/ eripit invito mihi te, cui languida nondum/ lumina sunt nati cara saturata figura,/ non ego te gaudens laetanti pectore mittam,/ nec te ferre sinam fortunae signa secundae,/ sed primum multas expromam mente querellas,/ canitiem terra atque infuso pulvere foedans,/ inde infecta vago suspendam lintea malo,/ nostros ut luctus nostraeque incendia mentis/ carbasus obscurata decet ferrugine Hibera./ quod tibi si sancti concesserit incola Itoni,/ tum vero facito ut memori tibi condita corde/ haec vigeant mandata, nec ulla oblitteret aetas;/ ut, simul ac nostros invisent lumina colles,/ funestam antemnae deponant undique vestem,/ candidaque intorti sustollant vela rudentes,/ quam primum cernens ut laeta gaudia mente/ agnoscam, cum te reducem fors prospera sistet.'/ </a:t>
            </a:r>
            <a:r>
              <a:rPr lang="it-IT" sz="1600" dirty="0">
                <a:solidFill>
                  <a:srgbClr val="FF0000"/>
                </a:solidFill>
                <a:latin typeface="Palatino Linotype" panose="02040502050505030304" pitchFamily="18" charset="0"/>
              </a:rPr>
              <a:t>haec mandata prius constanti mente tenentem/ Thesea ceu pulsae ventorum flamine nubes/ aerium nivei montis liquere cacumen.</a:t>
            </a:r>
            <a:r>
              <a:rPr lang="it-IT" sz="1600" dirty="0">
                <a:latin typeface="Palatino Linotype" panose="02040502050505030304" pitchFamily="18" charset="0"/>
              </a:rPr>
              <a:t>/ at pater, ut summa prospectum ex arce petebat,/</a:t>
            </a:r>
            <a:r>
              <a:rPr lang="el-GR" sz="1600" dirty="0">
                <a:latin typeface="Palatino Linotype" panose="02040502050505030304" pitchFamily="18" charset="0"/>
              </a:rPr>
              <a:t> </a:t>
            </a:r>
            <a:r>
              <a:rPr lang="it-IT" sz="1600" dirty="0">
                <a:latin typeface="Palatino Linotype" panose="02040502050505030304" pitchFamily="18" charset="0"/>
              </a:rPr>
              <a:t>anxia in assiduos absumens lumina fletus,/ cum primum infecti conspexit lintea veli,/ praecipitem sese scopulorum e vertice iecit,/ amissum credens immiti Thesea fato./ sic, funesta domus ingressus tecta paterna/ morte, ferox Theseus, qualem Minoidi luctum/ obtulerat mente immemori, talem ipse recepit./ quae tum prospectans cedentem maesta carinam/ multiplices animo volvebat saucia curas.</a:t>
            </a:r>
            <a:endParaRPr lang="el-GR" sz="1600" dirty="0">
              <a:latin typeface="Palatino Linotype" panose="02040502050505030304" pitchFamily="18" charset="0"/>
            </a:endParaRPr>
          </a:p>
          <a:p>
            <a:pPr marL="0" indent="0" algn="just">
              <a:lnSpc>
                <a:spcPct val="110000"/>
              </a:lnSpc>
              <a:spcBef>
                <a:spcPts val="0"/>
              </a:spcBef>
              <a:buNone/>
            </a:pPr>
            <a:r>
              <a:rPr lang="el-GR" sz="1600" dirty="0">
                <a:solidFill>
                  <a:srgbClr val="FF0000"/>
                </a:solidFill>
                <a:latin typeface="Palatino Linotype" panose="02040502050505030304" pitchFamily="18" charset="0"/>
              </a:rPr>
              <a:t>Αφού έβγαλε αυτά τα λόγια απ’ το πικρό στήθος της ζητώντας την τιμωρία των πράξεων του Θησέα ο αήττητος ο άρχοντας του ουρανού έγνεψε συναινετικά. Όλη η γη τρόμαξε και τα φρικτά πελάγη και τα άστρα του ουρανού φέγγοντας σείστηκαν.</a:t>
            </a:r>
            <a:r>
              <a:rPr lang="el-GR" sz="1600" dirty="0">
                <a:latin typeface="Palatino Linotype" panose="02040502050505030304" pitchFamily="18" charset="0"/>
              </a:rPr>
              <a:t> Ο ίδιος όμως ο Θησέας σκεπασμένος με τυφλή καταχνιά στη σκέψη ξέχασε τα πάντα στο επιλήσμον στήθος του, προσταγές που μέχρι πριν τηρούσε και δεν ύψωσε επίμονο σημάδι στο λυπημένο πατέρα για να δείξει ότι γυρνά σώος στο πόρτο του </a:t>
            </a:r>
            <a:r>
              <a:rPr lang="el-GR" sz="1600" dirty="0" err="1">
                <a:latin typeface="Palatino Linotype" panose="02040502050505030304" pitchFamily="18" charset="0"/>
              </a:rPr>
              <a:t>Ερεχθέα</a:t>
            </a:r>
            <a:r>
              <a:rPr lang="el-GR" sz="1600" dirty="0">
                <a:latin typeface="Palatino Linotype" panose="02040502050505030304" pitchFamily="18" charset="0"/>
              </a:rPr>
              <a:t>. Και πράγματι </a:t>
            </a:r>
            <a:r>
              <a:rPr lang="el-GR" sz="1600" dirty="0">
                <a:solidFill>
                  <a:srgbClr val="FF0000"/>
                </a:solidFill>
                <a:latin typeface="Palatino Linotype" panose="02040502050505030304" pitchFamily="18" charset="0"/>
              </a:rPr>
              <a:t>λένε</a:t>
            </a:r>
            <a:r>
              <a:rPr lang="el-GR" sz="1600" dirty="0">
                <a:latin typeface="Palatino Linotype" panose="02040502050505030304" pitchFamily="18" charset="0"/>
              </a:rPr>
              <a:t> ότι κάποτε καθώς ο Αιγέας εμπιστευόταν τον γιο του στους ανέμους καθώς εγκατέλειπε τα τείχη της Αθήνας πρόσταξε τον νεαρό καθώς τον αγκάλιαζε: «Γιε μου μοναχογιέ πιο ακριβέ κι απ’ τη μακριά ζωή που σε στέλνω σε αμφίβολη αποστολή καθώς σ’ ανταμώνω τώρα στο τέλος των γηρατειών μου επειδή η τύχη μου και η θερμή μου ανδρεία σε παίρνει άθελα από εμένα και ενώ τα θολά μου μάτια δεν χόρτασαν ακόμα το αγαπητό πρόσωπο του γιου μου σε στέλνω με μισή καρδιά. Και ούτε θα περιμένω να φέρεις σύμβολα καλής τύχης αλλά πρώτα εγώ θα κλάψω παράπονα της σκέψης μου χύνοντας σκόνη και γη στα γηρατειά μου για να τα λερώσω. Εγώ θα σου κρεμάσω βαμμένα με ιβηρική </a:t>
            </a:r>
            <a:r>
              <a:rPr lang="el-GR" sz="1600" dirty="0" err="1">
                <a:latin typeface="Palatino Linotype" panose="02040502050505030304" pitchFamily="18" charset="0"/>
              </a:rPr>
              <a:t>σιδεροσκουριά</a:t>
            </a:r>
            <a:r>
              <a:rPr lang="el-GR" sz="1600" dirty="0">
                <a:latin typeface="Palatino Linotype" panose="02040502050505030304" pitchFamily="18" charset="0"/>
              </a:rPr>
              <a:t> πανιά για το κακό ταξίδι για να σου θυμίζουνε το πένθος μας και τις φωτιές της σκέψης μας. Εάν η κάτοικος της </a:t>
            </a:r>
            <a:r>
              <a:rPr lang="el-GR" sz="1600" dirty="0" err="1">
                <a:latin typeface="Palatino Linotype" panose="02040502050505030304" pitchFamily="18" charset="0"/>
              </a:rPr>
              <a:t>Ιτώνου</a:t>
            </a:r>
            <a:r>
              <a:rPr lang="el-GR" sz="1600" dirty="0">
                <a:latin typeface="Palatino Linotype" panose="02040502050505030304" pitchFamily="18" charset="0"/>
              </a:rPr>
              <a:t> που προστατεύει τη γενιά και τον τόπο του </a:t>
            </a:r>
            <a:r>
              <a:rPr lang="el-GR" sz="1600" dirty="0" err="1">
                <a:latin typeface="Palatino Linotype" panose="02040502050505030304" pitchFamily="18" charset="0"/>
              </a:rPr>
              <a:t>Ερεχθέα</a:t>
            </a:r>
            <a:r>
              <a:rPr lang="el-GR" sz="1600" dirty="0">
                <a:latin typeface="Palatino Linotype" panose="02040502050505030304" pitchFamily="18" charset="0"/>
              </a:rPr>
              <a:t> η Αθηνά σε βοηθήσει να βάψεις με το </a:t>
            </a:r>
            <a:r>
              <a:rPr lang="el-GR" sz="1600" dirty="0" err="1">
                <a:latin typeface="Palatino Linotype" panose="02040502050505030304" pitchFamily="18" charset="0"/>
              </a:rPr>
              <a:t>ταυρικό</a:t>
            </a:r>
            <a:r>
              <a:rPr lang="el-GR" sz="1600" dirty="0">
                <a:latin typeface="Palatino Linotype" panose="02040502050505030304" pitchFamily="18" charset="0"/>
              </a:rPr>
              <a:t> αίμα το δεξί σου χέρι τότε οι εντολές μου που κρύβεις στην καρδιά σου ας φωτίσουν τη σκέψη σου και ας μη ξεχαστούν. Όταν τα μάτια σου δούνε τους λόφους της πατρίδας μας κατέβασε τα πένθιμα πανιά απ’ τους ιστούς και ύψωσε τα λαμπρά πανιά στα γυριστά σχοινιά σου και εγώ μόλις δω τα  σημάδια της χαράς θα καταλάβω αμέσως ότι η καλή ώρα σε ξαναφέρνει πίσω. </a:t>
            </a:r>
            <a:r>
              <a:rPr lang="el-GR" sz="1600" dirty="0">
                <a:solidFill>
                  <a:srgbClr val="FF0000"/>
                </a:solidFill>
                <a:latin typeface="Palatino Linotype" panose="02040502050505030304" pitchFamily="18" charset="0"/>
              </a:rPr>
              <a:t>Ο Θησέας κρατούσε γερά στη σκέψη του αυτές τις εντολές. Όμως ως σύννεφα που φύσημα ανέμου τα σπρώχνει και αφήνουν τη χιονισμένη αέρινη κορφή έτσι εγκατέλειψαν κι αυτόν.</a:t>
            </a:r>
            <a:r>
              <a:rPr lang="el-GR" sz="1600" dirty="0">
                <a:latin typeface="Palatino Linotype" panose="02040502050505030304" pitchFamily="18" charset="0"/>
              </a:rPr>
              <a:t> Και ο πατέρας που είχε μείνει στην ακρόπολη και </a:t>
            </a:r>
            <a:r>
              <a:rPr lang="el-GR" sz="1600" dirty="0" err="1">
                <a:latin typeface="Palatino Linotype" panose="02040502050505030304" pitchFamily="18" charset="0"/>
              </a:rPr>
              <a:t>εξόδευε</a:t>
            </a:r>
            <a:r>
              <a:rPr lang="el-GR" sz="1600" dirty="0">
                <a:latin typeface="Palatino Linotype" panose="02040502050505030304" pitchFamily="18" charset="0"/>
              </a:rPr>
              <a:t> τα θλιμμένα μάτια του στο κλάμα μόλις αντίκρισε πανιά αποτυχίας στα ιστία έπεσε με το κεφάλι απ’ την κορυφή των βράχων νομίζοντας ότι ο Θησέας χάθηκε εξαιτίας της αναπόφευκτης μοίρας. Έτσι ο δριμύς Θησέας μπαίνοντας στο σπίτι που θρηνούσε τον χαμό του πατέρα του βρήκε και ο ίδιος τώρα το πένθος που η αχάριστη ψυχή του προκάλεσε στη </a:t>
            </a:r>
            <a:r>
              <a:rPr lang="el-GR" sz="1600" dirty="0" err="1">
                <a:latin typeface="Palatino Linotype" panose="02040502050505030304" pitchFamily="18" charset="0"/>
              </a:rPr>
              <a:t>Μινωίδα</a:t>
            </a:r>
            <a:r>
              <a:rPr lang="el-GR" sz="1600" dirty="0">
                <a:latin typeface="Palatino Linotype" panose="02040502050505030304" pitchFamily="18" charset="0"/>
              </a:rPr>
              <a:t>. Τότε λοιπόν η </a:t>
            </a:r>
            <a:r>
              <a:rPr lang="el-GR" sz="1600" dirty="0" err="1">
                <a:latin typeface="Palatino Linotype" panose="02040502050505030304" pitchFamily="18" charset="0"/>
              </a:rPr>
              <a:t>Μινωίς</a:t>
            </a:r>
            <a:r>
              <a:rPr lang="el-GR" sz="1600" dirty="0">
                <a:latin typeface="Palatino Linotype" panose="02040502050505030304" pitchFamily="18" charset="0"/>
              </a:rPr>
              <a:t> βλέποντας το καράβι να ξεμακραίνει έστρεφε πολλαπλές σκέψεις στην πληγωμένη ψυχή της.</a:t>
            </a:r>
          </a:p>
          <a:p>
            <a:pPr marL="0" indent="0" algn="just">
              <a:lnSpc>
                <a:spcPct val="110000"/>
              </a:lnSpc>
              <a:spcBef>
                <a:spcPts val="0"/>
              </a:spcBef>
              <a:buNone/>
            </a:pPr>
            <a:endParaRPr lang="el-GR" sz="1600" dirty="0">
              <a:latin typeface="Palatino Linotype" panose="02040502050505030304" pitchFamily="18" charset="0"/>
            </a:endParaRPr>
          </a:p>
          <a:p>
            <a:pPr marL="0" indent="0" algn="just">
              <a:lnSpc>
                <a:spcPct val="110000"/>
              </a:lnSpc>
              <a:spcBef>
                <a:spcPts val="0"/>
              </a:spcBef>
              <a:buNone/>
            </a:pPr>
            <a:endParaRPr lang="it-IT" sz="1600" dirty="0">
              <a:latin typeface="Palatino Linotype" panose="02040502050505030304" pitchFamily="18" charset="0"/>
            </a:endParaRPr>
          </a:p>
          <a:p>
            <a:pPr marL="0" indent="0" algn="just">
              <a:lnSpc>
                <a:spcPct val="110000"/>
              </a:lnSpc>
              <a:spcBef>
                <a:spcPts val="0"/>
              </a:spcBef>
              <a:buNone/>
            </a:pPr>
            <a:endParaRPr lang="el-GR" sz="1600" dirty="0">
              <a:latin typeface="Palatino Linotype" panose="02040502050505030304" pitchFamily="18" charset="0"/>
            </a:endParaRPr>
          </a:p>
        </p:txBody>
      </p:sp>
    </p:spTree>
    <p:extLst>
      <p:ext uri="{BB962C8B-B14F-4D97-AF65-F5344CB8AC3E}">
        <p14:creationId xmlns:p14="http://schemas.microsoft.com/office/powerpoint/2010/main" val="1517337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B2C6BFE-6868-43F0-AD38-95A0E0DEC1CC}"/>
              </a:ext>
            </a:extLst>
          </p:cNvPr>
          <p:cNvSpPr>
            <a:spLocks noGrp="1"/>
          </p:cNvSpPr>
          <p:nvPr>
            <p:ph idx="1"/>
          </p:nvPr>
        </p:nvSpPr>
        <p:spPr>
          <a:xfrm>
            <a:off x="0" y="0"/>
            <a:ext cx="12192000" cy="6858000"/>
          </a:xfrm>
        </p:spPr>
        <p:txBody>
          <a:bodyPr>
            <a:normAutofit fontScale="92500" lnSpcReduction="10000"/>
          </a:bodyPr>
          <a:lstStyle/>
          <a:p>
            <a:pPr marL="0" indent="0" algn="just">
              <a:spcBef>
                <a:spcPts val="0"/>
              </a:spcBef>
              <a:buNone/>
            </a:pPr>
            <a:r>
              <a:rPr lang="el-GR" sz="1800" dirty="0">
                <a:latin typeface="Palatino Linotype" panose="02040502050505030304" pitchFamily="18" charset="0"/>
              </a:rPr>
              <a:t>Κατ. 64.251-264</a:t>
            </a:r>
            <a:endParaRPr lang="it-IT" sz="1800" dirty="0">
              <a:latin typeface="Palatino Linotype" panose="02040502050505030304" pitchFamily="18" charset="0"/>
            </a:endParaRPr>
          </a:p>
          <a:p>
            <a:pPr marL="0" indent="0" algn="just">
              <a:spcBef>
                <a:spcPts val="0"/>
              </a:spcBef>
              <a:buNone/>
            </a:pPr>
            <a:r>
              <a:rPr lang="it-IT" sz="1800" u="sng" dirty="0">
                <a:solidFill>
                  <a:srgbClr val="FF0000"/>
                </a:solidFill>
                <a:latin typeface="Palatino Linotype" panose="02040502050505030304" pitchFamily="18" charset="0"/>
              </a:rPr>
              <a:t>at parte ex alia </a:t>
            </a:r>
            <a:r>
              <a:rPr lang="it-IT" sz="1800" u="sng" dirty="0">
                <a:latin typeface="Palatino Linotype" panose="02040502050505030304" pitchFamily="18" charset="0"/>
              </a:rPr>
              <a:t>florens volitabat Iacchus </a:t>
            </a:r>
          </a:p>
          <a:p>
            <a:pPr marL="0" indent="0" algn="just">
              <a:spcBef>
                <a:spcPts val="0"/>
              </a:spcBef>
              <a:buNone/>
            </a:pPr>
            <a:r>
              <a:rPr lang="it-IT" sz="1800" u="sng" dirty="0">
                <a:latin typeface="Palatino Linotype" panose="02040502050505030304" pitchFamily="18" charset="0"/>
              </a:rPr>
              <a:t>cum thiaso Satyrorum et Nysigenis Silenis, </a:t>
            </a:r>
          </a:p>
          <a:p>
            <a:pPr marL="0" indent="0" algn="just">
              <a:spcBef>
                <a:spcPts val="0"/>
              </a:spcBef>
              <a:buNone/>
            </a:pPr>
            <a:r>
              <a:rPr lang="it-IT" sz="1800" u="sng" dirty="0">
                <a:latin typeface="Palatino Linotype" panose="02040502050505030304" pitchFamily="18" charset="0"/>
              </a:rPr>
              <a:t>te quaerens, </a:t>
            </a:r>
            <a:r>
              <a:rPr lang="it-IT" sz="1800" u="sng" dirty="0">
                <a:solidFill>
                  <a:srgbClr val="FF0000"/>
                </a:solidFill>
                <a:latin typeface="Palatino Linotype" panose="02040502050505030304" pitchFamily="18" charset="0"/>
              </a:rPr>
              <a:t>Ariadna</a:t>
            </a:r>
            <a:r>
              <a:rPr lang="it-IT" sz="1800" u="sng" dirty="0">
                <a:latin typeface="Palatino Linotype" panose="02040502050505030304" pitchFamily="18" charset="0"/>
              </a:rPr>
              <a:t>, tuoque </a:t>
            </a:r>
            <a:r>
              <a:rPr lang="it-IT" sz="1800" u="sng" dirty="0">
                <a:solidFill>
                  <a:srgbClr val="FF0000"/>
                </a:solidFill>
                <a:latin typeface="Palatino Linotype" panose="02040502050505030304" pitchFamily="18" charset="0"/>
              </a:rPr>
              <a:t>incensus amore</a:t>
            </a:r>
            <a:r>
              <a:rPr lang="it-IT" sz="1800" u="sng" dirty="0">
                <a:latin typeface="Palatino Linotype" panose="02040502050505030304" pitchFamily="18" charset="0"/>
              </a:rPr>
              <a:t>. </a:t>
            </a:r>
          </a:p>
          <a:p>
            <a:pPr marL="0" indent="0" algn="just">
              <a:spcBef>
                <a:spcPts val="0"/>
              </a:spcBef>
              <a:buNone/>
            </a:pPr>
            <a:r>
              <a:rPr lang="it-IT" sz="1800" u="sng" dirty="0">
                <a:latin typeface="Palatino Linotype" panose="02040502050505030304" pitchFamily="18" charset="0"/>
              </a:rPr>
              <a:t>cui Thyades passim </a:t>
            </a:r>
            <a:r>
              <a:rPr lang="it-IT" sz="1800" u="sng" dirty="0">
                <a:solidFill>
                  <a:srgbClr val="FF0000"/>
                </a:solidFill>
                <a:latin typeface="Palatino Linotype" panose="02040502050505030304" pitchFamily="18" charset="0"/>
              </a:rPr>
              <a:t>lymphata mente furebant</a:t>
            </a:r>
            <a:r>
              <a:rPr lang="it-IT" sz="1800" u="sng" dirty="0">
                <a:latin typeface="Palatino Linotype" panose="02040502050505030304" pitchFamily="18" charset="0"/>
              </a:rPr>
              <a:t> </a:t>
            </a:r>
          </a:p>
          <a:p>
            <a:pPr marL="0" indent="0" algn="just">
              <a:spcBef>
                <a:spcPts val="0"/>
              </a:spcBef>
              <a:buNone/>
            </a:pPr>
            <a:r>
              <a:rPr lang="it-IT" sz="1800" u="sng" dirty="0">
                <a:latin typeface="Palatino Linotype" panose="02040502050505030304" pitchFamily="18" charset="0"/>
              </a:rPr>
              <a:t>euhoe bacchantes, euhoe capita inflectentes. </a:t>
            </a:r>
          </a:p>
          <a:p>
            <a:pPr marL="0" indent="0" algn="just">
              <a:spcBef>
                <a:spcPts val="0"/>
              </a:spcBef>
              <a:buNone/>
            </a:pPr>
            <a:r>
              <a:rPr lang="it-IT" sz="1800" u="sng" dirty="0">
                <a:latin typeface="Palatino Linotype" panose="02040502050505030304" pitchFamily="18" charset="0"/>
              </a:rPr>
              <a:t>harum pars tecta quatiebant cuspide thyrsos, </a:t>
            </a:r>
          </a:p>
          <a:p>
            <a:pPr marL="0" indent="0" algn="just">
              <a:spcBef>
                <a:spcPts val="0"/>
              </a:spcBef>
              <a:buNone/>
            </a:pPr>
            <a:r>
              <a:rPr lang="it-IT" sz="1800" u="sng" dirty="0">
                <a:latin typeface="Palatino Linotype" panose="02040502050505030304" pitchFamily="18" charset="0"/>
              </a:rPr>
              <a:t>pars e divulso iactabant membra iuvenco, </a:t>
            </a:r>
          </a:p>
          <a:p>
            <a:pPr marL="0" indent="0" algn="just">
              <a:spcBef>
                <a:spcPts val="0"/>
              </a:spcBef>
              <a:buNone/>
            </a:pPr>
            <a:r>
              <a:rPr lang="it-IT" sz="1800" u="sng" dirty="0">
                <a:latin typeface="Palatino Linotype" panose="02040502050505030304" pitchFamily="18" charset="0"/>
              </a:rPr>
              <a:t>pars sese tortis serpentibus incingebant, </a:t>
            </a:r>
          </a:p>
          <a:p>
            <a:pPr marL="0" indent="0" algn="just">
              <a:spcBef>
                <a:spcPts val="0"/>
              </a:spcBef>
              <a:buNone/>
            </a:pPr>
            <a:r>
              <a:rPr lang="it-IT" sz="1800" u="sng" dirty="0">
                <a:latin typeface="Palatino Linotype" panose="02040502050505030304" pitchFamily="18" charset="0"/>
              </a:rPr>
              <a:t>pars obscura cavis celebrabant orgia cistis, </a:t>
            </a:r>
          </a:p>
          <a:p>
            <a:pPr marL="0" indent="0" algn="just">
              <a:spcBef>
                <a:spcPts val="0"/>
              </a:spcBef>
              <a:buNone/>
            </a:pPr>
            <a:r>
              <a:rPr lang="it-IT" sz="1800" u="sng" dirty="0">
                <a:latin typeface="Palatino Linotype" panose="02040502050505030304" pitchFamily="18" charset="0"/>
              </a:rPr>
              <a:t>orgia quae frustra cupiunt audire profani; </a:t>
            </a:r>
          </a:p>
          <a:p>
            <a:pPr marL="0" indent="0" algn="just">
              <a:spcBef>
                <a:spcPts val="0"/>
              </a:spcBef>
              <a:buNone/>
            </a:pPr>
            <a:r>
              <a:rPr lang="it-IT" sz="1800" u="sng" dirty="0">
                <a:latin typeface="Palatino Linotype" panose="02040502050505030304" pitchFamily="18" charset="0"/>
              </a:rPr>
              <a:t>plangebant aliae proceris tympana palmis, </a:t>
            </a:r>
          </a:p>
          <a:p>
            <a:pPr marL="0" indent="0" algn="just">
              <a:spcBef>
                <a:spcPts val="0"/>
              </a:spcBef>
              <a:buNone/>
            </a:pPr>
            <a:r>
              <a:rPr lang="it-IT" sz="1800" u="sng" dirty="0">
                <a:latin typeface="Palatino Linotype" panose="02040502050505030304" pitchFamily="18" charset="0"/>
              </a:rPr>
              <a:t>aut tereti tenues tinnitus aere ciebant; </a:t>
            </a:r>
          </a:p>
          <a:p>
            <a:pPr marL="0" indent="0" algn="just">
              <a:spcBef>
                <a:spcPts val="0"/>
              </a:spcBef>
              <a:buNone/>
            </a:pPr>
            <a:r>
              <a:rPr lang="it-IT" sz="1800" u="sng" dirty="0">
                <a:latin typeface="Palatino Linotype" panose="02040502050505030304" pitchFamily="18" charset="0"/>
              </a:rPr>
              <a:t>multis raucisonos efflabant cornua bombos, </a:t>
            </a:r>
          </a:p>
          <a:p>
            <a:pPr marL="0" indent="0" algn="just">
              <a:spcBef>
                <a:spcPts val="0"/>
              </a:spcBef>
              <a:buNone/>
            </a:pPr>
            <a:r>
              <a:rPr lang="it-IT" sz="1800" u="sng" dirty="0">
                <a:latin typeface="Palatino Linotype" panose="02040502050505030304" pitchFamily="18" charset="0"/>
              </a:rPr>
              <a:t>barbaraque horribili stridebat tibia cantu.</a:t>
            </a:r>
          </a:p>
          <a:p>
            <a:pPr marL="0" indent="0" algn="just">
              <a:spcBef>
                <a:spcPts val="0"/>
              </a:spcBef>
              <a:buNone/>
            </a:pPr>
            <a:r>
              <a:rPr lang="el-GR" sz="1800" u="sng" dirty="0">
                <a:solidFill>
                  <a:srgbClr val="FF0000"/>
                </a:solidFill>
                <a:effectLst/>
                <a:latin typeface="Palatino Linotype" panose="02040502050505030304" pitchFamily="18" charset="0"/>
                <a:ea typeface="Calibri" panose="020F0502020204030204" pitchFamily="34" charset="0"/>
              </a:rPr>
              <a:t>Σ</a:t>
            </a:r>
            <a:r>
              <a:rPr lang="fr-FR" sz="1800" u="sng" dirty="0">
                <a:solidFill>
                  <a:srgbClr val="FF0000"/>
                </a:solidFill>
                <a:effectLst/>
                <a:latin typeface="Palatino Linotype" panose="02040502050505030304" pitchFamily="18" charset="0"/>
                <a:ea typeface="Calibri" panose="020F0502020204030204" pitchFamily="34" charset="0"/>
              </a:rPr>
              <a:t>’ </a:t>
            </a:r>
            <a:r>
              <a:rPr lang="el-GR" sz="1800" u="sng" dirty="0">
                <a:solidFill>
                  <a:srgbClr val="FF0000"/>
                </a:solidFill>
                <a:effectLst/>
                <a:latin typeface="Palatino Linotype" panose="02040502050505030304" pitchFamily="18" charset="0"/>
                <a:ea typeface="Calibri" panose="020F0502020204030204" pitchFamily="34" charset="0"/>
              </a:rPr>
              <a:t>άλλη μεριά του σεντονιού </a:t>
            </a:r>
            <a:r>
              <a:rPr lang="el-GR" sz="1800" u="sng" dirty="0">
                <a:effectLst/>
                <a:latin typeface="Palatino Linotype" panose="02040502050505030304" pitchFamily="18" charset="0"/>
                <a:ea typeface="Calibri" panose="020F0502020204030204" pitchFamily="34" charset="0"/>
              </a:rPr>
              <a:t>ο Ίακχος χοροπηδούσε θαλερός</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με τον χορό των σατύρων και τους </a:t>
            </a:r>
            <a:r>
              <a:rPr lang="el-GR" sz="1800" u="sng" dirty="0" err="1">
                <a:effectLst/>
                <a:latin typeface="Palatino Linotype" panose="02040502050505030304" pitchFamily="18" charset="0"/>
                <a:ea typeface="Calibri" panose="020F0502020204030204" pitchFamily="34" charset="0"/>
              </a:rPr>
              <a:t>Νυσηγενείς</a:t>
            </a:r>
            <a:r>
              <a:rPr lang="el-GR" sz="1800" u="sng" dirty="0">
                <a:effectLst/>
                <a:latin typeface="Palatino Linotype" panose="02040502050505030304" pitchFamily="18" charset="0"/>
                <a:ea typeface="Calibri" panose="020F0502020204030204" pitchFamily="34" charset="0"/>
              </a:rPr>
              <a:t> </a:t>
            </a:r>
            <a:r>
              <a:rPr lang="el-GR" sz="1800" u="sng" dirty="0" err="1">
                <a:effectLst/>
                <a:latin typeface="Palatino Linotype" panose="02040502050505030304" pitchFamily="18" charset="0"/>
                <a:ea typeface="Calibri" panose="020F0502020204030204" pitchFamily="34" charset="0"/>
              </a:rPr>
              <a:t>Σειληνούς</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αναζητώντας εσένα </a:t>
            </a:r>
            <a:r>
              <a:rPr lang="el-GR" sz="1800" u="sng" dirty="0">
                <a:solidFill>
                  <a:srgbClr val="FF0000"/>
                </a:solidFill>
                <a:effectLst/>
                <a:latin typeface="Palatino Linotype" panose="02040502050505030304" pitchFamily="18" charset="0"/>
                <a:ea typeface="Calibri" panose="020F0502020204030204" pitchFamily="34" charset="0"/>
              </a:rPr>
              <a:t>Αριάδνη</a:t>
            </a:r>
            <a:r>
              <a:rPr lang="el-GR" sz="1800" u="sng" dirty="0">
                <a:effectLst/>
                <a:latin typeface="Palatino Linotype" panose="02040502050505030304" pitchFamily="18" charset="0"/>
                <a:ea typeface="Calibri" panose="020F0502020204030204" pitchFamily="34" charset="0"/>
              </a:rPr>
              <a:t> </a:t>
            </a:r>
            <a:r>
              <a:rPr lang="el-GR" sz="1800" u="sng" dirty="0">
                <a:solidFill>
                  <a:srgbClr val="FF0000"/>
                </a:solidFill>
                <a:effectLst/>
                <a:latin typeface="Palatino Linotype" panose="02040502050505030304" pitchFamily="18" charset="0"/>
                <a:ea typeface="Calibri" panose="020F0502020204030204" pitchFamily="34" charset="0"/>
              </a:rPr>
              <a:t>καμένος για σένα από έρωτα</a:t>
            </a:r>
            <a:r>
              <a:rPr lang="fr-FR" sz="1800" u="sng" dirty="0">
                <a:effectLst/>
                <a:latin typeface="Palatino Linotype" panose="02040502050505030304" pitchFamily="18" charset="0"/>
                <a:ea typeface="Calibri" panose="020F0502020204030204" pitchFamily="34" charset="0"/>
              </a:rPr>
              <a:t>.</a:t>
            </a: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Ζωηρές Μαινάδες </a:t>
            </a:r>
            <a:r>
              <a:rPr lang="el-GR" sz="1800" u="sng" dirty="0">
                <a:solidFill>
                  <a:srgbClr val="FF0000"/>
                </a:solidFill>
                <a:effectLst/>
                <a:latin typeface="Palatino Linotype" panose="02040502050505030304" pitchFamily="18" charset="0"/>
                <a:ea typeface="Calibri" panose="020F0502020204030204" pitchFamily="34" charset="0"/>
              </a:rPr>
              <a:t>οργίαζαν εδώ και εκεί πιωμένες</a:t>
            </a:r>
            <a:endParaRPr lang="en-GB" sz="1800" u="sng" dirty="0">
              <a:solidFill>
                <a:srgbClr val="FF0000"/>
              </a:solidFill>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err="1">
                <a:effectLst/>
                <a:latin typeface="Palatino Linotype" panose="02040502050505030304" pitchFamily="18" charset="0"/>
                <a:ea typeface="Calibri" panose="020F0502020204030204" pitchFamily="34" charset="0"/>
              </a:rPr>
              <a:t>βακχίζοντας</a:t>
            </a:r>
            <a:r>
              <a:rPr lang="el-GR" sz="1800" u="sng" dirty="0">
                <a:effectLst/>
                <a:latin typeface="Palatino Linotype" panose="02040502050505030304" pitchFamily="18" charset="0"/>
                <a:ea typeface="Calibri" panose="020F0502020204030204" pitchFamily="34" charset="0"/>
              </a:rPr>
              <a:t> </a:t>
            </a:r>
            <a:r>
              <a:rPr lang="el-GR" sz="1800" u="sng" dirty="0" err="1">
                <a:effectLst/>
                <a:latin typeface="Palatino Linotype" panose="02040502050505030304" pitchFamily="18" charset="0"/>
                <a:ea typeface="Calibri" panose="020F0502020204030204" pitchFamily="34" charset="0"/>
              </a:rPr>
              <a:t>ευοί</a:t>
            </a:r>
            <a:r>
              <a:rPr lang="el-GR" sz="1800" u="sng" dirty="0">
                <a:effectLst/>
                <a:latin typeface="Palatino Linotype" panose="02040502050505030304" pitchFamily="18" charset="0"/>
                <a:ea typeface="Calibri" panose="020F0502020204030204" pitchFamily="34" charset="0"/>
              </a:rPr>
              <a:t> </a:t>
            </a:r>
            <a:r>
              <a:rPr lang="el-GR" sz="1800" u="sng" dirty="0" err="1">
                <a:effectLst/>
                <a:latin typeface="Palatino Linotype" panose="02040502050505030304" pitchFamily="18" charset="0"/>
                <a:ea typeface="Calibri" panose="020F0502020204030204" pitchFamily="34" charset="0"/>
              </a:rPr>
              <a:t>ευοί</a:t>
            </a:r>
            <a:r>
              <a:rPr lang="el-GR" sz="1800" u="sng" dirty="0">
                <a:effectLst/>
                <a:latin typeface="Palatino Linotype" panose="02040502050505030304" pitchFamily="18" charset="0"/>
                <a:ea typeface="Calibri" panose="020F0502020204030204" pitchFamily="34" charset="0"/>
              </a:rPr>
              <a:t> λυγίζοντας σπασμωδικά τα κεφάλια.</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Άλλες έσειαν με τις κρυφές αιχμές τους θύρσους τους</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και άλλες πετούσαν κομμάτια ξεσκισμένου δαμαλιού</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και άλλες ζώνονταν με φίδια στρίβοντας το κορμί τους</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και άλλες σε κοίλα λίκνα τελούσαν τα μυστικά όργια,</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τα οποία οι αμύητοι μάταια επιδίωκαν να ακούσουν.</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Άλλες με μακριές παλάμες έκρουαν ταμπούρλα</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ή ύψωναν κουδουνίσματα απ’ τα μπρούντζινα τους ντέφια.</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Πολλές φυσούσαν με κέρατα βραχνούς ήχους</a:t>
            </a:r>
            <a:endParaRPr lang="en-GB" sz="1800" u="sng" dirty="0">
              <a:effectLst/>
              <a:latin typeface="Palatino Linotype" panose="02040502050505030304" pitchFamily="18" charset="0"/>
              <a:ea typeface="Calibri" panose="020F0502020204030204" pitchFamily="34" charset="0"/>
            </a:endParaRPr>
          </a:p>
          <a:p>
            <a:pPr marL="0" indent="0" algn="just">
              <a:spcBef>
                <a:spcPts val="0"/>
              </a:spcBef>
              <a:buNone/>
            </a:pPr>
            <a:r>
              <a:rPr lang="el-GR" sz="1800" u="sng" dirty="0">
                <a:effectLst/>
                <a:latin typeface="Palatino Linotype" panose="02040502050505030304" pitchFamily="18" charset="0"/>
                <a:ea typeface="Calibri" panose="020F0502020204030204" pitchFamily="34" charset="0"/>
              </a:rPr>
              <a:t>και ο βάρβαρος αυλός στρίγγλιζε ανατριχιαστικό τραγούδι.</a:t>
            </a:r>
          </a:p>
          <a:p>
            <a:pPr marL="0" indent="0" algn="just">
              <a:spcBef>
                <a:spcPts val="0"/>
              </a:spcBef>
              <a:buNone/>
            </a:pPr>
            <a:endParaRPr lang="el-GR" sz="1500" dirty="0">
              <a:latin typeface="Palatino Linotype" panose="02040502050505030304" pitchFamily="18" charset="0"/>
            </a:endParaRPr>
          </a:p>
        </p:txBody>
      </p:sp>
    </p:spTree>
    <p:extLst>
      <p:ext uri="{BB962C8B-B14F-4D97-AF65-F5344CB8AC3E}">
        <p14:creationId xmlns:p14="http://schemas.microsoft.com/office/powerpoint/2010/main" val="3166399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2000"/>
                <a:hueMod val="108000"/>
                <a:satMod val="164000"/>
                <a:lumMod val="69000"/>
              </a:schemeClr>
              <a:schemeClr val="bg2">
                <a:tint val="96000"/>
                <a:hueMod val="90000"/>
                <a:satMod val="130000"/>
                <a:lumMod val="134000"/>
              </a:schemeClr>
            </a:duotone>
          </a:blip>
          <a:stretch/>
        </a:blipFill>
        <a:effectLst/>
      </p:bgPr>
    </p:bg>
    <p:spTree>
      <p:nvGrpSpPr>
        <p:cNvPr id="1" name=""/>
        <p:cNvGrpSpPr/>
        <p:nvPr/>
      </p:nvGrpSpPr>
      <p:grpSpPr>
        <a:xfrm>
          <a:off x="0" y="0"/>
          <a:ext cx="0" cy="0"/>
          <a:chOff x="0" y="0"/>
          <a:chExt cx="0" cy="0"/>
        </a:xfrm>
      </p:grpSpPr>
      <p:pic>
        <p:nvPicPr>
          <p:cNvPr id="24" name="Picture 9">
            <a:extLst>
              <a:ext uri="{FF2B5EF4-FFF2-40B4-BE49-F238E27FC236}">
                <a16:creationId xmlns:a16="http://schemas.microsoft.com/office/drawing/2014/main" id="{AA085689-791F-4B8F-9F30-12415B97D36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25" name="Picture 11">
            <a:extLst>
              <a:ext uri="{FF2B5EF4-FFF2-40B4-BE49-F238E27FC236}">
                <a16:creationId xmlns:a16="http://schemas.microsoft.com/office/drawing/2014/main" id="{AA3FED7F-6821-47C0-A464-E9278B24129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26" name="Oval 13">
            <a:extLst>
              <a:ext uri="{FF2B5EF4-FFF2-40B4-BE49-F238E27FC236}">
                <a16:creationId xmlns:a16="http://schemas.microsoft.com/office/drawing/2014/main" id="{8F54B2FB-3F54-4350-8D1B-F86D677CA7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pic>
        <p:nvPicPr>
          <p:cNvPr id="27" name="Picture 15">
            <a:extLst>
              <a:ext uri="{FF2B5EF4-FFF2-40B4-BE49-F238E27FC236}">
                <a16:creationId xmlns:a16="http://schemas.microsoft.com/office/drawing/2014/main" id="{561B34F5-88E5-4711-BC16-3005C29AD7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28" name="Picture 17">
            <a:extLst>
              <a:ext uri="{FF2B5EF4-FFF2-40B4-BE49-F238E27FC236}">
                <a16:creationId xmlns:a16="http://schemas.microsoft.com/office/drawing/2014/main" id="{4F3661D0-2268-4D3E-88BA-0647BCBE33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29" name="Rectangle 19">
            <a:extLst>
              <a:ext uri="{FF2B5EF4-FFF2-40B4-BE49-F238E27FC236}">
                <a16:creationId xmlns:a16="http://schemas.microsoft.com/office/drawing/2014/main" id="{DDB56DB5-0324-4F79-9AB8-CB18C1DC8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l-GR"/>
          </a:p>
        </p:txBody>
      </p:sp>
      <p:pic>
        <p:nvPicPr>
          <p:cNvPr id="5" name="Θέση περιεχομένου 4" descr="Εικόνα που περιέχει ζωγραφική, ζωγραφιά, τέχνη, μυθολογία&#10;&#10;Περιγραφή που δημιουργήθηκε αυτόματα">
            <a:extLst>
              <a:ext uri="{FF2B5EF4-FFF2-40B4-BE49-F238E27FC236}">
                <a16:creationId xmlns:a16="http://schemas.microsoft.com/office/drawing/2014/main" id="{38252706-863F-BFBD-110C-05BD53CECAC8}"/>
              </a:ext>
            </a:extLst>
          </p:cNvPr>
          <p:cNvPicPr>
            <a:picLocks noGrp="1" noChangeAspect="1"/>
          </p:cNvPicPr>
          <p:nvPr>
            <p:ph idx="1"/>
          </p:nvPr>
        </p:nvPicPr>
        <p:blipFill>
          <a:blip r:embed="rId7">
            <a:extLst>
              <a:ext uri="{28A0092B-C50C-407E-A947-70E740481C1C}">
                <a14:useLocalDpi xmlns:a14="http://schemas.microsoft.com/office/drawing/2010/main" val="0"/>
              </a:ext>
            </a:extLst>
          </a:blip>
          <a:srcRect r="315" b="1"/>
          <a:stretch/>
        </p:blipFill>
        <p:spPr>
          <a:xfrm>
            <a:off x="-1" y="10"/>
            <a:ext cx="7554140" cy="6857990"/>
          </a:xfrm>
          <a:prstGeom prst="rect">
            <a:avLst/>
          </a:prstGeom>
        </p:spPr>
      </p:pic>
    </p:spTree>
    <p:extLst>
      <p:ext uri="{BB962C8B-B14F-4D97-AF65-F5344CB8AC3E}">
        <p14:creationId xmlns:p14="http://schemas.microsoft.com/office/powerpoint/2010/main" val="657677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67A8368-EEE1-466B-AF9F-1AA59FECA7FA}"/>
              </a:ext>
            </a:extLst>
          </p:cNvPr>
          <p:cNvSpPr>
            <a:spLocks noGrp="1"/>
          </p:cNvSpPr>
          <p:nvPr>
            <p:ph idx="1"/>
          </p:nvPr>
        </p:nvSpPr>
        <p:spPr>
          <a:xfrm>
            <a:off x="0" y="0"/>
            <a:ext cx="12192000" cy="6858000"/>
          </a:xfrm>
        </p:spPr>
        <p:txBody>
          <a:bodyPr>
            <a:normAutofit fontScale="92500" lnSpcReduction="20000"/>
          </a:bodyPr>
          <a:lstStyle/>
          <a:p>
            <a:pPr marL="0" indent="0" algn="just">
              <a:spcBef>
                <a:spcPts val="0"/>
              </a:spcBef>
              <a:buNone/>
            </a:pPr>
            <a:r>
              <a:rPr lang="el-GR" dirty="0">
                <a:latin typeface="Palatino Linotype" panose="02040502050505030304" pitchFamily="18" charset="0"/>
              </a:rPr>
              <a:t>Κατ. 64.265-277</a:t>
            </a:r>
          </a:p>
          <a:p>
            <a:pPr marL="0" indent="0" algn="just">
              <a:spcBef>
                <a:spcPts val="0"/>
              </a:spcBef>
              <a:buNone/>
            </a:pPr>
            <a:r>
              <a:rPr lang="it-IT" dirty="0">
                <a:latin typeface="Palatino Linotype" panose="02040502050505030304" pitchFamily="18" charset="0"/>
              </a:rPr>
              <a:t>talibus amplifice vestis decorata figuris </a:t>
            </a:r>
          </a:p>
          <a:p>
            <a:pPr marL="0" indent="0" algn="just">
              <a:spcBef>
                <a:spcPts val="0"/>
              </a:spcBef>
              <a:buNone/>
            </a:pPr>
            <a:r>
              <a:rPr lang="it-IT" dirty="0">
                <a:latin typeface="Palatino Linotype" panose="02040502050505030304" pitchFamily="18" charset="0"/>
              </a:rPr>
              <a:t>pulvinar complexa suo velabat amictu. </a:t>
            </a:r>
          </a:p>
          <a:p>
            <a:pPr marL="0" indent="0" algn="just">
              <a:spcBef>
                <a:spcPts val="0"/>
              </a:spcBef>
              <a:buNone/>
            </a:pPr>
            <a:r>
              <a:rPr lang="it-IT" dirty="0">
                <a:latin typeface="Palatino Linotype" panose="02040502050505030304" pitchFamily="18" charset="0"/>
              </a:rPr>
              <a:t>quae postquam cupide spectando Thessala pubes </a:t>
            </a:r>
          </a:p>
          <a:p>
            <a:pPr marL="0" indent="0" algn="just">
              <a:spcBef>
                <a:spcPts val="0"/>
              </a:spcBef>
              <a:buNone/>
            </a:pPr>
            <a:r>
              <a:rPr lang="it-IT" dirty="0">
                <a:latin typeface="Palatino Linotype" panose="02040502050505030304" pitchFamily="18" charset="0"/>
              </a:rPr>
              <a:t>expletast, sanctis coepit decedere divis. </a:t>
            </a:r>
          </a:p>
          <a:p>
            <a:pPr marL="0" indent="0" algn="just">
              <a:spcBef>
                <a:spcPts val="0"/>
              </a:spcBef>
              <a:buNone/>
            </a:pPr>
            <a:r>
              <a:rPr lang="it-IT" u="sng" dirty="0">
                <a:latin typeface="Palatino Linotype" panose="02040502050505030304" pitchFamily="18" charset="0"/>
              </a:rPr>
              <a:t>hic, qualis flatu placidum mare matutino </a:t>
            </a:r>
          </a:p>
          <a:p>
            <a:pPr marL="0" indent="0" algn="just">
              <a:spcBef>
                <a:spcPts val="0"/>
              </a:spcBef>
              <a:buNone/>
            </a:pPr>
            <a:r>
              <a:rPr lang="it-IT" u="sng" dirty="0">
                <a:latin typeface="Palatino Linotype" panose="02040502050505030304" pitchFamily="18" charset="0"/>
              </a:rPr>
              <a:t>horrificans Zephyrus proclivas incitat undas </a:t>
            </a:r>
          </a:p>
          <a:p>
            <a:pPr marL="0" indent="0" algn="just">
              <a:spcBef>
                <a:spcPts val="0"/>
              </a:spcBef>
              <a:buNone/>
            </a:pPr>
            <a:r>
              <a:rPr lang="it-IT" u="sng" dirty="0">
                <a:latin typeface="Palatino Linotype" panose="02040502050505030304" pitchFamily="18" charset="0"/>
              </a:rPr>
              <a:t>Aurora exoriente vagi sub limina Solis, </a:t>
            </a:r>
          </a:p>
          <a:p>
            <a:pPr marL="0" indent="0" algn="just">
              <a:spcBef>
                <a:spcPts val="0"/>
              </a:spcBef>
              <a:buNone/>
            </a:pPr>
            <a:r>
              <a:rPr lang="it-IT" u="sng" dirty="0">
                <a:latin typeface="Palatino Linotype" panose="02040502050505030304" pitchFamily="18" charset="0"/>
              </a:rPr>
              <a:t>quae tarde primum clementi flamine pulsae </a:t>
            </a:r>
          </a:p>
          <a:p>
            <a:pPr marL="0" indent="0" algn="just">
              <a:spcBef>
                <a:spcPts val="0"/>
              </a:spcBef>
              <a:buNone/>
            </a:pPr>
            <a:r>
              <a:rPr lang="it-IT" u="sng" dirty="0">
                <a:latin typeface="Palatino Linotype" panose="02040502050505030304" pitchFamily="18" charset="0"/>
              </a:rPr>
              <a:t>procedunt leviterque sonant plangore cachinni, </a:t>
            </a:r>
          </a:p>
          <a:p>
            <a:pPr marL="0" indent="0" algn="just">
              <a:spcBef>
                <a:spcPts val="0"/>
              </a:spcBef>
              <a:buNone/>
            </a:pPr>
            <a:r>
              <a:rPr lang="it-IT" u="sng" dirty="0">
                <a:latin typeface="Palatino Linotype" panose="02040502050505030304" pitchFamily="18" charset="0"/>
              </a:rPr>
              <a:t>post vento crescente magis magis increbrescunt, </a:t>
            </a:r>
          </a:p>
          <a:p>
            <a:pPr marL="0" indent="0" algn="just">
              <a:spcBef>
                <a:spcPts val="0"/>
              </a:spcBef>
              <a:buNone/>
            </a:pPr>
            <a:r>
              <a:rPr lang="it-IT" u="sng" dirty="0">
                <a:solidFill>
                  <a:srgbClr val="FF0000"/>
                </a:solidFill>
                <a:latin typeface="Palatino Linotype" panose="02040502050505030304" pitchFamily="18" charset="0"/>
              </a:rPr>
              <a:t>purpureaque procul nantes ab luce refulgent</a:t>
            </a:r>
            <a:r>
              <a:rPr lang="it-IT" u="sng" dirty="0">
                <a:latin typeface="Palatino Linotype" panose="02040502050505030304" pitchFamily="18" charset="0"/>
              </a:rPr>
              <a:t>:  </a:t>
            </a:r>
          </a:p>
          <a:p>
            <a:pPr marL="0" indent="0" algn="just">
              <a:spcBef>
                <a:spcPts val="0"/>
              </a:spcBef>
              <a:buNone/>
            </a:pPr>
            <a:r>
              <a:rPr lang="it-IT" u="sng" dirty="0">
                <a:latin typeface="Palatino Linotype" panose="02040502050505030304" pitchFamily="18" charset="0"/>
              </a:rPr>
              <a:t>sic tum vestibulo linquentes regia tecta </a:t>
            </a:r>
          </a:p>
          <a:p>
            <a:pPr marL="0" indent="0" algn="just">
              <a:spcBef>
                <a:spcPts val="0"/>
              </a:spcBef>
              <a:buNone/>
            </a:pPr>
            <a:r>
              <a:rPr lang="it-IT" u="sng" dirty="0">
                <a:latin typeface="Palatino Linotype" panose="02040502050505030304" pitchFamily="18" charset="0"/>
              </a:rPr>
              <a:t>ad se quisque vago passim pede discedebant.</a:t>
            </a:r>
          </a:p>
          <a:p>
            <a:pPr marL="0" indent="0" algn="just">
              <a:spcBef>
                <a:spcPts val="0"/>
              </a:spcBef>
              <a:buNone/>
            </a:pPr>
            <a:r>
              <a:rPr lang="el-GR" dirty="0">
                <a:latin typeface="Palatino Linotype" panose="02040502050505030304" pitchFamily="18" charset="0"/>
              </a:rPr>
              <a:t>Το πλούσιο κεντημένο πέπλο αγκαλιάζοντας</a:t>
            </a:r>
          </a:p>
          <a:p>
            <a:pPr marL="0" indent="0" algn="just">
              <a:spcBef>
                <a:spcPts val="0"/>
              </a:spcBef>
              <a:buNone/>
            </a:pPr>
            <a:r>
              <a:rPr lang="el-GR" dirty="0">
                <a:latin typeface="Palatino Linotype" panose="02040502050505030304" pitchFamily="18" charset="0"/>
              </a:rPr>
              <a:t>το ιερό κρεβάτι σκέπαζε τέτοιες παραστάσεις. </a:t>
            </a:r>
          </a:p>
          <a:p>
            <a:pPr marL="0" indent="0" algn="just">
              <a:spcBef>
                <a:spcPts val="0"/>
              </a:spcBef>
              <a:buNone/>
            </a:pPr>
            <a:r>
              <a:rPr lang="el-GR" dirty="0">
                <a:latin typeface="Palatino Linotype" panose="02040502050505030304" pitchFamily="18" charset="0"/>
              </a:rPr>
              <a:t>Και μόλις η Θεσσαλική νεολαία είδε ποθητά</a:t>
            </a:r>
          </a:p>
          <a:p>
            <a:pPr marL="0" indent="0" algn="just">
              <a:spcBef>
                <a:spcPts val="0"/>
              </a:spcBef>
              <a:buNone/>
            </a:pPr>
            <a:r>
              <a:rPr lang="el-GR" dirty="0">
                <a:latin typeface="Palatino Linotype" panose="02040502050505030304" pitchFamily="18" charset="0"/>
              </a:rPr>
              <a:t>την πλησμονή αυτή της θεάς έκανε τόπο στους ιερούς θεούς.</a:t>
            </a:r>
          </a:p>
          <a:p>
            <a:pPr marL="0" indent="0" algn="just">
              <a:spcBef>
                <a:spcPts val="0"/>
              </a:spcBef>
              <a:buNone/>
            </a:pPr>
            <a:r>
              <a:rPr lang="el-GR" u="sng" dirty="0">
                <a:latin typeface="Palatino Linotype" panose="02040502050505030304" pitchFamily="18" charset="0"/>
              </a:rPr>
              <a:t>Έτσι όπως ο πρωινός Ζέφυρος φυσώντας στο </a:t>
            </a:r>
          </a:p>
          <a:p>
            <a:pPr marL="0" indent="0" algn="just">
              <a:spcBef>
                <a:spcPts val="0"/>
              </a:spcBef>
              <a:buNone/>
            </a:pPr>
            <a:r>
              <a:rPr lang="el-GR" u="sng" dirty="0">
                <a:latin typeface="Palatino Linotype" panose="02040502050505030304" pitchFamily="18" charset="0"/>
              </a:rPr>
              <a:t>ήρεμο πέλαγος σηκώνει μεγάλα κύματα </a:t>
            </a:r>
          </a:p>
          <a:p>
            <a:pPr marL="0" indent="0" algn="just">
              <a:spcBef>
                <a:spcPts val="0"/>
              </a:spcBef>
              <a:buNone/>
            </a:pPr>
            <a:r>
              <a:rPr lang="el-GR" u="sng" dirty="0">
                <a:latin typeface="Palatino Linotype" panose="02040502050505030304" pitchFamily="18" charset="0"/>
              </a:rPr>
              <a:t>καθώς η Αυγή ξεπηδά από το κατώφλι του διαβατάρη Ήλιου</a:t>
            </a:r>
          </a:p>
          <a:p>
            <a:pPr marL="0" indent="0" algn="just">
              <a:spcBef>
                <a:spcPts val="0"/>
              </a:spcBef>
              <a:buNone/>
            </a:pPr>
            <a:r>
              <a:rPr lang="el-GR" u="sng" dirty="0">
                <a:latin typeface="Palatino Linotype" panose="02040502050505030304" pitchFamily="18" charset="0"/>
              </a:rPr>
              <a:t>και τα κύματα σπρωγμένα από το γαλήνιο φύσημα</a:t>
            </a:r>
          </a:p>
          <a:p>
            <a:pPr marL="0" indent="0" algn="just">
              <a:spcBef>
                <a:spcPts val="0"/>
              </a:spcBef>
              <a:buNone/>
            </a:pPr>
            <a:r>
              <a:rPr lang="el-GR" u="sng" dirty="0">
                <a:latin typeface="Palatino Linotype" panose="02040502050505030304" pitchFamily="18" charset="0"/>
              </a:rPr>
              <a:t>αρχικά νωχελικά πορεύονται και ηχούν φωνάζοντας με γέλιο</a:t>
            </a:r>
          </a:p>
          <a:p>
            <a:pPr marL="0" indent="0" algn="just">
              <a:spcBef>
                <a:spcPts val="0"/>
              </a:spcBef>
              <a:buNone/>
            </a:pPr>
            <a:r>
              <a:rPr lang="el-GR" u="sng" dirty="0">
                <a:latin typeface="Palatino Linotype" panose="02040502050505030304" pitchFamily="18" charset="0"/>
              </a:rPr>
              <a:t>μα μόλις ο άνεμος δυναμώσει πυκνώνουν όλο και πιο πολύ</a:t>
            </a:r>
          </a:p>
          <a:p>
            <a:pPr marL="0" indent="0" algn="just">
              <a:spcBef>
                <a:spcPts val="0"/>
              </a:spcBef>
              <a:buNone/>
            </a:pPr>
            <a:r>
              <a:rPr lang="el-GR" u="sng" dirty="0">
                <a:solidFill>
                  <a:srgbClr val="FF0000"/>
                </a:solidFill>
                <a:latin typeface="Palatino Linotype" panose="02040502050505030304" pitchFamily="18" charset="0"/>
              </a:rPr>
              <a:t>λάμποντας στο πορφυρένιο φως και πλέοντας μακριά</a:t>
            </a:r>
            <a:r>
              <a:rPr lang="el-GR" u="sng" dirty="0">
                <a:latin typeface="Palatino Linotype" panose="02040502050505030304" pitchFamily="18" charset="0"/>
              </a:rPr>
              <a:t>,</a:t>
            </a:r>
          </a:p>
          <a:p>
            <a:pPr marL="0" indent="0" algn="just">
              <a:spcBef>
                <a:spcPts val="0"/>
              </a:spcBef>
              <a:buNone/>
            </a:pPr>
            <a:r>
              <a:rPr lang="el-GR" u="sng" dirty="0">
                <a:latin typeface="Palatino Linotype" panose="02040502050505030304" pitchFamily="18" charset="0"/>
              </a:rPr>
              <a:t>έτσι και οι Θεσσαλοί αφήνοντας τα ανάκτορα του βασιλιά</a:t>
            </a:r>
          </a:p>
          <a:p>
            <a:pPr marL="0" indent="0" algn="just">
              <a:spcBef>
                <a:spcPts val="0"/>
              </a:spcBef>
              <a:buNone/>
            </a:pPr>
            <a:r>
              <a:rPr lang="el-GR" u="sng" dirty="0">
                <a:solidFill>
                  <a:srgbClr val="FF0000"/>
                </a:solidFill>
                <a:latin typeface="Palatino Linotype" panose="02040502050505030304" pitchFamily="18" charset="0"/>
              </a:rPr>
              <a:t>ο καθένας έφευγε χώρια </a:t>
            </a:r>
            <a:r>
              <a:rPr lang="el-GR" u="sng">
                <a:solidFill>
                  <a:srgbClr val="FF0000"/>
                </a:solidFill>
                <a:latin typeface="Palatino Linotype" panose="02040502050505030304" pitchFamily="18" charset="0"/>
              </a:rPr>
              <a:t>με διστακτικό </a:t>
            </a:r>
            <a:r>
              <a:rPr lang="el-GR" u="sng" dirty="0">
                <a:solidFill>
                  <a:srgbClr val="FF0000"/>
                </a:solidFill>
                <a:latin typeface="Palatino Linotype" panose="02040502050505030304" pitchFamily="18" charset="0"/>
              </a:rPr>
              <a:t>βήμα.</a:t>
            </a:r>
          </a:p>
        </p:txBody>
      </p:sp>
    </p:spTree>
    <p:extLst>
      <p:ext uri="{BB962C8B-B14F-4D97-AF65-F5344CB8AC3E}">
        <p14:creationId xmlns:p14="http://schemas.microsoft.com/office/powerpoint/2010/main" val="2096148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3A9F1A4-0057-4540-A3AC-8D431F00E3DC}"/>
              </a:ext>
            </a:extLst>
          </p:cNvPr>
          <p:cNvSpPr>
            <a:spLocks noGrp="1"/>
          </p:cNvSpPr>
          <p:nvPr>
            <p:ph idx="1"/>
          </p:nvPr>
        </p:nvSpPr>
        <p:spPr>
          <a:xfrm>
            <a:off x="0" y="0"/>
            <a:ext cx="12192000" cy="6858000"/>
          </a:xfrm>
        </p:spPr>
        <p:txBody>
          <a:bodyPr numCol="2">
            <a:normAutofit fontScale="77500" lnSpcReduction="20000"/>
          </a:bodyPr>
          <a:lstStyle/>
          <a:p>
            <a:pPr marL="0" indent="0" algn="just">
              <a:spcBef>
                <a:spcPts val="0"/>
              </a:spcBef>
              <a:buNone/>
            </a:pPr>
            <a:r>
              <a:rPr lang="el-GR" dirty="0">
                <a:latin typeface="Palatino Linotype" panose="02040502050505030304" pitchFamily="18" charset="0"/>
              </a:rPr>
              <a:t>Κατ. 64.278-302</a:t>
            </a:r>
          </a:p>
          <a:p>
            <a:pPr marL="0" indent="0" algn="just">
              <a:spcBef>
                <a:spcPts val="0"/>
              </a:spcBef>
              <a:buNone/>
            </a:pPr>
            <a:r>
              <a:rPr lang="it-IT" dirty="0">
                <a:latin typeface="Palatino Linotype" panose="02040502050505030304" pitchFamily="18" charset="0"/>
              </a:rPr>
              <a:t>quorum post abitum princeps a vertice Peli </a:t>
            </a:r>
          </a:p>
          <a:p>
            <a:pPr marL="0" indent="0" algn="just">
              <a:spcBef>
                <a:spcPts val="0"/>
              </a:spcBef>
              <a:buNone/>
            </a:pPr>
            <a:r>
              <a:rPr lang="it-IT" dirty="0">
                <a:latin typeface="Palatino Linotype" panose="02040502050505030304" pitchFamily="18" charset="0"/>
              </a:rPr>
              <a:t>advenit Chiron portans silvestria dona: </a:t>
            </a:r>
          </a:p>
          <a:p>
            <a:pPr marL="0" indent="0" algn="just">
              <a:spcBef>
                <a:spcPts val="0"/>
              </a:spcBef>
              <a:buNone/>
            </a:pPr>
            <a:r>
              <a:rPr lang="it-IT" dirty="0">
                <a:solidFill>
                  <a:srgbClr val="FF0000"/>
                </a:solidFill>
                <a:latin typeface="Palatino Linotype" panose="02040502050505030304" pitchFamily="18" charset="0"/>
              </a:rPr>
              <a:t>nam quoscumque ferunt campi, quos Thessala magnis </a:t>
            </a:r>
          </a:p>
          <a:p>
            <a:pPr marL="0" indent="0" algn="just">
              <a:spcBef>
                <a:spcPts val="0"/>
              </a:spcBef>
              <a:buNone/>
            </a:pPr>
            <a:r>
              <a:rPr lang="it-IT" dirty="0">
                <a:solidFill>
                  <a:srgbClr val="FF0000"/>
                </a:solidFill>
                <a:latin typeface="Palatino Linotype" panose="02040502050505030304" pitchFamily="18" charset="0"/>
              </a:rPr>
              <a:t>montibus ora creat, quos propter fluminis undas </a:t>
            </a:r>
          </a:p>
          <a:p>
            <a:pPr marL="0" indent="0" algn="just">
              <a:spcBef>
                <a:spcPts val="0"/>
              </a:spcBef>
              <a:buNone/>
            </a:pPr>
            <a:r>
              <a:rPr lang="it-IT" dirty="0">
                <a:solidFill>
                  <a:srgbClr val="FF0000"/>
                </a:solidFill>
                <a:latin typeface="Palatino Linotype" panose="02040502050505030304" pitchFamily="18" charset="0"/>
              </a:rPr>
              <a:t>aura aperit flores tepidi fecunda Favoni, </a:t>
            </a:r>
          </a:p>
          <a:p>
            <a:pPr marL="0" indent="0" algn="just">
              <a:spcBef>
                <a:spcPts val="0"/>
              </a:spcBef>
              <a:buNone/>
            </a:pPr>
            <a:r>
              <a:rPr lang="it-IT" dirty="0">
                <a:solidFill>
                  <a:srgbClr val="FF0000"/>
                </a:solidFill>
                <a:latin typeface="Palatino Linotype" panose="02040502050505030304" pitchFamily="18" charset="0"/>
              </a:rPr>
              <a:t>hos indistinctis plexos tulit ipse corollis</a:t>
            </a:r>
            <a:r>
              <a:rPr lang="it-IT" dirty="0">
                <a:latin typeface="Palatino Linotype" panose="02040502050505030304" pitchFamily="18" charset="0"/>
              </a:rPr>
              <a:t>, </a:t>
            </a:r>
          </a:p>
          <a:p>
            <a:pPr marL="0" indent="0" algn="just">
              <a:spcBef>
                <a:spcPts val="0"/>
              </a:spcBef>
              <a:buNone/>
            </a:pPr>
            <a:r>
              <a:rPr lang="it-IT" dirty="0">
                <a:latin typeface="Palatino Linotype" panose="02040502050505030304" pitchFamily="18" charset="0"/>
              </a:rPr>
              <a:t>quo permulsa domus iucundo risit odore. </a:t>
            </a:r>
          </a:p>
          <a:p>
            <a:pPr marL="0" indent="0" algn="just">
              <a:spcBef>
                <a:spcPts val="0"/>
              </a:spcBef>
              <a:buNone/>
            </a:pPr>
            <a:r>
              <a:rPr lang="it-IT" dirty="0">
                <a:latin typeface="Palatino Linotype" panose="02040502050505030304" pitchFamily="18" charset="0"/>
              </a:rPr>
              <a:t>confestim Peneos adest, viridantia Tempe, </a:t>
            </a:r>
          </a:p>
          <a:p>
            <a:pPr marL="0" indent="0" algn="just">
              <a:spcBef>
                <a:spcPts val="0"/>
              </a:spcBef>
              <a:buNone/>
            </a:pPr>
            <a:r>
              <a:rPr lang="it-IT" dirty="0">
                <a:latin typeface="Palatino Linotype" panose="02040502050505030304" pitchFamily="18" charset="0"/>
              </a:rPr>
              <a:t>Tempe, quae silvae cingunt super impendentes, </a:t>
            </a:r>
          </a:p>
          <a:p>
            <a:pPr marL="0" indent="0" algn="just">
              <a:spcBef>
                <a:spcPts val="0"/>
              </a:spcBef>
              <a:buNone/>
            </a:pPr>
            <a:r>
              <a:rPr lang="it-IT" dirty="0">
                <a:latin typeface="Palatino Linotype" panose="02040502050505030304" pitchFamily="18" charset="0"/>
              </a:rPr>
              <a:t>Haemonisin linquens crebris celebranda choreis, </a:t>
            </a:r>
          </a:p>
          <a:p>
            <a:pPr marL="0" indent="0" algn="just">
              <a:spcBef>
                <a:spcPts val="0"/>
              </a:spcBef>
              <a:buNone/>
            </a:pPr>
            <a:r>
              <a:rPr lang="it-IT" dirty="0">
                <a:latin typeface="Palatino Linotype" panose="02040502050505030304" pitchFamily="18" charset="0"/>
              </a:rPr>
              <a:t>non vacuus: namque ille tulit radicitus altas </a:t>
            </a:r>
          </a:p>
          <a:p>
            <a:pPr marL="0" indent="0" algn="just">
              <a:spcBef>
                <a:spcPts val="0"/>
              </a:spcBef>
              <a:buNone/>
            </a:pPr>
            <a:r>
              <a:rPr lang="it-IT" dirty="0">
                <a:latin typeface="Palatino Linotype" panose="02040502050505030304" pitchFamily="18" charset="0"/>
              </a:rPr>
              <a:t>fagos ac recto proceras stipite laurus, </a:t>
            </a:r>
          </a:p>
          <a:p>
            <a:pPr marL="0" indent="0" algn="just">
              <a:spcBef>
                <a:spcPts val="0"/>
              </a:spcBef>
              <a:buNone/>
            </a:pPr>
            <a:r>
              <a:rPr lang="it-IT" dirty="0">
                <a:latin typeface="Palatino Linotype" panose="02040502050505030304" pitchFamily="18" charset="0"/>
              </a:rPr>
              <a:t>non sine nutanti platano lentaque sorore </a:t>
            </a:r>
          </a:p>
          <a:p>
            <a:pPr marL="0" indent="0" algn="just">
              <a:spcBef>
                <a:spcPts val="0"/>
              </a:spcBef>
              <a:buNone/>
            </a:pPr>
            <a:r>
              <a:rPr lang="it-IT" dirty="0">
                <a:latin typeface="Palatino Linotype" panose="02040502050505030304" pitchFamily="18" charset="0"/>
              </a:rPr>
              <a:t>flammati Phaethontis et aeria cupressu. </a:t>
            </a:r>
          </a:p>
          <a:p>
            <a:pPr marL="0" indent="0" algn="just">
              <a:spcBef>
                <a:spcPts val="0"/>
              </a:spcBef>
              <a:buNone/>
            </a:pPr>
            <a:r>
              <a:rPr lang="it-IT" dirty="0">
                <a:latin typeface="Palatino Linotype" panose="02040502050505030304" pitchFamily="18" charset="0"/>
              </a:rPr>
              <a:t>haec circum sedes late contexta locavit, </a:t>
            </a:r>
          </a:p>
          <a:p>
            <a:pPr marL="0" indent="0" algn="just">
              <a:spcBef>
                <a:spcPts val="0"/>
              </a:spcBef>
              <a:buNone/>
            </a:pPr>
            <a:r>
              <a:rPr lang="it-IT" dirty="0">
                <a:latin typeface="Palatino Linotype" panose="02040502050505030304" pitchFamily="18" charset="0"/>
              </a:rPr>
              <a:t>vestibulum ut molli velatum fronde vireret. </a:t>
            </a:r>
          </a:p>
          <a:p>
            <a:pPr marL="0" indent="0" algn="just">
              <a:spcBef>
                <a:spcPts val="0"/>
              </a:spcBef>
              <a:buNone/>
            </a:pPr>
            <a:r>
              <a:rPr lang="it-IT" dirty="0">
                <a:latin typeface="Palatino Linotype" panose="02040502050505030304" pitchFamily="18" charset="0"/>
              </a:rPr>
              <a:t>post hunc consequitur sollerti corde Prometheus, </a:t>
            </a:r>
          </a:p>
          <a:p>
            <a:pPr marL="0" indent="0" algn="just">
              <a:spcBef>
                <a:spcPts val="0"/>
              </a:spcBef>
              <a:buNone/>
            </a:pPr>
            <a:r>
              <a:rPr lang="it-IT" dirty="0">
                <a:latin typeface="Palatino Linotype" panose="02040502050505030304" pitchFamily="18" charset="0"/>
              </a:rPr>
              <a:t>extenuata gerens veteris vestigia poenae, </a:t>
            </a:r>
          </a:p>
          <a:p>
            <a:pPr marL="0" indent="0" algn="just">
              <a:spcBef>
                <a:spcPts val="0"/>
              </a:spcBef>
              <a:buNone/>
            </a:pPr>
            <a:r>
              <a:rPr lang="it-IT" dirty="0">
                <a:latin typeface="Palatino Linotype" panose="02040502050505030304" pitchFamily="18" charset="0"/>
              </a:rPr>
              <a:t>quam quondam silici restrictus membra catena </a:t>
            </a:r>
          </a:p>
          <a:p>
            <a:pPr marL="0" indent="0" algn="just">
              <a:spcBef>
                <a:spcPts val="0"/>
              </a:spcBef>
              <a:buNone/>
            </a:pPr>
            <a:r>
              <a:rPr lang="it-IT" dirty="0">
                <a:latin typeface="Palatino Linotype" panose="02040502050505030304" pitchFamily="18" charset="0"/>
              </a:rPr>
              <a:t>persolvit pendens e verticibus praeruptis. </a:t>
            </a:r>
          </a:p>
          <a:p>
            <a:pPr marL="0" indent="0" algn="just">
              <a:spcBef>
                <a:spcPts val="0"/>
              </a:spcBef>
              <a:buNone/>
            </a:pPr>
            <a:r>
              <a:rPr lang="it-IT" dirty="0">
                <a:latin typeface="Palatino Linotype" panose="02040502050505030304" pitchFamily="18" charset="0"/>
              </a:rPr>
              <a:t>inde pater divum sancta cum coniuge natisque </a:t>
            </a:r>
          </a:p>
          <a:p>
            <a:pPr marL="0" indent="0" algn="just">
              <a:spcBef>
                <a:spcPts val="0"/>
              </a:spcBef>
              <a:buNone/>
            </a:pPr>
            <a:r>
              <a:rPr lang="it-IT" dirty="0">
                <a:latin typeface="Palatino Linotype" panose="02040502050505030304" pitchFamily="18" charset="0"/>
              </a:rPr>
              <a:t>advenit, caelo te solum, Phoebe, relinquens </a:t>
            </a:r>
          </a:p>
          <a:p>
            <a:pPr marL="0" indent="0" algn="just">
              <a:spcBef>
                <a:spcPts val="0"/>
              </a:spcBef>
              <a:buNone/>
            </a:pPr>
            <a:r>
              <a:rPr lang="it-IT" dirty="0">
                <a:latin typeface="Palatino Linotype" panose="02040502050505030304" pitchFamily="18" charset="0"/>
              </a:rPr>
              <a:t>unigenamque simul cultricem montibus Idri: </a:t>
            </a:r>
          </a:p>
          <a:p>
            <a:pPr marL="0" indent="0" algn="just">
              <a:spcBef>
                <a:spcPts val="0"/>
              </a:spcBef>
              <a:buNone/>
            </a:pPr>
            <a:r>
              <a:rPr lang="it-IT" dirty="0">
                <a:latin typeface="Palatino Linotype" panose="02040502050505030304" pitchFamily="18" charset="0"/>
              </a:rPr>
              <a:t>Pelea nam tecum pariter soror aspernatast, </a:t>
            </a:r>
          </a:p>
          <a:p>
            <a:pPr marL="0" indent="0" algn="just">
              <a:spcBef>
                <a:spcPts val="0"/>
              </a:spcBef>
              <a:buNone/>
            </a:pPr>
            <a:r>
              <a:rPr lang="it-IT" dirty="0">
                <a:latin typeface="Palatino Linotype" panose="02040502050505030304" pitchFamily="18" charset="0"/>
              </a:rPr>
              <a:t>nec Thetidis taedas voluit celebrare iugales.</a:t>
            </a: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r>
              <a:rPr lang="el-GR" dirty="0">
                <a:latin typeface="Palatino Linotype" panose="02040502050505030304" pitchFamily="18" charset="0"/>
              </a:rPr>
              <a:t>Μόλις έφυγαν ο Χείρων έφτασε πρώτος απ’ την κορυφή</a:t>
            </a:r>
          </a:p>
          <a:p>
            <a:pPr marL="0" indent="0" algn="just">
              <a:spcBef>
                <a:spcPts val="0"/>
              </a:spcBef>
              <a:buNone/>
            </a:pPr>
            <a:r>
              <a:rPr lang="el-GR" dirty="0">
                <a:latin typeface="Palatino Linotype" panose="02040502050505030304" pitchFamily="18" charset="0"/>
              </a:rPr>
              <a:t>του </a:t>
            </a:r>
            <a:r>
              <a:rPr lang="el-GR" dirty="0" err="1">
                <a:latin typeface="Palatino Linotype" panose="02040502050505030304" pitchFamily="18" charset="0"/>
              </a:rPr>
              <a:t>Πηλίου</a:t>
            </a:r>
            <a:r>
              <a:rPr lang="el-GR" dirty="0">
                <a:latin typeface="Palatino Linotype" panose="02040502050505030304" pitchFamily="18" charset="0"/>
              </a:rPr>
              <a:t> φέρνοντας δώρα. </a:t>
            </a:r>
          </a:p>
          <a:p>
            <a:pPr marL="0" indent="0" algn="just">
              <a:spcBef>
                <a:spcPts val="0"/>
              </a:spcBef>
              <a:buNone/>
            </a:pPr>
            <a:r>
              <a:rPr lang="el-GR" dirty="0">
                <a:solidFill>
                  <a:srgbClr val="FF0000"/>
                </a:solidFill>
                <a:latin typeface="Palatino Linotype" panose="02040502050505030304" pitchFamily="18" charset="0"/>
              </a:rPr>
              <a:t>Όσα ο κάμπος βγάζει, όσα η Θεσσαλία γεννά στα ψηλά βουνά,</a:t>
            </a:r>
          </a:p>
          <a:p>
            <a:pPr marL="0" indent="0" algn="just">
              <a:spcBef>
                <a:spcPts val="0"/>
              </a:spcBef>
              <a:buNone/>
            </a:pPr>
            <a:r>
              <a:rPr lang="el-GR" dirty="0">
                <a:solidFill>
                  <a:srgbClr val="FF0000"/>
                </a:solidFill>
                <a:latin typeface="Palatino Linotype" panose="02040502050505030304" pitchFamily="18" charset="0"/>
              </a:rPr>
              <a:t>όσα η πλούσια αύρα γεννά άνθη του τρυφερού Ζέφυρου στο ρέμα του ποταμού, όλα τα έπλεξε στεφάνια και τα έφερε ο ίδιος.</a:t>
            </a:r>
          </a:p>
          <a:p>
            <a:pPr marL="0" indent="0" algn="just">
              <a:spcBef>
                <a:spcPts val="0"/>
              </a:spcBef>
              <a:buNone/>
            </a:pPr>
            <a:r>
              <a:rPr lang="el-GR" dirty="0">
                <a:latin typeface="Palatino Linotype" panose="02040502050505030304" pitchFamily="18" charset="0"/>
              </a:rPr>
              <a:t>Και το ευτυχισμένο παλάτι γέλασε από τη γλυκιά ευωδία.</a:t>
            </a:r>
          </a:p>
          <a:p>
            <a:pPr marL="0" indent="0" algn="just">
              <a:spcBef>
                <a:spcPts val="0"/>
              </a:spcBef>
              <a:buNone/>
            </a:pPr>
            <a:r>
              <a:rPr lang="el-GR" dirty="0">
                <a:latin typeface="Palatino Linotype" panose="02040502050505030304" pitchFamily="18" charset="0"/>
              </a:rPr>
              <a:t>Και ο Πηνειός όχι χωρίς δώρα ήρθε εδώ από τα θαλερά Τέμπη,</a:t>
            </a:r>
          </a:p>
          <a:p>
            <a:pPr marL="0" indent="0" algn="just">
              <a:spcBef>
                <a:spcPts val="0"/>
              </a:spcBef>
              <a:buNone/>
            </a:pPr>
            <a:r>
              <a:rPr lang="el-GR" dirty="0">
                <a:latin typeface="Palatino Linotype" panose="02040502050505030304" pitchFamily="18" charset="0"/>
              </a:rPr>
              <a:t>τα Τέμπη που τα περιζώνουν </a:t>
            </a:r>
            <a:r>
              <a:rPr lang="el-GR" dirty="0" err="1">
                <a:latin typeface="Palatino Linotype" panose="02040502050505030304" pitchFamily="18" charset="0"/>
              </a:rPr>
              <a:t>ψηλοκρεμασμένα</a:t>
            </a:r>
            <a:r>
              <a:rPr lang="el-GR" dirty="0">
                <a:latin typeface="Palatino Linotype" panose="02040502050505030304" pitchFamily="18" charset="0"/>
              </a:rPr>
              <a:t> δάση  αφήνοντας τις γλυκές </a:t>
            </a:r>
            <a:r>
              <a:rPr lang="el-GR" dirty="0" err="1">
                <a:latin typeface="Palatino Linotype" panose="02040502050505030304" pitchFamily="18" charset="0"/>
              </a:rPr>
              <a:t>Ναϊάδες</a:t>
            </a:r>
            <a:r>
              <a:rPr lang="el-GR" dirty="0">
                <a:latin typeface="Palatino Linotype" panose="02040502050505030304" pitchFamily="18" charset="0"/>
              </a:rPr>
              <a:t> να σέρνουν γιορτινούς χορούς.</a:t>
            </a:r>
          </a:p>
          <a:p>
            <a:pPr marL="0" indent="0" algn="just">
              <a:spcBef>
                <a:spcPts val="0"/>
              </a:spcBef>
              <a:buNone/>
            </a:pPr>
            <a:r>
              <a:rPr lang="el-GR" dirty="0">
                <a:latin typeface="Palatino Linotype" panose="02040502050505030304" pitchFamily="18" charset="0"/>
              </a:rPr>
              <a:t>Φέρνει ψηλόκορμες οξιές με όλες τις ρίζες, </a:t>
            </a:r>
            <a:r>
              <a:rPr lang="el-GR" dirty="0" err="1">
                <a:latin typeface="Palatino Linotype" panose="02040502050505030304" pitchFamily="18" charset="0"/>
              </a:rPr>
              <a:t>μακρόσωμες</a:t>
            </a:r>
            <a:r>
              <a:rPr lang="el-GR" dirty="0">
                <a:latin typeface="Palatino Linotype" panose="02040502050505030304" pitchFamily="18" charset="0"/>
              </a:rPr>
              <a:t> και </a:t>
            </a:r>
            <a:r>
              <a:rPr lang="el-GR" dirty="0" err="1">
                <a:latin typeface="Palatino Linotype" panose="02040502050505030304" pitchFamily="18" charset="0"/>
              </a:rPr>
              <a:t>ψηλοκαμαρωτές</a:t>
            </a:r>
            <a:r>
              <a:rPr lang="el-GR" dirty="0">
                <a:latin typeface="Palatino Linotype" panose="02040502050505030304" pitchFamily="18" charset="0"/>
              </a:rPr>
              <a:t> δάφνες. </a:t>
            </a:r>
          </a:p>
          <a:p>
            <a:pPr marL="0" indent="0" algn="just">
              <a:spcBef>
                <a:spcPts val="0"/>
              </a:spcBef>
              <a:buNone/>
            </a:pPr>
            <a:r>
              <a:rPr lang="el-GR" dirty="0">
                <a:latin typeface="Palatino Linotype" panose="02040502050505030304" pitchFamily="18" charset="0"/>
              </a:rPr>
              <a:t>Φέρνει το γέρο πλάτανο, την αδερφούλα του φλεγόμενου </a:t>
            </a:r>
            <a:r>
              <a:rPr lang="el-GR" dirty="0" err="1">
                <a:latin typeface="Palatino Linotype" panose="02040502050505030304" pitchFamily="18" charset="0"/>
              </a:rPr>
              <a:t>Φαέθοντα</a:t>
            </a:r>
            <a:r>
              <a:rPr lang="el-GR" dirty="0">
                <a:latin typeface="Palatino Linotype" panose="02040502050505030304" pitchFamily="18" charset="0"/>
              </a:rPr>
              <a:t> τη λεύκα και το </a:t>
            </a:r>
            <a:r>
              <a:rPr lang="el-GR" dirty="0" err="1">
                <a:latin typeface="Palatino Linotype" panose="02040502050505030304" pitchFamily="18" charset="0"/>
              </a:rPr>
              <a:t>ανεμοκυπαρίσσι</a:t>
            </a:r>
            <a:r>
              <a:rPr lang="el-GR" dirty="0">
                <a:latin typeface="Palatino Linotype" panose="02040502050505030304" pitchFamily="18" charset="0"/>
              </a:rPr>
              <a:t>. </a:t>
            </a:r>
          </a:p>
          <a:p>
            <a:pPr marL="0" indent="0" algn="just">
              <a:spcBef>
                <a:spcPts val="0"/>
              </a:spcBef>
              <a:buNone/>
            </a:pPr>
            <a:r>
              <a:rPr lang="el-GR" dirty="0">
                <a:latin typeface="Palatino Linotype" panose="02040502050505030304" pitchFamily="18" charset="0"/>
              </a:rPr>
              <a:t>Και τα ακούμπησε τριγύρω σε ολόκληρο το σπίτι </a:t>
            </a:r>
          </a:p>
          <a:p>
            <a:pPr marL="0" indent="0" algn="just">
              <a:spcBef>
                <a:spcPts val="0"/>
              </a:spcBef>
              <a:buNone/>
            </a:pPr>
            <a:r>
              <a:rPr lang="el-GR" dirty="0">
                <a:latin typeface="Palatino Linotype" panose="02040502050505030304" pitchFamily="18" charset="0"/>
              </a:rPr>
              <a:t>για να είναι θαλερό και ντυμένο με απαλή φυλλωσιά. </a:t>
            </a:r>
          </a:p>
          <a:p>
            <a:pPr marL="0" indent="0" algn="just">
              <a:spcBef>
                <a:spcPts val="0"/>
              </a:spcBef>
              <a:buNone/>
            </a:pPr>
            <a:r>
              <a:rPr lang="el-GR" dirty="0">
                <a:latin typeface="Palatino Linotype" panose="02040502050505030304" pitchFamily="18" charset="0"/>
              </a:rPr>
              <a:t>Μετά ακολουθεί ο </a:t>
            </a:r>
            <a:r>
              <a:rPr lang="el-GR" dirty="0" err="1">
                <a:latin typeface="Palatino Linotype" panose="02040502050505030304" pitchFamily="18" charset="0"/>
              </a:rPr>
              <a:t>παντέχνης</a:t>
            </a:r>
            <a:r>
              <a:rPr lang="el-GR" dirty="0">
                <a:latin typeface="Palatino Linotype" panose="02040502050505030304" pitchFamily="18" charset="0"/>
              </a:rPr>
              <a:t> Προμηθέας έχοντας ξεκάθαρα</a:t>
            </a:r>
          </a:p>
          <a:p>
            <a:pPr marL="0" indent="0" algn="just">
              <a:spcBef>
                <a:spcPts val="0"/>
              </a:spcBef>
              <a:buNone/>
            </a:pPr>
            <a:r>
              <a:rPr lang="el-GR" dirty="0">
                <a:latin typeface="Palatino Linotype" panose="02040502050505030304" pitchFamily="18" charset="0"/>
              </a:rPr>
              <a:t>πάνω του τα ίχνη της ποινής του που πλήρωσε παλιά δεμένος</a:t>
            </a:r>
          </a:p>
          <a:p>
            <a:pPr marL="0" indent="0" algn="just">
              <a:spcBef>
                <a:spcPts val="0"/>
              </a:spcBef>
              <a:buNone/>
            </a:pPr>
            <a:r>
              <a:rPr lang="el-GR" dirty="0">
                <a:latin typeface="Palatino Linotype" panose="02040502050505030304" pitchFamily="18" charset="0"/>
              </a:rPr>
              <a:t>χειροπόδαρα στον βράχο καθώς κρεμιόταν σ’ απότομη βραχοκορφή. </a:t>
            </a:r>
          </a:p>
          <a:p>
            <a:pPr marL="0" indent="0" algn="just">
              <a:spcBef>
                <a:spcPts val="0"/>
              </a:spcBef>
              <a:buNone/>
            </a:pPr>
            <a:r>
              <a:rPr lang="el-GR" dirty="0">
                <a:latin typeface="Palatino Linotype" panose="02040502050505030304" pitchFamily="18" charset="0"/>
              </a:rPr>
              <a:t>Μετά έφτασε και ο πατέρας των θεών με τη σύζυγο και τα τέκνα αφήνοντας μόνο στον ουρανό εσένα Φοίβε και την αδερφή σου</a:t>
            </a:r>
          </a:p>
          <a:p>
            <a:pPr marL="0" indent="0" algn="just">
              <a:spcBef>
                <a:spcPts val="0"/>
              </a:spcBef>
              <a:buNone/>
            </a:pPr>
            <a:r>
              <a:rPr lang="el-GR" dirty="0">
                <a:latin typeface="Palatino Linotype" panose="02040502050505030304" pitchFamily="18" charset="0"/>
              </a:rPr>
              <a:t>την κυρά του Ίδρου καθώς η αδερφή σου περιφρονώντας μαζί με εσένα τον </a:t>
            </a:r>
            <a:r>
              <a:rPr lang="el-GR" dirty="0" err="1">
                <a:latin typeface="Palatino Linotype" panose="02040502050505030304" pitchFamily="18" charset="0"/>
              </a:rPr>
              <a:t>Πηλέα</a:t>
            </a:r>
            <a:r>
              <a:rPr lang="el-GR" dirty="0">
                <a:latin typeface="Palatino Linotype" panose="02040502050505030304" pitchFamily="18" charset="0"/>
              </a:rPr>
              <a:t> δεν θέλησε να γιορτάσει τον γάμο της Θέτιδας.</a:t>
            </a:r>
          </a:p>
        </p:txBody>
      </p:sp>
    </p:spTree>
    <p:extLst>
      <p:ext uri="{BB962C8B-B14F-4D97-AF65-F5344CB8AC3E}">
        <p14:creationId xmlns:p14="http://schemas.microsoft.com/office/powerpoint/2010/main" val="4120186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675A383-F055-4F1C-BDA7-14C8B7946DCF}"/>
              </a:ext>
            </a:extLst>
          </p:cNvPr>
          <p:cNvSpPr>
            <a:spLocks noGrp="1"/>
          </p:cNvSpPr>
          <p:nvPr>
            <p:ph idx="1"/>
          </p:nvPr>
        </p:nvSpPr>
        <p:spPr>
          <a:xfrm>
            <a:off x="0" y="0"/>
            <a:ext cx="12192000" cy="6858000"/>
          </a:xfrm>
        </p:spPr>
        <p:txBody>
          <a:bodyPr numCol="2">
            <a:normAutofit fontScale="92500"/>
          </a:bodyPr>
          <a:lstStyle/>
          <a:p>
            <a:pPr marL="0" indent="0" algn="just">
              <a:spcBef>
                <a:spcPts val="0"/>
              </a:spcBef>
              <a:buNone/>
            </a:pPr>
            <a:r>
              <a:rPr lang="el-GR" sz="1800" dirty="0">
                <a:latin typeface="Palatino Linotype" panose="02040502050505030304" pitchFamily="18" charset="0"/>
              </a:rPr>
              <a:t>Κατ. 64.303-322</a:t>
            </a:r>
          </a:p>
          <a:p>
            <a:pPr marL="0" indent="0" algn="just">
              <a:spcBef>
                <a:spcPts val="0"/>
              </a:spcBef>
              <a:buNone/>
            </a:pPr>
            <a:r>
              <a:rPr lang="it-IT" sz="1800" dirty="0">
                <a:latin typeface="Palatino Linotype" panose="02040502050505030304" pitchFamily="18" charset="0"/>
              </a:rPr>
              <a:t>Qui postquam niveis flexerunt sedibus artus, </a:t>
            </a:r>
          </a:p>
          <a:p>
            <a:pPr marL="0" indent="0" algn="just">
              <a:spcBef>
                <a:spcPts val="0"/>
              </a:spcBef>
              <a:buNone/>
            </a:pPr>
            <a:r>
              <a:rPr lang="it-IT" sz="1800" dirty="0">
                <a:latin typeface="Palatino Linotype" panose="02040502050505030304" pitchFamily="18" charset="0"/>
              </a:rPr>
              <a:t>large multiplici constructae sunt dape mensae, </a:t>
            </a:r>
          </a:p>
          <a:p>
            <a:pPr marL="0" indent="0" algn="just">
              <a:spcBef>
                <a:spcPts val="0"/>
              </a:spcBef>
              <a:buNone/>
            </a:pPr>
            <a:r>
              <a:rPr lang="it-IT" sz="1800" dirty="0">
                <a:latin typeface="Palatino Linotype" panose="02040502050505030304" pitchFamily="18" charset="0"/>
              </a:rPr>
              <a:t>cum interea infirmo quatientes corpora motu </a:t>
            </a:r>
          </a:p>
          <a:p>
            <a:pPr marL="0" indent="0" algn="just">
              <a:spcBef>
                <a:spcPts val="0"/>
              </a:spcBef>
              <a:buNone/>
            </a:pPr>
            <a:r>
              <a:rPr lang="it-IT" sz="1800" dirty="0">
                <a:latin typeface="Palatino Linotype" panose="02040502050505030304" pitchFamily="18" charset="0"/>
              </a:rPr>
              <a:t>veridicos Parcae coeperunt edere cantus</a:t>
            </a:r>
          </a:p>
          <a:p>
            <a:pPr marL="0" indent="0" algn="just">
              <a:spcBef>
                <a:spcPts val="0"/>
              </a:spcBef>
              <a:buNone/>
            </a:pPr>
            <a:r>
              <a:rPr lang="it-IT" sz="1800" dirty="0">
                <a:latin typeface="Palatino Linotype" panose="02040502050505030304" pitchFamily="18" charset="0"/>
              </a:rPr>
              <a:t>his corpus tremulum complectens undique vestis </a:t>
            </a:r>
          </a:p>
          <a:p>
            <a:pPr marL="0" indent="0" algn="just">
              <a:spcBef>
                <a:spcPts val="0"/>
              </a:spcBef>
              <a:buNone/>
            </a:pPr>
            <a:r>
              <a:rPr lang="it-IT" sz="1800" dirty="0">
                <a:latin typeface="Palatino Linotype" panose="02040502050505030304" pitchFamily="18" charset="0"/>
              </a:rPr>
              <a:t>candida purpurea talos incinxerat ora, </a:t>
            </a:r>
          </a:p>
          <a:p>
            <a:pPr marL="0" indent="0" algn="just">
              <a:spcBef>
                <a:spcPts val="0"/>
              </a:spcBef>
              <a:buNone/>
            </a:pPr>
            <a:r>
              <a:rPr lang="it-IT" sz="1800" dirty="0">
                <a:latin typeface="Palatino Linotype" panose="02040502050505030304" pitchFamily="18" charset="0"/>
              </a:rPr>
              <a:t>at roseae niveo residebant vertice vittae, </a:t>
            </a:r>
          </a:p>
          <a:p>
            <a:pPr marL="0" indent="0" algn="just">
              <a:spcBef>
                <a:spcPts val="0"/>
              </a:spcBef>
              <a:buNone/>
            </a:pPr>
            <a:r>
              <a:rPr lang="it-IT" sz="1800" dirty="0">
                <a:latin typeface="Palatino Linotype" panose="02040502050505030304" pitchFamily="18" charset="0"/>
              </a:rPr>
              <a:t>aeternumque manus carpebant rite laborem.  </a:t>
            </a:r>
          </a:p>
          <a:p>
            <a:pPr marL="0" indent="0" algn="just">
              <a:spcBef>
                <a:spcPts val="0"/>
              </a:spcBef>
              <a:buNone/>
            </a:pPr>
            <a:r>
              <a:rPr lang="it-IT" sz="1800" dirty="0">
                <a:latin typeface="Palatino Linotype" panose="02040502050505030304" pitchFamily="18" charset="0"/>
              </a:rPr>
              <a:t>laeva colum molli lana retinebat amictum, </a:t>
            </a:r>
          </a:p>
          <a:p>
            <a:pPr marL="0" indent="0" algn="just">
              <a:spcBef>
                <a:spcPts val="0"/>
              </a:spcBef>
              <a:buNone/>
            </a:pPr>
            <a:r>
              <a:rPr lang="it-IT" sz="1800" dirty="0">
                <a:latin typeface="Palatino Linotype" panose="02040502050505030304" pitchFamily="18" charset="0"/>
              </a:rPr>
              <a:t>dextera tum leviter deducens fila supinis </a:t>
            </a:r>
          </a:p>
          <a:p>
            <a:pPr marL="0" indent="0" algn="just">
              <a:spcBef>
                <a:spcPts val="0"/>
              </a:spcBef>
              <a:buNone/>
            </a:pPr>
            <a:r>
              <a:rPr lang="it-IT" sz="1800" dirty="0">
                <a:latin typeface="Palatino Linotype" panose="02040502050505030304" pitchFamily="18" charset="0"/>
              </a:rPr>
              <a:t>formabat digitis, tum prono in pollice torquens </a:t>
            </a:r>
          </a:p>
          <a:p>
            <a:pPr marL="0" indent="0" algn="just">
              <a:spcBef>
                <a:spcPts val="0"/>
              </a:spcBef>
              <a:buNone/>
            </a:pPr>
            <a:r>
              <a:rPr lang="it-IT" sz="1800" dirty="0">
                <a:latin typeface="Palatino Linotype" panose="02040502050505030304" pitchFamily="18" charset="0"/>
              </a:rPr>
              <a:t>libratum tereti versabat turbine fusum, </a:t>
            </a:r>
          </a:p>
          <a:p>
            <a:pPr marL="0" indent="0" algn="just">
              <a:spcBef>
                <a:spcPts val="0"/>
              </a:spcBef>
              <a:buNone/>
            </a:pPr>
            <a:r>
              <a:rPr lang="it-IT" sz="1800" dirty="0">
                <a:latin typeface="Palatino Linotype" panose="02040502050505030304" pitchFamily="18" charset="0"/>
              </a:rPr>
              <a:t>atque ita decerpens aequabat semper opus dens, </a:t>
            </a:r>
          </a:p>
          <a:p>
            <a:pPr marL="0" indent="0" algn="just">
              <a:spcBef>
                <a:spcPts val="0"/>
              </a:spcBef>
              <a:buNone/>
            </a:pPr>
            <a:r>
              <a:rPr lang="it-IT" sz="1800" dirty="0">
                <a:latin typeface="Palatino Linotype" panose="02040502050505030304" pitchFamily="18" charset="0"/>
              </a:rPr>
              <a:t>laneaque </a:t>
            </a:r>
            <a:r>
              <a:rPr lang="it-IT" sz="1800" dirty="0">
                <a:solidFill>
                  <a:srgbClr val="FF0000"/>
                </a:solidFill>
                <a:latin typeface="Palatino Linotype" panose="02040502050505030304" pitchFamily="18" charset="0"/>
              </a:rPr>
              <a:t>aridulis</a:t>
            </a:r>
            <a:r>
              <a:rPr lang="it-IT" sz="1800" dirty="0">
                <a:latin typeface="Palatino Linotype" panose="02040502050505030304" pitchFamily="18" charset="0"/>
              </a:rPr>
              <a:t> haerebant morsa </a:t>
            </a:r>
            <a:r>
              <a:rPr lang="it-IT" sz="1800" dirty="0">
                <a:solidFill>
                  <a:srgbClr val="FF0000"/>
                </a:solidFill>
                <a:latin typeface="Palatino Linotype" panose="02040502050505030304" pitchFamily="18" charset="0"/>
              </a:rPr>
              <a:t>labellis</a:t>
            </a:r>
            <a:r>
              <a:rPr lang="it-IT" sz="1800" dirty="0">
                <a:latin typeface="Palatino Linotype" panose="02040502050505030304" pitchFamily="18" charset="0"/>
              </a:rPr>
              <a:t>, </a:t>
            </a:r>
          </a:p>
          <a:p>
            <a:pPr marL="0" indent="0" algn="just">
              <a:spcBef>
                <a:spcPts val="0"/>
              </a:spcBef>
              <a:buNone/>
            </a:pPr>
            <a:r>
              <a:rPr lang="it-IT" sz="1800" dirty="0">
                <a:latin typeface="Palatino Linotype" panose="02040502050505030304" pitchFamily="18" charset="0"/>
              </a:rPr>
              <a:t>quae prius in levi fuerant exstantia filo: </a:t>
            </a:r>
          </a:p>
          <a:p>
            <a:pPr marL="0" indent="0" algn="just">
              <a:spcBef>
                <a:spcPts val="0"/>
              </a:spcBef>
              <a:buNone/>
            </a:pPr>
            <a:r>
              <a:rPr lang="it-IT" sz="1800" dirty="0">
                <a:latin typeface="Palatino Linotype" panose="02040502050505030304" pitchFamily="18" charset="0"/>
              </a:rPr>
              <a:t>ante pedes autem candentis mollia lanae </a:t>
            </a:r>
          </a:p>
          <a:p>
            <a:pPr marL="0" indent="0" algn="just">
              <a:spcBef>
                <a:spcPts val="0"/>
              </a:spcBef>
              <a:buNone/>
            </a:pPr>
            <a:r>
              <a:rPr lang="it-IT" sz="1800" dirty="0">
                <a:latin typeface="Palatino Linotype" panose="02040502050505030304" pitchFamily="18" charset="0"/>
              </a:rPr>
              <a:t>vellera virgati custodibant calathisci. </a:t>
            </a:r>
          </a:p>
          <a:p>
            <a:pPr marL="0" indent="0" algn="just">
              <a:spcBef>
                <a:spcPts val="0"/>
              </a:spcBef>
              <a:buNone/>
            </a:pPr>
            <a:r>
              <a:rPr lang="it-IT" sz="1800" dirty="0">
                <a:latin typeface="Palatino Linotype" panose="02040502050505030304" pitchFamily="18" charset="0"/>
              </a:rPr>
              <a:t>hae tum clarisona vellentes vellera voce </a:t>
            </a:r>
          </a:p>
          <a:p>
            <a:pPr marL="0" indent="0" algn="just">
              <a:spcBef>
                <a:spcPts val="0"/>
              </a:spcBef>
              <a:buNone/>
            </a:pPr>
            <a:r>
              <a:rPr lang="it-IT" sz="1800" dirty="0">
                <a:latin typeface="Palatino Linotype" panose="02040502050505030304" pitchFamily="18" charset="0"/>
              </a:rPr>
              <a:t>talia divino fuderunt carmine fata, </a:t>
            </a:r>
          </a:p>
          <a:p>
            <a:pPr marL="0" indent="0" algn="just">
              <a:spcBef>
                <a:spcPts val="0"/>
              </a:spcBef>
              <a:buNone/>
            </a:pPr>
            <a:r>
              <a:rPr lang="it-IT" sz="1800" dirty="0">
                <a:latin typeface="Palatino Linotype" panose="02040502050505030304" pitchFamily="18" charset="0"/>
              </a:rPr>
              <a:t>carmine, perfidiae quod post nulla arguet aetas.</a:t>
            </a: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r>
              <a:rPr lang="el-GR" sz="1800" dirty="0">
                <a:latin typeface="Palatino Linotype" panose="02040502050505030304" pitchFamily="18" charset="0"/>
              </a:rPr>
              <a:t>Μόλις οι θεοί έκατσαν με άνεση στους ολόλευκους θρόνους τους και παντού στρώθηκαν τραπέζια αφθονίας</a:t>
            </a:r>
          </a:p>
          <a:p>
            <a:pPr marL="0" indent="0" algn="just">
              <a:spcBef>
                <a:spcPts val="0"/>
              </a:spcBef>
              <a:buNone/>
            </a:pPr>
            <a:r>
              <a:rPr lang="el-GR" sz="1800" dirty="0">
                <a:latin typeface="Palatino Linotype" panose="02040502050505030304" pitchFamily="18" charset="0"/>
              </a:rPr>
              <a:t>οι Μοίρες κουνώντας με χαλαρές κινήσεις τα κορμιά τους</a:t>
            </a:r>
          </a:p>
          <a:p>
            <a:pPr marL="0" indent="0" algn="just">
              <a:spcBef>
                <a:spcPts val="0"/>
              </a:spcBef>
              <a:buNone/>
            </a:pPr>
            <a:r>
              <a:rPr lang="el-GR" sz="1800" dirty="0">
                <a:latin typeface="Palatino Linotype" panose="02040502050505030304" pitchFamily="18" charset="0"/>
              </a:rPr>
              <a:t>άρχισαν να τραγουδούν αληθινό τραγούδι. </a:t>
            </a:r>
          </a:p>
          <a:p>
            <a:pPr marL="0" indent="0" algn="just">
              <a:spcBef>
                <a:spcPts val="0"/>
              </a:spcBef>
              <a:buNone/>
            </a:pPr>
            <a:r>
              <a:rPr lang="el-GR" sz="1800" dirty="0">
                <a:latin typeface="Palatino Linotype" panose="02040502050505030304" pitchFamily="18" charset="0"/>
              </a:rPr>
              <a:t>Λευκό φόρεμα αγκάλιαζε το γέρικο κορμί τους</a:t>
            </a:r>
          </a:p>
          <a:p>
            <a:pPr marL="0" indent="0" algn="just">
              <a:spcBef>
                <a:spcPts val="0"/>
              </a:spcBef>
              <a:buNone/>
            </a:pPr>
            <a:r>
              <a:rPr lang="el-GR" sz="1800" dirty="0">
                <a:latin typeface="Palatino Linotype" panose="02040502050505030304" pitchFamily="18" charset="0"/>
              </a:rPr>
              <a:t>που έζωνε τους αστραγάλους με κόκκινο </a:t>
            </a:r>
            <a:r>
              <a:rPr lang="el-GR" sz="1800" dirty="0" err="1">
                <a:latin typeface="Palatino Linotype" panose="02040502050505030304" pitchFamily="18" charset="0"/>
              </a:rPr>
              <a:t>περιχείλωμα</a:t>
            </a:r>
            <a:endParaRPr lang="el-GR" sz="1800" dirty="0">
              <a:latin typeface="Palatino Linotype" panose="02040502050505030304" pitchFamily="18" charset="0"/>
            </a:endParaRPr>
          </a:p>
          <a:p>
            <a:pPr marL="0" indent="0" algn="just">
              <a:spcBef>
                <a:spcPts val="0"/>
              </a:spcBef>
              <a:buNone/>
            </a:pPr>
            <a:r>
              <a:rPr lang="el-GR" sz="1800" dirty="0">
                <a:latin typeface="Palatino Linotype" panose="02040502050505030304" pitchFamily="18" charset="0"/>
              </a:rPr>
              <a:t>ενώ κόκκινη ταινία στεκόταν στα άσπρα μαλλιά τους. </a:t>
            </a:r>
          </a:p>
          <a:p>
            <a:pPr marL="0" indent="0" algn="just">
              <a:spcBef>
                <a:spcPts val="0"/>
              </a:spcBef>
              <a:buNone/>
            </a:pPr>
            <a:r>
              <a:rPr lang="el-GR" sz="1800" dirty="0">
                <a:latin typeface="Palatino Linotype" panose="02040502050505030304" pitchFamily="18" charset="0"/>
              </a:rPr>
              <a:t>Τα χέρια τους δούλευαν το αιώνιο έργο. </a:t>
            </a:r>
          </a:p>
          <a:p>
            <a:pPr marL="0" indent="0" algn="just">
              <a:spcBef>
                <a:spcPts val="0"/>
              </a:spcBef>
              <a:buNone/>
            </a:pPr>
            <a:r>
              <a:rPr lang="el-GR" sz="1800" dirty="0">
                <a:latin typeface="Palatino Linotype" panose="02040502050505030304" pitchFamily="18" charset="0"/>
              </a:rPr>
              <a:t>Και κρατώντας στο αριστερό τους χέρι ρόκα γεμάτη με μαλλί</a:t>
            </a:r>
          </a:p>
          <a:p>
            <a:pPr marL="0" indent="0" algn="just">
              <a:spcBef>
                <a:spcPts val="0"/>
              </a:spcBef>
              <a:buNone/>
            </a:pPr>
            <a:r>
              <a:rPr lang="el-GR" sz="1800" dirty="0">
                <a:latin typeface="Palatino Linotype" panose="02040502050505030304" pitchFamily="18" charset="0"/>
              </a:rPr>
              <a:t>τραβούσαν γνέμα με τα γυρτά δάκτυλα του δεξιού χεριού</a:t>
            </a:r>
          </a:p>
          <a:p>
            <a:pPr marL="0" indent="0" algn="just">
              <a:spcBef>
                <a:spcPts val="0"/>
              </a:spcBef>
              <a:buNone/>
            </a:pPr>
            <a:r>
              <a:rPr lang="el-GR" sz="1800" dirty="0">
                <a:latin typeface="Palatino Linotype" panose="02040502050505030304" pitchFamily="18" charset="0"/>
              </a:rPr>
              <a:t>και έκλωθαν νήμα στρίβοντας το πάνω στον αντίχειρά τους. </a:t>
            </a:r>
          </a:p>
          <a:p>
            <a:pPr marL="0" indent="0" algn="just">
              <a:spcBef>
                <a:spcPts val="0"/>
              </a:spcBef>
              <a:buNone/>
            </a:pPr>
            <a:r>
              <a:rPr lang="el-GR" sz="1800" dirty="0">
                <a:latin typeface="Palatino Linotype" panose="02040502050505030304" pitchFamily="18" charset="0"/>
              </a:rPr>
              <a:t>Και το αδράχτι έκλωθε στρεφόμενο με ήπιο τρόπο σε κύκλο. </a:t>
            </a:r>
          </a:p>
          <a:p>
            <a:pPr marL="0" indent="0" algn="just">
              <a:spcBef>
                <a:spcPts val="0"/>
              </a:spcBef>
              <a:buNone/>
            </a:pPr>
            <a:r>
              <a:rPr lang="el-GR" sz="1800" dirty="0">
                <a:latin typeface="Palatino Linotype" panose="02040502050505030304" pitchFamily="18" charset="0"/>
              </a:rPr>
              <a:t>Τότε έπιαναν το νήμα στο δόντι προκειμένου να το σιάξουν</a:t>
            </a:r>
          </a:p>
          <a:p>
            <a:pPr marL="0" indent="0" algn="just">
              <a:spcBef>
                <a:spcPts val="0"/>
              </a:spcBef>
              <a:buNone/>
            </a:pPr>
            <a:r>
              <a:rPr lang="el-GR" sz="1800" dirty="0">
                <a:latin typeface="Palatino Linotype" panose="02040502050505030304" pitchFamily="18" charset="0"/>
              </a:rPr>
              <a:t>ενώ με τα </a:t>
            </a:r>
            <a:r>
              <a:rPr lang="el-GR" sz="1800" dirty="0">
                <a:solidFill>
                  <a:srgbClr val="FF0000"/>
                </a:solidFill>
                <a:latin typeface="Palatino Linotype" panose="02040502050505030304" pitchFamily="18" charset="0"/>
              </a:rPr>
              <a:t>στεγνά</a:t>
            </a:r>
            <a:r>
              <a:rPr lang="el-GR" sz="1800" dirty="0">
                <a:latin typeface="Palatino Linotype" panose="02040502050505030304" pitchFamily="18" charset="0"/>
              </a:rPr>
              <a:t> </a:t>
            </a:r>
            <a:r>
              <a:rPr lang="el-GR" sz="1800" dirty="0">
                <a:solidFill>
                  <a:srgbClr val="FF0000"/>
                </a:solidFill>
                <a:latin typeface="Palatino Linotype" panose="02040502050505030304" pitchFamily="18" charset="0"/>
              </a:rPr>
              <a:t>χειλάκια</a:t>
            </a:r>
            <a:r>
              <a:rPr lang="el-GR" sz="1800" dirty="0">
                <a:latin typeface="Palatino Linotype" panose="02040502050505030304" pitchFamily="18" charset="0"/>
              </a:rPr>
              <a:t> έπιαναν το μαλλί </a:t>
            </a:r>
          </a:p>
          <a:p>
            <a:pPr marL="0" indent="0" algn="just">
              <a:spcBef>
                <a:spcPts val="0"/>
              </a:spcBef>
              <a:buNone/>
            </a:pPr>
            <a:r>
              <a:rPr lang="el-GR" sz="1800" dirty="0">
                <a:latin typeface="Palatino Linotype" panose="02040502050505030304" pitchFamily="18" charset="0"/>
              </a:rPr>
              <a:t>που προηγουμένως βρισκόταν απαλό στο γνέμα. </a:t>
            </a:r>
          </a:p>
          <a:p>
            <a:pPr marL="0" indent="0" algn="just">
              <a:spcBef>
                <a:spcPts val="0"/>
              </a:spcBef>
              <a:buNone/>
            </a:pPr>
            <a:r>
              <a:rPr lang="el-GR" sz="1800" dirty="0">
                <a:latin typeface="Palatino Linotype" panose="02040502050505030304" pitchFamily="18" charset="0"/>
              </a:rPr>
              <a:t>Ψάθινα καλάθια φύλαγαν τον σωρό του λευκού μαλλιού</a:t>
            </a:r>
          </a:p>
          <a:p>
            <a:pPr marL="0" indent="0" algn="just">
              <a:spcBef>
                <a:spcPts val="0"/>
              </a:spcBef>
              <a:buNone/>
            </a:pPr>
            <a:r>
              <a:rPr lang="el-GR" sz="1800" dirty="0">
                <a:latin typeface="Palatino Linotype" panose="02040502050505030304" pitchFamily="18" charset="0"/>
              </a:rPr>
              <a:t>μπροστά στα πόδια τους και τότε τραβώντας την κλωστή</a:t>
            </a:r>
          </a:p>
          <a:p>
            <a:pPr marL="0" indent="0" algn="just">
              <a:spcBef>
                <a:spcPts val="0"/>
              </a:spcBef>
              <a:buNone/>
            </a:pPr>
            <a:r>
              <a:rPr lang="el-GR" sz="1800" dirty="0">
                <a:latin typeface="Palatino Linotype" panose="02040502050505030304" pitchFamily="18" charset="0"/>
              </a:rPr>
              <a:t>με κρυστάλλινη φωνή σκόρπιζαν με θεϊκό τραγούδι</a:t>
            </a:r>
          </a:p>
          <a:p>
            <a:pPr marL="0" indent="0" algn="just">
              <a:spcBef>
                <a:spcPts val="0"/>
              </a:spcBef>
              <a:buNone/>
            </a:pPr>
            <a:r>
              <a:rPr lang="el-GR" sz="1800" dirty="0">
                <a:latin typeface="Palatino Linotype" panose="02040502050505030304" pitchFamily="18" charset="0"/>
              </a:rPr>
              <a:t>που καμιά εποχή δεν θα το βγάλει ψεύτικό τέτοια μελλούμενα:</a:t>
            </a:r>
          </a:p>
        </p:txBody>
      </p:sp>
    </p:spTree>
    <p:extLst>
      <p:ext uri="{BB962C8B-B14F-4D97-AF65-F5344CB8AC3E}">
        <p14:creationId xmlns:p14="http://schemas.microsoft.com/office/powerpoint/2010/main" val="575831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7D28EDB-CEE9-4440-99D9-B51D8FEBD6B7}"/>
              </a:ext>
            </a:extLst>
          </p:cNvPr>
          <p:cNvSpPr>
            <a:spLocks noGrp="1"/>
          </p:cNvSpPr>
          <p:nvPr>
            <p:ph idx="1"/>
          </p:nvPr>
        </p:nvSpPr>
        <p:spPr>
          <a:xfrm>
            <a:off x="0" y="0"/>
            <a:ext cx="12192000" cy="6858000"/>
          </a:xfrm>
        </p:spPr>
        <p:txBody>
          <a:bodyPr numCol="2">
            <a:normAutofit fontScale="85000" lnSpcReduction="20000"/>
          </a:bodyPr>
          <a:lstStyle/>
          <a:p>
            <a:pPr marL="0" indent="0" algn="just">
              <a:lnSpc>
                <a:spcPct val="120000"/>
              </a:lnSpc>
              <a:spcBef>
                <a:spcPts val="0"/>
              </a:spcBef>
              <a:buNone/>
            </a:pPr>
            <a:r>
              <a:rPr lang="el-GR" sz="1600" dirty="0">
                <a:latin typeface="Palatino Linotype" panose="02040502050505030304" pitchFamily="18" charset="0"/>
              </a:rPr>
              <a:t>Κατ. 64.323-381</a:t>
            </a:r>
            <a:endParaRPr lang="it-IT" sz="1600" dirty="0">
              <a:latin typeface="Palatino Linotype" panose="02040502050505030304" pitchFamily="18" charset="0"/>
            </a:endParaRPr>
          </a:p>
          <a:p>
            <a:pPr marL="0" indent="0" algn="just">
              <a:lnSpc>
                <a:spcPct val="120000"/>
              </a:lnSpc>
              <a:spcBef>
                <a:spcPts val="0"/>
              </a:spcBef>
              <a:buNone/>
            </a:pPr>
            <a:r>
              <a:rPr lang="it-IT" sz="1600" dirty="0">
                <a:latin typeface="Palatino Linotype" panose="02040502050505030304" pitchFamily="18" charset="0"/>
              </a:rPr>
              <a:t> o decus eximium magnis virtutibus augens, </a:t>
            </a:r>
          </a:p>
          <a:p>
            <a:pPr marL="0" indent="0" algn="just">
              <a:lnSpc>
                <a:spcPct val="120000"/>
              </a:lnSpc>
              <a:spcBef>
                <a:spcPts val="0"/>
              </a:spcBef>
              <a:buNone/>
            </a:pPr>
            <a:r>
              <a:rPr lang="it-IT" sz="1600" dirty="0">
                <a:latin typeface="Palatino Linotype" panose="02040502050505030304" pitchFamily="18" charset="0"/>
              </a:rPr>
              <a:t>Emathiae tutamen, Opis carissime nato, </a:t>
            </a:r>
          </a:p>
          <a:p>
            <a:pPr marL="0" indent="0" algn="just">
              <a:lnSpc>
                <a:spcPct val="120000"/>
              </a:lnSpc>
              <a:spcBef>
                <a:spcPts val="0"/>
              </a:spcBef>
              <a:buNone/>
            </a:pPr>
            <a:r>
              <a:rPr lang="it-IT" sz="1600" dirty="0">
                <a:latin typeface="Palatino Linotype" panose="02040502050505030304" pitchFamily="18" charset="0"/>
              </a:rPr>
              <a:t>accipe, quod laeta tibi pandunt luce sorores, </a:t>
            </a:r>
          </a:p>
          <a:p>
            <a:pPr marL="0" indent="0" algn="just">
              <a:lnSpc>
                <a:spcPct val="120000"/>
              </a:lnSpc>
              <a:spcBef>
                <a:spcPts val="0"/>
              </a:spcBef>
              <a:buNone/>
            </a:pPr>
            <a:r>
              <a:rPr lang="it-IT" sz="1600" dirty="0">
                <a:latin typeface="Palatino Linotype" panose="02040502050505030304" pitchFamily="18" charset="0"/>
              </a:rPr>
              <a:t>veridicum oraclum: sed vos, quae fata sequuntur, </a:t>
            </a:r>
          </a:p>
          <a:p>
            <a:pPr marL="0" indent="0" algn="just">
              <a:lnSpc>
                <a:spcPct val="120000"/>
              </a:lnSpc>
              <a:spcBef>
                <a:spcPts val="0"/>
              </a:spcBef>
              <a:buNone/>
            </a:pPr>
            <a:r>
              <a:rPr lang="it-IT" sz="1600" dirty="0">
                <a:latin typeface="Palatino Linotype" panose="02040502050505030304" pitchFamily="18" charset="0"/>
              </a:rPr>
              <a:t>   </a:t>
            </a:r>
            <a:r>
              <a:rPr lang="it-IT" sz="1600" dirty="0">
                <a:solidFill>
                  <a:srgbClr val="FF0000"/>
                </a:solidFill>
                <a:latin typeface="Palatino Linotype" panose="02040502050505030304" pitchFamily="18" charset="0"/>
              </a:rPr>
              <a:t>currite ducentes subtegmina, currite, fusi. </a:t>
            </a:r>
          </a:p>
          <a:p>
            <a:pPr marL="0" indent="0" algn="just">
              <a:lnSpc>
                <a:spcPct val="120000"/>
              </a:lnSpc>
              <a:spcBef>
                <a:spcPts val="0"/>
              </a:spcBef>
              <a:buNone/>
            </a:pPr>
            <a:r>
              <a:rPr lang="it-IT" sz="1600" dirty="0">
                <a:latin typeface="Palatino Linotype" panose="02040502050505030304" pitchFamily="18" charset="0"/>
              </a:rPr>
              <a:t>Adveniet tibi iam portans optata maritis </a:t>
            </a:r>
          </a:p>
          <a:p>
            <a:pPr marL="0" indent="0" algn="just">
              <a:lnSpc>
                <a:spcPct val="120000"/>
              </a:lnSpc>
              <a:spcBef>
                <a:spcPts val="0"/>
              </a:spcBef>
              <a:buNone/>
            </a:pPr>
            <a:r>
              <a:rPr lang="it-IT" sz="1600" dirty="0">
                <a:latin typeface="Palatino Linotype" panose="02040502050505030304" pitchFamily="18" charset="0"/>
              </a:rPr>
              <a:t>Hesperus, adveniet fausto cum sidere coniunx, </a:t>
            </a:r>
          </a:p>
          <a:p>
            <a:pPr marL="0" indent="0" algn="just">
              <a:lnSpc>
                <a:spcPct val="120000"/>
              </a:lnSpc>
              <a:spcBef>
                <a:spcPts val="0"/>
              </a:spcBef>
              <a:buNone/>
            </a:pPr>
            <a:r>
              <a:rPr lang="it-IT" sz="1600" dirty="0">
                <a:latin typeface="Palatino Linotype" panose="02040502050505030304" pitchFamily="18" charset="0"/>
              </a:rPr>
              <a:t>quae tibi flexanimo mentem perfundat amore, </a:t>
            </a:r>
          </a:p>
          <a:p>
            <a:pPr marL="0" indent="0" algn="just">
              <a:lnSpc>
                <a:spcPct val="120000"/>
              </a:lnSpc>
              <a:spcBef>
                <a:spcPts val="0"/>
              </a:spcBef>
              <a:buNone/>
            </a:pPr>
            <a:r>
              <a:rPr lang="it-IT" sz="1600" dirty="0">
                <a:solidFill>
                  <a:srgbClr val="FF0000"/>
                </a:solidFill>
                <a:latin typeface="Palatino Linotype" panose="02040502050505030304" pitchFamily="18" charset="0"/>
              </a:rPr>
              <a:t>languidulosque</a:t>
            </a:r>
            <a:r>
              <a:rPr lang="it-IT" sz="1600" dirty="0">
                <a:latin typeface="Palatino Linotype" panose="02040502050505030304" pitchFamily="18" charset="0"/>
              </a:rPr>
              <a:t> paret tecum coniungere somnos, </a:t>
            </a:r>
          </a:p>
          <a:p>
            <a:pPr marL="0" indent="0" algn="just">
              <a:lnSpc>
                <a:spcPct val="120000"/>
              </a:lnSpc>
              <a:spcBef>
                <a:spcPts val="0"/>
              </a:spcBef>
              <a:buNone/>
            </a:pPr>
            <a:r>
              <a:rPr lang="it-IT" sz="1600" dirty="0">
                <a:latin typeface="Palatino Linotype" panose="02040502050505030304" pitchFamily="18" charset="0"/>
              </a:rPr>
              <a:t>levia substernens robusto bracchia collo.</a:t>
            </a:r>
          </a:p>
          <a:p>
            <a:pPr marL="0" indent="0" algn="just">
              <a:lnSpc>
                <a:spcPct val="120000"/>
              </a:lnSpc>
              <a:spcBef>
                <a:spcPts val="0"/>
              </a:spcBef>
              <a:buNone/>
            </a:pPr>
            <a:r>
              <a:rPr lang="it-IT" sz="1600" dirty="0">
                <a:latin typeface="Palatino Linotype" panose="02040502050505030304" pitchFamily="18" charset="0"/>
              </a:rPr>
              <a:t>    currite ducentes subtegmina, currite, fusi. </a:t>
            </a:r>
          </a:p>
          <a:p>
            <a:pPr marL="0" indent="0" algn="just">
              <a:lnSpc>
                <a:spcPct val="120000"/>
              </a:lnSpc>
              <a:spcBef>
                <a:spcPts val="0"/>
              </a:spcBef>
              <a:buNone/>
            </a:pPr>
            <a:r>
              <a:rPr lang="it-IT" sz="1600" dirty="0">
                <a:latin typeface="Palatino Linotype" panose="02040502050505030304" pitchFamily="18" charset="0"/>
              </a:rPr>
              <a:t>Nulla domus tales umquam contexit amores, </a:t>
            </a:r>
          </a:p>
          <a:p>
            <a:pPr marL="0" indent="0" algn="just">
              <a:lnSpc>
                <a:spcPct val="120000"/>
              </a:lnSpc>
              <a:spcBef>
                <a:spcPts val="0"/>
              </a:spcBef>
              <a:buNone/>
            </a:pPr>
            <a:r>
              <a:rPr lang="it-IT" sz="1600" dirty="0">
                <a:latin typeface="Palatino Linotype" panose="02040502050505030304" pitchFamily="18" charset="0"/>
              </a:rPr>
              <a:t>nullus amor tali coniunxit foedere amantes, </a:t>
            </a:r>
          </a:p>
          <a:p>
            <a:pPr marL="0" indent="0" algn="just">
              <a:lnSpc>
                <a:spcPct val="120000"/>
              </a:lnSpc>
              <a:spcBef>
                <a:spcPts val="0"/>
              </a:spcBef>
              <a:buNone/>
            </a:pPr>
            <a:r>
              <a:rPr lang="it-IT" sz="1600" dirty="0">
                <a:latin typeface="Palatino Linotype" panose="02040502050505030304" pitchFamily="18" charset="0"/>
              </a:rPr>
              <a:t>qualis adest Thetidi, qualis concordia Peleo. </a:t>
            </a:r>
          </a:p>
          <a:p>
            <a:pPr marL="0" indent="0" algn="just">
              <a:lnSpc>
                <a:spcPct val="120000"/>
              </a:lnSpc>
              <a:spcBef>
                <a:spcPts val="0"/>
              </a:spcBef>
              <a:buNone/>
            </a:pPr>
            <a:r>
              <a:rPr lang="it-IT" sz="1600" dirty="0">
                <a:latin typeface="Palatino Linotype" panose="02040502050505030304" pitchFamily="18" charset="0"/>
              </a:rPr>
              <a:t>    currite ducentes subtegmina, currite, fusi.</a:t>
            </a:r>
          </a:p>
          <a:p>
            <a:pPr marL="0" indent="0" algn="just">
              <a:lnSpc>
                <a:spcPct val="120000"/>
              </a:lnSpc>
              <a:spcBef>
                <a:spcPts val="0"/>
              </a:spcBef>
              <a:buNone/>
            </a:pPr>
            <a:r>
              <a:rPr lang="it-IT" sz="1600" u="sng" dirty="0">
                <a:latin typeface="Palatino Linotype" panose="02040502050505030304" pitchFamily="18" charset="0"/>
              </a:rPr>
              <a:t>Nascetur vobis expers terroris Achilles, </a:t>
            </a:r>
          </a:p>
          <a:p>
            <a:pPr marL="0" indent="0" algn="just">
              <a:lnSpc>
                <a:spcPct val="120000"/>
              </a:lnSpc>
              <a:spcBef>
                <a:spcPts val="0"/>
              </a:spcBef>
              <a:buNone/>
            </a:pPr>
            <a:r>
              <a:rPr lang="it-IT" sz="1600" u="sng" dirty="0">
                <a:latin typeface="Palatino Linotype" panose="02040502050505030304" pitchFamily="18" charset="0"/>
              </a:rPr>
              <a:t>hostibus haud tergo, sed forti pectore notus, </a:t>
            </a:r>
          </a:p>
          <a:p>
            <a:pPr marL="0" indent="0" algn="just">
              <a:lnSpc>
                <a:spcPct val="120000"/>
              </a:lnSpc>
              <a:spcBef>
                <a:spcPts val="0"/>
              </a:spcBef>
              <a:buNone/>
            </a:pPr>
            <a:r>
              <a:rPr lang="it-IT" sz="1600" u="sng" dirty="0">
                <a:latin typeface="Palatino Linotype" panose="02040502050505030304" pitchFamily="18" charset="0"/>
              </a:rPr>
              <a:t>qui persaepe vago victor certamine cursus </a:t>
            </a:r>
          </a:p>
          <a:p>
            <a:pPr marL="0" indent="0" algn="just">
              <a:lnSpc>
                <a:spcPct val="120000"/>
              </a:lnSpc>
              <a:spcBef>
                <a:spcPts val="0"/>
              </a:spcBef>
              <a:buNone/>
            </a:pPr>
            <a:r>
              <a:rPr lang="it-IT" sz="1600" u="sng" dirty="0">
                <a:latin typeface="Palatino Linotype" panose="02040502050505030304" pitchFamily="18" charset="0"/>
              </a:rPr>
              <a:t>flammea praevertet celeris vestigia cervae. </a:t>
            </a:r>
          </a:p>
          <a:p>
            <a:pPr marL="0" indent="0" algn="just">
              <a:lnSpc>
                <a:spcPct val="120000"/>
              </a:lnSpc>
              <a:spcBef>
                <a:spcPts val="0"/>
              </a:spcBef>
              <a:buNone/>
            </a:pPr>
            <a:r>
              <a:rPr lang="it-IT" sz="1600" u="sng" dirty="0">
                <a:latin typeface="Palatino Linotype" panose="02040502050505030304" pitchFamily="18" charset="0"/>
              </a:rPr>
              <a:t>    currite ducentes subtegmina, currite, fusi.  </a:t>
            </a:r>
          </a:p>
          <a:p>
            <a:pPr marL="0" indent="0" algn="just">
              <a:lnSpc>
                <a:spcPct val="120000"/>
              </a:lnSpc>
              <a:spcBef>
                <a:spcPts val="0"/>
              </a:spcBef>
              <a:buNone/>
            </a:pPr>
            <a:r>
              <a:rPr lang="it-IT" sz="1600" u="sng" dirty="0">
                <a:latin typeface="Palatino Linotype" panose="02040502050505030304" pitchFamily="18" charset="0"/>
              </a:rPr>
              <a:t>Non illi quisquam bello se conferet heros, </a:t>
            </a:r>
          </a:p>
          <a:p>
            <a:pPr marL="0" indent="0" algn="just">
              <a:lnSpc>
                <a:spcPct val="120000"/>
              </a:lnSpc>
              <a:spcBef>
                <a:spcPts val="0"/>
              </a:spcBef>
              <a:buNone/>
            </a:pPr>
            <a:r>
              <a:rPr lang="it-IT" sz="1600" u="sng" dirty="0">
                <a:latin typeface="Palatino Linotype" panose="02040502050505030304" pitchFamily="18" charset="0"/>
              </a:rPr>
              <a:t>cum Phrygii Teucro manabunt sanguine campi, </a:t>
            </a:r>
          </a:p>
          <a:p>
            <a:pPr marL="0" indent="0" algn="just">
              <a:lnSpc>
                <a:spcPct val="120000"/>
              </a:lnSpc>
              <a:spcBef>
                <a:spcPts val="0"/>
              </a:spcBef>
              <a:buNone/>
            </a:pPr>
            <a:r>
              <a:rPr lang="it-IT" sz="1600" u="sng" dirty="0">
                <a:latin typeface="Palatino Linotype" panose="02040502050505030304" pitchFamily="18" charset="0"/>
              </a:rPr>
              <a:t>Troicaque obsidens longinquo moenia bello, </a:t>
            </a:r>
          </a:p>
          <a:p>
            <a:pPr marL="0" indent="0" algn="just">
              <a:lnSpc>
                <a:spcPct val="120000"/>
              </a:lnSpc>
              <a:spcBef>
                <a:spcPts val="0"/>
              </a:spcBef>
              <a:buNone/>
            </a:pPr>
            <a:r>
              <a:rPr lang="it-IT" sz="1600" u="sng" dirty="0">
                <a:latin typeface="Palatino Linotype" panose="02040502050505030304" pitchFamily="18" charset="0"/>
              </a:rPr>
              <a:t>periuri Pelopis vastabit tertius heres. </a:t>
            </a:r>
          </a:p>
          <a:p>
            <a:pPr marL="0" indent="0" algn="just">
              <a:lnSpc>
                <a:spcPct val="120000"/>
              </a:lnSpc>
              <a:spcBef>
                <a:spcPts val="0"/>
              </a:spcBef>
              <a:buNone/>
            </a:pPr>
            <a:r>
              <a:rPr lang="it-IT" sz="1600" u="sng" dirty="0">
                <a:latin typeface="Palatino Linotype" panose="02040502050505030304" pitchFamily="18" charset="0"/>
              </a:rPr>
              <a:t>    currite ducentes subtegmina, currite, fusi. </a:t>
            </a:r>
          </a:p>
          <a:p>
            <a:pPr marL="0" indent="0" algn="just">
              <a:lnSpc>
                <a:spcPct val="120000"/>
              </a:lnSpc>
              <a:spcBef>
                <a:spcPts val="0"/>
              </a:spcBef>
              <a:buNone/>
            </a:pPr>
            <a:r>
              <a:rPr lang="it-IT" sz="1600" u="sng" dirty="0">
                <a:latin typeface="Palatino Linotype" panose="02040502050505030304" pitchFamily="18" charset="0"/>
              </a:rPr>
              <a:t>Illius egregias virtutes claraque facta </a:t>
            </a:r>
          </a:p>
          <a:p>
            <a:pPr marL="0" indent="0" algn="just">
              <a:lnSpc>
                <a:spcPct val="120000"/>
              </a:lnSpc>
              <a:spcBef>
                <a:spcPts val="0"/>
              </a:spcBef>
              <a:buNone/>
            </a:pPr>
            <a:r>
              <a:rPr lang="it-IT" sz="1600" u="sng" dirty="0">
                <a:latin typeface="Palatino Linotype" panose="02040502050505030304" pitchFamily="18" charset="0"/>
              </a:rPr>
              <a:t>saepe fatebuntur natorum in funere matres, </a:t>
            </a:r>
          </a:p>
          <a:p>
            <a:pPr marL="0" indent="0" algn="just">
              <a:lnSpc>
                <a:spcPct val="120000"/>
              </a:lnSpc>
              <a:spcBef>
                <a:spcPts val="0"/>
              </a:spcBef>
              <a:buNone/>
            </a:pPr>
            <a:r>
              <a:rPr lang="it-IT" sz="1600" u="sng" dirty="0">
                <a:latin typeface="Palatino Linotype" panose="02040502050505030304" pitchFamily="18" charset="0"/>
              </a:rPr>
              <a:t>cum incultum cano solvent a vertice crinem, </a:t>
            </a:r>
          </a:p>
          <a:p>
            <a:pPr marL="0" indent="0" algn="just">
              <a:lnSpc>
                <a:spcPct val="120000"/>
              </a:lnSpc>
              <a:spcBef>
                <a:spcPts val="0"/>
              </a:spcBef>
              <a:buNone/>
            </a:pPr>
            <a:r>
              <a:rPr lang="it-IT" sz="1600" u="sng" dirty="0">
                <a:latin typeface="Palatino Linotype" panose="02040502050505030304" pitchFamily="18" charset="0"/>
              </a:rPr>
              <a:t>putridaque infirmis variabunt pectora palmis. </a:t>
            </a:r>
          </a:p>
          <a:p>
            <a:pPr marL="0" indent="0" algn="just">
              <a:lnSpc>
                <a:spcPct val="120000"/>
              </a:lnSpc>
              <a:spcBef>
                <a:spcPts val="0"/>
              </a:spcBef>
              <a:buNone/>
            </a:pPr>
            <a:r>
              <a:rPr lang="it-IT" sz="1600" u="sng" dirty="0">
                <a:latin typeface="Palatino Linotype" panose="02040502050505030304" pitchFamily="18" charset="0"/>
              </a:rPr>
              <a:t>    currite ducentes subtegmina, currite, fusi. </a:t>
            </a:r>
          </a:p>
          <a:p>
            <a:pPr marL="0" indent="0" algn="just">
              <a:lnSpc>
                <a:spcPct val="120000"/>
              </a:lnSpc>
              <a:spcBef>
                <a:spcPts val="0"/>
              </a:spcBef>
              <a:buNone/>
            </a:pPr>
            <a:endParaRPr lang="it-IT" sz="1600" dirty="0">
              <a:latin typeface="Palatino Linotype" panose="02040502050505030304" pitchFamily="18" charset="0"/>
            </a:endParaRPr>
          </a:p>
          <a:p>
            <a:pPr marL="0" indent="0" algn="just">
              <a:lnSpc>
                <a:spcPct val="120000"/>
              </a:lnSpc>
              <a:spcBef>
                <a:spcPts val="0"/>
              </a:spcBef>
              <a:buNone/>
            </a:pPr>
            <a:r>
              <a:rPr lang="it-IT" sz="1600" u="sng" dirty="0">
                <a:latin typeface="Palatino Linotype" panose="02040502050505030304" pitchFamily="18" charset="0"/>
              </a:rPr>
              <a:t>Namque velut densas praecerpens messor aristas </a:t>
            </a:r>
          </a:p>
          <a:p>
            <a:pPr marL="0" indent="0" algn="just">
              <a:lnSpc>
                <a:spcPct val="120000"/>
              </a:lnSpc>
              <a:spcBef>
                <a:spcPts val="0"/>
              </a:spcBef>
              <a:buNone/>
            </a:pPr>
            <a:r>
              <a:rPr lang="it-IT" sz="1600" u="sng" dirty="0">
                <a:latin typeface="Palatino Linotype" panose="02040502050505030304" pitchFamily="18" charset="0"/>
              </a:rPr>
              <a:t>sole sub ardenti flaventia demetit arva, </a:t>
            </a:r>
          </a:p>
          <a:p>
            <a:pPr marL="0" indent="0" algn="just">
              <a:lnSpc>
                <a:spcPct val="120000"/>
              </a:lnSpc>
              <a:spcBef>
                <a:spcPts val="0"/>
              </a:spcBef>
              <a:buNone/>
            </a:pPr>
            <a:r>
              <a:rPr lang="it-IT" sz="1600" u="sng" dirty="0">
                <a:latin typeface="Palatino Linotype" panose="02040502050505030304" pitchFamily="18" charset="0"/>
              </a:rPr>
              <a:t>Troiugenum infesto prosternet corpora ferro. </a:t>
            </a:r>
          </a:p>
          <a:p>
            <a:pPr marL="0" indent="0" algn="just">
              <a:lnSpc>
                <a:spcPct val="120000"/>
              </a:lnSpc>
              <a:spcBef>
                <a:spcPts val="0"/>
              </a:spcBef>
              <a:buNone/>
            </a:pPr>
            <a:r>
              <a:rPr lang="it-IT" sz="1600" u="sng" dirty="0">
                <a:latin typeface="Palatino Linotype" panose="02040502050505030304" pitchFamily="18" charset="0"/>
              </a:rPr>
              <a:t>    currite ducentes subtegmina, currite, fusi. </a:t>
            </a:r>
          </a:p>
          <a:p>
            <a:pPr marL="0" indent="0" algn="just">
              <a:lnSpc>
                <a:spcPct val="120000"/>
              </a:lnSpc>
              <a:spcBef>
                <a:spcPts val="0"/>
              </a:spcBef>
              <a:buNone/>
            </a:pPr>
            <a:r>
              <a:rPr lang="it-IT" sz="1600" u="sng" dirty="0">
                <a:latin typeface="Palatino Linotype" panose="02040502050505030304" pitchFamily="18" charset="0"/>
              </a:rPr>
              <a:t>Testis erit magnis virtutibus unda Scamandri, </a:t>
            </a:r>
          </a:p>
          <a:p>
            <a:pPr marL="0" indent="0" algn="just">
              <a:lnSpc>
                <a:spcPct val="120000"/>
              </a:lnSpc>
              <a:spcBef>
                <a:spcPts val="0"/>
              </a:spcBef>
              <a:buNone/>
            </a:pPr>
            <a:r>
              <a:rPr lang="it-IT" sz="1600" u="sng" dirty="0">
                <a:latin typeface="Palatino Linotype" panose="02040502050505030304" pitchFamily="18" charset="0"/>
              </a:rPr>
              <a:t>quae passim rapido diffunditur Hellesponto, </a:t>
            </a:r>
          </a:p>
          <a:p>
            <a:pPr marL="0" indent="0" algn="just">
              <a:lnSpc>
                <a:spcPct val="120000"/>
              </a:lnSpc>
              <a:spcBef>
                <a:spcPts val="0"/>
              </a:spcBef>
              <a:buNone/>
            </a:pPr>
            <a:r>
              <a:rPr lang="it-IT" sz="1600" u="sng" dirty="0">
                <a:latin typeface="Palatino Linotype" panose="02040502050505030304" pitchFamily="18" charset="0"/>
              </a:rPr>
              <a:t>cuius iter densis angustans corporum acervis </a:t>
            </a:r>
          </a:p>
          <a:p>
            <a:pPr marL="0" indent="0" algn="just">
              <a:lnSpc>
                <a:spcPct val="120000"/>
              </a:lnSpc>
              <a:spcBef>
                <a:spcPts val="0"/>
              </a:spcBef>
              <a:buNone/>
            </a:pPr>
            <a:r>
              <a:rPr lang="it-IT" sz="1600" u="sng" dirty="0">
                <a:latin typeface="Palatino Linotype" panose="02040502050505030304" pitchFamily="18" charset="0"/>
              </a:rPr>
              <a:t>alta tepefaciet permixta flumina caede. </a:t>
            </a:r>
          </a:p>
          <a:p>
            <a:pPr marL="0" indent="0" algn="just">
              <a:lnSpc>
                <a:spcPct val="120000"/>
              </a:lnSpc>
              <a:spcBef>
                <a:spcPts val="0"/>
              </a:spcBef>
              <a:buNone/>
            </a:pPr>
            <a:r>
              <a:rPr lang="it-IT" sz="1600" u="sng" dirty="0">
                <a:latin typeface="Palatino Linotype" panose="02040502050505030304" pitchFamily="18" charset="0"/>
              </a:rPr>
              <a:t>    currite ducentes subtegmina, currite, fusi. </a:t>
            </a:r>
          </a:p>
          <a:p>
            <a:pPr marL="0" indent="0" algn="just">
              <a:lnSpc>
                <a:spcPct val="120000"/>
              </a:lnSpc>
              <a:spcBef>
                <a:spcPts val="0"/>
              </a:spcBef>
              <a:buNone/>
            </a:pPr>
            <a:r>
              <a:rPr lang="it-IT" sz="1600" u="sng" dirty="0">
                <a:latin typeface="Palatino Linotype" panose="02040502050505030304" pitchFamily="18" charset="0"/>
              </a:rPr>
              <a:t>Denique testis erit morti quoque reddita praeda, </a:t>
            </a:r>
          </a:p>
          <a:p>
            <a:pPr marL="0" indent="0" algn="just">
              <a:lnSpc>
                <a:spcPct val="120000"/>
              </a:lnSpc>
              <a:spcBef>
                <a:spcPts val="0"/>
              </a:spcBef>
              <a:buNone/>
            </a:pPr>
            <a:r>
              <a:rPr lang="it-IT" sz="1600" u="sng" dirty="0">
                <a:latin typeface="Palatino Linotype" panose="02040502050505030304" pitchFamily="18" charset="0"/>
              </a:rPr>
              <a:t>cum teres excelso coacervatum aggere bustum </a:t>
            </a:r>
          </a:p>
          <a:p>
            <a:pPr marL="0" indent="0" algn="just">
              <a:lnSpc>
                <a:spcPct val="120000"/>
              </a:lnSpc>
              <a:spcBef>
                <a:spcPts val="0"/>
              </a:spcBef>
              <a:buNone/>
            </a:pPr>
            <a:r>
              <a:rPr lang="it-IT" sz="1600" u="sng" dirty="0">
                <a:latin typeface="Palatino Linotype" panose="02040502050505030304" pitchFamily="18" charset="0"/>
              </a:rPr>
              <a:t>excipiet niveos perculsae virginis artus. </a:t>
            </a:r>
          </a:p>
          <a:p>
            <a:pPr marL="0" indent="0" algn="just">
              <a:lnSpc>
                <a:spcPct val="120000"/>
              </a:lnSpc>
              <a:spcBef>
                <a:spcPts val="0"/>
              </a:spcBef>
              <a:buNone/>
            </a:pPr>
            <a:r>
              <a:rPr lang="it-IT" sz="1600" u="sng" dirty="0">
                <a:latin typeface="Palatino Linotype" panose="02040502050505030304" pitchFamily="18" charset="0"/>
              </a:rPr>
              <a:t>    currite ducentes subtegmina, currite, fusi. </a:t>
            </a:r>
          </a:p>
          <a:p>
            <a:pPr marL="0" indent="0" algn="just">
              <a:lnSpc>
                <a:spcPct val="120000"/>
              </a:lnSpc>
              <a:spcBef>
                <a:spcPts val="0"/>
              </a:spcBef>
              <a:buNone/>
            </a:pPr>
            <a:r>
              <a:rPr lang="it-IT" sz="1600" u="sng" dirty="0">
                <a:latin typeface="Palatino Linotype" panose="02040502050505030304" pitchFamily="18" charset="0"/>
              </a:rPr>
              <a:t>Nam simul ac fessis dederit fors copiam Achivis </a:t>
            </a:r>
          </a:p>
          <a:p>
            <a:pPr marL="0" indent="0" algn="just">
              <a:lnSpc>
                <a:spcPct val="120000"/>
              </a:lnSpc>
              <a:spcBef>
                <a:spcPts val="0"/>
              </a:spcBef>
              <a:buNone/>
            </a:pPr>
            <a:r>
              <a:rPr lang="it-IT" sz="1600" u="sng" dirty="0">
                <a:latin typeface="Palatino Linotype" panose="02040502050505030304" pitchFamily="18" charset="0"/>
              </a:rPr>
              <a:t>urbis Dardaniae Neptunia solvere vincla, </a:t>
            </a:r>
          </a:p>
          <a:p>
            <a:pPr marL="0" indent="0" algn="just">
              <a:lnSpc>
                <a:spcPct val="120000"/>
              </a:lnSpc>
              <a:spcBef>
                <a:spcPts val="0"/>
              </a:spcBef>
              <a:buNone/>
            </a:pPr>
            <a:r>
              <a:rPr lang="it-IT" sz="1600" u="sng" dirty="0">
                <a:latin typeface="Palatino Linotype" panose="02040502050505030304" pitchFamily="18" charset="0"/>
              </a:rPr>
              <a:t>alta Polyxenia madefient caede sepulcra; </a:t>
            </a:r>
          </a:p>
          <a:p>
            <a:pPr marL="0" indent="0" algn="just">
              <a:lnSpc>
                <a:spcPct val="120000"/>
              </a:lnSpc>
              <a:spcBef>
                <a:spcPts val="0"/>
              </a:spcBef>
              <a:buNone/>
            </a:pPr>
            <a:r>
              <a:rPr lang="it-IT" sz="1600" u="sng" dirty="0">
                <a:latin typeface="Palatino Linotype" panose="02040502050505030304" pitchFamily="18" charset="0"/>
              </a:rPr>
              <a:t>Quae, velut ancipiti succumbens victima ferro, </a:t>
            </a:r>
          </a:p>
          <a:p>
            <a:pPr marL="0" indent="0" algn="just">
              <a:lnSpc>
                <a:spcPct val="120000"/>
              </a:lnSpc>
              <a:spcBef>
                <a:spcPts val="0"/>
              </a:spcBef>
              <a:buNone/>
            </a:pPr>
            <a:r>
              <a:rPr lang="it-IT" sz="1600" u="sng" dirty="0">
                <a:latin typeface="Palatino Linotype" panose="02040502050505030304" pitchFamily="18" charset="0"/>
              </a:rPr>
              <a:t>proiciet truncum summisso poplite corpus. </a:t>
            </a:r>
          </a:p>
          <a:p>
            <a:pPr marL="0" indent="0" algn="just">
              <a:lnSpc>
                <a:spcPct val="120000"/>
              </a:lnSpc>
              <a:spcBef>
                <a:spcPts val="0"/>
              </a:spcBef>
              <a:buNone/>
            </a:pPr>
            <a:r>
              <a:rPr lang="it-IT" sz="1600" u="sng" dirty="0">
                <a:latin typeface="Palatino Linotype" panose="02040502050505030304" pitchFamily="18" charset="0"/>
              </a:rPr>
              <a:t>    currite ducentes subtegmina, currite, fusi. (</a:t>
            </a:r>
            <a:r>
              <a:rPr lang="el-GR" sz="1600" u="sng" dirty="0">
                <a:latin typeface="Palatino Linotype" panose="02040502050505030304" pitchFamily="18" charset="0"/>
              </a:rPr>
              <a:t>προφητεία)</a:t>
            </a:r>
          </a:p>
          <a:p>
            <a:pPr marL="0" indent="0" algn="just">
              <a:lnSpc>
                <a:spcPct val="120000"/>
              </a:lnSpc>
              <a:spcBef>
                <a:spcPts val="0"/>
              </a:spcBef>
              <a:buNone/>
            </a:pPr>
            <a:r>
              <a:rPr lang="it-IT" sz="1600" dirty="0">
                <a:latin typeface="Palatino Linotype" panose="02040502050505030304" pitchFamily="18" charset="0"/>
              </a:rPr>
              <a:t>Quare agite optatos animi coniungite amores, </a:t>
            </a:r>
          </a:p>
          <a:p>
            <a:pPr marL="0" indent="0" algn="just">
              <a:lnSpc>
                <a:spcPct val="120000"/>
              </a:lnSpc>
              <a:spcBef>
                <a:spcPts val="0"/>
              </a:spcBef>
              <a:buNone/>
            </a:pPr>
            <a:r>
              <a:rPr lang="it-IT" sz="1600" dirty="0">
                <a:latin typeface="Palatino Linotype" panose="02040502050505030304" pitchFamily="18" charset="0"/>
              </a:rPr>
              <a:t>accipiat coniunx felici foedere divam, </a:t>
            </a:r>
          </a:p>
          <a:p>
            <a:pPr marL="0" indent="0" algn="just">
              <a:lnSpc>
                <a:spcPct val="120000"/>
              </a:lnSpc>
              <a:spcBef>
                <a:spcPts val="0"/>
              </a:spcBef>
              <a:buNone/>
            </a:pPr>
            <a:r>
              <a:rPr lang="it-IT" sz="1600" dirty="0">
                <a:latin typeface="Palatino Linotype" panose="02040502050505030304" pitchFamily="18" charset="0"/>
              </a:rPr>
              <a:t>dedatur cupido iam dudum nupta marito. </a:t>
            </a:r>
          </a:p>
          <a:p>
            <a:pPr marL="0" indent="0" algn="just">
              <a:lnSpc>
                <a:spcPct val="120000"/>
              </a:lnSpc>
              <a:spcBef>
                <a:spcPts val="0"/>
              </a:spcBef>
              <a:buNone/>
            </a:pPr>
            <a:r>
              <a:rPr lang="it-IT" sz="1600" dirty="0">
                <a:latin typeface="Palatino Linotype" panose="02040502050505030304" pitchFamily="18" charset="0"/>
              </a:rPr>
              <a:t>    currite ducentes subtegmina, currite, fusi.  </a:t>
            </a:r>
          </a:p>
          <a:p>
            <a:pPr marL="0" indent="0" algn="just">
              <a:lnSpc>
                <a:spcPct val="120000"/>
              </a:lnSpc>
              <a:spcBef>
                <a:spcPts val="0"/>
              </a:spcBef>
              <a:buNone/>
            </a:pPr>
            <a:r>
              <a:rPr lang="it-IT" sz="1600" dirty="0">
                <a:latin typeface="Palatino Linotype" panose="02040502050505030304" pitchFamily="18" charset="0"/>
              </a:rPr>
              <a:t>Non illam nutrix orienti luce revisens </a:t>
            </a:r>
          </a:p>
          <a:p>
            <a:pPr marL="0" indent="0" algn="just">
              <a:lnSpc>
                <a:spcPct val="120000"/>
              </a:lnSpc>
              <a:spcBef>
                <a:spcPts val="0"/>
              </a:spcBef>
              <a:buNone/>
            </a:pPr>
            <a:r>
              <a:rPr lang="it-IT" sz="1600" dirty="0">
                <a:latin typeface="Palatino Linotype" panose="02040502050505030304" pitchFamily="18" charset="0"/>
              </a:rPr>
              <a:t>hesterno collum poterit circumdare filo, </a:t>
            </a:r>
          </a:p>
          <a:p>
            <a:pPr marL="0" indent="0" algn="just">
              <a:lnSpc>
                <a:spcPct val="120000"/>
              </a:lnSpc>
              <a:spcBef>
                <a:spcPts val="0"/>
              </a:spcBef>
              <a:buNone/>
            </a:pPr>
            <a:r>
              <a:rPr lang="it-IT" sz="1600" dirty="0">
                <a:latin typeface="Palatino Linotype" panose="02040502050505030304" pitchFamily="18" charset="0"/>
              </a:rPr>
              <a:t>anxia nec mater discordis maesta puellae </a:t>
            </a:r>
          </a:p>
          <a:p>
            <a:pPr marL="0" indent="0" algn="just">
              <a:lnSpc>
                <a:spcPct val="120000"/>
              </a:lnSpc>
              <a:spcBef>
                <a:spcPts val="0"/>
              </a:spcBef>
              <a:buNone/>
            </a:pPr>
            <a:r>
              <a:rPr lang="it-IT" sz="1600" dirty="0">
                <a:latin typeface="Palatino Linotype" panose="02040502050505030304" pitchFamily="18" charset="0"/>
              </a:rPr>
              <a:t>secubitu caros mittet sperare nepotes. </a:t>
            </a:r>
          </a:p>
          <a:p>
            <a:pPr marL="0" indent="0" algn="just">
              <a:lnSpc>
                <a:spcPct val="120000"/>
              </a:lnSpc>
              <a:spcBef>
                <a:spcPts val="0"/>
              </a:spcBef>
              <a:buNone/>
            </a:pPr>
            <a:r>
              <a:rPr lang="it-IT" sz="1600" dirty="0">
                <a:latin typeface="Palatino Linotype" panose="02040502050505030304" pitchFamily="18" charset="0"/>
              </a:rPr>
              <a:t>    currite ducentes subtegmina, currite, fusi.</a:t>
            </a:r>
            <a:endParaRPr lang="el-GR" sz="1600" dirty="0">
              <a:latin typeface="Palatino Linotype" panose="02040502050505030304" pitchFamily="18" charset="0"/>
            </a:endParaRPr>
          </a:p>
        </p:txBody>
      </p:sp>
    </p:spTree>
    <p:extLst>
      <p:ext uri="{BB962C8B-B14F-4D97-AF65-F5344CB8AC3E}">
        <p14:creationId xmlns:p14="http://schemas.microsoft.com/office/powerpoint/2010/main" val="3614044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0DEC6DE-7432-481C-B012-47BBBDB7D3AB}"/>
              </a:ext>
            </a:extLst>
          </p:cNvPr>
          <p:cNvSpPr>
            <a:spLocks noGrp="1"/>
          </p:cNvSpPr>
          <p:nvPr>
            <p:ph idx="1"/>
          </p:nvPr>
        </p:nvSpPr>
        <p:spPr>
          <a:xfrm>
            <a:off x="0" y="0"/>
            <a:ext cx="12192000" cy="6858000"/>
          </a:xfrm>
        </p:spPr>
        <p:txBody>
          <a:bodyPr>
            <a:normAutofit fontScale="70000" lnSpcReduction="20000"/>
          </a:bodyPr>
          <a:lstStyle/>
          <a:p>
            <a:pPr marL="0" indent="0" algn="just">
              <a:buNone/>
            </a:pPr>
            <a:r>
              <a:rPr lang="el-GR" dirty="0" err="1">
                <a:latin typeface="Palatino Linotype" panose="02040502050505030304" pitchFamily="18" charset="0"/>
              </a:rPr>
              <a:t>Καμαρωμένε</a:t>
            </a:r>
            <a:r>
              <a:rPr lang="el-GR" dirty="0">
                <a:latin typeface="Palatino Linotype" panose="02040502050505030304" pitchFamily="18" charset="0"/>
              </a:rPr>
              <a:t> που οι αρετές θα σε κάνουν σπουδαίο, υπερασπιστή της Ημαθίας, πολυαγαπημένε στον γιο της Ρέας άκου μια προφητεία αληθινή από τις αδελφές αυτή τη μέρα της χαράς. </a:t>
            </a:r>
            <a:r>
              <a:rPr lang="el-GR" dirty="0">
                <a:solidFill>
                  <a:srgbClr val="FF0000"/>
                </a:solidFill>
                <a:latin typeface="Palatino Linotype" panose="02040502050505030304" pitchFamily="18" charset="0"/>
              </a:rPr>
              <a:t>Εσείς αδράχτια τρέξτε το νήμα που οδηγώντας θα φέρει χρησμούς.</a:t>
            </a:r>
          </a:p>
          <a:p>
            <a:pPr marL="0" indent="0" algn="just">
              <a:buNone/>
            </a:pPr>
            <a:r>
              <a:rPr lang="el-GR" dirty="0">
                <a:latin typeface="Palatino Linotype" panose="02040502050505030304" pitchFamily="18" charset="0"/>
              </a:rPr>
              <a:t>Σε λίγο ο Έσπερος θα σου προσφέρει συζυγικά δώρα και η σύζυγός σου θα έρθει με αίσιο αστέρι  να σου γεμίσει με θελκτικό έρωτα τα στήθη και να ενώσει γλυκούς ύπνους μαζί σου απλώνοντας </a:t>
            </a:r>
            <a:r>
              <a:rPr lang="el-GR" dirty="0">
                <a:solidFill>
                  <a:srgbClr val="FF0000"/>
                </a:solidFill>
                <a:latin typeface="Palatino Linotype" panose="02040502050505030304" pitchFamily="18" charset="0"/>
              </a:rPr>
              <a:t>απαλά</a:t>
            </a:r>
            <a:r>
              <a:rPr lang="el-GR" dirty="0">
                <a:latin typeface="Palatino Linotype" panose="02040502050505030304" pitchFamily="18" charset="0"/>
              </a:rPr>
              <a:t> </a:t>
            </a:r>
            <a:r>
              <a:rPr lang="el-GR" dirty="0" err="1">
                <a:solidFill>
                  <a:srgbClr val="FF0000"/>
                </a:solidFill>
                <a:latin typeface="Palatino Linotype" panose="02040502050505030304" pitchFamily="18" charset="0"/>
              </a:rPr>
              <a:t>μπρατσάκια</a:t>
            </a:r>
            <a:r>
              <a:rPr lang="el-GR" dirty="0">
                <a:latin typeface="Palatino Linotype" panose="02040502050505030304" pitchFamily="18" charset="0"/>
              </a:rPr>
              <a:t> στον ανδρείο σβέρκο σου. Τρέξτε αδράχτια τρέξτε οδηγώντας το νήμα.</a:t>
            </a:r>
          </a:p>
          <a:p>
            <a:pPr marL="0" indent="0" algn="just">
              <a:buNone/>
            </a:pPr>
            <a:r>
              <a:rPr lang="el-GR" dirty="0">
                <a:latin typeface="Palatino Linotype" panose="02040502050505030304" pitchFamily="18" charset="0"/>
              </a:rPr>
              <a:t>Ποτέ δεν έβαλες στο σπίτι έρωτες όπως αυτούς ποτέ ο έρωτας τόσο ταιριαστός στον </a:t>
            </a:r>
            <a:r>
              <a:rPr lang="el-GR" dirty="0" err="1">
                <a:latin typeface="Palatino Linotype" panose="02040502050505030304" pitchFamily="18" charset="0"/>
              </a:rPr>
              <a:t>Πηλέα</a:t>
            </a:r>
            <a:r>
              <a:rPr lang="el-GR" dirty="0">
                <a:latin typeface="Palatino Linotype" panose="02040502050505030304" pitchFamily="18" charset="0"/>
              </a:rPr>
              <a:t> και τη Θέτιδα δεν ένωσε εραστές με τέτοια σχέση. Τρέξτε αδράχτια τρέξτε οδηγώντας το νήμα (υμέναιος).</a:t>
            </a:r>
          </a:p>
          <a:p>
            <a:pPr marL="0" indent="0" algn="just">
              <a:buNone/>
            </a:pPr>
            <a:r>
              <a:rPr lang="el-GR" u="sng" dirty="0">
                <a:latin typeface="Palatino Linotype" panose="02040502050505030304" pitchFamily="18" charset="0"/>
              </a:rPr>
              <a:t>Εσείς θα γεννήσετε τον ατρόμητο Αχιλλέα που είναι γνωστός για την ανδρεία του και όχι για τη δειλία του και που ως ακούραστος νικητής θα ξεπερνά σ’ αγώνες δρόμου ακόμη και τα φλογερά ίχνη της γρήγορης ελαφίνας. Τρέξτε αδράχτια τρέξτε οδηγώντας το νήμα.</a:t>
            </a:r>
          </a:p>
          <a:p>
            <a:pPr marL="0" indent="0" algn="just">
              <a:buNone/>
            </a:pPr>
            <a:r>
              <a:rPr lang="el-GR" u="sng" dirty="0">
                <a:latin typeface="Palatino Linotype" panose="02040502050505030304" pitchFamily="18" charset="0"/>
              </a:rPr>
              <a:t>Δεν θα βρεθεί ήρωας στη μάχη να παραβγεί μαζί του όταν οι φρυγικοί κάμποι θα βρέχονται με τρωικό αίμα ενώ πατώντας ύστερα από χρόνια τα τείχη της Τροίας θα ερημώσει ο τρίτος απόγονος του επίορκου Πέλοπα. Τρέξτε αδράχτια τρέξτε οδηγώντας το νήμα.</a:t>
            </a:r>
          </a:p>
          <a:p>
            <a:pPr marL="0" indent="0" algn="just">
              <a:buNone/>
            </a:pPr>
            <a:r>
              <a:rPr lang="el-GR" u="sng" dirty="0" err="1">
                <a:solidFill>
                  <a:srgbClr val="FF0000"/>
                </a:solidFill>
                <a:latin typeface="Palatino Linotype" panose="02040502050505030304" pitchFamily="18" charset="0"/>
              </a:rPr>
              <a:t>Μάνες</a:t>
            </a:r>
            <a:r>
              <a:rPr lang="el-GR" u="sng" dirty="0">
                <a:solidFill>
                  <a:srgbClr val="FF0000"/>
                </a:solidFill>
                <a:latin typeface="Palatino Linotype" panose="02040502050505030304" pitchFamily="18" charset="0"/>
              </a:rPr>
              <a:t> πάνω στους τάφους των παιδιών τους πολλές φορές θα ομολογήσουν την έξοχη ανδρεία και τα λαμπρά έργα του καθώς θα λύνουν τα άσπρα ανακατεμένα μαλλιά τους και θα λερώνουν το στήθος τους με αδύναμη παλάμη. Τρέξτε αδράχτια τρέξτε οδηγώντας το νήμα.</a:t>
            </a:r>
          </a:p>
          <a:p>
            <a:pPr marL="0" indent="0" algn="just">
              <a:buNone/>
            </a:pPr>
            <a:r>
              <a:rPr lang="el-GR" u="sng" dirty="0">
                <a:solidFill>
                  <a:srgbClr val="FF0000"/>
                </a:solidFill>
                <a:latin typeface="Palatino Linotype" panose="02040502050505030304" pitchFamily="18" charset="0"/>
              </a:rPr>
              <a:t>Όπως ο θεριστής που κορφολογώντας τα πυκνά στάχυα μέσα στο λιοπύρι αποκεφαλίζει τα ξανθά σπαρτά έτσι θα ρίχνει κάτω τους </a:t>
            </a:r>
            <a:r>
              <a:rPr lang="el-GR" u="sng" dirty="0" err="1">
                <a:solidFill>
                  <a:srgbClr val="FF0000"/>
                </a:solidFill>
                <a:latin typeface="Palatino Linotype" panose="02040502050505030304" pitchFamily="18" charset="0"/>
              </a:rPr>
              <a:t>Τρωογέννητους</a:t>
            </a:r>
            <a:r>
              <a:rPr lang="el-GR" u="sng" dirty="0">
                <a:solidFill>
                  <a:srgbClr val="FF0000"/>
                </a:solidFill>
                <a:latin typeface="Palatino Linotype" panose="02040502050505030304" pitchFamily="18" charset="0"/>
              </a:rPr>
              <a:t> με αλύπητο σπαθί. Τρέξτε αδράχτια τρέξτε οδηγώντας το νήμα.</a:t>
            </a:r>
          </a:p>
          <a:p>
            <a:pPr marL="0" indent="0" algn="just">
              <a:buNone/>
            </a:pPr>
            <a:r>
              <a:rPr lang="el-GR" u="sng" dirty="0">
                <a:solidFill>
                  <a:srgbClr val="FF0000"/>
                </a:solidFill>
                <a:latin typeface="Palatino Linotype" panose="02040502050505030304" pitchFamily="18" charset="0"/>
              </a:rPr>
              <a:t>Το ρέμα του Σκάμανδρου που χύνεται στον ορμητικό Ελλήσποντο θα είναι μάρτυρας της ανδρείας του καθώς τα σφαγμένα κορμιά θα εμποδίσουν τη ροή του ποταμού και τα υψηλά νερά θα ζεσταθούν μόλις ανακατευτούν με αίμα. </a:t>
            </a:r>
            <a:r>
              <a:rPr lang="el-GR" u="sng" dirty="0">
                <a:latin typeface="Palatino Linotype" panose="02040502050505030304" pitchFamily="18" charset="0"/>
              </a:rPr>
              <a:t>Τρέξτε αδράχτια τρέξτε οδηγώντας το νήμα.</a:t>
            </a:r>
          </a:p>
          <a:p>
            <a:pPr marL="0" indent="0" algn="just">
              <a:buNone/>
            </a:pPr>
            <a:r>
              <a:rPr lang="el-GR" u="sng" dirty="0">
                <a:solidFill>
                  <a:srgbClr val="FF0000"/>
                </a:solidFill>
                <a:latin typeface="Palatino Linotype" panose="02040502050505030304" pitchFamily="18" charset="0"/>
              </a:rPr>
              <a:t>Τέλος η πρέπουσα θυσία θα είναι μάρτυρας του θανάτου όταν η κυκλική πυρά στον υψηλό τύμβο θα δεχτεί τα ολόλευκα μέλη της δολοφονημένης κόρης. Τρέξτε αδράχτια τρέξτε οδηγώντας το νήμα.</a:t>
            </a:r>
          </a:p>
          <a:p>
            <a:pPr marL="0" indent="0" algn="just">
              <a:buNone/>
            </a:pPr>
            <a:r>
              <a:rPr lang="el-GR" u="sng" dirty="0">
                <a:solidFill>
                  <a:srgbClr val="FF0000"/>
                </a:solidFill>
                <a:latin typeface="Palatino Linotype" panose="02040502050505030304" pitchFamily="18" charset="0"/>
              </a:rPr>
              <a:t>Μόλις οι κατάκοποι Αχαιοί θα έχουν την ευκαιρία να λύσουν τα Ποσειδώνια δεσμά της </a:t>
            </a:r>
            <a:r>
              <a:rPr lang="el-GR" u="sng" dirty="0" err="1">
                <a:solidFill>
                  <a:srgbClr val="FF0000"/>
                </a:solidFill>
                <a:latin typeface="Palatino Linotype" panose="02040502050505030304" pitchFamily="18" charset="0"/>
              </a:rPr>
              <a:t>Δαρδάνιας</a:t>
            </a:r>
            <a:r>
              <a:rPr lang="el-GR" u="sng" dirty="0">
                <a:solidFill>
                  <a:srgbClr val="FF0000"/>
                </a:solidFill>
                <a:latin typeface="Palatino Linotype" panose="02040502050505030304" pitchFamily="18" charset="0"/>
              </a:rPr>
              <a:t> πόλης και βρέξουν το ψηλό του μνήμα με το αίμα της Πολυξένης που θα ρίξει μπροστά το αποκομμένο σώμα λυγίζοντας το γόνατά της όπως ακριβώς το θύμα κάτω από δίστομο ξίφος. </a:t>
            </a:r>
            <a:r>
              <a:rPr lang="el-GR" u="sng" dirty="0">
                <a:latin typeface="Palatino Linotype" panose="02040502050505030304" pitchFamily="18" charset="0"/>
              </a:rPr>
              <a:t>Τρέξτε αδράχτια τρέξτε οδηγώντας το νήμα (προφητεία)</a:t>
            </a:r>
          </a:p>
          <a:p>
            <a:pPr marL="0" indent="0" algn="just">
              <a:buNone/>
            </a:pPr>
            <a:r>
              <a:rPr lang="el-GR" dirty="0">
                <a:latin typeface="Palatino Linotype" panose="02040502050505030304" pitchFamily="18" charset="0"/>
              </a:rPr>
              <a:t>Εμπρός λοιπόν ενώστε τον έρωτα με την ψυχή σας. Ο σύζυγος ας πάρει τη θεά σε ευτυχισμένη αγκαλιά και νύφη ας δοθεί στον φλογερό άνδρα της. Τρέξτε αδράχτια τρέξτε οδηγώντας το νήμα.</a:t>
            </a:r>
          </a:p>
          <a:p>
            <a:pPr marL="0" indent="0" algn="just">
              <a:buNone/>
            </a:pPr>
            <a:r>
              <a:rPr lang="el-GR" dirty="0">
                <a:latin typeface="Palatino Linotype" panose="02040502050505030304" pitchFamily="18" charset="0"/>
              </a:rPr>
              <a:t>Με την αυγή όταν η τροφός προστρέξει σ’ αυτή δεν θα μπορέσει να δέσει τη χθεσινή γιρλάντα στο λαιμό ούτε και η λυπημένη μάνα πικραμένη από τον αποχωρισμό της κόρης θα πάψει να ελπίζει αγαπητά εγγόνια. Τρέξτε αδράχτια τρέξτε οδηγώντας το νήμα (υμέναιος)</a:t>
            </a:r>
          </a:p>
          <a:p>
            <a:pPr marL="0" indent="0" algn="just">
              <a:buNone/>
            </a:pPr>
            <a:endParaRPr lang="el-GR" dirty="0">
              <a:latin typeface="Palatino Linotype" panose="02040502050505030304" pitchFamily="18" charset="0"/>
            </a:endParaRPr>
          </a:p>
        </p:txBody>
      </p:sp>
    </p:spTree>
    <p:extLst>
      <p:ext uri="{BB962C8B-B14F-4D97-AF65-F5344CB8AC3E}">
        <p14:creationId xmlns:p14="http://schemas.microsoft.com/office/powerpoint/2010/main" val="3945623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004E981-653A-4C85-8498-E84B270EB8F9}"/>
              </a:ext>
            </a:extLst>
          </p:cNvPr>
          <p:cNvSpPr>
            <a:spLocks noGrp="1"/>
          </p:cNvSpPr>
          <p:nvPr>
            <p:ph idx="1"/>
          </p:nvPr>
        </p:nvSpPr>
        <p:spPr>
          <a:xfrm>
            <a:off x="0" y="0"/>
            <a:ext cx="12192000" cy="6858000"/>
          </a:xfrm>
        </p:spPr>
        <p:txBody>
          <a:bodyPr numCol="2">
            <a:normAutofit fontScale="85000" lnSpcReduction="20000"/>
          </a:bodyPr>
          <a:lstStyle/>
          <a:p>
            <a:pPr marL="0" indent="0">
              <a:spcBef>
                <a:spcPts val="0"/>
              </a:spcBef>
              <a:buNone/>
            </a:pPr>
            <a:r>
              <a:rPr lang="el-GR" dirty="0">
                <a:latin typeface="Palatino Linotype" panose="02040502050505030304" pitchFamily="18" charset="0"/>
              </a:rPr>
              <a:t>Κατ. 64.382-408</a:t>
            </a:r>
          </a:p>
          <a:p>
            <a:pPr marL="0" indent="0">
              <a:spcBef>
                <a:spcPts val="0"/>
              </a:spcBef>
              <a:buNone/>
            </a:pPr>
            <a:r>
              <a:rPr lang="it-IT" dirty="0">
                <a:latin typeface="Palatino Linotype" panose="02040502050505030304" pitchFamily="18" charset="0"/>
              </a:rPr>
              <a:t>talia praefantes quondam felicia Peleo </a:t>
            </a:r>
          </a:p>
          <a:p>
            <a:pPr marL="0" indent="0">
              <a:spcBef>
                <a:spcPts val="0"/>
              </a:spcBef>
              <a:buNone/>
            </a:pPr>
            <a:r>
              <a:rPr lang="it-IT" dirty="0">
                <a:latin typeface="Palatino Linotype" panose="02040502050505030304" pitchFamily="18" charset="0"/>
              </a:rPr>
              <a:t>carmina divino cecinerunt pectore Parcae. </a:t>
            </a:r>
          </a:p>
          <a:p>
            <a:pPr marL="0" indent="0">
              <a:spcBef>
                <a:spcPts val="0"/>
              </a:spcBef>
              <a:buNone/>
            </a:pPr>
            <a:r>
              <a:rPr lang="it-IT" u="sng" dirty="0">
                <a:solidFill>
                  <a:srgbClr val="FF0000"/>
                </a:solidFill>
                <a:latin typeface="Palatino Linotype" panose="02040502050505030304" pitchFamily="18" charset="0"/>
              </a:rPr>
              <a:t>praesentes namque ante domos invisere castas </a:t>
            </a:r>
          </a:p>
          <a:p>
            <a:pPr marL="0" indent="0">
              <a:spcBef>
                <a:spcPts val="0"/>
              </a:spcBef>
              <a:buNone/>
            </a:pPr>
            <a:r>
              <a:rPr lang="it-IT" u="sng" dirty="0">
                <a:solidFill>
                  <a:srgbClr val="FF0000"/>
                </a:solidFill>
                <a:latin typeface="Palatino Linotype" panose="02040502050505030304" pitchFamily="18" charset="0"/>
              </a:rPr>
              <a:t>heroum et sese mortali ostendere coetu </a:t>
            </a:r>
          </a:p>
          <a:p>
            <a:pPr marL="0" indent="0">
              <a:spcBef>
                <a:spcPts val="0"/>
              </a:spcBef>
              <a:buNone/>
            </a:pPr>
            <a:r>
              <a:rPr lang="it-IT" u="sng" dirty="0">
                <a:solidFill>
                  <a:srgbClr val="FF0000"/>
                </a:solidFill>
                <a:latin typeface="Palatino Linotype" panose="02040502050505030304" pitchFamily="18" charset="0"/>
              </a:rPr>
              <a:t>caelicolae nondum spreta pietate solebant. </a:t>
            </a:r>
          </a:p>
          <a:p>
            <a:pPr marL="0" indent="0">
              <a:spcBef>
                <a:spcPts val="0"/>
              </a:spcBef>
              <a:buNone/>
            </a:pPr>
            <a:r>
              <a:rPr lang="it-IT" b="1" u="sng" dirty="0">
                <a:latin typeface="Palatino Linotype" panose="02040502050505030304" pitchFamily="18" charset="0"/>
              </a:rPr>
              <a:t>saepe</a:t>
            </a:r>
            <a:r>
              <a:rPr lang="it-IT" u="sng" dirty="0">
                <a:latin typeface="Palatino Linotype" panose="02040502050505030304" pitchFamily="18" charset="0"/>
              </a:rPr>
              <a:t> pater divum templo in fulgente residens, </a:t>
            </a:r>
          </a:p>
          <a:p>
            <a:pPr marL="0" indent="0">
              <a:spcBef>
                <a:spcPts val="0"/>
              </a:spcBef>
              <a:buNone/>
            </a:pPr>
            <a:r>
              <a:rPr lang="it-IT" u="sng" dirty="0">
                <a:latin typeface="Palatino Linotype" panose="02040502050505030304" pitchFamily="18" charset="0"/>
              </a:rPr>
              <a:t>annua cum festis venissent sacra diebus, </a:t>
            </a:r>
          </a:p>
          <a:p>
            <a:pPr marL="0" indent="0">
              <a:spcBef>
                <a:spcPts val="0"/>
              </a:spcBef>
              <a:buNone/>
            </a:pPr>
            <a:r>
              <a:rPr lang="it-IT" u="sng" dirty="0">
                <a:latin typeface="Palatino Linotype" panose="02040502050505030304" pitchFamily="18" charset="0"/>
              </a:rPr>
              <a:t>conspexit terra centum procumbere tauros. </a:t>
            </a:r>
          </a:p>
          <a:p>
            <a:pPr marL="0" indent="0">
              <a:spcBef>
                <a:spcPts val="0"/>
              </a:spcBef>
              <a:buNone/>
            </a:pPr>
            <a:r>
              <a:rPr lang="it-IT" b="1" u="sng" dirty="0">
                <a:latin typeface="Palatino Linotype" panose="02040502050505030304" pitchFamily="18" charset="0"/>
              </a:rPr>
              <a:t>saepe</a:t>
            </a:r>
            <a:r>
              <a:rPr lang="it-IT" u="sng" dirty="0">
                <a:latin typeface="Palatino Linotype" panose="02040502050505030304" pitchFamily="18" charset="0"/>
              </a:rPr>
              <a:t> vagus Liber Parnasi vertice summo </a:t>
            </a:r>
          </a:p>
          <a:p>
            <a:pPr marL="0" indent="0">
              <a:spcBef>
                <a:spcPts val="0"/>
              </a:spcBef>
              <a:buNone/>
            </a:pPr>
            <a:r>
              <a:rPr lang="it-IT" u="sng" dirty="0">
                <a:latin typeface="Palatino Linotype" panose="02040502050505030304" pitchFamily="18" charset="0"/>
              </a:rPr>
              <a:t>Thyiadas effusis euhantes crinibus egit, </a:t>
            </a:r>
          </a:p>
          <a:p>
            <a:pPr marL="0" indent="0">
              <a:spcBef>
                <a:spcPts val="0"/>
              </a:spcBef>
              <a:buNone/>
            </a:pPr>
            <a:r>
              <a:rPr lang="it-IT" u="sng" dirty="0">
                <a:latin typeface="Palatino Linotype" panose="02040502050505030304" pitchFamily="18" charset="0"/>
              </a:rPr>
              <a:t>cum Delphi tota certatim ex urbe ruentes </a:t>
            </a:r>
          </a:p>
          <a:p>
            <a:pPr marL="0" indent="0">
              <a:spcBef>
                <a:spcPts val="0"/>
              </a:spcBef>
              <a:buNone/>
            </a:pPr>
            <a:r>
              <a:rPr lang="it-IT" u="sng" dirty="0">
                <a:latin typeface="Palatino Linotype" panose="02040502050505030304" pitchFamily="18" charset="0"/>
              </a:rPr>
              <a:t>acciperent laeti divum fumantibus aris. </a:t>
            </a:r>
          </a:p>
          <a:p>
            <a:pPr marL="0" indent="0">
              <a:spcBef>
                <a:spcPts val="0"/>
              </a:spcBef>
              <a:buNone/>
            </a:pPr>
            <a:r>
              <a:rPr lang="it-IT" u="sng" dirty="0">
                <a:latin typeface="Palatino Linotype" panose="02040502050505030304" pitchFamily="18" charset="0"/>
              </a:rPr>
              <a:t>saepe in letifero belli certamine Mavors </a:t>
            </a:r>
          </a:p>
          <a:p>
            <a:pPr marL="0" indent="0">
              <a:spcBef>
                <a:spcPts val="0"/>
              </a:spcBef>
              <a:buNone/>
            </a:pPr>
            <a:r>
              <a:rPr lang="it-IT" u="sng" dirty="0">
                <a:latin typeface="Palatino Linotype" panose="02040502050505030304" pitchFamily="18" charset="0"/>
              </a:rPr>
              <a:t>aut rapidi Tritonis era aut Amarynthia virgo </a:t>
            </a:r>
          </a:p>
          <a:p>
            <a:pPr marL="0" indent="0">
              <a:spcBef>
                <a:spcPts val="0"/>
              </a:spcBef>
              <a:buNone/>
            </a:pPr>
            <a:r>
              <a:rPr lang="it-IT" u="sng" dirty="0">
                <a:latin typeface="Palatino Linotype" panose="02040502050505030304" pitchFamily="18" charset="0"/>
              </a:rPr>
              <a:t>armatas hominumst praesens hortata catervas. </a:t>
            </a:r>
          </a:p>
          <a:p>
            <a:pPr marL="0" indent="0">
              <a:spcBef>
                <a:spcPts val="0"/>
              </a:spcBef>
              <a:buNone/>
            </a:pPr>
            <a:r>
              <a:rPr lang="it-IT" dirty="0">
                <a:latin typeface="Palatino Linotype" panose="02040502050505030304" pitchFamily="18" charset="0"/>
              </a:rPr>
              <a:t>sed postquam tellus scelerest imbuta nefando, </a:t>
            </a:r>
          </a:p>
          <a:p>
            <a:pPr marL="0" indent="0">
              <a:spcBef>
                <a:spcPts val="0"/>
              </a:spcBef>
              <a:buNone/>
            </a:pPr>
            <a:r>
              <a:rPr lang="it-IT" dirty="0">
                <a:latin typeface="Palatino Linotype" panose="02040502050505030304" pitchFamily="18" charset="0"/>
              </a:rPr>
              <a:t>iustitiamque omnes cupida de mente fugarunt, </a:t>
            </a:r>
          </a:p>
          <a:p>
            <a:pPr marL="0" indent="0">
              <a:spcBef>
                <a:spcPts val="0"/>
              </a:spcBef>
              <a:buNone/>
            </a:pPr>
            <a:r>
              <a:rPr lang="it-IT" dirty="0">
                <a:latin typeface="Palatino Linotype" panose="02040502050505030304" pitchFamily="18" charset="0"/>
              </a:rPr>
              <a:t>perfudere manus fraterno sanguine fratres, </a:t>
            </a:r>
          </a:p>
          <a:p>
            <a:pPr marL="0" indent="0">
              <a:spcBef>
                <a:spcPts val="0"/>
              </a:spcBef>
              <a:buNone/>
            </a:pPr>
            <a:r>
              <a:rPr lang="it-IT" dirty="0">
                <a:latin typeface="Palatino Linotype" panose="02040502050505030304" pitchFamily="18" charset="0"/>
              </a:rPr>
              <a:t>destitit exstinctos natus lugere parentes, </a:t>
            </a:r>
          </a:p>
          <a:p>
            <a:pPr marL="0" indent="0">
              <a:spcBef>
                <a:spcPts val="0"/>
              </a:spcBef>
              <a:buNone/>
            </a:pPr>
            <a:r>
              <a:rPr lang="it-IT" dirty="0">
                <a:latin typeface="Palatino Linotype" panose="02040502050505030304" pitchFamily="18" charset="0"/>
              </a:rPr>
              <a:t>optavit genitor primaevi funera nati, </a:t>
            </a:r>
          </a:p>
          <a:p>
            <a:pPr marL="0" indent="0">
              <a:spcBef>
                <a:spcPts val="0"/>
              </a:spcBef>
              <a:buNone/>
            </a:pPr>
            <a:r>
              <a:rPr lang="it-IT" dirty="0">
                <a:latin typeface="Palatino Linotype" panose="02040502050505030304" pitchFamily="18" charset="0"/>
              </a:rPr>
              <a:t>liber uti nuptae poteretur flore novellae, </a:t>
            </a:r>
          </a:p>
          <a:p>
            <a:pPr marL="0" indent="0">
              <a:spcBef>
                <a:spcPts val="0"/>
              </a:spcBef>
              <a:buNone/>
            </a:pPr>
            <a:r>
              <a:rPr lang="it-IT" dirty="0">
                <a:latin typeface="Palatino Linotype" panose="02040502050505030304" pitchFamily="18" charset="0"/>
              </a:rPr>
              <a:t>ignaro mater substernens se improba nato </a:t>
            </a:r>
          </a:p>
          <a:p>
            <a:pPr marL="0" indent="0">
              <a:spcBef>
                <a:spcPts val="0"/>
              </a:spcBef>
              <a:buNone/>
            </a:pPr>
            <a:r>
              <a:rPr lang="it-IT" dirty="0">
                <a:latin typeface="Palatino Linotype" panose="02040502050505030304" pitchFamily="18" charset="0"/>
              </a:rPr>
              <a:t>impia non veritast divos scelerare penates: </a:t>
            </a:r>
          </a:p>
          <a:p>
            <a:pPr marL="0" indent="0">
              <a:spcBef>
                <a:spcPts val="0"/>
              </a:spcBef>
              <a:buNone/>
            </a:pPr>
            <a:r>
              <a:rPr lang="it-IT" dirty="0">
                <a:latin typeface="Palatino Linotype" panose="02040502050505030304" pitchFamily="18" charset="0"/>
              </a:rPr>
              <a:t>omnia fanda nefanda malo permixta furore </a:t>
            </a:r>
          </a:p>
          <a:p>
            <a:pPr marL="0" indent="0">
              <a:spcBef>
                <a:spcPts val="0"/>
              </a:spcBef>
              <a:buNone/>
            </a:pPr>
            <a:r>
              <a:rPr lang="it-IT" dirty="0">
                <a:latin typeface="Palatino Linotype" panose="02040502050505030304" pitchFamily="18" charset="0"/>
              </a:rPr>
              <a:t>iustificam nobis mentem avertere deorum. </a:t>
            </a:r>
          </a:p>
          <a:p>
            <a:pPr marL="0" indent="0">
              <a:spcBef>
                <a:spcPts val="0"/>
              </a:spcBef>
              <a:buNone/>
            </a:pPr>
            <a:r>
              <a:rPr lang="it-IT" dirty="0">
                <a:latin typeface="Palatino Linotype" panose="02040502050505030304" pitchFamily="18" charset="0"/>
              </a:rPr>
              <a:t>quare nec tales dignantur visere coetus, </a:t>
            </a:r>
          </a:p>
          <a:p>
            <a:pPr marL="0" indent="0">
              <a:spcBef>
                <a:spcPts val="0"/>
              </a:spcBef>
              <a:buNone/>
            </a:pPr>
            <a:r>
              <a:rPr lang="it-IT" dirty="0">
                <a:latin typeface="Palatino Linotype" panose="02040502050505030304" pitchFamily="18" charset="0"/>
              </a:rPr>
              <a:t>nec se contingi patiuntur lumine claro.</a:t>
            </a:r>
          </a:p>
          <a:p>
            <a:pPr marL="0" indent="0">
              <a:spcBef>
                <a:spcPts val="0"/>
              </a:spcBef>
              <a:buNone/>
            </a:pPr>
            <a:endParaRPr lang="el-GR" dirty="0">
              <a:latin typeface="Palatino Linotype" panose="02040502050505030304" pitchFamily="18" charset="0"/>
            </a:endParaRPr>
          </a:p>
          <a:p>
            <a:pPr marL="0" indent="0">
              <a:spcBef>
                <a:spcPts val="0"/>
              </a:spcBef>
              <a:buNone/>
            </a:pPr>
            <a:endParaRPr lang="el-GR" dirty="0">
              <a:latin typeface="Palatino Linotype" panose="02040502050505030304" pitchFamily="18" charset="0"/>
            </a:endParaRPr>
          </a:p>
          <a:p>
            <a:pPr marL="0" indent="0">
              <a:spcBef>
                <a:spcPts val="0"/>
              </a:spcBef>
              <a:buNone/>
            </a:pPr>
            <a:endParaRPr lang="el-GR" dirty="0">
              <a:latin typeface="Palatino Linotype" panose="02040502050505030304" pitchFamily="18" charset="0"/>
            </a:endParaRPr>
          </a:p>
          <a:p>
            <a:pPr marL="0" indent="0">
              <a:spcBef>
                <a:spcPts val="0"/>
              </a:spcBef>
              <a:buNone/>
            </a:pPr>
            <a:endParaRPr lang="el-GR" dirty="0">
              <a:latin typeface="Palatino Linotype" panose="02040502050505030304" pitchFamily="18" charset="0"/>
            </a:endParaRPr>
          </a:p>
          <a:p>
            <a:pPr marL="0" indent="0">
              <a:spcBef>
                <a:spcPts val="0"/>
              </a:spcBef>
              <a:buNone/>
            </a:pPr>
            <a:endParaRPr lang="el-GR" dirty="0">
              <a:latin typeface="Palatino Linotype" panose="02040502050505030304" pitchFamily="18" charset="0"/>
            </a:endParaRPr>
          </a:p>
          <a:p>
            <a:pPr marL="0" indent="0">
              <a:spcBef>
                <a:spcPts val="0"/>
              </a:spcBef>
              <a:buNone/>
            </a:pPr>
            <a:r>
              <a:rPr lang="el-GR" dirty="0">
                <a:latin typeface="Palatino Linotype" panose="02040502050505030304" pitchFamily="18" charset="0"/>
              </a:rPr>
              <a:t>Τέτοια προφήτευαν κάποτε οι Μοίρες στον </a:t>
            </a:r>
            <a:r>
              <a:rPr lang="el-GR" dirty="0" err="1">
                <a:latin typeface="Palatino Linotype" panose="02040502050505030304" pitchFamily="18" charset="0"/>
              </a:rPr>
              <a:t>Πηλέα</a:t>
            </a:r>
            <a:r>
              <a:rPr lang="el-GR" dirty="0">
                <a:latin typeface="Palatino Linotype" panose="02040502050505030304" pitchFamily="18" charset="0"/>
              </a:rPr>
              <a:t> τραγουδώντας άσματα από τα θεϊκά στήθη τους. </a:t>
            </a:r>
          </a:p>
          <a:p>
            <a:pPr marL="0" indent="0">
              <a:spcBef>
                <a:spcPts val="0"/>
              </a:spcBef>
              <a:buNone/>
            </a:pPr>
            <a:r>
              <a:rPr lang="el-GR" u="sng" dirty="0">
                <a:solidFill>
                  <a:srgbClr val="FF0000"/>
                </a:solidFill>
                <a:latin typeface="Palatino Linotype" panose="02040502050505030304" pitchFamily="18" charset="0"/>
              </a:rPr>
              <a:t>Και πιο παλιά τότε που η ευσέβεια δεν περιφρονούνταν</a:t>
            </a:r>
          </a:p>
          <a:p>
            <a:pPr marL="0" indent="0">
              <a:spcBef>
                <a:spcPts val="0"/>
              </a:spcBef>
              <a:buNone/>
            </a:pPr>
            <a:r>
              <a:rPr lang="el-GR" u="sng" dirty="0">
                <a:solidFill>
                  <a:srgbClr val="FF0000"/>
                </a:solidFill>
                <a:latin typeface="Palatino Linotype" panose="02040502050505030304" pitchFamily="18" charset="0"/>
              </a:rPr>
              <a:t>οι θεοί επισκέπτονταν ως άνθρωποι τα αγνά σπίτια των ηρώων και οι ίδιοι φανερώνονταν στις θνητές μαζώξεις. </a:t>
            </a:r>
          </a:p>
          <a:p>
            <a:pPr marL="0" indent="0">
              <a:spcBef>
                <a:spcPts val="0"/>
              </a:spcBef>
              <a:buNone/>
            </a:pPr>
            <a:r>
              <a:rPr lang="el-GR" u="sng" dirty="0">
                <a:latin typeface="Palatino Linotype" panose="02040502050505030304" pitchFamily="18" charset="0"/>
              </a:rPr>
              <a:t>Πολλές φορές ο πατέρας των θεών καθισμένος στον αστραφτερό ναό του μόλις έφταναν οι ετήσιες και γιορτινές ημέρες έβλεπε στη γη εκατόμβες.</a:t>
            </a:r>
          </a:p>
          <a:p>
            <a:pPr marL="0" indent="0">
              <a:spcBef>
                <a:spcPts val="0"/>
              </a:spcBef>
              <a:buNone/>
            </a:pPr>
            <a:r>
              <a:rPr lang="el-GR" u="sng" dirty="0">
                <a:latin typeface="Palatino Linotype" panose="02040502050505030304" pitchFamily="18" charset="0"/>
              </a:rPr>
              <a:t>Πολλές φορές ο Διόνυσος έφερε τις </a:t>
            </a:r>
            <a:r>
              <a:rPr lang="el-GR" u="sng" dirty="0" err="1">
                <a:latin typeface="Palatino Linotype" panose="02040502050505030304" pitchFamily="18" charset="0"/>
              </a:rPr>
              <a:t>Θυάδες</a:t>
            </a:r>
            <a:r>
              <a:rPr lang="el-GR" u="sng" dirty="0">
                <a:latin typeface="Palatino Linotype" panose="02040502050505030304" pitchFamily="18" charset="0"/>
              </a:rPr>
              <a:t> κράζοντας </a:t>
            </a:r>
            <a:r>
              <a:rPr lang="el-GR" u="sng" dirty="0" err="1">
                <a:latin typeface="Palatino Linotype" panose="02040502050505030304" pitchFamily="18" charset="0"/>
              </a:rPr>
              <a:t>ευοί</a:t>
            </a:r>
            <a:endParaRPr lang="el-GR" u="sng" dirty="0">
              <a:latin typeface="Palatino Linotype" panose="02040502050505030304" pitchFamily="18" charset="0"/>
            </a:endParaRPr>
          </a:p>
          <a:p>
            <a:pPr marL="0" indent="0">
              <a:spcBef>
                <a:spcPts val="0"/>
              </a:spcBef>
              <a:buNone/>
            </a:pPr>
            <a:r>
              <a:rPr lang="el-GR" u="sng" dirty="0">
                <a:latin typeface="Palatino Linotype" panose="02040502050505030304" pitchFamily="18" charset="0"/>
              </a:rPr>
              <a:t>και αναμαλλιασμένες στα ύψη του Παρνασσού</a:t>
            </a:r>
          </a:p>
          <a:p>
            <a:pPr marL="0" indent="0">
              <a:spcBef>
                <a:spcPts val="0"/>
              </a:spcBef>
              <a:buNone/>
            </a:pPr>
            <a:r>
              <a:rPr lang="el-GR" u="sng" dirty="0">
                <a:latin typeface="Palatino Linotype" panose="02040502050505030304" pitchFamily="18" charset="0"/>
              </a:rPr>
              <a:t>όταν οι </a:t>
            </a:r>
            <a:r>
              <a:rPr lang="el-GR" u="sng" dirty="0" err="1">
                <a:latin typeface="Palatino Linotype" panose="02040502050505030304" pitchFamily="18" charset="0"/>
              </a:rPr>
              <a:t>Δελφιείς</a:t>
            </a:r>
            <a:r>
              <a:rPr lang="el-GR" u="sng" dirty="0">
                <a:latin typeface="Palatino Linotype" panose="02040502050505030304" pitchFamily="18" charset="0"/>
              </a:rPr>
              <a:t> ξεχύθηκαν χαρούμενοι από την πόλη</a:t>
            </a:r>
          </a:p>
          <a:p>
            <a:pPr marL="0" indent="0">
              <a:spcBef>
                <a:spcPts val="0"/>
              </a:spcBef>
              <a:buNone/>
            </a:pPr>
            <a:r>
              <a:rPr lang="el-GR" u="sng" dirty="0">
                <a:latin typeface="Palatino Linotype" panose="02040502050505030304" pitchFamily="18" charset="0"/>
              </a:rPr>
              <a:t>για να υποδεχθούν το θεό ενώ οι βωμοί κάπνιζαν. </a:t>
            </a:r>
          </a:p>
          <a:p>
            <a:pPr marL="0" indent="0">
              <a:spcBef>
                <a:spcPts val="0"/>
              </a:spcBef>
              <a:buNone/>
            </a:pPr>
            <a:r>
              <a:rPr lang="el-GR" u="sng" dirty="0">
                <a:latin typeface="Palatino Linotype" panose="02040502050505030304" pitchFamily="18" charset="0"/>
              </a:rPr>
              <a:t>Πολλές φορές ο Άρης ή η </a:t>
            </a:r>
            <a:r>
              <a:rPr lang="el-GR" u="sng" dirty="0" err="1">
                <a:latin typeface="Palatino Linotype" panose="02040502050505030304" pitchFamily="18" charset="0"/>
              </a:rPr>
              <a:t>Τριτογένεια</a:t>
            </a:r>
            <a:r>
              <a:rPr lang="el-GR" u="sng" dirty="0">
                <a:latin typeface="Palatino Linotype" panose="02040502050505030304" pitchFamily="18" charset="0"/>
              </a:rPr>
              <a:t> κυρά </a:t>
            </a:r>
          </a:p>
          <a:p>
            <a:pPr marL="0" indent="0">
              <a:spcBef>
                <a:spcPts val="0"/>
              </a:spcBef>
              <a:buNone/>
            </a:pPr>
            <a:r>
              <a:rPr lang="el-GR" u="sng" dirty="0">
                <a:latin typeface="Palatino Linotype" panose="02040502050505030304" pitchFamily="18" charset="0"/>
              </a:rPr>
              <a:t>και η </a:t>
            </a:r>
            <a:r>
              <a:rPr lang="el-GR" u="sng" dirty="0" err="1">
                <a:latin typeface="Palatino Linotype" panose="02040502050505030304" pitchFamily="18" charset="0"/>
              </a:rPr>
              <a:t>Αμαρούσια</a:t>
            </a:r>
            <a:r>
              <a:rPr lang="el-GR" u="sng" dirty="0">
                <a:latin typeface="Palatino Linotype" panose="02040502050505030304" pitchFamily="18" charset="0"/>
              </a:rPr>
              <a:t> παρθένα παρόντες παρότρυναν τα πλήθη</a:t>
            </a:r>
          </a:p>
          <a:p>
            <a:pPr marL="0" indent="0">
              <a:spcBef>
                <a:spcPts val="0"/>
              </a:spcBef>
              <a:buNone/>
            </a:pPr>
            <a:r>
              <a:rPr lang="el-GR" u="sng" dirty="0">
                <a:latin typeface="Palatino Linotype" panose="02040502050505030304" pitchFamily="18" charset="0"/>
              </a:rPr>
              <a:t>της </a:t>
            </a:r>
            <a:r>
              <a:rPr lang="el-GR" u="sng" dirty="0" err="1">
                <a:latin typeface="Palatino Linotype" panose="02040502050505030304" pitchFamily="18" charset="0"/>
              </a:rPr>
              <a:t>αρματοσιάς</a:t>
            </a:r>
            <a:r>
              <a:rPr lang="el-GR" u="sng" dirty="0">
                <a:latin typeface="Palatino Linotype" panose="02040502050505030304" pitchFamily="18" charset="0"/>
              </a:rPr>
              <a:t> σε ολοφάνερο αγώνα του πολέμου. </a:t>
            </a:r>
          </a:p>
          <a:p>
            <a:pPr marL="0" indent="0">
              <a:spcBef>
                <a:spcPts val="0"/>
              </a:spcBef>
              <a:buNone/>
            </a:pPr>
            <a:r>
              <a:rPr lang="el-GR" dirty="0">
                <a:latin typeface="Palatino Linotype" panose="02040502050505030304" pitchFamily="18" charset="0"/>
              </a:rPr>
              <a:t>Ωστόσο, μόλις η γη βράχηκε με ανόσια κρίματα</a:t>
            </a:r>
          </a:p>
          <a:p>
            <a:pPr marL="0" indent="0">
              <a:spcBef>
                <a:spcPts val="0"/>
              </a:spcBef>
              <a:buNone/>
            </a:pPr>
            <a:r>
              <a:rPr lang="el-GR" dirty="0">
                <a:latin typeface="Palatino Linotype" panose="02040502050505030304" pitchFamily="18" charset="0"/>
              </a:rPr>
              <a:t>και όλοι έδιωξαν πρόθυμα το δίκαιο από την ψυχή τους</a:t>
            </a:r>
          </a:p>
          <a:p>
            <a:pPr marL="0" indent="0">
              <a:spcBef>
                <a:spcPts val="0"/>
              </a:spcBef>
              <a:buNone/>
            </a:pPr>
            <a:r>
              <a:rPr lang="el-GR" dirty="0">
                <a:latin typeface="Palatino Linotype" panose="02040502050505030304" pitchFamily="18" charset="0"/>
              </a:rPr>
              <a:t>τότε αδέρφια βάφτηκαν με αδερφοκτόνο αίμα, </a:t>
            </a:r>
          </a:p>
          <a:p>
            <a:pPr marL="0" indent="0">
              <a:spcBef>
                <a:spcPts val="0"/>
              </a:spcBef>
              <a:buNone/>
            </a:pPr>
            <a:r>
              <a:rPr lang="el-GR" dirty="0">
                <a:latin typeface="Palatino Linotype" panose="02040502050505030304" pitchFamily="18" charset="0"/>
              </a:rPr>
              <a:t>ο γιος έπαψε να θρηνεί γονείς που είχαν πεθάνει</a:t>
            </a:r>
          </a:p>
          <a:p>
            <a:pPr marL="0" indent="0">
              <a:spcBef>
                <a:spcPts val="0"/>
              </a:spcBef>
              <a:buNone/>
            </a:pPr>
            <a:r>
              <a:rPr lang="el-GR" dirty="0">
                <a:latin typeface="Palatino Linotype" panose="02040502050505030304" pitchFamily="18" charset="0"/>
              </a:rPr>
              <a:t>και οι γονείς ευχήθηκαν το θάνατο για το γιο του</a:t>
            </a:r>
          </a:p>
          <a:p>
            <a:pPr marL="0" indent="0">
              <a:spcBef>
                <a:spcPts val="0"/>
              </a:spcBef>
              <a:buNone/>
            </a:pPr>
            <a:r>
              <a:rPr lang="el-GR" dirty="0">
                <a:latin typeface="Palatino Linotype" panose="02040502050505030304" pitchFamily="18" charset="0"/>
              </a:rPr>
              <a:t>προκειμένου να μπορεί ανενόχλητος να έχει τη νύφη του. </a:t>
            </a:r>
          </a:p>
          <a:p>
            <a:pPr marL="0" indent="0">
              <a:spcBef>
                <a:spcPts val="0"/>
              </a:spcBef>
              <a:buNone/>
            </a:pPr>
            <a:r>
              <a:rPr lang="el-GR" dirty="0">
                <a:latin typeface="Palatino Linotype" panose="02040502050505030304" pitchFamily="18" charset="0"/>
              </a:rPr>
              <a:t>Η ξεδιάντροπη μητέρα πλάγιασε με το άγουρο τέκνο</a:t>
            </a:r>
          </a:p>
          <a:p>
            <a:pPr marL="0" indent="0">
              <a:spcBef>
                <a:spcPts val="0"/>
              </a:spcBef>
              <a:buNone/>
            </a:pPr>
            <a:r>
              <a:rPr lang="el-GR" dirty="0">
                <a:latin typeface="Palatino Linotype" panose="02040502050505030304" pitchFamily="18" charset="0"/>
              </a:rPr>
              <a:t>λερώνοντας η ανόσια χωρίς δισταγμό τα πεθαμένα της. </a:t>
            </a:r>
          </a:p>
          <a:p>
            <a:pPr marL="0" indent="0">
              <a:spcBef>
                <a:spcPts val="0"/>
              </a:spcBef>
              <a:buNone/>
            </a:pPr>
            <a:r>
              <a:rPr lang="el-GR" dirty="0">
                <a:latin typeface="Palatino Linotype" panose="02040502050505030304" pitchFamily="18" charset="0"/>
              </a:rPr>
              <a:t>Όσια και ανόσια ανάμεικτα με μανία της κακίας </a:t>
            </a:r>
          </a:p>
          <a:p>
            <a:pPr marL="0" indent="0">
              <a:spcBef>
                <a:spcPts val="0"/>
              </a:spcBef>
              <a:buNone/>
            </a:pPr>
            <a:r>
              <a:rPr lang="el-GR" dirty="0">
                <a:latin typeface="Palatino Linotype" panose="02040502050505030304" pitchFamily="18" charset="0"/>
              </a:rPr>
              <a:t>έδιωξαν μακριά τη θεία δικαιοσύνη των θεών. </a:t>
            </a:r>
          </a:p>
          <a:p>
            <a:pPr marL="0" indent="0">
              <a:spcBef>
                <a:spcPts val="0"/>
              </a:spcBef>
              <a:buNone/>
            </a:pPr>
            <a:r>
              <a:rPr lang="el-GR" dirty="0">
                <a:latin typeface="Palatino Linotype" panose="02040502050505030304" pitchFamily="18" charset="0"/>
              </a:rPr>
              <a:t>Έτσι οι θεοί δε δέχονται να επισκεφτούν παρόμοιες συνάξεις και ούτε επιτρέπουν να τους αγγίζει το άπλετο φως της μέρας.</a:t>
            </a:r>
          </a:p>
        </p:txBody>
      </p:sp>
    </p:spTree>
    <p:extLst>
      <p:ext uri="{BB962C8B-B14F-4D97-AF65-F5344CB8AC3E}">
        <p14:creationId xmlns:p14="http://schemas.microsoft.com/office/powerpoint/2010/main" val="2198225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1889512-344D-45F2-841B-14314FB7EADE}"/>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l-GR" dirty="0">
                <a:latin typeface="Palatino Linotype" panose="02040502050505030304" pitchFamily="18" charset="0"/>
              </a:rPr>
              <a:t>Η ενότητα που εισάγει τον μύθο του Θησέα και της Αριάδνης, παρότι εμφανίζεται ως </a:t>
            </a:r>
            <a:r>
              <a:rPr lang="el-GR" dirty="0" err="1">
                <a:latin typeface="Palatino Linotype" panose="02040502050505030304" pitchFamily="18" charset="0"/>
              </a:rPr>
              <a:t>παρενθήκη</a:t>
            </a:r>
            <a:r>
              <a:rPr lang="el-GR" dirty="0">
                <a:latin typeface="Palatino Linotype" panose="02040502050505030304" pitchFamily="18" charset="0"/>
              </a:rPr>
              <a:t> του </a:t>
            </a:r>
            <a:r>
              <a:rPr lang="el-GR" dirty="0" err="1">
                <a:latin typeface="Palatino Linotype" panose="02040502050505030304" pitchFamily="18" charset="0"/>
              </a:rPr>
              <a:t>επυλλίου</a:t>
            </a:r>
            <a:r>
              <a:rPr lang="el-GR" dirty="0">
                <a:latin typeface="Palatino Linotype" panose="02040502050505030304" pitchFamily="18" charset="0"/>
              </a:rPr>
              <a:t> και ως απεικόνιση πάνω στο νυφικό πέπλο (ο τεχνικός όρος είναι </a:t>
            </a:r>
            <a:r>
              <a:rPr lang="el-GR" i="1" dirty="0" err="1">
                <a:latin typeface="Palatino Linotype" panose="02040502050505030304" pitchFamily="18" charset="0"/>
              </a:rPr>
              <a:t>ἔκφρασις</a:t>
            </a:r>
            <a:r>
              <a:rPr lang="el-GR" dirty="0">
                <a:latin typeface="Palatino Linotype" panose="02040502050505030304" pitchFamily="18" charset="0"/>
              </a:rPr>
              <a:t>) που θαυμάζουν οι θνητοί καλεσμένοι, καταλαμβάνει περισσότερους από τους μισούς στίχους του ποιήματος.</a:t>
            </a:r>
            <a:r>
              <a:rPr lang="en-GB" dirty="0">
                <a:latin typeface="Palatino Linotype" panose="02040502050505030304" pitchFamily="18" charset="0"/>
              </a:rPr>
              <a:t> </a:t>
            </a:r>
            <a:r>
              <a:rPr lang="el-GR" dirty="0">
                <a:latin typeface="Palatino Linotype" panose="02040502050505030304" pitchFamily="18" charset="0"/>
              </a:rPr>
              <a:t> </a:t>
            </a:r>
          </a:p>
          <a:p>
            <a:pPr marL="0" indent="0" algn="just">
              <a:lnSpc>
                <a:spcPct val="150000"/>
              </a:lnSpc>
              <a:spcBef>
                <a:spcPts val="0"/>
              </a:spcBef>
              <a:buNone/>
            </a:pPr>
            <a:r>
              <a:rPr lang="el-GR" dirty="0">
                <a:latin typeface="Palatino Linotype" panose="02040502050505030304" pitchFamily="18" charset="0"/>
              </a:rPr>
              <a:t>Η δομή του έχει ως εξής:</a:t>
            </a:r>
          </a:p>
          <a:p>
            <a:pPr algn="just">
              <a:lnSpc>
                <a:spcPct val="150000"/>
              </a:lnSpc>
              <a:spcBef>
                <a:spcPts val="0"/>
              </a:spcBef>
            </a:pPr>
            <a:r>
              <a:rPr lang="el-GR" dirty="0">
                <a:latin typeface="Palatino Linotype" panose="02040502050505030304" pitchFamily="18" charset="0"/>
              </a:rPr>
              <a:t>Κατ. 64.50-70: Η εγκαταλελειμμένη στη Νάξο Αριάδνη βλέπει το Θησέα να αποπλέει</a:t>
            </a:r>
          </a:p>
          <a:p>
            <a:pPr algn="just">
              <a:lnSpc>
                <a:spcPct val="150000"/>
              </a:lnSpc>
              <a:spcBef>
                <a:spcPts val="0"/>
              </a:spcBef>
            </a:pPr>
            <a:r>
              <a:rPr lang="el-GR" dirty="0">
                <a:latin typeface="Palatino Linotype" panose="02040502050505030304" pitchFamily="18" charset="0"/>
              </a:rPr>
              <a:t>Κατ. 64.71-85: Άφιξη του Θησέα στην Κρήτη</a:t>
            </a:r>
          </a:p>
          <a:p>
            <a:pPr algn="just">
              <a:lnSpc>
                <a:spcPct val="150000"/>
              </a:lnSpc>
              <a:spcBef>
                <a:spcPts val="0"/>
              </a:spcBef>
            </a:pPr>
            <a:r>
              <a:rPr lang="el-GR" dirty="0">
                <a:latin typeface="Palatino Linotype" panose="02040502050505030304" pitchFamily="18" charset="0"/>
              </a:rPr>
              <a:t>Κατ. 64.86-99: Ερωτική συμπτωματολογία της Αριάδνης</a:t>
            </a:r>
          </a:p>
          <a:p>
            <a:pPr algn="just">
              <a:lnSpc>
                <a:spcPct val="150000"/>
              </a:lnSpc>
              <a:spcBef>
                <a:spcPts val="0"/>
              </a:spcBef>
            </a:pPr>
            <a:r>
              <a:rPr lang="el-GR" dirty="0">
                <a:latin typeface="Palatino Linotype" panose="02040502050505030304" pitchFamily="18" charset="0"/>
              </a:rPr>
              <a:t>Κατ. 64.100-115: Πάλη με τον Μινώταυρο</a:t>
            </a:r>
          </a:p>
          <a:p>
            <a:pPr algn="just">
              <a:lnSpc>
                <a:spcPct val="150000"/>
              </a:lnSpc>
              <a:spcBef>
                <a:spcPts val="0"/>
              </a:spcBef>
            </a:pPr>
            <a:r>
              <a:rPr lang="el-GR" dirty="0">
                <a:latin typeface="Palatino Linotype" panose="02040502050505030304" pitchFamily="18" charset="0"/>
              </a:rPr>
              <a:t>Κατ. 64.116-131: Απόδραση του ερωτικού ζευγαριού, στάση στη Νάξο και φυγή του Θησέα.</a:t>
            </a:r>
          </a:p>
          <a:p>
            <a:pPr algn="just">
              <a:lnSpc>
                <a:spcPct val="150000"/>
              </a:lnSpc>
              <a:spcBef>
                <a:spcPts val="0"/>
              </a:spcBef>
            </a:pPr>
            <a:r>
              <a:rPr lang="el-GR" dirty="0">
                <a:latin typeface="Palatino Linotype" panose="02040502050505030304" pitchFamily="18" charset="0"/>
              </a:rPr>
              <a:t>Κατ. 64.132-201: Θρήνος της Αριάδνης</a:t>
            </a:r>
          </a:p>
          <a:p>
            <a:pPr algn="just">
              <a:lnSpc>
                <a:spcPct val="150000"/>
              </a:lnSpc>
              <a:spcBef>
                <a:spcPts val="0"/>
              </a:spcBef>
            </a:pPr>
            <a:r>
              <a:rPr lang="el-GR" dirty="0">
                <a:latin typeface="Palatino Linotype" panose="02040502050505030304" pitchFamily="18" charset="0"/>
              </a:rPr>
              <a:t>Κατ. 64.202-250: Άφιξη στην Αθήνα και αυτοκτονία του Αιγέα.</a:t>
            </a:r>
          </a:p>
        </p:txBody>
      </p:sp>
    </p:spTree>
    <p:extLst>
      <p:ext uri="{BB962C8B-B14F-4D97-AF65-F5344CB8AC3E}">
        <p14:creationId xmlns:p14="http://schemas.microsoft.com/office/powerpoint/2010/main" val="1220981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007CFE6-7129-4E33-B248-E60651D18D2B}"/>
              </a:ext>
            </a:extLst>
          </p:cNvPr>
          <p:cNvSpPr>
            <a:spLocks noGrp="1"/>
          </p:cNvSpPr>
          <p:nvPr>
            <p:ph idx="1"/>
          </p:nvPr>
        </p:nvSpPr>
        <p:spPr>
          <a:xfrm>
            <a:off x="0" y="0"/>
            <a:ext cx="12192000" cy="6858000"/>
          </a:xfrm>
        </p:spPr>
        <p:txBody>
          <a:bodyPr numCol="2">
            <a:normAutofit fontScale="92500" lnSpcReduction="10000"/>
          </a:bodyPr>
          <a:lstStyle/>
          <a:p>
            <a:pPr marL="0" indent="0" algn="just">
              <a:spcBef>
                <a:spcPts val="0"/>
              </a:spcBef>
              <a:buNone/>
            </a:pPr>
            <a:r>
              <a:rPr lang="el-GR" sz="1800" dirty="0">
                <a:latin typeface="Palatino Linotype" panose="02040502050505030304" pitchFamily="18" charset="0"/>
              </a:rPr>
              <a:t>Κατ. 64.50-70</a:t>
            </a: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r>
              <a:rPr lang="it-IT" sz="1800" dirty="0">
                <a:latin typeface="Palatino Linotype" panose="02040502050505030304" pitchFamily="18" charset="0"/>
              </a:rPr>
              <a:t>haec vestis priscis hominum variata figuris </a:t>
            </a:r>
          </a:p>
          <a:p>
            <a:pPr marL="0" indent="0" algn="just">
              <a:spcBef>
                <a:spcPts val="0"/>
              </a:spcBef>
              <a:buNone/>
            </a:pPr>
            <a:r>
              <a:rPr lang="it-IT" sz="1800" b="1" dirty="0">
                <a:solidFill>
                  <a:srgbClr val="FF0000"/>
                </a:solidFill>
                <a:latin typeface="Palatino Linotype" panose="02040502050505030304" pitchFamily="18" charset="0"/>
              </a:rPr>
              <a:t>heroum</a:t>
            </a:r>
            <a:r>
              <a:rPr lang="it-IT" sz="1800" dirty="0">
                <a:latin typeface="Palatino Linotype" panose="02040502050505030304" pitchFamily="18" charset="0"/>
              </a:rPr>
              <a:t> mira </a:t>
            </a:r>
            <a:r>
              <a:rPr lang="it-IT" sz="1800" b="1" dirty="0">
                <a:solidFill>
                  <a:srgbClr val="FF0000"/>
                </a:solidFill>
                <a:latin typeface="Palatino Linotype" panose="02040502050505030304" pitchFamily="18" charset="0"/>
              </a:rPr>
              <a:t>virtutes</a:t>
            </a:r>
            <a:r>
              <a:rPr lang="it-IT" sz="1800" dirty="0">
                <a:latin typeface="Palatino Linotype" panose="02040502050505030304" pitchFamily="18" charset="0"/>
              </a:rPr>
              <a:t> indicat arte. </a:t>
            </a:r>
          </a:p>
          <a:p>
            <a:pPr marL="0" indent="0" algn="just">
              <a:spcBef>
                <a:spcPts val="0"/>
              </a:spcBef>
              <a:buNone/>
            </a:pPr>
            <a:r>
              <a:rPr lang="it-IT" sz="1800" dirty="0">
                <a:latin typeface="Palatino Linotype" panose="02040502050505030304" pitchFamily="18" charset="0"/>
              </a:rPr>
              <a:t>namque fluentisono </a:t>
            </a:r>
            <a:r>
              <a:rPr lang="it-IT" sz="1800" i="1" dirty="0">
                <a:latin typeface="Palatino Linotype" panose="02040502050505030304" pitchFamily="18" charset="0"/>
              </a:rPr>
              <a:t>prospectans</a:t>
            </a:r>
            <a:r>
              <a:rPr lang="it-IT" sz="1800" dirty="0">
                <a:latin typeface="Palatino Linotype" panose="02040502050505030304" pitchFamily="18" charset="0"/>
              </a:rPr>
              <a:t> litore </a:t>
            </a:r>
            <a:r>
              <a:rPr lang="it-IT" sz="1800" dirty="0">
                <a:solidFill>
                  <a:srgbClr val="FF0000"/>
                </a:solidFill>
                <a:latin typeface="Palatino Linotype" panose="02040502050505030304" pitchFamily="18" charset="0"/>
              </a:rPr>
              <a:t>Diae</a:t>
            </a:r>
            <a:r>
              <a:rPr lang="it-IT" sz="1800" dirty="0">
                <a:latin typeface="Palatino Linotype" panose="02040502050505030304" pitchFamily="18" charset="0"/>
              </a:rPr>
              <a:t>, </a:t>
            </a:r>
          </a:p>
          <a:p>
            <a:pPr marL="0" indent="0" algn="just">
              <a:spcBef>
                <a:spcPts val="0"/>
              </a:spcBef>
              <a:buNone/>
            </a:pPr>
            <a:r>
              <a:rPr lang="it-IT" sz="1800" dirty="0">
                <a:latin typeface="Palatino Linotype" panose="02040502050505030304" pitchFamily="18" charset="0"/>
              </a:rPr>
              <a:t>Thesea cedentem celeri cum classe </a:t>
            </a:r>
            <a:r>
              <a:rPr lang="it-IT" sz="1800" i="1" dirty="0">
                <a:latin typeface="Palatino Linotype" panose="02040502050505030304" pitchFamily="18" charset="0"/>
              </a:rPr>
              <a:t>tuetur</a:t>
            </a:r>
            <a:r>
              <a:rPr lang="it-IT" sz="1800" dirty="0">
                <a:latin typeface="Palatino Linotype" panose="02040502050505030304" pitchFamily="18" charset="0"/>
              </a:rPr>
              <a:t> </a:t>
            </a:r>
          </a:p>
          <a:p>
            <a:pPr marL="0" indent="0" algn="just">
              <a:spcBef>
                <a:spcPts val="0"/>
              </a:spcBef>
              <a:buNone/>
            </a:pPr>
            <a:r>
              <a:rPr lang="it-IT" sz="1800" dirty="0">
                <a:latin typeface="Palatino Linotype" panose="02040502050505030304" pitchFamily="18" charset="0"/>
              </a:rPr>
              <a:t>indomitos in corde gerens Ariadna furores, </a:t>
            </a:r>
          </a:p>
          <a:p>
            <a:pPr marL="0" indent="0" algn="just">
              <a:spcBef>
                <a:spcPts val="0"/>
              </a:spcBef>
              <a:buNone/>
            </a:pPr>
            <a:r>
              <a:rPr lang="it-IT" sz="1800" dirty="0">
                <a:latin typeface="Palatino Linotype" panose="02040502050505030304" pitchFamily="18" charset="0"/>
              </a:rPr>
              <a:t>necdum etiam sese quae </a:t>
            </a:r>
            <a:r>
              <a:rPr lang="it-IT" sz="1800" i="1" dirty="0">
                <a:latin typeface="Palatino Linotype" panose="02040502050505030304" pitchFamily="18" charset="0"/>
              </a:rPr>
              <a:t>visit</a:t>
            </a:r>
            <a:r>
              <a:rPr lang="it-IT" sz="1800" dirty="0">
                <a:latin typeface="Palatino Linotype" panose="02040502050505030304" pitchFamily="18" charset="0"/>
              </a:rPr>
              <a:t> </a:t>
            </a:r>
            <a:r>
              <a:rPr lang="it-IT" sz="1800" i="1" dirty="0">
                <a:latin typeface="Palatino Linotype" panose="02040502050505030304" pitchFamily="18" charset="0"/>
              </a:rPr>
              <a:t>visere</a:t>
            </a:r>
            <a:r>
              <a:rPr lang="it-IT" sz="1800" dirty="0">
                <a:latin typeface="Palatino Linotype" panose="02040502050505030304" pitchFamily="18" charset="0"/>
              </a:rPr>
              <a:t> credit, </a:t>
            </a:r>
          </a:p>
          <a:p>
            <a:pPr marL="0" indent="0" algn="just">
              <a:spcBef>
                <a:spcPts val="0"/>
              </a:spcBef>
              <a:buNone/>
            </a:pPr>
            <a:r>
              <a:rPr lang="it-IT" sz="1800" dirty="0">
                <a:latin typeface="Palatino Linotype" panose="02040502050505030304" pitchFamily="18" charset="0"/>
              </a:rPr>
              <a:t>utpote fallaci quae tum primum excita somno </a:t>
            </a:r>
          </a:p>
          <a:p>
            <a:pPr marL="0" indent="0" algn="just">
              <a:spcBef>
                <a:spcPts val="0"/>
              </a:spcBef>
              <a:buNone/>
            </a:pPr>
            <a:r>
              <a:rPr lang="it-IT" sz="1800" dirty="0">
                <a:latin typeface="Palatino Linotype" panose="02040502050505030304" pitchFamily="18" charset="0"/>
              </a:rPr>
              <a:t>desertam in sola miseram se </a:t>
            </a:r>
            <a:r>
              <a:rPr lang="it-IT" sz="1800" i="1" dirty="0">
                <a:latin typeface="Palatino Linotype" panose="02040502050505030304" pitchFamily="18" charset="0"/>
              </a:rPr>
              <a:t>cernat</a:t>
            </a:r>
            <a:r>
              <a:rPr lang="it-IT" sz="1800" dirty="0">
                <a:latin typeface="Palatino Linotype" panose="02040502050505030304" pitchFamily="18" charset="0"/>
              </a:rPr>
              <a:t> harena. </a:t>
            </a:r>
          </a:p>
          <a:p>
            <a:pPr marL="0" indent="0" algn="just">
              <a:spcBef>
                <a:spcPts val="0"/>
              </a:spcBef>
              <a:buNone/>
            </a:pPr>
            <a:r>
              <a:rPr lang="it-IT" sz="1800" dirty="0">
                <a:latin typeface="Palatino Linotype" panose="02040502050505030304" pitchFamily="18" charset="0"/>
              </a:rPr>
              <a:t>immemor at iuvenis fugiens pellit vada remis, </a:t>
            </a:r>
          </a:p>
          <a:p>
            <a:pPr marL="0" indent="0" algn="just">
              <a:spcBef>
                <a:spcPts val="0"/>
              </a:spcBef>
              <a:buNone/>
            </a:pPr>
            <a:r>
              <a:rPr lang="it-IT" sz="1800" dirty="0">
                <a:latin typeface="Palatino Linotype" panose="02040502050505030304" pitchFamily="18" charset="0"/>
              </a:rPr>
              <a:t>irrita ventosae linquens promissa procellae. </a:t>
            </a:r>
          </a:p>
          <a:p>
            <a:pPr marL="0" indent="0" algn="just">
              <a:spcBef>
                <a:spcPts val="0"/>
              </a:spcBef>
              <a:buNone/>
            </a:pPr>
            <a:r>
              <a:rPr lang="it-IT" sz="1800" dirty="0">
                <a:latin typeface="Palatino Linotype" panose="02040502050505030304" pitchFamily="18" charset="0"/>
              </a:rPr>
              <a:t>quem procul ex alga </a:t>
            </a:r>
            <a:r>
              <a:rPr lang="it-IT" sz="1800" dirty="0">
                <a:solidFill>
                  <a:srgbClr val="FF0000"/>
                </a:solidFill>
                <a:latin typeface="Palatino Linotype" panose="02040502050505030304" pitchFamily="18" charset="0"/>
              </a:rPr>
              <a:t>maestis</a:t>
            </a:r>
            <a:r>
              <a:rPr lang="it-IT" sz="1800" dirty="0">
                <a:latin typeface="Palatino Linotype" panose="02040502050505030304" pitchFamily="18" charset="0"/>
              </a:rPr>
              <a:t> Minois </a:t>
            </a:r>
            <a:r>
              <a:rPr lang="it-IT" sz="1800" dirty="0">
                <a:solidFill>
                  <a:srgbClr val="FF0000"/>
                </a:solidFill>
                <a:latin typeface="Palatino Linotype" panose="02040502050505030304" pitchFamily="18" charset="0"/>
              </a:rPr>
              <a:t>ocellis</a:t>
            </a:r>
            <a:r>
              <a:rPr lang="it-IT" sz="1800" dirty="0">
                <a:latin typeface="Palatino Linotype" panose="02040502050505030304" pitchFamily="18" charset="0"/>
              </a:rPr>
              <a:t>, </a:t>
            </a:r>
          </a:p>
          <a:p>
            <a:pPr marL="0" indent="0" algn="just">
              <a:spcBef>
                <a:spcPts val="0"/>
              </a:spcBef>
              <a:buNone/>
            </a:pPr>
            <a:r>
              <a:rPr lang="it-IT" sz="1800" dirty="0">
                <a:solidFill>
                  <a:srgbClr val="FF0000"/>
                </a:solidFill>
                <a:latin typeface="Palatino Linotype" panose="02040502050505030304" pitchFamily="18" charset="0"/>
              </a:rPr>
              <a:t>saxea ut effigies bacchantis</a:t>
            </a:r>
            <a:r>
              <a:rPr lang="it-IT" sz="1800" dirty="0">
                <a:latin typeface="Palatino Linotype" panose="02040502050505030304" pitchFamily="18" charset="0"/>
              </a:rPr>
              <a:t>, </a:t>
            </a:r>
            <a:r>
              <a:rPr lang="it-IT" sz="1800" i="1" dirty="0">
                <a:latin typeface="Palatino Linotype" panose="02040502050505030304" pitchFamily="18" charset="0"/>
              </a:rPr>
              <a:t>prospicit</a:t>
            </a:r>
            <a:r>
              <a:rPr lang="it-IT" sz="1800" dirty="0">
                <a:latin typeface="Palatino Linotype" panose="02040502050505030304" pitchFamily="18" charset="0"/>
              </a:rPr>
              <a:t>, eheu, </a:t>
            </a:r>
          </a:p>
          <a:p>
            <a:pPr marL="0" indent="0" algn="just">
              <a:spcBef>
                <a:spcPts val="0"/>
              </a:spcBef>
              <a:buNone/>
            </a:pPr>
            <a:r>
              <a:rPr lang="it-IT" sz="1800" i="1" dirty="0">
                <a:latin typeface="Palatino Linotype" panose="02040502050505030304" pitchFamily="18" charset="0"/>
              </a:rPr>
              <a:t>prospicit</a:t>
            </a:r>
            <a:r>
              <a:rPr lang="it-IT" sz="1800" dirty="0">
                <a:latin typeface="Palatino Linotype" panose="02040502050505030304" pitchFamily="18" charset="0"/>
              </a:rPr>
              <a:t> et magnis curarum fluctuat undis, </a:t>
            </a:r>
          </a:p>
          <a:p>
            <a:pPr marL="0" indent="0" algn="just">
              <a:spcBef>
                <a:spcPts val="0"/>
              </a:spcBef>
              <a:buNone/>
            </a:pPr>
            <a:r>
              <a:rPr lang="it-IT" sz="1800" dirty="0">
                <a:latin typeface="Palatino Linotype" panose="02040502050505030304" pitchFamily="18" charset="0"/>
              </a:rPr>
              <a:t>non flavo retinens subtilem vertice mitram, </a:t>
            </a:r>
          </a:p>
          <a:p>
            <a:pPr marL="0" indent="0" algn="just">
              <a:spcBef>
                <a:spcPts val="0"/>
              </a:spcBef>
              <a:buNone/>
            </a:pPr>
            <a:r>
              <a:rPr lang="it-IT" sz="1800" dirty="0">
                <a:latin typeface="Palatino Linotype" panose="02040502050505030304" pitchFamily="18" charset="0"/>
              </a:rPr>
              <a:t>non contecta levi velatum pectus amictu,  </a:t>
            </a:r>
          </a:p>
          <a:p>
            <a:pPr marL="0" indent="0" algn="just">
              <a:spcBef>
                <a:spcPts val="0"/>
              </a:spcBef>
              <a:buNone/>
            </a:pPr>
            <a:r>
              <a:rPr lang="it-IT" sz="1800" dirty="0">
                <a:latin typeface="Palatino Linotype" panose="02040502050505030304" pitchFamily="18" charset="0"/>
              </a:rPr>
              <a:t>non tereti strophio lactentes vincta papillas, </a:t>
            </a:r>
          </a:p>
          <a:p>
            <a:pPr marL="0" indent="0" algn="just">
              <a:spcBef>
                <a:spcPts val="0"/>
              </a:spcBef>
              <a:buNone/>
            </a:pPr>
            <a:r>
              <a:rPr lang="it-IT" sz="1800" dirty="0">
                <a:latin typeface="Palatino Linotype" panose="02040502050505030304" pitchFamily="18" charset="0"/>
              </a:rPr>
              <a:t>omnia quae toto delapsa e corpore passim </a:t>
            </a:r>
          </a:p>
          <a:p>
            <a:pPr marL="0" indent="0" algn="just">
              <a:spcBef>
                <a:spcPts val="0"/>
              </a:spcBef>
              <a:buNone/>
            </a:pPr>
            <a:r>
              <a:rPr lang="it-IT" sz="1800" dirty="0">
                <a:latin typeface="Palatino Linotype" panose="02040502050505030304" pitchFamily="18" charset="0"/>
              </a:rPr>
              <a:t>ipsius ante pedes fluctus salis alludebant. </a:t>
            </a:r>
          </a:p>
          <a:p>
            <a:pPr marL="0" indent="0" algn="just">
              <a:spcBef>
                <a:spcPts val="0"/>
              </a:spcBef>
              <a:buNone/>
            </a:pPr>
            <a:r>
              <a:rPr lang="it-IT" sz="1800" dirty="0">
                <a:latin typeface="Palatino Linotype" panose="02040502050505030304" pitchFamily="18" charset="0"/>
              </a:rPr>
              <a:t>sed neque tum mitrae neque tum fluitantis amictus </a:t>
            </a:r>
          </a:p>
          <a:p>
            <a:pPr marL="0" indent="0" algn="just">
              <a:spcBef>
                <a:spcPts val="0"/>
              </a:spcBef>
              <a:buNone/>
            </a:pPr>
            <a:r>
              <a:rPr lang="it-IT" sz="1800" dirty="0">
                <a:latin typeface="Palatino Linotype" panose="02040502050505030304" pitchFamily="18" charset="0"/>
              </a:rPr>
              <a:t>illa vicem curans toto ex te pectore, Theseu, </a:t>
            </a:r>
          </a:p>
          <a:p>
            <a:pPr marL="0" indent="0" algn="just">
              <a:spcBef>
                <a:spcPts val="0"/>
              </a:spcBef>
              <a:buNone/>
            </a:pPr>
            <a:r>
              <a:rPr lang="it-IT" sz="1800" dirty="0">
                <a:latin typeface="Palatino Linotype" panose="02040502050505030304" pitchFamily="18" charset="0"/>
              </a:rPr>
              <a:t>toto animo, tota pendebat perdita mente.</a:t>
            </a: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endParaRPr lang="el-GR" sz="1800" dirty="0">
              <a:solidFill>
                <a:srgbClr val="FF0000"/>
              </a:solidFill>
              <a:latin typeface="Palatino Linotype" panose="02040502050505030304" pitchFamily="18" charset="0"/>
            </a:endParaRPr>
          </a:p>
          <a:p>
            <a:pPr marL="0" indent="0" algn="just">
              <a:spcBef>
                <a:spcPts val="0"/>
              </a:spcBef>
              <a:buNone/>
            </a:pPr>
            <a:endParaRPr lang="el-GR" sz="1800" dirty="0">
              <a:latin typeface="Palatino Linotype" panose="02040502050505030304" pitchFamily="18" charset="0"/>
            </a:endParaRPr>
          </a:p>
          <a:p>
            <a:pPr marL="0" indent="0" algn="just">
              <a:spcBef>
                <a:spcPts val="0"/>
              </a:spcBef>
              <a:buNone/>
            </a:pPr>
            <a:r>
              <a:rPr lang="el-GR" sz="1800" dirty="0">
                <a:solidFill>
                  <a:srgbClr val="FF0000"/>
                </a:solidFill>
                <a:latin typeface="Palatino Linotype" panose="02040502050505030304" pitchFamily="18" charset="0"/>
              </a:rPr>
              <a:t>Αυτό το σκέπασμα που γεμάτο από αρχαίες ανθρώπινες μορφές</a:t>
            </a:r>
            <a:r>
              <a:rPr lang="en-GB" sz="1800" dirty="0">
                <a:solidFill>
                  <a:srgbClr val="FF0000"/>
                </a:solidFill>
                <a:latin typeface="Palatino Linotype" panose="02040502050505030304" pitchFamily="18" charset="0"/>
              </a:rPr>
              <a:t> </a:t>
            </a:r>
            <a:r>
              <a:rPr lang="el-GR" sz="1800" dirty="0">
                <a:solidFill>
                  <a:srgbClr val="FF0000"/>
                </a:solidFill>
                <a:latin typeface="Palatino Linotype" panose="02040502050505030304" pitchFamily="18" charset="0"/>
              </a:rPr>
              <a:t>δείχνει με θαυμαστή τέχνη μεγάλα έργα ηρώων. </a:t>
            </a:r>
          </a:p>
          <a:p>
            <a:pPr marL="0" indent="0" algn="just">
              <a:spcBef>
                <a:spcPts val="0"/>
              </a:spcBef>
              <a:buNone/>
            </a:pPr>
            <a:r>
              <a:rPr lang="el-GR" sz="1800" dirty="0">
                <a:latin typeface="Palatino Linotype" panose="02040502050505030304" pitchFamily="18" charset="0"/>
              </a:rPr>
              <a:t>Γιατί η Αριάδνη αγναντεύοντας από τη θορυβώδη εξαιτίας των κυμάτων ακτή της </a:t>
            </a:r>
            <a:r>
              <a:rPr lang="el-GR" sz="1800" dirty="0">
                <a:solidFill>
                  <a:srgbClr val="FF0000"/>
                </a:solidFill>
                <a:latin typeface="Palatino Linotype" panose="02040502050505030304" pitchFamily="18" charset="0"/>
              </a:rPr>
              <a:t>Νάξου</a:t>
            </a:r>
            <a:r>
              <a:rPr lang="en-GB" sz="1800" dirty="0">
                <a:latin typeface="Palatino Linotype" panose="02040502050505030304" pitchFamily="18" charset="0"/>
              </a:rPr>
              <a:t> </a:t>
            </a:r>
            <a:r>
              <a:rPr lang="el-GR" sz="1800" dirty="0">
                <a:latin typeface="Palatino Linotype" panose="02040502050505030304" pitchFamily="18" charset="0"/>
              </a:rPr>
              <a:t>βλέπει τον Θησέα να φεύγει με γρήγορο καράβι</a:t>
            </a:r>
            <a:r>
              <a:rPr lang="en-GB" sz="1800" dirty="0">
                <a:latin typeface="Palatino Linotype" panose="02040502050505030304" pitchFamily="18" charset="0"/>
              </a:rPr>
              <a:t> </a:t>
            </a:r>
            <a:r>
              <a:rPr lang="el-GR" sz="1800" dirty="0">
                <a:latin typeface="Palatino Linotype" panose="02040502050505030304" pitchFamily="18" charset="0"/>
              </a:rPr>
              <a:t>κουβαλώντας μέσα στην καρδιά της αδάμαστες μανίες. </a:t>
            </a:r>
          </a:p>
          <a:p>
            <a:pPr marL="0" indent="0" algn="just">
              <a:spcBef>
                <a:spcPts val="0"/>
              </a:spcBef>
              <a:buNone/>
            </a:pPr>
            <a:r>
              <a:rPr lang="el-GR" sz="1800" dirty="0">
                <a:latin typeface="Palatino Linotype" panose="02040502050505030304" pitchFamily="18" charset="0"/>
              </a:rPr>
              <a:t>Και ούτε ακόμη πιστεύει ότι η ίδια βλέπει αυτό που τώρα βλέπει. </a:t>
            </a:r>
          </a:p>
          <a:p>
            <a:pPr marL="0" indent="0" algn="just">
              <a:spcBef>
                <a:spcPts val="0"/>
              </a:spcBef>
              <a:buNone/>
            </a:pPr>
            <a:r>
              <a:rPr lang="el-GR" sz="1800" dirty="0">
                <a:latin typeface="Palatino Linotype" panose="02040502050505030304" pitchFamily="18" charset="0"/>
              </a:rPr>
              <a:t>Καθώς αφού πρώτα σηκώθηκε από τον απατηλό ύπνο</a:t>
            </a:r>
            <a:r>
              <a:rPr lang="en-GB" sz="1800" dirty="0">
                <a:latin typeface="Palatino Linotype" panose="02040502050505030304" pitchFamily="18" charset="0"/>
              </a:rPr>
              <a:t> </a:t>
            </a:r>
            <a:r>
              <a:rPr lang="el-GR" sz="1800" dirty="0">
                <a:latin typeface="Palatino Linotype" panose="02040502050505030304" pitchFamily="18" charset="0"/>
              </a:rPr>
              <a:t>διακρίνει ότι είναι εγκαταλελειμμένη σε έρημο ακρογιάλι. </a:t>
            </a:r>
          </a:p>
          <a:p>
            <a:pPr marL="0" indent="0" algn="just">
              <a:spcBef>
                <a:spcPts val="0"/>
              </a:spcBef>
              <a:buNone/>
            </a:pPr>
            <a:r>
              <a:rPr lang="el-GR" sz="1800" dirty="0">
                <a:latin typeface="Palatino Linotype" panose="02040502050505030304" pitchFamily="18" charset="0"/>
              </a:rPr>
              <a:t>Ο αμνήμων όμως νεαρός φεύγει χτυπώντας τα κύματα με τα κουπιά</a:t>
            </a:r>
            <a:r>
              <a:rPr lang="en-GB" sz="1800" dirty="0">
                <a:latin typeface="Palatino Linotype" panose="02040502050505030304" pitchFamily="18" charset="0"/>
              </a:rPr>
              <a:t> </a:t>
            </a:r>
            <a:r>
              <a:rPr lang="el-GR" sz="1800" dirty="0">
                <a:latin typeface="Palatino Linotype" panose="02040502050505030304" pitchFamily="18" charset="0"/>
              </a:rPr>
              <a:t>και παρατώντας τις υποσχέσεις του στη βουερή θάλασσα. </a:t>
            </a:r>
          </a:p>
          <a:p>
            <a:pPr marL="0" indent="0" algn="just">
              <a:spcBef>
                <a:spcPts val="0"/>
              </a:spcBef>
              <a:buNone/>
            </a:pPr>
            <a:r>
              <a:rPr lang="el-GR" sz="1800" dirty="0">
                <a:latin typeface="Palatino Linotype" panose="02040502050505030304" pitchFamily="18" charset="0"/>
              </a:rPr>
              <a:t>Μέσα από τα φύκια η </a:t>
            </a:r>
            <a:r>
              <a:rPr lang="el-GR" sz="1800" dirty="0" err="1">
                <a:latin typeface="Palatino Linotype" panose="02040502050505030304" pitchFamily="18" charset="0"/>
              </a:rPr>
              <a:t>Μινωίδα</a:t>
            </a:r>
            <a:r>
              <a:rPr lang="el-GR" sz="1800" dirty="0">
                <a:latin typeface="Palatino Linotype" panose="02040502050505030304" pitchFamily="18" charset="0"/>
              </a:rPr>
              <a:t> έχοντας μαρμαρώσει με </a:t>
            </a:r>
            <a:r>
              <a:rPr lang="el-GR" sz="1800" dirty="0">
                <a:solidFill>
                  <a:srgbClr val="FF0000"/>
                </a:solidFill>
                <a:latin typeface="Palatino Linotype" panose="02040502050505030304" pitchFamily="18" charset="0"/>
              </a:rPr>
              <a:t>θλιμμένα μάτια</a:t>
            </a:r>
            <a:r>
              <a:rPr lang="en-GB" sz="1800" dirty="0">
                <a:latin typeface="Palatino Linotype" panose="02040502050505030304" pitchFamily="18" charset="0"/>
              </a:rPr>
              <a:t> </a:t>
            </a:r>
            <a:r>
              <a:rPr lang="el-GR" sz="1800" dirty="0">
                <a:solidFill>
                  <a:srgbClr val="FF0000"/>
                </a:solidFill>
                <a:latin typeface="Palatino Linotype" panose="02040502050505030304" pitchFamily="18" charset="0"/>
              </a:rPr>
              <a:t>όμοια με </a:t>
            </a:r>
            <a:r>
              <a:rPr lang="el-GR" sz="1800" dirty="0" err="1">
                <a:solidFill>
                  <a:srgbClr val="FF0000"/>
                </a:solidFill>
                <a:latin typeface="Palatino Linotype" panose="02040502050505030304" pitchFamily="18" charset="0"/>
              </a:rPr>
              <a:t>Βάκχη</a:t>
            </a:r>
            <a:r>
              <a:rPr lang="el-GR" sz="1800" dirty="0">
                <a:latin typeface="Palatino Linotype" panose="02040502050505030304" pitchFamily="18" charset="0"/>
              </a:rPr>
              <a:t> τον παρατηρεί από μακριά και αλίμονο</a:t>
            </a:r>
            <a:r>
              <a:rPr lang="en-GB" sz="1800" dirty="0">
                <a:latin typeface="Palatino Linotype" panose="02040502050505030304" pitchFamily="18" charset="0"/>
              </a:rPr>
              <a:t> </a:t>
            </a:r>
            <a:r>
              <a:rPr lang="el-GR" sz="1800" dirty="0">
                <a:latin typeface="Palatino Linotype" panose="02040502050505030304" pitchFamily="18" charset="0"/>
              </a:rPr>
              <a:t>βασανίζεται σε μεγάλα κύματα από έγνοιες χωρίς το λεπτό κεφαλόδεσμο να στέκεται στο ξανθό κεφάλι της,</a:t>
            </a:r>
            <a:r>
              <a:rPr lang="en-GB" sz="1800" dirty="0">
                <a:latin typeface="Palatino Linotype" panose="02040502050505030304" pitchFamily="18" charset="0"/>
              </a:rPr>
              <a:t> </a:t>
            </a:r>
            <a:r>
              <a:rPr lang="el-GR" sz="1800" dirty="0">
                <a:latin typeface="Palatino Linotype" panose="02040502050505030304" pitchFamily="18" charset="0"/>
              </a:rPr>
              <a:t>με ακάλυπτο από το ανάλαφρο ένδυμα στήθος της,</a:t>
            </a:r>
            <a:r>
              <a:rPr lang="en-GB" sz="1800" dirty="0">
                <a:latin typeface="Palatino Linotype" panose="02040502050505030304" pitchFamily="18" charset="0"/>
              </a:rPr>
              <a:t> </a:t>
            </a:r>
            <a:r>
              <a:rPr lang="el-GR" sz="1800" dirty="0">
                <a:latin typeface="Palatino Linotype" panose="02040502050505030304" pitchFamily="18" charset="0"/>
              </a:rPr>
              <a:t>με τα πάλλευκα στήθη της έξω από το γυριστό στηθόδεσμο. Μπροστά στα πόδια εκείνης το ίδιο το κύμα παιχνιδίζει.</a:t>
            </a:r>
            <a:r>
              <a:rPr lang="en-GB" sz="1800" dirty="0">
                <a:latin typeface="Palatino Linotype" panose="02040502050505030304" pitchFamily="18" charset="0"/>
              </a:rPr>
              <a:t> </a:t>
            </a:r>
            <a:r>
              <a:rPr lang="el-GR" sz="1800" dirty="0">
                <a:latin typeface="Palatino Linotype" panose="02040502050505030304" pitchFamily="18" charset="0"/>
              </a:rPr>
              <a:t>Μα ούτε ο κεφαλόδεσμος ούτε ο λυτός </a:t>
            </a:r>
            <a:r>
              <a:rPr lang="el-GR" sz="1800" dirty="0" err="1">
                <a:latin typeface="Palatino Linotype" panose="02040502050505030304" pitchFamily="18" charset="0"/>
              </a:rPr>
              <a:t>στηθόδεμος</a:t>
            </a:r>
            <a:r>
              <a:rPr lang="el-GR" sz="1800" dirty="0">
                <a:latin typeface="Palatino Linotype" panose="02040502050505030304" pitchFamily="18" charset="0"/>
              </a:rPr>
              <a:t> νοιάζεται,</a:t>
            </a:r>
            <a:r>
              <a:rPr lang="en-GB" sz="1800" dirty="0">
                <a:latin typeface="Palatino Linotype" panose="02040502050505030304" pitchFamily="18" charset="0"/>
              </a:rPr>
              <a:t> </a:t>
            </a:r>
            <a:r>
              <a:rPr lang="el-GR" sz="1800" dirty="0">
                <a:latin typeface="Palatino Linotype" panose="02040502050505030304" pitchFamily="18" charset="0"/>
              </a:rPr>
              <a:t>Θησέα, μ’ όλη της την ψυχή, μ’ όλη της τη σκέψη η άμοιρη κρεμιέται από σένα.</a:t>
            </a:r>
          </a:p>
        </p:txBody>
      </p:sp>
    </p:spTree>
    <p:extLst>
      <p:ext uri="{BB962C8B-B14F-4D97-AF65-F5344CB8AC3E}">
        <p14:creationId xmlns:p14="http://schemas.microsoft.com/office/powerpoint/2010/main" val="1417096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B6343D1-A0DE-4649-9F52-9383937EC635}"/>
              </a:ext>
            </a:extLst>
          </p:cNvPr>
          <p:cNvSpPr>
            <a:spLocks noGrp="1"/>
          </p:cNvSpPr>
          <p:nvPr>
            <p:ph idx="1"/>
          </p:nvPr>
        </p:nvSpPr>
        <p:spPr>
          <a:xfrm>
            <a:off x="0" y="0"/>
            <a:ext cx="12192000" cy="6858000"/>
          </a:xfrm>
        </p:spPr>
        <p:txBody>
          <a:bodyPr numCol="2">
            <a:normAutofit/>
          </a:bodyPr>
          <a:lstStyle/>
          <a:p>
            <a:pPr marL="0" indent="0" algn="just">
              <a:buNone/>
            </a:pPr>
            <a:r>
              <a:rPr lang="el-GR" sz="1600" dirty="0">
                <a:latin typeface="Palatino Linotype" panose="02040502050505030304" pitchFamily="18" charset="0"/>
              </a:rPr>
              <a:t>Κατ. 64.71-85</a:t>
            </a:r>
          </a:p>
          <a:p>
            <a:pPr marL="0" indent="0" algn="just">
              <a:spcBef>
                <a:spcPts val="0"/>
              </a:spcBef>
              <a:buNone/>
            </a:pPr>
            <a:endParaRPr lang="el-GR" sz="1600" dirty="0">
              <a:latin typeface="Palatino Linotype" panose="02040502050505030304" pitchFamily="18" charset="0"/>
            </a:endParaRPr>
          </a:p>
          <a:p>
            <a:pPr marL="0" indent="0" algn="just">
              <a:spcBef>
                <a:spcPts val="0"/>
              </a:spcBef>
              <a:buNone/>
            </a:pPr>
            <a:r>
              <a:rPr lang="it-IT" sz="1600" dirty="0">
                <a:latin typeface="Palatino Linotype" panose="02040502050505030304" pitchFamily="18" charset="0"/>
              </a:rPr>
              <a:t>ah misera, assiduis quam luctibus exsternavit </a:t>
            </a:r>
          </a:p>
          <a:p>
            <a:pPr marL="0" indent="0" algn="just">
              <a:spcBef>
                <a:spcPts val="0"/>
              </a:spcBef>
              <a:buNone/>
            </a:pPr>
            <a:r>
              <a:rPr lang="it-IT" sz="1600" dirty="0">
                <a:latin typeface="Palatino Linotype" panose="02040502050505030304" pitchFamily="18" charset="0"/>
              </a:rPr>
              <a:t>spinosas </a:t>
            </a:r>
            <a:r>
              <a:rPr lang="it-IT" sz="1600" dirty="0">
                <a:solidFill>
                  <a:srgbClr val="FF0000"/>
                </a:solidFill>
                <a:latin typeface="Palatino Linotype" panose="02040502050505030304" pitchFamily="18" charset="0"/>
              </a:rPr>
              <a:t>Erycina</a:t>
            </a:r>
            <a:r>
              <a:rPr lang="it-IT" sz="1600" dirty="0">
                <a:latin typeface="Palatino Linotype" panose="02040502050505030304" pitchFamily="18" charset="0"/>
              </a:rPr>
              <a:t> serens in pectore curas </a:t>
            </a:r>
          </a:p>
          <a:p>
            <a:pPr marL="0" indent="0" algn="just">
              <a:spcBef>
                <a:spcPts val="0"/>
              </a:spcBef>
              <a:buNone/>
            </a:pPr>
            <a:r>
              <a:rPr lang="it-IT" sz="1600" dirty="0">
                <a:latin typeface="Palatino Linotype" panose="02040502050505030304" pitchFamily="18" charset="0"/>
              </a:rPr>
              <a:t>illa ex tempestate, </a:t>
            </a:r>
            <a:r>
              <a:rPr lang="it-IT" sz="1600" b="1" dirty="0">
                <a:solidFill>
                  <a:srgbClr val="FF0000"/>
                </a:solidFill>
                <a:latin typeface="Palatino Linotype" panose="02040502050505030304" pitchFamily="18" charset="0"/>
              </a:rPr>
              <a:t>ferox</a:t>
            </a:r>
            <a:r>
              <a:rPr lang="it-IT" sz="1600" dirty="0">
                <a:latin typeface="Palatino Linotype" panose="02040502050505030304" pitchFamily="18" charset="0"/>
              </a:rPr>
              <a:t> quo tempore </a:t>
            </a:r>
            <a:r>
              <a:rPr lang="it-IT" sz="1600" dirty="0">
                <a:solidFill>
                  <a:srgbClr val="FF0000"/>
                </a:solidFill>
                <a:latin typeface="Palatino Linotype" panose="02040502050505030304" pitchFamily="18" charset="0"/>
              </a:rPr>
              <a:t>Theseus</a:t>
            </a:r>
            <a:r>
              <a:rPr lang="it-IT" sz="1600" dirty="0">
                <a:latin typeface="Palatino Linotype" panose="02040502050505030304" pitchFamily="18" charset="0"/>
              </a:rPr>
              <a:t> </a:t>
            </a:r>
          </a:p>
          <a:p>
            <a:pPr marL="0" indent="0" algn="just">
              <a:spcBef>
                <a:spcPts val="0"/>
              </a:spcBef>
              <a:buNone/>
            </a:pPr>
            <a:r>
              <a:rPr lang="it-IT" sz="1600" dirty="0">
                <a:latin typeface="Palatino Linotype" panose="02040502050505030304" pitchFamily="18" charset="0"/>
              </a:rPr>
              <a:t>egressus curvis a litoribus Piraei </a:t>
            </a:r>
          </a:p>
          <a:p>
            <a:pPr marL="0" indent="0" algn="just">
              <a:spcBef>
                <a:spcPts val="0"/>
              </a:spcBef>
              <a:buNone/>
            </a:pPr>
            <a:r>
              <a:rPr lang="it-IT" sz="1600" dirty="0">
                <a:latin typeface="Palatino Linotype" panose="02040502050505030304" pitchFamily="18" charset="0"/>
              </a:rPr>
              <a:t>attigit iniusti regis </a:t>
            </a:r>
            <a:r>
              <a:rPr lang="it-IT" sz="1600" dirty="0">
                <a:solidFill>
                  <a:srgbClr val="FF0000"/>
                </a:solidFill>
                <a:latin typeface="Palatino Linotype" panose="02040502050505030304" pitchFamily="18" charset="0"/>
              </a:rPr>
              <a:t>Gortynia</a:t>
            </a:r>
            <a:r>
              <a:rPr lang="it-IT" sz="1600" dirty="0">
                <a:latin typeface="Palatino Linotype" panose="02040502050505030304" pitchFamily="18" charset="0"/>
              </a:rPr>
              <a:t> tecta. </a:t>
            </a:r>
          </a:p>
          <a:p>
            <a:pPr marL="0" indent="0" algn="just">
              <a:spcBef>
                <a:spcPts val="0"/>
              </a:spcBef>
              <a:buNone/>
            </a:pPr>
            <a:r>
              <a:rPr lang="it-IT" sz="1600" dirty="0">
                <a:solidFill>
                  <a:srgbClr val="FF0000"/>
                </a:solidFill>
                <a:latin typeface="Palatino Linotype" panose="02040502050505030304" pitchFamily="18" charset="0"/>
              </a:rPr>
              <a:t>nam perhibent </a:t>
            </a:r>
            <a:r>
              <a:rPr lang="it-IT" sz="1600" dirty="0">
                <a:latin typeface="Palatino Linotype" panose="02040502050505030304" pitchFamily="18" charset="0"/>
              </a:rPr>
              <a:t>olim crudeli peste coactam </a:t>
            </a:r>
          </a:p>
          <a:p>
            <a:pPr marL="0" indent="0" algn="just">
              <a:spcBef>
                <a:spcPts val="0"/>
              </a:spcBef>
              <a:buNone/>
            </a:pPr>
            <a:r>
              <a:rPr lang="it-IT" sz="1600" dirty="0">
                <a:solidFill>
                  <a:srgbClr val="FF0000"/>
                </a:solidFill>
                <a:latin typeface="Palatino Linotype" panose="02040502050505030304" pitchFamily="18" charset="0"/>
              </a:rPr>
              <a:t>Androgeoneae</a:t>
            </a:r>
            <a:r>
              <a:rPr lang="it-IT" sz="1600" dirty="0">
                <a:latin typeface="Palatino Linotype" panose="02040502050505030304" pitchFamily="18" charset="0"/>
              </a:rPr>
              <a:t> poenas exsolvere caedis </a:t>
            </a:r>
          </a:p>
          <a:p>
            <a:pPr marL="0" indent="0" algn="just">
              <a:spcBef>
                <a:spcPts val="0"/>
              </a:spcBef>
              <a:buNone/>
            </a:pPr>
            <a:r>
              <a:rPr lang="it-IT" sz="1600" dirty="0">
                <a:latin typeface="Palatino Linotype" panose="02040502050505030304" pitchFamily="18" charset="0"/>
              </a:rPr>
              <a:t>electos iuvenes simul et decus innuptarum </a:t>
            </a:r>
          </a:p>
          <a:p>
            <a:pPr marL="0" indent="0" algn="just">
              <a:spcBef>
                <a:spcPts val="0"/>
              </a:spcBef>
              <a:buNone/>
            </a:pPr>
            <a:r>
              <a:rPr lang="it-IT" sz="1600" dirty="0">
                <a:solidFill>
                  <a:srgbClr val="FF0000"/>
                </a:solidFill>
                <a:latin typeface="Palatino Linotype" panose="02040502050505030304" pitchFamily="18" charset="0"/>
              </a:rPr>
              <a:t>Cecropiam</a:t>
            </a:r>
            <a:r>
              <a:rPr lang="it-IT" sz="1600" dirty="0">
                <a:latin typeface="Palatino Linotype" panose="02040502050505030304" pitchFamily="18" charset="0"/>
              </a:rPr>
              <a:t> solitam esse dapem dare </a:t>
            </a:r>
            <a:r>
              <a:rPr lang="it-IT" sz="1600" dirty="0">
                <a:solidFill>
                  <a:srgbClr val="FF0000"/>
                </a:solidFill>
                <a:latin typeface="Palatino Linotype" panose="02040502050505030304" pitchFamily="18" charset="0"/>
              </a:rPr>
              <a:t>Minotauro</a:t>
            </a:r>
            <a:r>
              <a:rPr lang="it-IT" sz="1600" dirty="0">
                <a:latin typeface="Palatino Linotype" panose="02040502050505030304" pitchFamily="18" charset="0"/>
              </a:rPr>
              <a:t>. </a:t>
            </a:r>
          </a:p>
          <a:p>
            <a:pPr marL="0" indent="0" algn="just">
              <a:spcBef>
                <a:spcPts val="0"/>
              </a:spcBef>
              <a:buNone/>
            </a:pPr>
            <a:r>
              <a:rPr lang="it-IT" sz="1600" dirty="0">
                <a:latin typeface="Palatino Linotype" panose="02040502050505030304" pitchFamily="18" charset="0"/>
              </a:rPr>
              <a:t>quis angusta malis cum moenia vexarentur, </a:t>
            </a:r>
          </a:p>
          <a:p>
            <a:pPr marL="0" indent="0" algn="just">
              <a:spcBef>
                <a:spcPts val="0"/>
              </a:spcBef>
              <a:buNone/>
            </a:pPr>
            <a:r>
              <a:rPr lang="it-IT" sz="1600" dirty="0">
                <a:latin typeface="Palatino Linotype" panose="02040502050505030304" pitchFamily="18" charset="0"/>
              </a:rPr>
              <a:t>ipse suum Theseus pro caris corpus Athenis </a:t>
            </a:r>
          </a:p>
          <a:p>
            <a:pPr marL="0" indent="0" algn="just">
              <a:spcBef>
                <a:spcPts val="0"/>
              </a:spcBef>
              <a:buNone/>
            </a:pPr>
            <a:r>
              <a:rPr lang="it-IT" sz="1600" dirty="0">
                <a:latin typeface="Palatino Linotype" panose="02040502050505030304" pitchFamily="18" charset="0"/>
              </a:rPr>
              <a:t>proicere optavit potius quam talia Cretam </a:t>
            </a:r>
          </a:p>
          <a:p>
            <a:pPr marL="0" indent="0" algn="just">
              <a:spcBef>
                <a:spcPts val="0"/>
              </a:spcBef>
              <a:buNone/>
            </a:pPr>
            <a:r>
              <a:rPr lang="it-IT" sz="1600" dirty="0">
                <a:latin typeface="Palatino Linotype" panose="02040502050505030304" pitchFamily="18" charset="0"/>
              </a:rPr>
              <a:t>funera Cecropiae nec funera portarentur. </a:t>
            </a:r>
          </a:p>
          <a:p>
            <a:pPr marL="0" indent="0" algn="just">
              <a:spcBef>
                <a:spcPts val="0"/>
              </a:spcBef>
              <a:buNone/>
            </a:pPr>
            <a:r>
              <a:rPr lang="it-IT" sz="1600" dirty="0">
                <a:latin typeface="Palatino Linotype" panose="02040502050505030304" pitchFamily="18" charset="0"/>
              </a:rPr>
              <a:t>atque ita nave levi nitens ac lenibus auris </a:t>
            </a:r>
          </a:p>
          <a:p>
            <a:pPr marL="0" indent="0" algn="just">
              <a:spcBef>
                <a:spcPts val="0"/>
              </a:spcBef>
              <a:buNone/>
            </a:pPr>
            <a:r>
              <a:rPr lang="it-IT" sz="1600" dirty="0">
                <a:latin typeface="Palatino Linotype" panose="02040502050505030304" pitchFamily="18" charset="0"/>
              </a:rPr>
              <a:t>magnanimum ad Minoa venit sedesque superbas.</a:t>
            </a: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endParaRPr lang="el-GR" sz="1600" dirty="0">
              <a:latin typeface="Palatino Linotype" panose="02040502050505030304" pitchFamily="18" charset="0"/>
            </a:endParaRPr>
          </a:p>
          <a:p>
            <a:pPr marL="0" indent="0" algn="just">
              <a:lnSpc>
                <a:spcPct val="120000"/>
              </a:lnSpc>
              <a:spcBef>
                <a:spcPts val="0"/>
              </a:spcBef>
              <a:buNone/>
            </a:pPr>
            <a:r>
              <a:rPr lang="el-GR" sz="1600" dirty="0">
                <a:latin typeface="Palatino Linotype" panose="02040502050505030304" pitchFamily="18" charset="0"/>
              </a:rPr>
              <a:t>Ω δύσμοιρη, η </a:t>
            </a:r>
            <a:r>
              <a:rPr lang="el-GR" sz="1600" dirty="0" err="1">
                <a:latin typeface="Palatino Linotype" panose="02040502050505030304" pitchFamily="18" charset="0"/>
              </a:rPr>
              <a:t>Ερικύνα</a:t>
            </a:r>
            <a:r>
              <a:rPr lang="el-GR" sz="1600" dirty="0">
                <a:latin typeface="Palatino Linotype" panose="02040502050505030304" pitchFamily="18" charset="0"/>
              </a:rPr>
              <a:t> σου έσπειρε αγκαθωτές έγνοιες</a:t>
            </a:r>
          </a:p>
          <a:p>
            <a:pPr marL="0" indent="0" algn="just">
              <a:lnSpc>
                <a:spcPct val="120000"/>
              </a:lnSpc>
              <a:spcBef>
                <a:spcPts val="0"/>
              </a:spcBef>
              <a:buNone/>
            </a:pPr>
            <a:r>
              <a:rPr lang="el-GR" sz="1600" dirty="0">
                <a:latin typeface="Palatino Linotype" panose="02040502050505030304" pitchFamily="18" charset="0"/>
              </a:rPr>
              <a:t>στα στήθη σου και αποτρελάθηκες με αδιάκοπα κλάματα</a:t>
            </a:r>
          </a:p>
          <a:p>
            <a:pPr marL="0" indent="0" algn="just">
              <a:lnSpc>
                <a:spcPct val="120000"/>
              </a:lnSpc>
              <a:spcBef>
                <a:spcPts val="0"/>
              </a:spcBef>
              <a:buNone/>
            </a:pPr>
            <a:r>
              <a:rPr lang="el-GR" sz="1600" dirty="0">
                <a:latin typeface="Palatino Linotype" panose="02040502050505030304" pitchFamily="18" charset="0"/>
              </a:rPr>
              <a:t>από εκείνη τη στιγμή που ο </a:t>
            </a:r>
            <a:r>
              <a:rPr lang="el-GR" sz="1600" b="1" dirty="0">
                <a:solidFill>
                  <a:srgbClr val="FF0000"/>
                </a:solidFill>
                <a:latin typeface="Palatino Linotype" panose="02040502050505030304" pitchFamily="18" charset="0"/>
              </a:rPr>
              <a:t>σκληρός</a:t>
            </a:r>
            <a:r>
              <a:rPr lang="el-GR" sz="1600" dirty="0">
                <a:latin typeface="Palatino Linotype" panose="02040502050505030304" pitchFamily="18" charset="0"/>
              </a:rPr>
              <a:t> </a:t>
            </a:r>
            <a:r>
              <a:rPr lang="el-GR" sz="1600" b="1" dirty="0">
                <a:solidFill>
                  <a:srgbClr val="FF0000"/>
                </a:solidFill>
                <a:latin typeface="Palatino Linotype" panose="02040502050505030304" pitchFamily="18" charset="0"/>
              </a:rPr>
              <a:t>Θησέας</a:t>
            </a:r>
          </a:p>
          <a:p>
            <a:pPr marL="0" indent="0" algn="just">
              <a:lnSpc>
                <a:spcPct val="120000"/>
              </a:lnSpc>
              <a:spcBef>
                <a:spcPts val="0"/>
              </a:spcBef>
              <a:buNone/>
            </a:pPr>
            <a:r>
              <a:rPr lang="el-GR" sz="1600" dirty="0">
                <a:latin typeface="Palatino Linotype" panose="02040502050505030304" pitchFamily="18" charset="0"/>
              </a:rPr>
              <a:t>ξεκινώντας από τις κυρτές ακτές του Πειραιά</a:t>
            </a:r>
          </a:p>
          <a:p>
            <a:pPr marL="0" indent="0" algn="just">
              <a:lnSpc>
                <a:spcPct val="120000"/>
              </a:lnSpc>
              <a:spcBef>
                <a:spcPts val="0"/>
              </a:spcBef>
              <a:buNone/>
            </a:pPr>
            <a:r>
              <a:rPr lang="el-GR" sz="1600" dirty="0">
                <a:latin typeface="Palatino Linotype" panose="02040502050505030304" pitchFamily="18" charset="0"/>
              </a:rPr>
              <a:t>έφτασε στα </a:t>
            </a:r>
            <a:r>
              <a:rPr lang="el-GR" sz="1600" dirty="0" err="1">
                <a:latin typeface="Palatino Linotype" panose="02040502050505030304" pitchFamily="18" charset="0"/>
              </a:rPr>
              <a:t>Γορτύνια</a:t>
            </a:r>
            <a:r>
              <a:rPr lang="el-GR" sz="1600" dirty="0">
                <a:latin typeface="Palatino Linotype" panose="02040502050505030304" pitchFamily="18" charset="0"/>
              </a:rPr>
              <a:t> ανάκτορα του άδικου βασιλιά. </a:t>
            </a:r>
          </a:p>
          <a:p>
            <a:pPr marL="0" indent="0" algn="just">
              <a:lnSpc>
                <a:spcPct val="120000"/>
              </a:lnSpc>
              <a:spcBef>
                <a:spcPts val="0"/>
              </a:spcBef>
              <a:buNone/>
            </a:pPr>
            <a:r>
              <a:rPr lang="el-GR" sz="1600" dirty="0">
                <a:latin typeface="Palatino Linotype" panose="02040502050505030304" pitchFamily="18" charset="0"/>
              </a:rPr>
              <a:t>Γιατί παραδίδουν ότι κάποτε η χώρα υποχρεωμένη από τον σκληρό λοιμό</a:t>
            </a:r>
          </a:p>
          <a:p>
            <a:pPr marL="0" indent="0" algn="just">
              <a:lnSpc>
                <a:spcPct val="120000"/>
              </a:lnSpc>
              <a:spcBef>
                <a:spcPts val="0"/>
              </a:spcBef>
              <a:buNone/>
            </a:pPr>
            <a:r>
              <a:rPr lang="el-GR" sz="1600" dirty="0">
                <a:latin typeface="Palatino Linotype" panose="02040502050505030304" pitchFamily="18" charset="0"/>
              </a:rPr>
              <a:t>του </a:t>
            </a:r>
            <a:r>
              <a:rPr lang="el-GR" sz="1600" dirty="0" err="1">
                <a:latin typeface="Palatino Linotype" panose="02040502050505030304" pitchFamily="18" charset="0"/>
              </a:rPr>
              <a:t>Κέκρωπα</a:t>
            </a:r>
            <a:r>
              <a:rPr lang="el-GR" sz="1600" dirty="0">
                <a:latin typeface="Palatino Linotype" panose="02040502050505030304" pitchFamily="18" charset="0"/>
              </a:rPr>
              <a:t> έπρεπε να πληρώσει τον </a:t>
            </a:r>
            <a:r>
              <a:rPr lang="el-GR" sz="1600" dirty="0" err="1">
                <a:latin typeface="Palatino Linotype" panose="02040502050505030304" pitchFamily="18" charset="0"/>
              </a:rPr>
              <a:t>Ανδρογεώνειο</a:t>
            </a:r>
            <a:r>
              <a:rPr lang="el-GR" sz="1600" dirty="0">
                <a:latin typeface="Palatino Linotype" panose="02040502050505030304" pitchFamily="18" charset="0"/>
              </a:rPr>
              <a:t> φόνο</a:t>
            </a:r>
          </a:p>
          <a:p>
            <a:pPr marL="0" indent="0" algn="just">
              <a:lnSpc>
                <a:spcPct val="120000"/>
              </a:lnSpc>
              <a:spcBef>
                <a:spcPts val="0"/>
              </a:spcBef>
              <a:buNone/>
            </a:pPr>
            <a:r>
              <a:rPr lang="el-GR" sz="1600" dirty="0">
                <a:latin typeface="Palatino Linotype" panose="02040502050505030304" pitchFamily="18" charset="0"/>
              </a:rPr>
              <a:t>προφέροντας λαμπρούς νέους και ανύπαντρες κοπέλες</a:t>
            </a:r>
          </a:p>
          <a:p>
            <a:pPr marL="0" indent="0" algn="just">
              <a:lnSpc>
                <a:spcPct val="120000"/>
              </a:lnSpc>
              <a:spcBef>
                <a:spcPts val="0"/>
              </a:spcBef>
              <a:buNone/>
            </a:pPr>
            <a:r>
              <a:rPr lang="el-GR" sz="1600" dirty="0">
                <a:latin typeface="Palatino Linotype" panose="02040502050505030304" pitchFamily="18" charset="0"/>
              </a:rPr>
              <a:t>ως θυσιαστήριο γεύμα στο Μινώταυρο. </a:t>
            </a:r>
          </a:p>
          <a:p>
            <a:pPr marL="0" indent="0" algn="just">
              <a:lnSpc>
                <a:spcPct val="120000"/>
              </a:lnSpc>
              <a:spcBef>
                <a:spcPts val="0"/>
              </a:spcBef>
              <a:buNone/>
            </a:pPr>
            <a:r>
              <a:rPr lang="el-GR" sz="1600" dirty="0">
                <a:latin typeface="Palatino Linotype" panose="02040502050505030304" pitchFamily="18" charset="0"/>
              </a:rPr>
              <a:t>Τότε ενώ τα στενά τείχη πλήττονταν απ’ τις συμφορές ο ίδιος</a:t>
            </a:r>
          </a:p>
          <a:p>
            <a:pPr marL="0" indent="0" algn="just">
              <a:lnSpc>
                <a:spcPct val="120000"/>
              </a:lnSpc>
              <a:spcBef>
                <a:spcPts val="0"/>
              </a:spcBef>
              <a:buNone/>
            </a:pPr>
            <a:r>
              <a:rPr lang="el-GR" sz="1600" dirty="0">
                <a:latin typeface="Palatino Linotype" panose="02040502050505030304" pitchFamily="18" charset="0"/>
              </a:rPr>
              <a:t>ο Θησέας προφέρθηκε για την καλή του Αθήνα</a:t>
            </a:r>
          </a:p>
          <a:p>
            <a:pPr marL="0" indent="0" algn="just">
              <a:lnSpc>
                <a:spcPct val="120000"/>
              </a:lnSpc>
              <a:spcBef>
                <a:spcPts val="0"/>
              </a:spcBef>
              <a:buNone/>
            </a:pPr>
            <a:r>
              <a:rPr lang="el-GR" sz="1600" dirty="0">
                <a:latin typeface="Palatino Linotype" panose="02040502050505030304" pitchFamily="18" charset="0"/>
              </a:rPr>
              <a:t>παρά να στέλνονται κάθε φορά στην Κρήτη τόσοι</a:t>
            </a:r>
          </a:p>
          <a:p>
            <a:pPr marL="0" indent="0" algn="just">
              <a:lnSpc>
                <a:spcPct val="120000"/>
              </a:lnSpc>
              <a:spcBef>
                <a:spcPts val="0"/>
              </a:spcBef>
              <a:buNone/>
            </a:pPr>
            <a:r>
              <a:rPr lang="el-GR" sz="1600" dirty="0">
                <a:latin typeface="Palatino Linotype" panose="02040502050505030304" pitchFamily="18" charset="0"/>
              </a:rPr>
              <a:t>ακήδευτοι νεκροί απ’ τη χώρα του Κέκροπα. </a:t>
            </a:r>
          </a:p>
          <a:p>
            <a:pPr marL="0" indent="0" algn="just">
              <a:lnSpc>
                <a:spcPct val="120000"/>
              </a:lnSpc>
              <a:spcBef>
                <a:spcPts val="0"/>
              </a:spcBef>
              <a:buNone/>
            </a:pPr>
            <a:r>
              <a:rPr lang="el-GR" sz="1600" dirty="0">
                <a:latin typeface="Palatino Linotype" panose="02040502050505030304" pitchFamily="18" charset="0"/>
              </a:rPr>
              <a:t>Πλέοντας με ελαφρύ πλοίο με λεπτές αύρες</a:t>
            </a:r>
          </a:p>
          <a:p>
            <a:pPr marL="0" indent="0" algn="just">
              <a:lnSpc>
                <a:spcPct val="120000"/>
              </a:lnSpc>
              <a:spcBef>
                <a:spcPts val="0"/>
              </a:spcBef>
              <a:buNone/>
            </a:pPr>
            <a:r>
              <a:rPr lang="el-GR" sz="1600" dirty="0">
                <a:latin typeface="Palatino Linotype" panose="02040502050505030304" pitchFamily="18" charset="0"/>
              </a:rPr>
              <a:t>έφτασε στον μεγάλο Μίνωα και στα ψηλά παλάτια.</a:t>
            </a:r>
          </a:p>
        </p:txBody>
      </p:sp>
    </p:spTree>
    <p:extLst>
      <p:ext uri="{BB962C8B-B14F-4D97-AF65-F5344CB8AC3E}">
        <p14:creationId xmlns:p14="http://schemas.microsoft.com/office/powerpoint/2010/main" val="1298205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668FD38-90B8-4FFA-8E7F-3B30CEAE3CA7}"/>
              </a:ext>
            </a:extLst>
          </p:cNvPr>
          <p:cNvSpPr>
            <a:spLocks noGrp="1"/>
          </p:cNvSpPr>
          <p:nvPr>
            <p:ph idx="1"/>
          </p:nvPr>
        </p:nvSpPr>
        <p:spPr>
          <a:xfrm>
            <a:off x="0" y="0"/>
            <a:ext cx="12192000" cy="6858000"/>
          </a:xfrm>
        </p:spPr>
        <p:txBody>
          <a:bodyPr numCol="2">
            <a:normAutofit/>
          </a:bodyPr>
          <a:lstStyle/>
          <a:p>
            <a:pPr marL="0" indent="0" algn="just">
              <a:spcBef>
                <a:spcPts val="0"/>
              </a:spcBef>
              <a:buNone/>
            </a:pPr>
            <a:r>
              <a:rPr lang="el-GR" dirty="0">
                <a:latin typeface="Palatino Linotype" panose="02040502050505030304" pitchFamily="18" charset="0"/>
              </a:rPr>
              <a:t>Κατ. 64.86-99</a:t>
            </a:r>
          </a:p>
          <a:p>
            <a:pPr marL="0" indent="0" algn="just">
              <a:spcBef>
                <a:spcPts val="0"/>
              </a:spcBef>
              <a:buNone/>
            </a:pPr>
            <a:r>
              <a:rPr lang="it-IT" dirty="0">
                <a:solidFill>
                  <a:srgbClr val="FF0000"/>
                </a:solidFill>
                <a:latin typeface="Palatino Linotype" panose="02040502050505030304" pitchFamily="18" charset="0"/>
              </a:rPr>
              <a:t>hunc</a:t>
            </a:r>
            <a:r>
              <a:rPr lang="it-IT" dirty="0">
                <a:latin typeface="Palatino Linotype" panose="02040502050505030304" pitchFamily="18" charset="0"/>
              </a:rPr>
              <a:t> simul ac cupido </a:t>
            </a:r>
            <a:r>
              <a:rPr lang="it-IT" dirty="0">
                <a:solidFill>
                  <a:srgbClr val="FF0000"/>
                </a:solidFill>
                <a:latin typeface="Palatino Linotype" panose="02040502050505030304" pitchFamily="18" charset="0"/>
              </a:rPr>
              <a:t>conspexit</a:t>
            </a:r>
            <a:r>
              <a:rPr lang="it-IT" dirty="0">
                <a:latin typeface="Palatino Linotype" panose="02040502050505030304" pitchFamily="18" charset="0"/>
              </a:rPr>
              <a:t> lumine virgo </a:t>
            </a:r>
          </a:p>
          <a:p>
            <a:pPr marL="0" indent="0" algn="just">
              <a:spcBef>
                <a:spcPts val="0"/>
              </a:spcBef>
              <a:buNone/>
            </a:pPr>
            <a:r>
              <a:rPr lang="it-IT" dirty="0">
                <a:latin typeface="Palatino Linotype" panose="02040502050505030304" pitchFamily="18" charset="0"/>
              </a:rPr>
              <a:t>regia, quam suaves exspirans castus odores </a:t>
            </a:r>
          </a:p>
          <a:p>
            <a:pPr marL="0" indent="0" algn="just">
              <a:spcBef>
                <a:spcPts val="0"/>
              </a:spcBef>
              <a:buNone/>
            </a:pPr>
            <a:r>
              <a:rPr lang="it-IT" dirty="0">
                <a:latin typeface="Palatino Linotype" panose="02040502050505030304" pitchFamily="18" charset="0"/>
              </a:rPr>
              <a:t>lectulus in molli complexu matris alebat, </a:t>
            </a:r>
          </a:p>
          <a:p>
            <a:pPr marL="0" indent="0" algn="just">
              <a:spcBef>
                <a:spcPts val="0"/>
              </a:spcBef>
              <a:buNone/>
            </a:pPr>
            <a:r>
              <a:rPr lang="it-IT" dirty="0">
                <a:latin typeface="Palatino Linotype" panose="02040502050505030304" pitchFamily="18" charset="0"/>
              </a:rPr>
              <a:t>quales Eurotae progignunt flumina myrtus </a:t>
            </a:r>
          </a:p>
          <a:p>
            <a:pPr marL="0" indent="0" algn="just">
              <a:spcBef>
                <a:spcPts val="0"/>
              </a:spcBef>
              <a:buNone/>
            </a:pPr>
            <a:r>
              <a:rPr lang="it-IT" dirty="0">
                <a:latin typeface="Palatino Linotype" panose="02040502050505030304" pitchFamily="18" charset="0"/>
              </a:rPr>
              <a:t>aurave distinctos educit verna colores, </a:t>
            </a:r>
          </a:p>
          <a:p>
            <a:pPr marL="0" indent="0" algn="just">
              <a:spcBef>
                <a:spcPts val="0"/>
              </a:spcBef>
              <a:buNone/>
            </a:pPr>
            <a:r>
              <a:rPr lang="it-IT" dirty="0">
                <a:solidFill>
                  <a:srgbClr val="FF0000"/>
                </a:solidFill>
                <a:latin typeface="Palatino Linotype" panose="02040502050505030304" pitchFamily="18" charset="0"/>
              </a:rPr>
              <a:t>non</a:t>
            </a:r>
            <a:r>
              <a:rPr lang="it-IT" dirty="0">
                <a:latin typeface="Palatino Linotype" panose="02040502050505030304" pitchFamily="18" charset="0"/>
              </a:rPr>
              <a:t> prius ex illo flagrantia </a:t>
            </a:r>
            <a:r>
              <a:rPr lang="it-IT" dirty="0">
                <a:solidFill>
                  <a:srgbClr val="FF0000"/>
                </a:solidFill>
                <a:latin typeface="Palatino Linotype" panose="02040502050505030304" pitchFamily="18" charset="0"/>
              </a:rPr>
              <a:t>declinavit</a:t>
            </a:r>
            <a:r>
              <a:rPr lang="it-IT" dirty="0">
                <a:latin typeface="Palatino Linotype" panose="02040502050505030304" pitchFamily="18" charset="0"/>
              </a:rPr>
              <a:t> </a:t>
            </a:r>
          </a:p>
          <a:p>
            <a:pPr marL="0" indent="0" algn="just">
              <a:spcBef>
                <a:spcPts val="0"/>
              </a:spcBef>
              <a:buNone/>
            </a:pPr>
            <a:r>
              <a:rPr lang="it-IT" dirty="0">
                <a:latin typeface="Palatino Linotype" panose="02040502050505030304" pitchFamily="18" charset="0"/>
              </a:rPr>
              <a:t>lumina, quam cuncto concepit corpore flammam </a:t>
            </a:r>
          </a:p>
          <a:p>
            <a:pPr marL="0" indent="0" algn="just">
              <a:spcBef>
                <a:spcPts val="0"/>
              </a:spcBef>
              <a:buNone/>
            </a:pPr>
            <a:r>
              <a:rPr lang="it-IT" dirty="0">
                <a:latin typeface="Palatino Linotype" panose="02040502050505030304" pitchFamily="18" charset="0"/>
              </a:rPr>
              <a:t>funditus atque imis exarsit tota medullis. </a:t>
            </a:r>
          </a:p>
          <a:p>
            <a:pPr marL="0" indent="0" algn="just">
              <a:spcBef>
                <a:spcPts val="0"/>
              </a:spcBef>
              <a:buNone/>
            </a:pPr>
            <a:r>
              <a:rPr lang="it-IT" dirty="0">
                <a:latin typeface="Palatino Linotype" panose="02040502050505030304" pitchFamily="18" charset="0"/>
              </a:rPr>
              <a:t>heu misere exagitans immiti corde furores, </a:t>
            </a:r>
          </a:p>
          <a:p>
            <a:pPr marL="0" indent="0" algn="just">
              <a:spcBef>
                <a:spcPts val="0"/>
              </a:spcBef>
              <a:buNone/>
            </a:pPr>
            <a:r>
              <a:rPr lang="it-IT" dirty="0">
                <a:latin typeface="Palatino Linotype" panose="02040502050505030304" pitchFamily="18" charset="0"/>
              </a:rPr>
              <a:t>sancte puer, curis hominum qui gaudia misces, </a:t>
            </a:r>
          </a:p>
          <a:p>
            <a:pPr marL="0" indent="0" algn="just">
              <a:spcBef>
                <a:spcPts val="0"/>
              </a:spcBef>
              <a:buNone/>
            </a:pPr>
            <a:r>
              <a:rPr lang="it-IT" dirty="0">
                <a:latin typeface="Palatino Linotype" panose="02040502050505030304" pitchFamily="18" charset="0"/>
              </a:rPr>
              <a:t>quaeque regis </a:t>
            </a:r>
            <a:r>
              <a:rPr lang="it-IT" dirty="0">
                <a:solidFill>
                  <a:srgbClr val="FF0000"/>
                </a:solidFill>
                <a:latin typeface="Palatino Linotype" panose="02040502050505030304" pitchFamily="18" charset="0"/>
              </a:rPr>
              <a:t>Golgos</a:t>
            </a:r>
            <a:r>
              <a:rPr lang="it-IT" dirty="0">
                <a:latin typeface="Palatino Linotype" panose="02040502050505030304" pitchFamily="18" charset="0"/>
              </a:rPr>
              <a:t> quaeque </a:t>
            </a:r>
            <a:r>
              <a:rPr lang="it-IT" dirty="0">
                <a:solidFill>
                  <a:srgbClr val="FF0000"/>
                </a:solidFill>
                <a:latin typeface="Palatino Linotype" panose="02040502050505030304" pitchFamily="18" charset="0"/>
              </a:rPr>
              <a:t>Idalium</a:t>
            </a:r>
            <a:r>
              <a:rPr lang="it-IT" dirty="0">
                <a:latin typeface="Palatino Linotype" panose="02040502050505030304" pitchFamily="18" charset="0"/>
              </a:rPr>
              <a:t> frondosum, </a:t>
            </a:r>
          </a:p>
          <a:p>
            <a:pPr marL="0" indent="0" algn="just">
              <a:spcBef>
                <a:spcPts val="0"/>
              </a:spcBef>
              <a:buNone/>
            </a:pPr>
            <a:r>
              <a:rPr lang="it-IT" dirty="0">
                <a:latin typeface="Palatino Linotype" panose="02040502050505030304" pitchFamily="18" charset="0"/>
              </a:rPr>
              <a:t>qualibus incensam iactastis mente puellam </a:t>
            </a:r>
          </a:p>
          <a:p>
            <a:pPr marL="0" indent="0" algn="just">
              <a:spcBef>
                <a:spcPts val="0"/>
              </a:spcBef>
              <a:buNone/>
            </a:pPr>
            <a:r>
              <a:rPr lang="it-IT" dirty="0">
                <a:latin typeface="Palatino Linotype" panose="02040502050505030304" pitchFamily="18" charset="0"/>
              </a:rPr>
              <a:t>fluctibus, in flavo saepe hospite suspirantem! </a:t>
            </a:r>
          </a:p>
          <a:p>
            <a:pPr marL="0" indent="0" algn="just">
              <a:spcBef>
                <a:spcPts val="0"/>
              </a:spcBef>
              <a:buNone/>
            </a:pPr>
            <a:r>
              <a:rPr lang="it-IT" dirty="0">
                <a:latin typeface="Palatino Linotype" panose="02040502050505030304" pitchFamily="18" charset="0"/>
              </a:rPr>
              <a:t>quantos illa tulit languenti corde timores!</a:t>
            </a: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endParaRPr lang="el-GR" dirty="0">
              <a:latin typeface="Palatino Linotype" panose="02040502050505030304" pitchFamily="18" charset="0"/>
            </a:endParaRPr>
          </a:p>
          <a:p>
            <a:pPr marL="0" indent="0" algn="just">
              <a:spcBef>
                <a:spcPts val="0"/>
              </a:spcBef>
              <a:buNone/>
            </a:pPr>
            <a:r>
              <a:rPr lang="el-GR" dirty="0">
                <a:latin typeface="Palatino Linotype" panose="02040502050505030304" pitchFamily="18" charset="0"/>
              </a:rPr>
              <a:t>Μόλις η βασιλική παρθένος που μεγάλωσε μέσα</a:t>
            </a:r>
            <a:r>
              <a:rPr lang="en-GB" dirty="0">
                <a:latin typeface="Palatino Linotype" panose="02040502050505030304" pitchFamily="18" charset="0"/>
              </a:rPr>
              <a:t> </a:t>
            </a:r>
            <a:r>
              <a:rPr lang="el-GR" dirty="0">
                <a:latin typeface="Palatino Linotype" panose="02040502050505030304" pitchFamily="18" charset="0"/>
              </a:rPr>
              <a:t>στην τρυφερή αγκαλιά της μητέρας της πάνω</a:t>
            </a:r>
            <a:r>
              <a:rPr lang="en-GB" dirty="0">
                <a:latin typeface="Palatino Linotype" panose="02040502050505030304" pitchFamily="18" charset="0"/>
              </a:rPr>
              <a:t> </a:t>
            </a:r>
            <a:r>
              <a:rPr lang="el-GR" dirty="0">
                <a:latin typeface="Palatino Linotype" panose="02040502050505030304" pitchFamily="18" charset="0"/>
              </a:rPr>
              <a:t>σε πάναγνο κρεβατάκι που το έλουζαν αρώματα</a:t>
            </a:r>
            <a:r>
              <a:rPr lang="en-GB" dirty="0">
                <a:latin typeface="Palatino Linotype" panose="02040502050505030304" pitchFamily="18" charset="0"/>
              </a:rPr>
              <a:t> </a:t>
            </a:r>
            <a:r>
              <a:rPr lang="el-GR" dirty="0">
                <a:latin typeface="Palatino Linotype" panose="02040502050505030304" pitchFamily="18" charset="0"/>
              </a:rPr>
              <a:t>είδε τον Θησέα για πρώτη φορά,</a:t>
            </a:r>
            <a:r>
              <a:rPr lang="en-GB" dirty="0">
                <a:latin typeface="Palatino Linotype" panose="02040502050505030304" pitchFamily="18" charset="0"/>
              </a:rPr>
              <a:t> </a:t>
            </a:r>
            <a:r>
              <a:rPr lang="el-GR" dirty="0">
                <a:latin typeface="Palatino Linotype" panose="02040502050505030304" pitchFamily="18" charset="0"/>
              </a:rPr>
              <a:t>όπως ακριβώς οι μυρτιές που περιζώνουν τα ρυάκια του Ευρώτα</a:t>
            </a:r>
            <a:r>
              <a:rPr lang="en-GB" dirty="0">
                <a:latin typeface="Palatino Linotype" panose="02040502050505030304" pitchFamily="18" charset="0"/>
              </a:rPr>
              <a:t> </a:t>
            </a:r>
            <a:r>
              <a:rPr lang="el-GR" dirty="0">
                <a:latin typeface="Palatino Linotype" panose="02040502050505030304" pitchFamily="18" charset="0"/>
              </a:rPr>
              <a:t>και όπως τα χίλια ανοιξιάτικα λούλουδα που φέρνει η αύρα</a:t>
            </a:r>
            <a:r>
              <a:rPr lang="en-GB" dirty="0">
                <a:latin typeface="Palatino Linotype" panose="02040502050505030304" pitchFamily="18" charset="0"/>
              </a:rPr>
              <a:t> </a:t>
            </a:r>
            <a:r>
              <a:rPr lang="el-GR" dirty="0">
                <a:latin typeface="Palatino Linotype" panose="02040502050505030304" pitchFamily="18" charset="0"/>
              </a:rPr>
              <a:t>δεν πήρε τα φλογερά μάτια της από πάνω του</a:t>
            </a:r>
            <a:r>
              <a:rPr lang="en-GB" dirty="0">
                <a:latin typeface="Palatino Linotype" panose="02040502050505030304" pitchFamily="18" charset="0"/>
              </a:rPr>
              <a:t> </a:t>
            </a:r>
            <a:r>
              <a:rPr lang="el-GR" dirty="0">
                <a:latin typeface="Palatino Linotype" panose="02040502050505030304" pitchFamily="18" charset="0"/>
              </a:rPr>
              <a:t>προτού σύγκορμη ανάψει ολόκληρο το σώμα της</a:t>
            </a:r>
            <a:r>
              <a:rPr lang="en-GB" dirty="0">
                <a:latin typeface="Palatino Linotype" panose="02040502050505030304" pitchFamily="18" charset="0"/>
              </a:rPr>
              <a:t> </a:t>
            </a:r>
            <a:r>
              <a:rPr lang="el-GR" dirty="0">
                <a:latin typeface="Palatino Linotype" panose="02040502050505030304" pitchFamily="18" charset="0"/>
              </a:rPr>
              <a:t>και αναψοκοκκινίσει μέχρι το βαθύ μεδούλι της.</a:t>
            </a:r>
          </a:p>
          <a:p>
            <a:pPr marL="0" indent="0" algn="just">
              <a:spcBef>
                <a:spcPts val="0"/>
              </a:spcBef>
              <a:buNone/>
            </a:pPr>
            <a:r>
              <a:rPr lang="el-GR" dirty="0">
                <a:latin typeface="Palatino Linotype" panose="02040502050505030304" pitchFamily="18" charset="0"/>
              </a:rPr>
              <a:t>Αλίμονο σκληρό και θείο αγόρι εσύ που ξεσηκώνεις τα πάθη</a:t>
            </a:r>
            <a:r>
              <a:rPr lang="en-GB" dirty="0">
                <a:latin typeface="Palatino Linotype" panose="02040502050505030304" pitchFamily="18" charset="0"/>
              </a:rPr>
              <a:t> </a:t>
            </a:r>
            <a:r>
              <a:rPr lang="el-GR" dirty="0">
                <a:latin typeface="Palatino Linotype" panose="02040502050505030304" pitchFamily="18" charset="0"/>
              </a:rPr>
              <a:t>και σμίγεις τις χαρές και πίκρες των ανθρώπων</a:t>
            </a:r>
            <a:r>
              <a:rPr lang="en-GB" dirty="0">
                <a:latin typeface="Palatino Linotype" panose="02040502050505030304" pitchFamily="18" charset="0"/>
              </a:rPr>
              <a:t> </a:t>
            </a:r>
            <a:r>
              <a:rPr lang="el-GR" dirty="0">
                <a:latin typeface="Palatino Linotype" panose="02040502050505030304" pitchFamily="18" charset="0"/>
              </a:rPr>
              <a:t>και εσύ θεά βασίλισσα στο δασώδες </a:t>
            </a:r>
            <a:r>
              <a:rPr lang="el-GR" dirty="0" err="1">
                <a:solidFill>
                  <a:srgbClr val="FF0000"/>
                </a:solidFill>
                <a:latin typeface="Palatino Linotype" panose="02040502050505030304" pitchFamily="18" charset="0"/>
              </a:rPr>
              <a:t>Ιδάλιο</a:t>
            </a:r>
            <a:r>
              <a:rPr lang="el-GR" dirty="0">
                <a:latin typeface="Palatino Linotype" panose="02040502050505030304" pitchFamily="18" charset="0"/>
              </a:rPr>
              <a:t>, στους </a:t>
            </a:r>
            <a:r>
              <a:rPr lang="el-GR" dirty="0" err="1">
                <a:solidFill>
                  <a:srgbClr val="FF0000"/>
                </a:solidFill>
                <a:latin typeface="Palatino Linotype" panose="02040502050505030304" pitchFamily="18" charset="0"/>
              </a:rPr>
              <a:t>Γολγούς</a:t>
            </a:r>
            <a:r>
              <a:rPr lang="en-GB" dirty="0">
                <a:latin typeface="Palatino Linotype" panose="02040502050505030304" pitchFamily="18" charset="0"/>
              </a:rPr>
              <a:t> </a:t>
            </a:r>
            <a:r>
              <a:rPr lang="el-GR" dirty="0">
                <a:latin typeface="Palatino Linotype" panose="02040502050505030304" pitchFamily="18" charset="0"/>
              </a:rPr>
              <a:t>άραγε σε πόσα βάσανα ρίξατε την ερωτοχτυπημένη κόρη</a:t>
            </a:r>
            <a:r>
              <a:rPr lang="en-GB" dirty="0">
                <a:latin typeface="Palatino Linotype" panose="02040502050505030304" pitchFamily="18" charset="0"/>
              </a:rPr>
              <a:t> </a:t>
            </a:r>
            <a:r>
              <a:rPr lang="el-GR" dirty="0">
                <a:latin typeface="Palatino Linotype" panose="02040502050505030304" pitchFamily="18" charset="0"/>
              </a:rPr>
              <a:t>που φλογίστηκε από τον ξανθό επισκέπτη. </a:t>
            </a:r>
          </a:p>
          <a:p>
            <a:pPr marL="0" indent="0" algn="just">
              <a:spcBef>
                <a:spcPts val="0"/>
              </a:spcBef>
              <a:buNone/>
            </a:pPr>
            <a:r>
              <a:rPr lang="el-GR" dirty="0">
                <a:latin typeface="Palatino Linotype" panose="02040502050505030304" pitchFamily="18" charset="0"/>
              </a:rPr>
              <a:t>Πόσο πολύ βασανίστηκε η καρδιά που εξασθένησε απ’ το φόβο.</a:t>
            </a:r>
          </a:p>
        </p:txBody>
      </p:sp>
    </p:spTree>
    <p:extLst>
      <p:ext uri="{BB962C8B-B14F-4D97-AF65-F5344CB8AC3E}">
        <p14:creationId xmlns:p14="http://schemas.microsoft.com/office/powerpoint/2010/main" val="399954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6A0EF0-2F1C-4817-8718-19F3FE84EB81}"/>
              </a:ext>
            </a:extLst>
          </p:cNvPr>
          <p:cNvSpPr>
            <a:spLocks noGrp="1"/>
          </p:cNvSpPr>
          <p:nvPr>
            <p:ph idx="1"/>
          </p:nvPr>
        </p:nvSpPr>
        <p:spPr>
          <a:xfrm>
            <a:off x="0" y="0"/>
            <a:ext cx="12192000" cy="6858000"/>
          </a:xfrm>
        </p:spPr>
        <p:txBody>
          <a:bodyPr numCol="2">
            <a:normAutofit lnSpcReduction="10000"/>
          </a:bodyPr>
          <a:lstStyle/>
          <a:p>
            <a:pPr marL="0" indent="0" algn="just">
              <a:lnSpc>
                <a:spcPct val="110000"/>
              </a:lnSpc>
              <a:spcBef>
                <a:spcPts val="0"/>
              </a:spcBef>
              <a:buNone/>
            </a:pPr>
            <a:r>
              <a:rPr lang="el-GR" dirty="0">
                <a:latin typeface="Palatino Linotype" panose="02040502050505030304" pitchFamily="18" charset="0"/>
              </a:rPr>
              <a:t>Κατ. 64.100-115</a:t>
            </a:r>
            <a:endParaRPr lang="it-IT" dirty="0">
              <a:latin typeface="Palatino Linotype" panose="02040502050505030304" pitchFamily="18" charset="0"/>
            </a:endParaRPr>
          </a:p>
          <a:p>
            <a:pPr marL="0" indent="0" algn="just">
              <a:lnSpc>
                <a:spcPct val="110000"/>
              </a:lnSpc>
              <a:spcBef>
                <a:spcPts val="0"/>
              </a:spcBef>
              <a:buNone/>
            </a:pPr>
            <a:r>
              <a:rPr lang="it-IT" dirty="0">
                <a:latin typeface="Palatino Linotype" panose="02040502050505030304" pitchFamily="18" charset="0"/>
              </a:rPr>
              <a:t>quam tum saepe magis fulgore expalluit auri, </a:t>
            </a:r>
          </a:p>
          <a:p>
            <a:pPr marL="0" indent="0" algn="just">
              <a:lnSpc>
                <a:spcPct val="110000"/>
              </a:lnSpc>
              <a:spcBef>
                <a:spcPts val="0"/>
              </a:spcBef>
              <a:buNone/>
            </a:pPr>
            <a:r>
              <a:rPr lang="it-IT" dirty="0">
                <a:latin typeface="Palatino Linotype" panose="02040502050505030304" pitchFamily="18" charset="0"/>
              </a:rPr>
              <a:t>cum saevum cupiens contra contendere monstrum </a:t>
            </a:r>
          </a:p>
          <a:p>
            <a:pPr marL="0" indent="0" algn="just">
              <a:lnSpc>
                <a:spcPct val="110000"/>
              </a:lnSpc>
              <a:spcBef>
                <a:spcPts val="0"/>
              </a:spcBef>
              <a:buNone/>
            </a:pPr>
            <a:r>
              <a:rPr lang="it-IT" dirty="0">
                <a:latin typeface="Palatino Linotype" panose="02040502050505030304" pitchFamily="18" charset="0"/>
              </a:rPr>
              <a:t>aut mortem appeteret Theseus aut praemia laudis! </a:t>
            </a:r>
          </a:p>
          <a:p>
            <a:pPr marL="0" indent="0" algn="just">
              <a:lnSpc>
                <a:spcPct val="110000"/>
              </a:lnSpc>
              <a:spcBef>
                <a:spcPts val="0"/>
              </a:spcBef>
              <a:buNone/>
            </a:pPr>
            <a:r>
              <a:rPr lang="it-IT" dirty="0">
                <a:latin typeface="Palatino Linotype" panose="02040502050505030304" pitchFamily="18" charset="0"/>
              </a:rPr>
              <a:t>non ingrata tamen frustra </a:t>
            </a:r>
            <a:r>
              <a:rPr lang="it-IT" dirty="0">
                <a:solidFill>
                  <a:srgbClr val="FF0000"/>
                </a:solidFill>
                <a:latin typeface="Palatino Linotype" panose="02040502050505030304" pitchFamily="18" charset="0"/>
              </a:rPr>
              <a:t>munuscula</a:t>
            </a:r>
            <a:r>
              <a:rPr lang="it-IT" dirty="0">
                <a:latin typeface="Palatino Linotype" panose="02040502050505030304" pitchFamily="18" charset="0"/>
              </a:rPr>
              <a:t> divis </a:t>
            </a:r>
          </a:p>
          <a:p>
            <a:pPr marL="0" indent="0" algn="just">
              <a:lnSpc>
                <a:spcPct val="110000"/>
              </a:lnSpc>
              <a:spcBef>
                <a:spcPts val="0"/>
              </a:spcBef>
              <a:buNone/>
            </a:pPr>
            <a:r>
              <a:rPr lang="it-IT" dirty="0">
                <a:latin typeface="Palatino Linotype" panose="02040502050505030304" pitchFamily="18" charset="0"/>
              </a:rPr>
              <a:t>promittens tacito suscepit vota labello. </a:t>
            </a:r>
          </a:p>
          <a:p>
            <a:pPr marL="0" indent="0" algn="just">
              <a:lnSpc>
                <a:spcPct val="110000"/>
              </a:lnSpc>
              <a:spcBef>
                <a:spcPts val="0"/>
              </a:spcBef>
              <a:buNone/>
            </a:pPr>
            <a:r>
              <a:rPr lang="it-IT" dirty="0">
                <a:latin typeface="Palatino Linotype" panose="02040502050505030304" pitchFamily="18" charset="0"/>
              </a:rPr>
              <a:t>nam velut in summo quatientem bracchia </a:t>
            </a:r>
            <a:r>
              <a:rPr lang="it-IT" dirty="0">
                <a:solidFill>
                  <a:srgbClr val="FF0000"/>
                </a:solidFill>
                <a:latin typeface="Palatino Linotype" panose="02040502050505030304" pitchFamily="18" charset="0"/>
              </a:rPr>
              <a:t>Tauro</a:t>
            </a:r>
            <a:r>
              <a:rPr lang="it-IT" dirty="0">
                <a:latin typeface="Palatino Linotype" panose="02040502050505030304" pitchFamily="18" charset="0"/>
              </a:rPr>
              <a:t> </a:t>
            </a:r>
          </a:p>
          <a:p>
            <a:pPr marL="0" indent="0" algn="just">
              <a:lnSpc>
                <a:spcPct val="110000"/>
              </a:lnSpc>
              <a:spcBef>
                <a:spcPts val="0"/>
              </a:spcBef>
              <a:buNone/>
            </a:pPr>
            <a:r>
              <a:rPr lang="it-IT" dirty="0">
                <a:latin typeface="Palatino Linotype" panose="02040502050505030304" pitchFamily="18" charset="0"/>
              </a:rPr>
              <a:t>quercum aut conigeram sudanti cortice pinum </a:t>
            </a:r>
          </a:p>
          <a:p>
            <a:pPr marL="0" indent="0" algn="just">
              <a:lnSpc>
                <a:spcPct val="110000"/>
              </a:lnSpc>
              <a:spcBef>
                <a:spcPts val="0"/>
              </a:spcBef>
              <a:buNone/>
            </a:pPr>
            <a:r>
              <a:rPr lang="it-IT" dirty="0">
                <a:latin typeface="Palatino Linotype" panose="02040502050505030304" pitchFamily="18" charset="0"/>
              </a:rPr>
              <a:t>indomitus turbo contorquens flamine robur </a:t>
            </a:r>
          </a:p>
          <a:p>
            <a:pPr marL="0" indent="0" algn="just">
              <a:lnSpc>
                <a:spcPct val="110000"/>
              </a:lnSpc>
              <a:spcBef>
                <a:spcPts val="0"/>
              </a:spcBef>
              <a:buNone/>
            </a:pPr>
            <a:r>
              <a:rPr lang="it-IT" dirty="0">
                <a:latin typeface="Palatino Linotype" panose="02040502050505030304" pitchFamily="18" charset="0"/>
              </a:rPr>
              <a:t>eruit illa procul radicitus exturbata </a:t>
            </a:r>
          </a:p>
          <a:p>
            <a:pPr marL="0" indent="0" algn="just">
              <a:lnSpc>
                <a:spcPct val="110000"/>
              </a:lnSpc>
              <a:spcBef>
                <a:spcPts val="0"/>
              </a:spcBef>
              <a:buNone/>
            </a:pPr>
            <a:r>
              <a:rPr lang="it-IT" dirty="0">
                <a:latin typeface="Palatino Linotype" panose="02040502050505030304" pitchFamily="18" charset="0"/>
              </a:rPr>
              <a:t>prona cadit, late quaecumque habet obvia frangens, </a:t>
            </a:r>
          </a:p>
          <a:p>
            <a:pPr marL="0" indent="0" algn="just">
              <a:lnSpc>
                <a:spcPct val="110000"/>
              </a:lnSpc>
              <a:spcBef>
                <a:spcPts val="0"/>
              </a:spcBef>
              <a:buNone/>
            </a:pPr>
            <a:r>
              <a:rPr lang="it-IT" dirty="0">
                <a:latin typeface="Palatino Linotype" panose="02040502050505030304" pitchFamily="18" charset="0"/>
              </a:rPr>
              <a:t>sic domito saevum prostravit corpore Theseus </a:t>
            </a:r>
          </a:p>
          <a:p>
            <a:pPr marL="0" indent="0" algn="just">
              <a:lnSpc>
                <a:spcPct val="110000"/>
              </a:lnSpc>
              <a:spcBef>
                <a:spcPts val="0"/>
              </a:spcBef>
              <a:buNone/>
            </a:pPr>
            <a:r>
              <a:rPr lang="it-IT" dirty="0">
                <a:latin typeface="Palatino Linotype" panose="02040502050505030304" pitchFamily="18" charset="0"/>
              </a:rPr>
              <a:t>nequiquam vanis iactantem cornua ventis. </a:t>
            </a:r>
          </a:p>
          <a:p>
            <a:pPr marL="0" indent="0" algn="just">
              <a:lnSpc>
                <a:spcPct val="110000"/>
              </a:lnSpc>
              <a:spcBef>
                <a:spcPts val="0"/>
              </a:spcBef>
              <a:buNone/>
            </a:pPr>
            <a:r>
              <a:rPr lang="it-IT" dirty="0">
                <a:latin typeface="Palatino Linotype" panose="02040502050505030304" pitchFamily="18" charset="0"/>
              </a:rPr>
              <a:t>inde pedem sospes multa cum laude reflexit </a:t>
            </a:r>
          </a:p>
          <a:p>
            <a:pPr marL="0" indent="0" algn="just">
              <a:lnSpc>
                <a:spcPct val="110000"/>
              </a:lnSpc>
              <a:spcBef>
                <a:spcPts val="0"/>
              </a:spcBef>
              <a:buNone/>
            </a:pPr>
            <a:r>
              <a:rPr lang="it-IT" dirty="0">
                <a:latin typeface="Palatino Linotype" panose="02040502050505030304" pitchFamily="18" charset="0"/>
              </a:rPr>
              <a:t>errabunda regens tenui vestigia filo, </a:t>
            </a:r>
          </a:p>
          <a:p>
            <a:pPr marL="0" indent="0" algn="just">
              <a:lnSpc>
                <a:spcPct val="110000"/>
              </a:lnSpc>
              <a:spcBef>
                <a:spcPts val="0"/>
              </a:spcBef>
              <a:buNone/>
            </a:pPr>
            <a:r>
              <a:rPr lang="it-IT" dirty="0">
                <a:latin typeface="Palatino Linotype" panose="02040502050505030304" pitchFamily="18" charset="0"/>
              </a:rPr>
              <a:t>ne labyrintheis e flexibus egredientem </a:t>
            </a:r>
          </a:p>
          <a:p>
            <a:pPr marL="0" indent="0" algn="just">
              <a:lnSpc>
                <a:spcPct val="110000"/>
              </a:lnSpc>
              <a:spcBef>
                <a:spcPts val="0"/>
              </a:spcBef>
              <a:buNone/>
            </a:pPr>
            <a:r>
              <a:rPr lang="it-IT" dirty="0">
                <a:latin typeface="Palatino Linotype" panose="02040502050505030304" pitchFamily="18" charset="0"/>
              </a:rPr>
              <a:t>tecti frustraretur inobservabilis error.</a:t>
            </a: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r>
              <a:rPr lang="el-GR" dirty="0">
                <a:latin typeface="Palatino Linotype" panose="02040502050505030304" pitchFamily="18" charset="0"/>
              </a:rPr>
              <a:t>Πόσες φορές εκείνη δεν </a:t>
            </a:r>
            <a:r>
              <a:rPr lang="el-GR" dirty="0" err="1">
                <a:latin typeface="Palatino Linotype" panose="02040502050505030304" pitchFamily="18" charset="0"/>
              </a:rPr>
              <a:t>χλώμιασε</a:t>
            </a:r>
            <a:r>
              <a:rPr lang="el-GR" dirty="0">
                <a:latin typeface="Palatino Linotype" panose="02040502050505030304" pitchFamily="18" charset="0"/>
              </a:rPr>
              <a:t> περισσότερο και απ’ τη λάμψη του χρυσού όταν ο Θησέας επιδιώκοντας είτε να πεθάνει είτε έπαινο δόξας επιχείρησε να αναμετρηθεί με το τέρας.</a:t>
            </a:r>
          </a:p>
          <a:p>
            <a:pPr marL="0" indent="0" algn="just">
              <a:lnSpc>
                <a:spcPct val="110000"/>
              </a:lnSpc>
              <a:spcBef>
                <a:spcPts val="0"/>
              </a:spcBef>
              <a:buNone/>
            </a:pPr>
            <a:r>
              <a:rPr lang="el-GR" dirty="0">
                <a:latin typeface="Palatino Linotype" panose="02040502050505030304" pitchFamily="18" charset="0"/>
              </a:rPr>
              <a:t>Ωστόσο, τα μάταια δώρα της που παρακαλώντας τους θεούς έταξε με σιωπηλά </a:t>
            </a:r>
            <a:r>
              <a:rPr lang="el-GR" dirty="0">
                <a:solidFill>
                  <a:srgbClr val="FF0000"/>
                </a:solidFill>
                <a:latin typeface="Palatino Linotype" panose="02040502050505030304" pitchFamily="18" charset="0"/>
              </a:rPr>
              <a:t>χειλάκια</a:t>
            </a:r>
            <a:r>
              <a:rPr lang="el-GR" dirty="0">
                <a:latin typeface="Palatino Linotype" panose="02040502050505030304" pitchFamily="18" charset="0"/>
              </a:rPr>
              <a:t> δεν ήταν άδικα. Όπως ακριβώς η βελανιδιά που σείεται στην κορφή του </a:t>
            </a:r>
            <a:r>
              <a:rPr lang="el-GR" dirty="0">
                <a:solidFill>
                  <a:srgbClr val="FF0000"/>
                </a:solidFill>
                <a:latin typeface="Palatino Linotype" panose="02040502050505030304" pitchFamily="18" charset="0"/>
              </a:rPr>
              <a:t>Ταύρου</a:t>
            </a:r>
            <a:r>
              <a:rPr lang="el-GR" dirty="0">
                <a:latin typeface="Palatino Linotype" panose="02040502050505030304" pitchFamily="18" charset="0"/>
              </a:rPr>
              <a:t> ή όπως το γεμάτο κουκουνάρια πεύκο με το ιδρωμένο σώμα που ξερίζωσε αδάμαστος ανεμοστρόβιλος στρίβοντας τον κορμό του (και εκείνο ξεριζωμένο πλαγιάζει κατάχαμα σπάζοντας ό,τι βρεθεί μπροστά του) έτσι ο Θησέας σώριασε νικημένο το τέρας  που μάταια έσειε τα κέρατα στον αέρα. </a:t>
            </a:r>
          </a:p>
          <a:p>
            <a:pPr marL="0" indent="0" algn="just">
              <a:lnSpc>
                <a:spcPct val="110000"/>
              </a:lnSpc>
              <a:spcBef>
                <a:spcPts val="0"/>
              </a:spcBef>
              <a:buNone/>
            </a:pPr>
            <a:r>
              <a:rPr lang="el-GR" dirty="0">
                <a:latin typeface="Palatino Linotype" panose="02040502050505030304" pitchFamily="18" charset="0"/>
              </a:rPr>
              <a:t>Και από εκεί σώος και ένδοξος πήρε τα βήματά του ακολουθώντας τα σφαλερά ίχνη με την κλωστή μήπως δυσεξιχνίαστο σφάλμα του κτιρίου</a:t>
            </a:r>
          </a:p>
          <a:p>
            <a:pPr marL="0" indent="0" algn="just">
              <a:lnSpc>
                <a:spcPct val="110000"/>
              </a:lnSpc>
              <a:spcBef>
                <a:spcPts val="0"/>
              </a:spcBef>
              <a:buNone/>
            </a:pPr>
            <a:r>
              <a:rPr lang="el-GR" dirty="0">
                <a:latin typeface="Palatino Linotype" panose="02040502050505030304" pitchFamily="18" charset="0"/>
              </a:rPr>
              <a:t>τον έκανε να σφάλει καθώς έβγαινε απ’ τις στοές του λαβύρινθου.</a:t>
            </a:r>
          </a:p>
        </p:txBody>
      </p:sp>
    </p:spTree>
    <p:extLst>
      <p:ext uri="{BB962C8B-B14F-4D97-AF65-F5344CB8AC3E}">
        <p14:creationId xmlns:p14="http://schemas.microsoft.com/office/powerpoint/2010/main" val="829746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6A0EF0-2F1C-4817-8718-19F3FE84EB81}"/>
              </a:ext>
            </a:extLst>
          </p:cNvPr>
          <p:cNvSpPr>
            <a:spLocks noGrp="1"/>
          </p:cNvSpPr>
          <p:nvPr>
            <p:ph idx="1"/>
          </p:nvPr>
        </p:nvSpPr>
        <p:spPr>
          <a:xfrm>
            <a:off x="0" y="0"/>
            <a:ext cx="12192000" cy="6858000"/>
          </a:xfrm>
        </p:spPr>
        <p:txBody>
          <a:bodyPr numCol="2">
            <a:normAutofit fontScale="92500" lnSpcReduction="10000"/>
          </a:bodyPr>
          <a:lstStyle/>
          <a:p>
            <a:pPr marL="0" indent="0" algn="just">
              <a:lnSpc>
                <a:spcPct val="110000"/>
              </a:lnSpc>
              <a:spcBef>
                <a:spcPts val="0"/>
              </a:spcBef>
              <a:buNone/>
            </a:pPr>
            <a:r>
              <a:rPr lang="el-GR" dirty="0">
                <a:latin typeface="Palatino Linotype" panose="02040502050505030304" pitchFamily="18" charset="0"/>
              </a:rPr>
              <a:t>Κατ. 64.116-131</a:t>
            </a:r>
          </a:p>
          <a:p>
            <a:pPr marL="0" indent="0" algn="just">
              <a:lnSpc>
                <a:spcPct val="110000"/>
              </a:lnSpc>
              <a:spcBef>
                <a:spcPts val="0"/>
              </a:spcBef>
              <a:buNone/>
            </a:pPr>
            <a:r>
              <a:rPr lang="it-IT" dirty="0">
                <a:latin typeface="Palatino Linotype" panose="02040502050505030304" pitchFamily="18" charset="0"/>
              </a:rPr>
              <a:t>sed </a:t>
            </a:r>
            <a:r>
              <a:rPr lang="it-IT" dirty="0">
                <a:solidFill>
                  <a:srgbClr val="FF0000"/>
                </a:solidFill>
                <a:latin typeface="Palatino Linotype" panose="02040502050505030304" pitchFamily="18" charset="0"/>
              </a:rPr>
              <a:t>quid ego a primo digressus carmine plura </a:t>
            </a:r>
          </a:p>
          <a:p>
            <a:pPr marL="0" indent="0" algn="just">
              <a:lnSpc>
                <a:spcPct val="110000"/>
              </a:lnSpc>
              <a:spcBef>
                <a:spcPts val="0"/>
              </a:spcBef>
              <a:buNone/>
            </a:pPr>
            <a:r>
              <a:rPr lang="it-IT" dirty="0">
                <a:solidFill>
                  <a:srgbClr val="FF0000"/>
                </a:solidFill>
                <a:latin typeface="Palatino Linotype" panose="02040502050505030304" pitchFamily="18" charset="0"/>
              </a:rPr>
              <a:t>commemorem</a:t>
            </a:r>
            <a:r>
              <a:rPr lang="it-IT" dirty="0">
                <a:latin typeface="Palatino Linotype" panose="02040502050505030304" pitchFamily="18" charset="0"/>
              </a:rPr>
              <a:t>, </a:t>
            </a:r>
            <a:r>
              <a:rPr lang="it-IT" dirty="0">
                <a:solidFill>
                  <a:srgbClr val="FF0000"/>
                </a:solidFill>
                <a:latin typeface="Palatino Linotype" panose="02040502050505030304" pitchFamily="18" charset="0"/>
              </a:rPr>
              <a:t>ut</a:t>
            </a:r>
            <a:r>
              <a:rPr lang="it-IT" dirty="0">
                <a:latin typeface="Palatino Linotype" panose="02040502050505030304" pitchFamily="18" charset="0"/>
              </a:rPr>
              <a:t> linquens genitoris filia vultum, </a:t>
            </a:r>
          </a:p>
          <a:p>
            <a:pPr marL="0" indent="0" algn="just">
              <a:lnSpc>
                <a:spcPct val="110000"/>
              </a:lnSpc>
              <a:spcBef>
                <a:spcPts val="0"/>
              </a:spcBef>
              <a:buNone/>
            </a:pPr>
            <a:r>
              <a:rPr lang="it-IT" dirty="0">
                <a:solidFill>
                  <a:srgbClr val="FF0000"/>
                </a:solidFill>
                <a:latin typeface="Palatino Linotype" panose="02040502050505030304" pitchFamily="18" charset="0"/>
              </a:rPr>
              <a:t>ut</a:t>
            </a:r>
            <a:r>
              <a:rPr lang="it-IT" dirty="0">
                <a:latin typeface="Palatino Linotype" panose="02040502050505030304" pitchFamily="18" charset="0"/>
              </a:rPr>
              <a:t> consanguineae complexum, </a:t>
            </a:r>
            <a:r>
              <a:rPr lang="it-IT" dirty="0">
                <a:solidFill>
                  <a:srgbClr val="FF0000"/>
                </a:solidFill>
                <a:latin typeface="Palatino Linotype" panose="02040502050505030304" pitchFamily="18" charset="0"/>
              </a:rPr>
              <a:t>ut</a:t>
            </a:r>
            <a:r>
              <a:rPr lang="it-IT" dirty="0">
                <a:latin typeface="Palatino Linotype" panose="02040502050505030304" pitchFamily="18" charset="0"/>
              </a:rPr>
              <a:t> denique matris, </a:t>
            </a:r>
          </a:p>
          <a:p>
            <a:pPr marL="0" indent="0" algn="just">
              <a:lnSpc>
                <a:spcPct val="110000"/>
              </a:lnSpc>
              <a:spcBef>
                <a:spcPts val="0"/>
              </a:spcBef>
              <a:buNone/>
            </a:pPr>
            <a:r>
              <a:rPr lang="it-IT" dirty="0">
                <a:latin typeface="Palatino Linotype" panose="02040502050505030304" pitchFamily="18" charset="0"/>
              </a:rPr>
              <a:t>quae misera in nata deperdita lamentata est, </a:t>
            </a:r>
          </a:p>
          <a:p>
            <a:pPr marL="0" indent="0" algn="just">
              <a:lnSpc>
                <a:spcPct val="110000"/>
              </a:lnSpc>
              <a:spcBef>
                <a:spcPts val="0"/>
              </a:spcBef>
              <a:buNone/>
            </a:pPr>
            <a:r>
              <a:rPr lang="it-IT" dirty="0">
                <a:latin typeface="Palatino Linotype" panose="02040502050505030304" pitchFamily="18" charset="0"/>
              </a:rPr>
              <a:t>omnibus his Thesei dulcem praeoptarit amorem, </a:t>
            </a:r>
          </a:p>
          <a:p>
            <a:pPr marL="0" indent="0" algn="just">
              <a:lnSpc>
                <a:spcPct val="110000"/>
              </a:lnSpc>
              <a:spcBef>
                <a:spcPts val="0"/>
              </a:spcBef>
              <a:buNone/>
            </a:pPr>
            <a:r>
              <a:rPr lang="it-IT" dirty="0">
                <a:latin typeface="Palatino Linotype" panose="02040502050505030304" pitchFamily="18" charset="0"/>
              </a:rPr>
              <a:t>aut ut vecta rati spumosa ad litora Diae </a:t>
            </a:r>
          </a:p>
          <a:p>
            <a:pPr marL="0" indent="0" algn="just">
              <a:lnSpc>
                <a:spcPct val="110000"/>
              </a:lnSpc>
              <a:spcBef>
                <a:spcPts val="0"/>
              </a:spcBef>
              <a:buNone/>
            </a:pPr>
            <a:r>
              <a:rPr lang="it-IT" dirty="0">
                <a:latin typeface="Palatino Linotype" panose="02040502050505030304" pitchFamily="18" charset="0"/>
              </a:rPr>
              <a:t>venerit, aut ut eam devinctam lumina somno </a:t>
            </a:r>
          </a:p>
          <a:p>
            <a:pPr marL="0" indent="0" algn="just">
              <a:lnSpc>
                <a:spcPct val="110000"/>
              </a:lnSpc>
              <a:spcBef>
                <a:spcPts val="0"/>
              </a:spcBef>
              <a:buNone/>
            </a:pPr>
            <a:r>
              <a:rPr lang="it-IT" dirty="0">
                <a:latin typeface="Palatino Linotype" panose="02040502050505030304" pitchFamily="18" charset="0"/>
              </a:rPr>
              <a:t>liquerit </a:t>
            </a:r>
            <a:r>
              <a:rPr lang="it-IT" b="1" dirty="0">
                <a:solidFill>
                  <a:srgbClr val="FF0000"/>
                </a:solidFill>
                <a:latin typeface="Palatino Linotype" panose="02040502050505030304" pitchFamily="18" charset="0"/>
              </a:rPr>
              <a:t>immemori</a:t>
            </a:r>
            <a:r>
              <a:rPr lang="it-IT" dirty="0">
                <a:latin typeface="Palatino Linotype" panose="02040502050505030304" pitchFamily="18" charset="0"/>
              </a:rPr>
              <a:t> discedens </a:t>
            </a:r>
            <a:r>
              <a:rPr lang="it-IT" b="1" dirty="0">
                <a:solidFill>
                  <a:srgbClr val="FF0000"/>
                </a:solidFill>
                <a:latin typeface="Palatino Linotype" panose="02040502050505030304" pitchFamily="18" charset="0"/>
              </a:rPr>
              <a:t>pectore</a:t>
            </a:r>
            <a:r>
              <a:rPr lang="it-IT" dirty="0">
                <a:latin typeface="Palatino Linotype" panose="02040502050505030304" pitchFamily="18" charset="0"/>
              </a:rPr>
              <a:t> </a:t>
            </a:r>
            <a:r>
              <a:rPr lang="it-IT" b="1" dirty="0">
                <a:solidFill>
                  <a:srgbClr val="FF0000"/>
                </a:solidFill>
                <a:latin typeface="Palatino Linotype" panose="02040502050505030304" pitchFamily="18" charset="0"/>
              </a:rPr>
              <a:t>coniunx</a:t>
            </a:r>
            <a:r>
              <a:rPr lang="it-IT" dirty="0">
                <a:latin typeface="Palatino Linotype" panose="02040502050505030304" pitchFamily="18" charset="0"/>
              </a:rPr>
              <a:t>? </a:t>
            </a:r>
          </a:p>
          <a:p>
            <a:pPr marL="0" indent="0" algn="just">
              <a:lnSpc>
                <a:spcPct val="110000"/>
              </a:lnSpc>
              <a:spcBef>
                <a:spcPts val="0"/>
              </a:spcBef>
              <a:buNone/>
            </a:pPr>
            <a:r>
              <a:rPr lang="it-IT" dirty="0">
                <a:latin typeface="Palatino Linotype" panose="02040502050505030304" pitchFamily="18" charset="0"/>
              </a:rPr>
              <a:t>saepe illam </a:t>
            </a:r>
            <a:r>
              <a:rPr lang="it-IT" dirty="0">
                <a:solidFill>
                  <a:srgbClr val="FF0000"/>
                </a:solidFill>
                <a:latin typeface="Palatino Linotype" panose="02040502050505030304" pitchFamily="18" charset="0"/>
              </a:rPr>
              <a:t>perhibent</a:t>
            </a:r>
            <a:r>
              <a:rPr lang="it-IT" dirty="0">
                <a:latin typeface="Palatino Linotype" panose="02040502050505030304" pitchFamily="18" charset="0"/>
              </a:rPr>
              <a:t> ardenti corde furentem </a:t>
            </a:r>
          </a:p>
          <a:p>
            <a:pPr marL="0" indent="0" algn="just">
              <a:lnSpc>
                <a:spcPct val="110000"/>
              </a:lnSpc>
              <a:spcBef>
                <a:spcPts val="0"/>
              </a:spcBef>
              <a:buNone/>
            </a:pPr>
            <a:r>
              <a:rPr lang="it-IT" dirty="0">
                <a:latin typeface="Palatino Linotype" panose="02040502050505030304" pitchFamily="18" charset="0"/>
              </a:rPr>
              <a:t>clarisonas imo fudisse e pectore voces, </a:t>
            </a:r>
          </a:p>
          <a:p>
            <a:pPr marL="0" indent="0" algn="just">
              <a:lnSpc>
                <a:spcPct val="110000"/>
              </a:lnSpc>
              <a:spcBef>
                <a:spcPts val="0"/>
              </a:spcBef>
              <a:buNone/>
            </a:pPr>
            <a:r>
              <a:rPr lang="it-IT" dirty="0">
                <a:latin typeface="Palatino Linotype" panose="02040502050505030304" pitchFamily="18" charset="0"/>
              </a:rPr>
              <a:t>ac tum praeruptos tristem conscendere montes, </a:t>
            </a:r>
          </a:p>
          <a:p>
            <a:pPr marL="0" indent="0" algn="just">
              <a:lnSpc>
                <a:spcPct val="110000"/>
              </a:lnSpc>
              <a:spcBef>
                <a:spcPts val="0"/>
              </a:spcBef>
              <a:buNone/>
            </a:pPr>
            <a:r>
              <a:rPr lang="it-IT" dirty="0">
                <a:latin typeface="Palatino Linotype" panose="02040502050505030304" pitchFamily="18" charset="0"/>
              </a:rPr>
              <a:t>unde aciem in pelagi vastos protenderet aestus, </a:t>
            </a:r>
          </a:p>
          <a:p>
            <a:pPr marL="0" indent="0" algn="just">
              <a:lnSpc>
                <a:spcPct val="110000"/>
              </a:lnSpc>
              <a:spcBef>
                <a:spcPts val="0"/>
              </a:spcBef>
              <a:buNone/>
            </a:pPr>
            <a:r>
              <a:rPr lang="it-IT" dirty="0">
                <a:latin typeface="Palatino Linotype" panose="02040502050505030304" pitchFamily="18" charset="0"/>
              </a:rPr>
              <a:t>tum tremuli salis adversas procurrere in undas </a:t>
            </a:r>
          </a:p>
          <a:p>
            <a:pPr marL="0" indent="0" algn="just">
              <a:lnSpc>
                <a:spcPct val="110000"/>
              </a:lnSpc>
              <a:spcBef>
                <a:spcPts val="0"/>
              </a:spcBef>
              <a:buNone/>
            </a:pPr>
            <a:r>
              <a:rPr lang="it-IT" dirty="0">
                <a:latin typeface="Palatino Linotype" panose="02040502050505030304" pitchFamily="18" charset="0"/>
              </a:rPr>
              <a:t>mollia nudatae tollentem tegmina surae, </a:t>
            </a:r>
          </a:p>
          <a:p>
            <a:pPr marL="0" indent="0" algn="just">
              <a:lnSpc>
                <a:spcPct val="110000"/>
              </a:lnSpc>
              <a:spcBef>
                <a:spcPts val="0"/>
              </a:spcBef>
              <a:buNone/>
            </a:pPr>
            <a:r>
              <a:rPr lang="it-IT" dirty="0">
                <a:latin typeface="Palatino Linotype" panose="02040502050505030304" pitchFamily="18" charset="0"/>
              </a:rPr>
              <a:t>atque haec extremis maestam dixisse querellis, </a:t>
            </a:r>
          </a:p>
          <a:p>
            <a:pPr marL="0" indent="0" algn="just">
              <a:lnSpc>
                <a:spcPct val="110000"/>
              </a:lnSpc>
              <a:spcBef>
                <a:spcPts val="0"/>
              </a:spcBef>
              <a:buNone/>
            </a:pPr>
            <a:r>
              <a:rPr lang="it-IT" dirty="0">
                <a:solidFill>
                  <a:srgbClr val="FF0000"/>
                </a:solidFill>
                <a:latin typeface="Palatino Linotype" panose="02040502050505030304" pitchFamily="18" charset="0"/>
              </a:rPr>
              <a:t>frigidulos</a:t>
            </a:r>
            <a:r>
              <a:rPr lang="it-IT" dirty="0">
                <a:latin typeface="Palatino Linotype" panose="02040502050505030304" pitchFamily="18" charset="0"/>
              </a:rPr>
              <a:t> udo singultus ore cientem:</a:t>
            </a: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endParaRPr lang="el-GR" dirty="0">
              <a:latin typeface="Palatino Linotype" panose="02040502050505030304" pitchFamily="18" charset="0"/>
            </a:endParaRPr>
          </a:p>
          <a:p>
            <a:pPr marL="0" indent="0" algn="just">
              <a:lnSpc>
                <a:spcPct val="110000"/>
              </a:lnSpc>
              <a:spcBef>
                <a:spcPts val="0"/>
              </a:spcBef>
              <a:buNone/>
            </a:pPr>
            <a:r>
              <a:rPr lang="el-GR" dirty="0">
                <a:latin typeface="Palatino Linotype" panose="02040502050505030304" pitchFamily="18" charset="0"/>
              </a:rPr>
              <a:t>Ωστόσο εγώ παρεκκλίνοντας από την αρχική ιστορία</a:t>
            </a:r>
          </a:p>
          <a:p>
            <a:pPr marL="0" indent="0" algn="just">
              <a:lnSpc>
                <a:spcPct val="110000"/>
              </a:lnSpc>
              <a:spcBef>
                <a:spcPts val="0"/>
              </a:spcBef>
              <a:buNone/>
            </a:pPr>
            <a:r>
              <a:rPr lang="el-GR" dirty="0">
                <a:latin typeface="Palatino Linotype" panose="02040502050505030304" pitchFamily="18" charset="0"/>
              </a:rPr>
              <a:t>άφησα και άλλα πολλά περιστατικά πώς δηλαδή η κόρη εγκατέλειψε το πρόσωπο του πατέρα της, πώς την αδερφική αγκαλιά και τελικά την αγκαλιά της μητέρας της που  χάνονταν για το δύστυχο παιδί της κι έβαλε πάνω απ’ όλους το γλυκό έρωτα του Θησέα. Και πώς έφτασε στην αφρισμένη ακτή της Νάξου και πώς παραδομένη στον ύπνο ο άντρας της με λησμονούσα καρδιά φεύγοντας την εγκατέλειψε. Πολλές φορές εκείνη μέσα στη τρέλα της </a:t>
            </a:r>
            <a:r>
              <a:rPr lang="el-GR" dirty="0">
                <a:solidFill>
                  <a:srgbClr val="FF0000"/>
                </a:solidFill>
                <a:latin typeface="Palatino Linotype" panose="02040502050505030304" pitchFamily="18" charset="0"/>
              </a:rPr>
              <a:t>λένε</a:t>
            </a:r>
            <a:r>
              <a:rPr lang="el-GR" dirty="0">
                <a:latin typeface="Palatino Linotype" panose="02040502050505030304" pitchFamily="18" charset="0"/>
              </a:rPr>
              <a:t> και με φλεγόμενη καρδιά ότι ξεστόμιζε λαμπρές  κραυγές από το στήθος της κι άλλοτε η δύστυχη ανέβαινε σ’ απόκρημνες πλαγιές από όπου άπλωνε το βλέμμα της στο ταραχώδη κύματα της θάλασσας. Άλλοτε έτρεχε ενάντια στα κύματα της ταραγμένης θάλασσας σηκώνοντας μέχρι το γυμνό γόνατο της το φόρεμα. Και προς το τέλος των θρήνων της στέλνοντας γοερούς λυγμούς απ’ τα υγρά της </a:t>
            </a:r>
            <a:r>
              <a:rPr lang="el-GR" dirty="0">
                <a:solidFill>
                  <a:srgbClr val="FF0000"/>
                </a:solidFill>
                <a:latin typeface="Palatino Linotype" panose="02040502050505030304" pitchFamily="18" charset="0"/>
              </a:rPr>
              <a:t>χείλη</a:t>
            </a:r>
            <a:r>
              <a:rPr lang="el-GR" dirty="0">
                <a:latin typeface="Palatino Linotype" panose="02040502050505030304" pitchFamily="18" charset="0"/>
              </a:rPr>
              <a:t> θλιμμένη είπε αυτά:</a:t>
            </a:r>
          </a:p>
          <a:p>
            <a:pPr marL="0" indent="0" algn="just">
              <a:lnSpc>
                <a:spcPct val="110000"/>
              </a:lnSpc>
              <a:spcBef>
                <a:spcPts val="0"/>
              </a:spcBef>
              <a:buNone/>
            </a:pPr>
            <a:endParaRPr lang="el-GR" dirty="0">
              <a:latin typeface="Palatino Linotype" panose="02040502050505030304" pitchFamily="18" charset="0"/>
            </a:endParaRPr>
          </a:p>
        </p:txBody>
      </p:sp>
    </p:spTree>
    <p:extLst>
      <p:ext uri="{BB962C8B-B14F-4D97-AF65-F5344CB8AC3E}">
        <p14:creationId xmlns:p14="http://schemas.microsoft.com/office/powerpoint/2010/main" val="2987840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6A0EF0-2F1C-4817-8718-19F3FE84EB81}"/>
              </a:ext>
            </a:extLst>
          </p:cNvPr>
          <p:cNvSpPr>
            <a:spLocks noGrp="1"/>
          </p:cNvSpPr>
          <p:nvPr>
            <p:ph idx="1"/>
          </p:nvPr>
        </p:nvSpPr>
        <p:spPr>
          <a:xfrm>
            <a:off x="0" y="0"/>
            <a:ext cx="12192000" cy="6858000"/>
          </a:xfrm>
        </p:spPr>
        <p:txBody>
          <a:bodyPr numCol="1">
            <a:normAutofit fontScale="77500" lnSpcReduction="20000"/>
          </a:bodyPr>
          <a:lstStyle/>
          <a:p>
            <a:pPr marL="0" indent="0" algn="just">
              <a:lnSpc>
                <a:spcPct val="120000"/>
              </a:lnSpc>
              <a:spcBef>
                <a:spcPts val="0"/>
              </a:spcBef>
              <a:buNone/>
            </a:pPr>
            <a:r>
              <a:rPr lang="el-GR" dirty="0">
                <a:latin typeface="Palatino Linotype" panose="02040502050505030304" pitchFamily="18" charset="0"/>
              </a:rPr>
              <a:t>Κατ. 64.132-201</a:t>
            </a:r>
          </a:p>
          <a:p>
            <a:pPr marL="0" indent="0" algn="just">
              <a:spcBef>
                <a:spcPts val="0"/>
              </a:spcBef>
              <a:buNone/>
            </a:pPr>
            <a:r>
              <a:rPr lang="it-IT" dirty="0">
                <a:latin typeface="Palatino Linotype" panose="02040502050505030304" pitchFamily="18" charset="0"/>
              </a:rPr>
              <a:t>'sicine me patriis avectam, </a:t>
            </a:r>
            <a:r>
              <a:rPr lang="it-IT" dirty="0">
                <a:solidFill>
                  <a:srgbClr val="FF0000"/>
                </a:solidFill>
                <a:latin typeface="Palatino Linotype" panose="02040502050505030304" pitchFamily="18" charset="0"/>
              </a:rPr>
              <a:t>perfide</a:t>
            </a:r>
            <a:r>
              <a:rPr lang="it-IT" dirty="0">
                <a:latin typeface="Palatino Linotype" panose="02040502050505030304" pitchFamily="18" charset="0"/>
              </a:rPr>
              <a:t>, ab aris,/ perfide, deserto liquisti in litore, Theseu?/ sicine discedens neglecto numine divum/  immemor ah devota domum </a:t>
            </a:r>
            <a:r>
              <a:rPr lang="it-IT" dirty="0">
                <a:solidFill>
                  <a:srgbClr val="FF0000"/>
                </a:solidFill>
                <a:latin typeface="Palatino Linotype" panose="02040502050505030304" pitchFamily="18" charset="0"/>
              </a:rPr>
              <a:t>periuria</a:t>
            </a:r>
            <a:r>
              <a:rPr lang="it-IT" dirty="0">
                <a:latin typeface="Palatino Linotype" panose="02040502050505030304" pitchFamily="18" charset="0"/>
              </a:rPr>
              <a:t> portas?/ nullane res potuit crudelis flectere mentis/ consilium? tibi nulla fuit clementia praesto,/ immite ut nostri vellet miserescere pectus?/ at non haec quondam blanda promissa dedisti/ voce mihi, non haec miseram sperare iubebas,/ sed conubia laeta, sed optatos hymenaeos;/ quae cuncta aerii discerpunt irrita venti./ nunc iam nulla viro iuranti femina credat,/ nulla viri speret sermones esse fideles;/</a:t>
            </a:r>
            <a:r>
              <a:rPr lang="el-GR" dirty="0">
                <a:latin typeface="Palatino Linotype" panose="02040502050505030304" pitchFamily="18" charset="0"/>
              </a:rPr>
              <a:t> </a:t>
            </a:r>
            <a:r>
              <a:rPr lang="it-IT" dirty="0">
                <a:latin typeface="Palatino Linotype" panose="02040502050505030304" pitchFamily="18" charset="0"/>
              </a:rPr>
              <a:t>quis dum aliquid cupiens animus praegestit apisci,/ nil metuunt iurare, nihil promittere parcunt:/ sed simul ac cupidae mentis satiata libidost,/ dicta nihil meminere, nihil periuria curant./ certe ego te in medio versantem turbine leti/ eripui, et potius germanum amittere crevi,/ quam tibi fallaci supremo in tempore dessem./ pro quo dilaceranda feris dabor alitibusque/</a:t>
            </a:r>
            <a:r>
              <a:rPr lang="el-GR" dirty="0">
                <a:latin typeface="Palatino Linotype" panose="02040502050505030304" pitchFamily="18" charset="0"/>
              </a:rPr>
              <a:t> </a:t>
            </a:r>
            <a:r>
              <a:rPr lang="it-IT" dirty="0">
                <a:latin typeface="Palatino Linotype" panose="02040502050505030304" pitchFamily="18" charset="0"/>
              </a:rPr>
              <a:t>praeda, neque iniecta tumulabor mortua terra./ quaenam te genuit sola sub rupe leaena,/ quod mare conceptum spumantibus exspuit undis,/ quae Syrtis, quae Scylla rapax, quae vasta Charybdis,/ talia qui reddis pro dulci praemia vita?/ </a:t>
            </a:r>
            <a:r>
              <a:rPr lang="it-IT" dirty="0">
                <a:solidFill>
                  <a:srgbClr val="FF0000"/>
                </a:solidFill>
                <a:latin typeface="Palatino Linotype" panose="02040502050505030304" pitchFamily="18" charset="0"/>
              </a:rPr>
              <a:t>si tibi non cordi fuerant conubia nostra,/ saeva quod horrebas prisci praecepta parentis,/ attamen in vestras potuisti ducere sedes,/ quae tibi iucundo famularer serva labore,/ candida permulcens liquidis vestigia lymphis,/ purpureave tuum consternens veste cubile.</a:t>
            </a:r>
            <a:r>
              <a:rPr lang="it-IT" dirty="0">
                <a:latin typeface="Palatino Linotype" panose="02040502050505030304" pitchFamily="18" charset="0"/>
              </a:rPr>
              <a:t>/ sed quid ego ignaris nequiquam conqueror auris,/ exsternata malo, quae nullis sensibus auctae/ nec missas audire queunt nec reddere voces?</a:t>
            </a:r>
          </a:p>
          <a:p>
            <a:pPr marL="0" indent="0" algn="just">
              <a:lnSpc>
                <a:spcPct val="120000"/>
              </a:lnSpc>
              <a:spcBef>
                <a:spcPts val="0"/>
              </a:spcBef>
              <a:buNone/>
            </a:pPr>
            <a:r>
              <a:rPr lang="el-GR" dirty="0">
                <a:latin typeface="Palatino Linotype" panose="02040502050505030304" pitchFamily="18" charset="0"/>
              </a:rPr>
              <a:t>«</a:t>
            </a:r>
            <a:r>
              <a:rPr lang="el-GR" dirty="0">
                <a:solidFill>
                  <a:srgbClr val="FF0000"/>
                </a:solidFill>
                <a:latin typeface="Palatino Linotype" panose="02040502050505030304" pitchFamily="18" charset="0"/>
              </a:rPr>
              <a:t>Άπιστε</a:t>
            </a:r>
            <a:r>
              <a:rPr lang="el-GR" dirty="0">
                <a:latin typeface="Palatino Linotype" panose="02040502050505030304" pitchFamily="18" charset="0"/>
              </a:rPr>
              <a:t> Θησέα έτσι λοιπόν με άρπαξες μακριά από τους πατρικούς βωμούς και με άφησες στην έρημη ακτή; Έτσι εσύ φεύγεις αδιαφορώντας για τη θέληση των θεών; Επιλήσμονα αχ! Κατάρες </a:t>
            </a:r>
            <a:r>
              <a:rPr lang="el-GR" dirty="0">
                <a:solidFill>
                  <a:srgbClr val="FF0000"/>
                </a:solidFill>
                <a:latin typeface="Palatino Linotype" panose="02040502050505030304" pitchFamily="18" charset="0"/>
              </a:rPr>
              <a:t>επίορκου</a:t>
            </a:r>
            <a:r>
              <a:rPr lang="el-GR" dirty="0">
                <a:latin typeface="Palatino Linotype" panose="02040502050505030304" pitchFamily="18" charset="0"/>
              </a:rPr>
              <a:t> ας φέρεις μαζί σου στο σπίτι σου! Άραγε τίποτα δεν μπόρεσε να λυγίσει την απόφαση της σκληρής σκέψης σου; Άραγε δεν υπήρχε σε σένα ούτε μια στάλα καλοσύνη ώστε η τραχιά καρδιά σου να θελήσει να λυπηθεί εμένα; Και δεν μου έδωσες ποτέ λόγια και υποσχέσεις ούτε και έκανες εμένα τη δύστυχη να ελπίζω παρά μόνο σε χαρούμενους γάμους και ευλογημένους υμέναιους! Τώρα οι άνεμοι σκορπίζουν όλα αυτά μάταια. Καμιά γυναίκα πια ας μην πιστεύει τους αντρικούς όρκους. Καμιά ας μην ελπίζει ως πιστά τα ανδρικά λόγια. Μόλις η ψυχή τους επιθυμεί κάτι για να κερδίσει δεν φοβούνται να ορκιστούν μήτε ντρέπονται να τάξουν αλλά όταν η φλόγα της επιθυμίας </a:t>
            </a:r>
            <a:r>
              <a:rPr lang="el-GR" dirty="0" err="1">
                <a:latin typeface="Palatino Linotype" panose="02040502050505030304" pitchFamily="18" charset="0"/>
              </a:rPr>
              <a:t>κορεστεί</a:t>
            </a:r>
            <a:r>
              <a:rPr lang="el-GR" dirty="0">
                <a:latin typeface="Palatino Linotype" panose="02040502050505030304" pitchFamily="18" charset="0"/>
              </a:rPr>
              <a:t> δεν τους φοβίζουνε ούτε τα λόγια ούτε τους νοιάζει επιορκία. Όμως εγώ όταν στροβιλιζόσουν στη δίνη του θανάτου σε άρπαξα και προτίμησα να χάσω τον αδελφό μου παρά να παρατήσω εσένα τον ψεύτη στην έσχατη στιγμή. Και σε αντάλλαγμα θεριά και όρνια θα με σπαράξουν και ούτε μνημείο θα βρεθεί να υψώσουν στον τάφο μου. Ποια λιόντισσα σε γέννησε πάνω στον έρημο βράχο ποια αφρισμένα κύματα του πελάγους σε ξέρασαν, ποια Σύρτη, ποια αρπαχτική Σκύλλα σε ποια πελώρια Χάρυβδη που αντί για μια γλυκιά ζωή μου ανταποδίδεις τέτοια; </a:t>
            </a:r>
            <a:r>
              <a:rPr lang="el-GR" dirty="0">
                <a:solidFill>
                  <a:srgbClr val="FF0000"/>
                </a:solidFill>
                <a:latin typeface="Palatino Linotype" panose="02040502050505030304" pitchFamily="18" charset="0"/>
              </a:rPr>
              <a:t>Εάν ο δικό μας γάμος δεν υπήρχε στην καρδιά σου καθώς φοβόσουν την αυστηρή εντολή του πατέρα σου, τουλάχιστο θα μπορούσες να με πάρεις δούλη στο σπίτι σου να σε υπηρετώ κοπιάζοντας για σένα, να σου πλένω τα λευκά πόδια με </a:t>
            </a:r>
            <a:r>
              <a:rPr lang="el-GR" dirty="0" err="1">
                <a:solidFill>
                  <a:srgbClr val="FF0000"/>
                </a:solidFill>
                <a:latin typeface="Palatino Linotype" panose="02040502050505030304" pitchFamily="18" charset="0"/>
              </a:rPr>
              <a:t>δροσόνερο</a:t>
            </a:r>
            <a:r>
              <a:rPr lang="el-GR" dirty="0">
                <a:solidFill>
                  <a:srgbClr val="FF0000"/>
                </a:solidFill>
                <a:latin typeface="Palatino Linotype" panose="02040502050505030304" pitchFamily="18" charset="0"/>
              </a:rPr>
              <a:t> και να στρώνω το κρεβάτι σου με κόκκινο σεντόνι.</a:t>
            </a:r>
            <a:r>
              <a:rPr lang="el-GR" dirty="0">
                <a:latin typeface="Palatino Linotype" panose="02040502050505030304" pitchFamily="18" charset="0"/>
              </a:rPr>
              <a:t> Όμως, γιατί έξαλλη από το κακό να θρηνολογώ στις άμαθες αύρες, στις αύρες που δεν νιώθουν κι ούτε να μπορούν ούτε ακούσουν και να απαντήσουν!</a:t>
            </a:r>
          </a:p>
        </p:txBody>
      </p:sp>
    </p:spTree>
    <p:extLst>
      <p:ext uri="{BB962C8B-B14F-4D97-AF65-F5344CB8AC3E}">
        <p14:creationId xmlns:p14="http://schemas.microsoft.com/office/powerpoint/2010/main" val="1769483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6A0EF0-2F1C-4817-8718-19F3FE84EB81}"/>
              </a:ext>
            </a:extLst>
          </p:cNvPr>
          <p:cNvSpPr>
            <a:spLocks noGrp="1"/>
          </p:cNvSpPr>
          <p:nvPr>
            <p:ph idx="1"/>
          </p:nvPr>
        </p:nvSpPr>
        <p:spPr>
          <a:xfrm>
            <a:off x="0" y="0"/>
            <a:ext cx="12192000" cy="6858000"/>
          </a:xfrm>
        </p:spPr>
        <p:txBody>
          <a:bodyPr numCol="1">
            <a:normAutofit fontScale="92500" lnSpcReduction="20000"/>
          </a:bodyPr>
          <a:lstStyle/>
          <a:p>
            <a:pPr marL="0" indent="0" algn="just">
              <a:lnSpc>
                <a:spcPct val="120000"/>
              </a:lnSpc>
              <a:spcBef>
                <a:spcPts val="0"/>
              </a:spcBef>
              <a:buNone/>
            </a:pPr>
            <a:r>
              <a:rPr lang="en-GB" sz="1600" dirty="0" err="1">
                <a:effectLst/>
                <a:latin typeface="Palatino Linotype" panose="02040502050505030304" pitchFamily="18" charset="0"/>
                <a:ea typeface="Calibri" panose="020F0502020204030204" pitchFamily="34" charset="0"/>
              </a:rPr>
              <a:t>ille</a:t>
            </a:r>
            <a:r>
              <a:rPr lang="en-GB" sz="1600" dirty="0">
                <a:effectLst/>
                <a:latin typeface="Palatino Linotype" panose="02040502050505030304" pitchFamily="18" charset="0"/>
                <a:ea typeface="Calibri" panose="020F0502020204030204" pitchFamily="34" charset="0"/>
              </a:rPr>
              <a:t> autem </a:t>
            </a:r>
            <a:r>
              <a:rPr lang="en-GB" sz="1600" dirty="0" err="1">
                <a:effectLst/>
                <a:latin typeface="Palatino Linotype" panose="02040502050505030304" pitchFamily="18" charset="0"/>
                <a:ea typeface="Calibri" panose="020F0502020204030204" pitchFamily="34" charset="0"/>
              </a:rPr>
              <a:t>prope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mediis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versatur</a:t>
            </a:r>
            <a:r>
              <a:rPr lang="en-GB" sz="1600" dirty="0">
                <a:effectLst/>
                <a:latin typeface="Palatino Linotype" panose="02040502050505030304" pitchFamily="18" charset="0"/>
                <a:ea typeface="Calibri" panose="020F0502020204030204" pitchFamily="34" charset="0"/>
              </a:rPr>
              <a:t> in </a:t>
            </a:r>
            <a:r>
              <a:rPr lang="en-GB" sz="1600" dirty="0" err="1">
                <a:effectLst/>
                <a:latin typeface="Palatino Linotype" panose="02040502050505030304" pitchFamily="18" charset="0"/>
                <a:ea typeface="Calibri" panose="020F0502020204030204" pitchFamily="34" charset="0"/>
              </a:rPr>
              <a:t>undis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nec</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quisquam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apparet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vacua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mortalis</a:t>
            </a:r>
            <a:r>
              <a:rPr lang="en-GB" sz="1600" dirty="0">
                <a:effectLst/>
                <a:latin typeface="Palatino Linotype" panose="02040502050505030304" pitchFamily="18" charset="0"/>
                <a:ea typeface="Calibri" panose="020F0502020204030204" pitchFamily="34" charset="0"/>
              </a:rPr>
              <a:t> in alga./ sic, </a:t>
            </a:r>
            <a:r>
              <a:rPr lang="en-GB" sz="1600" dirty="0" err="1">
                <a:effectLst/>
                <a:latin typeface="Palatino Linotype" panose="02040502050505030304" pitchFamily="18" charset="0"/>
                <a:ea typeface="Calibri" panose="020F0502020204030204" pitchFamily="34" charset="0"/>
              </a:rPr>
              <a:t>nimis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insultans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extremo</a:t>
            </a:r>
            <a:r>
              <a:rPr lang="en-GB" sz="1600" dirty="0">
                <a:effectLst/>
                <a:latin typeface="Palatino Linotype" panose="02040502050505030304" pitchFamily="18" charset="0"/>
                <a:ea typeface="Calibri" panose="020F0502020204030204" pitchFamily="34" charset="0"/>
              </a:rPr>
              <a:t> tempore </a:t>
            </a:r>
            <a:r>
              <a:rPr lang="en-GB" sz="1600" dirty="0" err="1">
                <a:effectLst/>
                <a:latin typeface="Palatino Linotype" panose="02040502050505030304" pitchFamily="18" charset="0"/>
                <a:ea typeface="Calibri" panose="020F0502020204030204" pitchFamily="34" charset="0"/>
              </a:rPr>
              <a:t>saeva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fors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etiam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nostris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invidit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questibus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aures</a:t>
            </a:r>
            <a:r>
              <a:rPr lang="en-GB" sz="1600" dirty="0">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Iuppiter</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omnipotens</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utinam</a:t>
            </a:r>
            <a:r>
              <a:rPr lang="en-GB" sz="1600" dirty="0">
                <a:solidFill>
                  <a:srgbClr val="FF0000"/>
                </a:solidFill>
                <a:effectLst/>
                <a:latin typeface="Palatino Linotype" panose="02040502050505030304" pitchFamily="18" charset="0"/>
                <a:ea typeface="Calibri" panose="020F0502020204030204" pitchFamily="34" charset="0"/>
              </a:rPr>
              <a:t> ne tempore primo/ </a:t>
            </a:r>
            <a:r>
              <a:rPr lang="en-GB" sz="1600" dirty="0" err="1">
                <a:solidFill>
                  <a:srgbClr val="FF0000"/>
                </a:solidFill>
                <a:effectLst/>
                <a:latin typeface="Palatino Linotype" panose="02040502050505030304" pitchFamily="18" charset="0"/>
                <a:ea typeface="Calibri" panose="020F0502020204030204" pitchFamily="34" charset="0"/>
              </a:rPr>
              <a:t>Cnosia</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Cecropiae</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tetigissent</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litora</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puppes</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indomito</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nec</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dira</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ferens</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stipendia</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tauro</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perfidus</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intortum</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religasset</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navita</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funem</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nec</a:t>
            </a:r>
            <a:r>
              <a:rPr lang="en-GB" sz="1600" dirty="0">
                <a:solidFill>
                  <a:srgbClr val="FF0000"/>
                </a:solidFill>
                <a:effectLst/>
                <a:latin typeface="Palatino Linotype" panose="02040502050505030304" pitchFamily="18" charset="0"/>
                <a:ea typeface="Calibri" panose="020F0502020204030204" pitchFamily="34" charset="0"/>
              </a:rPr>
              <a:t> malus </a:t>
            </a:r>
            <a:r>
              <a:rPr lang="en-GB" sz="1600" dirty="0" err="1">
                <a:solidFill>
                  <a:srgbClr val="FF0000"/>
                </a:solidFill>
                <a:effectLst/>
                <a:latin typeface="Palatino Linotype" panose="02040502050505030304" pitchFamily="18" charset="0"/>
                <a:ea typeface="Calibri" panose="020F0502020204030204" pitchFamily="34" charset="0"/>
              </a:rPr>
              <a:t>haec</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celans</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dulci</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crudelia</a:t>
            </a:r>
            <a:r>
              <a:rPr lang="en-GB" sz="1600" dirty="0">
                <a:solidFill>
                  <a:srgbClr val="FF0000"/>
                </a:solidFill>
                <a:effectLst/>
                <a:latin typeface="Palatino Linotype" panose="02040502050505030304" pitchFamily="18" charset="0"/>
                <a:ea typeface="Calibri" panose="020F0502020204030204" pitchFamily="34" charset="0"/>
              </a:rPr>
              <a:t> forma/ </a:t>
            </a:r>
            <a:r>
              <a:rPr lang="en-GB" sz="1600" dirty="0" err="1">
                <a:solidFill>
                  <a:srgbClr val="FF0000"/>
                </a:solidFill>
                <a:effectLst/>
                <a:latin typeface="Palatino Linotype" panose="02040502050505030304" pitchFamily="18" charset="0"/>
                <a:ea typeface="Calibri" panose="020F0502020204030204" pitchFamily="34" charset="0"/>
              </a:rPr>
              <a:t>consilia</a:t>
            </a:r>
            <a:r>
              <a:rPr lang="en-GB" sz="1600" dirty="0">
                <a:solidFill>
                  <a:srgbClr val="FF0000"/>
                </a:solidFill>
                <a:effectLst/>
                <a:latin typeface="Palatino Linotype" panose="02040502050505030304" pitchFamily="18" charset="0"/>
                <a:ea typeface="Calibri" panose="020F0502020204030204" pitchFamily="34" charset="0"/>
              </a:rPr>
              <a:t> in </a:t>
            </a:r>
            <a:r>
              <a:rPr lang="en-GB" sz="1600" dirty="0" err="1">
                <a:solidFill>
                  <a:srgbClr val="FF0000"/>
                </a:solidFill>
                <a:effectLst/>
                <a:latin typeface="Palatino Linotype" panose="02040502050505030304" pitchFamily="18" charset="0"/>
                <a:ea typeface="Calibri" panose="020F0502020204030204" pitchFamily="34" charset="0"/>
              </a:rPr>
              <a:t>nostris</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requiesset</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sedibus</a:t>
            </a:r>
            <a:r>
              <a:rPr lang="en-GB" sz="1600" dirty="0">
                <a:solidFill>
                  <a:srgbClr val="FF0000"/>
                </a:solidFill>
                <a:effectLst/>
                <a:latin typeface="Palatino Linotype" panose="02040502050505030304" pitchFamily="18" charset="0"/>
                <a:ea typeface="Calibri" panose="020F0502020204030204" pitchFamily="34" charset="0"/>
              </a:rPr>
              <a:t> </a:t>
            </a:r>
            <a:r>
              <a:rPr lang="en-GB" sz="1600" dirty="0" err="1">
                <a:solidFill>
                  <a:srgbClr val="FF0000"/>
                </a:solidFill>
                <a:effectLst/>
                <a:latin typeface="Palatino Linotype" panose="02040502050505030304" pitchFamily="18" charset="0"/>
                <a:ea typeface="Calibri" panose="020F0502020204030204" pitchFamily="34" charset="0"/>
              </a:rPr>
              <a:t>hospes</a:t>
            </a:r>
            <a:r>
              <a:rPr lang="en-GB" sz="1600" dirty="0">
                <a:solidFill>
                  <a:srgbClr val="FF0000"/>
                </a:solidFill>
                <a:effectLst/>
                <a:latin typeface="Palatino Linotype" panose="02040502050505030304" pitchFamily="18" charset="0"/>
                <a:ea typeface="Calibri" panose="020F0502020204030204" pitchFamily="34" charset="0"/>
              </a:rPr>
              <a: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nam</a:t>
            </a:r>
            <a:r>
              <a:rPr lang="en-GB" sz="1600" dirty="0">
                <a:effectLst/>
                <a:latin typeface="Palatino Linotype" panose="02040502050505030304" pitchFamily="18" charset="0"/>
                <a:ea typeface="Calibri" panose="020F0502020204030204" pitchFamily="34" charset="0"/>
              </a:rPr>
              <a:t> quo me </a:t>
            </a:r>
            <a:r>
              <a:rPr lang="en-GB" sz="1600" dirty="0" err="1">
                <a:effectLst/>
                <a:latin typeface="Palatino Linotype" panose="02040502050505030304" pitchFamily="18" charset="0"/>
                <a:ea typeface="Calibri" panose="020F0502020204030204" pitchFamily="34" charset="0"/>
              </a:rPr>
              <a:t>referam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quali</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spe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perdita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nitor</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Idaeosne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petam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montes</a:t>
            </a:r>
            <a:r>
              <a:rPr lang="en-GB" sz="1600" dirty="0">
                <a:effectLst/>
                <a:latin typeface="Palatino Linotype" panose="02040502050505030304" pitchFamily="18" charset="0"/>
                <a:ea typeface="Calibri" panose="020F0502020204030204" pitchFamily="34" charset="0"/>
              </a:rPr>
              <a:t>? at </a:t>
            </a:r>
            <a:r>
              <a:rPr lang="en-GB" sz="1600" dirty="0" err="1">
                <a:effectLst/>
                <a:latin typeface="Palatino Linotype" panose="02040502050505030304" pitchFamily="18" charset="0"/>
                <a:ea typeface="Calibri" panose="020F0502020204030204" pitchFamily="34" charset="0"/>
              </a:rPr>
              <a:t>gurgite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lato</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discernens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ponti</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truculentum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dividit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aequor</a:t>
            </a:r>
            <a:r>
              <a:rPr lang="en-GB" sz="1600" dirty="0">
                <a:effectLst/>
                <a:latin typeface="Palatino Linotype" panose="02040502050505030304" pitchFamily="18" charset="0"/>
                <a:ea typeface="Calibri" panose="020F0502020204030204" pitchFamily="34" charset="0"/>
              </a:rPr>
              <a:t>./ an </a:t>
            </a:r>
            <a:r>
              <a:rPr lang="en-GB" sz="1600" dirty="0" err="1">
                <a:effectLst/>
                <a:latin typeface="Palatino Linotype" panose="02040502050505030304" pitchFamily="18" charset="0"/>
                <a:ea typeface="Calibri" panose="020F0502020204030204" pitchFamily="34" charset="0"/>
              </a:rPr>
              <a:t>patris</a:t>
            </a:r>
            <a:r>
              <a:rPr lang="en-GB" sz="1600" dirty="0">
                <a:effectLst/>
                <a:latin typeface="Palatino Linotype" panose="02040502050505030304" pitchFamily="18" charset="0"/>
                <a:ea typeface="Calibri" panose="020F0502020204030204" pitchFamily="34" charset="0"/>
              </a:rPr>
              <a:t> auxilium </a:t>
            </a:r>
            <a:r>
              <a:rPr lang="en-GB" sz="1600" dirty="0" err="1">
                <a:effectLst/>
                <a:latin typeface="Palatino Linotype" panose="02040502050505030304" pitchFamily="18" charset="0"/>
                <a:ea typeface="Calibri" panose="020F0502020204030204" pitchFamily="34" charset="0"/>
              </a:rPr>
              <a:t>sperem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quemne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ipsa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reliqui</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respersum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iuvenem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fraterna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caede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secuta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coniugis</a:t>
            </a:r>
            <a:r>
              <a:rPr lang="en-GB" sz="1600" dirty="0">
                <a:effectLst/>
                <a:latin typeface="Palatino Linotype" panose="02040502050505030304" pitchFamily="18" charset="0"/>
                <a:ea typeface="Calibri" panose="020F0502020204030204" pitchFamily="34" charset="0"/>
              </a:rPr>
              <a:t> an fido consoler </a:t>
            </a:r>
            <a:r>
              <a:rPr lang="en-GB" sz="1600" dirty="0" err="1">
                <a:effectLst/>
                <a:latin typeface="Palatino Linotype" panose="02040502050505030304" pitchFamily="18" charset="0"/>
                <a:ea typeface="Calibri" panose="020F0502020204030204" pitchFamily="34" charset="0"/>
              </a:rPr>
              <a:t>memet</a:t>
            </a:r>
            <a:r>
              <a:rPr lang="en-GB" sz="1600" dirty="0">
                <a:effectLst/>
                <a:latin typeface="Palatino Linotype" panose="02040502050505030304" pitchFamily="18" charset="0"/>
                <a:ea typeface="Calibri" panose="020F0502020204030204" pitchFamily="34" charset="0"/>
              </a:rPr>
              <a:t> amore?/ quine fugit lentos </a:t>
            </a:r>
            <a:r>
              <a:rPr lang="en-GB" sz="1600" dirty="0" err="1">
                <a:effectLst/>
                <a:latin typeface="Palatino Linotype" panose="02040502050505030304" pitchFamily="18" charset="0"/>
                <a:ea typeface="Calibri" panose="020F0502020204030204" pitchFamily="34" charset="0"/>
              </a:rPr>
              <a:t>incurvans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gurgite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remos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praeterea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nullo</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colitur</a:t>
            </a:r>
            <a:r>
              <a:rPr lang="en-GB" sz="1600" dirty="0">
                <a:effectLst/>
                <a:latin typeface="Palatino Linotype" panose="02040502050505030304" pitchFamily="18" charset="0"/>
                <a:ea typeface="Calibri" panose="020F0502020204030204" pitchFamily="34" charset="0"/>
              </a:rPr>
              <a:t> sola insula </a:t>
            </a:r>
            <a:r>
              <a:rPr lang="en-GB" sz="1600" dirty="0" err="1">
                <a:effectLst/>
                <a:latin typeface="Palatino Linotype" panose="02040502050505030304" pitchFamily="18" charset="0"/>
                <a:ea typeface="Calibri" panose="020F0502020204030204" pitchFamily="34" charset="0"/>
              </a:rPr>
              <a:t>tecto</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nec</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patet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egressus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pelagi</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cingentibus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undis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nulla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fugae</a:t>
            </a:r>
            <a:r>
              <a:rPr lang="en-GB" sz="1600" dirty="0">
                <a:effectLst/>
                <a:latin typeface="Palatino Linotype" panose="02040502050505030304" pitchFamily="18" charset="0"/>
                <a:ea typeface="Calibri" panose="020F0502020204030204" pitchFamily="34" charset="0"/>
              </a:rPr>
              <a:t> ratio, </a:t>
            </a:r>
            <a:r>
              <a:rPr lang="en-GB" sz="1600" dirty="0" err="1">
                <a:effectLst/>
                <a:latin typeface="Palatino Linotype" panose="02040502050505030304" pitchFamily="18" charset="0"/>
                <a:ea typeface="Calibri" panose="020F0502020204030204" pitchFamily="34" charset="0"/>
              </a:rPr>
              <a:t>nullast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spes</a:t>
            </a:r>
            <a:r>
              <a:rPr lang="en-GB" sz="1600" dirty="0">
                <a:effectLst/>
                <a:latin typeface="Palatino Linotype" panose="02040502050505030304" pitchFamily="18" charset="0"/>
                <a:ea typeface="Calibri" panose="020F0502020204030204" pitchFamily="34" charset="0"/>
              </a:rPr>
              <a:t>: omnia </a:t>
            </a:r>
            <a:r>
              <a:rPr lang="en-GB" sz="1600" dirty="0" err="1">
                <a:effectLst/>
                <a:latin typeface="Palatino Linotype" panose="02040502050505030304" pitchFamily="18" charset="0"/>
                <a:ea typeface="Calibri" panose="020F0502020204030204" pitchFamily="34" charset="0"/>
              </a:rPr>
              <a:t>muta</a:t>
            </a:r>
            <a:r>
              <a:rPr lang="en-GB" sz="1600" dirty="0">
                <a:effectLst/>
                <a:latin typeface="Palatino Linotype" panose="02040502050505030304" pitchFamily="18" charset="0"/>
                <a:ea typeface="Calibri" panose="020F0502020204030204" pitchFamily="34" charset="0"/>
              </a:rPr>
              <a:t>,/ omnia sunt </a:t>
            </a:r>
            <a:r>
              <a:rPr lang="en-GB" sz="1600" dirty="0" err="1">
                <a:effectLst/>
                <a:latin typeface="Palatino Linotype" panose="02040502050505030304" pitchFamily="18" charset="0"/>
                <a:ea typeface="Calibri" panose="020F0502020204030204" pitchFamily="34" charset="0"/>
              </a:rPr>
              <a:t>deserta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ostentant</a:t>
            </a:r>
            <a:r>
              <a:rPr lang="en-GB" sz="1600" dirty="0">
                <a:effectLst/>
                <a:latin typeface="Palatino Linotype" panose="02040502050505030304" pitchFamily="18" charset="0"/>
                <a:ea typeface="Calibri" panose="020F0502020204030204" pitchFamily="34" charset="0"/>
              </a:rPr>
              <a:t> omnia </a:t>
            </a:r>
            <a:r>
              <a:rPr lang="en-GB" sz="1600" dirty="0" err="1">
                <a:effectLst/>
                <a:latin typeface="Palatino Linotype" panose="02040502050505030304" pitchFamily="18" charset="0"/>
                <a:ea typeface="Calibri" panose="020F0502020204030204" pitchFamily="34" charset="0"/>
              </a:rPr>
              <a:t>letum</a:t>
            </a:r>
            <a:r>
              <a:rPr lang="en-GB" sz="1600" dirty="0">
                <a:effectLst/>
                <a:latin typeface="Palatino Linotype" panose="02040502050505030304" pitchFamily="18" charset="0"/>
                <a:ea typeface="Calibri" panose="020F0502020204030204" pitchFamily="34" charset="0"/>
              </a:rPr>
              <a:t>./ non </a:t>
            </a:r>
            <a:r>
              <a:rPr lang="en-GB" sz="1600" dirty="0" err="1">
                <a:effectLst/>
                <a:latin typeface="Palatino Linotype" panose="02040502050505030304" pitchFamily="18" charset="0"/>
                <a:ea typeface="Calibri" panose="020F0502020204030204" pitchFamily="34" charset="0"/>
              </a:rPr>
              <a:t>tamen</a:t>
            </a:r>
            <a:r>
              <a:rPr lang="en-GB" sz="1600" dirty="0">
                <a:effectLst/>
                <a:latin typeface="Palatino Linotype" panose="02040502050505030304" pitchFamily="18" charset="0"/>
                <a:ea typeface="Calibri" panose="020F0502020204030204" pitchFamily="34" charset="0"/>
              </a:rPr>
              <a:t> ante mihi </a:t>
            </a:r>
            <a:r>
              <a:rPr lang="en-GB" sz="1600" dirty="0" err="1">
                <a:effectLst/>
                <a:latin typeface="Palatino Linotype" panose="02040502050505030304" pitchFamily="18" charset="0"/>
                <a:ea typeface="Calibri" panose="020F0502020204030204" pitchFamily="34" charset="0"/>
              </a:rPr>
              <a:t>languescent</a:t>
            </a:r>
            <a:r>
              <a:rPr lang="en-GB" sz="1600" dirty="0">
                <a:effectLst/>
                <a:latin typeface="Palatino Linotype" panose="02040502050505030304" pitchFamily="18" charset="0"/>
                <a:ea typeface="Calibri" panose="020F0502020204030204" pitchFamily="34" charset="0"/>
              </a:rPr>
              <a:t> lumina </a:t>
            </a:r>
            <a:r>
              <a:rPr lang="en-GB" sz="1600" dirty="0" err="1">
                <a:effectLst/>
                <a:latin typeface="Palatino Linotype" panose="02040502050505030304" pitchFamily="18" charset="0"/>
                <a:ea typeface="Calibri" panose="020F0502020204030204" pitchFamily="34" charset="0"/>
              </a:rPr>
              <a:t>morte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nec</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prius</a:t>
            </a:r>
            <a:r>
              <a:rPr lang="en-GB" sz="1600" dirty="0">
                <a:effectLst/>
                <a:latin typeface="Palatino Linotype" panose="02040502050505030304" pitchFamily="18" charset="0"/>
                <a:ea typeface="Calibri" panose="020F0502020204030204" pitchFamily="34" charset="0"/>
              </a:rPr>
              <a:t> a </a:t>
            </a:r>
            <a:r>
              <a:rPr lang="en-GB" sz="1600" dirty="0" err="1">
                <a:effectLst/>
                <a:latin typeface="Palatino Linotype" panose="02040502050505030304" pitchFamily="18" charset="0"/>
                <a:ea typeface="Calibri" panose="020F0502020204030204" pitchFamily="34" charset="0"/>
              </a:rPr>
              <a:t>fesso</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secedent</a:t>
            </a:r>
            <a:r>
              <a:rPr lang="en-GB" sz="1600" dirty="0">
                <a:effectLst/>
                <a:latin typeface="Palatino Linotype" panose="02040502050505030304" pitchFamily="18" charset="0"/>
                <a:ea typeface="Calibri" panose="020F0502020204030204" pitchFamily="34" charset="0"/>
              </a:rPr>
              <a:t> corpore </a:t>
            </a:r>
            <a:r>
              <a:rPr lang="en-GB" sz="1600" dirty="0" err="1">
                <a:effectLst/>
                <a:latin typeface="Palatino Linotype" panose="02040502050505030304" pitchFamily="18" charset="0"/>
                <a:ea typeface="Calibri" panose="020F0502020204030204" pitchFamily="34" charset="0"/>
              </a:rPr>
              <a:t>sensus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iustam</a:t>
            </a:r>
            <a:r>
              <a:rPr lang="en-GB" sz="1600" dirty="0">
                <a:effectLst/>
                <a:latin typeface="Palatino Linotype" panose="02040502050505030304" pitchFamily="18" charset="0"/>
                <a:ea typeface="Calibri" panose="020F0502020204030204" pitchFamily="34" charset="0"/>
              </a:rPr>
              <a:t> a divis </a:t>
            </a:r>
            <a:r>
              <a:rPr lang="en-GB" sz="1600" dirty="0" err="1">
                <a:effectLst/>
                <a:latin typeface="Palatino Linotype" panose="02040502050505030304" pitchFamily="18" charset="0"/>
                <a:ea typeface="Calibri" panose="020F0502020204030204" pitchFamily="34" charset="0"/>
              </a:rPr>
              <a:t>exposcam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prodita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multam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caelestumque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fidem</a:t>
            </a:r>
            <a:r>
              <a:rPr lang="en-GB" sz="1600" dirty="0">
                <a:effectLst/>
                <a:latin typeface="Palatino Linotype" panose="02040502050505030304" pitchFamily="18" charset="0"/>
                <a:ea typeface="Calibri" panose="020F0502020204030204" pitchFamily="34" charset="0"/>
              </a:rPr>
              <a:t> postrema </a:t>
            </a:r>
            <a:r>
              <a:rPr lang="en-GB" sz="1600" dirty="0" err="1">
                <a:effectLst/>
                <a:latin typeface="Palatino Linotype" panose="02040502050505030304" pitchFamily="18" charset="0"/>
                <a:ea typeface="Calibri" panose="020F0502020204030204" pitchFamily="34" charset="0"/>
              </a:rPr>
              <a:t>comprecer</a:t>
            </a:r>
            <a:r>
              <a:rPr lang="en-GB" sz="1600" dirty="0">
                <a:effectLst/>
                <a:latin typeface="Palatino Linotype" panose="02040502050505030304" pitchFamily="18" charset="0"/>
                <a:ea typeface="Calibri" panose="020F0502020204030204" pitchFamily="34" charset="0"/>
              </a:rPr>
              <a:t> hora./ quare, </a:t>
            </a:r>
            <a:r>
              <a:rPr lang="en-GB" sz="1600" dirty="0" err="1">
                <a:effectLst/>
                <a:latin typeface="Palatino Linotype" panose="02040502050505030304" pitchFamily="18" charset="0"/>
                <a:ea typeface="Calibri" panose="020F0502020204030204" pitchFamily="34" charset="0"/>
              </a:rPr>
              <a:t>facta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virum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multantes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vindice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poena</a:t>
            </a:r>
            <a:r>
              <a:rPr lang="en-GB" sz="1600" dirty="0">
                <a:effectLst/>
                <a:latin typeface="Palatino Linotype" panose="02040502050505030304" pitchFamily="18" charset="0"/>
                <a:ea typeface="Calibri" panose="020F0502020204030204" pitchFamily="34" charset="0"/>
              </a:rPr>
              <a:t>,/ Eumenides, </a:t>
            </a:r>
            <a:r>
              <a:rPr lang="en-GB" sz="1600" dirty="0" err="1">
                <a:effectLst/>
                <a:latin typeface="Palatino Linotype" panose="02040502050505030304" pitchFamily="18" charset="0"/>
                <a:ea typeface="Calibri" panose="020F0502020204030204" pitchFamily="34" charset="0"/>
              </a:rPr>
              <a:t>quibus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anguino</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redimita</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capillo</a:t>
            </a:r>
            <a:r>
              <a:rPr lang="en-GB" sz="1600" dirty="0">
                <a:effectLst/>
                <a:latin typeface="Palatino Linotype" panose="02040502050505030304" pitchFamily="18" charset="0"/>
                <a:ea typeface="Calibri" panose="020F0502020204030204" pitchFamily="34" charset="0"/>
              </a:rPr>
              <a:t>/ frons </a:t>
            </a:r>
            <a:r>
              <a:rPr lang="en-GB" sz="1600" dirty="0" err="1">
                <a:effectLst/>
                <a:latin typeface="Palatino Linotype" panose="02040502050505030304" pitchFamily="18" charset="0"/>
                <a:ea typeface="Calibri" panose="020F0502020204030204" pitchFamily="34" charset="0"/>
              </a:rPr>
              <a:t>exspirantes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praeportat</a:t>
            </a:r>
            <a:r>
              <a:rPr lang="en-GB" sz="1600" dirty="0">
                <a:effectLst/>
                <a:latin typeface="Palatino Linotype" panose="02040502050505030304" pitchFamily="18" charset="0"/>
                <a:ea typeface="Calibri" panose="020F0502020204030204" pitchFamily="34" charset="0"/>
              </a:rPr>
              <a:t> pectoris </a:t>
            </a:r>
            <a:r>
              <a:rPr lang="en-GB" sz="1600" dirty="0" err="1">
                <a:effectLst/>
                <a:latin typeface="Palatino Linotype" panose="02040502050505030304" pitchFamily="18" charset="0"/>
                <a:ea typeface="Calibri" panose="020F0502020204030204" pitchFamily="34" charset="0"/>
              </a:rPr>
              <a:t>iras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huc</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huc</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adventate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meas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audite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querellas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quas</a:t>
            </a:r>
            <a:r>
              <a:rPr lang="en-GB" sz="1600" dirty="0">
                <a:effectLst/>
                <a:latin typeface="Palatino Linotype" panose="02040502050505030304" pitchFamily="18" charset="0"/>
                <a:ea typeface="Calibri" panose="020F0502020204030204" pitchFamily="34" charset="0"/>
              </a:rPr>
              <a:t> ego, </a:t>
            </a:r>
            <a:r>
              <a:rPr lang="en-GB" sz="1600" dirty="0" err="1">
                <a:effectLst/>
                <a:latin typeface="Palatino Linotype" panose="02040502050505030304" pitchFamily="18" charset="0"/>
                <a:ea typeface="Calibri" panose="020F0502020204030204" pitchFamily="34" charset="0"/>
              </a:rPr>
              <a:t>vae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misera</a:t>
            </a:r>
            <a:r>
              <a:rPr lang="en-GB" sz="1600" dirty="0">
                <a:effectLst/>
                <a:latin typeface="Palatino Linotype" panose="02040502050505030304" pitchFamily="18" charset="0"/>
                <a:ea typeface="Calibri" panose="020F0502020204030204" pitchFamily="34" charset="0"/>
              </a:rPr>
              <a:t>, extremis </a:t>
            </a:r>
            <a:r>
              <a:rPr lang="en-GB" sz="1600" dirty="0" err="1">
                <a:effectLst/>
                <a:latin typeface="Palatino Linotype" panose="02040502050505030304" pitchFamily="18" charset="0"/>
                <a:ea typeface="Calibri" panose="020F0502020204030204" pitchFamily="34" charset="0"/>
              </a:rPr>
              <a:t>proferre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medullis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cogor</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inops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ardens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amenti</a:t>
            </a:r>
            <a:r>
              <a:rPr lang="en-GB" sz="1600" dirty="0">
                <a:effectLst/>
                <a:latin typeface="Palatino Linotype" panose="02040502050505030304" pitchFamily="18" charset="0"/>
                <a:ea typeface="Calibri" panose="020F0502020204030204" pitchFamily="34" charset="0"/>
              </a:rPr>
              <a:t> caeca furore./ </a:t>
            </a:r>
            <a:r>
              <a:rPr lang="en-GB" sz="1600" dirty="0" err="1">
                <a:effectLst/>
                <a:latin typeface="Palatino Linotype" panose="02040502050505030304" pitchFamily="18" charset="0"/>
                <a:ea typeface="Calibri" panose="020F0502020204030204" pitchFamily="34" charset="0"/>
              </a:rPr>
              <a:t>quae</a:t>
            </a:r>
            <a:r>
              <a:rPr lang="en-GB" sz="1600" dirty="0">
                <a:effectLst/>
                <a:latin typeface="Palatino Linotype" panose="02040502050505030304" pitchFamily="18" charset="0"/>
                <a:ea typeface="Calibri" panose="020F0502020204030204" pitchFamily="34" charset="0"/>
              </a:rPr>
              <a:t> quoniam </a:t>
            </a:r>
            <a:r>
              <a:rPr lang="en-GB" sz="1600" dirty="0" err="1">
                <a:effectLst/>
                <a:latin typeface="Palatino Linotype" panose="02040502050505030304" pitchFamily="18" charset="0"/>
                <a:ea typeface="Calibri" panose="020F0502020204030204" pitchFamily="34" charset="0"/>
              </a:rPr>
              <a:t>verae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nascuntur</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pectore</a:t>
            </a:r>
            <a:r>
              <a:rPr lang="en-GB" sz="1600" dirty="0">
                <a:effectLst/>
                <a:latin typeface="Palatino Linotype" panose="02040502050505030304" pitchFamily="18" charset="0"/>
                <a:ea typeface="Calibri" panose="020F0502020204030204" pitchFamily="34" charset="0"/>
              </a:rPr>
              <a:t> ab </a:t>
            </a:r>
            <a:r>
              <a:rPr lang="en-GB" sz="1600" dirty="0" err="1">
                <a:effectLst/>
                <a:latin typeface="Palatino Linotype" panose="02040502050505030304" pitchFamily="18" charset="0"/>
                <a:ea typeface="Calibri" panose="020F0502020204030204" pitchFamily="34" charset="0"/>
              </a:rPr>
              <a:t>imo</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vos</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nolite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pati</a:t>
            </a:r>
            <a:r>
              <a:rPr lang="en-GB" sz="1600" dirty="0">
                <a:effectLst/>
                <a:latin typeface="Palatino Linotype" panose="02040502050505030304" pitchFamily="18" charset="0"/>
                <a:ea typeface="Calibri" panose="020F0502020204030204" pitchFamily="34" charset="0"/>
              </a:rPr>
              <a:t> nostrum </a:t>
            </a:r>
            <a:r>
              <a:rPr lang="en-GB" sz="1600" dirty="0" err="1">
                <a:effectLst/>
                <a:latin typeface="Palatino Linotype" panose="02040502050505030304" pitchFamily="18" charset="0"/>
                <a:ea typeface="Calibri" panose="020F0502020204030204" pitchFamily="34" charset="0"/>
              </a:rPr>
              <a:t>vanescere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luctum</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sed</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quali</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solam</a:t>
            </a:r>
            <a:r>
              <a:rPr lang="en-GB" sz="1600" dirty="0">
                <a:effectLst/>
                <a:latin typeface="Palatino Linotype" panose="02040502050505030304" pitchFamily="18" charset="0"/>
                <a:ea typeface="Calibri" panose="020F0502020204030204" pitchFamily="34" charset="0"/>
              </a:rPr>
              <a:t> Theseus me </a:t>
            </a:r>
            <a:r>
              <a:rPr lang="en-GB" sz="1600" dirty="0" err="1">
                <a:effectLst/>
                <a:latin typeface="Palatino Linotype" panose="02040502050505030304" pitchFamily="18" charset="0"/>
                <a:ea typeface="Calibri" panose="020F0502020204030204" pitchFamily="34" charset="0"/>
              </a:rPr>
              <a:t>mente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reliquit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tali</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mente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deae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funestet</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seque</a:t>
            </a:r>
            <a:r>
              <a:rPr lang="en-GB" sz="1600" dirty="0">
                <a:effectLst/>
                <a:latin typeface="Palatino Linotype" panose="02040502050505030304" pitchFamily="18" charset="0"/>
                <a:ea typeface="Calibri" panose="020F0502020204030204" pitchFamily="34" charset="0"/>
              </a:rPr>
              <a:t> </a:t>
            </a:r>
            <a:r>
              <a:rPr lang="en-GB" sz="1600" dirty="0" err="1">
                <a:effectLst/>
                <a:latin typeface="Palatino Linotype" panose="02040502050505030304" pitchFamily="18" charset="0"/>
                <a:ea typeface="Calibri" panose="020F0502020204030204" pitchFamily="34" charset="0"/>
              </a:rPr>
              <a:t>suosque</a:t>
            </a:r>
            <a:r>
              <a:rPr lang="en-GB" sz="1600" dirty="0">
                <a:effectLst/>
                <a:latin typeface="Palatino Linotype" panose="02040502050505030304" pitchFamily="18" charset="0"/>
                <a:ea typeface="Calibri" panose="020F0502020204030204" pitchFamily="34" charset="0"/>
              </a:rPr>
              <a:t>.'</a:t>
            </a:r>
          </a:p>
          <a:p>
            <a:pPr marL="0" indent="0" algn="just">
              <a:lnSpc>
                <a:spcPct val="120000"/>
              </a:lnSpc>
              <a:spcBef>
                <a:spcPts val="0"/>
              </a:spcBef>
              <a:buNone/>
            </a:pPr>
            <a:r>
              <a:rPr lang="el-GR" sz="1600" dirty="0">
                <a:effectLst/>
                <a:latin typeface="Palatino Linotype" panose="02040502050505030304" pitchFamily="18" charset="0"/>
                <a:ea typeface="Calibri" panose="020F0502020204030204" pitchFamily="34" charset="0"/>
              </a:rPr>
              <a:t>Τώρα εκείνος πλέει στη μέση του πελάγους ενώ εδώ δεν φαίνεται κανένας στην έρημη ακτή. Τόσο η άγρια τύχη που χαίρεται για το κακό μου μισεί ν’ ακούει τις παρακλήσεις μου στην έσχατη μου ώρα. </a:t>
            </a:r>
            <a:r>
              <a:rPr lang="el-GR" sz="1600" dirty="0">
                <a:solidFill>
                  <a:srgbClr val="FF0000"/>
                </a:solidFill>
                <a:effectLst/>
                <a:latin typeface="Palatino Linotype" panose="02040502050505030304" pitchFamily="18" charset="0"/>
                <a:ea typeface="Calibri" panose="020F0502020204030204" pitchFamily="34" charset="0"/>
              </a:rPr>
              <a:t>Παντοδύναμε Δία ας ήταν τα </a:t>
            </a:r>
            <a:r>
              <a:rPr lang="el-GR" sz="1600" dirty="0" err="1">
                <a:solidFill>
                  <a:srgbClr val="FF0000"/>
                </a:solidFill>
                <a:effectLst/>
                <a:latin typeface="Palatino Linotype" panose="02040502050505030304" pitchFamily="18" charset="0"/>
                <a:ea typeface="Calibri" panose="020F0502020204030204" pitchFamily="34" charset="0"/>
              </a:rPr>
              <a:t>Κεκρόπεια</a:t>
            </a:r>
            <a:r>
              <a:rPr lang="el-GR" sz="1600" dirty="0">
                <a:solidFill>
                  <a:srgbClr val="FF0000"/>
                </a:solidFill>
                <a:effectLst/>
                <a:latin typeface="Palatino Linotype" panose="02040502050505030304" pitchFamily="18" charset="0"/>
                <a:ea typeface="Calibri" panose="020F0502020204030204" pitchFamily="34" charset="0"/>
              </a:rPr>
              <a:t> καράβια ποτέ να μην άγγιζαν τις </a:t>
            </a:r>
            <a:r>
              <a:rPr lang="el-GR" sz="1600" dirty="0" err="1">
                <a:solidFill>
                  <a:srgbClr val="FF0000"/>
                </a:solidFill>
                <a:effectLst/>
                <a:latin typeface="Palatino Linotype" panose="02040502050505030304" pitchFamily="18" charset="0"/>
                <a:ea typeface="Calibri" panose="020F0502020204030204" pitchFamily="34" charset="0"/>
              </a:rPr>
              <a:t>Κνώσειες</a:t>
            </a:r>
            <a:r>
              <a:rPr lang="el-GR" sz="1600" dirty="0">
                <a:solidFill>
                  <a:srgbClr val="FF0000"/>
                </a:solidFill>
                <a:effectLst/>
                <a:latin typeface="Palatino Linotype" panose="02040502050505030304" pitchFamily="18" charset="0"/>
                <a:ea typeface="Calibri" panose="020F0502020204030204" pitchFamily="34" charset="0"/>
              </a:rPr>
              <a:t> ακτές ούτε και ο άπιστος ναύτης φέρνοντας μισητό φόρο για τον άγριο ταύρο να έλυνε τα παλαμάρια για την Κρήτη. Ούτε και εκείνος ο κακός που έκρυβε τις σκληρές σκέψεις κάτω από το όμορφο πρόσωπο του να έφτανε ως ξένος στο παλάτι μου!</a:t>
            </a:r>
            <a:r>
              <a:rPr lang="el-GR" sz="1600" dirty="0">
                <a:effectLst/>
                <a:latin typeface="Palatino Linotype" panose="02040502050505030304" pitchFamily="18" charset="0"/>
                <a:ea typeface="Calibri" panose="020F0502020204030204" pitchFamily="34" charset="0"/>
              </a:rPr>
              <a:t> Πού να επιστρέψω τώρα πια; Σε ποια ελπίδα να πιαστώ η χαμένη; Να αναζητήσω τα βουνά της Ίδης; Μα με χωρίζει άγριο πέλαγος με πλατιά θαλασσινά κύματα. Να ελπίσω στη βοήθεια του πατέρα μου; Μα παράτησα τον πατέρα μου ακολουθώντας τον αιμοσταγή φονιά του αδελφού μου! Ή μήπως να ζητήσω παρηγοριά στον πιστό του έρωτα; Μα αυτός το έσκασε λυγίζοντας τα ελαφριά κουπιά στο κύμα! Και δεν βλέπω πουθενά κανένα σπίτι σ’ αυτό το έρημο νησί, ούτε και δρόμο να διαβώ καθώς το κύμα το περιζώνει! Καμιά φυγή καμιά ελπίδα πουθενά! Όλα εδώ πέρα είναι βουβά και έρημα και όλα φανερώνουν τον θάνατο! Ωστόσο μπροστά στον θάνατο τα μάτια μου δεν θα μείνουν νωθρά και οι αισθήσεις δεν θα αφήσουνε το κουρασμένο σώμα προτού ζητήσω απ’ τους θεούς ποινή της προδοσίας και παρακαλέσω την πίστη τους αυτή την τελευταία ώρα. Και Ευμενίδες εσείς που τιμωρείτε με εκδικητικές ποινές τα έργα των αντρών και εσείς που το μέτωπο σας ζωσμένο με μαλλιά από φίδια φέρνει την οργή του στήθους ξεφυσώντας εδώ ελάτε σε μένα τη δύστυχη και ακούστε τα παράπονά μου που καμένη από τυφλή στέρηση και τρελή μανία αλίμονο φέρνω στο φως απ’ το βαθύ μεδούλι. Και μην ανεχτείτε να είναι μάταιο το κλάμα μου γι’ αυτά που ειλικρινά πηδούν μες απ’ τα σωθικά μου. Και θεές </a:t>
            </a:r>
            <a:r>
              <a:rPr lang="el-GR" sz="1600" dirty="0">
                <a:latin typeface="Palatino Linotype" panose="02040502050505030304" pitchFamily="18" charset="0"/>
                <a:ea typeface="Calibri" panose="020F0502020204030204" pitchFamily="34" charset="0"/>
              </a:rPr>
              <a:t>μ</a:t>
            </a:r>
            <a:r>
              <a:rPr lang="el-GR" sz="1600" dirty="0">
                <a:effectLst/>
                <a:latin typeface="Palatino Linotype" panose="02040502050505030304" pitchFamily="18" charset="0"/>
                <a:ea typeface="Calibri" panose="020F0502020204030204" pitchFamily="34" charset="0"/>
              </a:rPr>
              <a:t>ε όποια έρημη καρδιά ο Θησέας μ’ άφησε μ’ αυτήν την ίδια ο ίδιος να κλάψει την οικογένειά του.</a:t>
            </a:r>
            <a:endParaRPr lang="el-GR" sz="1800" dirty="0">
              <a:latin typeface="Palatino Linotype" panose="02040502050505030304" pitchFamily="18" charset="0"/>
            </a:endParaRPr>
          </a:p>
        </p:txBody>
      </p:sp>
    </p:spTree>
    <p:extLst>
      <p:ext uri="{BB962C8B-B14F-4D97-AF65-F5344CB8AC3E}">
        <p14:creationId xmlns:p14="http://schemas.microsoft.com/office/powerpoint/2010/main" val="34834443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
  <TotalTime>4551</TotalTime>
  <Words>5887</Words>
  <Application>Microsoft Office PowerPoint</Application>
  <PresentationFormat>Ευρεία οθόνη</PresentationFormat>
  <Paragraphs>457</Paragraphs>
  <Slides>18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18</vt:i4>
      </vt:variant>
    </vt:vector>
  </HeadingPairs>
  <TitlesOfParts>
    <vt:vector size="22" baseType="lpstr">
      <vt:lpstr>Century Gothic</vt:lpstr>
      <vt:lpstr>Palatino Linotype</vt:lpstr>
      <vt:lpstr>Wingdings 3</vt:lpstr>
      <vt:lpstr>Ιόν</vt:lpstr>
      <vt:lpstr>Ρωμαϊκά Επύλλια ΚΦΙ501</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Ρωμαϊκά Επύλλια ΚΦΙ504</dc:title>
  <dc:creator>Γεώργιος Παρασκευιώτης</dc:creator>
  <cp:lastModifiedBy>Γεώργιος Παρασκευιώτης</cp:lastModifiedBy>
  <cp:revision>112</cp:revision>
  <dcterms:created xsi:type="dcterms:W3CDTF">2022-02-23T06:39:12Z</dcterms:created>
  <dcterms:modified xsi:type="dcterms:W3CDTF">2024-11-14T08:23:51Z</dcterms:modified>
</cp:coreProperties>
</file>