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6" r:id="rId1"/>
  </p:sldMasterIdLst>
  <p:sldIdLst>
    <p:sldId id="546" r:id="rId2"/>
    <p:sldId id="257" r:id="rId3"/>
    <p:sldId id="551" r:id="rId4"/>
    <p:sldId id="304" r:id="rId5"/>
    <p:sldId id="655" r:id="rId6"/>
    <p:sldId id="656" r:id="rId7"/>
    <p:sldId id="657" r:id="rId8"/>
    <p:sldId id="337" r:id="rId9"/>
    <p:sldId id="650" r:id="rId10"/>
    <p:sldId id="653" r:id="rId11"/>
    <p:sldId id="654" r:id="rId12"/>
    <p:sldId id="651" r:id="rId13"/>
    <p:sldId id="652" r:id="rId14"/>
    <p:sldId id="338" r:id="rId15"/>
    <p:sldId id="554" r:id="rId16"/>
    <p:sldId id="555" r:id="rId17"/>
    <p:sldId id="556" r:id="rId18"/>
    <p:sldId id="557" r:id="rId19"/>
    <p:sldId id="658" r:id="rId20"/>
    <p:sldId id="659" r:id="rId21"/>
    <p:sldId id="660" r:id="rId22"/>
    <p:sldId id="661" r:id="rId23"/>
    <p:sldId id="662" r:id="rId24"/>
    <p:sldId id="663" r:id="rId25"/>
    <p:sldId id="668" r:id="rId26"/>
    <p:sldId id="664" r:id="rId27"/>
    <p:sldId id="665" r:id="rId28"/>
    <p:sldId id="666" r:id="rId29"/>
    <p:sldId id="667" r:id="rId30"/>
    <p:sldId id="647" r:id="rId31"/>
    <p:sldId id="559" r:id="rId32"/>
    <p:sldId id="560" r:id="rId33"/>
    <p:sldId id="561" r:id="rId34"/>
    <p:sldId id="697" r:id="rId35"/>
    <p:sldId id="562" r:id="rId36"/>
    <p:sldId id="563" r:id="rId37"/>
    <p:sldId id="564" r:id="rId38"/>
    <p:sldId id="565" r:id="rId39"/>
    <p:sldId id="566" r:id="rId40"/>
    <p:sldId id="567" r:id="rId41"/>
    <p:sldId id="568" r:id="rId42"/>
    <p:sldId id="569" r:id="rId43"/>
    <p:sldId id="570" r:id="rId44"/>
    <p:sldId id="571" r:id="rId45"/>
    <p:sldId id="572" r:id="rId46"/>
    <p:sldId id="573" r:id="rId47"/>
    <p:sldId id="574" r:id="rId48"/>
    <p:sldId id="575" r:id="rId49"/>
    <p:sldId id="576" r:id="rId50"/>
    <p:sldId id="577" r:id="rId51"/>
    <p:sldId id="578" r:id="rId52"/>
    <p:sldId id="579" r:id="rId53"/>
    <p:sldId id="580" r:id="rId54"/>
    <p:sldId id="581" r:id="rId55"/>
    <p:sldId id="582" r:id="rId56"/>
    <p:sldId id="583" r:id="rId57"/>
    <p:sldId id="584" r:id="rId58"/>
    <p:sldId id="585" r:id="rId59"/>
    <p:sldId id="586" r:id="rId60"/>
    <p:sldId id="587" r:id="rId61"/>
    <p:sldId id="588" r:id="rId62"/>
    <p:sldId id="589" r:id="rId63"/>
    <p:sldId id="590" r:id="rId64"/>
    <p:sldId id="591" r:id="rId65"/>
    <p:sldId id="592" r:id="rId66"/>
    <p:sldId id="593" r:id="rId67"/>
    <p:sldId id="594" r:id="rId68"/>
    <p:sldId id="595" r:id="rId69"/>
    <p:sldId id="596" r:id="rId70"/>
    <p:sldId id="597" r:id="rId71"/>
    <p:sldId id="598" r:id="rId72"/>
    <p:sldId id="599" r:id="rId73"/>
    <p:sldId id="600" r:id="rId74"/>
    <p:sldId id="601" r:id="rId75"/>
    <p:sldId id="602" r:id="rId76"/>
    <p:sldId id="603" r:id="rId77"/>
    <p:sldId id="604" r:id="rId78"/>
    <p:sldId id="605" r:id="rId79"/>
    <p:sldId id="606" r:id="rId80"/>
    <p:sldId id="607" r:id="rId81"/>
    <p:sldId id="608" r:id="rId82"/>
    <p:sldId id="609" r:id="rId83"/>
    <p:sldId id="610" r:id="rId84"/>
    <p:sldId id="611" r:id="rId85"/>
    <p:sldId id="612" r:id="rId86"/>
    <p:sldId id="613" r:id="rId87"/>
    <p:sldId id="614" r:id="rId88"/>
    <p:sldId id="615" r:id="rId89"/>
    <p:sldId id="616" r:id="rId90"/>
    <p:sldId id="617" r:id="rId91"/>
    <p:sldId id="618" r:id="rId92"/>
    <p:sldId id="619" r:id="rId93"/>
    <p:sldId id="620" r:id="rId94"/>
    <p:sldId id="621" r:id="rId95"/>
    <p:sldId id="622" r:id="rId96"/>
    <p:sldId id="623" r:id="rId97"/>
    <p:sldId id="624" r:id="rId98"/>
    <p:sldId id="625" r:id="rId99"/>
    <p:sldId id="626" r:id="rId100"/>
    <p:sldId id="627" r:id="rId101"/>
    <p:sldId id="628" r:id="rId102"/>
    <p:sldId id="629" r:id="rId103"/>
    <p:sldId id="630" r:id="rId104"/>
    <p:sldId id="631" r:id="rId105"/>
    <p:sldId id="632" r:id="rId106"/>
    <p:sldId id="633" r:id="rId107"/>
    <p:sldId id="634" r:id="rId108"/>
    <p:sldId id="635" r:id="rId109"/>
    <p:sldId id="636" r:id="rId110"/>
    <p:sldId id="637" r:id="rId111"/>
    <p:sldId id="639" r:id="rId112"/>
    <p:sldId id="638" r:id="rId113"/>
    <p:sldId id="640" r:id="rId114"/>
    <p:sldId id="641" r:id="rId115"/>
    <p:sldId id="648" r:id="rId116"/>
    <p:sldId id="676" r:id="rId117"/>
    <p:sldId id="669" r:id="rId118"/>
    <p:sldId id="672" r:id="rId119"/>
    <p:sldId id="673" r:id="rId120"/>
    <p:sldId id="674" r:id="rId121"/>
    <p:sldId id="675" r:id="rId122"/>
    <p:sldId id="699" r:id="rId123"/>
    <p:sldId id="700" r:id="rId124"/>
    <p:sldId id="701" r:id="rId125"/>
    <p:sldId id="702" r:id="rId126"/>
    <p:sldId id="670" r:id="rId127"/>
    <p:sldId id="677" r:id="rId128"/>
    <p:sldId id="678" r:id="rId129"/>
    <p:sldId id="679" r:id="rId130"/>
    <p:sldId id="680" r:id="rId131"/>
    <p:sldId id="681" r:id="rId132"/>
    <p:sldId id="682" r:id="rId133"/>
    <p:sldId id="683" r:id="rId134"/>
    <p:sldId id="684" r:id="rId135"/>
    <p:sldId id="687" r:id="rId136"/>
    <p:sldId id="688" r:id="rId137"/>
    <p:sldId id="689" r:id="rId138"/>
    <p:sldId id="690" r:id="rId139"/>
    <p:sldId id="691" r:id="rId140"/>
    <p:sldId id="692" r:id="rId141"/>
    <p:sldId id="693" r:id="rId142"/>
    <p:sldId id="694" r:id="rId143"/>
    <p:sldId id="695" r:id="rId144"/>
    <p:sldId id="696" r:id="rId145"/>
    <p:sldId id="642" r:id="rId146"/>
    <p:sldId id="698" r:id="rId147"/>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4" d="100"/>
          <a:sy n="114" d="100"/>
        </p:scale>
        <p:origin x="1600" y="1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8DB9B858-F008-51F2-FEB7-199FEB97AFBE}"/>
              </a:ext>
            </a:extLst>
          </p:cNvPr>
          <p:cNvSpPr>
            <a:spLocks/>
          </p:cNvSpPr>
          <p:nvPr/>
        </p:nvSpPr>
        <p:spPr bwMode="auto">
          <a:xfrm>
            <a:off x="-31750" y="4321175"/>
            <a:ext cx="1395413" cy="781050"/>
          </a:xfrm>
          <a:custGeom>
            <a:avLst/>
            <a:gdLst>
              <a:gd name="T0" fmla="*/ 2147483647 w 8042"/>
              <a:gd name="T1" fmla="*/ 2147483647 h 10000"/>
              <a:gd name="T2" fmla="*/ 2147483647 w 8042"/>
              <a:gd name="T3" fmla="*/ 2147483647 h 10000"/>
              <a:gd name="T4" fmla="*/ 2147483647 w 8042"/>
              <a:gd name="T5" fmla="*/ 2147483647 h 10000"/>
              <a:gd name="T6" fmla="*/ 2147483647 w 8042"/>
              <a:gd name="T7" fmla="*/ 2147483647 h 10000"/>
              <a:gd name="T8" fmla="*/ 2147483647 w 8042"/>
              <a:gd name="T9" fmla="*/ 2147483647 h 10000"/>
              <a:gd name="T10" fmla="*/ 2147483647 w 8042"/>
              <a:gd name="T11" fmla="*/ 2147483647 h 10000"/>
              <a:gd name="T12" fmla="*/ 2147483647 w 8042"/>
              <a:gd name="T13" fmla="*/ 2147483647 h 10000"/>
              <a:gd name="T14" fmla="*/ 2147483647 w 8042"/>
              <a:gd name="T15" fmla="*/ 2147483647 h 10000"/>
              <a:gd name="T16" fmla="*/ 2147483647 w 8042"/>
              <a:gd name="T17" fmla="*/ 0 h 10000"/>
              <a:gd name="T18" fmla="*/ 0 w 8042"/>
              <a:gd name="T19" fmla="*/ 2147483647 h 10000"/>
              <a:gd name="T20" fmla="*/ 2147483647 w 8042"/>
              <a:gd name="T21" fmla="*/ 2147483647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l-GR"/>
              <a:t>Στυλ κύριου τίτλου</a:t>
            </a:r>
            <a:endParaRPr lang="en-US" dirty="0"/>
          </a:p>
        </p:txBody>
      </p:sp>
      <p:sp>
        <p:nvSpPr>
          <p:cNvPr id="3" name="Subtitle 2"/>
          <p:cNvSpPr>
            <a:spLocks noGrp="1"/>
          </p:cNvSpPr>
          <p:nvPr>
            <p:ph type="subTitle" idx="1"/>
          </p:nvPr>
        </p:nvSpPr>
        <p:spPr>
          <a:xfrm>
            <a:off x="1942416" y="4777380"/>
            <a:ext cx="6600451"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Στυλ κύριου υπότιτλου</a:t>
            </a:r>
            <a:endParaRPr lang="en-US" dirty="0"/>
          </a:p>
        </p:txBody>
      </p:sp>
      <p:sp>
        <p:nvSpPr>
          <p:cNvPr id="5" name="Date Placeholder 3">
            <a:extLst>
              <a:ext uri="{FF2B5EF4-FFF2-40B4-BE49-F238E27FC236}">
                <a16:creationId xmlns:a16="http://schemas.microsoft.com/office/drawing/2014/main" id="{917EF507-E8E6-19E6-70A1-343F0D99D984}"/>
              </a:ext>
            </a:extLst>
          </p:cNvPr>
          <p:cNvSpPr>
            <a:spLocks noGrp="1"/>
          </p:cNvSpPr>
          <p:nvPr>
            <p:ph type="dt" sz="half" idx="10"/>
          </p:nvPr>
        </p:nvSpPr>
        <p:spPr/>
        <p:txBody>
          <a:bodyPr/>
          <a:lstStyle>
            <a:lvl1pPr>
              <a:defRPr/>
            </a:lvl1pPr>
          </a:lstStyle>
          <a:p>
            <a:pPr>
              <a:defRPr/>
            </a:pPr>
            <a:fld id="{7D884C09-E05D-4344-BD57-CCCFC1CDCBC9}" type="datetimeFigureOut">
              <a:rPr lang="en-US"/>
              <a:pPr>
                <a:defRPr/>
              </a:pPr>
              <a:t>12/10/23</a:t>
            </a:fld>
            <a:endParaRPr lang="en-US" dirty="0"/>
          </a:p>
        </p:txBody>
      </p:sp>
      <p:sp>
        <p:nvSpPr>
          <p:cNvPr id="6" name="Footer Placeholder 4">
            <a:extLst>
              <a:ext uri="{FF2B5EF4-FFF2-40B4-BE49-F238E27FC236}">
                <a16:creationId xmlns:a16="http://schemas.microsoft.com/office/drawing/2014/main" id="{60DAE823-DBE1-E4D9-C3A0-FE69D0157D6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268655-FC29-C64D-FF70-0E6D288E454B}"/>
              </a:ext>
            </a:extLst>
          </p:cNvPr>
          <p:cNvSpPr>
            <a:spLocks noGrp="1"/>
          </p:cNvSpPr>
          <p:nvPr>
            <p:ph type="sldNum" sz="quarter" idx="12"/>
          </p:nvPr>
        </p:nvSpPr>
        <p:spPr>
          <a:xfrm>
            <a:off x="423863" y="4529138"/>
            <a:ext cx="584200" cy="365125"/>
          </a:xfrm>
        </p:spPr>
        <p:txBody>
          <a:bodyPr/>
          <a:lstStyle>
            <a:lvl1pPr>
              <a:defRPr/>
            </a:lvl1pPr>
          </a:lstStyle>
          <a:p>
            <a:fld id="{4BDA29B9-E711-E14C-AD3A-CB0C90E9FA99}" type="slidenum">
              <a:rPr lang="en-US" altLang="el-GR"/>
              <a:pPr/>
              <a:t>‹#›</a:t>
            </a:fld>
            <a:endParaRPr lang="en-US" altLang="el-GR"/>
          </a:p>
        </p:txBody>
      </p:sp>
    </p:spTree>
    <p:extLst>
      <p:ext uri="{BB962C8B-B14F-4D97-AF65-F5344CB8AC3E}">
        <p14:creationId xmlns:p14="http://schemas.microsoft.com/office/powerpoint/2010/main" val="2640673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80778B96-14C0-A05A-0985-B81CE9F51758}"/>
              </a:ext>
            </a:extLst>
          </p:cNvPr>
          <p:cNvSpPr>
            <a:spLocks/>
          </p:cNvSpPr>
          <p:nvPr/>
        </p:nvSpPr>
        <p:spPr bwMode="auto">
          <a:xfrm flipV="1">
            <a:off x="0" y="3167063"/>
            <a:ext cx="1358900" cy="508000"/>
          </a:xfrm>
          <a:custGeom>
            <a:avLst/>
            <a:gdLst>
              <a:gd name="T0" fmla="*/ 2147483647 w 7908"/>
              <a:gd name="T1" fmla="*/ 2147483647 h 10000"/>
              <a:gd name="T2" fmla="*/ 2147483647 w 7908"/>
              <a:gd name="T3" fmla="*/ 2147483647 h 10000"/>
              <a:gd name="T4" fmla="*/ 2147483647 w 7908"/>
              <a:gd name="T5" fmla="*/ 2147483647 h 10000"/>
              <a:gd name="T6" fmla="*/ 2147483647 w 7908"/>
              <a:gd name="T7" fmla="*/ 0 h 10000"/>
              <a:gd name="T8" fmla="*/ 2147483647 w 7908"/>
              <a:gd name="T9" fmla="*/ 0 h 10000"/>
              <a:gd name="T10" fmla="*/ 0 w 7908"/>
              <a:gd name="T11" fmla="*/ 2147483647 h 10000"/>
              <a:gd name="T12" fmla="*/ 0 w 7908"/>
              <a:gd name="T13" fmla="*/ 2147483647 h 10000"/>
              <a:gd name="T14" fmla="*/ 2147483647 w 7908"/>
              <a:gd name="T15" fmla="*/ 2147483647 h 10000"/>
              <a:gd name="T16" fmla="*/ 2147483647 w 7908"/>
              <a:gd name="T17" fmla="*/ 2147483647 h 10000"/>
              <a:gd name="T18" fmla="*/ 2147483647 w 7908"/>
              <a:gd name="T19" fmla="*/ 2147483647 h 10000"/>
              <a:gd name="T20" fmla="*/ 2147483647 w 7908"/>
              <a:gd name="T21" fmla="*/ 2147483647 h 10000"/>
              <a:gd name="T22" fmla="*/ 2147483647 w 7908"/>
              <a:gd name="T23" fmla="*/ 2147483647 h 10000"/>
              <a:gd name="T24" fmla="*/ 2147483647 w 7908"/>
              <a:gd name="T25" fmla="*/ 2147483647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l-GR"/>
              <a:t>Στυλ κύριου τίτλου</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5" name="Date Placeholder 3">
            <a:extLst>
              <a:ext uri="{FF2B5EF4-FFF2-40B4-BE49-F238E27FC236}">
                <a16:creationId xmlns:a16="http://schemas.microsoft.com/office/drawing/2014/main" id="{4B207F72-8E91-1CA8-12E8-3D3DFD4F2CFE}"/>
              </a:ext>
            </a:extLst>
          </p:cNvPr>
          <p:cNvSpPr>
            <a:spLocks noGrp="1"/>
          </p:cNvSpPr>
          <p:nvPr>
            <p:ph type="dt" sz="half" idx="10"/>
          </p:nvPr>
        </p:nvSpPr>
        <p:spPr/>
        <p:txBody>
          <a:bodyPr/>
          <a:lstStyle>
            <a:lvl1pPr>
              <a:defRPr/>
            </a:lvl1pPr>
          </a:lstStyle>
          <a:p>
            <a:pPr>
              <a:defRPr/>
            </a:pPr>
            <a:fld id="{BFE6CB40-2149-4741-B4CE-FF8528559447}" type="datetimeFigureOut">
              <a:rPr lang="en-US"/>
              <a:pPr>
                <a:defRPr/>
              </a:pPr>
              <a:t>12/10/23</a:t>
            </a:fld>
            <a:endParaRPr lang="en-US" dirty="0"/>
          </a:p>
        </p:txBody>
      </p:sp>
      <p:sp>
        <p:nvSpPr>
          <p:cNvPr id="6" name="Footer Placeholder 4">
            <a:extLst>
              <a:ext uri="{FF2B5EF4-FFF2-40B4-BE49-F238E27FC236}">
                <a16:creationId xmlns:a16="http://schemas.microsoft.com/office/drawing/2014/main" id="{C35963A9-ED40-DCFB-58E4-4BAF32F8936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43E5273-B675-ABA3-3E19-4E56C2724AD6}"/>
              </a:ext>
            </a:extLst>
          </p:cNvPr>
          <p:cNvSpPr>
            <a:spLocks noGrp="1"/>
          </p:cNvSpPr>
          <p:nvPr>
            <p:ph type="sldNum" sz="quarter" idx="12"/>
          </p:nvPr>
        </p:nvSpPr>
        <p:spPr>
          <a:xfrm>
            <a:off x="511175" y="3244850"/>
            <a:ext cx="585788" cy="365125"/>
          </a:xfrm>
        </p:spPr>
        <p:txBody>
          <a:bodyPr/>
          <a:lstStyle>
            <a:lvl1pPr>
              <a:defRPr/>
            </a:lvl1pPr>
          </a:lstStyle>
          <a:p>
            <a:fld id="{32692F05-DF30-6548-AF4E-DEAB93899A2F}" type="slidenum">
              <a:rPr lang="en-US" altLang="el-GR"/>
              <a:pPr/>
              <a:t>‹#›</a:t>
            </a:fld>
            <a:endParaRPr lang="en-US" altLang="el-GR"/>
          </a:p>
        </p:txBody>
      </p:sp>
    </p:spTree>
    <p:extLst>
      <p:ext uri="{BB962C8B-B14F-4D97-AF65-F5344CB8AC3E}">
        <p14:creationId xmlns:p14="http://schemas.microsoft.com/office/powerpoint/2010/main" val="950501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60BDCD5E-732D-DF6C-E867-C4D98EB7FA44}"/>
              </a:ext>
            </a:extLst>
          </p:cNvPr>
          <p:cNvSpPr>
            <a:spLocks/>
          </p:cNvSpPr>
          <p:nvPr/>
        </p:nvSpPr>
        <p:spPr bwMode="auto">
          <a:xfrm flipV="1">
            <a:off x="0" y="3167063"/>
            <a:ext cx="1358900" cy="508000"/>
          </a:xfrm>
          <a:custGeom>
            <a:avLst/>
            <a:gdLst>
              <a:gd name="T0" fmla="*/ 2147483647 w 7908"/>
              <a:gd name="T1" fmla="*/ 2147483647 h 10000"/>
              <a:gd name="T2" fmla="*/ 2147483647 w 7908"/>
              <a:gd name="T3" fmla="*/ 2147483647 h 10000"/>
              <a:gd name="T4" fmla="*/ 2147483647 w 7908"/>
              <a:gd name="T5" fmla="*/ 2147483647 h 10000"/>
              <a:gd name="T6" fmla="*/ 2147483647 w 7908"/>
              <a:gd name="T7" fmla="*/ 0 h 10000"/>
              <a:gd name="T8" fmla="*/ 2147483647 w 7908"/>
              <a:gd name="T9" fmla="*/ 0 h 10000"/>
              <a:gd name="T10" fmla="*/ 0 w 7908"/>
              <a:gd name="T11" fmla="*/ 2147483647 h 10000"/>
              <a:gd name="T12" fmla="*/ 0 w 7908"/>
              <a:gd name="T13" fmla="*/ 2147483647 h 10000"/>
              <a:gd name="T14" fmla="*/ 2147483647 w 7908"/>
              <a:gd name="T15" fmla="*/ 2147483647 h 10000"/>
              <a:gd name="T16" fmla="*/ 2147483647 w 7908"/>
              <a:gd name="T17" fmla="*/ 2147483647 h 10000"/>
              <a:gd name="T18" fmla="*/ 2147483647 w 7908"/>
              <a:gd name="T19" fmla="*/ 2147483647 h 10000"/>
              <a:gd name="T20" fmla="*/ 2147483647 w 7908"/>
              <a:gd name="T21" fmla="*/ 2147483647 h 10000"/>
              <a:gd name="T22" fmla="*/ 2147483647 w 7908"/>
              <a:gd name="T23" fmla="*/ 2147483647 h 10000"/>
              <a:gd name="T24" fmla="*/ 2147483647 w 7908"/>
              <a:gd name="T25" fmla="*/ 2147483647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5" name="TextBox 4">
            <a:extLst>
              <a:ext uri="{FF2B5EF4-FFF2-40B4-BE49-F238E27FC236}">
                <a16:creationId xmlns:a16="http://schemas.microsoft.com/office/drawing/2014/main" id="{AF7B4DBE-425B-4E41-9E30-5FC3FFED9A64}"/>
              </a:ext>
            </a:extLst>
          </p:cNvPr>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defTabSz="457200" fontAlgn="base">
              <a:spcBef>
                <a:spcPct val="0"/>
              </a:spcBef>
              <a:spcAft>
                <a:spcPct val="0"/>
              </a:spcAft>
              <a:defRPr>
                <a:solidFill>
                  <a:schemeClr val="tx1"/>
                </a:solidFill>
                <a:latin typeface="Century Gothic" pitchFamily="34" charset="0"/>
              </a:defRPr>
            </a:lvl6pPr>
            <a:lvl7pPr marL="2971800" indent="-228600" defTabSz="457200" fontAlgn="base">
              <a:spcBef>
                <a:spcPct val="0"/>
              </a:spcBef>
              <a:spcAft>
                <a:spcPct val="0"/>
              </a:spcAft>
              <a:defRPr>
                <a:solidFill>
                  <a:schemeClr val="tx1"/>
                </a:solidFill>
                <a:latin typeface="Century Gothic" pitchFamily="34" charset="0"/>
              </a:defRPr>
            </a:lvl7pPr>
            <a:lvl8pPr marL="3429000" indent="-228600" defTabSz="457200" fontAlgn="base">
              <a:spcBef>
                <a:spcPct val="0"/>
              </a:spcBef>
              <a:spcAft>
                <a:spcPct val="0"/>
              </a:spcAft>
              <a:defRPr>
                <a:solidFill>
                  <a:schemeClr val="tx1"/>
                </a:solidFill>
                <a:latin typeface="Century Gothic" pitchFamily="34" charset="0"/>
              </a:defRPr>
            </a:lvl8pPr>
            <a:lvl9pPr marL="3886200" indent="-228600" defTabSz="457200" fontAlgn="base">
              <a:spcBef>
                <a:spcPct val="0"/>
              </a:spcBef>
              <a:spcAft>
                <a:spcPct val="0"/>
              </a:spcAft>
              <a:defRPr>
                <a:solidFill>
                  <a:schemeClr val="tx1"/>
                </a:solidFill>
                <a:latin typeface="Century Gothic" pitchFamily="34" charset="0"/>
              </a:defRPr>
            </a:lvl9pPr>
          </a:lstStyle>
          <a:p>
            <a:pPr eaLnBrk="1" hangingPunct="1">
              <a:defRPr/>
            </a:pPr>
            <a:r>
              <a:rPr lang="en-US" sz="8000">
                <a:solidFill>
                  <a:schemeClr val="accent1"/>
                </a:solidFill>
                <a:latin typeface="Arial" charset="0"/>
              </a:rPr>
              <a:t>“</a:t>
            </a:r>
          </a:p>
        </p:txBody>
      </p:sp>
      <p:sp>
        <p:nvSpPr>
          <p:cNvPr id="6" name="TextBox 62">
            <a:extLst>
              <a:ext uri="{FF2B5EF4-FFF2-40B4-BE49-F238E27FC236}">
                <a16:creationId xmlns:a16="http://schemas.microsoft.com/office/drawing/2014/main" id="{4AF4B691-442A-D49A-79F6-F81EAD4CCBC5}"/>
              </a:ext>
            </a:extLst>
          </p:cNvPr>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defTabSz="457200" fontAlgn="base">
              <a:spcBef>
                <a:spcPct val="0"/>
              </a:spcBef>
              <a:spcAft>
                <a:spcPct val="0"/>
              </a:spcAft>
              <a:defRPr>
                <a:solidFill>
                  <a:schemeClr val="tx1"/>
                </a:solidFill>
                <a:latin typeface="Century Gothic" pitchFamily="34" charset="0"/>
              </a:defRPr>
            </a:lvl6pPr>
            <a:lvl7pPr marL="2971800" indent="-228600" defTabSz="457200" fontAlgn="base">
              <a:spcBef>
                <a:spcPct val="0"/>
              </a:spcBef>
              <a:spcAft>
                <a:spcPct val="0"/>
              </a:spcAft>
              <a:defRPr>
                <a:solidFill>
                  <a:schemeClr val="tx1"/>
                </a:solidFill>
                <a:latin typeface="Century Gothic" pitchFamily="34" charset="0"/>
              </a:defRPr>
            </a:lvl7pPr>
            <a:lvl8pPr marL="3429000" indent="-228600" defTabSz="457200" fontAlgn="base">
              <a:spcBef>
                <a:spcPct val="0"/>
              </a:spcBef>
              <a:spcAft>
                <a:spcPct val="0"/>
              </a:spcAft>
              <a:defRPr>
                <a:solidFill>
                  <a:schemeClr val="tx1"/>
                </a:solidFill>
                <a:latin typeface="Century Gothic" pitchFamily="34" charset="0"/>
              </a:defRPr>
            </a:lvl8pPr>
            <a:lvl9pPr marL="3886200" indent="-228600" defTabSz="457200" fontAlgn="base">
              <a:spcBef>
                <a:spcPct val="0"/>
              </a:spcBef>
              <a:spcAft>
                <a:spcPct val="0"/>
              </a:spcAft>
              <a:defRPr>
                <a:solidFill>
                  <a:schemeClr val="tx1"/>
                </a:solidFill>
                <a:latin typeface="Century Gothic" pitchFamily="34" charset="0"/>
              </a:defRPr>
            </a:lvl9pPr>
          </a:lstStyle>
          <a:p>
            <a:pPr eaLnBrk="1" hangingPunct="1">
              <a:defRPr/>
            </a:pPr>
            <a:r>
              <a:rPr lang="en-US" sz="8000">
                <a:solidFill>
                  <a:schemeClr val="accent1"/>
                </a:solidFill>
                <a:latin typeface="Arial" charset="0"/>
              </a:rPr>
              <a:t>”</a:t>
            </a:r>
          </a:p>
        </p:txBody>
      </p:sp>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a:t>Στυλ κύριου τίτλου</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υποδείγματος κειμένου</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7" name="Date Placeholder 3">
            <a:extLst>
              <a:ext uri="{FF2B5EF4-FFF2-40B4-BE49-F238E27FC236}">
                <a16:creationId xmlns:a16="http://schemas.microsoft.com/office/drawing/2014/main" id="{CB05518F-2239-923A-4167-D0C54E5B2DC6}"/>
              </a:ext>
            </a:extLst>
          </p:cNvPr>
          <p:cNvSpPr>
            <a:spLocks noGrp="1"/>
          </p:cNvSpPr>
          <p:nvPr>
            <p:ph type="dt" sz="half" idx="14"/>
          </p:nvPr>
        </p:nvSpPr>
        <p:spPr/>
        <p:txBody>
          <a:bodyPr/>
          <a:lstStyle>
            <a:lvl1pPr>
              <a:defRPr/>
            </a:lvl1pPr>
          </a:lstStyle>
          <a:p>
            <a:pPr>
              <a:defRPr/>
            </a:pPr>
            <a:fld id="{95869A42-7E5B-0749-9F1C-0491F777F953}" type="datetimeFigureOut">
              <a:rPr lang="en-US"/>
              <a:pPr>
                <a:defRPr/>
              </a:pPr>
              <a:t>12/10/23</a:t>
            </a:fld>
            <a:endParaRPr lang="en-US" dirty="0"/>
          </a:p>
        </p:txBody>
      </p:sp>
      <p:sp>
        <p:nvSpPr>
          <p:cNvPr id="8" name="Footer Placeholder 4">
            <a:extLst>
              <a:ext uri="{FF2B5EF4-FFF2-40B4-BE49-F238E27FC236}">
                <a16:creationId xmlns:a16="http://schemas.microsoft.com/office/drawing/2014/main" id="{C4477527-8E06-A501-07C8-6AB902CDBD75}"/>
              </a:ext>
            </a:extLst>
          </p:cNvPr>
          <p:cNvSpPr>
            <a:spLocks noGrp="1"/>
          </p:cNvSpPr>
          <p:nvPr>
            <p:ph type="ftr" sz="quarter" idx="15"/>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22F126B-B7C3-43FA-3F80-4216B9ACCB44}"/>
              </a:ext>
            </a:extLst>
          </p:cNvPr>
          <p:cNvSpPr>
            <a:spLocks noGrp="1"/>
          </p:cNvSpPr>
          <p:nvPr>
            <p:ph type="sldNum" sz="quarter" idx="16"/>
          </p:nvPr>
        </p:nvSpPr>
        <p:spPr>
          <a:xfrm>
            <a:off x="511175" y="3244850"/>
            <a:ext cx="585788" cy="365125"/>
          </a:xfrm>
        </p:spPr>
        <p:txBody>
          <a:bodyPr/>
          <a:lstStyle>
            <a:lvl1pPr>
              <a:defRPr/>
            </a:lvl1pPr>
          </a:lstStyle>
          <a:p>
            <a:fld id="{C885A161-9513-D042-8B40-6D0FCFDCD68E}" type="slidenum">
              <a:rPr lang="en-US" altLang="el-GR"/>
              <a:pPr/>
              <a:t>‹#›</a:t>
            </a:fld>
            <a:endParaRPr lang="en-US" altLang="el-GR"/>
          </a:p>
        </p:txBody>
      </p:sp>
    </p:spTree>
    <p:extLst>
      <p:ext uri="{BB962C8B-B14F-4D97-AF65-F5344CB8AC3E}">
        <p14:creationId xmlns:p14="http://schemas.microsoft.com/office/powerpoint/2010/main" val="2048652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1B24B32E-0CD1-CC8F-8B1D-6550762DBD12}"/>
              </a:ext>
            </a:extLst>
          </p:cNvPr>
          <p:cNvSpPr>
            <a:spLocks/>
          </p:cNvSpPr>
          <p:nvPr/>
        </p:nvSpPr>
        <p:spPr bwMode="auto">
          <a:xfrm flipV="1">
            <a:off x="0" y="4910138"/>
            <a:ext cx="1358900" cy="508000"/>
          </a:xfrm>
          <a:custGeom>
            <a:avLst/>
            <a:gdLst>
              <a:gd name="T0" fmla="*/ 2147483647 w 7908"/>
              <a:gd name="T1" fmla="*/ 2147483647 h 10000"/>
              <a:gd name="T2" fmla="*/ 2147483647 w 7908"/>
              <a:gd name="T3" fmla="*/ 2147483647 h 10000"/>
              <a:gd name="T4" fmla="*/ 2147483647 w 7908"/>
              <a:gd name="T5" fmla="*/ 2147483647 h 10000"/>
              <a:gd name="T6" fmla="*/ 2147483647 w 7908"/>
              <a:gd name="T7" fmla="*/ 0 h 10000"/>
              <a:gd name="T8" fmla="*/ 2147483647 w 7908"/>
              <a:gd name="T9" fmla="*/ 0 h 10000"/>
              <a:gd name="T10" fmla="*/ 0 w 7908"/>
              <a:gd name="T11" fmla="*/ 2147483647 h 10000"/>
              <a:gd name="T12" fmla="*/ 0 w 7908"/>
              <a:gd name="T13" fmla="*/ 2147483647 h 10000"/>
              <a:gd name="T14" fmla="*/ 2147483647 w 7908"/>
              <a:gd name="T15" fmla="*/ 2147483647 h 10000"/>
              <a:gd name="T16" fmla="*/ 2147483647 w 7908"/>
              <a:gd name="T17" fmla="*/ 2147483647 h 10000"/>
              <a:gd name="T18" fmla="*/ 2147483647 w 7908"/>
              <a:gd name="T19" fmla="*/ 2147483647 h 10000"/>
              <a:gd name="T20" fmla="*/ 2147483647 w 7908"/>
              <a:gd name="T21" fmla="*/ 2147483647 h 10000"/>
              <a:gd name="T22" fmla="*/ 2147483647 w 7908"/>
              <a:gd name="T23" fmla="*/ 2147483647 h 10000"/>
              <a:gd name="T24" fmla="*/ 2147483647 w 7908"/>
              <a:gd name="T25" fmla="*/ 2147483647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l-GR"/>
              <a:t>Στυλ κύριου τίτλου</a:t>
            </a:r>
            <a:endParaRPr lang="en-US" dirty="0"/>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el-GR"/>
              <a:t>Στυλ υποδείγματος κειμένου</a:t>
            </a:r>
          </a:p>
        </p:txBody>
      </p:sp>
      <p:sp>
        <p:nvSpPr>
          <p:cNvPr id="5" name="Date Placeholder 4">
            <a:extLst>
              <a:ext uri="{FF2B5EF4-FFF2-40B4-BE49-F238E27FC236}">
                <a16:creationId xmlns:a16="http://schemas.microsoft.com/office/drawing/2014/main" id="{286CDC12-DAFA-6C2B-454C-2CF28ED9722D}"/>
              </a:ext>
            </a:extLst>
          </p:cNvPr>
          <p:cNvSpPr>
            <a:spLocks noGrp="1"/>
          </p:cNvSpPr>
          <p:nvPr>
            <p:ph type="dt" sz="half" idx="10"/>
          </p:nvPr>
        </p:nvSpPr>
        <p:spPr/>
        <p:txBody>
          <a:bodyPr/>
          <a:lstStyle>
            <a:lvl1pPr>
              <a:defRPr/>
            </a:lvl1pPr>
          </a:lstStyle>
          <a:p>
            <a:pPr>
              <a:defRPr/>
            </a:pPr>
            <a:fld id="{E0189775-62FC-B84A-8D88-F56A3B3C770D}" type="datetimeFigureOut">
              <a:rPr lang="en-US"/>
              <a:pPr>
                <a:defRPr/>
              </a:pPr>
              <a:t>12/10/23</a:t>
            </a:fld>
            <a:endParaRPr lang="en-US" dirty="0"/>
          </a:p>
        </p:txBody>
      </p:sp>
      <p:sp>
        <p:nvSpPr>
          <p:cNvPr id="6" name="Footer Placeholder 5">
            <a:extLst>
              <a:ext uri="{FF2B5EF4-FFF2-40B4-BE49-F238E27FC236}">
                <a16:creationId xmlns:a16="http://schemas.microsoft.com/office/drawing/2014/main" id="{477F6350-8EF6-5BA3-63D8-E64FF086BE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E346764-0BA0-4F71-A03E-9CE8F0B80F58}"/>
              </a:ext>
            </a:extLst>
          </p:cNvPr>
          <p:cNvSpPr>
            <a:spLocks noGrp="1"/>
          </p:cNvSpPr>
          <p:nvPr>
            <p:ph type="sldNum" sz="quarter" idx="12"/>
          </p:nvPr>
        </p:nvSpPr>
        <p:spPr>
          <a:xfrm>
            <a:off x="511175" y="4983163"/>
            <a:ext cx="585788" cy="365125"/>
          </a:xfrm>
        </p:spPr>
        <p:txBody>
          <a:bodyPr/>
          <a:lstStyle>
            <a:lvl1pPr>
              <a:defRPr/>
            </a:lvl1pPr>
          </a:lstStyle>
          <a:p>
            <a:fld id="{15067C31-FA54-1046-B537-32D29229EA65}" type="slidenum">
              <a:rPr lang="en-US" altLang="el-GR"/>
              <a:pPr/>
              <a:t>‹#›</a:t>
            </a:fld>
            <a:endParaRPr lang="en-US" altLang="el-GR"/>
          </a:p>
        </p:txBody>
      </p:sp>
    </p:spTree>
    <p:extLst>
      <p:ext uri="{BB962C8B-B14F-4D97-AF65-F5344CB8AC3E}">
        <p14:creationId xmlns:p14="http://schemas.microsoft.com/office/powerpoint/2010/main" val="556478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B432F32-93D6-D537-A61B-367D211E4ABF}"/>
              </a:ext>
            </a:extLst>
          </p:cNvPr>
          <p:cNvSpPr>
            <a:spLocks/>
          </p:cNvSpPr>
          <p:nvPr/>
        </p:nvSpPr>
        <p:spPr bwMode="auto">
          <a:xfrm flipV="1">
            <a:off x="0" y="4910138"/>
            <a:ext cx="1358900" cy="508000"/>
          </a:xfrm>
          <a:custGeom>
            <a:avLst/>
            <a:gdLst>
              <a:gd name="T0" fmla="*/ 2147483647 w 7908"/>
              <a:gd name="T1" fmla="*/ 2147483647 h 10000"/>
              <a:gd name="T2" fmla="*/ 2147483647 w 7908"/>
              <a:gd name="T3" fmla="*/ 2147483647 h 10000"/>
              <a:gd name="T4" fmla="*/ 2147483647 w 7908"/>
              <a:gd name="T5" fmla="*/ 2147483647 h 10000"/>
              <a:gd name="T6" fmla="*/ 2147483647 w 7908"/>
              <a:gd name="T7" fmla="*/ 0 h 10000"/>
              <a:gd name="T8" fmla="*/ 2147483647 w 7908"/>
              <a:gd name="T9" fmla="*/ 0 h 10000"/>
              <a:gd name="T10" fmla="*/ 0 w 7908"/>
              <a:gd name="T11" fmla="*/ 2147483647 h 10000"/>
              <a:gd name="T12" fmla="*/ 0 w 7908"/>
              <a:gd name="T13" fmla="*/ 2147483647 h 10000"/>
              <a:gd name="T14" fmla="*/ 2147483647 w 7908"/>
              <a:gd name="T15" fmla="*/ 2147483647 h 10000"/>
              <a:gd name="T16" fmla="*/ 2147483647 w 7908"/>
              <a:gd name="T17" fmla="*/ 2147483647 h 10000"/>
              <a:gd name="T18" fmla="*/ 2147483647 w 7908"/>
              <a:gd name="T19" fmla="*/ 2147483647 h 10000"/>
              <a:gd name="T20" fmla="*/ 2147483647 w 7908"/>
              <a:gd name="T21" fmla="*/ 2147483647 h 10000"/>
              <a:gd name="T22" fmla="*/ 2147483647 w 7908"/>
              <a:gd name="T23" fmla="*/ 2147483647 h 10000"/>
              <a:gd name="T24" fmla="*/ 2147483647 w 7908"/>
              <a:gd name="T25" fmla="*/ 2147483647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3" name="TextBox 2">
            <a:extLst>
              <a:ext uri="{FF2B5EF4-FFF2-40B4-BE49-F238E27FC236}">
                <a16:creationId xmlns:a16="http://schemas.microsoft.com/office/drawing/2014/main" id="{296A8391-8798-0743-9C1E-6F7D7AE2FD1D}"/>
              </a:ext>
            </a:extLst>
          </p:cNvPr>
          <p:cNvSpPr txBox="1">
            <a:spLocks noChangeArrowheads="1"/>
          </p:cNvSpPr>
          <p:nvPr/>
        </p:nvSpPr>
        <p:spPr bwMode="auto">
          <a:xfrm>
            <a:off x="1808163" y="647700"/>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defTabSz="457200" fontAlgn="base">
              <a:spcBef>
                <a:spcPct val="0"/>
              </a:spcBef>
              <a:spcAft>
                <a:spcPct val="0"/>
              </a:spcAft>
              <a:defRPr>
                <a:solidFill>
                  <a:schemeClr val="tx1"/>
                </a:solidFill>
                <a:latin typeface="Century Gothic" pitchFamily="34" charset="0"/>
              </a:defRPr>
            </a:lvl6pPr>
            <a:lvl7pPr marL="2971800" indent="-228600" defTabSz="457200" fontAlgn="base">
              <a:spcBef>
                <a:spcPct val="0"/>
              </a:spcBef>
              <a:spcAft>
                <a:spcPct val="0"/>
              </a:spcAft>
              <a:defRPr>
                <a:solidFill>
                  <a:schemeClr val="tx1"/>
                </a:solidFill>
                <a:latin typeface="Century Gothic" pitchFamily="34" charset="0"/>
              </a:defRPr>
            </a:lvl7pPr>
            <a:lvl8pPr marL="3429000" indent="-228600" defTabSz="457200" fontAlgn="base">
              <a:spcBef>
                <a:spcPct val="0"/>
              </a:spcBef>
              <a:spcAft>
                <a:spcPct val="0"/>
              </a:spcAft>
              <a:defRPr>
                <a:solidFill>
                  <a:schemeClr val="tx1"/>
                </a:solidFill>
                <a:latin typeface="Century Gothic" pitchFamily="34" charset="0"/>
              </a:defRPr>
            </a:lvl8pPr>
            <a:lvl9pPr marL="3886200" indent="-228600" defTabSz="457200" fontAlgn="base">
              <a:spcBef>
                <a:spcPct val="0"/>
              </a:spcBef>
              <a:spcAft>
                <a:spcPct val="0"/>
              </a:spcAft>
              <a:defRPr>
                <a:solidFill>
                  <a:schemeClr val="tx1"/>
                </a:solidFill>
                <a:latin typeface="Century Gothic" pitchFamily="34" charset="0"/>
              </a:defRPr>
            </a:lvl9pPr>
          </a:lstStyle>
          <a:p>
            <a:pPr eaLnBrk="1" hangingPunct="1">
              <a:defRPr/>
            </a:pPr>
            <a:r>
              <a:rPr lang="en-US" sz="8000">
                <a:solidFill>
                  <a:schemeClr val="accent1"/>
                </a:solidFill>
                <a:latin typeface="Arial" charset="0"/>
              </a:rPr>
              <a:t>“</a:t>
            </a:r>
          </a:p>
        </p:txBody>
      </p:sp>
      <p:sp>
        <p:nvSpPr>
          <p:cNvPr id="5" name="TextBox 62">
            <a:extLst>
              <a:ext uri="{FF2B5EF4-FFF2-40B4-BE49-F238E27FC236}">
                <a16:creationId xmlns:a16="http://schemas.microsoft.com/office/drawing/2014/main" id="{A811E301-8369-8F2C-64B4-E9E6B8816127}"/>
              </a:ext>
            </a:extLst>
          </p:cNvPr>
          <p:cNvSpPr txBox="1">
            <a:spLocks noChangeArrowheads="1"/>
          </p:cNvSpPr>
          <p:nvPr/>
        </p:nvSpPr>
        <p:spPr bwMode="auto">
          <a:xfrm>
            <a:off x="8169275" y="2905125"/>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defTabSz="457200" fontAlgn="base">
              <a:spcBef>
                <a:spcPct val="0"/>
              </a:spcBef>
              <a:spcAft>
                <a:spcPct val="0"/>
              </a:spcAft>
              <a:defRPr>
                <a:solidFill>
                  <a:schemeClr val="tx1"/>
                </a:solidFill>
                <a:latin typeface="Century Gothic" pitchFamily="34" charset="0"/>
              </a:defRPr>
            </a:lvl6pPr>
            <a:lvl7pPr marL="2971800" indent="-228600" defTabSz="457200" fontAlgn="base">
              <a:spcBef>
                <a:spcPct val="0"/>
              </a:spcBef>
              <a:spcAft>
                <a:spcPct val="0"/>
              </a:spcAft>
              <a:defRPr>
                <a:solidFill>
                  <a:schemeClr val="tx1"/>
                </a:solidFill>
                <a:latin typeface="Century Gothic" pitchFamily="34" charset="0"/>
              </a:defRPr>
            </a:lvl7pPr>
            <a:lvl8pPr marL="3429000" indent="-228600" defTabSz="457200" fontAlgn="base">
              <a:spcBef>
                <a:spcPct val="0"/>
              </a:spcBef>
              <a:spcAft>
                <a:spcPct val="0"/>
              </a:spcAft>
              <a:defRPr>
                <a:solidFill>
                  <a:schemeClr val="tx1"/>
                </a:solidFill>
                <a:latin typeface="Century Gothic" pitchFamily="34" charset="0"/>
              </a:defRPr>
            </a:lvl8pPr>
            <a:lvl9pPr marL="3886200" indent="-228600" defTabSz="457200" fontAlgn="base">
              <a:spcBef>
                <a:spcPct val="0"/>
              </a:spcBef>
              <a:spcAft>
                <a:spcPct val="0"/>
              </a:spcAft>
              <a:defRPr>
                <a:solidFill>
                  <a:schemeClr val="tx1"/>
                </a:solidFill>
                <a:latin typeface="Century Gothic" pitchFamily="34" charset="0"/>
              </a:defRPr>
            </a:lvl9pPr>
          </a:lstStyle>
          <a:p>
            <a:pPr eaLnBrk="1" hangingPunct="1">
              <a:defRPr/>
            </a:pPr>
            <a:r>
              <a:rPr lang="en-US" sz="8000">
                <a:solidFill>
                  <a:schemeClr val="accent1"/>
                </a:solidFill>
                <a:latin typeface="Arial" charset="0"/>
              </a:rPr>
              <a:t>”</a:t>
            </a:r>
          </a:p>
        </p:txBody>
      </p:sp>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a:t>Στυλ κύριου τίτλου</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υποδείγματος κειμένου</a:t>
            </a:r>
          </a:p>
        </p:txBody>
      </p:sp>
      <p:sp>
        <p:nvSpPr>
          <p:cNvPr id="4" name="Text Placeholder 3"/>
          <p:cNvSpPr>
            <a:spLocks noGrp="1"/>
          </p:cNvSpPr>
          <p:nvPr>
            <p:ph type="body" sz="half" idx="2"/>
          </p:nvPr>
        </p:nvSpPr>
        <p:spPr>
          <a:xfrm>
            <a:off x="1942415" y="5181600"/>
            <a:ext cx="6688292" cy="729622"/>
          </a:xfrm>
        </p:spPr>
        <p:txBody>
          <a:bodyPr rtlCol="0">
            <a:normAutofit/>
          </a:bodyPr>
          <a:lstStyle>
            <a:lvl1pPr>
              <a:buNone/>
              <a:defRPr lang="en-US">
                <a:solidFill>
                  <a:schemeClr val="tx1">
                    <a:lumMod val="65000"/>
                    <a:lumOff val="35000"/>
                  </a:schemeClr>
                </a:solidFill>
              </a:defRPr>
            </a:lvl1pPr>
          </a:lstStyle>
          <a:p>
            <a:pPr lvl="0"/>
            <a:r>
              <a:rPr lang="el-GR"/>
              <a:t>Στυλ υποδείγματος κειμένου</a:t>
            </a:r>
          </a:p>
        </p:txBody>
      </p:sp>
      <p:sp>
        <p:nvSpPr>
          <p:cNvPr id="6" name="Date Placeholder 4">
            <a:extLst>
              <a:ext uri="{FF2B5EF4-FFF2-40B4-BE49-F238E27FC236}">
                <a16:creationId xmlns:a16="http://schemas.microsoft.com/office/drawing/2014/main" id="{9461FE53-8D6F-F4EB-6C71-45A7B28A23B0}"/>
              </a:ext>
            </a:extLst>
          </p:cNvPr>
          <p:cNvSpPr>
            <a:spLocks noGrp="1"/>
          </p:cNvSpPr>
          <p:nvPr>
            <p:ph type="dt" sz="half" idx="14"/>
          </p:nvPr>
        </p:nvSpPr>
        <p:spPr/>
        <p:txBody>
          <a:bodyPr/>
          <a:lstStyle>
            <a:lvl1pPr>
              <a:defRPr/>
            </a:lvl1pPr>
          </a:lstStyle>
          <a:p>
            <a:pPr>
              <a:defRPr/>
            </a:pPr>
            <a:fld id="{693A32E4-8828-F04A-BE86-76B3AA2A02B0}" type="datetimeFigureOut">
              <a:rPr lang="en-US"/>
              <a:pPr>
                <a:defRPr/>
              </a:pPr>
              <a:t>12/10/23</a:t>
            </a:fld>
            <a:endParaRPr lang="en-US" dirty="0"/>
          </a:p>
        </p:txBody>
      </p:sp>
      <p:sp>
        <p:nvSpPr>
          <p:cNvPr id="7" name="Footer Placeholder 5">
            <a:extLst>
              <a:ext uri="{FF2B5EF4-FFF2-40B4-BE49-F238E27FC236}">
                <a16:creationId xmlns:a16="http://schemas.microsoft.com/office/drawing/2014/main" id="{F93D64A3-94BE-09A6-A008-81267AF5FE75}"/>
              </a:ext>
            </a:extLst>
          </p:cNvPr>
          <p:cNvSpPr>
            <a:spLocks noGrp="1"/>
          </p:cNvSpPr>
          <p:nvPr>
            <p:ph type="ftr" sz="quarter" idx="15"/>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BF911902-922F-A378-6933-B74D145A56B5}"/>
              </a:ext>
            </a:extLst>
          </p:cNvPr>
          <p:cNvSpPr>
            <a:spLocks noGrp="1"/>
          </p:cNvSpPr>
          <p:nvPr>
            <p:ph type="sldNum" sz="quarter" idx="16"/>
          </p:nvPr>
        </p:nvSpPr>
        <p:spPr>
          <a:xfrm>
            <a:off x="511175" y="4983163"/>
            <a:ext cx="585788" cy="365125"/>
          </a:xfrm>
        </p:spPr>
        <p:txBody>
          <a:bodyPr/>
          <a:lstStyle>
            <a:lvl1pPr>
              <a:defRPr/>
            </a:lvl1pPr>
          </a:lstStyle>
          <a:p>
            <a:fld id="{25551C1E-5A3D-6144-9460-DAB4341520CB}" type="slidenum">
              <a:rPr lang="en-US" altLang="el-GR"/>
              <a:pPr/>
              <a:t>‹#›</a:t>
            </a:fld>
            <a:endParaRPr lang="en-US" altLang="el-GR"/>
          </a:p>
        </p:txBody>
      </p:sp>
    </p:spTree>
    <p:extLst>
      <p:ext uri="{BB962C8B-B14F-4D97-AF65-F5344CB8AC3E}">
        <p14:creationId xmlns:p14="http://schemas.microsoft.com/office/powerpoint/2010/main" val="4120204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1FBCAA67-71CB-9490-30DC-C58FE3E53B37}"/>
              </a:ext>
            </a:extLst>
          </p:cNvPr>
          <p:cNvSpPr>
            <a:spLocks/>
          </p:cNvSpPr>
          <p:nvPr/>
        </p:nvSpPr>
        <p:spPr bwMode="auto">
          <a:xfrm flipV="1">
            <a:off x="0" y="4910138"/>
            <a:ext cx="1358900" cy="508000"/>
          </a:xfrm>
          <a:custGeom>
            <a:avLst/>
            <a:gdLst>
              <a:gd name="T0" fmla="*/ 2147483647 w 7908"/>
              <a:gd name="T1" fmla="*/ 2147483647 h 10000"/>
              <a:gd name="T2" fmla="*/ 2147483647 w 7908"/>
              <a:gd name="T3" fmla="*/ 2147483647 h 10000"/>
              <a:gd name="T4" fmla="*/ 2147483647 w 7908"/>
              <a:gd name="T5" fmla="*/ 2147483647 h 10000"/>
              <a:gd name="T6" fmla="*/ 2147483647 w 7908"/>
              <a:gd name="T7" fmla="*/ 0 h 10000"/>
              <a:gd name="T8" fmla="*/ 2147483647 w 7908"/>
              <a:gd name="T9" fmla="*/ 0 h 10000"/>
              <a:gd name="T10" fmla="*/ 0 w 7908"/>
              <a:gd name="T11" fmla="*/ 2147483647 h 10000"/>
              <a:gd name="T12" fmla="*/ 0 w 7908"/>
              <a:gd name="T13" fmla="*/ 2147483647 h 10000"/>
              <a:gd name="T14" fmla="*/ 2147483647 w 7908"/>
              <a:gd name="T15" fmla="*/ 2147483647 h 10000"/>
              <a:gd name="T16" fmla="*/ 2147483647 w 7908"/>
              <a:gd name="T17" fmla="*/ 2147483647 h 10000"/>
              <a:gd name="T18" fmla="*/ 2147483647 w 7908"/>
              <a:gd name="T19" fmla="*/ 2147483647 h 10000"/>
              <a:gd name="T20" fmla="*/ 2147483647 w 7908"/>
              <a:gd name="T21" fmla="*/ 2147483647 h 10000"/>
              <a:gd name="T22" fmla="*/ 2147483647 w 7908"/>
              <a:gd name="T23" fmla="*/ 2147483647 h 10000"/>
              <a:gd name="T24" fmla="*/ 2147483647 w 7908"/>
              <a:gd name="T25" fmla="*/ 2147483647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l-GR"/>
              <a:t>Στυλ κύριου τίτλου</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υποδείγματος κειμένου</a:t>
            </a:r>
          </a:p>
        </p:txBody>
      </p:sp>
      <p:sp>
        <p:nvSpPr>
          <p:cNvPr id="4" name="Text Placeholder 3"/>
          <p:cNvSpPr>
            <a:spLocks noGrp="1"/>
          </p:cNvSpPr>
          <p:nvPr>
            <p:ph type="body" sz="half" idx="2"/>
          </p:nvPr>
        </p:nvSpPr>
        <p:spPr>
          <a:xfrm>
            <a:off x="1942415" y="5181600"/>
            <a:ext cx="6591985" cy="729622"/>
          </a:xfrm>
        </p:spPr>
        <p:txBody>
          <a:bodyPr rtlCol="0">
            <a:normAutofit/>
          </a:bodyPr>
          <a:lstStyle>
            <a:lvl1pPr>
              <a:buNone/>
              <a:defRPr lang="en-US">
                <a:solidFill>
                  <a:schemeClr val="tx1">
                    <a:lumMod val="65000"/>
                    <a:lumOff val="35000"/>
                  </a:schemeClr>
                </a:solidFill>
              </a:defRPr>
            </a:lvl1pPr>
          </a:lstStyle>
          <a:p>
            <a:pPr lvl="0"/>
            <a:r>
              <a:rPr lang="el-GR"/>
              <a:t>Στυλ υποδείγματος κειμένου</a:t>
            </a:r>
          </a:p>
        </p:txBody>
      </p:sp>
      <p:sp>
        <p:nvSpPr>
          <p:cNvPr id="5" name="Date Placeholder 4">
            <a:extLst>
              <a:ext uri="{FF2B5EF4-FFF2-40B4-BE49-F238E27FC236}">
                <a16:creationId xmlns:a16="http://schemas.microsoft.com/office/drawing/2014/main" id="{93CCE1B7-D9F4-BDD4-1BCC-E6917B4AEFAB}"/>
              </a:ext>
            </a:extLst>
          </p:cNvPr>
          <p:cNvSpPr>
            <a:spLocks noGrp="1"/>
          </p:cNvSpPr>
          <p:nvPr>
            <p:ph type="dt" sz="half" idx="14"/>
          </p:nvPr>
        </p:nvSpPr>
        <p:spPr/>
        <p:txBody>
          <a:bodyPr/>
          <a:lstStyle>
            <a:lvl1pPr>
              <a:defRPr/>
            </a:lvl1pPr>
          </a:lstStyle>
          <a:p>
            <a:pPr>
              <a:defRPr/>
            </a:pPr>
            <a:fld id="{42A8BA1B-48CE-3446-9A91-45B16F23998A}" type="datetimeFigureOut">
              <a:rPr lang="en-US"/>
              <a:pPr>
                <a:defRPr/>
              </a:pPr>
              <a:t>12/10/23</a:t>
            </a:fld>
            <a:endParaRPr lang="en-US" dirty="0"/>
          </a:p>
        </p:txBody>
      </p:sp>
      <p:sp>
        <p:nvSpPr>
          <p:cNvPr id="6" name="Footer Placeholder 5">
            <a:extLst>
              <a:ext uri="{FF2B5EF4-FFF2-40B4-BE49-F238E27FC236}">
                <a16:creationId xmlns:a16="http://schemas.microsoft.com/office/drawing/2014/main" id="{BCA431A2-BF04-E019-8ED7-7DF8DBFC00AB}"/>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03B77C4-C717-4AB6-427F-55CE83971EB0}"/>
              </a:ext>
            </a:extLst>
          </p:cNvPr>
          <p:cNvSpPr>
            <a:spLocks noGrp="1"/>
          </p:cNvSpPr>
          <p:nvPr>
            <p:ph type="sldNum" sz="quarter" idx="16"/>
          </p:nvPr>
        </p:nvSpPr>
        <p:spPr>
          <a:xfrm>
            <a:off x="511175" y="4983163"/>
            <a:ext cx="585788" cy="365125"/>
          </a:xfrm>
        </p:spPr>
        <p:txBody>
          <a:bodyPr/>
          <a:lstStyle>
            <a:lvl1pPr>
              <a:defRPr/>
            </a:lvl1pPr>
          </a:lstStyle>
          <a:p>
            <a:fld id="{97374C33-DDFE-634E-91CB-EFA61FA3421B}" type="slidenum">
              <a:rPr lang="en-US" altLang="el-GR"/>
              <a:pPr/>
              <a:t>‹#›</a:t>
            </a:fld>
            <a:endParaRPr lang="en-US" altLang="el-GR"/>
          </a:p>
        </p:txBody>
      </p:sp>
    </p:spTree>
    <p:extLst>
      <p:ext uri="{BB962C8B-B14F-4D97-AF65-F5344CB8AC3E}">
        <p14:creationId xmlns:p14="http://schemas.microsoft.com/office/powerpoint/2010/main" val="492313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81F528C1-168D-3D58-0EDB-8FF502D23C98}"/>
              </a:ext>
            </a:extLst>
          </p:cNvPr>
          <p:cNvSpPr>
            <a:spLocks/>
          </p:cNvSpPr>
          <p:nvPr/>
        </p:nvSpPr>
        <p:spPr bwMode="auto">
          <a:xfrm flipV="1">
            <a:off x="0" y="711200"/>
            <a:ext cx="1358900" cy="508000"/>
          </a:xfrm>
          <a:custGeom>
            <a:avLst/>
            <a:gdLst>
              <a:gd name="T0" fmla="*/ 2147483647 w 7908"/>
              <a:gd name="T1" fmla="*/ 2147483647 h 10000"/>
              <a:gd name="T2" fmla="*/ 2147483647 w 7908"/>
              <a:gd name="T3" fmla="*/ 2147483647 h 10000"/>
              <a:gd name="T4" fmla="*/ 2147483647 w 7908"/>
              <a:gd name="T5" fmla="*/ 2147483647 h 10000"/>
              <a:gd name="T6" fmla="*/ 2147483647 w 7908"/>
              <a:gd name="T7" fmla="*/ 0 h 10000"/>
              <a:gd name="T8" fmla="*/ 2147483647 w 7908"/>
              <a:gd name="T9" fmla="*/ 0 h 10000"/>
              <a:gd name="T10" fmla="*/ 0 w 7908"/>
              <a:gd name="T11" fmla="*/ 2147483647 h 10000"/>
              <a:gd name="T12" fmla="*/ 0 w 7908"/>
              <a:gd name="T13" fmla="*/ 2147483647 h 10000"/>
              <a:gd name="T14" fmla="*/ 2147483647 w 7908"/>
              <a:gd name="T15" fmla="*/ 2147483647 h 10000"/>
              <a:gd name="T16" fmla="*/ 2147483647 w 7908"/>
              <a:gd name="T17" fmla="*/ 2147483647 h 10000"/>
              <a:gd name="T18" fmla="*/ 2147483647 w 7908"/>
              <a:gd name="T19" fmla="*/ 2147483647 h 10000"/>
              <a:gd name="T20" fmla="*/ 2147483647 w 7908"/>
              <a:gd name="T21" fmla="*/ 2147483647 h 10000"/>
              <a:gd name="T22" fmla="*/ 2147483647 w 7908"/>
              <a:gd name="T23" fmla="*/ 2147483647 h 10000"/>
              <a:gd name="T24" fmla="*/ 2147483647 w 7908"/>
              <a:gd name="T25" fmla="*/ 2147483647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3">
            <a:extLst>
              <a:ext uri="{FF2B5EF4-FFF2-40B4-BE49-F238E27FC236}">
                <a16:creationId xmlns:a16="http://schemas.microsoft.com/office/drawing/2014/main" id="{F957C344-86FA-1B32-65A1-2DAE0BAADE30}"/>
              </a:ext>
            </a:extLst>
          </p:cNvPr>
          <p:cNvSpPr>
            <a:spLocks noGrp="1"/>
          </p:cNvSpPr>
          <p:nvPr>
            <p:ph type="dt" sz="half" idx="10"/>
          </p:nvPr>
        </p:nvSpPr>
        <p:spPr/>
        <p:txBody>
          <a:bodyPr/>
          <a:lstStyle>
            <a:lvl1pPr>
              <a:defRPr/>
            </a:lvl1pPr>
          </a:lstStyle>
          <a:p>
            <a:pPr>
              <a:defRPr/>
            </a:pPr>
            <a:fld id="{0E25D625-26AA-8E45-A2A6-7F15508E9C41}" type="datetimeFigureOut">
              <a:rPr lang="en-US"/>
              <a:pPr>
                <a:defRPr/>
              </a:pPr>
              <a:t>12/10/23</a:t>
            </a:fld>
            <a:endParaRPr lang="en-US" dirty="0"/>
          </a:p>
        </p:txBody>
      </p:sp>
      <p:sp>
        <p:nvSpPr>
          <p:cNvPr id="6" name="Footer Placeholder 4">
            <a:extLst>
              <a:ext uri="{FF2B5EF4-FFF2-40B4-BE49-F238E27FC236}">
                <a16:creationId xmlns:a16="http://schemas.microsoft.com/office/drawing/2014/main" id="{BFFA0107-6976-14E0-BE2E-83E942CD065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600BD1C-AE20-7810-6920-BD039B375EA5}"/>
              </a:ext>
            </a:extLst>
          </p:cNvPr>
          <p:cNvSpPr>
            <a:spLocks noGrp="1"/>
          </p:cNvSpPr>
          <p:nvPr>
            <p:ph type="sldNum" sz="quarter" idx="12"/>
          </p:nvPr>
        </p:nvSpPr>
        <p:spPr/>
        <p:txBody>
          <a:bodyPr/>
          <a:lstStyle>
            <a:lvl1pPr>
              <a:defRPr/>
            </a:lvl1pPr>
          </a:lstStyle>
          <a:p>
            <a:fld id="{5DF4FE7B-1BD0-1449-A852-502E872D038E}" type="slidenum">
              <a:rPr lang="en-US" altLang="el-GR"/>
              <a:pPr/>
              <a:t>‹#›</a:t>
            </a:fld>
            <a:endParaRPr lang="en-US" altLang="el-GR"/>
          </a:p>
        </p:txBody>
      </p:sp>
    </p:spTree>
    <p:extLst>
      <p:ext uri="{BB962C8B-B14F-4D97-AF65-F5344CB8AC3E}">
        <p14:creationId xmlns:p14="http://schemas.microsoft.com/office/powerpoint/2010/main" val="2247517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422E5AA0-5EA9-4276-EE4D-809F53E077C4}"/>
              </a:ext>
            </a:extLst>
          </p:cNvPr>
          <p:cNvSpPr>
            <a:spLocks/>
          </p:cNvSpPr>
          <p:nvPr/>
        </p:nvSpPr>
        <p:spPr bwMode="auto">
          <a:xfrm flipV="1">
            <a:off x="0" y="711200"/>
            <a:ext cx="1358900" cy="508000"/>
          </a:xfrm>
          <a:custGeom>
            <a:avLst/>
            <a:gdLst>
              <a:gd name="T0" fmla="*/ 2147483647 w 7908"/>
              <a:gd name="T1" fmla="*/ 2147483647 h 10000"/>
              <a:gd name="T2" fmla="*/ 2147483647 w 7908"/>
              <a:gd name="T3" fmla="*/ 2147483647 h 10000"/>
              <a:gd name="T4" fmla="*/ 2147483647 w 7908"/>
              <a:gd name="T5" fmla="*/ 2147483647 h 10000"/>
              <a:gd name="T6" fmla="*/ 2147483647 w 7908"/>
              <a:gd name="T7" fmla="*/ 0 h 10000"/>
              <a:gd name="T8" fmla="*/ 2147483647 w 7908"/>
              <a:gd name="T9" fmla="*/ 0 h 10000"/>
              <a:gd name="T10" fmla="*/ 0 w 7908"/>
              <a:gd name="T11" fmla="*/ 2147483647 h 10000"/>
              <a:gd name="T12" fmla="*/ 0 w 7908"/>
              <a:gd name="T13" fmla="*/ 2147483647 h 10000"/>
              <a:gd name="T14" fmla="*/ 2147483647 w 7908"/>
              <a:gd name="T15" fmla="*/ 2147483647 h 10000"/>
              <a:gd name="T16" fmla="*/ 2147483647 w 7908"/>
              <a:gd name="T17" fmla="*/ 2147483647 h 10000"/>
              <a:gd name="T18" fmla="*/ 2147483647 w 7908"/>
              <a:gd name="T19" fmla="*/ 2147483647 h 10000"/>
              <a:gd name="T20" fmla="*/ 2147483647 w 7908"/>
              <a:gd name="T21" fmla="*/ 2147483647 h 10000"/>
              <a:gd name="T22" fmla="*/ 2147483647 w 7908"/>
              <a:gd name="T23" fmla="*/ 2147483647 h 10000"/>
              <a:gd name="T24" fmla="*/ 2147483647 w 7908"/>
              <a:gd name="T25" fmla="*/ 2147483647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Vertical Title 1"/>
          <p:cNvSpPr>
            <a:spLocks noGrp="1"/>
          </p:cNvSpPr>
          <p:nvPr>
            <p:ph type="title" orient="vert"/>
          </p:nvPr>
        </p:nvSpPr>
        <p:spPr>
          <a:xfrm>
            <a:off x="6878535" y="627406"/>
            <a:ext cx="1656132" cy="5283817"/>
          </a:xfrm>
        </p:spPr>
        <p:txBody>
          <a:bodyPr vert="eaVert" anchor="ctr"/>
          <a:lstStyle/>
          <a:p>
            <a:r>
              <a:rPr lang="el-GR"/>
              <a:t>Στυλ κύριου τίτλου</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3">
            <a:extLst>
              <a:ext uri="{FF2B5EF4-FFF2-40B4-BE49-F238E27FC236}">
                <a16:creationId xmlns:a16="http://schemas.microsoft.com/office/drawing/2014/main" id="{1AD9254F-7B9C-33F1-DC36-F8D28824F3FC}"/>
              </a:ext>
            </a:extLst>
          </p:cNvPr>
          <p:cNvSpPr>
            <a:spLocks noGrp="1"/>
          </p:cNvSpPr>
          <p:nvPr>
            <p:ph type="dt" sz="half" idx="10"/>
          </p:nvPr>
        </p:nvSpPr>
        <p:spPr/>
        <p:txBody>
          <a:bodyPr/>
          <a:lstStyle>
            <a:lvl1pPr>
              <a:defRPr/>
            </a:lvl1pPr>
          </a:lstStyle>
          <a:p>
            <a:pPr>
              <a:defRPr/>
            </a:pPr>
            <a:fld id="{5DC39DAE-46AF-F24C-91F9-2D03D57D35DC}" type="datetimeFigureOut">
              <a:rPr lang="en-US"/>
              <a:pPr>
                <a:defRPr/>
              </a:pPr>
              <a:t>12/10/23</a:t>
            </a:fld>
            <a:endParaRPr lang="en-US" dirty="0"/>
          </a:p>
        </p:txBody>
      </p:sp>
      <p:sp>
        <p:nvSpPr>
          <p:cNvPr id="6" name="Footer Placeholder 4">
            <a:extLst>
              <a:ext uri="{FF2B5EF4-FFF2-40B4-BE49-F238E27FC236}">
                <a16:creationId xmlns:a16="http://schemas.microsoft.com/office/drawing/2014/main" id="{57ED2B5E-FCC0-1B02-961B-49D25619162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1A4B8B3-0C32-AAC7-D1A2-F0F4293B4DA1}"/>
              </a:ext>
            </a:extLst>
          </p:cNvPr>
          <p:cNvSpPr>
            <a:spLocks noGrp="1"/>
          </p:cNvSpPr>
          <p:nvPr>
            <p:ph type="sldNum" sz="quarter" idx="12"/>
          </p:nvPr>
        </p:nvSpPr>
        <p:spPr/>
        <p:txBody>
          <a:bodyPr/>
          <a:lstStyle>
            <a:lvl1pPr>
              <a:defRPr/>
            </a:lvl1pPr>
          </a:lstStyle>
          <a:p>
            <a:fld id="{CF58B49D-4715-AA4C-BC5A-37DFE9C41BB0}" type="slidenum">
              <a:rPr lang="en-US" altLang="el-GR"/>
              <a:pPr/>
              <a:t>‹#›</a:t>
            </a:fld>
            <a:endParaRPr lang="en-US" altLang="el-GR"/>
          </a:p>
        </p:txBody>
      </p:sp>
    </p:spTree>
    <p:extLst>
      <p:ext uri="{BB962C8B-B14F-4D97-AF65-F5344CB8AC3E}">
        <p14:creationId xmlns:p14="http://schemas.microsoft.com/office/powerpoint/2010/main" val="541889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6312F2FA-4B0F-F6E5-5531-277572E82683}"/>
              </a:ext>
            </a:extLst>
          </p:cNvPr>
          <p:cNvSpPr>
            <a:spLocks/>
          </p:cNvSpPr>
          <p:nvPr/>
        </p:nvSpPr>
        <p:spPr bwMode="auto">
          <a:xfrm flipV="1">
            <a:off x="0" y="711200"/>
            <a:ext cx="1358900" cy="508000"/>
          </a:xfrm>
          <a:custGeom>
            <a:avLst/>
            <a:gdLst>
              <a:gd name="T0" fmla="*/ 2147483647 w 7908"/>
              <a:gd name="T1" fmla="*/ 2147483647 h 10000"/>
              <a:gd name="T2" fmla="*/ 2147483647 w 7908"/>
              <a:gd name="T3" fmla="*/ 2147483647 h 10000"/>
              <a:gd name="T4" fmla="*/ 2147483647 w 7908"/>
              <a:gd name="T5" fmla="*/ 2147483647 h 10000"/>
              <a:gd name="T6" fmla="*/ 2147483647 w 7908"/>
              <a:gd name="T7" fmla="*/ 0 h 10000"/>
              <a:gd name="T8" fmla="*/ 2147483647 w 7908"/>
              <a:gd name="T9" fmla="*/ 0 h 10000"/>
              <a:gd name="T10" fmla="*/ 0 w 7908"/>
              <a:gd name="T11" fmla="*/ 2147483647 h 10000"/>
              <a:gd name="T12" fmla="*/ 0 w 7908"/>
              <a:gd name="T13" fmla="*/ 2147483647 h 10000"/>
              <a:gd name="T14" fmla="*/ 2147483647 w 7908"/>
              <a:gd name="T15" fmla="*/ 2147483647 h 10000"/>
              <a:gd name="T16" fmla="*/ 2147483647 w 7908"/>
              <a:gd name="T17" fmla="*/ 2147483647 h 10000"/>
              <a:gd name="T18" fmla="*/ 2147483647 w 7908"/>
              <a:gd name="T19" fmla="*/ 2147483647 h 10000"/>
              <a:gd name="T20" fmla="*/ 2147483647 w 7908"/>
              <a:gd name="T21" fmla="*/ 2147483647 h 10000"/>
              <a:gd name="T22" fmla="*/ 2147483647 w 7908"/>
              <a:gd name="T23" fmla="*/ 2147483647 h 10000"/>
              <a:gd name="T24" fmla="*/ 2147483647 w 7908"/>
              <a:gd name="T25" fmla="*/ 2147483647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title"/>
          </p:nvPr>
        </p:nvSpPr>
        <p:spPr>
          <a:xfrm>
            <a:off x="1945201" y="624110"/>
            <a:ext cx="6589199" cy="1280890"/>
          </a:xfrm>
        </p:spPr>
        <p:txBody>
          <a:bodyPr/>
          <a:lstStyle/>
          <a:p>
            <a:r>
              <a:rPr lang="el-GR"/>
              <a:t>Στυλ κύριου τίτλου</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3">
            <a:extLst>
              <a:ext uri="{FF2B5EF4-FFF2-40B4-BE49-F238E27FC236}">
                <a16:creationId xmlns:a16="http://schemas.microsoft.com/office/drawing/2014/main" id="{2B8E0E05-A620-FCC3-823B-88639153972C}"/>
              </a:ext>
            </a:extLst>
          </p:cNvPr>
          <p:cNvSpPr>
            <a:spLocks noGrp="1"/>
          </p:cNvSpPr>
          <p:nvPr>
            <p:ph type="dt" sz="half" idx="10"/>
          </p:nvPr>
        </p:nvSpPr>
        <p:spPr/>
        <p:txBody>
          <a:bodyPr/>
          <a:lstStyle>
            <a:lvl1pPr>
              <a:defRPr/>
            </a:lvl1pPr>
          </a:lstStyle>
          <a:p>
            <a:pPr>
              <a:defRPr/>
            </a:pPr>
            <a:fld id="{95982560-733E-BD49-91E8-93FF244594B6}" type="datetimeFigureOut">
              <a:rPr lang="en-US"/>
              <a:pPr>
                <a:defRPr/>
              </a:pPr>
              <a:t>12/10/23</a:t>
            </a:fld>
            <a:endParaRPr lang="en-US" dirty="0"/>
          </a:p>
        </p:txBody>
      </p:sp>
      <p:sp>
        <p:nvSpPr>
          <p:cNvPr id="6" name="Footer Placeholder 4">
            <a:extLst>
              <a:ext uri="{FF2B5EF4-FFF2-40B4-BE49-F238E27FC236}">
                <a16:creationId xmlns:a16="http://schemas.microsoft.com/office/drawing/2014/main" id="{9CE971BE-CAC1-080A-35C1-935252D5885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4D16582-2331-4237-8571-3017FDA15074}"/>
              </a:ext>
            </a:extLst>
          </p:cNvPr>
          <p:cNvSpPr>
            <a:spLocks noGrp="1"/>
          </p:cNvSpPr>
          <p:nvPr>
            <p:ph type="sldNum" sz="quarter" idx="12"/>
          </p:nvPr>
        </p:nvSpPr>
        <p:spPr/>
        <p:txBody>
          <a:bodyPr/>
          <a:lstStyle>
            <a:lvl1pPr>
              <a:defRPr/>
            </a:lvl1pPr>
          </a:lstStyle>
          <a:p>
            <a:fld id="{5B45A791-2FDE-924B-9D94-592EC59886F9}" type="slidenum">
              <a:rPr lang="en-US" altLang="el-GR"/>
              <a:pPr/>
              <a:t>‹#›</a:t>
            </a:fld>
            <a:endParaRPr lang="en-US" altLang="el-GR"/>
          </a:p>
        </p:txBody>
      </p:sp>
    </p:spTree>
    <p:extLst>
      <p:ext uri="{BB962C8B-B14F-4D97-AF65-F5344CB8AC3E}">
        <p14:creationId xmlns:p14="http://schemas.microsoft.com/office/powerpoint/2010/main" val="2959648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4" name="Freeform 11">
            <a:extLst>
              <a:ext uri="{FF2B5EF4-FFF2-40B4-BE49-F238E27FC236}">
                <a16:creationId xmlns:a16="http://schemas.microsoft.com/office/drawing/2014/main" id="{2388273F-19D6-1A8D-C652-EB2AAAB4960C}"/>
              </a:ext>
            </a:extLst>
          </p:cNvPr>
          <p:cNvSpPr>
            <a:spLocks/>
          </p:cNvSpPr>
          <p:nvPr/>
        </p:nvSpPr>
        <p:spPr bwMode="auto">
          <a:xfrm flipV="1">
            <a:off x="0" y="3167063"/>
            <a:ext cx="1358900" cy="508000"/>
          </a:xfrm>
          <a:custGeom>
            <a:avLst/>
            <a:gdLst>
              <a:gd name="T0" fmla="*/ 2147483647 w 7908"/>
              <a:gd name="T1" fmla="*/ 2147483647 h 10000"/>
              <a:gd name="T2" fmla="*/ 2147483647 w 7908"/>
              <a:gd name="T3" fmla="*/ 2147483647 h 10000"/>
              <a:gd name="T4" fmla="*/ 2147483647 w 7908"/>
              <a:gd name="T5" fmla="*/ 2147483647 h 10000"/>
              <a:gd name="T6" fmla="*/ 2147483647 w 7908"/>
              <a:gd name="T7" fmla="*/ 0 h 10000"/>
              <a:gd name="T8" fmla="*/ 2147483647 w 7908"/>
              <a:gd name="T9" fmla="*/ 0 h 10000"/>
              <a:gd name="T10" fmla="*/ 0 w 7908"/>
              <a:gd name="T11" fmla="*/ 2147483647 h 10000"/>
              <a:gd name="T12" fmla="*/ 0 w 7908"/>
              <a:gd name="T13" fmla="*/ 2147483647 h 10000"/>
              <a:gd name="T14" fmla="*/ 2147483647 w 7908"/>
              <a:gd name="T15" fmla="*/ 2147483647 h 10000"/>
              <a:gd name="T16" fmla="*/ 2147483647 w 7908"/>
              <a:gd name="T17" fmla="*/ 2147483647 h 10000"/>
              <a:gd name="T18" fmla="*/ 2147483647 w 7908"/>
              <a:gd name="T19" fmla="*/ 2147483647 h 10000"/>
              <a:gd name="T20" fmla="*/ 2147483647 w 7908"/>
              <a:gd name="T21" fmla="*/ 2147483647 h 10000"/>
              <a:gd name="T22" fmla="*/ 2147483647 w 7908"/>
              <a:gd name="T23" fmla="*/ 2147483647 h 10000"/>
              <a:gd name="T24" fmla="*/ 2147483647 w 7908"/>
              <a:gd name="T25" fmla="*/ 2147483647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l-GR"/>
              <a:t>Στυλ κύριου τίτλου</a:t>
            </a:r>
            <a:endParaRPr lang="en-US" dirty="0"/>
          </a:p>
        </p:txBody>
      </p:sp>
      <p:sp>
        <p:nvSpPr>
          <p:cNvPr id="3" name="Text Placeholder 2"/>
          <p:cNvSpPr>
            <a:spLocks noGrp="1"/>
          </p:cNvSpPr>
          <p:nvPr>
            <p:ph type="body" idx="1"/>
          </p:nvPr>
        </p:nvSpPr>
        <p:spPr>
          <a:xfrm>
            <a:off x="1942415" y="3581400"/>
            <a:ext cx="6591985"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υποδείγματος κειμένου</a:t>
            </a:r>
          </a:p>
        </p:txBody>
      </p:sp>
      <p:sp>
        <p:nvSpPr>
          <p:cNvPr id="5" name="Date Placeholder 3">
            <a:extLst>
              <a:ext uri="{FF2B5EF4-FFF2-40B4-BE49-F238E27FC236}">
                <a16:creationId xmlns:a16="http://schemas.microsoft.com/office/drawing/2014/main" id="{CE95B771-747A-106D-E4A3-CFCAE3C0C469}"/>
              </a:ext>
            </a:extLst>
          </p:cNvPr>
          <p:cNvSpPr>
            <a:spLocks noGrp="1"/>
          </p:cNvSpPr>
          <p:nvPr>
            <p:ph type="dt" sz="half" idx="10"/>
          </p:nvPr>
        </p:nvSpPr>
        <p:spPr/>
        <p:txBody>
          <a:bodyPr/>
          <a:lstStyle>
            <a:lvl1pPr>
              <a:defRPr/>
            </a:lvl1pPr>
          </a:lstStyle>
          <a:p>
            <a:pPr>
              <a:defRPr/>
            </a:pPr>
            <a:fld id="{71E5A3C6-0B6F-454A-993D-D4007BA4E395}" type="datetimeFigureOut">
              <a:rPr lang="en-US"/>
              <a:pPr>
                <a:defRPr/>
              </a:pPr>
              <a:t>12/10/23</a:t>
            </a:fld>
            <a:endParaRPr lang="en-US" dirty="0"/>
          </a:p>
        </p:txBody>
      </p:sp>
      <p:sp>
        <p:nvSpPr>
          <p:cNvPr id="6" name="Footer Placeholder 4">
            <a:extLst>
              <a:ext uri="{FF2B5EF4-FFF2-40B4-BE49-F238E27FC236}">
                <a16:creationId xmlns:a16="http://schemas.microsoft.com/office/drawing/2014/main" id="{4D825FA0-9631-39AB-6767-75C4628F454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E76741B-A187-0284-B252-421A1FF2BE04}"/>
              </a:ext>
            </a:extLst>
          </p:cNvPr>
          <p:cNvSpPr>
            <a:spLocks noGrp="1"/>
          </p:cNvSpPr>
          <p:nvPr>
            <p:ph type="sldNum" sz="quarter" idx="12"/>
          </p:nvPr>
        </p:nvSpPr>
        <p:spPr>
          <a:xfrm>
            <a:off x="511175" y="3244850"/>
            <a:ext cx="585788" cy="365125"/>
          </a:xfrm>
        </p:spPr>
        <p:txBody>
          <a:bodyPr/>
          <a:lstStyle>
            <a:lvl1pPr>
              <a:defRPr/>
            </a:lvl1pPr>
          </a:lstStyle>
          <a:p>
            <a:fld id="{344D3F60-1F2E-E341-B564-AD184386FFF9}" type="slidenum">
              <a:rPr lang="en-US" altLang="el-GR"/>
              <a:pPr/>
              <a:t>‹#›</a:t>
            </a:fld>
            <a:endParaRPr lang="en-US" altLang="el-GR"/>
          </a:p>
        </p:txBody>
      </p:sp>
    </p:spTree>
    <p:extLst>
      <p:ext uri="{BB962C8B-B14F-4D97-AF65-F5344CB8AC3E}">
        <p14:creationId xmlns:p14="http://schemas.microsoft.com/office/powerpoint/2010/main" val="2703004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0357B46F-C146-90C8-5B18-411C350796AB}"/>
              </a:ext>
            </a:extLst>
          </p:cNvPr>
          <p:cNvSpPr>
            <a:spLocks/>
          </p:cNvSpPr>
          <p:nvPr/>
        </p:nvSpPr>
        <p:spPr bwMode="auto">
          <a:xfrm flipV="1">
            <a:off x="0" y="711200"/>
            <a:ext cx="1358900" cy="508000"/>
          </a:xfrm>
          <a:custGeom>
            <a:avLst/>
            <a:gdLst>
              <a:gd name="T0" fmla="*/ 2147483647 w 7908"/>
              <a:gd name="T1" fmla="*/ 2147483647 h 10000"/>
              <a:gd name="T2" fmla="*/ 2147483647 w 7908"/>
              <a:gd name="T3" fmla="*/ 2147483647 h 10000"/>
              <a:gd name="T4" fmla="*/ 2147483647 w 7908"/>
              <a:gd name="T5" fmla="*/ 2147483647 h 10000"/>
              <a:gd name="T6" fmla="*/ 2147483647 w 7908"/>
              <a:gd name="T7" fmla="*/ 0 h 10000"/>
              <a:gd name="T8" fmla="*/ 2147483647 w 7908"/>
              <a:gd name="T9" fmla="*/ 0 h 10000"/>
              <a:gd name="T10" fmla="*/ 0 w 7908"/>
              <a:gd name="T11" fmla="*/ 2147483647 h 10000"/>
              <a:gd name="T12" fmla="*/ 0 w 7908"/>
              <a:gd name="T13" fmla="*/ 2147483647 h 10000"/>
              <a:gd name="T14" fmla="*/ 2147483647 w 7908"/>
              <a:gd name="T15" fmla="*/ 2147483647 h 10000"/>
              <a:gd name="T16" fmla="*/ 2147483647 w 7908"/>
              <a:gd name="T17" fmla="*/ 2147483647 h 10000"/>
              <a:gd name="T18" fmla="*/ 2147483647 w 7908"/>
              <a:gd name="T19" fmla="*/ 2147483647 h 10000"/>
              <a:gd name="T20" fmla="*/ 2147483647 w 7908"/>
              <a:gd name="T21" fmla="*/ 2147483647 h 10000"/>
              <a:gd name="T22" fmla="*/ 2147483647 w 7908"/>
              <a:gd name="T23" fmla="*/ 2147483647 h 10000"/>
              <a:gd name="T24" fmla="*/ 2147483647 w 7908"/>
              <a:gd name="T25" fmla="*/ 2147483647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 name="Title 7"/>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a:extLst>
              <a:ext uri="{FF2B5EF4-FFF2-40B4-BE49-F238E27FC236}">
                <a16:creationId xmlns:a16="http://schemas.microsoft.com/office/drawing/2014/main" id="{66890E56-AAFD-4B0D-20A3-7BD4E7BDE04D}"/>
              </a:ext>
            </a:extLst>
          </p:cNvPr>
          <p:cNvSpPr>
            <a:spLocks noGrp="1"/>
          </p:cNvSpPr>
          <p:nvPr>
            <p:ph type="dt" sz="half" idx="10"/>
          </p:nvPr>
        </p:nvSpPr>
        <p:spPr/>
        <p:txBody>
          <a:bodyPr/>
          <a:lstStyle>
            <a:lvl1pPr>
              <a:defRPr/>
            </a:lvl1pPr>
          </a:lstStyle>
          <a:p>
            <a:pPr>
              <a:defRPr/>
            </a:pPr>
            <a:fld id="{AFB26839-6112-344E-89FD-E41283242C98}" type="datetimeFigureOut">
              <a:rPr lang="en-US"/>
              <a:pPr>
                <a:defRPr/>
              </a:pPr>
              <a:t>12/10/23</a:t>
            </a:fld>
            <a:endParaRPr lang="en-US" dirty="0"/>
          </a:p>
        </p:txBody>
      </p:sp>
      <p:sp>
        <p:nvSpPr>
          <p:cNvPr id="6" name="Footer Placeholder 5">
            <a:extLst>
              <a:ext uri="{FF2B5EF4-FFF2-40B4-BE49-F238E27FC236}">
                <a16:creationId xmlns:a16="http://schemas.microsoft.com/office/drawing/2014/main" id="{B71A2412-8A0E-652A-49F8-AD86EE5222A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8D849EA-A6FA-53DD-0360-EDD44889E1C2}"/>
              </a:ext>
            </a:extLst>
          </p:cNvPr>
          <p:cNvSpPr>
            <a:spLocks noGrp="1"/>
          </p:cNvSpPr>
          <p:nvPr>
            <p:ph type="sldNum" sz="quarter" idx="12"/>
          </p:nvPr>
        </p:nvSpPr>
        <p:spPr/>
        <p:txBody>
          <a:bodyPr/>
          <a:lstStyle>
            <a:lvl1pPr>
              <a:defRPr/>
            </a:lvl1pPr>
          </a:lstStyle>
          <a:p>
            <a:fld id="{C4F2AE85-979D-9F43-B73B-9D3D7D19CE44}" type="slidenum">
              <a:rPr lang="en-US" altLang="el-GR"/>
              <a:pPr/>
              <a:t>‹#›</a:t>
            </a:fld>
            <a:endParaRPr lang="en-US" altLang="el-GR"/>
          </a:p>
        </p:txBody>
      </p:sp>
    </p:spTree>
    <p:extLst>
      <p:ext uri="{BB962C8B-B14F-4D97-AF65-F5344CB8AC3E}">
        <p14:creationId xmlns:p14="http://schemas.microsoft.com/office/powerpoint/2010/main" val="2739372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A239494A-59A9-164B-5BF2-7DFD5F3D7A8D}"/>
              </a:ext>
            </a:extLst>
          </p:cNvPr>
          <p:cNvSpPr>
            <a:spLocks/>
          </p:cNvSpPr>
          <p:nvPr/>
        </p:nvSpPr>
        <p:spPr bwMode="auto">
          <a:xfrm flipV="1">
            <a:off x="0" y="711200"/>
            <a:ext cx="1358900" cy="508000"/>
          </a:xfrm>
          <a:custGeom>
            <a:avLst/>
            <a:gdLst>
              <a:gd name="T0" fmla="*/ 2147483647 w 7908"/>
              <a:gd name="T1" fmla="*/ 2147483647 h 10000"/>
              <a:gd name="T2" fmla="*/ 2147483647 w 7908"/>
              <a:gd name="T3" fmla="*/ 2147483647 h 10000"/>
              <a:gd name="T4" fmla="*/ 2147483647 w 7908"/>
              <a:gd name="T5" fmla="*/ 2147483647 h 10000"/>
              <a:gd name="T6" fmla="*/ 2147483647 w 7908"/>
              <a:gd name="T7" fmla="*/ 0 h 10000"/>
              <a:gd name="T8" fmla="*/ 2147483647 w 7908"/>
              <a:gd name="T9" fmla="*/ 0 h 10000"/>
              <a:gd name="T10" fmla="*/ 0 w 7908"/>
              <a:gd name="T11" fmla="*/ 2147483647 h 10000"/>
              <a:gd name="T12" fmla="*/ 0 w 7908"/>
              <a:gd name="T13" fmla="*/ 2147483647 h 10000"/>
              <a:gd name="T14" fmla="*/ 2147483647 w 7908"/>
              <a:gd name="T15" fmla="*/ 2147483647 h 10000"/>
              <a:gd name="T16" fmla="*/ 2147483647 w 7908"/>
              <a:gd name="T17" fmla="*/ 2147483647 h 10000"/>
              <a:gd name="T18" fmla="*/ 2147483647 w 7908"/>
              <a:gd name="T19" fmla="*/ 2147483647 h 10000"/>
              <a:gd name="T20" fmla="*/ 2147483647 w 7908"/>
              <a:gd name="T21" fmla="*/ 2147483647 h 10000"/>
              <a:gd name="T22" fmla="*/ 2147483647 w 7908"/>
              <a:gd name="T23" fmla="*/ 2147483647 h 10000"/>
              <a:gd name="T24" fmla="*/ 2147483647 w 7908"/>
              <a:gd name="T25" fmla="*/ 2147483647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 name="Title 9"/>
          <p:cNvSpPr>
            <a:spLocks noGrp="1"/>
          </p:cNvSpPr>
          <p:nvPr>
            <p:ph type="title"/>
          </p:nvPr>
        </p:nvSpPr>
        <p:spPr/>
        <p:txBody>
          <a:bodyPr/>
          <a:lstStyle/>
          <a:p>
            <a:r>
              <a:rPr lang="el-GR"/>
              <a:t>Στυλ κύριου τίτλου</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a:extLst>
              <a:ext uri="{FF2B5EF4-FFF2-40B4-BE49-F238E27FC236}">
                <a16:creationId xmlns:a16="http://schemas.microsoft.com/office/drawing/2014/main" id="{811ECE4C-4875-45BF-5859-D36BD3C91E0B}"/>
              </a:ext>
            </a:extLst>
          </p:cNvPr>
          <p:cNvSpPr>
            <a:spLocks noGrp="1"/>
          </p:cNvSpPr>
          <p:nvPr>
            <p:ph type="dt" sz="half" idx="10"/>
          </p:nvPr>
        </p:nvSpPr>
        <p:spPr/>
        <p:txBody>
          <a:bodyPr/>
          <a:lstStyle>
            <a:lvl1pPr>
              <a:defRPr/>
            </a:lvl1pPr>
          </a:lstStyle>
          <a:p>
            <a:pPr>
              <a:defRPr/>
            </a:pPr>
            <a:fld id="{D50127E2-316F-5341-ABFB-0D79B8023059}" type="datetimeFigureOut">
              <a:rPr lang="en-US"/>
              <a:pPr>
                <a:defRPr/>
              </a:pPr>
              <a:t>12/10/23</a:t>
            </a:fld>
            <a:endParaRPr lang="en-US" dirty="0"/>
          </a:p>
        </p:txBody>
      </p:sp>
      <p:sp>
        <p:nvSpPr>
          <p:cNvPr id="8" name="Footer Placeholder 7">
            <a:extLst>
              <a:ext uri="{FF2B5EF4-FFF2-40B4-BE49-F238E27FC236}">
                <a16:creationId xmlns:a16="http://schemas.microsoft.com/office/drawing/2014/main" id="{7339A611-84CE-EC94-563D-3DEE67F4D3E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A0B88BB-72F7-E9C8-9FFC-DDB690672A8B}"/>
              </a:ext>
            </a:extLst>
          </p:cNvPr>
          <p:cNvSpPr>
            <a:spLocks noGrp="1"/>
          </p:cNvSpPr>
          <p:nvPr>
            <p:ph type="sldNum" sz="quarter" idx="12"/>
          </p:nvPr>
        </p:nvSpPr>
        <p:spPr/>
        <p:txBody>
          <a:bodyPr/>
          <a:lstStyle>
            <a:lvl1pPr>
              <a:defRPr/>
            </a:lvl1pPr>
          </a:lstStyle>
          <a:p>
            <a:fld id="{BFC8ACFB-238D-284E-B2DF-4DE8C627FDE9}" type="slidenum">
              <a:rPr lang="en-US" altLang="el-GR"/>
              <a:pPr/>
              <a:t>‹#›</a:t>
            </a:fld>
            <a:endParaRPr lang="en-US" altLang="el-GR"/>
          </a:p>
        </p:txBody>
      </p:sp>
    </p:spTree>
    <p:extLst>
      <p:ext uri="{BB962C8B-B14F-4D97-AF65-F5344CB8AC3E}">
        <p14:creationId xmlns:p14="http://schemas.microsoft.com/office/powerpoint/2010/main" val="595768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Freeform 11">
            <a:extLst>
              <a:ext uri="{FF2B5EF4-FFF2-40B4-BE49-F238E27FC236}">
                <a16:creationId xmlns:a16="http://schemas.microsoft.com/office/drawing/2014/main" id="{35B0BAF4-3885-9AD8-C857-0025518F21DA}"/>
              </a:ext>
            </a:extLst>
          </p:cNvPr>
          <p:cNvSpPr>
            <a:spLocks/>
          </p:cNvSpPr>
          <p:nvPr/>
        </p:nvSpPr>
        <p:spPr bwMode="auto">
          <a:xfrm flipV="1">
            <a:off x="0" y="711200"/>
            <a:ext cx="1358900" cy="508000"/>
          </a:xfrm>
          <a:custGeom>
            <a:avLst/>
            <a:gdLst>
              <a:gd name="T0" fmla="*/ 2147483647 w 7908"/>
              <a:gd name="T1" fmla="*/ 2147483647 h 10000"/>
              <a:gd name="T2" fmla="*/ 2147483647 w 7908"/>
              <a:gd name="T3" fmla="*/ 2147483647 h 10000"/>
              <a:gd name="T4" fmla="*/ 2147483647 w 7908"/>
              <a:gd name="T5" fmla="*/ 2147483647 h 10000"/>
              <a:gd name="T6" fmla="*/ 2147483647 w 7908"/>
              <a:gd name="T7" fmla="*/ 0 h 10000"/>
              <a:gd name="T8" fmla="*/ 2147483647 w 7908"/>
              <a:gd name="T9" fmla="*/ 0 h 10000"/>
              <a:gd name="T10" fmla="*/ 0 w 7908"/>
              <a:gd name="T11" fmla="*/ 2147483647 h 10000"/>
              <a:gd name="T12" fmla="*/ 0 w 7908"/>
              <a:gd name="T13" fmla="*/ 2147483647 h 10000"/>
              <a:gd name="T14" fmla="*/ 2147483647 w 7908"/>
              <a:gd name="T15" fmla="*/ 2147483647 h 10000"/>
              <a:gd name="T16" fmla="*/ 2147483647 w 7908"/>
              <a:gd name="T17" fmla="*/ 2147483647 h 10000"/>
              <a:gd name="T18" fmla="*/ 2147483647 w 7908"/>
              <a:gd name="T19" fmla="*/ 2147483647 h 10000"/>
              <a:gd name="T20" fmla="*/ 2147483647 w 7908"/>
              <a:gd name="T21" fmla="*/ 2147483647 h 10000"/>
              <a:gd name="T22" fmla="*/ 2147483647 w 7908"/>
              <a:gd name="T23" fmla="*/ 2147483647 h 10000"/>
              <a:gd name="T24" fmla="*/ 2147483647 w 7908"/>
              <a:gd name="T25" fmla="*/ 2147483647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title"/>
          </p:nvPr>
        </p:nvSpPr>
        <p:spPr>
          <a:xfrm>
            <a:off x="1945200" y="624110"/>
            <a:ext cx="6589200" cy="1280890"/>
          </a:xfrm>
        </p:spPr>
        <p:txBody>
          <a:bodyPr/>
          <a:lstStyle/>
          <a:p>
            <a:r>
              <a:rPr lang="el-GR"/>
              <a:t>Στυλ κύριου τίτλου</a:t>
            </a:r>
            <a:endParaRPr lang="en-US" dirty="0"/>
          </a:p>
        </p:txBody>
      </p:sp>
      <p:sp>
        <p:nvSpPr>
          <p:cNvPr id="4" name="Date Placeholder 2">
            <a:extLst>
              <a:ext uri="{FF2B5EF4-FFF2-40B4-BE49-F238E27FC236}">
                <a16:creationId xmlns:a16="http://schemas.microsoft.com/office/drawing/2014/main" id="{DF754012-BECB-FF74-B0A0-3A7F79D28EF1}"/>
              </a:ext>
            </a:extLst>
          </p:cNvPr>
          <p:cNvSpPr>
            <a:spLocks noGrp="1"/>
          </p:cNvSpPr>
          <p:nvPr>
            <p:ph type="dt" sz="half" idx="10"/>
          </p:nvPr>
        </p:nvSpPr>
        <p:spPr/>
        <p:txBody>
          <a:bodyPr/>
          <a:lstStyle>
            <a:lvl1pPr>
              <a:defRPr/>
            </a:lvl1pPr>
          </a:lstStyle>
          <a:p>
            <a:pPr>
              <a:defRPr/>
            </a:pPr>
            <a:fld id="{49450412-8337-AF4C-938E-6A355B92CCC2}" type="datetimeFigureOut">
              <a:rPr lang="en-US"/>
              <a:pPr>
                <a:defRPr/>
              </a:pPr>
              <a:t>12/10/23</a:t>
            </a:fld>
            <a:endParaRPr lang="en-US" dirty="0"/>
          </a:p>
        </p:txBody>
      </p:sp>
      <p:sp>
        <p:nvSpPr>
          <p:cNvPr id="5" name="Footer Placeholder 3">
            <a:extLst>
              <a:ext uri="{FF2B5EF4-FFF2-40B4-BE49-F238E27FC236}">
                <a16:creationId xmlns:a16="http://schemas.microsoft.com/office/drawing/2014/main" id="{7D126CB9-9DB9-555C-EFFD-4595B762E3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4">
            <a:extLst>
              <a:ext uri="{FF2B5EF4-FFF2-40B4-BE49-F238E27FC236}">
                <a16:creationId xmlns:a16="http://schemas.microsoft.com/office/drawing/2014/main" id="{BAA34768-1AB0-6523-A8E2-99F16D40C8BD}"/>
              </a:ext>
            </a:extLst>
          </p:cNvPr>
          <p:cNvSpPr>
            <a:spLocks noGrp="1"/>
          </p:cNvSpPr>
          <p:nvPr>
            <p:ph type="sldNum" sz="quarter" idx="12"/>
          </p:nvPr>
        </p:nvSpPr>
        <p:spPr/>
        <p:txBody>
          <a:bodyPr/>
          <a:lstStyle>
            <a:lvl1pPr>
              <a:defRPr/>
            </a:lvl1pPr>
          </a:lstStyle>
          <a:p>
            <a:fld id="{02244510-8AC6-3240-811B-8F529E07C928}" type="slidenum">
              <a:rPr lang="en-US" altLang="el-GR"/>
              <a:pPr/>
              <a:t>‹#›</a:t>
            </a:fld>
            <a:endParaRPr lang="en-US" altLang="el-GR"/>
          </a:p>
        </p:txBody>
      </p:sp>
    </p:spTree>
    <p:extLst>
      <p:ext uri="{BB962C8B-B14F-4D97-AF65-F5344CB8AC3E}">
        <p14:creationId xmlns:p14="http://schemas.microsoft.com/office/powerpoint/2010/main" val="2731080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5493518B-E2FB-CED3-1223-BDF1407C4A48}"/>
              </a:ext>
            </a:extLst>
          </p:cNvPr>
          <p:cNvSpPr>
            <a:spLocks/>
          </p:cNvSpPr>
          <p:nvPr/>
        </p:nvSpPr>
        <p:spPr bwMode="auto">
          <a:xfrm flipV="1">
            <a:off x="0" y="711200"/>
            <a:ext cx="1358900" cy="508000"/>
          </a:xfrm>
          <a:custGeom>
            <a:avLst/>
            <a:gdLst>
              <a:gd name="T0" fmla="*/ 2147483647 w 7908"/>
              <a:gd name="T1" fmla="*/ 2147483647 h 10000"/>
              <a:gd name="T2" fmla="*/ 2147483647 w 7908"/>
              <a:gd name="T3" fmla="*/ 2147483647 h 10000"/>
              <a:gd name="T4" fmla="*/ 2147483647 w 7908"/>
              <a:gd name="T5" fmla="*/ 2147483647 h 10000"/>
              <a:gd name="T6" fmla="*/ 2147483647 w 7908"/>
              <a:gd name="T7" fmla="*/ 0 h 10000"/>
              <a:gd name="T8" fmla="*/ 2147483647 w 7908"/>
              <a:gd name="T9" fmla="*/ 0 h 10000"/>
              <a:gd name="T10" fmla="*/ 0 w 7908"/>
              <a:gd name="T11" fmla="*/ 2147483647 h 10000"/>
              <a:gd name="T12" fmla="*/ 0 w 7908"/>
              <a:gd name="T13" fmla="*/ 2147483647 h 10000"/>
              <a:gd name="T14" fmla="*/ 2147483647 w 7908"/>
              <a:gd name="T15" fmla="*/ 2147483647 h 10000"/>
              <a:gd name="T16" fmla="*/ 2147483647 w 7908"/>
              <a:gd name="T17" fmla="*/ 2147483647 h 10000"/>
              <a:gd name="T18" fmla="*/ 2147483647 w 7908"/>
              <a:gd name="T19" fmla="*/ 2147483647 h 10000"/>
              <a:gd name="T20" fmla="*/ 2147483647 w 7908"/>
              <a:gd name="T21" fmla="*/ 2147483647 h 10000"/>
              <a:gd name="T22" fmla="*/ 2147483647 w 7908"/>
              <a:gd name="T23" fmla="*/ 2147483647 h 10000"/>
              <a:gd name="T24" fmla="*/ 2147483647 w 7908"/>
              <a:gd name="T25" fmla="*/ 2147483647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3" name="Date Placeholder 1">
            <a:extLst>
              <a:ext uri="{FF2B5EF4-FFF2-40B4-BE49-F238E27FC236}">
                <a16:creationId xmlns:a16="http://schemas.microsoft.com/office/drawing/2014/main" id="{BE1217C4-283F-F350-104A-685666C5FD32}"/>
              </a:ext>
            </a:extLst>
          </p:cNvPr>
          <p:cNvSpPr>
            <a:spLocks noGrp="1"/>
          </p:cNvSpPr>
          <p:nvPr>
            <p:ph type="dt" sz="half" idx="10"/>
          </p:nvPr>
        </p:nvSpPr>
        <p:spPr/>
        <p:txBody>
          <a:bodyPr/>
          <a:lstStyle>
            <a:lvl1pPr>
              <a:defRPr/>
            </a:lvl1pPr>
          </a:lstStyle>
          <a:p>
            <a:pPr>
              <a:defRPr/>
            </a:pPr>
            <a:fld id="{D01A736F-6ADC-784F-9B39-97C29141917B}" type="datetimeFigureOut">
              <a:rPr lang="en-US"/>
              <a:pPr>
                <a:defRPr/>
              </a:pPr>
              <a:t>12/10/23</a:t>
            </a:fld>
            <a:endParaRPr lang="en-US" dirty="0"/>
          </a:p>
        </p:txBody>
      </p:sp>
      <p:sp>
        <p:nvSpPr>
          <p:cNvPr id="4" name="Footer Placeholder 2">
            <a:extLst>
              <a:ext uri="{FF2B5EF4-FFF2-40B4-BE49-F238E27FC236}">
                <a16:creationId xmlns:a16="http://schemas.microsoft.com/office/drawing/2014/main" id="{915F9BEC-3937-8996-6BED-2C09CBCB8E7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3">
            <a:extLst>
              <a:ext uri="{FF2B5EF4-FFF2-40B4-BE49-F238E27FC236}">
                <a16:creationId xmlns:a16="http://schemas.microsoft.com/office/drawing/2014/main" id="{02D25771-732D-5548-1475-06A6A9F11CF8}"/>
              </a:ext>
            </a:extLst>
          </p:cNvPr>
          <p:cNvSpPr>
            <a:spLocks noGrp="1"/>
          </p:cNvSpPr>
          <p:nvPr>
            <p:ph type="sldNum" sz="quarter" idx="12"/>
          </p:nvPr>
        </p:nvSpPr>
        <p:spPr/>
        <p:txBody>
          <a:bodyPr/>
          <a:lstStyle>
            <a:lvl1pPr>
              <a:defRPr/>
            </a:lvl1pPr>
          </a:lstStyle>
          <a:p>
            <a:fld id="{86E41EE1-B875-D941-BEAB-E44E29F69C1C}" type="slidenum">
              <a:rPr lang="en-US" altLang="el-GR"/>
              <a:pPr/>
              <a:t>‹#›</a:t>
            </a:fld>
            <a:endParaRPr lang="en-US" altLang="el-GR"/>
          </a:p>
        </p:txBody>
      </p:sp>
    </p:spTree>
    <p:extLst>
      <p:ext uri="{BB962C8B-B14F-4D97-AF65-F5344CB8AC3E}">
        <p14:creationId xmlns:p14="http://schemas.microsoft.com/office/powerpoint/2010/main" val="2757355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2697DC29-413E-5DC3-1B97-7BE5066CCB0A}"/>
              </a:ext>
            </a:extLst>
          </p:cNvPr>
          <p:cNvSpPr>
            <a:spLocks/>
          </p:cNvSpPr>
          <p:nvPr/>
        </p:nvSpPr>
        <p:spPr bwMode="auto">
          <a:xfrm flipV="1">
            <a:off x="0" y="711200"/>
            <a:ext cx="1358900" cy="508000"/>
          </a:xfrm>
          <a:custGeom>
            <a:avLst/>
            <a:gdLst>
              <a:gd name="T0" fmla="*/ 2147483647 w 7908"/>
              <a:gd name="T1" fmla="*/ 2147483647 h 10000"/>
              <a:gd name="T2" fmla="*/ 2147483647 w 7908"/>
              <a:gd name="T3" fmla="*/ 2147483647 h 10000"/>
              <a:gd name="T4" fmla="*/ 2147483647 w 7908"/>
              <a:gd name="T5" fmla="*/ 2147483647 h 10000"/>
              <a:gd name="T6" fmla="*/ 2147483647 w 7908"/>
              <a:gd name="T7" fmla="*/ 0 h 10000"/>
              <a:gd name="T8" fmla="*/ 2147483647 w 7908"/>
              <a:gd name="T9" fmla="*/ 0 h 10000"/>
              <a:gd name="T10" fmla="*/ 0 w 7908"/>
              <a:gd name="T11" fmla="*/ 2147483647 h 10000"/>
              <a:gd name="T12" fmla="*/ 0 w 7908"/>
              <a:gd name="T13" fmla="*/ 2147483647 h 10000"/>
              <a:gd name="T14" fmla="*/ 2147483647 w 7908"/>
              <a:gd name="T15" fmla="*/ 2147483647 h 10000"/>
              <a:gd name="T16" fmla="*/ 2147483647 w 7908"/>
              <a:gd name="T17" fmla="*/ 2147483647 h 10000"/>
              <a:gd name="T18" fmla="*/ 2147483647 w 7908"/>
              <a:gd name="T19" fmla="*/ 2147483647 h 10000"/>
              <a:gd name="T20" fmla="*/ 2147483647 w 7908"/>
              <a:gd name="T21" fmla="*/ 2147483647 h 10000"/>
              <a:gd name="T22" fmla="*/ 2147483647 w 7908"/>
              <a:gd name="T23" fmla="*/ 2147483647 h 10000"/>
              <a:gd name="T24" fmla="*/ 2147483647 w 7908"/>
              <a:gd name="T25" fmla="*/ 2147483647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title"/>
          </p:nvPr>
        </p:nvSpPr>
        <p:spPr>
          <a:xfrm>
            <a:off x="1942415" y="446088"/>
            <a:ext cx="2629584" cy="976312"/>
          </a:xfrm>
        </p:spPr>
        <p:txBody>
          <a:bodyPr anchor="b"/>
          <a:lstStyle>
            <a:lvl1pPr algn="l">
              <a:defRPr sz="2000" b="0"/>
            </a:lvl1pPr>
          </a:lstStyle>
          <a:p>
            <a:r>
              <a:rPr lang="el-GR"/>
              <a:t>Στυλ κύριου τίτλου</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6" name="Date Placeholder 4">
            <a:extLst>
              <a:ext uri="{FF2B5EF4-FFF2-40B4-BE49-F238E27FC236}">
                <a16:creationId xmlns:a16="http://schemas.microsoft.com/office/drawing/2014/main" id="{ADA4A94F-673E-8D4E-69E3-18B213FD74B2}"/>
              </a:ext>
            </a:extLst>
          </p:cNvPr>
          <p:cNvSpPr>
            <a:spLocks noGrp="1"/>
          </p:cNvSpPr>
          <p:nvPr>
            <p:ph type="dt" sz="half" idx="10"/>
          </p:nvPr>
        </p:nvSpPr>
        <p:spPr/>
        <p:txBody>
          <a:bodyPr/>
          <a:lstStyle>
            <a:lvl1pPr>
              <a:defRPr/>
            </a:lvl1pPr>
          </a:lstStyle>
          <a:p>
            <a:pPr>
              <a:defRPr/>
            </a:pPr>
            <a:fld id="{1A033564-4A44-9048-917F-60D99B31B561}" type="datetimeFigureOut">
              <a:rPr lang="en-US"/>
              <a:pPr>
                <a:defRPr/>
              </a:pPr>
              <a:t>12/10/23</a:t>
            </a:fld>
            <a:endParaRPr lang="en-US" dirty="0"/>
          </a:p>
        </p:txBody>
      </p:sp>
      <p:sp>
        <p:nvSpPr>
          <p:cNvPr id="7" name="Footer Placeholder 5">
            <a:extLst>
              <a:ext uri="{FF2B5EF4-FFF2-40B4-BE49-F238E27FC236}">
                <a16:creationId xmlns:a16="http://schemas.microsoft.com/office/drawing/2014/main" id="{2D84D8EA-DFDE-E9B3-292F-87EC47A1726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23039FF7-EB99-1E3F-FD07-CC13CDCC6E90}"/>
              </a:ext>
            </a:extLst>
          </p:cNvPr>
          <p:cNvSpPr>
            <a:spLocks noGrp="1"/>
          </p:cNvSpPr>
          <p:nvPr>
            <p:ph type="sldNum" sz="quarter" idx="12"/>
          </p:nvPr>
        </p:nvSpPr>
        <p:spPr/>
        <p:txBody>
          <a:bodyPr/>
          <a:lstStyle>
            <a:lvl1pPr>
              <a:defRPr/>
            </a:lvl1pPr>
          </a:lstStyle>
          <a:p>
            <a:fld id="{CA9985E5-E9B7-8147-B093-5188A48B4958}" type="slidenum">
              <a:rPr lang="en-US" altLang="el-GR"/>
              <a:pPr/>
              <a:t>‹#›</a:t>
            </a:fld>
            <a:endParaRPr lang="en-US" altLang="el-GR"/>
          </a:p>
        </p:txBody>
      </p:sp>
    </p:spTree>
    <p:extLst>
      <p:ext uri="{BB962C8B-B14F-4D97-AF65-F5344CB8AC3E}">
        <p14:creationId xmlns:p14="http://schemas.microsoft.com/office/powerpoint/2010/main" val="613575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06D2F989-92EC-25AD-9B84-3FE49599E575}"/>
              </a:ext>
            </a:extLst>
          </p:cNvPr>
          <p:cNvSpPr>
            <a:spLocks/>
          </p:cNvSpPr>
          <p:nvPr/>
        </p:nvSpPr>
        <p:spPr bwMode="auto">
          <a:xfrm flipV="1">
            <a:off x="0" y="4910138"/>
            <a:ext cx="1358900" cy="508000"/>
          </a:xfrm>
          <a:custGeom>
            <a:avLst/>
            <a:gdLst>
              <a:gd name="T0" fmla="*/ 2147483647 w 7908"/>
              <a:gd name="T1" fmla="*/ 2147483647 h 10000"/>
              <a:gd name="T2" fmla="*/ 2147483647 w 7908"/>
              <a:gd name="T3" fmla="*/ 2147483647 h 10000"/>
              <a:gd name="T4" fmla="*/ 2147483647 w 7908"/>
              <a:gd name="T5" fmla="*/ 2147483647 h 10000"/>
              <a:gd name="T6" fmla="*/ 2147483647 w 7908"/>
              <a:gd name="T7" fmla="*/ 0 h 10000"/>
              <a:gd name="T8" fmla="*/ 2147483647 w 7908"/>
              <a:gd name="T9" fmla="*/ 0 h 10000"/>
              <a:gd name="T10" fmla="*/ 0 w 7908"/>
              <a:gd name="T11" fmla="*/ 2147483647 h 10000"/>
              <a:gd name="T12" fmla="*/ 0 w 7908"/>
              <a:gd name="T13" fmla="*/ 2147483647 h 10000"/>
              <a:gd name="T14" fmla="*/ 2147483647 w 7908"/>
              <a:gd name="T15" fmla="*/ 2147483647 h 10000"/>
              <a:gd name="T16" fmla="*/ 2147483647 w 7908"/>
              <a:gd name="T17" fmla="*/ 2147483647 h 10000"/>
              <a:gd name="T18" fmla="*/ 2147483647 w 7908"/>
              <a:gd name="T19" fmla="*/ 2147483647 h 10000"/>
              <a:gd name="T20" fmla="*/ 2147483647 w 7908"/>
              <a:gd name="T21" fmla="*/ 2147483647 h 10000"/>
              <a:gd name="T22" fmla="*/ 2147483647 w 7908"/>
              <a:gd name="T23" fmla="*/ 2147483647 h 10000"/>
              <a:gd name="T24" fmla="*/ 2147483647 w 7908"/>
              <a:gd name="T25" fmla="*/ 2147483647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1942415" y="634965"/>
            <a:ext cx="6591985"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noProof="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6" name="Date Placeholder 4">
            <a:extLst>
              <a:ext uri="{FF2B5EF4-FFF2-40B4-BE49-F238E27FC236}">
                <a16:creationId xmlns:a16="http://schemas.microsoft.com/office/drawing/2014/main" id="{8FE2FFFB-1111-B051-5F80-8E845FA368D8}"/>
              </a:ext>
            </a:extLst>
          </p:cNvPr>
          <p:cNvSpPr>
            <a:spLocks noGrp="1"/>
          </p:cNvSpPr>
          <p:nvPr>
            <p:ph type="dt" sz="half" idx="10"/>
          </p:nvPr>
        </p:nvSpPr>
        <p:spPr/>
        <p:txBody>
          <a:bodyPr/>
          <a:lstStyle>
            <a:lvl1pPr>
              <a:defRPr/>
            </a:lvl1pPr>
          </a:lstStyle>
          <a:p>
            <a:pPr>
              <a:defRPr/>
            </a:pPr>
            <a:fld id="{D3665891-265E-F941-A164-88A075006D2D}" type="datetimeFigureOut">
              <a:rPr lang="en-US"/>
              <a:pPr>
                <a:defRPr/>
              </a:pPr>
              <a:t>12/10/23</a:t>
            </a:fld>
            <a:endParaRPr lang="en-US" dirty="0"/>
          </a:p>
        </p:txBody>
      </p:sp>
      <p:sp>
        <p:nvSpPr>
          <p:cNvPr id="7" name="Footer Placeholder 5">
            <a:extLst>
              <a:ext uri="{FF2B5EF4-FFF2-40B4-BE49-F238E27FC236}">
                <a16:creationId xmlns:a16="http://schemas.microsoft.com/office/drawing/2014/main" id="{C90AA54C-14A3-2183-DBE6-50DBFC81EEC2}"/>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C1C31A49-6B7A-B306-8BD3-E08C83A7DCE4}"/>
              </a:ext>
            </a:extLst>
          </p:cNvPr>
          <p:cNvSpPr>
            <a:spLocks noGrp="1"/>
          </p:cNvSpPr>
          <p:nvPr>
            <p:ph type="sldNum" sz="quarter" idx="12"/>
          </p:nvPr>
        </p:nvSpPr>
        <p:spPr>
          <a:xfrm>
            <a:off x="511175" y="4983163"/>
            <a:ext cx="585788" cy="365125"/>
          </a:xfrm>
        </p:spPr>
        <p:txBody>
          <a:bodyPr/>
          <a:lstStyle>
            <a:lvl1pPr>
              <a:defRPr/>
            </a:lvl1pPr>
          </a:lstStyle>
          <a:p>
            <a:fld id="{41FC7414-FA10-F848-A23C-A26F2A9C4745}" type="slidenum">
              <a:rPr lang="en-US" altLang="el-GR"/>
              <a:pPr/>
              <a:t>‹#›</a:t>
            </a:fld>
            <a:endParaRPr lang="en-US" altLang="el-GR"/>
          </a:p>
        </p:txBody>
      </p:sp>
    </p:spTree>
    <p:extLst>
      <p:ext uri="{BB962C8B-B14F-4D97-AF65-F5344CB8AC3E}">
        <p14:creationId xmlns:p14="http://schemas.microsoft.com/office/powerpoint/2010/main" val="3052888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35">
            <a:extLst>
              <a:ext uri="{FF2B5EF4-FFF2-40B4-BE49-F238E27FC236}">
                <a16:creationId xmlns:a16="http://schemas.microsoft.com/office/drawing/2014/main" id="{1EFAA01C-4EDF-082B-B3F8-ACFE76416DFD}"/>
              </a:ext>
            </a:extLst>
          </p:cNvPr>
          <p:cNvGrpSpPr>
            <a:grpSpLocks/>
          </p:cNvGrpSpPr>
          <p:nvPr/>
        </p:nvGrpSpPr>
        <p:grpSpPr bwMode="auto">
          <a:xfrm>
            <a:off x="0" y="228600"/>
            <a:ext cx="1981200" cy="6638925"/>
            <a:chOff x="2487613" y="285750"/>
            <a:chExt cx="2428875" cy="5654676"/>
          </a:xfrm>
        </p:grpSpPr>
        <p:sp>
          <p:nvSpPr>
            <p:cNvPr id="1046" name="Freeform 11">
              <a:extLst>
                <a:ext uri="{FF2B5EF4-FFF2-40B4-BE49-F238E27FC236}">
                  <a16:creationId xmlns:a16="http://schemas.microsoft.com/office/drawing/2014/main" id="{8AFC1AE8-B10D-7EA3-351D-C17ED05F56DB}"/>
                </a:ext>
              </a:extLst>
            </p:cNvPr>
            <p:cNvSpPr>
              <a:spLocks/>
            </p:cNvSpPr>
            <p:nvPr/>
          </p:nvSpPr>
          <p:spPr bwMode="auto">
            <a:xfrm>
              <a:off x="2487613" y="2284413"/>
              <a:ext cx="85725" cy="533400"/>
            </a:xfrm>
            <a:custGeom>
              <a:avLst/>
              <a:gdLst>
                <a:gd name="T0" fmla="*/ 2147483647 w 22"/>
                <a:gd name="T1" fmla="*/ 2147483647 h 136"/>
                <a:gd name="T2" fmla="*/ 2147483647 w 22"/>
                <a:gd name="T3" fmla="*/ 2147483647 h 136"/>
                <a:gd name="T4" fmla="*/ 0 w 22"/>
                <a:gd name="T5" fmla="*/ 0 h 136"/>
                <a:gd name="T6" fmla="*/ 0 w 22"/>
                <a:gd name="T7" fmla="*/ 2147483647 h 136"/>
                <a:gd name="T8" fmla="*/ 2147483647 w 22"/>
                <a:gd name="T9" fmla="*/ 2147483647 h 136"/>
                <a:gd name="T10" fmla="*/ 2147483647 w 22"/>
                <a:gd name="T11" fmla="*/ 2147483647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47" name="Freeform 12">
              <a:extLst>
                <a:ext uri="{FF2B5EF4-FFF2-40B4-BE49-F238E27FC236}">
                  <a16:creationId xmlns:a16="http://schemas.microsoft.com/office/drawing/2014/main" id="{5D154B4E-DEC5-26CA-19CE-9F64FC50040C}"/>
                </a:ext>
              </a:extLst>
            </p:cNvPr>
            <p:cNvSpPr>
              <a:spLocks/>
            </p:cNvSpPr>
            <p:nvPr/>
          </p:nvSpPr>
          <p:spPr bwMode="auto">
            <a:xfrm>
              <a:off x="2597151" y="2779713"/>
              <a:ext cx="550863" cy="1978025"/>
            </a:xfrm>
            <a:custGeom>
              <a:avLst/>
              <a:gdLst>
                <a:gd name="T0" fmla="*/ 2147483647 w 140"/>
                <a:gd name="T1" fmla="*/ 2147483647 h 504"/>
                <a:gd name="T2" fmla="*/ 2147483647 w 140"/>
                <a:gd name="T3" fmla="*/ 2147483647 h 504"/>
                <a:gd name="T4" fmla="*/ 2147483647 w 140"/>
                <a:gd name="T5" fmla="*/ 2147483647 h 504"/>
                <a:gd name="T6" fmla="*/ 2147483647 w 140"/>
                <a:gd name="T7" fmla="*/ 2147483647 h 504"/>
                <a:gd name="T8" fmla="*/ 0 w 140"/>
                <a:gd name="T9" fmla="*/ 0 h 504"/>
                <a:gd name="T10" fmla="*/ 2147483647 w 140"/>
                <a:gd name="T11" fmla="*/ 2147483647 h 504"/>
                <a:gd name="T12" fmla="*/ 2147483647 w 140"/>
                <a:gd name="T13" fmla="*/ 2147483647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48" name="Freeform 13">
              <a:extLst>
                <a:ext uri="{FF2B5EF4-FFF2-40B4-BE49-F238E27FC236}">
                  <a16:creationId xmlns:a16="http://schemas.microsoft.com/office/drawing/2014/main" id="{78F0F11E-CD61-BBAF-2269-C448D1D46420}"/>
                </a:ext>
              </a:extLst>
            </p:cNvPr>
            <p:cNvSpPr>
              <a:spLocks/>
            </p:cNvSpPr>
            <p:nvPr/>
          </p:nvSpPr>
          <p:spPr bwMode="auto">
            <a:xfrm>
              <a:off x="3175001" y="4730750"/>
              <a:ext cx="519113" cy="1209675"/>
            </a:xfrm>
            <a:custGeom>
              <a:avLst/>
              <a:gdLst>
                <a:gd name="T0" fmla="*/ 2147483647 w 132"/>
                <a:gd name="T1" fmla="*/ 2147483647 h 308"/>
                <a:gd name="T2" fmla="*/ 0 w 132"/>
                <a:gd name="T3" fmla="*/ 0 h 308"/>
                <a:gd name="T4" fmla="*/ 0 w 132"/>
                <a:gd name="T5" fmla="*/ 2147483647 h 308"/>
                <a:gd name="T6" fmla="*/ 2147483647 w 132"/>
                <a:gd name="T7" fmla="*/ 2147483647 h 308"/>
                <a:gd name="T8" fmla="*/ 2147483647 w 132"/>
                <a:gd name="T9" fmla="*/ 2147483647 h 308"/>
                <a:gd name="T10" fmla="*/ 2147483647 w 132"/>
                <a:gd name="T11" fmla="*/ 2147483647 h 308"/>
                <a:gd name="T12" fmla="*/ 2147483647 w 132"/>
                <a:gd name="T13" fmla="*/ 2147483647 h 308"/>
                <a:gd name="T14" fmla="*/ 2147483647 w 132"/>
                <a:gd name="T15" fmla="*/ 2147483647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49" name="Freeform 14">
              <a:extLst>
                <a:ext uri="{FF2B5EF4-FFF2-40B4-BE49-F238E27FC236}">
                  <a16:creationId xmlns:a16="http://schemas.microsoft.com/office/drawing/2014/main" id="{4936C520-1AD6-C0C7-7BEB-378987491A29}"/>
                </a:ext>
              </a:extLst>
            </p:cNvPr>
            <p:cNvSpPr>
              <a:spLocks/>
            </p:cNvSpPr>
            <p:nvPr/>
          </p:nvSpPr>
          <p:spPr bwMode="auto">
            <a:xfrm>
              <a:off x="3305176" y="5630863"/>
              <a:ext cx="146050" cy="309563"/>
            </a:xfrm>
            <a:custGeom>
              <a:avLst/>
              <a:gdLst>
                <a:gd name="T0" fmla="*/ 2147483647 w 37"/>
                <a:gd name="T1" fmla="*/ 2147483647 h 79"/>
                <a:gd name="T2" fmla="*/ 2147483647 w 37"/>
                <a:gd name="T3" fmla="*/ 2147483647 h 79"/>
                <a:gd name="T4" fmla="*/ 0 w 37"/>
                <a:gd name="T5" fmla="*/ 0 h 79"/>
                <a:gd name="T6" fmla="*/ 2147483647 w 37"/>
                <a:gd name="T7" fmla="*/ 2147483647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50" name="Freeform 15">
              <a:extLst>
                <a:ext uri="{FF2B5EF4-FFF2-40B4-BE49-F238E27FC236}">
                  <a16:creationId xmlns:a16="http://schemas.microsoft.com/office/drawing/2014/main" id="{CD1D048F-06BE-2F0E-179C-FFE05122360E}"/>
                </a:ext>
              </a:extLst>
            </p:cNvPr>
            <p:cNvSpPr>
              <a:spLocks/>
            </p:cNvSpPr>
            <p:nvPr/>
          </p:nvSpPr>
          <p:spPr bwMode="auto">
            <a:xfrm>
              <a:off x="2573338" y="2817813"/>
              <a:ext cx="700088" cy="2835275"/>
            </a:xfrm>
            <a:custGeom>
              <a:avLst/>
              <a:gdLst>
                <a:gd name="T0" fmla="*/ 2147483647 w 178"/>
                <a:gd name="T1" fmla="*/ 2147483647 h 722"/>
                <a:gd name="T2" fmla="*/ 2147483647 w 178"/>
                <a:gd name="T3" fmla="*/ 2147483647 h 722"/>
                <a:gd name="T4" fmla="*/ 2147483647 w 178"/>
                <a:gd name="T5" fmla="*/ 2147483647 h 722"/>
                <a:gd name="T6" fmla="*/ 2147483647 w 178"/>
                <a:gd name="T7" fmla="*/ 2147483647 h 722"/>
                <a:gd name="T8" fmla="*/ 0 w 178"/>
                <a:gd name="T9" fmla="*/ 0 h 722"/>
                <a:gd name="T10" fmla="*/ 2147483647 w 178"/>
                <a:gd name="T11" fmla="*/ 2147483647 h 722"/>
                <a:gd name="T12" fmla="*/ 2147483647 w 178"/>
                <a:gd name="T13" fmla="*/ 2147483647 h 722"/>
                <a:gd name="T14" fmla="*/ 2147483647 w 178"/>
                <a:gd name="T15" fmla="*/ 2147483647 h 722"/>
                <a:gd name="T16" fmla="*/ 2147483647 w 178"/>
                <a:gd name="T17" fmla="*/ 2147483647 h 722"/>
                <a:gd name="T18" fmla="*/ 2147483647 w 178"/>
                <a:gd name="T19" fmla="*/ 2147483647 h 722"/>
                <a:gd name="T20" fmla="*/ 2147483647 w 178"/>
                <a:gd name="T21" fmla="*/ 2147483647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51" name="Freeform 16">
              <a:extLst>
                <a:ext uri="{FF2B5EF4-FFF2-40B4-BE49-F238E27FC236}">
                  <a16:creationId xmlns:a16="http://schemas.microsoft.com/office/drawing/2014/main" id="{B5A48CB1-3535-FCA8-EC42-29B71BAB43BF}"/>
                </a:ext>
              </a:extLst>
            </p:cNvPr>
            <p:cNvSpPr>
              <a:spLocks/>
            </p:cNvSpPr>
            <p:nvPr/>
          </p:nvSpPr>
          <p:spPr bwMode="auto">
            <a:xfrm>
              <a:off x="2506663" y="285750"/>
              <a:ext cx="90488" cy="2493963"/>
            </a:xfrm>
            <a:custGeom>
              <a:avLst/>
              <a:gdLst>
                <a:gd name="T0" fmla="*/ 2147483647 w 23"/>
                <a:gd name="T1" fmla="*/ 2147483647 h 635"/>
                <a:gd name="T2" fmla="*/ 2147483647 w 23"/>
                <a:gd name="T3" fmla="*/ 2147483647 h 635"/>
                <a:gd name="T4" fmla="*/ 2147483647 w 23"/>
                <a:gd name="T5" fmla="*/ 2147483647 h 635"/>
                <a:gd name="T6" fmla="*/ 2147483647 w 23"/>
                <a:gd name="T7" fmla="*/ 2147483647 h 635"/>
                <a:gd name="T8" fmla="*/ 2147483647 w 23"/>
                <a:gd name="T9" fmla="*/ 2147483647 h 635"/>
                <a:gd name="T10" fmla="*/ 2147483647 w 23"/>
                <a:gd name="T11" fmla="*/ 2147483647 h 635"/>
                <a:gd name="T12" fmla="*/ 2147483647 w 23"/>
                <a:gd name="T13" fmla="*/ 0 h 635"/>
                <a:gd name="T14" fmla="*/ 2147483647 w 23"/>
                <a:gd name="T15" fmla="*/ 0 h 635"/>
                <a:gd name="T16" fmla="*/ 2147483647 w 23"/>
                <a:gd name="T17" fmla="*/ 2147483647 h 635"/>
                <a:gd name="T18" fmla="*/ 2147483647 w 23"/>
                <a:gd name="T19" fmla="*/ 2147483647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52" name="Freeform 17">
              <a:extLst>
                <a:ext uri="{FF2B5EF4-FFF2-40B4-BE49-F238E27FC236}">
                  <a16:creationId xmlns:a16="http://schemas.microsoft.com/office/drawing/2014/main" id="{8268969E-6FB9-5BD1-0176-F016471D9B12}"/>
                </a:ext>
              </a:extLst>
            </p:cNvPr>
            <p:cNvSpPr>
              <a:spLocks/>
            </p:cNvSpPr>
            <p:nvPr/>
          </p:nvSpPr>
          <p:spPr bwMode="auto">
            <a:xfrm>
              <a:off x="2554288" y="2598738"/>
              <a:ext cx="66675" cy="420688"/>
            </a:xfrm>
            <a:custGeom>
              <a:avLst/>
              <a:gdLst>
                <a:gd name="T0" fmla="*/ 0 w 17"/>
                <a:gd name="T1" fmla="*/ 0 h 107"/>
                <a:gd name="T2" fmla="*/ 2147483647 w 17"/>
                <a:gd name="T3" fmla="*/ 2147483647 h 107"/>
                <a:gd name="T4" fmla="*/ 2147483647 w 17"/>
                <a:gd name="T5" fmla="*/ 2147483647 h 107"/>
                <a:gd name="T6" fmla="*/ 2147483647 w 17"/>
                <a:gd name="T7" fmla="*/ 2147483647 h 107"/>
                <a:gd name="T8" fmla="*/ 2147483647 w 17"/>
                <a:gd name="T9" fmla="*/ 2147483647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53" name="Freeform 18">
              <a:extLst>
                <a:ext uri="{FF2B5EF4-FFF2-40B4-BE49-F238E27FC236}">
                  <a16:creationId xmlns:a16="http://schemas.microsoft.com/office/drawing/2014/main" id="{99CD0B91-7C3B-00C5-F64C-E135968DF052}"/>
                </a:ext>
              </a:extLst>
            </p:cNvPr>
            <p:cNvSpPr>
              <a:spLocks/>
            </p:cNvSpPr>
            <p:nvPr/>
          </p:nvSpPr>
          <p:spPr bwMode="auto">
            <a:xfrm>
              <a:off x="3143251" y="4757738"/>
              <a:ext cx="161925" cy="873125"/>
            </a:xfrm>
            <a:custGeom>
              <a:avLst/>
              <a:gdLst>
                <a:gd name="T0" fmla="*/ 0 w 41"/>
                <a:gd name="T1" fmla="*/ 0 h 222"/>
                <a:gd name="T2" fmla="*/ 2147483647 w 41"/>
                <a:gd name="T3" fmla="*/ 2147483647 h 222"/>
                <a:gd name="T4" fmla="*/ 2147483647 w 41"/>
                <a:gd name="T5" fmla="*/ 2147483647 h 222"/>
                <a:gd name="T6" fmla="*/ 2147483647 w 41"/>
                <a:gd name="T7" fmla="*/ 2147483647 h 222"/>
                <a:gd name="T8" fmla="*/ 2147483647 w 41"/>
                <a:gd name="T9" fmla="*/ 2147483647 h 222"/>
                <a:gd name="T10" fmla="*/ 2147483647 w 41"/>
                <a:gd name="T11" fmla="*/ 2147483647 h 222"/>
                <a:gd name="T12" fmla="*/ 2147483647 w 41"/>
                <a:gd name="T13" fmla="*/ 2147483647 h 222"/>
                <a:gd name="T14" fmla="*/ 2147483647 w 41"/>
                <a:gd name="T15" fmla="*/ 2147483647 h 222"/>
                <a:gd name="T16" fmla="*/ 2147483647 w 41"/>
                <a:gd name="T17" fmla="*/ 2147483647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54" name="Freeform 19">
              <a:extLst>
                <a:ext uri="{FF2B5EF4-FFF2-40B4-BE49-F238E27FC236}">
                  <a16:creationId xmlns:a16="http://schemas.microsoft.com/office/drawing/2014/main" id="{A9A9E454-CCEC-6B11-9A81-CFD0511DC985}"/>
                </a:ext>
              </a:extLst>
            </p:cNvPr>
            <p:cNvSpPr>
              <a:spLocks/>
            </p:cNvSpPr>
            <p:nvPr/>
          </p:nvSpPr>
          <p:spPr bwMode="auto">
            <a:xfrm>
              <a:off x="3148013" y="1282700"/>
              <a:ext cx="1768475" cy="3448050"/>
            </a:xfrm>
            <a:custGeom>
              <a:avLst/>
              <a:gdLst>
                <a:gd name="T0" fmla="*/ 2147483647 w 450"/>
                <a:gd name="T1" fmla="*/ 2147483647 h 878"/>
                <a:gd name="T2" fmla="*/ 2147483647 w 450"/>
                <a:gd name="T3" fmla="*/ 2147483647 h 878"/>
                <a:gd name="T4" fmla="*/ 2147483647 w 450"/>
                <a:gd name="T5" fmla="*/ 2147483647 h 878"/>
                <a:gd name="T6" fmla="*/ 2147483647 w 450"/>
                <a:gd name="T7" fmla="*/ 2147483647 h 878"/>
                <a:gd name="T8" fmla="*/ 2147483647 w 450"/>
                <a:gd name="T9" fmla="*/ 2147483647 h 878"/>
                <a:gd name="T10" fmla="*/ 2147483647 w 450"/>
                <a:gd name="T11" fmla="*/ 2147483647 h 878"/>
                <a:gd name="T12" fmla="*/ 2147483647 w 450"/>
                <a:gd name="T13" fmla="*/ 2147483647 h 878"/>
                <a:gd name="T14" fmla="*/ 2147483647 w 450"/>
                <a:gd name="T15" fmla="*/ 0 h 878"/>
                <a:gd name="T16" fmla="*/ 2147483647 w 450"/>
                <a:gd name="T17" fmla="*/ 2147483647 h 878"/>
                <a:gd name="T18" fmla="*/ 2147483647 w 450"/>
                <a:gd name="T19" fmla="*/ 2147483647 h 878"/>
                <a:gd name="T20" fmla="*/ 2147483647 w 450"/>
                <a:gd name="T21" fmla="*/ 2147483647 h 878"/>
                <a:gd name="T22" fmla="*/ 2147483647 w 450"/>
                <a:gd name="T23" fmla="*/ 2147483647 h 878"/>
                <a:gd name="T24" fmla="*/ 2147483647 w 450"/>
                <a:gd name="T25" fmla="*/ 2147483647 h 878"/>
                <a:gd name="T26" fmla="*/ 0 w 450"/>
                <a:gd name="T27" fmla="*/ 2147483647 h 878"/>
                <a:gd name="T28" fmla="*/ 0 w 450"/>
                <a:gd name="T29" fmla="*/ 2147483647 h 878"/>
                <a:gd name="T30" fmla="*/ 2147483647 w 450"/>
                <a:gd name="T31" fmla="*/ 2147483647 h 878"/>
                <a:gd name="T32" fmla="*/ 2147483647 w 450"/>
                <a:gd name="T33" fmla="*/ 2147483647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55" name="Freeform 20">
              <a:extLst>
                <a:ext uri="{FF2B5EF4-FFF2-40B4-BE49-F238E27FC236}">
                  <a16:creationId xmlns:a16="http://schemas.microsoft.com/office/drawing/2014/main" id="{FC968972-E469-3DA3-7134-6548E9FB605C}"/>
                </a:ext>
              </a:extLst>
            </p:cNvPr>
            <p:cNvSpPr>
              <a:spLocks/>
            </p:cNvSpPr>
            <p:nvPr/>
          </p:nvSpPr>
          <p:spPr bwMode="auto">
            <a:xfrm>
              <a:off x="3273426" y="5653088"/>
              <a:ext cx="138113" cy="287338"/>
            </a:xfrm>
            <a:custGeom>
              <a:avLst/>
              <a:gdLst>
                <a:gd name="T0" fmla="*/ 0 w 35"/>
                <a:gd name="T1" fmla="*/ 0 h 73"/>
                <a:gd name="T2" fmla="*/ 2147483647 w 35"/>
                <a:gd name="T3" fmla="*/ 2147483647 h 73"/>
                <a:gd name="T4" fmla="*/ 2147483647 w 35"/>
                <a:gd name="T5" fmla="*/ 2147483647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56" name="Freeform 21">
              <a:extLst>
                <a:ext uri="{FF2B5EF4-FFF2-40B4-BE49-F238E27FC236}">
                  <a16:creationId xmlns:a16="http://schemas.microsoft.com/office/drawing/2014/main" id="{7597F296-1AF3-0971-C49E-8552FB7E69D1}"/>
                </a:ext>
              </a:extLst>
            </p:cNvPr>
            <p:cNvSpPr>
              <a:spLocks/>
            </p:cNvSpPr>
            <p:nvPr/>
          </p:nvSpPr>
          <p:spPr bwMode="auto">
            <a:xfrm>
              <a:off x="3143251" y="4656138"/>
              <a:ext cx="31750" cy="188913"/>
            </a:xfrm>
            <a:custGeom>
              <a:avLst/>
              <a:gdLst>
                <a:gd name="T0" fmla="*/ 2147483647 w 8"/>
                <a:gd name="T1" fmla="*/ 2147483647 h 48"/>
                <a:gd name="T2" fmla="*/ 2147483647 w 8"/>
                <a:gd name="T3" fmla="*/ 2147483647 h 48"/>
                <a:gd name="T4" fmla="*/ 2147483647 w 8"/>
                <a:gd name="T5" fmla="*/ 2147483647 h 48"/>
                <a:gd name="T6" fmla="*/ 2147483647 w 8"/>
                <a:gd name="T7" fmla="*/ 0 h 48"/>
                <a:gd name="T8" fmla="*/ 0 w 8"/>
                <a:gd name="T9" fmla="*/ 2147483647 h 48"/>
                <a:gd name="T10" fmla="*/ 2147483647 w 8"/>
                <a:gd name="T11" fmla="*/ 2147483647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57" name="Freeform 22">
              <a:extLst>
                <a:ext uri="{FF2B5EF4-FFF2-40B4-BE49-F238E27FC236}">
                  <a16:creationId xmlns:a16="http://schemas.microsoft.com/office/drawing/2014/main" id="{8B1AB9CB-7BA5-16B4-0D77-C4867DCF551F}"/>
                </a:ext>
              </a:extLst>
            </p:cNvPr>
            <p:cNvSpPr>
              <a:spLocks/>
            </p:cNvSpPr>
            <p:nvPr/>
          </p:nvSpPr>
          <p:spPr bwMode="auto">
            <a:xfrm>
              <a:off x="3211513" y="5410200"/>
              <a:ext cx="203200" cy="530225"/>
            </a:xfrm>
            <a:custGeom>
              <a:avLst/>
              <a:gdLst>
                <a:gd name="T0" fmla="*/ 2147483647 w 52"/>
                <a:gd name="T1" fmla="*/ 2147483647 h 135"/>
                <a:gd name="T2" fmla="*/ 0 w 52"/>
                <a:gd name="T3" fmla="*/ 0 h 135"/>
                <a:gd name="T4" fmla="*/ 2147483647 w 52"/>
                <a:gd name="T5" fmla="*/ 2147483647 h 135"/>
                <a:gd name="T6" fmla="*/ 2147483647 w 52"/>
                <a:gd name="T7" fmla="*/ 2147483647 h 135"/>
                <a:gd name="T8" fmla="*/ 2147483647 w 52"/>
                <a:gd name="T9" fmla="*/ 2147483647 h 135"/>
                <a:gd name="T10" fmla="*/ 2147483647 w 52"/>
                <a:gd name="T11" fmla="*/ 2147483647 h 135"/>
                <a:gd name="T12" fmla="*/ 2147483647 w 52"/>
                <a:gd name="T13" fmla="*/ 2147483647 h 135"/>
                <a:gd name="T14" fmla="*/ 2147483647 w 52"/>
                <a:gd name="T15" fmla="*/ 2147483647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grpSp>
        <p:nvGrpSpPr>
          <p:cNvPr id="1027" name="Group 48">
            <a:extLst>
              <a:ext uri="{FF2B5EF4-FFF2-40B4-BE49-F238E27FC236}">
                <a16:creationId xmlns:a16="http://schemas.microsoft.com/office/drawing/2014/main" id="{275FC2CF-C542-E7DA-E2A2-03FD96EE49A1}"/>
              </a:ext>
            </a:extLst>
          </p:cNvPr>
          <p:cNvGrpSpPr>
            <a:grpSpLocks/>
          </p:cNvGrpSpPr>
          <p:nvPr/>
        </p:nvGrpSpPr>
        <p:grpSpPr bwMode="auto">
          <a:xfrm>
            <a:off x="20638" y="0"/>
            <a:ext cx="1952625" cy="6853238"/>
            <a:chOff x="6627813" y="195717"/>
            <a:chExt cx="1952625" cy="5678034"/>
          </a:xfrm>
        </p:grpSpPr>
        <p:sp>
          <p:nvSpPr>
            <p:cNvPr id="1034" name="Freeform 27">
              <a:extLst>
                <a:ext uri="{FF2B5EF4-FFF2-40B4-BE49-F238E27FC236}">
                  <a16:creationId xmlns:a16="http://schemas.microsoft.com/office/drawing/2014/main" id="{BED8CC8D-AB90-4BCB-A069-2B3F226ABA03}"/>
                </a:ext>
              </a:extLst>
            </p:cNvPr>
            <p:cNvSpPr>
              <a:spLocks/>
            </p:cNvSpPr>
            <p:nvPr/>
          </p:nvSpPr>
          <p:spPr bwMode="auto">
            <a:xfrm>
              <a:off x="6627813" y="195717"/>
              <a:ext cx="409575" cy="3646488"/>
            </a:xfrm>
            <a:custGeom>
              <a:avLst/>
              <a:gdLst>
                <a:gd name="T0" fmla="*/ 2147483647 w 103"/>
                <a:gd name="T1" fmla="*/ 2147483647 h 920"/>
                <a:gd name="T2" fmla="*/ 2147483647 w 103"/>
                <a:gd name="T3" fmla="*/ 2147483647 h 920"/>
                <a:gd name="T4" fmla="*/ 2147483647 w 103"/>
                <a:gd name="T5" fmla="*/ 2147483647 h 920"/>
                <a:gd name="T6" fmla="*/ 2147483647 w 103"/>
                <a:gd name="T7" fmla="*/ 2147483647 h 920"/>
                <a:gd name="T8" fmla="*/ 2147483647 w 103"/>
                <a:gd name="T9" fmla="*/ 2147483647 h 920"/>
                <a:gd name="T10" fmla="*/ 2147483647 w 103"/>
                <a:gd name="T11" fmla="*/ 2147483647 h 920"/>
                <a:gd name="T12" fmla="*/ 2147483647 w 103"/>
                <a:gd name="T13" fmla="*/ 2147483647 h 920"/>
                <a:gd name="T14" fmla="*/ 2147483647 w 103"/>
                <a:gd name="T15" fmla="*/ 2147483647 h 920"/>
                <a:gd name="T16" fmla="*/ 2147483647 w 103"/>
                <a:gd name="T17" fmla="*/ 2147483647 h 920"/>
                <a:gd name="T18" fmla="*/ 2147483647 w 103"/>
                <a:gd name="T19" fmla="*/ 2147483647 h 920"/>
                <a:gd name="T20" fmla="*/ 2147483647 w 103"/>
                <a:gd name="T21" fmla="*/ 2147483647 h 920"/>
                <a:gd name="T22" fmla="*/ 2147483647 w 103"/>
                <a:gd name="T23" fmla="*/ 0 h 920"/>
                <a:gd name="T24" fmla="*/ 0 w 103"/>
                <a:gd name="T25" fmla="*/ 0 h 920"/>
                <a:gd name="T26" fmla="*/ 2147483647 w 103"/>
                <a:gd name="T27" fmla="*/ 2147483647 h 920"/>
                <a:gd name="T28" fmla="*/ 2147483647 w 103"/>
                <a:gd name="T29" fmla="*/ 2147483647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35" name="Freeform 28">
              <a:extLst>
                <a:ext uri="{FF2B5EF4-FFF2-40B4-BE49-F238E27FC236}">
                  <a16:creationId xmlns:a16="http://schemas.microsoft.com/office/drawing/2014/main" id="{56055A83-D8BB-C16E-047A-A340AA097E1E}"/>
                </a:ext>
              </a:extLst>
            </p:cNvPr>
            <p:cNvSpPr>
              <a:spLocks/>
            </p:cNvSpPr>
            <p:nvPr/>
          </p:nvSpPr>
          <p:spPr bwMode="auto">
            <a:xfrm>
              <a:off x="7061201" y="3771900"/>
              <a:ext cx="350838" cy="1309688"/>
            </a:xfrm>
            <a:custGeom>
              <a:avLst/>
              <a:gdLst>
                <a:gd name="T0" fmla="*/ 2147483647 w 88"/>
                <a:gd name="T1" fmla="*/ 2147483647 h 330"/>
                <a:gd name="T2" fmla="*/ 2147483647 w 88"/>
                <a:gd name="T3" fmla="*/ 2147483647 h 330"/>
                <a:gd name="T4" fmla="*/ 2147483647 w 88"/>
                <a:gd name="T5" fmla="*/ 2147483647 h 330"/>
                <a:gd name="T6" fmla="*/ 2147483647 w 88"/>
                <a:gd name="T7" fmla="*/ 2147483647 h 330"/>
                <a:gd name="T8" fmla="*/ 2147483647 w 88"/>
                <a:gd name="T9" fmla="*/ 2147483647 h 330"/>
                <a:gd name="T10" fmla="*/ 0 w 88"/>
                <a:gd name="T11" fmla="*/ 0 h 330"/>
                <a:gd name="T12" fmla="*/ 2147483647 w 88"/>
                <a:gd name="T13" fmla="*/ 2147483647 h 330"/>
                <a:gd name="T14" fmla="*/ 2147483647 w 88"/>
                <a:gd name="T15" fmla="*/ 2147483647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36" name="Freeform 29">
              <a:extLst>
                <a:ext uri="{FF2B5EF4-FFF2-40B4-BE49-F238E27FC236}">
                  <a16:creationId xmlns:a16="http://schemas.microsoft.com/office/drawing/2014/main" id="{9B5E1826-73FD-34FD-4956-12CCFEB4D5B7}"/>
                </a:ext>
              </a:extLst>
            </p:cNvPr>
            <p:cNvSpPr>
              <a:spLocks/>
            </p:cNvSpPr>
            <p:nvPr/>
          </p:nvSpPr>
          <p:spPr bwMode="auto">
            <a:xfrm>
              <a:off x="7439026" y="5053013"/>
              <a:ext cx="357188" cy="820738"/>
            </a:xfrm>
            <a:custGeom>
              <a:avLst/>
              <a:gdLst>
                <a:gd name="T0" fmla="*/ 2147483647 w 90"/>
                <a:gd name="T1" fmla="*/ 2147483647 h 207"/>
                <a:gd name="T2" fmla="*/ 0 w 90"/>
                <a:gd name="T3" fmla="*/ 0 h 207"/>
                <a:gd name="T4" fmla="*/ 2147483647 w 90"/>
                <a:gd name="T5" fmla="*/ 2147483647 h 207"/>
                <a:gd name="T6" fmla="*/ 2147483647 w 90"/>
                <a:gd name="T7" fmla="*/ 2147483647 h 207"/>
                <a:gd name="T8" fmla="*/ 2147483647 w 90"/>
                <a:gd name="T9" fmla="*/ 2147483647 h 207"/>
                <a:gd name="T10" fmla="*/ 2147483647 w 90"/>
                <a:gd name="T11" fmla="*/ 2147483647 h 207"/>
                <a:gd name="T12" fmla="*/ 2147483647 w 90"/>
                <a:gd name="T13" fmla="*/ 2147483647 h 207"/>
                <a:gd name="T14" fmla="*/ 2147483647 w 90"/>
                <a:gd name="T15" fmla="*/ 2147483647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37" name="Freeform 30">
              <a:extLst>
                <a:ext uri="{FF2B5EF4-FFF2-40B4-BE49-F238E27FC236}">
                  <a16:creationId xmlns:a16="http://schemas.microsoft.com/office/drawing/2014/main" id="{56351217-5D29-920A-0795-B1C34FF6F975}"/>
                </a:ext>
              </a:extLst>
            </p:cNvPr>
            <p:cNvSpPr>
              <a:spLocks/>
            </p:cNvSpPr>
            <p:nvPr/>
          </p:nvSpPr>
          <p:spPr bwMode="auto">
            <a:xfrm>
              <a:off x="7037388" y="3811588"/>
              <a:ext cx="457200" cy="1852613"/>
            </a:xfrm>
            <a:custGeom>
              <a:avLst/>
              <a:gdLst>
                <a:gd name="T0" fmla="*/ 2147483647 w 115"/>
                <a:gd name="T1" fmla="*/ 2147483647 h 467"/>
                <a:gd name="T2" fmla="*/ 2147483647 w 115"/>
                <a:gd name="T3" fmla="*/ 2147483647 h 467"/>
                <a:gd name="T4" fmla="*/ 2147483647 w 115"/>
                <a:gd name="T5" fmla="*/ 2147483647 h 467"/>
                <a:gd name="T6" fmla="*/ 2147483647 w 115"/>
                <a:gd name="T7" fmla="*/ 2147483647 h 467"/>
                <a:gd name="T8" fmla="*/ 0 w 115"/>
                <a:gd name="T9" fmla="*/ 0 h 467"/>
                <a:gd name="T10" fmla="*/ 2147483647 w 115"/>
                <a:gd name="T11" fmla="*/ 2147483647 h 467"/>
                <a:gd name="T12" fmla="*/ 2147483647 w 115"/>
                <a:gd name="T13" fmla="*/ 2147483647 h 467"/>
                <a:gd name="T14" fmla="*/ 2147483647 w 115"/>
                <a:gd name="T15" fmla="*/ 2147483647 h 467"/>
                <a:gd name="T16" fmla="*/ 2147483647 w 115"/>
                <a:gd name="T17" fmla="*/ 2147483647 h 467"/>
                <a:gd name="T18" fmla="*/ 2147483647 w 115"/>
                <a:gd name="T19" fmla="*/ 2147483647 h 467"/>
                <a:gd name="T20" fmla="*/ 2147483647 w 115"/>
                <a:gd name="T21" fmla="*/ 2147483647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38" name="Freeform 31">
              <a:extLst>
                <a:ext uri="{FF2B5EF4-FFF2-40B4-BE49-F238E27FC236}">
                  <a16:creationId xmlns:a16="http://schemas.microsoft.com/office/drawing/2014/main" id="{882C9532-628E-B486-9960-8CB7FB54CAF1}"/>
                </a:ext>
              </a:extLst>
            </p:cNvPr>
            <p:cNvSpPr>
              <a:spLocks/>
            </p:cNvSpPr>
            <p:nvPr/>
          </p:nvSpPr>
          <p:spPr bwMode="auto">
            <a:xfrm>
              <a:off x="6992938" y="1263650"/>
              <a:ext cx="144463" cy="2508250"/>
            </a:xfrm>
            <a:custGeom>
              <a:avLst/>
              <a:gdLst>
                <a:gd name="T0" fmla="*/ 2147483647 w 36"/>
                <a:gd name="T1" fmla="*/ 2147483647 h 633"/>
                <a:gd name="T2" fmla="*/ 2147483647 w 36"/>
                <a:gd name="T3" fmla="*/ 2147483647 h 633"/>
                <a:gd name="T4" fmla="*/ 2147483647 w 36"/>
                <a:gd name="T5" fmla="*/ 2147483647 h 633"/>
                <a:gd name="T6" fmla="*/ 2147483647 w 36"/>
                <a:gd name="T7" fmla="*/ 2147483647 h 633"/>
                <a:gd name="T8" fmla="*/ 2147483647 w 36"/>
                <a:gd name="T9" fmla="*/ 2147483647 h 633"/>
                <a:gd name="T10" fmla="*/ 2147483647 w 36"/>
                <a:gd name="T11" fmla="*/ 0 h 633"/>
                <a:gd name="T12" fmla="*/ 2147483647 w 36"/>
                <a:gd name="T13" fmla="*/ 0 h 633"/>
                <a:gd name="T14" fmla="*/ 2147483647 w 36"/>
                <a:gd name="T15" fmla="*/ 2147483647 h 633"/>
                <a:gd name="T16" fmla="*/ 2147483647 w 36"/>
                <a:gd name="T17" fmla="*/ 2147483647 h 633"/>
                <a:gd name="T18" fmla="*/ 2147483647 w 36"/>
                <a:gd name="T19" fmla="*/ 2147483647 h 633"/>
                <a:gd name="T20" fmla="*/ 2147483647 w 36"/>
                <a:gd name="T21" fmla="*/ 2147483647 h 633"/>
                <a:gd name="T22" fmla="*/ 2147483647 w 36"/>
                <a:gd name="T23" fmla="*/ 2147483647 h 633"/>
                <a:gd name="T24" fmla="*/ 2147483647 w 36"/>
                <a:gd name="T25" fmla="*/ 2147483647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39" name="Freeform 32">
              <a:extLst>
                <a:ext uri="{FF2B5EF4-FFF2-40B4-BE49-F238E27FC236}">
                  <a16:creationId xmlns:a16="http://schemas.microsoft.com/office/drawing/2014/main" id="{163FB81D-87EA-360E-5715-E9C2C50F52C6}"/>
                </a:ext>
              </a:extLst>
            </p:cNvPr>
            <p:cNvSpPr>
              <a:spLocks/>
            </p:cNvSpPr>
            <p:nvPr/>
          </p:nvSpPr>
          <p:spPr bwMode="auto">
            <a:xfrm>
              <a:off x="7526338" y="5640388"/>
              <a:ext cx="111125" cy="233363"/>
            </a:xfrm>
            <a:custGeom>
              <a:avLst/>
              <a:gdLst>
                <a:gd name="T0" fmla="*/ 2147483647 w 28"/>
                <a:gd name="T1" fmla="*/ 2147483647 h 59"/>
                <a:gd name="T2" fmla="*/ 2147483647 w 28"/>
                <a:gd name="T3" fmla="*/ 2147483647 h 59"/>
                <a:gd name="T4" fmla="*/ 0 w 28"/>
                <a:gd name="T5" fmla="*/ 0 h 59"/>
                <a:gd name="T6" fmla="*/ 2147483647 w 28"/>
                <a:gd name="T7" fmla="*/ 2147483647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40" name="Freeform 33">
              <a:extLst>
                <a:ext uri="{FF2B5EF4-FFF2-40B4-BE49-F238E27FC236}">
                  <a16:creationId xmlns:a16="http://schemas.microsoft.com/office/drawing/2014/main" id="{8BF9C509-A677-2F8C-DBA1-9DB3FD04052A}"/>
                </a:ext>
              </a:extLst>
            </p:cNvPr>
            <p:cNvSpPr>
              <a:spLocks/>
            </p:cNvSpPr>
            <p:nvPr/>
          </p:nvSpPr>
          <p:spPr bwMode="auto">
            <a:xfrm>
              <a:off x="7021513" y="3598863"/>
              <a:ext cx="68263" cy="423863"/>
            </a:xfrm>
            <a:custGeom>
              <a:avLst/>
              <a:gdLst>
                <a:gd name="T0" fmla="*/ 2147483647 w 17"/>
                <a:gd name="T1" fmla="*/ 2147483647 h 107"/>
                <a:gd name="T2" fmla="*/ 2147483647 w 17"/>
                <a:gd name="T3" fmla="*/ 2147483647 h 107"/>
                <a:gd name="T4" fmla="*/ 2147483647 w 17"/>
                <a:gd name="T5" fmla="*/ 2147483647 h 107"/>
                <a:gd name="T6" fmla="*/ 2147483647 w 17"/>
                <a:gd name="T7" fmla="*/ 2147483647 h 107"/>
                <a:gd name="T8" fmla="*/ 0 w 17"/>
                <a:gd name="T9" fmla="*/ 0 h 107"/>
                <a:gd name="T10" fmla="*/ 0 w 17"/>
                <a:gd name="T11" fmla="*/ 2147483647 h 107"/>
                <a:gd name="T12" fmla="*/ 2147483647 w 17"/>
                <a:gd name="T13" fmla="*/ 2147483647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41" name="Freeform 34">
              <a:extLst>
                <a:ext uri="{FF2B5EF4-FFF2-40B4-BE49-F238E27FC236}">
                  <a16:creationId xmlns:a16="http://schemas.microsoft.com/office/drawing/2014/main" id="{631970F7-D49D-05B4-BAA0-D721BF937206}"/>
                </a:ext>
              </a:extLst>
            </p:cNvPr>
            <p:cNvSpPr>
              <a:spLocks/>
            </p:cNvSpPr>
            <p:nvPr/>
          </p:nvSpPr>
          <p:spPr bwMode="auto">
            <a:xfrm>
              <a:off x="7412038" y="2801938"/>
              <a:ext cx="1168400" cy="2251075"/>
            </a:xfrm>
            <a:custGeom>
              <a:avLst/>
              <a:gdLst>
                <a:gd name="T0" fmla="*/ 2147483647 w 294"/>
                <a:gd name="T1" fmla="*/ 2147483647 h 568"/>
                <a:gd name="T2" fmla="*/ 2147483647 w 294"/>
                <a:gd name="T3" fmla="*/ 2147483647 h 568"/>
                <a:gd name="T4" fmla="*/ 2147483647 w 294"/>
                <a:gd name="T5" fmla="*/ 2147483647 h 568"/>
                <a:gd name="T6" fmla="*/ 2147483647 w 294"/>
                <a:gd name="T7" fmla="*/ 2147483647 h 568"/>
                <a:gd name="T8" fmla="*/ 2147483647 w 294"/>
                <a:gd name="T9" fmla="*/ 2147483647 h 568"/>
                <a:gd name="T10" fmla="*/ 2147483647 w 294"/>
                <a:gd name="T11" fmla="*/ 2147483647 h 568"/>
                <a:gd name="T12" fmla="*/ 2147483647 w 294"/>
                <a:gd name="T13" fmla="*/ 0 h 568"/>
                <a:gd name="T14" fmla="*/ 2147483647 w 294"/>
                <a:gd name="T15" fmla="*/ 0 h 568"/>
                <a:gd name="T16" fmla="*/ 2147483647 w 294"/>
                <a:gd name="T17" fmla="*/ 2147483647 h 568"/>
                <a:gd name="T18" fmla="*/ 2147483647 w 294"/>
                <a:gd name="T19" fmla="*/ 2147483647 h 568"/>
                <a:gd name="T20" fmla="*/ 2147483647 w 294"/>
                <a:gd name="T21" fmla="*/ 2147483647 h 568"/>
                <a:gd name="T22" fmla="*/ 2147483647 w 294"/>
                <a:gd name="T23" fmla="*/ 2147483647 h 568"/>
                <a:gd name="T24" fmla="*/ 2147483647 w 294"/>
                <a:gd name="T25" fmla="*/ 2147483647 h 568"/>
                <a:gd name="T26" fmla="*/ 0 w 294"/>
                <a:gd name="T27" fmla="*/ 2147483647 h 568"/>
                <a:gd name="T28" fmla="*/ 2147483647 w 294"/>
                <a:gd name="T29" fmla="*/ 2147483647 h 568"/>
                <a:gd name="T30" fmla="*/ 2147483647 w 294"/>
                <a:gd name="T31" fmla="*/ 2147483647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42" name="Freeform 35">
              <a:extLst>
                <a:ext uri="{FF2B5EF4-FFF2-40B4-BE49-F238E27FC236}">
                  <a16:creationId xmlns:a16="http://schemas.microsoft.com/office/drawing/2014/main" id="{E6A4F83F-C262-9B03-6E44-A158EFAC3F0A}"/>
                </a:ext>
              </a:extLst>
            </p:cNvPr>
            <p:cNvSpPr>
              <a:spLocks/>
            </p:cNvSpPr>
            <p:nvPr/>
          </p:nvSpPr>
          <p:spPr bwMode="auto">
            <a:xfrm>
              <a:off x="7494588" y="5664200"/>
              <a:ext cx="100013" cy="209550"/>
            </a:xfrm>
            <a:custGeom>
              <a:avLst/>
              <a:gdLst>
                <a:gd name="T0" fmla="*/ 0 w 25"/>
                <a:gd name="T1" fmla="*/ 0 h 53"/>
                <a:gd name="T2" fmla="*/ 2147483647 w 25"/>
                <a:gd name="T3" fmla="*/ 2147483647 h 53"/>
                <a:gd name="T4" fmla="*/ 2147483647 w 25"/>
                <a:gd name="T5" fmla="*/ 2147483647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43" name="Freeform 36">
              <a:extLst>
                <a:ext uri="{FF2B5EF4-FFF2-40B4-BE49-F238E27FC236}">
                  <a16:creationId xmlns:a16="http://schemas.microsoft.com/office/drawing/2014/main" id="{A5D77066-1A2B-1FAF-09E0-28DBD6E4D650}"/>
                </a:ext>
              </a:extLst>
            </p:cNvPr>
            <p:cNvSpPr>
              <a:spLocks/>
            </p:cNvSpPr>
            <p:nvPr/>
          </p:nvSpPr>
          <p:spPr bwMode="auto">
            <a:xfrm>
              <a:off x="7412038" y="5081588"/>
              <a:ext cx="114300" cy="558800"/>
            </a:xfrm>
            <a:custGeom>
              <a:avLst/>
              <a:gdLst>
                <a:gd name="T0" fmla="*/ 0 w 29"/>
                <a:gd name="T1" fmla="*/ 0 h 141"/>
                <a:gd name="T2" fmla="*/ 2147483647 w 29"/>
                <a:gd name="T3" fmla="*/ 2147483647 h 141"/>
                <a:gd name="T4" fmla="*/ 2147483647 w 29"/>
                <a:gd name="T5" fmla="*/ 2147483647 h 141"/>
                <a:gd name="T6" fmla="*/ 2147483647 w 29"/>
                <a:gd name="T7" fmla="*/ 2147483647 h 141"/>
                <a:gd name="T8" fmla="*/ 2147483647 w 29"/>
                <a:gd name="T9" fmla="*/ 2147483647 h 141"/>
                <a:gd name="T10" fmla="*/ 2147483647 w 29"/>
                <a:gd name="T11" fmla="*/ 2147483647 h 141"/>
                <a:gd name="T12" fmla="*/ 2147483647 w 29"/>
                <a:gd name="T13" fmla="*/ 2147483647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44" name="Freeform 37">
              <a:extLst>
                <a:ext uri="{FF2B5EF4-FFF2-40B4-BE49-F238E27FC236}">
                  <a16:creationId xmlns:a16="http://schemas.microsoft.com/office/drawing/2014/main" id="{8C0F6005-FCBF-4924-37F7-65CE4917C68A}"/>
                </a:ext>
              </a:extLst>
            </p:cNvPr>
            <p:cNvSpPr>
              <a:spLocks/>
            </p:cNvSpPr>
            <p:nvPr/>
          </p:nvSpPr>
          <p:spPr bwMode="auto">
            <a:xfrm>
              <a:off x="7412038" y="4978400"/>
              <a:ext cx="31750" cy="188913"/>
            </a:xfrm>
            <a:custGeom>
              <a:avLst/>
              <a:gdLst>
                <a:gd name="T0" fmla="*/ 0 w 8"/>
                <a:gd name="T1" fmla="*/ 2147483647 h 48"/>
                <a:gd name="T2" fmla="*/ 2147483647 w 8"/>
                <a:gd name="T3" fmla="*/ 2147483647 h 48"/>
                <a:gd name="T4" fmla="*/ 2147483647 w 8"/>
                <a:gd name="T5" fmla="*/ 2147483647 h 48"/>
                <a:gd name="T6" fmla="*/ 2147483647 w 8"/>
                <a:gd name="T7" fmla="*/ 2147483647 h 48"/>
                <a:gd name="T8" fmla="*/ 0 w 8"/>
                <a:gd name="T9" fmla="*/ 0 h 48"/>
                <a:gd name="T10" fmla="*/ 0 w 8"/>
                <a:gd name="T11" fmla="*/ 2147483647 h 48"/>
                <a:gd name="T12" fmla="*/ 0 w 8"/>
                <a:gd name="T13" fmla="*/ 2147483647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1045" name="Freeform 38">
              <a:extLst>
                <a:ext uri="{FF2B5EF4-FFF2-40B4-BE49-F238E27FC236}">
                  <a16:creationId xmlns:a16="http://schemas.microsoft.com/office/drawing/2014/main" id="{01DEBBD0-2796-F2B6-05FC-B5290C6AD0E6}"/>
                </a:ext>
              </a:extLst>
            </p:cNvPr>
            <p:cNvSpPr>
              <a:spLocks/>
            </p:cNvSpPr>
            <p:nvPr/>
          </p:nvSpPr>
          <p:spPr bwMode="auto">
            <a:xfrm>
              <a:off x="7439026" y="5434013"/>
              <a:ext cx="174625" cy="439738"/>
            </a:xfrm>
            <a:custGeom>
              <a:avLst/>
              <a:gdLst>
                <a:gd name="T0" fmla="*/ 2147483647 w 44"/>
                <a:gd name="T1" fmla="*/ 2147483647 h 111"/>
                <a:gd name="T2" fmla="*/ 0 w 44"/>
                <a:gd name="T3" fmla="*/ 0 h 111"/>
                <a:gd name="T4" fmla="*/ 2147483647 w 44"/>
                <a:gd name="T5" fmla="*/ 2147483647 h 111"/>
                <a:gd name="T6" fmla="*/ 2147483647 w 44"/>
                <a:gd name="T7" fmla="*/ 2147483647 h 111"/>
                <a:gd name="T8" fmla="*/ 2147483647 w 44"/>
                <a:gd name="T9" fmla="*/ 2147483647 h 111"/>
                <a:gd name="T10" fmla="*/ 2147483647 w 44"/>
                <a:gd name="T11" fmla="*/ 2147483647 h 111"/>
                <a:gd name="T12" fmla="*/ 2147483647 w 44"/>
                <a:gd name="T13" fmla="*/ 2147483647 h 111"/>
                <a:gd name="T14" fmla="*/ 2147483647 w 44"/>
                <a:gd name="T15" fmla="*/ 2147483647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grpSp>
      <p:sp>
        <p:nvSpPr>
          <p:cNvPr id="62" name="Rectangle 61">
            <a:extLst>
              <a:ext uri="{FF2B5EF4-FFF2-40B4-BE49-F238E27FC236}">
                <a16:creationId xmlns:a16="http://schemas.microsoft.com/office/drawing/2014/main" id="{FA5D6611-0624-2BC8-5AC5-0BCC621EA450}"/>
              </a:ext>
            </a:extLst>
          </p:cNvPr>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a:extLst>
              <a:ext uri="{FF2B5EF4-FFF2-40B4-BE49-F238E27FC236}">
                <a16:creationId xmlns:a16="http://schemas.microsoft.com/office/drawing/2014/main" id="{8F87FBDA-91E1-F377-5712-110C8D63C69A}"/>
              </a:ext>
            </a:extLst>
          </p:cNvPr>
          <p:cNvSpPr>
            <a:spLocks noGrp="1"/>
          </p:cNvSpPr>
          <p:nvPr>
            <p:ph type="title"/>
          </p:nvPr>
        </p:nvSpPr>
        <p:spPr bwMode="auto">
          <a:xfrm>
            <a:off x="1944688" y="623888"/>
            <a:ext cx="6589712"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κύριου τίτλου</a:t>
            </a:r>
            <a:endParaRPr lang="en-US" altLang="el-GR"/>
          </a:p>
        </p:txBody>
      </p:sp>
      <p:sp>
        <p:nvSpPr>
          <p:cNvPr id="1030" name="Text Placeholder 2">
            <a:extLst>
              <a:ext uri="{FF2B5EF4-FFF2-40B4-BE49-F238E27FC236}">
                <a16:creationId xmlns:a16="http://schemas.microsoft.com/office/drawing/2014/main" id="{C7412445-0212-8F3C-027D-E885B3B4B2AF}"/>
              </a:ext>
            </a:extLst>
          </p:cNvPr>
          <p:cNvSpPr>
            <a:spLocks noGrp="1"/>
          </p:cNvSpPr>
          <p:nvPr>
            <p:ph type="body" idx="1"/>
          </p:nvPr>
        </p:nvSpPr>
        <p:spPr bwMode="auto">
          <a:xfrm>
            <a:off x="1943100" y="2133600"/>
            <a:ext cx="6591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endParaRPr lang="en-US" altLang="el-GR"/>
          </a:p>
        </p:txBody>
      </p:sp>
      <p:sp>
        <p:nvSpPr>
          <p:cNvPr id="4" name="Date Placeholder 3">
            <a:extLst>
              <a:ext uri="{FF2B5EF4-FFF2-40B4-BE49-F238E27FC236}">
                <a16:creationId xmlns:a16="http://schemas.microsoft.com/office/drawing/2014/main" id="{B3594222-2FE0-B0D9-97B3-4F04C569F098}"/>
              </a:ext>
            </a:extLst>
          </p:cNvPr>
          <p:cNvSpPr>
            <a:spLocks noGrp="1"/>
          </p:cNvSpPr>
          <p:nvPr>
            <p:ph type="dt" sz="half" idx="2"/>
          </p:nvPr>
        </p:nvSpPr>
        <p:spPr>
          <a:xfrm>
            <a:off x="7772400" y="6135688"/>
            <a:ext cx="766763" cy="369887"/>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7E59195D-CB66-9D4D-B463-587F91C01FC4}" type="datetimeFigureOut">
              <a:rPr lang="en-US"/>
              <a:pPr>
                <a:defRPr/>
              </a:pPr>
              <a:t>12/10/23</a:t>
            </a:fld>
            <a:endParaRPr lang="en-US" dirty="0"/>
          </a:p>
        </p:txBody>
      </p:sp>
      <p:sp>
        <p:nvSpPr>
          <p:cNvPr id="5" name="Footer Placeholder 4">
            <a:extLst>
              <a:ext uri="{FF2B5EF4-FFF2-40B4-BE49-F238E27FC236}">
                <a16:creationId xmlns:a16="http://schemas.microsoft.com/office/drawing/2014/main" id="{BA03C4A6-AD73-4E3C-DD48-D1190CB12AA8}"/>
              </a:ext>
            </a:extLst>
          </p:cNvPr>
          <p:cNvSpPr>
            <a:spLocks noGrp="1"/>
          </p:cNvSpPr>
          <p:nvPr>
            <p:ph type="ftr" sz="quarter" idx="3"/>
          </p:nvPr>
        </p:nvSpPr>
        <p:spPr>
          <a:xfrm>
            <a:off x="1943100" y="6135688"/>
            <a:ext cx="5716588"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9070DF6-C932-DFAF-75C7-6960EE952D70}"/>
              </a:ext>
            </a:extLst>
          </p:cNvPr>
          <p:cNvSpPr>
            <a:spLocks noGrp="1"/>
          </p:cNvSpPr>
          <p:nvPr>
            <p:ph type="sldNum" sz="quarter" idx="4"/>
          </p:nvPr>
        </p:nvSpPr>
        <p:spPr bwMode="gray">
          <a:xfrm>
            <a:off x="511175" y="787400"/>
            <a:ext cx="585788"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2000">
                <a:solidFill>
                  <a:srgbClr val="FEFFFF"/>
                </a:solidFill>
              </a:defRPr>
            </a:lvl1pPr>
          </a:lstStyle>
          <a:p>
            <a:fld id="{924EFF6E-59E1-094C-A32D-287BB5D4E4E5}" type="slidenum">
              <a:rPr lang="en-US" altLang="el-GR"/>
              <a:pPr/>
              <a:t>‹#›</a:t>
            </a:fld>
            <a:endParaRPr lang="en-US" altLang="el-GR"/>
          </a:p>
        </p:txBody>
      </p:sp>
    </p:spTree>
  </p:cSld>
  <p:clrMap bg1="lt1" tx1="dk1" bg2="lt2" tx2="dk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 id="2147484641" r:id="rId11"/>
    <p:sldLayoutId id="2147484642" r:id="rId12"/>
    <p:sldLayoutId id="2147484643" r:id="rId13"/>
    <p:sldLayoutId id="2147484644" r:id="rId14"/>
    <p:sldLayoutId id="2147484645" r:id="rId15"/>
    <p:sldLayoutId id="2147484646" r:id="rId16"/>
  </p:sldLayoutIdLst>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itchFamily="34" charset="0"/>
        </a:defRPr>
      </a:lvl2pPr>
      <a:lvl3pPr algn="l" defTabSz="457200" rtl="0" eaLnBrk="0" fontAlgn="base" hangingPunct="0">
        <a:spcBef>
          <a:spcPct val="0"/>
        </a:spcBef>
        <a:spcAft>
          <a:spcPct val="0"/>
        </a:spcAft>
        <a:defRPr sz="3600">
          <a:solidFill>
            <a:srgbClr val="262626"/>
          </a:solidFill>
          <a:latin typeface="Century Gothic" pitchFamily="34" charset="0"/>
        </a:defRPr>
      </a:lvl3pPr>
      <a:lvl4pPr algn="l" defTabSz="457200" rtl="0" eaLnBrk="0" fontAlgn="base" hangingPunct="0">
        <a:spcBef>
          <a:spcPct val="0"/>
        </a:spcBef>
        <a:spcAft>
          <a:spcPct val="0"/>
        </a:spcAft>
        <a:defRPr sz="3600">
          <a:solidFill>
            <a:srgbClr val="262626"/>
          </a:solidFill>
          <a:latin typeface="Century Gothic" pitchFamily="34" charset="0"/>
        </a:defRPr>
      </a:lvl4pPr>
      <a:lvl5pPr algn="l" defTabSz="457200" rtl="0" eaLnBrk="0" fontAlgn="base" hangingPunct="0">
        <a:spcBef>
          <a:spcPct val="0"/>
        </a:spcBef>
        <a:spcAft>
          <a:spcPct val="0"/>
        </a:spcAft>
        <a:defRPr sz="3600">
          <a:solidFill>
            <a:srgbClr val="262626"/>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itchFamily="2"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itchFamily="2"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itchFamily="2"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itchFamily="2"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itchFamily="2"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10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11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13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13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13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13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40.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5" Type="http://schemas.openxmlformats.org/officeDocument/2006/relationships/image" Target="../media/image215.png"/><Relationship Id="rId4" Type="http://schemas.openxmlformats.org/officeDocument/2006/relationships/image" Target="../media/image214.png"/></Relationships>
</file>

<file path=ppt/slides/_rels/slide14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 Id="rId5" Type="http://schemas.openxmlformats.org/officeDocument/2006/relationships/image" Target="../media/image221.png"/><Relationship Id="rId4" Type="http://schemas.openxmlformats.org/officeDocument/2006/relationships/image" Target="../media/image220.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8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8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0273743-C0CA-B1F5-E415-6CE7B4F4CEE2}"/>
              </a:ext>
            </a:extLst>
          </p:cNvPr>
          <p:cNvSpPr txBox="1"/>
          <p:nvPr/>
        </p:nvSpPr>
        <p:spPr>
          <a:xfrm>
            <a:off x="4446588" y="6122988"/>
            <a:ext cx="4440237" cy="369887"/>
          </a:xfrm>
          <a:prstGeom prst="rect">
            <a:avLst/>
          </a:prstGeom>
          <a:noFill/>
        </p:spPr>
        <p:txBody>
          <a:bodyPr>
            <a:spAutoFit/>
          </a:bodyPr>
          <a:lstStyle/>
          <a:p>
            <a:pPr algn="r" eaLnBrk="1" fontAlgn="auto" hangingPunct="1">
              <a:spcBef>
                <a:spcPts val="0"/>
              </a:spcBef>
              <a:spcAft>
                <a:spcPts val="0"/>
              </a:spcAft>
              <a:defRPr/>
            </a:pPr>
            <a:endParaRPr lang="el-GR" b="1" dirty="0">
              <a:solidFill>
                <a:schemeClr val="tx1">
                  <a:lumMod val="85000"/>
                  <a:lumOff val="15000"/>
                </a:schemeClr>
              </a:solidFill>
              <a:latin typeface="Calibri" panose="020F0502020204030204" pitchFamily="34" charset="0"/>
            </a:endParaRPr>
          </a:p>
        </p:txBody>
      </p:sp>
      <p:sp>
        <p:nvSpPr>
          <p:cNvPr id="18435" name="TextBox 11">
            <a:extLst>
              <a:ext uri="{FF2B5EF4-FFF2-40B4-BE49-F238E27FC236}">
                <a16:creationId xmlns:a16="http://schemas.microsoft.com/office/drawing/2014/main" id="{235AD6D2-FC8C-1ED6-4B9D-E4B782635B1F}"/>
              </a:ext>
            </a:extLst>
          </p:cNvPr>
          <p:cNvSpPr txBox="1">
            <a:spLocks noChangeArrowheads="1"/>
          </p:cNvSpPr>
          <p:nvPr/>
        </p:nvSpPr>
        <p:spPr bwMode="auto">
          <a:xfrm>
            <a:off x="3532188" y="5775325"/>
            <a:ext cx="5483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925">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buFont typeface="Wingdings 2" pitchFamily="2" charset="2"/>
              <a:buNone/>
            </a:pPr>
            <a:r>
              <a:rPr lang="el-GR" altLang="el-GR" sz="2000" i="1">
                <a:cs typeface="Calibri" panose="020F0502020204030204" pitchFamily="34" charset="0"/>
              </a:rPr>
              <a:t>Παπαναστασόπουλος Νικόλαος </a:t>
            </a:r>
          </a:p>
        </p:txBody>
      </p:sp>
      <p:sp>
        <p:nvSpPr>
          <p:cNvPr id="18436" name="Τίτλος 1">
            <a:extLst>
              <a:ext uri="{FF2B5EF4-FFF2-40B4-BE49-F238E27FC236}">
                <a16:creationId xmlns:a16="http://schemas.microsoft.com/office/drawing/2014/main" id="{FD49379A-CA39-F5EE-8CAD-E29AAE60FEA4}"/>
              </a:ext>
            </a:extLst>
          </p:cNvPr>
          <p:cNvSpPr txBox="1">
            <a:spLocks/>
          </p:cNvSpPr>
          <p:nvPr/>
        </p:nvSpPr>
        <p:spPr bwMode="auto">
          <a:xfrm>
            <a:off x="433388" y="1844675"/>
            <a:ext cx="486092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a:p>
            <a:pPr eaLnBrk="1" hangingPunct="1"/>
            <a:endParaRPr lang="el-GR" altLang="el-GR" sz="2800" b="1">
              <a:solidFill>
                <a:srgbClr val="00B0F0"/>
              </a:solidFill>
            </a:endParaRPr>
          </a:p>
        </p:txBody>
      </p:sp>
      <p:sp>
        <p:nvSpPr>
          <p:cNvPr id="18437" name="AutoShape 7" descr="Σχολή Διοίκησης &amp; Επιτελών ΠΑ (πρώην Σχολή Πολέμου Αεροπορίας)">
            <a:extLst>
              <a:ext uri="{FF2B5EF4-FFF2-40B4-BE49-F238E27FC236}">
                <a16:creationId xmlns:a16="http://schemas.microsoft.com/office/drawing/2014/main" id="{21CF58D0-2476-C578-9EAA-47A543263679}"/>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endParaRPr lang="el-GR" altLang="el-GR"/>
          </a:p>
        </p:txBody>
      </p:sp>
      <p:sp>
        <p:nvSpPr>
          <p:cNvPr id="18438" name="AutoShape 9" descr="Σχολή Διοίκησης &amp; Επιτελών ΠΑ (πρώην Σχολή Πολέμου Αεροπορίας)">
            <a:extLst>
              <a:ext uri="{FF2B5EF4-FFF2-40B4-BE49-F238E27FC236}">
                <a16:creationId xmlns:a16="http://schemas.microsoft.com/office/drawing/2014/main" id="{D48E5C21-1DA9-087C-4045-ED5DF9D87345}"/>
              </a:ext>
            </a:extLst>
          </p:cNvPr>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endParaRPr lang="el-GR" altLang="el-GR"/>
          </a:p>
        </p:txBody>
      </p:sp>
      <p:sp>
        <p:nvSpPr>
          <p:cNvPr id="18439" name="AutoShape 11" descr="Σχολή Διοίκησης &amp; Επιτελών ΠΑ (πρώην Σχολή Πολέμου Αεροπορίας)">
            <a:extLst>
              <a:ext uri="{FF2B5EF4-FFF2-40B4-BE49-F238E27FC236}">
                <a16:creationId xmlns:a16="http://schemas.microsoft.com/office/drawing/2014/main" id="{50E83279-C91D-B6DE-C24E-12F32D2BF36D}"/>
              </a:ext>
            </a:extLst>
          </p:cNvPr>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endParaRPr lang="el-GR" altLang="el-GR"/>
          </a:p>
        </p:txBody>
      </p:sp>
      <p:sp>
        <p:nvSpPr>
          <p:cNvPr id="18440" name="TextBox 11">
            <a:extLst>
              <a:ext uri="{FF2B5EF4-FFF2-40B4-BE49-F238E27FC236}">
                <a16:creationId xmlns:a16="http://schemas.microsoft.com/office/drawing/2014/main" id="{5BAE69C6-611A-AEA5-8C56-9B6C1068E643}"/>
              </a:ext>
            </a:extLst>
          </p:cNvPr>
          <p:cNvSpPr txBox="1">
            <a:spLocks noChangeArrowheads="1"/>
          </p:cNvSpPr>
          <p:nvPr/>
        </p:nvSpPr>
        <p:spPr bwMode="auto">
          <a:xfrm>
            <a:off x="2144713" y="4114800"/>
            <a:ext cx="65024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925">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l-GR" altLang="el-GR" sz="3200" b="1" dirty="0">
                <a:solidFill>
                  <a:srgbClr val="00B0F0"/>
                </a:solidFill>
              </a:rPr>
              <a:t>Ευρωπαϊκή Ένωση </a:t>
            </a:r>
          </a:p>
          <a:p>
            <a:pPr algn="ctr" eaLnBrk="1" hangingPunct="1"/>
            <a:r>
              <a:rPr lang="el-GR" altLang="el-GR" sz="3200" b="1" dirty="0">
                <a:solidFill>
                  <a:srgbClr val="00B0F0"/>
                </a:solidFill>
              </a:rPr>
              <a:t>Η στρατηγική διάσταση</a:t>
            </a:r>
          </a:p>
        </p:txBody>
      </p:sp>
      <p:pic>
        <p:nvPicPr>
          <p:cNvPr id="18441" name="Picture 10">
            <a:extLst>
              <a:ext uri="{FF2B5EF4-FFF2-40B4-BE49-F238E27FC236}">
                <a16:creationId xmlns:a16="http://schemas.microsoft.com/office/drawing/2014/main" id="{0FEC4BBC-FDD7-B107-1E78-84388AC05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3513" y="1519238"/>
            <a:ext cx="213360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2" name="Picture 11">
            <a:extLst>
              <a:ext uri="{FF2B5EF4-FFF2-40B4-BE49-F238E27FC236}">
                <a16:creationId xmlns:a16="http://schemas.microsoft.com/office/drawing/2014/main" id="{6D893877-F7DC-C8F0-5446-623551332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5238750"/>
            <a:ext cx="281940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Τίτλος 1">
            <a:extLst>
              <a:ext uri="{FF2B5EF4-FFF2-40B4-BE49-F238E27FC236}">
                <a16:creationId xmlns:a16="http://schemas.microsoft.com/office/drawing/2014/main" id="{F0341B9C-D7AD-A92D-41E2-703B78BBE671}"/>
              </a:ext>
            </a:extLst>
          </p:cNvPr>
          <p:cNvSpPr>
            <a:spLocks noGrp="1"/>
          </p:cNvSpPr>
          <p:nvPr>
            <p:ph type="title"/>
          </p:nvPr>
        </p:nvSpPr>
        <p:spPr>
          <a:xfrm>
            <a:off x="1944688" y="623888"/>
            <a:ext cx="6589712" cy="1281112"/>
          </a:xfrm>
        </p:spPr>
        <p:txBody>
          <a:bodyPr/>
          <a:lstStyle/>
          <a:p>
            <a:pPr eaLnBrk="1" hangingPunct="1"/>
            <a:r>
              <a:rPr lang="el-GR" altLang="el-GR"/>
              <a:t>Θεωρητικό πλαίσιο:</a:t>
            </a:r>
            <a:br>
              <a:rPr lang="en-US" altLang="el-GR"/>
            </a:br>
            <a:r>
              <a:rPr lang="el-GR" altLang="el-GR"/>
              <a:t>έννοιες - κλειδιά</a:t>
            </a:r>
          </a:p>
        </p:txBody>
      </p:sp>
      <p:sp>
        <p:nvSpPr>
          <p:cNvPr id="31747" name="Θέση περιεχομένου 2">
            <a:extLst>
              <a:ext uri="{FF2B5EF4-FFF2-40B4-BE49-F238E27FC236}">
                <a16:creationId xmlns:a16="http://schemas.microsoft.com/office/drawing/2014/main" id="{6DB97851-8DC2-4204-1B80-08C7227BD8A5}"/>
              </a:ext>
            </a:extLst>
          </p:cNvPr>
          <p:cNvSpPr>
            <a:spLocks noGrp="1"/>
          </p:cNvSpPr>
          <p:nvPr>
            <p:ph idx="1"/>
          </p:nvPr>
        </p:nvSpPr>
        <p:spPr>
          <a:xfrm>
            <a:off x="995363" y="1909763"/>
            <a:ext cx="7956550" cy="4827587"/>
          </a:xfrm>
        </p:spPr>
        <p:txBody>
          <a:bodyPr/>
          <a:lstStyle/>
          <a:p>
            <a:pPr algn="just" eaLnBrk="1" hangingPunct="1"/>
            <a:r>
              <a:rPr lang="el-GR" altLang="el-GR" sz="2800" b="1"/>
              <a:t>Διακυβερνητισμός</a:t>
            </a:r>
            <a:r>
              <a:rPr lang="el-GR" altLang="el-GR" sz="2800"/>
              <a:t> (intergovernmentalism):</a:t>
            </a:r>
          </a:p>
          <a:p>
            <a:pPr algn="just" eaLnBrk="1" hangingPunct="1"/>
            <a:r>
              <a:rPr lang="el-GR" altLang="el-GR" sz="2800"/>
              <a:t>έχει τις καταβολές του στη θεωρία των διεθνών σχέσεων και δη τη ρεαλιστική παράδοση. </a:t>
            </a:r>
          </a:p>
          <a:p>
            <a:pPr algn="just" eaLnBrk="1" hangingPunct="1"/>
            <a:r>
              <a:rPr lang="el-GR" altLang="el-GR" sz="2800"/>
              <a:t>Τα έθνη-κράτη είναι οι κύριοι φορείς δράσης στις διεθνείς σχέσεις και </a:t>
            </a:r>
          </a:p>
          <a:p>
            <a:pPr algn="just" eaLnBrk="1" hangingPunct="1"/>
            <a:r>
              <a:rPr lang="el-GR" altLang="el-GR" sz="2800"/>
              <a:t>οι κυριότερες πολιτικές σχέσεις μεταξύ των κρατών αναπτύσσονται κυρίως μέσω των διεθνών σχέσεων.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Τίτλος 1">
            <a:extLst>
              <a:ext uri="{FF2B5EF4-FFF2-40B4-BE49-F238E27FC236}">
                <a16:creationId xmlns:a16="http://schemas.microsoft.com/office/drawing/2014/main" id="{7B0BC4B5-B2DC-6281-00D3-0EB3904E451B}"/>
              </a:ext>
            </a:extLst>
          </p:cNvPr>
          <p:cNvSpPr>
            <a:spLocks noGrp="1"/>
          </p:cNvSpPr>
          <p:nvPr>
            <p:ph type="title"/>
          </p:nvPr>
        </p:nvSpPr>
        <p:spPr>
          <a:xfrm>
            <a:off x="1427163" y="623888"/>
            <a:ext cx="7588250" cy="1204912"/>
          </a:xfrm>
        </p:spPr>
        <p:txBody>
          <a:bodyPr/>
          <a:lstStyle/>
          <a:p>
            <a:pPr algn="just" eaLnBrk="1" hangingPunct="1"/>
            <a:r>
              <a:rPr lang="el-GR" altLang="el-GR" sz="3200"/>
              <a:t>Το (αντικειμενικό) χάσμα δυνατοτήτων (Capabilities Gap) της Ένωσης</a:t>
            </a:r>
          </a:p>
        </p:txBody>
      </p:sp>
      <p:sp>
        <p:nvSpPr>
          <p:cNvPr id="123907" name="Θέση περιεχομένου 2">
            <a:extLst>
              <a:ext uri="{FF2B5EF4-FFF2-40B4-BE49-F238E27FC236}">
                <a16:creationId xmlns:a16="http://schemas.microsoft.com/office/drawing/2014/main" id="{6DA70B74-8E6C-15C3-C0D2-F00688873440}"/>
              </a:ext>
            </a:extLst>
          </p:cNvPr>
          <p:cNvSpPr>
            <a:spLocks noGrp="1"/>
          </p:cNvSpPr>
          <p:nvPr>
            <p:ph idx="1"/>
          </p:nvPr>
        </p:nvSpPr>
        <p:spPr>
          <a:xfrm>
            <a:off x="2717800" y="1844675"/>
            <a:ext cx="6202363" cy="4716463"/>
          </a:xfrm>
        </p:spPr>
        <p:txBody>
          <a:bodyPr/>
          <a:lstStyle/>
          <a:p>
            <a:pPr algn="just" eaLnBrk="1" hangingPunct="1"/>
            <a:r>
              <a:rPr lang="el-GR" altLang="el-GR" sz="2800"/>
              <a:t>Οι αντίστοιχες θεσμικές και λειτουργικές αβελτηρίες της Ένωσης στην επίδειξη ανάλογων επιτεύξεων είναι προϊόν </a:t>
            </a:r>
          </a:p>
          <a:p>
            <a:pPr algn="just" eaLnBrk="1" hangingPunct="1"/>
            <a:r>
              <a:rPr lang="el-GR" altLang="el-GR" sz="2800"/>
              <a:t>της ανυπαρξίας ενός ενιαίου κράτους που μπορεί να λαμβάνει άμεσα αποφάσεις, </a:t>
            </a:r>
          </a:p>
          <a:p>
            <a:pPr algn="just" eaLnBrk="1" hangingPunct="1"/>
            <a:r>
              <a:rPr lang="el-GR" altLang="el-GR" sz="2400"/>
              <a:t>αλλά και της έλλειψης διαλειτουργικότητας (λόγω της πολυδιάστασης, Multidimensionality) και κοινών μέσων.. </a:t>
            </a:r>
          </a:p>
        </p:txBody>
      </p:sp>
      <p:pic>
        <p:nvPicPr>
          <p:cNvPr id="123908" name="Picture 2">
            <a:extLst>
              <a:ext uri="{FF2B5EF4-FFF2-40B4-BE49-F238E27FC236}">
                <a16:creationId xmlns:a16="http://schemas.microsoft.com/office/drawing/2014/main" id="{4EC62F1D-578A-EF20-5074-4626C5224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5038725"/>
            <a:ext cx="25146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909" name="Picture 3">
            <a:extLst>
              <a:ext uri="{FF2B5EF4-FFF2-40B4-BE49-F238E27FC236}">
                <a16:creationId xmlns:a16="http://schemas.microsoft.com/office/drawing/2014/main" id="{FC0F2A65-9315-DE09-D114-7FA375D822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2312988"/>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Τίτλος 1">
            <a:extLst>
              <a:ext uri="{FF2B5EF4-FFF2-40B4-BE49-F238E27FC236}">
                <a16:creationId xmlns:a16="http://schemas.microsoft.com/office/drawing/2014/main" id="{84C6B16F-234F-8567-58E3-982C0323F1C1}"/>
              </a:ext>
            </a:extLst>
          </p:cNvPr>
          <p:cNvSpPr>
            <a:spLocks noGrp="1"/>
          </p:cNvSpPr>
          <p:nvPr>
            <p:ph type="title"/>
          </p:nvPr>
        </p:nvSpPr>
        <p:spPr>
          <a:xfrm>
            <a:off x="1427163" y="623888"/>
            <a:ext cx="7588250" cy="1204912"/>
          </a:xfrm>
        </p:spPr>
        <p:txBody>
          <a:bodyPr/>
          <a:lstStyle/>
          <a:p>
            <a:pPr algn="just" eaLnBrk="1" hangingPunct="1"/>
            <a:r>
              <a:rPr lang="el-GR" altLang="el-GR" sz="3200"/>
              <a:t>Το (αντικειμενικό) χάσμα δυνατοτήτων (Capabilities Gap) της Ένωσης</a:t>
            </a:r>
          </a:p>
        </p:txBody>
      </p:sp>
      <p:sp>
        <p:nvSpPr>
          <p:cNvPr id="124931" name="Θέση περιεχομένου 2">
            <a:extLst>
              <a:ext uri="{FF2B5EF4-FFF2-40B4-BE49-F238E27FC236}">
                <a16:creationId xmlns:a16="http://schemas.microsoft.com/office/drawing/2014/main" id="{EDA244B0-0081-176A-7998-D0116A159D4E}"/>
              </a:ext>
            </a:extLst>
          </p:cNvPr>
          <p:cNvSpPr>
            <a:spLocks noGrp="1"/>
          </p:cNvSpPr>
          <p:nvPr>
            <p:ph idx="1"/>
          </p:nvPr>
        </p:nvSpPr>
        <p:spPr>
          <a:xfrm>
            <a:off x="3182938" y="1844675"/>
            <a:ext cx="5737225" cy="4764088"/>
          </a:xfrm>
        </p:spPr>
        <p:txBody>
          <a:bodyPr/>
          <a:lstStyle/>
          <a:p>
            <a:pPr algn="just" eaLnBrk="1" hangingPunct="1"/>
            <a:r>
              <a:rPr lang="el-GR" altLang="el-GR" sz="2800"/>
              <a:t>Είναι γεγονός ότι η ΚΕΠΠΑ κινείται προς την ομογενοποίηση μέσων και στόχων, </a:t>
            </a:r>
          </a:p>
          <a:p>
            <a:pPr algn="just" eaLnBrk="1" hangingPunct="1"/>
            <a:r>
              <a:rPr lang="el-GR" altLang="el-GR" sz="2800"/>
              <a:t>μέσα από μια ενιαία αγορά στην αμυντική έρευνα και τεχνολογία, ενώ  </a:t>
            </a:r>
          </a:p>
          <a:p>
            <a:pPr algn="just" eaLnBrk="1" hangingPunct="1"/>
            <a:r>
              <a:rPr lang="el-GR" altLang="el-GR" sz="2400"/>
              <a:t>ο Ευρωπαϊκός Οργανισμός Άμυνας (ΕΟΑ) επιδιώκει τις οικονομίες κλίμακας και τις αντίστοιχες συνέργιες.</a:t>
            </a:r>
          </a:p>
        </p:txBody>
      </p:sp>
      <p:pic>
        <p:nvPicPr>
          <p:cNvPr id="124932" name="Picture 2">
            <a:extLst>
              <a:ext uri="{FF2B5EF4-FFF2-40B4-BE49-F238E27FC236}">
                <a16:creationId xmlns:a16="http://schemas.microsoft.com/office/drawing/2014/main" id="{4EE7A71A-A891-BB5C-6518-5B188D220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8" y="5343525"/>
            <a:ext cx="302895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933" name="Picture 4">
            <a:extLst>
              <a:ext uri="{FF2B5EF4-FFF2-40B4-BE49-F238E27FC236}">
                <a16:creationId xmlns:a16="http://schemas.microsoft.com/office/drawing/2014/main" id="{704799C5-83AA-9317-19E9-17B2D1D20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25" y="2601913"/>
            <a:ext cx="2352675"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Τίτλος 1">
            <a:extLst>
              <a:ext uri="{FF2B5EF4-FFF2-40B4-BE49-F238E27FC236}">
                <a16:creationId xmlns:a16="http://schemas.microsoft.com/office/drawing/2014/main" id="{0ECCC65F-A116-9510-2D1F-4CD2780AC5F5}"/>
              </a:ext>
            </a:extLst>
          </p:cNvPr>
          <p:cNvSpPr>
            <a:spLocks noGrp="1"/>
          </p:cNvSpPr>
          <p:nvPr>
            <p:ph type="title"/>
          </p:nvPr>
        </p:nvSpPr>
        <p:spPr>
          <a:xfrm>
            <a:off x="1427163" y="623888"/>
            <a:ext cx="7588250" cy="1204912"/>
          </a:xfrm>
        </p:spPr>
        <p:txBody>
          <a:bodyPr/>
          <a:lstStyle/>
          <a:p>
            <a:pPr algn="just" eaLnBrk="1" hangingPunct="1"/>
            <a:r>
              <a:rPr lang="el-GR" altLang="el-GR" sz="3200"/>
              <a:t>Το (αντικειμενικό) χάσμα δυνατοτήτων (Capabilities Gap) της Ένωσης</a:t>
            </a:r>
          </a:p>
        </p:txBody>
      </p:sp>
      <p:sp>
        <p:nvSpPr>
          <p:cNvPr id="125955" name="Θέση περιεχομένου 2">
            <a:extLst>
              <a:ext uri="{FF2B5EF4-FFF2-40B4-BE49-F238E27FC236}">
                <a16:creationId xmlns:a16="http://schemas.microsoft.com/office/drawing/2014/main" id="{8692FE7A-2D64-3183-E64C-5C99744C4E1A}"/>
              </a:ext>
            </a:extLst>
          </p:cNvPr>
          <p:cNvSpPr>
            <a:spLocks noGrp="1"/>
          </p:cNvSpPr>
          <p:nvPr>
            <p:ph idx="1"/>
          </p:nvPr>
        </p:nvSpPr>
        <p:spPr>
          <a:xfrm>
            <a:off x="1812925" y="2101850"/>
            <a:ext cx="7107238" cy="4587875"/>
          </a:xfrm>
        </p:spPr>
        <p:txBody>
          <a:bodyPr/>
          <a:lstStyle/>
          <a:p>
            <a:pPr algn="just" eaLnBrk="1" hangingPunct="1"/>
            <a:r>
              <a:rPr lang="el-GR" altLang="el-GR" sz="2800"/>
              <a:t>Τα όποια βήματα τελούν: </a:t>
            </a:r>
          </a:p>
          <a:p>
            <a:pPr algn="just" eaLnBrk="1" hangingPunct="1"/>
            <a:r>
              <a:rPr lang="el-GR" altLang="el-GR" sz="2800"/>
              <a:t>υπό την αίρεση των εκάστοτε πολιτικών βουλήσεων και επιλογών από πλευράς κρατών-μελών  αλλά και</a:t>
            </a:r>
          </a:p>
          <a:p>
            <a:pPr algn="just" eaLnBrk="1" hangingPunct="1"/>
            <a:r>
              <a:rPr lang="el-GR" altLang="el-GR" sz="2800"/>
              <a:t>της διαίρεσης τους, κάτω από τη σημαία της Ευρωπαϊκής Ένωσης. </a:t>
            </a:r>
          </a:p>
          <a:p>
            <a:pPr algn="just" eaLnBrk="1" hangingPunct="1"/>
            <a:endParaRPr lang="el-GR" altLang="el-GR" sz="2800"/>
          </a:p>
        </p:txBody>
      </p:sp>
      <p:pic>
        <p:nvPicPr>
          <p:cNvPr id="125956" name="Picture 2">
            <a:extLst>
              <a:ext uri="{FF2B5EF4-FFF2-40B4-BE49-F238E27FC236}">
                <a16:creationId xmlns:a16="http://schemas.microsoft.com/office/drawing/2014/main" id="{9688055C-B6AB-C394-CC43-AA9ADADAA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5076825"/>
            <a:ext cx="2895600"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57" name="Picture 3">
            <a:extLst>
              <a:ext uri="{FF2B5EF4-FFF2-40B4-BE49-F238E27FC236}">
                <a16:creationId xmlns:a16="http://schemas.microsoft.com/office/drawing/2014/main" id="{84F82FBE-8DB7-8F7E-9367-BBD88B089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5108575"/>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Τίτλος 1">
            <a:extLst>
              <a:ext uri="{FF2B5EF4-FFF2-40B4-BE49-F238E27FC236}">
                <a16:creationId xmlns:a16="http://schemas.microsoft.com/office/drawing/2014/main" id="{4CA81EFF-744C-950B-98AE-358F6417F949}"/>
              </a:ext>
            </a:extLst>
          </p:cNvPr>
          <p:cNvSpPr>
            <a:spLocks noGrp="1"/>
          </p:cNvSpPr>
          <p:nvPr>
            <p:ph type="title"/>
          </p:nvPr>
        </p:nvSpPr>
        <p:spPr>
          <a:xfrm>
            <a:off x="1427163" y="623888"/>
            <a:ext cx="7588250" cy="1204912"/>
          </a:xfrm>
        </p:spPr>
        <p:txBody>
          <a:bodyPr/>
          <a:lstStyle/>
          <a:p>
            <a:pPr algn="just" eaLnBrk="1" hangingPunct="1"/>
            <a:r>
              <a:rPr lang="el-GR" altLang="el-GR" sz="3200"/>
              <a:t>Η προοπτική της Ένωσης ως στρατηγικού δρώντος</a:t>
            </a:r>
          </a:p>
        </p:txBody>
      </p:sp>
      <p:sp>
        <p:nvSpPr>
          <p:cNvPr id="126979" name="Θέση περιεχομένου 2">
            <a:extLst>
              <a:ext uri="{FF2B5EF4-FFF2-40B4-BE49-F238E27FC236}">
                <a16:creationId xmlns:a16="http://schemas.microsoft.com/office/drawing/2014/main" id="{E042ECC0-2655-952F-AEBC-33D9F4F34B05}"/>
              </a:ext>
            </a:extLst>
          </p:cNvPr>
          <p:cNvSpPr>
            <a:spLocks noGrp="1"/>
          </p:cNvSpPr>
          <p:nvPr>
            <p:ph idx="1"/>
          </p:nvPr>
        </p:nvSpPr>
        <p:spPr>
          <a:xfrm>
            <a:off x="2682875" y="1973263"/>
            <a:ext cx="6237288" cy="4587875"/>
          </a:xfrm>
        </p:spPr>
        <p:txBody>
          <a:bodyPr/>
          <a:lstStyle/>
          <a:p>
            <a:pPr algn="just" eaLnBrk="1" hangingPunct="1"/>
            <a:r>
              <a:rPr lang="el-GR" altLang="el-GR" sz="2800"/>
              <a:t>Η εξωτερική δράση της Ένωσης και οι όποιες αξιώσεις πλανητικής παρουσίας εδράζονται στην ΚΠΑΑ, που</a:t>
            </a:r>
          </a:p>
          <a:p>
            <a:pPr algn="just" eaLnBrk="1" hangingPunct="1"/>
            <a:r>
              <a:rPr lang="el-GR" altLang="el-GR" sz="2800"/>
              <a:t>συνιστά το βασικό θεσμικό και πολιτικό εργαλείο </a:t>
            </a:r>
          </a:p>
          <a:p>
            <a:pPr algn="just" eaLnBrk="1" hangingPunct="1"/>
            <a:r>
              <a:rPr lang="el-GR" altLang="el-GR" sz="2800"/>
              <a:t>για την απόκτηση μιας συνεκτικής προσέγγισης, στο πλαίσιο της Ένωσης, στα ζητήματα άμυνας και ασφάλειας. </a:t>
            </a:r>
          </a:p>
        </p:txBody>
      </p:sp>
      <p:pic>
        <p:nvPicPr>
          <p:cNvPr id="126980" name="Picture 2">
            <a:extLst>
              <a:ext uri="{FF2B5EF4-FFF2-40B4-BE49-F238E27FC236}">
                <a16:creationId xmlns:a16="http://schemas.microsoft.com/office/drawing/2014/main" id="{48C07DA4-4693-F6AE-32CC-0CD808683A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 y="3429000"/>
            <a:ext cx="2543175"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Τίτλος 1">
            <a:extLst>
              <a:ext uri="{FF2B5EF4-FFF2-40B4-BE49-F238E27FC236}">
                <a16:creationId xmlns:a16="http://schemas.microsoft.com/office/drawing/2014/main" id="{5B47CC92-9BF8-CA71-987F-4E33AEB27368}"/>
              </a:ext>
            </a:extLst>
          </p:cNvPr>
          <p:cNvSpPr>
            <a:spLocks noGrp="1"/>
          </p:cNvSpPr>
          <p:nvPr>
            <p:ph type="title"/>
          </p:nvPr>
        </p:nvSpPr>
        <p:spPr>
          <a:xfrm>
            <a:off x="1427163" y="623888"/>
            <a:ext cx="7588250" cy="1204912"/>
          </a:xfrm>
        </p:spPr>
        <p:txBody>
          <a:bodyPr/>
          <a:lstStyle/>
          <a:p>
            <a:pPr algn="just" eaLnBrk="1" hangingPunct="1"/>
            <a:r>
              <a:rPr lang="el-GR" altLang="el-GR" sz="3200"/>
              <a:t>Η προοπτική της Ένωσης ως στρατηγικού δρώντος</a:t>
            </a:r>
          </a:p>
        </p:txBody>
      </p:sp>
      <p:sp>
        <p:nvSpPr>
          <p:cNvPr id="128003" name="Θέση περιεχομένου 2">
            <a:extLst>
              <a:ext uri="{FF2B5EF4-FFF2-40B4-BE49-F238E27FC236}">
                <a16:creationId xmlns:a16="http://schemas.microsoft.com/office/drawing/2014/main" id="{7B87DFEB-B6CC-6ABA-0228-7B8B4F006F54}"/>
              </a:ext>
            </a:extLst>
          </p:cNvPr>
          <p:cNvSpPr>
            <a:spLocks noGrp="1"/>
          </p:cNvSpPr>
          <p:nvPr>
            <p:ph idx="1"/>
          </p:nvPr>
        </p:nvSpPr>
        <p:spPr>
          <a:xfrm>
            <a:off x="1812925" y="1973263"/>
            <a:ext cx="7107238" cy="4587875"/>
          </a:xfrm>
        </p:spPr>
        <p:txBody>
          <a:bodyPr/>
          <a:lstStyle/>
          <a:p>
            <a:pPr algn="just" eaLnBrk="1" hangingPunct="1"/>
            <a:r>
              <a:rPr lang="el-GR" altLang="el-GR" sz="2800"/>
              <a:t>Αυτή ακριβώς η απαίτηση για συνοχή, </a:t>
            </a:r>
          </a:p>
          <a:p>
            <a:pPr algn="just" eaLnBrk="1" hangingPunct="1"/>
            <a:r>
              <a:rPr lang="el-GR" altLang="el-GR" sz="2800"/>
              <a:t>η οποία επαναλαμβάνεται και στη Strategic Review (του 2016) </a:t>
            </a:r>
          </a:p>
          <a:p>
            <a:pPr algn="just" eaLnBrk="1" hangingPunct="1"/>
            <a:r>
              <a:rPr lang="el-GR" altLang="el-GR" sz="2800"/>
              <a:t>«θρυμματίζεται», λόγω των έντονων δυσκολιών στη συγκέντρωση πόρων και στη μετάβαση στην απτή δράση.</a:t>
            </a:r>
          </a:p>
        </p:txBody>
      </p:sp>
      <p:pic>
        <p:nvPicPr>
          <p:cNvPr id="128004" name="Picture 2">
            <a:extLst>
              <a:ext uri="{FF2B5EF4-FFF2-40B4-BE49-F238E27FC236}">
                <a16:creationId xmlns:a16="http://schemas.microsoft.com/office/drawing/2014/main" id="{4341D6BD-B178-FF0E-76FC-5D3F7D416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663" y="4987925"/>
            <a:ext cx="2981325"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5" name="Picture 3">
            <a:extLst>
              <a:ext uri="{FF2B5EF4-FFF2-40B4-BE49-F238E27FC236}">
                <a16:creationId xmlns:a16="http://schemas.microsoft.com/office/drawing/2014/main" id="{CEDBD37E-0269-FF57-5105-279C85E57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5272088"/>
            <a:ext cx="31623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Τίτλος 1">
            <a:extLst>
              <a:ext uri="{FF2B5EF4-FFF2-40B4-BE49-F238E27FC236}">
                <a16:creationId xmlns:a16="http://schemas.microsoft.com/office/drawing/2014/main" id="{117E35A7-580C-823D-D7E5-E9B5CC3AB42D}"/>
              </a:ext>
            </a:extLst>
          </p:cNvPr>
          <p:cNvSpPr>
            <a:spLocks noGrp="1"/>
          </p:cNvSpPr>
          <p:nvPr>
            <p:ph type="title"/>
          </p:nvPr>
        </p:nvSpPr>
        <p:spPr>
          <a:xfrm>
            <a:off x="1427163" y="623888"/>
            <a:ext cx="7588250" cy="1395412"/>
          </a:xfrm>
        </p:spPr>
        <p:txBody>
          <a:bodyPr/>
          <a:lstStyle/>
          <a:p>
            <a:pPr algn="just" eaLnBrk="1" hangingPunct="1"/>
            <a:r>
              <a:rPr lang="el-GR" altLang="el-GR" sz="3200"/>
              <a:t>Η προοπτική της Ένωσης ως στρατηγικού δρώντος και σχέση με τις ΗΠΑ</a:t>
            </a:r>
          </a:p>
        </p:txBody>
      </p:sp>
      <p:sp>
        <p:nvSpPr>
          <p:cNvPr id="129027" name="Θέση περιεχομένου 2">
            <a:extLst>
              <a:ext uri="{FF2B5EF4-FFF2-40B4-BE49-F238E27FC236}">
                <a16:creationId xmlns:a16="http://schemas.microsoft.com/office/drawing/2014/main" id="{7DD336DA-5850-5317-8913-FBE2E9C39654}"/>
              </a:ext>
            </a:extLst>
          </p:cNvPr>
          <p:cNvSpPr>
            <a:spLocks noGrp="1"/>
          </p:cNvSpPr>
          <p:nvPr>
            <p:ph idx="1"/>
          </p:nvPr>
        </p:nvSpPr>
        <p:spPr>
          <a:xfrm>
            <a:off x="2824163" y="1973263"/>
            <a:ext cx="6096000" cy="4587875"/>
          </a:xfrm>
        </p:spPr>
        <p:txBody>
          <a:bodyPr/>
          <a:lstStyle/>
          <a:p>
            <a:pPr algn="just" eaLnBrk="1" hangingPunct="1"/>
            <a:r>
              <a:rPr lang="el-GR" altLang="el-GR" sz="2800"/>
              <a:t>Η Ένωση επειδή δεν συνιστά θεσμό συλλογικής άμυνας, ούτε και συλλογικής ασφάλειας, </a:t>
            </a:r>
          </a:p>
          <a:p>
            <a:pPr algn="just" eaLnBrk="1" hangingPunct="1"/>
            <a:r>
              <a:rPr lang="el-GR" altLang="el-GR" sz="2800"/>
              <a:t>βασίζεται στην προνομιακή διασύνδεση με το ΝΑΤΟ (τη «στρατηγική σχέση» με αυτό), </a:t>
            </a:r>
          </a:p>
          <a:p>
            <a:pPr algn="just" eaLnBrk="1" hangingPunct="1"/>
            <a:r>
              <a:rPr lang="el-GR" altLang="el-GR" sz="2800"/>
              <a:t>όπως επιβεβαιώνεται με ρητό και κατηγορηματικό τρόπο και στο κείμενο της Συνθήκης της Λισαβόνας.</a:t>
            </a:r>
          </a:p>
        </p:txBody>
      </p:sp>
      <p:pic>
        <p:nvPicPr>
          <p:cNvPr id="129028" name="Picture 2">
            <a:extLst>
              <a:ext uri="{FF2B5EF4-FFF2-40B4-BE49-F238E27FC236}">
                <a16:creationId xmlns:a16="http://schemas.microsoft.com/office/drawing/2014/main" id="{0FDA4699-89FC-6B1B-71DD-485D48565F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8" y="2195513"/>
            <a:ext cx="2695575"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9029" name="Picture 3">
            <a:extLst>
              <a:ext uri="{FF2B5EF4-FFF2-40B4-BE49-F238E27FC236}">
                <a16:creationId xmlns:a16="http://schemas.microsoft.com/office/drawing/2014/main" id="{C0818072-B607-9EE3-421B-DA8B9A8C0A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4576763"/>
            <a:ext cx="2238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Τίτλος 1">
            <a:extLst>
              <a:ext uri="{FF2B5EF4-FFF2-40B4-BE49-F238E27FC236}">
                <a16:creationId xmlns:a16="http://schemas.microsoft.com/office/drawing/2014/main" id="{82DD464F-3ADB-1E51-4044-11765D3F4BB0}"/>
              </a:ext>
            </a:extLst>
          </p:cNvPr>
          <p:cNvSpPr>
            <a:spLocks noGrp="1"/>
          </p:cNvSpPr>
          <p:nvPr>
            <p:ph type="title"/>
          </p:nvPr>
        </p:nvSpPr>
        <p:spPr>
          <a:xfrm>
            <a:off x="1427163" y="623888"/>
            <a:ext cx="7588250" cy="1204912"/>
          </a:xfrm>
        </p:spPr>
        <p:txBody>
          <a:bodyPr/>
          <a:lstStyle/>
          <a:p>
            <a:pPr algn="just" eaLnBrk="1" hangingPunct="1"/>
            <a:r>
              <a:rPr lang="el-GR" altLang="el-GR" sz="3200"/>
              <a:t>Η προοπτική της Ένωσης ως στρατηγικού δρώντος και η σχέση της με τις ΗΠΑ</a:t>
            </a:r>
          </a:p>
        </p:txBody>
      </p:sp>
      <p:sp>
        <p:nvSpPr>
          <p:cNvPr id="130051" name="Θέση περιεχομένου 2">
            <a:extLst>
              <a:ext uri="{FF2B5EF4-FFF2-40B4-BE49-F238E27FC236}">
                <a16:creationId xmlns:a16="http://schemas.microsoft.com/office/drawing/2014/main" id="{0E7FF51C-9C18-8823-A687-A3093E1C7F32}"/>
              </a:ext>
            </a:extLst>
          </p:cNvPr>
          <p:cNvSpPr>
            <a:spLocks noGrp="1"/>
          </p:cNvSpPr>
          <p:nvPr>
            <p:ph idx="1"/>
          </p:nvPr>
        </p:nvSpPr>
        <p:spPr>
          <a:xfrm>
            <a:off x="2806700" y="2165350"/>
            <a:ext cx="6226175" cy="4587875"/>
          </a:xfrm>
        </p:spPr>
        <p:txBody>
          <a:bodyPr/>
          <a:lstStyle/>
          <a:p>
            <a:pPr algn="just" eaLnBrk="1" hangingPunct="1"/>
            <a:r>
              <a:rPr lang="el-GR" altLang="el-GR" sz="2800"/>
              <a:t>Τα αυτόματα αντανακλαστικά στη σχέση Ένωσης και ΗΠΑ φαίνεται να υποχωρούν. </a:t>
            </a:r>
          </a:p>
          <a:p>
            <a:pPr algn="just" eaLnBrk="1" hangingPunct="1"/>
            <a:r>
              <a:rPr lang="el-GR" altLang="el-GR" sz="2800"/>
              <a:t>Όπως και η αποκλειστική εστίαση των ΗΠΑ επί της ευρωπαϊκής ηπείρου, </a:t>
            </a:r>
          </a:p>
          <a:p>
            <a:pPr algn="just" eaLnBrk="1" hangingPunct="1"/>
            <a:r>
              <a:rPr lang="el-GR" altLang="el-GR" sz="2800"/>
              <a:t>πράγμα που εγείρει για την Ένωση ένα νέο στρατηγικό όραμα.</a:t>
            </a:r>
          </a:p>
        </p:txBody>
      </p:sp>
      <p:pic>
        <p:nvPicPr>
          <p:cNvPr id="130052" name="Picture 2">
            <a:extLst>
              <a:ext uri="{FF2B5EF4-FFF2-40B4-BE49-F238E27FC236}">
                <a16:creationId xmlns:a16="http://schemas.microsoft.com/office/drawing/2014/main" id="{BE6D05D2-320C-5B67-3C4A-F15B50ED5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 y="2444750"/>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053" name="Picture 3">
            <a:extLst>
              <a:ext uri="{FF2B5EF4-FFF2-40B4-BE49-F238E27FC236}">
                <a16:creationId xmlns:a16="http://schemas.microsoft.com/office/drawing/2014/main" id="{6C885791-4F66-5440-0ECC-4CD9634DA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 y="5229225"/>
            <a:ext cx="280987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Τίτλος 1">
            <a:extLst>
              <a:ext uri="{FF2B5EF4-FFF2-40B4-BE49-F238E27FC236}">
                <a16:creationId xmlns:a16="http://schemas.microsoft.com/office/drawing/2014/main" id="{F992234C-F652-141E-1B87-778EFA226CF9}"/>
              </a:ext>
            </a:extLst>
          </p:cNvPr>
          <p:cNvSpPr>
            <a:spLocks noGrp="1"/>
          </p:cNvSpPr>
          <p:nvPr>
            <p:ph type="title"/>
          </p:nvPr>
        </p:nvSpPr>
        <p:spPr>
          <a:xfrm>
            <a:off x="1427163" y="623888"/>
            <a:ext cx="7588250" cy="1204912"/>
          </a:xfrm>
        </p:spPr>
        <p:txBody>
          <a:bodyPr/>
          <a:lstStyle/>
          <a:p>
            <a:pPr algn="just" eaLnBrk="1" hangingPunct="1"/>
            <a:r>
              <a:rPr lang="el-GR" altLang="el-GR" sz="3200"/>
              <a:t>Η προοπτική της Ένωσης ως στρατηγικού δρώντος</a:t>
            </a:r>
          </a:p>
        </p:txBody>
      </p:sp>
      <p:sp>
        <p:nvSpPr>
          <p:cNvPr id="26627" name="Θέση περιεχομένου 2">
            <a:extLst>
              <a:ext uri="{FF2B5EF4-FFF2-40B4-BE49-F238E27FC236}">
                <a16:creationId xmlns:a16="http://schemas.microsoft.com/office/drawing/2014/main" id="{BA09AD5F-806D-BC71-F7EA-D1BB83DCD2A3}"/>
              </a:ext>
            </a:extLst>
          </p:cNvPr>
          <p:cNvSpPr>
            <a:spLocks noGrp="1"/>
          </p:cNvSpPr>
          <p:nvPr>
            <p:ph idx="1"/>
          </p:nvPr>
        </p:nvSpPr>
        <p:spPr>
          <a:xfrm>
            <a:off x="1812925" y="1973263"/>
            <a:ext cx="7107238" cy="4587875"/>
          </a:xfrm>
        </p:spPr>
        <p:txBody>
          <a:bodyPr/>
          <a:lstStyle/>
          <a:p>
            <a:pPr algn="just" eaLnBrk="1" hangingPunct="1">
              <a:buFont typeface="Wingdings 3" pitchFamily="18" charset="2"/>
              <a:buChar char=""/>
              <a:defRPr/>
            </a:pPr>
            <a:r>
              <a:rPr lang="el-GR" sz="2800" dirty="0"/>
              <a:t>Κυρίως, ως στρατηγική αντιμετώπιση τόσο του κλονισμού του κοινωνικού της μοντέλου </a:t>
            </a:r>
          </a:p>
          <a:p>
            <a:pPr algn="just" eaLnBrk="1" hangingPunct="1">
              <a:buFont typeface="Wingdings 3" pitchFamily="18" charset="2"/>
              <a:buChar char=""/>
              <a:defRPr/>
            </a:pPr>
            <a:r>
              <a:rPr lang="el-GR" sz="2800" dirty="0"/>
              <a:t>όσο και της απειλής της τρομοκρατίας </a:t>
            </a:r>
          </a:p>
          <a:p>
            <a:pPr algn="just" eaLnBrk="1" hangingPunct="1">
              <a:buFont typeface="Wingdings 3" pitchFamily="18" charset="2"/>
              <a:buChar char=""/>
              <a:defRPr/>
            </a:pPr>
            <a:r>
              <a:rPr lang="el-GR" sz="2800" dirty="0"/>
              <a:t>που είναι πια ελλοχεύουσα επικίνδυνη στο ίδιο το ευρωπαϊκό έδαφος.</a:t>
            </a:r>
          </a:p>
          <a:p>
            <a:pPr marL="0" indent="0" algn="just" eaLnBrk="1" hangingPunct="1">
              <a:buFont typeface="Wingdings 3" pitchFamily="18" charset="2"/>
              <a:buNone/>
              <a:defRPr/>
            </a:pPr>
            <a:endParaRPr lang="el-GR" sz="2800" dirty="0"/>
          </a:p>
        </p:txBody>
      </p:sp>
      <p:pic>
        <p:nvPicPr>
          <p:cNvPr id="131076" name="Picture 2">
            <a:extLst>
              <a:ext uri="{FF2B5EF4-FFF2-40B4-BE49-F238E27FC236}">
                <a16:creationId xmlns:a16="http://schemas.microsoft.com/office/drawing/2014/main" id="{407326DD-56F4-0671-E921-B59A3DC6C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0" y="5019675"/>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77" name="Picture 3">
            <a:extLst>
              <a:ext uri="{FF2B5EF4-FFF2-40B4-BE49-F238E27FC236}">
                <a16:creationId xmlns:a16="http://schemas.microsoft.com/office/drawing/2014/main" id="{1FD8E4B1-2061-3185-22B3-1372C3D23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7588" y="4876800"/>
            <a:ext cx="2543175"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78" name="Picture 4">
            <a:extLst>
              <a:ext uri="{FF2B5EF4-FFF2-40B4-BE49-F238E27FC236}">
                <a16:creationId xmlns:a16="http://schemas.microsoft.com/office/drawing/2014/main" id="{85EF3276-1860-9C49-126F-5551CC72F6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575" y="5019675"/>
            <a:ext cx="31623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Τίτλος 1">
            <a:extLst>
              <a:ext uri="{FF2B5EF4-FFF2-40B4-BE49-F238E27FC236}">
                <a16:creationId xmlns:a16="http://schemas.microsoft.com/office/drawing/2014/main" id="{E86DF270-522C-3805-1859-8BEB38E0B4BB}"/>
              </a:ext>
            </a:extLst>
          </p:cNvPr>
          <p:cNvSpPr>
            <a:spLocks noGrp="1"/>
          </p:cNvSpPr>
          <p:nvPr>
            <p:ph type="title"/>
          </p:nvPr>
        </p:nvSpPr>
        <p:spPr>
          <a:xfrm>
            <a:off x="1427163" y="623888"/>
            <a:ext cx="7588250" cy="1204912"/>
          </a:xfrm>
        </p:spPr>
        <p:txBody>
          <a:bodyPr/>
          <a:lstStyle/>
          <a:p>
            <a:pPr algn="just" eaLnBrk="1" hangingPunct="1"/>
            <a:r>
              <a:rPr lang="el-GR" altLang="el-GR" sz="3200"/>
              <a:t>Η προοπτική της Ένωσης ως στρατηγικού δρώντος</a:t>
            </a:r>
          </a:p>
        </p:txBody>
      </p:sp>
      <p:sp>
        <p:nvSpPr>
          <p:cNvPr id="132099" name="Θέση περιεχομένου 2">
            <a:extLst>
              <a:ext uri="{FF2B5EF4-FFF2-40B4-BE49-F238E27FC236}">
                <a16:creationId xmlns:a16="http://schemas.microsoft.com/office/drawing/2014/main" id="{11F24187-EE9A-8107-9BC3-A06DFE6E3C6A}"/>
              </a:ext>
            </a:extLst>
          </p:cNvPr>
          <p:cNvSpPr>
            <a:spLocks noGrp="1"/>
          </p:cNvSpPr>
          <p:nvPr>
            <p:ph idx="1"/>
          </p:nvPr>
        </p:nvSpPr>
        <p:spPr>
          <a:xfrm>
            <a:off x="2387600" y="1973263"/>
            <a:ext cx="6532563" cy="4587875"/>
          </a:xfrm>
        </p:spPr>
        <p:txBody>
          <a:bodyPr/>
          <a:lstStyle/>
          <a:p>
            <a:pPr algn="just" eaLnBrk="1" hangingPunct="1"/>
            <a:r>
              <a:rPr lang="el-GR" altLang="el-GR" sz="2800"/>
              <a:t>Η έκδοση μιας Ενωσιακής ‘Λευκής Βίβλου’, </a:t>
            </a:r>
          </a:p>
          <a:p>
            <a:pPr algn="just" eaLnBrk="1" hangingPunct="1"/>
            <a:r>
              <a:rPr lang="el-GR" altLang="el-GR" sz="2800"/>
              <a:t>η οποία θα λαμβάνει υπόψη τις προκλήσεις για το «όλον» και για τα «μέρη» </a:t>
            </a:r>
          </a:p>
          <a:p>
            <a:pPr algn="just" eaLnBrk="1" hangingPunct="1"/>
            <a:r>
              <a:rPr lang="el-GR" altLang="el-GR" sz="2800"/>
              <a:t>συνιστά μια θεμελιώδη στρατηγική αναγκαιότητα.</a:t>
            </a:r>
          </a:p>
        </p:txBody>
      </p:sp>
      <p:pic>
        <p:nvPicPr>
          <p:cNvPr id="132100" name="Picture 2">
            <a:extLst>
              <a:ext uri="{FF2B5EF4-FFF2-40B4-BE49-F238E27FC236}">
                <a16:creationId xmlns:a16="http://schemas.microsoft.com/office/drawing/2014/main" id="{89EF5FCF-A1E7-1866-AA4F-64DC791C7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438" y="4953000"/>
            <a:ext cx="24003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2101" name="Picture 3">
            <a:extLst>
              <a:ext uri="{FF2B5EF4-FFF2-40B4-BE49-F238E27FC236}">
                <a16:creationId xmlns:a16="http://schemas.microsoft.com/office/drawing/2014/main" id="{D9B9AC91-9183-4AE5-DB09-00BCBEA32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 y="4714875"/>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Τίτλος 1">
            <a:extLst>
              <a:ext uri="{FF2B5EF4-FFF2-40B4-BE49-F238E27FC236}">
                <a16:creationId xmlns:a16="http://schemas.microsoft.com/office/drawing/2014/main" id="{808637B8-C21F-2095-4E4B-27E39F57F4E4}"/>
              </a:ext>
            </a:extLst>
          </p:cNvPr>
          <p:cNvSpPr>
            <a:spLocks noGrp="1"/>
          </p:cNvSpPr>
          <p:nvPr>
            <p:ph type="title"/>
          </p:nvPr>
        </p:nvSpPr>
        <p:spPr>
          <a:xfrm>
            <a:off x="1427163" y="623888"/>
            <a:ext cx="7588250" cy="1204912"/>
          </a:xfrm>
        </p:spPr>
        <p:txBody>
          <a:bodyPr/>
          <a:lstStyle/>
          <a:p>
            <a:pPr algn="just" eaLnBrk="1" hangingPunct="1"/>
            <a:r>
              <a:rPr lang="el-GR" altLang="el-GR" sz="2800"/>
              <a:t>Η προοπτική της Ένωσης ως στρατηγικού δρώντος και η σχέση με ΗΠΑ</a:t>
            </a:r>
          </a:p>
        </p:txBody>
      </p:sp>
      <p:sp>
        <p:nvSpPr>
          <p:cNvPr id="133123" name="Θέση περιεχομένου 2">
            <a:extLst>
              <a:ext uri="{FF2B5EF4-FFF2-40B4-BE49-F238E27FC236}">
                <a16:creationId xmlns:a16="http://schemas.microsoft.com/office/drawing/2014/main" id="{1E178B49-88AE-E95C-7538-E739E41DDDDC}"/>
              </a:ext>
            </a:extLst>
          </p:cNvPr>
          <p:cNvSpPr>
            <a:spLocks noGrp="1"/>
          </p:cNvSpPr>
          <p:nvPr>
            <p:ph idx="1"/>
          </p:nvPr>
        </p:nvSpPr>
        <p:spPr>
          <a:xfrm>
            <a:off x="1219200" y="1781175"/>
            <a:ext cx="7667625" cy="3633788"/>
          </a:xfrm>
        </p:spPr>
        <p:txBody>
          <a:bodyPr/>
          <a:lstStyle/>
          <a:p>
            <a:pPr algn="just" eaLnBrk="1" hangingPunct="1"/>
            <a:r>
              <a:rPr lang="el-GR" altLang="el-GR" sz="2800"/>
              <a:t>Υπό τις παρούσες συνθήκες του σύγχρονου γεωπολιτικού περιβάλλοντος πυλώνες του όποιου εγχειρήματος της Ένωσης για έναν πιο ουσιαστικό διεθνή ρόλο συνιστούν </a:t>
            </a:r>
          </a:p>
          <a:p>
            <a:pPr algn="just" eaLnBrk="1" hangingPunct="1"/>
            <a:r>
              <a:rPr lang="el-GR" altLang="el-GR" sz="2800"/>
              <a:t>αφενός η μη αμφισβήτηση της ευρωατλαντικής συζυγίας/ συμβατότητας. </a:t>
            </a:r>
          </a:p>
        </p:txBody>
      </p:sp>
      <p:pic>
        <p:nvPicPr>
          <p:cNvPr id="133124" name="Picture 2">
            <a:extLst>
              <a:ext uri="{FF2B5EF4-FFF2-40B4-BE49-F238E27FC236}">
                <a16:creationId xmlns:a16="http://schemas.microsoft.com/office/drawing/2014/main" id="{BE3756F2-8980-4F7F-0D9C-4643431AE0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0" y="5200650"/>
            <a:ext cx="276225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25" name="Picture 3">
            <a:extLst>
              <a:ext uri="{FF2B5EF4-FFF2-40B4-BE49-F238E27FC236}">
                <a16:creationId xmlns:a16="http://schemas.microsoft.com/office/drawing/2014/main" id="{D79EAA1B-40CE-B78C-F543-54CAD1146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5432425"/>
            <a:ext cx="31718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Τίτλος 1">
            <a:extLst>
              <a:ext uri="{FF2B5EF4-FFF2-40B4-BE49-F238E27FC236}">
                <a16:creationId xmlns:a16="http://schemas.microsoft.com/office/drawing/2014/main" id="{B8A8BF72-22B3-F2C6-89E9-E7AAC3BDD5C9}"/>
              </a:ext>
            </a:extLst>
          </p:cNvPr>
          <p:cNvSpPr>
            <a:spLocks noGrp="1"/>
          </p:cNvSpPr>
          <p:nvPr>
            <p:ph type="title"/>
          </p:nvPr>
        </p:nvSpPr>
        <p:spPr>
          <a:xfrm>
            <a:off x="1944688" y="623888"/>
            <a:ext cx="6589712" cy="1281112"/>
          </a:xfrm>
        </p:spPr>
        <p:txBody>
          <a:bodyPr/>
          <a:lstStyle/>
          <a:p>
            <a:pPr eaLnBrk="1" hangingPunct="1"/>
            <a:r>
              <a:rPr lang="el-GR" altLang="el-GR"/>
              <a:t>Θεωρητικό πλαίσιο:</a:t>
            </a:r>
            <a:br>
              <a:rPr lang="en-US" altLang="el-GR"/>
            </a:br>
            <a:r>
              <a:rPr lang="el-GR" altLang="el-GR"/>
              <a:t>έννοιες - κλειδιά</a:t>
            </a:r>
          </a:p>
        </p:txBody>
      </p:sp>
      <p:sp>
        <p:nvSpPr>
          <p:cNvPr id="32771" name="Θέση περιεχομένου 2">
            <a:extLst>
              <a:ext uri="{FF2B5EF4-FFF2-40B4-BE49-F238E27FC236}">
                <a16:creationId xmlns:a16="http://schemas.microsoft.com/office/drawing/2014/main" id="{F8819A55-644D-70DD-4E47-5A20FEF70588}"/>
              </a:ext>
            </a:extLst>
          </p:cNvPr>
          <p:cNvSpPr>
            <a:spLocks noGrp="1"/>
          </p:cNvSpPr>
          <p:nvPr>
            <p:ph idx="1"/>
          </p:nvPr>
        </p:nvSpPr>
        <p:spPr>
          <a:xfrm>
            <a:off x="995363" y="1909763"/>
            <a:ext cx="7956550" cy="4827587"/>
          </a:xfrm>
        </p:spPr>
        <p:txBody>
          <a:bodyPr/>
          <a:lstStyle/>
          <a:p>
            <a:pPr algn="just" eaLnBrk="1" hangingPunct="1"/>
            <a:r>
              <a:rPr lang="el-GR" altLang="el-GR" sz="2800" b="1"/>
              <a:t>Διακυβερνητισμός</a:t>
            </a:r>
            <a:r>
              <a:rPr lang="el-GR" altLang="el-GR" sz="2800"/>
              <a:t> (intergovernmentalism):</a:t>
            </a:r>
          </a:p>
          <a:p>
            <a:pPr algn="just" eaLnBrk="1" hangingPunct="1"/>
            <a:r>
              <a:rPr lang="el-GR" altLang="el-GR" sz="2800"/>
              <a:t>εξηγεί την κατεύθυνση και το ρυθμό της διαδικασίας ολοκλήρωσης, παραπέμποντας στις αποφάσεις και στις ενέργειες των κυβερνήσεων των ευρωπαϊκών κρατών. </a:t>
            </a:r>
          </a:p>
          <a:p>
            <a:pPr algn="just" eaLnBrk="1" hangingPunct="1"/>
            <a:r>
              <a:rPr lang="el-GR" altLang="el-GR" sz="2800"/>
              <a:t>Η επιρροή των άλλων υποκειμένων δράσης που βρίσκονται εκτός των εθνικών κυβερνήσεων είναι υπαρκτή, αλλά όχι σημαντική (βλ. Hoffmann, Moravcsik). </a:t>
            </a:r>
          </a:p>
          <a:p>
            <a:pPr algn="just" eaLnBrk="1" hangingPunct="1"/>
            <a:endParaRPr lang="el-GR" altLang="el-GR" sz="280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Τίτλος 1">
            <a:extLst>
              <a:ext uri="{FF2B5EF4-FFF2-40B4-BE49-F238E27FC236}">
                <a16:creationId xmlns:a16="http://schemas.microsoft.com/office/drawing/2014/main" id="{927C84EE-DD73-B514-1290-7E3B53F99E30}"/>
              </a:ext>
            </a:extLst>
          </p:cNvPr>
          <p:cNvSpPr>
            <a:spLocks noGrp="1"/>
          </p:cNvSpPr>
          <p:nvPr>
            <p:ph type="title"/>
          </p:nvPr>
        </p:nvSpPr>
        <p:spPr>
          <a:xfrm>
            <a:off x="1427163" y="623888"/>
            <a:ext cx="7588250" cy="1204912"/>
          </a:xfrm>
        </p:spPr>
        <p:txBody>
          <a:bodyPr/>
          <a:lstStyle/>
          <a:p>
            <a:pPr algn="just" eaLnBrk="1" hangingPunct="1"/>
            <a:r>
              <a:rPr lang="el-GR" altLang="el-GR" sz="3200"/>
              <a:t>Η προοπτική της Ένωσης ως στρατηγικού δρώντος</a:t>
            </a:r>
          </a:p>
        </p:txBody>
      </p:sp>
      <p:sp>
        <p:nvSpPr>
          <p:cNvPr id="134147" name="Θέση περιεχομένου 2">
            <a:extLst>
              <a:ext uri="{FF2B5EF4-FFF2-40B4-BE49-F238E27FC236}">
                <a16:creationId xmlns:a16="http://schemas.microsoft.com/office/drawing/2014/main" id="{42A37679-9680-9947-7B99-4013A11D089F}"/>
              </a:ext>
            </a:extLst>
          </p:cNvPr>
          <p:cNvSpPr>
            <a:spLocks noGrp="1"/>
          </p:cNvSpPr>
          <p:nvPr>
            <p:ph idx="1"/>
          </p:nvPr>
        </p:nvSpPr>
        <p:spPr>
          <a:xfrm>
            <a:off x="1668463" y="1747838"/>
            <a:ext cx="6994525" cy="4524375"/>
          </a:xfrm>
        </p:spPr>
        <p:txBody>
          <a:bodyPr/>
          <a:lstStyle/>
          <a:p>
            <a:pPr algn="just" eaLnBrk="1" hangingPunct="1"/>
            <a:r>
              <a:rPr lang="el-GR" altLang="el-GR" sz="2800"/>
              <a:t>Αφετέρου η δόμηση μιας αρχιτεκτονικής ασφάλειας, </a:t>
            </a:r>
          </a:p>
          <a:p>
            <a:pPr algn="just" eaLnBrk="1" hangingPunct="1"/>
            <a:r>
              <a:rPr lang="el-GR" altLang="el-GR" sz="2800"/>
              <a:t>όπου θα συμμετάσχουν η Ρωσία και η Κίνα, μέσα από στρατηγικές σχέσεις και συνεργασίες και </a:t>
            </a:r>
          </a:p>
          <a:p>
            <a:pPr algn="just" eaLnBrk="1" hangingPunct="1"/>
            <a:r>
              <a:rPr lang="el-GR" altLang="el-GR" sz="2800"/>
              <a:t>τη ευφυή στρατηγική ισορρόπηση μεταξύ του πολυμερούς και διμερούς πλαισίου δράσης.</a:t>
            </a:r>
          </a:p>
        </p:txBody>
      </p:sp>
      <p:pic>
        <p:nvPicPr>
          <p:cNvPr id="134148" name="Picture 2">
            <a:extLst>
              <a:ext uri="{FF2B5EF4-FFF2-40B4-BE49-F238E27FC236}">
                <a16:creationId xmlns:a16="http://schemas.microsoft.com/office/drawing/2014/main" id="{B76BB914-9A8D-9BE3-59F4-6B2F06909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7950" y="5153025"/>
            <a:ext cx="2686050"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4149" name="Picture 3">
            <a:extLst>
              <a:ext uri="{FF2B5EF4-FFF2-40B4-BE49-F238E27FC236}">
                <a16:creationId xmlns:a16="http://schemas.microsoft.com/office/drawing/2014/main" id="{8D70DF3A-5FEE-E2F7-9B79-EAD74910A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2225" y="5448300"/>
            <a:ext cx="324802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Τίτλος 1">
            <a:extLst>
              <a:ext uri="{FF2B5EF4-FFF2-40B4-BE49-F238E27FC236}">
                <a16:creationId xmlns:a16="http://schemas.microsoft.com/office/drawing/2014/main" id="{3D6796B6-F36B-A324-1E12-37D72710BB52}"/>
              </a:ext>
            </a:extLst>
          </p:cNvPr>
          <p:cNvSpPr>
            <a:spLocks noGrp="1"/>
          </p:cNvSpPr>
          <p:nvPr>
            <p:ph type="title"/>
          </p:nvPr>
        </p:nvSpPr>
        <p:spPr>
          <a:xfrm>
            <a:off x="1427163" y="623888"/>
            <a:ext cx="7588250" cy="1204912"/>
          </a:xfrm>
        </p:spPr>
        <p:txBody>
          <a:bodyPr/>
          <a:lstStyle/>
          <a:p>
            <a:pPr algn="just" eaLnBrk="1" hangingPunct="1"/>
            <a:r>
              <a:rPr lang="el-GR" altLang="el-GR" sz="3200"/>
              <a:t>Η προοπτική της Ένωσης ως στρατηγικού δρώντος</a:t>
            </a:r>
          </a:p>
        </p:txBody>
      </p:sp>
      <p:sp>
        <p:nvSpPr>
          <p:cNvPr id="135171" name="Θέση περιεχομένου 2">
            <a:extLst>
              <a:ext uri="{FF2B5EF4-FFF2-40B4-BE49-F238E27FC236}">
                <a16:creationId xmlns:a16="http://schemas.microsoft.com/office/drawing/2014/main" id="{6B8D738B-473C-3FA1-3445-208D6DDBC707}"/>
              </a:ext>
            </a:extLst>
          </p:cNvPr>
          <p:cNvSpPr>
            <a:spLocks noGrp="1"/>
          </p:cNvSpPr>
          <p:nvPr>
            <p:ph idx="1"/>
          </p:nvPr>
        </p:nvSpPr>
        <p:spPr>
          <a:xfrm>
            <a:off x="2454275" y="1765300"/>
            <a:ext cx="6208713" cy="4522788"/>
          </a:xfrm>
        </p:spPr>
        <p:txBody>
          <a:bodyPr/>
          <a:lstStyle/>
          <a:p>
            <a:pPr algn="just" eaLnBrk="1" hangingPunct="1"/>
            <a:r>
              <a:rPr lang="en-US" altLang="el-GR" sz="2800"/>
              <a:t>S</a:t>
            </a:r>
            <a:r>
              <a:rPr lang="el-GR" altLang="el-GR" sz="2800"/>
              <a:t>ine qua non προαπαιτούμενα για τον όποιο βαθμό στρατηγικής ευελιξίας, αυτονομίας ή αυτάρκειας για την Ένωση και για το πέρασμα από την ‘civilian power’ στη security ‘enlightened power’</a:t>
            </a:r>
            <a:r>
              <a:rPr lang="en-US" altLang="el-GR" sz="2800"/>
              <a:t>,</a:t>
            </a:r>
          </a:p>
          <a:p>
            <a:pPr algn="just" eaLnBrk="1" hangingPunct="1"/>
            <a:r>
              <a:rPr lang="el-GR" altLang="el-GR" sz="2800"/>
              <a:t>συνιστούν:</a:t>
            </a:r>
          </a:p>
          <a:p>
            <a:pPr algn="just" eaLnBrk="1" hangingPunct="1"/>
            <a:endParaRPr lang="el-GR" altLang="el-GR" sz="2800"/>
          </a:p>
        </p:txBody>
      </p:sp>
      <p:pic>
        <p:nvPicPr>
          <p:cNvPr id="135172" name="Picture 2">
            <a:extLst>
              <a:ext uri="{FF2B5EF4-FFF2-40B4-BE49-F238E27FC236}">
                <a16:creationId xmlns:a16="http://schemas.microsoft.com/office/drawing/2014/main" id="{EB7235B2-D47E-6B25-DCF7-41A9914D9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0" y="4875213"/>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3" name="Picture 4">
            <a:extLst>
              <a:ext uri="{FF2B5EF4-FFF2-40B4-BE49-F238E27FC236}">
                <a16:creationId xmlns:a16="http://schemas.microsoft.com/office/drawing/2014/main" id="{03241C1A-E21F-279B-71F9-11DC53EB8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501015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Τίτλος 1">
            <a:extLst>
              <a:ext uri="{FF2B5EF4-FFF2-40B4-BE49-F238E27FC236}">
                <a16:creationId xmlns:a16="http://schemas.microsoft.com/office/drawing/2014/main" id="{B2E48B96-C3CC-9AAF-A301-E1C64F777CF5}"/>
              </a:ext>
            </a:extLst>
          </p:cNvPr>
          <p:cNvSpPr>
            <a:spLocks noGrp="1"/>
          </p:cNvSpPr>
          <p:nvPr>
            <p:ph type="title"/>
          </p:nvPr>
        </p:nvSpPr>
        <p:spPr>
          <a:xfrm>
            <a:off x="1427163" y="623888"/>
            <a:ext cx="7588250" cy="1204912"/>
          </a:xfrm>
        </p:spPr>
        <p:txBody>
          <a:bodyPr/>
          <a:lstStyle/>
          <a:p>
            <a:pPr algn="just" eaLnBrk="1" hangingPunct="1"/>
            <a:r>
              <a:rPr lang="el-GR" altLang="el-GR" sz="3200"/>
              <a:t>Η προοπτική της Ένωσης ως στρατηγικού δρώντος</a:t>
            </a:r>
          </a:p>
        </p:txBody>
      </p:sp>
      <p:sp>
        <p:nvSpPr>
          <p:cNvPr id="136195" name="Θέση περιεχομένου 2">
            <a:extLst>
              <a:ext uri="{FF2B5EF4-FFF2-40B4-BE49-F238E27FC236}">
                <a16:creationId xmlns:a16="http://schemas.microsoft.com/office/drawing/2014/main" id="{70B0DE51-C699-A658-18B7-C504E12145A9}"/>
              </a:ext>
            </a:extLst>
          </p:cNvPr>
          <p:cNvSpPr>
            <a:spLocks noGrp="1"/>
          </p:cNvSpPr>
          <p:nvPr>
            <p:ph idx="1"/>
          </p:nvPr>
        </p:nvSpPr>
        <p:spPr>
          <a:xfrm>
            <a:off x="2660650" y="1860550"/>
            <a:ext cx="6323013" cy="4700588"/>
          </a:xfrm>
        </p:spPr>
        <p:txBody>
          <a:bodyPr/>
          <a:lstStyle/>
          <a:p>
            <a:pPr algn="just" eaLnBrk="1" hangingPunct="1"/>
            <a:r>
              <a:rPr lang="el-GR" altLang="el-GR" sz="2800"/>
              <a:t>Η προσήλωση σε μια πολυμερή προσέγγιση της περιφερειακής και παγκόσμιας διαχείρισης ασφάλειας,</a:t>
            </a:r>
          </a:p>
          <a:p>
            <a:pPr algn="just" eaLnBrk="1" hangingPunct="1"/>
            <a:r>
              <a:rPr lang="el-GR" altLang="el-GR" sz="2800"/>
              <a:t>Η δημιουργία ευέλικτης θεσμικής δομής για την αντιμετώπιση των προκλήσεων </a:t>
            </a:r>
          </a:p>
          <a:p>
            <a:pPr algn="just" eaLnBrk="1" hangingPunct="1"/>
            <a:r>
              <a:rPr lang="el-GR" altLang="el-GR" sz="2800"/>
              <a:t>Η κατάρτιση ενός κοινού επιχειρησιακού προϋπολογισμού.</a:t>
            </a:r>
          </a:p>
        </p:txBody>
      </p:sp>
      <p:pic>
        <p:nvPicPr>
          <p:cNvPr id="136196" name="Picture 2">
            <a:extLst>
              <a:ext uri="{FF2B5EF4-FFF2-40B4-BE49-F238E27FC236}">
                <a16:creationId xmlns:a16="http://schemas.microsoft.com/office/drawing/2014/main" id="{371C9EE7-690B-F2BB-5A29-3370B4DCF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2436813"/>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6197" name="Picture 3">
            <a:extLst>
              <a:ext uri="{FF2B5EF4-FFF2-40B4-BE49-F238E27FC236}">
                <a16:creationId xmlns:a16="http://schemas.microsoft.com/office/drawing/2014/main" id="{198C60BE-3705-A1BA-5672-13DAD3976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4837113"/>
            <a:ext cx="257175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Τίτλος 1">
            <a:extLst>
              <a:ext uri="{FF2B5EF4-FFF2-40B4-BE49-F238E27FC236}">
                <a16:creationId xmlns:a16="http://schemas.microsoft.com/office/drawing/2014/main" id="{5926AD90-184F-2758-5781-F2083F75B5C1}"/>
              </a:ext>
            </a:extLst>
          </p:cNvPr>
          <p:cNvSpPr>
            <a:spLocks noGrp="1"/>
          </p:cNvSpPr>
          <p:nvPr>
            <p:ph type="title"/>
          </p:nvPr>
        </p:nvSpPr>
        <p:spPr>
          <a:xfrm>
            <a:off x="1427163" y="623888"/>
            <a:ext cx="7588250" cy="1204912"/>
          </a:xfrm>
        </p:spPr>
        <p:txBody>
          <a:bodyPr/>
          <a:lstStyle/>
          <a:p>
            <a:pPr algn="just" eaLnBrk="1" hangingPunct="1"/>
            <a:r>
              <a:rPr lang="el-GR" altLang="el-GR" sz="3200"/>
              <a:t>Η προοπτική της Ένωσης ως στρατηγικού δρώντος</a:t>
            </a:r>
          </a:p>
        </p:txBody>
      </p:sp>
      <p:sp>
        <p:nvSpPr>
          <p:cNvPr id="26627" name="Θέση περιεχομένου 2">
            <a:extLst>
              <a:ext uri="{FF2B5EF4-FFF2-40B4-BE49-F238E27FC236}">
                <a16:creationId xmlns:a16="http://schemas.microsoft.com/office/drawing/2014/main" id="{C98ED57D-4D98-05BF-6143-9AEEBC590F9F}"/>
              </a:ext>
            </a:extLst>
          </p:cNvPr>
          <p:cNvSpPr>
            <a:spLocks noGrp="1"/>
          </p:cNvSpPr>
          <p:nvPr>
            <p:ph idx="1"/>
          </p:nvPr>
        </p:nvSpPr>
        <p:spPr>
          <a:xfrm>
            <a:off x="1668463" y="2036763"/>
            <a:ext cx="6994525" cy="4524375"/>
          </a:xfrm>
        </p:spPr>
        <p:txBody>
          <a:bodyPr/>
          <a:lstStyle/>
          <a:p>
            <a:pPr algn="just" eaLnBrk="1" hangingPunct="1">
              <a:buFont typeface="Wingdings 3" pitchFamily="18" charset="2"/>
              <a:buChar char=""/>
              <a:defRPr/>
            </a:pPr>
            <a:r>
              <a:rPr lang="el-GR" sz="2800" dirty="0"/>
              <a:t>Η διαδικασία υλοποίησης της όποιας σχεδίασης και </a:t>
            </a:r>
          </a:p>
          <a:p>
            <a:pPr algn="just" eaLnBrk="1" hangingPunct="1">
              <a:buFont typeface="Wingdings 3" pitchFamily="18" charset="2"/>
              <a:buChar char=""/>
              <a:defRPr/>
            </a:pPr>
            <a:r>
              <a:rPr lang="el-GR" sz="2800" dirty="0"/>
              <a:t>διεκδίκησης διεθνούς πολιτικού και στρατηγικού ρόλου πρέπει να γίνεται </a:t>
            </a:r>
          </a:p>
          <a:p>
            <a:pPr algn="just" eaLnBrk="1" hangingPunct="1">
              <a:buFont typeface="Wingdings 3" pitchFamily="18" charset="2"/>
              <a:buChar char=""/>
              <a:defRPr/>
            </a:pPr>
            <a:r>
              <a:rPr lang="el-GR" sz="2800" dirty="0"/>
              <a:t>σ’ ένα πλαίσιο συνεχούς ενίσχυσης των ευρωπαϊκών θεσμών.</a:t>
            </a:r>
          </a:p>
          <a:p>
            <a:pPr marL="0" indent="0" algn="just" eaLnBrk="1" hangingPunct="1">
              <a:buFont typeface="Wingdings 3" pitchFamily="18" charset="2"/>
              <a:buNone/>
              <a:defRPr/>
            </a:pPr>
            <a:endParaRPr lang="el-GR" sz="2800" dirty="0"/>
          </a:p>
        </p:txBody>
      </p:sp>
      <p:pic>
        <p:nvPicPr>
          <p:cNvPr id="137220" name="Picture 2">
            <a:extLst>
              <a:ext uri="{FF2B5EF4-FFF2-40B4-BE49-F238E27FC236}">
                <a16:creationId xmlns:a16="http://schemas.microsoft.com/office/drawing/2014/main" id="{4898C3B0-E320-898B-3085-AFEC337AD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6450" y="5126038"/>
            <a:ext cx="3019425"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221" name="Picture 3">
            <a:extLst>
              <a:ext uri="{FF2B5EF4-FFF2-40B4-BE49-F238E27FC236}">
                <a16:creationId xmlns:a16="http://schemas.microsoft.com/office/drawing/2014/main" id="{1012B885-3DF0-9BFF-925A-951E051F9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950" y="5040313"/>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Τίτλος 1">
            <a:extLst>
              <a:ext uri="{FF2B5EF4-FFF2-40B4-BE49-F238E27FC236}">
                <a16:creationId xmlns:a16="http://schemas.microsoft.com/office/drawing/2014/main" id="{F9986EB2-4325-9EC0-73C8-652471265A2A}"/>
              </a:ext>
            </a:extLst>
          </p:cNvPr>
          <p:cNvSpPr>
            <a:spLocks noGrp="1"/>
          </p:cNvSpPr>
          <p:nvPr>
            <p:ph type="title"/>
          </p:nvPr>
        </p:nvSpPr>
        <p:spPr>
          <a:xfrm>
            <a:off x="1427163" y="623888"/>
            <a:ext cx="7588250" cy="1204912"/>
          </a:xfrm>
        </p:spPr>
        <p:txBody>
          <a:bodyPr/>
          <a:lstStyle/>
          <a:p>
            <a:pPr algn="just" eaLnBrk="1" hangingPunct="1"/>
            <a:r>
              <a:rPr lang="el-GR" altLang="el-GR" sz="3200"/>
              <a:t>Η προοπτική της Ένωσης ως στρατηγικού δρώντος</a:t>
            </a:r>
          </a:p>
        </p:txBody>
      </p:sp>
      <p:sp>
        <p:nvSpPr>
          <p:cNvPr id="138243" name="Θέση περιεχομένου 2">
            <a:extLst>
              <a:ext uri="{FF2B5EF4-FFF2-40B4-BE49-F238E27FC236}">
                <a16:creationId xmlns:a16="http://schemas.microsoft.com/office/drawing/2014/main" id="{040C0D4D-5187-4DF0-9C14-0A6B72F429F0}"/>
              </a:ext>
            </a:extLst>
          </p:cNvPr>
          <p:cNvSpPr>
            <a:spLocks noGrp="1"/>
          </p:cNvSpPr>
          <p:nvPr>
            <p:ph idx="1"/>
          </p:nvPr>
        </p:nvSpPr>
        <p:spPr>
          <a:xfrm>
            <a:off x="3305175" y="1973263"/>
            <a:ext cx="5646738" cy="4651375"/>
          </a:xfrm>
        </p:spPr>
        <p:txBody>
          <a:bodyPr/>
          <a:lstStyle/>
          <a:p>
            <a:pPr algn="just" eaLnBrk="1" hangingPunct="1"/>
            <a:r>
              <a:rPr lang="el-GR" altLang="el-GR" sz="2800"/>
              <a:t>Και συνάμα ενίσχυσης των επιχειρησιακών και θεσμικών δομών μεταξύ τους, </a:t>
            </a:r>
          </a:p>
          <a:p>
            <a:pPr algn="just" eaLnBrk="1" hangingPunct="1"/>
            <a:r>
              <a:rPr lang="el-GR" altLang="el-GR" sz="2800"/>
              <a:t>όπου ο διπολισμός προσδοκιών από τη μια και ικανοτήτων από την άλλη καλά κρατεί. </a:t>
            </a:r>
          </a:p>
          <a:p>
            <a:pPr algn="just" eaLnBrk="1" hangingPunct="1"/>
            <a:r>
              <a:rPr lang="el-GR" altLang="el-GR" sz="2800"/>
              <a:t>Προς τούτο είναι αναγκαία η πρόταξη και εμπέδωση μιας κουλτούρας ασφάλειας.</a:t>
            </a:r>
          </a:p>
        </p:txBody>
      </p:sp>
      <p:pic>
        <p:nvPicPr>
          <p:cNvPr id="138244" name="Picture 2">
            <a:extLst>
              <a:ext uri="{FF2B5EF4-FFF2-40B4-BE49-F238E27FC236}">
                <a16:creationId xmlns:a16="http://schemas.microsoft.com/office/drawing/2014/main" id="{97E5A8BC-2BF8-8EFA-2F02-F7AE1F050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 y="5391150"/>
            <a:ext cx="311467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45" name="Picture 3">
            <a:extLst>
              <a:ext uri="{FF2B5EF4-FFF2-40B4-BE49-F238E27FC236}">
                <a16:creationId xmlns:a16="http://schemas.microsoft.com/office/drawing/2014/main" id="{294F6C66-367E-E8D0-045D-FC6DF3AFA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2090738"/>
            <a:ext cx="2828925"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Τίτλος 1">
            <a:extLst>
              <a:ext uri="{FF2B5EF4-FFF2-40B4-BE49-F238E27FC236}">
                <a16:creationId xmlns:a16="http://schemas.microsoft.com/office/drawing/2014/main" id="{D10E08C3-A207-7395-75EF-630C84A13D7D}"/>
              </a:ext>
            </a:extLst>
          </p:cNvPr>
          <p:cNvSpPr>
            <a:spLocks noGrp="1"/>
          </p:cNvSpPr>
          <p:nvPr>
            <p:ph type="title"/>
          </p:nvPr>
        </p:nvSpPr>
        <p:spPr>
          <a:xfrm>
            <a:off x="1427163" y="623888"/>
            <a:ext cx="7588250" cy="1204912"/>
          </a:xfrm>
        </p:spPr>
        <p:txBody>
          <a:bodyPr/>
          <a:lstStyle/>
          <a:p>
            <a:pPr algn="just" eaLnBrk="1" hangingPunct="1"/>
            <a:r>
              <a:rPr lang="el-GR" altLang="el-GR" sz="3200"/>
              <a:t>Η προοπτική της Ένωσης ως στρατηγικού δρώντος</a:t>
            </a:r>
          </a:p>
        </p:txBody>
      </p:sp>
      <p:sp>
        <p:nvSpPr>
          <p:cNvPr id="139267" name="Θέση περιεχομένου 2">
            <a:extLst>
              <a:ext uri="{FF2B5EF4-FFF2-40B4-BE49-F238E27FC236}">
                <a16:creationId xmlns:a16="http://schemas.microsoft.com/office/drawing/2014/main" id="{7355D527-0210-6FFD-8290-FB8C32158F7A}"/>
              </a:ext>
            </a:extLst>
          </p:cNvPr>
          <p:cNvSpPr>
            <a:spLocks noGrp="1"/>
          </p:cNvSpPr>
          <p:nvPr>
            <p:ph idx="1"/>
          </p:nvPr>
        </p:nvSpPr>
        <p:spPr>
          <a:xfrm>
            <a:off x="2165350" y="1973263"/>
            <a:ext cx="6786563" cy="4651375"/>
          </a:xfrm>
        </p:spPr>
        <p:txBody>
          <a:bodyPr/>
          <a:lstStyle/>
          <a:p>
            <a:pPr algn="just" eaLnBrk="1" hangingPunct="1"/>
            <a:r>
              <a:rPr lang="el-GR" altLang="el-GR" sz="2800"/>
              <a:t>Η καταψήφιση του σχεδίου Pleven για την ευρωπαϊκή αμυντική κοινότητα, από τη γαλλική Εθνοσυνέλευση το 1954, </a:t>
            </a:r>
          </a:p>
          <a:p>
            <a:pPr algn="just" eaLnBrk="1" hangingPunct="1"/>
            <a:r>
              <a:rPr lang="el-GR" altLang="el-GR" sz="2800"/>
              <a:t>οδήγησε στην ατλαντικοποίηση της ευρωπαϊκής άμυνας.</a:t>
            </a:r>
          </a:p>
          <a:p>
            <a:pPr algn="just" eaLnBrk="1" hangingPunct="1"/>
            <a:endParaRPr lang="el-GR" altLang="el-GR" sz="2800"/>
          </a:p>
        </p:txBody>
      </p:sp>
      <p:pic>
        <p:nvPicPr>
          <p:cNvPr id="139268" name="Picture 2">
            <a:extLst>
              <a:ext uri="{FF2B5EF4-FFF2-40B4-BE49-F238E27FC236}">
                <a16:creationId xmlns:a16="http://schemas.microsoft.com/office/drawing/2014/main" id="{6806C5BC-6FD2-3985-B042-3F89E8B42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5059363"/>
            <a:ext cx="2384425"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269" name="Picture 3">
            <a:extLst>
              <a:ext uri="{FF2B5EF4-FFF2-40B4-BE49-F238E27FC236}">
                <a16:creationId xmlns:a16="http://schemas.microsoft.com/office/drawing/2014/main" id="{2D9B1915-6A54-65B2-F2B5-7313E7E98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900" y="5059363"/>
            <a:ext cx="2971800"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270" name="Picture 4">
            <a:extLst>
              <a:ext uri="{FF2B5EF4-FFF2-40B4-BE49-F238E27FC236}">
                <a16:creationId xmlns:a16="http://schemas.microsoft.com/office/drawing/2014/main" id="{2C7B8C63-901D-7FF6-AE69-4F14D935BC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3700" y="5059363"/>
            <a:ext cx="257175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Τίτλος 1">
            <a:extLst>
              <a:ext uri="{FF2B5EF4-FFF2-40B4-BE49-F238E27FC236}">
                <a16:creationId xmlns:a16="http://schemas.microsoft.com/office/drawing/2014/main" id="{63C6EC11-02F0-0FA6-2F35-1F9C78B6DC69}"/>
              </a:ext>
            </a:extLst>
          </p:cNvPr>
          <p:cNvSpPr>
            <a:spLocks noGrp="1"/>
          </p:cNvSpPr>
          <p:nvPr>
            <p:ph type="title"/>
          </p:nvPr>
        </p:nvSpPr>
        <p:spPr>
          <a:xfrm>
            <a:off x="1427163" y="623888"/>
            <a:ext cx="7588250" cy="1204912"/>
          </a:xfrm>
        </p:spPr>
        <p:txBody>
          <a:bodyPr/>
          <a:lstStyle/>
          <a:p>
            <a:pPr algn="just" eaLnBrk="1" hangingPunct="1"/>
            <a:r>
              <a:rPr lang="el-GR" altLang="el-GR" sz="3200"/>
              <a:t>Η προοπτική της Ένωσης ως στρατηγικού δρώντος και η σχέση με ΗΠΑ</a:t>
            </a:r>
          </a:p>
        </p:txBody>
      </p:sp>
      <p:sp>
        <p:nvSpPr>
          <p:cNvPr id="140291" name="Θέση περιεχομένου 2">
            <a:extLst>
              <a:ext uri="{FF2B5EF4-FFF2-40B4-BE49-F238E27FC236}">
                <a16:creationId xmlns:a16="http://schemas.microsoft.com/office/drawing/2014/main" id="{3B65829B-4CA9-4E45-AD6F-B350B1E122AA}"/>
              </a:ext>
            </a:extLst>
          </p:cNvPr>
          <p:cNvSpPr>
            <a:spLocks noGrp="1"/>
          </p:cNvSpPr>
          <p:nvPr>
            <p:ph idx="1"/>
          </p:nvPr>
        </p:nvSpPr>
        <p:spPr>
          <a:xfrm>
            <a:off x="2817813" y="1973263"/>
            <a:ext cx="6134100" cy="4651375"/>
          </a:xfrm>
        </p:spPr>
        <p:txBody>
          <a:bodyPr/>
          <a:lstStyle/>
          <a:p>
            <a:pPr algn="just" eaLnBrk="1" hangingPunct="1"/>
            <a:r>
              <a:rPr lang="el-GR" altLang="el-GR" sz="2800"/>
              <a:t>Η αμερικανική υπερδύναμη είχε τη δυνατότητα να βασιστεί στη χρήση ή την απειλή χρήσης βίας για την επίτευξη στόχων εξωτερικής πολιτικής. </a:t>
            </a:r>
          </a:p>
          <a:p>
            <a:pPr algn="just" eaLnBrk="1" hangingPunct="1"/>
            <a:r>
              <a:rPr lang="el-GR" altLang="el-GR" sz="2800"/>
              <a:t>Οι Ευρωπαίοι, μέσα από τη διαδικασία της συμφιλίωσης και της οικονομικής και πολιτικής ολοκλήρωσης, διαμόρφωσαν μια ταυτότητα ήπιας ισχύος. </a:t>
            </a:r>
          </a:p>
        </p:txBody>
      </p:sp>
      <p:pic>
        <p:nvPicPr>
          <p:cNvPr id="140292" name="Picture 3">
            <a:extLst>
              <a:ext uri="{FF2B5EF4-FFF2-40B4-BE49-F238E27FC236}">
                <a16:creationId xmlns:a16="http://schemas.microsoft.com/office/drawing/2014/main" id="{A4605562-DFF2-8151-7D56-108A8B4BE6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8" y="2344738"/>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0293" name="Picture 4">
            <a:extLst>
              <a:ext uri="{FF2B5EF4-FFF2-40B4-BE49-F238E27FC236}">
                <a16:creationId xmlns:a16="http://schemas.microsoft.com/office/drawing/2014/main" id="{32F49659-5ED0-21DF-699E-F1E089162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75" y="4025900"/>
            <a:ext cx="1724025"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Τίτλος 1">
            <a:extLst>
              <a:ext uri="{FF2B5EF4-FFF2-40B4-BE49-F238E27FC236}">
                <a16:creationId xmlns:a16="http://schemas.microsoft.com/office/drawing/2014/main" id="{9767CE75-1B23-66A5-E2F4-3607AAF518C2}"/>
              </a:ext>
            </a:extLst>
          </p:cNvPr>
          <p:cNvSpPr>
            <a:spLocks noGrp="1"/>
          </p:cNvSpPr>
          <p:nvPr>
            <p:ph type="title"/>
          </p:nvPr>
        </p:nvSpPr>
        <p:spPr>
          <a:xfrm>
            <a:off x="1427163" y="623888"/>
            <a:ext cx="7588250" cy="1204912"/>
          </a:xfrm>
        </p:spPr>
        <p:txBody>
          <a:bodyPr/>
          <a:lstStyle/>
          <a:p>
            <a:pPr algn="just" eaLnBrk="1" hangingPunct="1"/>
            <a:r>
              <a:rPr lang="el-GR" altLang="el-GR" sz="3200"/>
              <a:t>Η προοπτική της Ένωσης ως στρατηγικού δρώντος και οι ΗΠΑ</a:t>
            </a:r>
          </a:p>
        </p:txBody>
      </p:sp>
      <p:sp>
        <p:nvSpPr>
          <p:cNvPr id="141315" name="Θέση περιεχομένου 2">
            <a:extLst>
              <a:ext uri="{FF2B5EF4-FFF2-40B4-BE49-F238E27FC236}">
                <a16:creationId xmlns:a16="http://schemas.microsoft.com/office/drawing/2014/main" id="{B573CC1F-814F-330B-FB1E-B34B9E4D8997}"/>
              </a:ext>
            </a:extLst>
          </p:cNvPr>
          <p:cNvSpPr>
            <a:spLocks noGrp="1"/>
          </p:cNvSpPr>
          <p:nvPr>
            <p:ph idx="1"/>
          </p:nvPr>
        </p:nvSpPr>
        <p:spPr>
          <a:xfrm>
            <a:off x="2390775" y="1797050"/>
            <a:ext cx="6561138" cy="4827588"/>
          </a:xfrm>
        </p:spPr>
        <p:txBody>
          <a:bodyPr/>
          <a:lstStyle/>
          <a:p>
            <a:pPr algn="just" eaLnBrk="1" hangingPunct="1"/>
            <a:r>
              <a:rPr lang="el-GR" altLang="el-GR" sz="2800"/>
              <a:t>Οι προσπάθειες που έγιναν κατά καιρούς για την ενίσχυση της ευρωπαϊκής αμυντικής συνεργασίας δεν τελεσφόρησαν. </a:t>
            </a:r>
          </a:p>
          <a:p>
            <a:pPr algn="just" eaLnBrk="1" hangingPunct="1"/>
            <a:r>
              <a:rPr lang="el-GR" altLang="el-GR" sz="2800"/>
              <a:t>Αιτία ήταν η αρνητική στάση της Βρετανίας, αλλά και άλλων κρατών, </a:t>
            </a:r>
          </a:p>
          <a:p>
            <a:pPr algn="just" eaLnBrk="1" hangingPunct="1"/>
            <a:r>
              <a:rPr lang="el-GR" altLang="el-GR" sz="2400"/>
              <a:t>που φοβούνταν την επανεθνικοποίηση της άμυνας και επιθυμούσαν την παρουσία της Αμερικής ως εξωχώριου εξισορροπητή</a:t>
            </a:r>
            <a:r>
              <a:rPr lang="el-GR" altLang="el-GR" sz="2800"/>
              <a:t>. </a:t>
            </a:r>
          </a:p>
          <a:p>
            <a:pPr algn="just" eaLnBrk="1" hangingPunct="1"/>
            <a:endParaRPr lang="el-GR" altLang="el-GR" sz="2800"/>
          </a:p>
        </p:txBody>
      </p:sp>
      <p:pic>
        <p:nvPicPr>
          <p:cNvPr id="141316" name="Picture 3">
            <a:extLst>
              <a:ext uri="{FF2B5EF4-FFF2-40B4-BE49-F238E27FC236}">
                <a16:creationId xmlns:a16="http://schemas.microsoft.com/office/drawing/2014/main" id="{F49C6DAE-80B5-7BBC-7458-78B7603AE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4567238"/>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1317" name="Picture 4">
            <a:extLst>
              <a:ext uri="{FF2B5EF4-FFF2-40B4-BE49-F238E27FC236}">
                <a16:creationId xmlns:a16="http://schemas.microsoft.com/office/drawing/2014/main" id="{73D74F7D-CC0C-8402-954F-194677D643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2379663"/>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Τίτλος 1">
            <a:extLst>
              <a:ext uri="{FF2B5EF4-FFF2-40B4-BE49-F238E27FC236}">
                <a16:creationId xmlns:a16="http://schemas.microsoft.com/office/drawing/2014/main" id="{13F63A41-2F03-8A2E-98D0-54889EC948BA}"/>
              </a:ext>
            </a:extLst>
          </p:cNvPr>
          <p:cNvSpPr>
            <a:spLocks noGrp="1"/>
          </p:cNvSpPr>
          <p:nvPr>
            <p:ph type="title"/>
          </p:nvPr>
        </p:nvSpPr>
        <p:spPr>
          <a:xfrm>
            <a:off x="1427163" y="623888"/>
            <a:ext cx="7588250" cy="1204912"/>
          </a:xfrm>
        </p:spPr>
        <p:txBody>
          <a:bodyPr/>
          <a:lstStyle/>
          <a:p>
            <a:pPr algn="just" eaLnBrk="1" hangingPunct="1"/>
            <a:r>
              <a:rPr lang="el-GR" altLang="el-GR" sz="3200"/>
              <a:t>Η προοπτική της Ένωσης ως στρατηγικού δρώντος</a:t>
            </a:r>
          </a:p>
        </p:txBody>
      </p:sp>
      <p:sp>
        <p:nvSpPr>
          <p:cNvPr id="142339" name="Θέση περιεχομένου 2">
            <a:extLst>
              <a:ext uri="{FF2B5EF4-FFF2-40B4-BE49-F238E27FC236}">
                <a16:creationId xmlns:a16="http://schemas.microsoft.com/office/drawing/2014/main" id="{D7FA6E91-C709-F3F3-F438-325EAA946DDF}"/>
              </a:ext>
            </a:extLst>
          </p:cNvPr>
          <p:cNvSpPr>
            <a:spLocks noGrp="1"/>
          </p:cNvSpPr>
          <p:nvPr>
            <p:ph idx="1"/>
          </p:nvPr>
        </p:nvSpPr>
        <p:spPr>
          <a:xfrm>
            <a:off x="1860550" y="1700213"/>
            <a:ext cx="7091363" cy="4652962"/>
          </a:xfrm>
        </p:spPr>
        <p:txBody>
          <a:bodyPr/>
          <a:lstStyle/>
          <a:p>
            <a:pPr algn="just" eaLnBrk="1" hangingPunct="1"/>
            <a:r>
              <a:rPr lang="el-GR" altLang="el-GR" sz="2800"/>
              <a:t>Οι κατακλυσμικές αλλαγές των τελευταίων ετών, όμως, οδηγούν την ΕΕ σε πολιτικές για την ενίσχυση της ευρωπαϊκής αμυντικής συνεργασίας. </a:t>
            </a:r>
          </a:p>
          <a:p>
            <a:pPr algn="just" eaLnBrk="1" hangingPunct="1"/>
            <a:r>
              <a:rPr lang="el-GR" altLang="el-GR" sz="2800"/>
              <a:t>Το Brexit αφαιρεί τον βρετανικό ανασχετικό παράγοντα για κάθε προσπάθεια ευρωπαϊκής αμυντικής </a:t>
            </a:r>
          </a:p>
          <a:p>
            <a:pPr algn="just" eaLnBrk="1" hangingPunct="1"/>
            <a:r>
              <a:rPr lang="el-GR" altLang="el-GR" sz="2800"/>
              <a:t>    συνεργασίας. </a:t>
            </a:r>
          </a:p>
        </p:txBody>
      </p:sp>
      <p:pic>
        <p:nvPicPr>
          <p:cNvPr id="142340" name="Picture 3">
            <a:extLst>
              <a:ext uri="{FF2B5EF4-FFF2-40B4-BE49-F238E27FC236}">
                <a16:creationId xmlns:a16="http://schemas.microsoft.com/office/drawing/2014/main" id="{2A57A0F5-4BC3-F94A-4989-90D38878C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6025" y="5257800"/>
            <a:ext cx="2847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2341" name="Picture 4">
            <a:extLst>
              <a:ext uri="{FF2B5EF4-FFF2-40B4-BE49-F238E27FC236}">
                <a16:creationId xmlns:a16="http://schemas.microsoft.com/office/drawing/2014/main" id="{D3CE8FA5-39D8-3A46-FAD3-F8245ED19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138" y="4953000"/>
            <a:ext cx="24003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Τίτλος 1">
            <a:extLst>
              <a:ext uri="{FF2B5EF4-FFF2-40B4-BE49-F238E27FC236}">
                <a16:creationId xmlns:a16="http://schemas.microsoft.com/office/drawing/2014/main" id="{D19880DE-C7D1-8148-AEB9-B934A836871F}"/>
              </a:ext>
            </a:extLst>
          </p:cNvPr>
          <p:cNvSpPr>
            <a:spLocks noGrp="1"/>
          </p:cNvSpPr>
          <p:nvPr>
            <p:ph type="title"/>
          </p:nvPr>
        </p:nvSpPr>
        <p:spPr>
          <a:xfrm>
            <a:off x="1427163" y="623888"/>
            <a:ext cx="7588250" cy="1204912"/>
          </a:xfrm>
        </p:spPr>
        <p:txBody>
          <a:bodyPr/>
          <a:lstStyle/>
          <a:p>
            <a:pPr algn="just" eaLnBrk="1" hangingPunct="1"/>
            <a:r>
              <a:rPr lang="el-GR" altLang="el-GR" sz="3200"/>
              <a:t>Η προοπτική της Ένωσης ως στρατηγικού δρώντος</a:t>
            </a:r>
          </a:p>
        </p:txBody>
      </p:sp>
      <p:sp>
        <p:nvSpPr>
          <p:cNvPr id="143363" name="Θέση περιεχομένου 2">
            <a:extLst>
              <a:ext uri="{FF2B5EF4-FFF2-40B4-BE49-F238E27FC236}">
                <a16:creationId xmlns:a16="http://schemas.microsoft.com/office/drawing/2014/main" id="{FD025285-FD5F-324E-0C8D-DB401320AE7D}"/>
              </a:ext>
            </a:extLst>
          </p:cNvPr>
          <p:cNvSpPr>
            <a:spLocks noGrp="1"/>
          </p:cNvSpPr>
          <p:nvPr>
            <p:ph idx="1"/>
          </p:nvPr>
        </p:nvSpPr>
        <p:spPr>
          <a:xfrm>
            <a:off x="2884488" y="1973263"/>
            <a:ext cx="6067425" cy="4651375"/>
          </a:xfrm>
        </p:spPr>
        <p:txBody>
          <a:bodyPr/>
          <a:lstStyle/>
          <a:p>
            <a:pPr algn="just" eaLnBrk="1" hangingPunct="1"/>
            <a:r>
              <a:rPr lang="el-GR" altLang="el-GR" sz="2800"/>
              <a:t>Η αναθεωρητική και επιθετική πολιτική της Ρωσίας πολλαπλασιάζει τους φόβους και το μέγεθος της απειλής για την Ευρώπη. </a:t>
            </a:r>
          </a:p>
          <a:p>
            <a:pPr algn="just" eaLnBrk="1" hangingPunct="1"/>
            <a:r>
              <a:rPr lang="el-GR" altLang="el-GR" sz="2800"/>
              <a:t>Η απρόβλεπτη στάση της Αμερικής, με την κυβέρνηση Τραμπ, προσθέτει έναν επιπλέον λόγο για την ισχυροποίηση του ευρωπαϊκού αμυντικού πυλώνα. </a:t>
            </a:r>
          </a:p>
          <a:p>
            <a:pPr algn="just" eaLnBrk="1" hangingPunct="1"/>
            <a:endParaRPr lang="el-GR" altLang="el-GR" sz="2800"/>
          </a:p>
        </p:txBody>
      </p:sp>
      <p:pic>
        <p:nvPicPr>
          <p:cNvPr id="143364" name="Picture 2">
            <a:extLst>
              <a:ext uri="{FF2B5EF4-FFF2-40B4-BE49-F238E27FC236}">
                <a16:creationId xmlns:a16="http://schemas.microsoft.com/office/drawing/2014/main" id="{A8F15E34-08B4-2A0E-B362-A48A1C36A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3" y="1766888"/>
            <a:ext cx="2752725"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65" name="Picture 3">
            <a:extLst>
              <a:ext uri="{FF2B5EF4-FFF2-40B4-BE49-F238E27FC236}">
                <a16:creationId xmlns:a16="http://schemas.microsoft.com/office/drawing/2014/main" id="{516ACF78-D3EC-7CB5-4154-2A1DE5453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3" y="3429000"/>
            <a:ext cx="2847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66" name="Picture 4">
            <a:extLst>
              <a:ext uri="{FF2B5EF4-FFF2-40B4-BE49-F238E27FC236}">
                <a16:creationId xmlns:a16="http://schemas.microsoft.com/office/drawing/2014/main" id="{0D061E1F-E96A-888B-69C8-4018F4CEB6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363" y="5078413"/>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Τίτλος 1">
            <a:extLst>
              <a:ext uri="{FF2B5EF4-FFF2-40B4-BE49-F238E27FC236}">
                <a16:creationId xmlns:a16="http://schemas.microsoft.com/office/drawing/2014/main" id="{12DDCB11-354F-55C7-7456-7C03944E0005}"/>
              </a:ext>
            </a:extLst>
          </p:cNvPr>
          <p:cNvSpPr>
            <a:spLocks noGrp="1"/>
          </p:cNvSpPr>
          <p:nvPr>
            <p:ph type="title"/>
          </p:nvPr>
        </p:nvSpPr>
        <p:spPr>
          <a:xfrm>
            <a:off x="1944688" y="623888"/>
            <a:ext cx="6589712" cy="1281112"/>
          </a:xfrm>
        </p:spPr>
        <p:txBody>
          <a:bodyPr/>
          <a:lstStyle/>
          <a:p>
            <a:pPr eaLnBrk="1" hangingPunct="1"/>
            <a:r>
              <a:rPr lang="el-GR" altLang="el-GR"/>
              <a:t>Θεωρητικό πλαίσιο:</a:t>
            </a:r>
            <a:br>
              <a:rPr lang="en-US" altLang="el-GR"/>
            </a:br>
            <a:r>
              <a:rPr lang="el-GR" altLang="el-GR"/>
              <a:t>έννοιες - κλειδιά</a:t>
            </a:r>
          </a:p>
        </p:txBody>
      </p:sp>
      <p:sp>
        <p:nvSpPr>
          <p:cNvPr id="33795" name="Θέση περιεχομένου 2">
            <a:extLst>
              <a:ext uri="{FF2B5EF4-FFF2-40B4-BE49-F238E27FC236}">
                <a16:creationId xmlns:a16="http://schemas.microsoft.com/office/drawing/2014/main" id="{79E31807-0FF1-78D6-0BCB-71E24DE249B9}"/>
              </a:ext>
            </a:extLst>
          </p:cNvPr>
          <p:cNvSpPr>
            <a:spLocks noGrp="1"/>
          </p:cNvSpPr>
          <p:nvPr>
            <p:ph idx="1"/>
          </p:nvPr>
        </p:nvSpPr>
        <p:spPr>
          <a:xfrm>
            <a:off x="1492250" y="1909763"/>
            <a:ext cx="7315200" cy="4619625"/>
          </a:xfrm>
        </p:spPr>
        <p:txBody>
          <a:bodyPr/>
          <a:lstStyle/>
          <a:p>
            <a:pPr algn="just" eaLnBrk="1" hangingPunct="1"/>
            <a:r>
              <a:rPr lang="el-GR" altLang="el-GR" sz="2800" b="1"/>
              <a:t>Υπερεθνικότητα (supranationality, supranationalism): </a:t>
            </a:r>
            <a:r>
              <a:rPr lang="el-GR" altLang="el-GR" sz="2800"/>
              <a:t>αναφέρεται σε συνεργασία μεταξύ κρατών, κατά τρόπο που αυτά να μην διατηρούν τον πλήρη έλεγχο επί των εξελίξεων. </a:t>
            </a:r>
          </a:p>
          <a:p>
            <a:pPr algn="just" eaLnBrk="1" hangingPunct="1"/>
            <a:r>
              <a:rPr lang="el-GR" altLang="el-GR" sz="2800"/>
              <a:t>Τα κράτη ενδέχεται να υποχρεωθούν να πράξουν κάποια πράγματα, παρά τις διαφορετικές προτιμήσεις και επιθυμίες τους, επειδή δεν έχουν τη δύναμη να εμποδίσουν τη λήψη αποφάσεων.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Τίτλος 1">
            <a:extLst>
              <a:ext uri="{FF2B5EF4-FFF2-40B4-BE49-F238E27FC236}">
                <a16:creationId xmlns:a16="http://schemas.microsoft.com/office/drawing/2014/main" id="{9AB83372-1D09-2670-557E-942BC6F5F61E}"/>
              </a:ext>
            </a:extLst>
          </p:cNvPr>
          <p:cNvSpPr>
            <a:spLocks noGrp="1"/>
          </p:cNvSpPr>
          <p:nvPr>
            <p:ph type="title"/>
          </p:nvPr>
        </p:nvSpPr>
        <p:spPr>
          <a:xfrm>
            <a:off x="1427163" y="623888"/>
            <a:ext cx="7588250" cy="1204912"/>
          </a:xfrm>
        </p:spPr>
        <p:txBody>
          <a:bodyPr/>
          <a:lstStyle/>
          <a:p>
            <a:pPr algn="just" eaLnBrk="1" hangingPunct="1"/>
            <a:r>
              <a:rPr lang="el-GR" altLang="el-GR" sz="3200"/>
              <a:t>Η προοπτική της Ένωσης ως στρατηγικού δρώντος</a:t>
            </a:r>
          </a:p>
        </p:txBody>
      </p:sp>
      <p:sp>
        <p:nvSpPr>
          <p:cNvPr id="144387" name="Θέση περιεχομένου 2">
            <a:extLst>
              <a:ext uri="{FF2B5EF4-FFF2-40B4-BE49-F238E27FC236}">
                <a16:creationId xmlns:a16="http://schemas.microsoft.com/office/drawing/2014/main" id="{6C2B8D12-2E5E-684D-D67D-C279EC4FB146}"/>
              </a:ext>
            </a:extLst>
          </p:cNvPr>
          <p:cNvSpPr>
            <a:spLocks noGrp="1"/>
          </p:cNvSpPr>
          <p:nvPr>
            <p:ph idx="1"/>
          </p:nvPr>
        </p:nvSpPr>
        <p:spPr>
          <a:xfrm>
            <a:off x="2847975" y="1747838"/>
            <a:ext cx="6103938" cy="4973637"/>
          </a:xfrm>
        </p:spPr>
        <p:txBody>
          <a:bodyPr/>
          <a:lstStyle/>
          <a:p>
            <a:pPr algn="just" eaLnBrk="1" hangingPunct="1"/>
            <a:r>
              <a:rPr lang="el-GR" altLang="el-GR" sz="2800"/>
              <a:t>Υπάρχει κι ένας επιπλέον λόγος.</a:t>
            </a:r>
          </a:p>
          <a:p>
            <a:pPr algn="just" eaLnBrk="1" hangingPunct="1"/>
            <a:r>
              <a:rPr lang="el-GR" altLang="el-GR" sz="2800"/>
              <a:t>Οι Ευρωπαίοι το 2015 δαπάνησαν 203 δισ. ευρώ για την άμυνα. Κατέχοντας τη δεύτερη θέση παγκοσμίως μετά τις ΗΠΑ. </a:t>
            </a:r>
          </a:p>
          <a:p>
            <a:pPr algn="just" eaLnBrk="1" hangingPunct="1"/>
            <a:r>
              <a:rPr lang="el-GR" altLang="el-GR" sz="2400"/>
              <a:t>Λόγω του κατακερματισμού της ευρωπαϊκής αγοράς στον τομέα της άμυνας και της αλληλοεπικάλυψης στρατιωτικών δυνατοτήτων, τα αποτελέσματα είναι πενιχρά.</a:t>
            </a:r>
          </a:p>
          <a:p>
            <a:pPr algn="just" eaLnBrk="1" hangingPunct="1"/>
            <a:endParaRPr lang="el-GR" altLang="el-GR" sz="2800"/>
          </a:p>
        </p:txBody>
      </p:sp>
      <p:pic>
        <p:nvPicPr>
          <p:cNvPr id="144388" name="Picture 3">
            <a:extLst>
              <a:ext uri="{FF2B5EF4-FFF2-40B4-BE49-F238E27FC236}">
                <a16:creationId xmlns:a16="http://schemas.microsoft.com/office/drawing/2014/main" id="{8F7958E2-E3EF-6EB1-F9DA-9E6E58006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39975"/>
            <a:ext cx="2847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389" name="Picture 4">
            <a:extLst>
              <a:ext uri="{FF2B5EF4-FFF2-40B4-BE49-F238E27FC236}">
                <a16:creationId xmlns:a16="http://schemas.microsoft.com/office/drawing/2014/main" id="{E3843CFE-F64C-EA97-B385-2956F13D5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4492625"/>
            <a:ext cx="2362200"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Τίτλος 1">
            <a:extLst>
              <a:ext uri="{FF2B5EF4-FFF2-40B4-BE49-F238E27FC236}">
                <a16:creationId xmlns:a16="http://schemas.microsoft.com/office/drawing/2014/main" id="{052CB4F5-2F45-38DC-6948-96E8875C07DD}"/>
              </a:ext>
            </a:extLst>
          </p:cNvPr>
          <p:cNvSpPr>
            <a:spLocks noGrp="1"/>
          </p:cNvSpPr>
          <p:nvPr>
            <p:ph type="title"/>
          </p:nvPr>
        </p:nvSpPr>
        <p:spPr>
          <a:xfrm>
            <a:off x="1427163" y="71231"/>
            <a:ext cx="7588250" cy="1204912"/>
          </a:xfrm>
        </p:spPr>
        <p:txBody>
          <a:bodyPr/>
          <a:lstStyle/>
          <a:p>
            <a:pPr algn="just" eaLnBrk="1" hangingPunct="1"/>
            <a:r>
              <a:rPr lang="el-GR" altLang="el-GR" sz="2800" dirty="0"/>
              <a:t>Η προοπτική της Ένωσης ως στρατηγικού δρώντος </a:t>
            </a:r>
            <a:r>
              <a:rPr lang="en-US" altLang="el-GR" sz="2800" dirty="0"/>
              <a:t>Strategic Review 2020</a:t>
            </a:r>
            <a:endParaRPr lang="el-GR" altLang="el-GR" sz="2800" dirty="0"/>
          </a:p>
        </p:txBody>
      </p:sp>
      <p:sp>
        <p:nvSpPr>
          <p:cNvPr id="26627" name="Θέση περιεχομένου 2">
            <a:extLst>
              <a:ext uri="{FF2B5EF4-FFF2-40B4-BE49-F238E27FC236}">
                <a16:creationId xmlns:a16="http://schemas.microsoft.com/office/drawing/2014/main" id="{3A263C0B-7D11-C326-A7E3-BA6D7D966DFF}"/>
              </a:ext>
            </a:extLst>
          </p:cNvPr>
          <p:cNvSpPr>
            <a:spLocks noGrp="1"/>
          </p:cNvSpPr>
          <p:nvPr>
            <p:ph idx="1"/>
          </p:nvPr>
        </p:nvSpPr>
        <p:spPr>
          <a:xfrm>
            <a:off x="2903538" y="1689100"/>
            <a:ext cx="6048375" cy="4984750"/>
          </a:xfrm>
        </p:spPr>
        <p:txBody>
          <a:bodyPr/>
          <a:lstStyle/>
          <a:p>
            <a:pPr algn="just" eaLnBrk="1" hangingPunct="1">
              <a:buFont typeface="Wingdings 3" pitchFamily="18" charset="2"/>
              <a:buChar char=""/>
              <a:defRPr/>
            </a:pPr>
            <a:r>
              <a:rPr lang="el-GR" sz="2800" dirty="0"/>
              <a:t>Η ΕΕ, μέσα από τη μόνιμη διαρθρωμένη συνεργασία (PESCO), </a:t>
            </a:r>
          </a:p>
          <a:p>
            <a:pPr algn="just" eaLnBrk="1" hangingPunct="1">
              <a:buFont typeface="Wingdings 3" pitchFamily="18" charset="2"/>
              <a:buChar char=""/>
              <a:defRPr/>
            </a:pPr>
            <a:r>
              <a:rPr lang="el-GR" sz="2800" dirty="0"/>
              <a:t>προχωράει τώρα στην ενίσχυση της αμυντικής συνεργασίας όσων κρατών το επιθυμούν.  </a:t>
            </a:r>
          </a:p>
          <a:p>
            <a:pPr algn="just" eaLnBrk="1" hangingPunct="1">
              <a:buFont typeface="Wingdings 3" pitchFamily="18" charset="2"/>
              <a:buChar char=""/>
              <a:defRPr/>
            </a:pPr>
            <a:r>
              <a:rPr lang="el-GR" sz="2000" dirty="0"/>
              <a:t>Όλα τα κράτη μέλη, πλην Αγγλίας, Δανίας, Μάλτας, Ιρλανδίας και Πορτογαλίας, δήλωσαν την πρόθεση να προχωρήσουν. Ενώ μέχρι το Συμβούλιο Εξωτερικών Υποθέσεων του επόμενου μήνα αναμένεται να έχουν προσχωρήσει και η Ιρλανδία και η Πορτογαλία.</a:t>
            </a:r>
          </a:p>
          <a:p>
            <a:pPr marL="0" indent="0" algn="just" eaLnBrk="1" hangingPunct="1">
              <a:buFont typeface="Wingdings 3" pitchFamily="18" charset="2"/>
              <a:buNone/>
              <a:defRPr/>
            </a:pPr>
            <a:endParaRPr lang="el-GR" sz="2800" dirty="0"/>
          </a:p>
        </p:txBody>
      </p:sp>
      <p:pic>
        <p:nvPicPr>
          <p:cNvPr id="145412" name="Picture 2">
            <a:extLst>
              <a:ext uri="{FF2B5EF4-FFF2-40B4-BE49-F238E27FC236}">
                <a16:creationId xmlns:a16="http://schemas.microsoft.com/office/drawing/2014/main" id="{DE73FEC0-131E-32AA-754E-8DC1891C17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13" y="2138363"/>
            <a:ext cx="1771650"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413" name="Picture 3">
            <a:extLst>
              <a:ext uri="{FF2B5EF4-FFF2-40B4-BE49-F238E27FC236}">
                <a16:creationId xmlns:a16="http://schemas.microsoft.com/office/drawing/2014/main" id="{EAE2C6C1-D39E-76B9-5AE4-80B920D33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3" y="5343525"/>
            <a:ext cx="302895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Τίτλος 1">
            <a:extLst>
              <a:ext uri="{FF2B5EF4-FFF2-40B4-BE49-F238E27FC236}">
                <a16:creationId xmlns:a16="http://schemas.microsoft.com/office/drawing/2014/main" id="{052CB4F5-2F45-38DC-6948-96E8875C07DD}"/>
              </a:ext>
            </a:extLst>
          </p:cNvPr>
          <p:cNvSpPr>
            <a:spLocks noGrp="1"/>
          </p:cNvSpPr>
          <p:nvPr>
            <p:ph type="title"/>
          </p:nvPr>
        </p:nvSpPr>
        <p:spPr>
          <a:xfrm>
            <a:off x="1427163" y="71231"/>
            <a:ext cx="7588250" cy="1204912"/>
          </a:xfrm>
        </p:spPr>
        <p:txBody>
          <a:bodyPr/>
          <a:lstStyle/>
          <a:p>
            <a:pPr algn="just" eaLnBrk="1" hangingPunct="1"/>
            <a:r>
              <a:rPr lang="el-GR" altLang="el-GR" sz="2800" dirty="0"/>
              <a:t>Η προοπτική της Ένωσης ως στρατηγικού δρώντος </a:t>
            </a:r>
            <a:r>
              <a:rPr lang="en-US" altLang="el-GR" sz="2800" dirty="0"/>
              <a:t>Strategic Review 2020</a:t>
            </a:r>
            <a:endParaRPr lang="el-GR" altLang="el-GR" sz="2800" dirty="0"/>
          </a:p>
        </p:txBody>
      </p:sp>
      <p:sp>
        <p:nvSpPr>
          <p:cNvPr id="26627" name="Θέση περιεχομένου 2">
            <a:extLst>
              <a:ext uri="{FF2B5EF4-FFF2-40B4-BE49-F238E27FC236}">
                <a16:creationId xmlns:a16="http://schemas.microsoft.com/office/drawing/2014/main" id="{3A263C0B-7D11-C326-A7E3-BA6D7D966DFF}"/>
              </a:ext>
            </a:extLst>
          </p:cNvPr>
          <p:cNvSpPr>
            <a:spLocks noGrp="1"/>
          </p:cNvSpPr>
          <p:nvPr>
            <p:ph idx="1"/>
          </p:nvPr>
        </p:nvSpPr>
        <p:spPr>
          <a:xfrm>
            <a:off x="1286189" y="1185705"/>
            <a:ext cx="7857811" cy="5672295"/>
          </a:xfrm>
        </p:spPr>
        <p:txBody>
          <a:bodyPr/>
          <a:lstStyle/>
          <a:p>
            <a:pPr marL="0" indent="0" algn="just" eaLnBrk="1" hangingPunct="1">
              <a:buNone/>
              <a:defRPr/>
            </a:pPr>
            <a:r>
              <a:rPr lang="en" sz="2800" b="1" i="0" u="none" strike="noStrike" dirty="0">
                <a:solidFill>
                  <a:srgbClr val="444444"/>
                </a:solidFill>
                <a:effectLst/>
                <a:latin typeface="+mj-lt"/>
              </a:rPr>
              <a:t>PESCO — </a:t>
            </a:r>
            <a:r>
              <a:rPr lang="el-GR" sz="2800" b="1" i="0" u="none" strike="noStrike" dirty="0">
                <a:solidFill>
                  <a:srgbClr val="444444"/>
                </a:solidFill>
                <a:effectLst/>
                <a:latin typeface="+mj-lt"/>
              </a:rPr>
              <a:t>Μόνιμη διαρθρωμένη συνεργασία</a:t>
            </a:r>
          </a:p>
          <a:p>
            <a:pPr marL="0" indent="0" algn="just" eaLnBrk="1" hangingPunct="1">
              <a:buFont typeface="Wingdings 3" pitchFamily="18" charset="2"/>
              <a:buNone/>
              <a:defRPr/>
            </a:pPr>
            <a:r>
              <a:rPr lang="el-GR" sz="2800" b="0" i="0" u="none" strike="noStrike" dirty="0">
                <a:solidFill>
                  <a:srgbClr val="333333"/>
                </a:solidFill>
                <a:effectLst/>
                <a:latin typeface="+mj-lt"/>
              </a:rPr>
              <a:t>Η </a:t>
            </a:r>
            <a:r>
              <a:rPr lang="en" sz="2800" b="0" i="0" u="none" strike="noStrike" dirty="0">
                <a:solidFill>
                  <a:srgbClr val="333333"/>
                </a:solidFill>
                <a:effectLst/>
                <a:latin typeface="+mj-lt"/>
              </a:rPr>
              <a:t>PESCO </a:t>
            </a:r>
            <a:r>
              <a:rPr lang="el-GR" sz="2800" b="0" i="0" u="none" strike="noStrike" dirty="0">
                <a:solidFill>
                  <a:srgbClr val="333333"/>
                </a:solidFill>
                <a:effectLst/>
                <a:latin typeface="+mj-lt"/>
              </a:rPr>
              <a:t>είναι ένα πλαίσιο και μια διαδικασία για την ενίσχυση της αμυντικής συνεργασίας μεταξύ των κρατών μελών της ΕΕ που είναι ικανά-πρόθυμα να συμμετέχουν σ’ αυτήν. </a:t>
            </a:r>
          </a:p>
          <a:p>
            <a:pPr marL="0" indent="0" algn="just" eaLnBrk="1" hangingPunct="1">
              <a:buFont typeface="Wingdings 3" pitchFamily="18" charset="2"/>
              <a:buNone/>
              <a:defRPr/>
            </a:pPr>
            <a:r>
              <a:rPr lang="el-GR" sz="2800" b="0" i="0" u="none" strike="noStrike" dirty="0">
                <a:solidFill>
                  <a:srgbClr val="333333"/>
                </a:solidFill>
                <a:effectLst/>
                <a:latin typeface="+mj-lt"/>
              </a:rPr>
              <a:t>25 κράτη μέλη προσχώρησαν στην </a:t>
            </a:r>
            <a:r>
              <a:rPr lang="en" sz="2800" b="0" i="0" u="none" strike="noStrike" dirty="0">
                <a:solidFill>
                  <a:srgbClr val="333333"/>
                </a:solidFill>
                <a:effectLst/>
                <a:latin typeface="+mj-lt"/>
              </a:rPr>
              <a:t>PESCO </a:t>
            </a:r>
            <a:r>
              <a:rPr lang="el-GR" sz="2800" b="0" i="0" u="none" strike="noStrike" dirty="0">
                <a:solidFill>
                  <a:srgbClr val="333333"/>
                </a:solidFill>
                <a:effectLst/>
                <a:latin typeface="+mj-lt"/>
              </a:rPr>
              <a:t>και συμφώνησαν να επενδύσουν, να σχεδιάσουν, να αναπτύξουν και να αξιοποιήσουν περισσότερο τις αμυντικές δυνατότητες. </a:t>
            </a:r>
          </a:p>
          <a:p>
            <a:pPr marL="0" indent="0" algn="just" eaLnBrk="1" hangingPunct="1">
              <a:buFont typeface="Wingdings 3" pitchFamily="18" charset="2"/>
              <a:buNone/>
              <a:defRPr/>
            </a:pPr>
            <a:r>
              <a:rPr lang="el-GR" sz="2400" b="0" i="0" u="none" strike="noStrike" dirty="0">
                <a:solidFill>
                  <a:srgbClr val="333333"/>
                </a:solidFill>
                <a:effectLst/>
                <a:latin typeface="+mj-lt"/>
              </a:rPr>
              <a:t>Δανία και η Μάλτα δεν συμμετέχουν στο πλαίσιο της </a:t>
            </a:r>
            <a:r>
              <a:rPr lang="en" sz="2400" b="0" i="0" u="none" strike="noStrike" dirty="0">
                <a:solidFill>
                  <a:srgbClr val="333333"/>
                </a:solidFill>
                <a:effectLst/>
                <a:latin typeface="+mj-lt"/>
              </a:rPr>
              <a:t>PESCO.</a:t>
            </a:r>
            <a:endParaRPr lang="el-GR" sz="2400" dirty="0">
              <a:latin typeface="+mj-lt"/>
            </a:endParaRPr>
          </a:p>
        </p:txBody>
      </p:sp>
    </p:spTree>
    <p:extLst>
      <p:ext uri="{BB962C8B-B14F-4D97-AF65-F5344CB8AC3E}">
        <p14:creationId xmlns:p14="http://schemas.microsoft.com/office/powerpoint/2010/main" val="7713783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Τίτλος 1">
            <a:extLst>
              <a:ext uri="{FF2B5EF4-FFF2-40B4-BE49-F238E27FC236}">
                <a16:creationId xmlns:a16="http://schemas.microsoft.com/office/drawing/2014/main" id="{052CB4F5-2F45-38DC-6948-96E8875C07DD}"/>
              </a:ext>
            </a:extLst>
          </p:cNvPr>
          <p:cNvSpPr>
            <a:spLocks noGrp="1"/>
          </p:cNvSpPr>
          <p:nvPr>
            <p:ph type="title"/>
          </p:nvPr>
        </p:nvSpPr>
        <p:spPr>
          <a:xfrm>
            <a:off x="1427163" y="71231"/>
            <a:ext cx="7588250" cy="1204912"/>
          </a:xfrm>
        </p:spPr>
        <p:txBody>
          <a:bodyPr/>
          <a:lstStyle/>
          <a:p>
            <a:pPr algn="just" eaLnBrk="1" hangingPunct="1"/>
            <a:r>
              <a:rPr lang="el-GR" altLang="el-GR" sz="2800" dirty="0"/>
              <a:t>Η προοπτική της Ένωσης ως στρατηγικού δρώντος </a:t>
            </a:r>
            <a:r>
              <a:rPr lang="en-US" altLang="el-GR" sz="2800" dirty="0"/>
              <a:t>Strategic Review 2020</a:t>
            </a:r>
            <a:endParaRPr lang="el-GR" altLang="el-GR" sz="2800" dirty="0"/>
          </a:p>
        </p:txBody>
      </p:sp>
      <p:sp>
        <p:nvSpPr>
          <p:cNvPr id="26627" name="Θέση περιεχομένου 2">
            <a:extLst>
              <a:ext uri="{FF2B5EF4-FFF2-40B4-BE49-F238E27FC236}">
                <a16:creationId xmlns:a16="http://schemas.microsoft.com/office/drawing/2014/main" id="{3A263C0B-7D11-C326-A7E3-BA6D7D966DFF}"/>
              </a:ext>
            </a:extLst>
          </p:cNvPr>
          <p:cNvSpPr>
            <a:spLocks noGrp="1"/>
          </p:cNvSpPr>
          <p:nvPr>
            <p:ph idx="1"/>
          </p:nvPr>
        </p:nvSpPr>
        <p:spPr>
          <a:xfrm>
            <a:off x="1286189" y="1055077"/>
            <a:ext cx="7857811" cy="5802923"/>
          </a:xfrm>
        </p:spPr>
        <p:txBody>
          <a:bodyPr/>
          <a:lstStyle/>
          <a:p>
            <a:pPr marL="0" indent="0" algn="just" eaLnBrk="1" hangingPunct="1">
              <a:buNone/>
              <a:defRPr/>
            </a:pPr>
            <a:r>
              <a:rPr lang="en" sz="2800" b="1" i="0" u="none" strike="noStrike" dirty="0">
                <a:solidFill>
                  <a:srgbClr val="444444"/>
                </a:solidFill>
                <a:effectLst/>
                <a:latin typeface="+mj-lt"/>
              </a:rPr>
              <a:t>PESCO — </a:t>
            </a:r>
            <a:r>
              <a:rPr lang="el-GR" sz="2800" b="1" i="0" u="none" strike="noStrike" dirty="0">
                <a:solidFill>
                  <a:srgbClr val="444444"/>
                </a:solidFill>
                <a:effectLst/>
                <a:latin typeface="+mj-lt"/>
              </a:rPr>
              <a:t>Μόνιμη διαρθρωμένη συνεργασία</a:t>
            </a:r>
          </a:p>
          <a:p>
            <a:pPr marL="0" indent="0" algn="just" eaLnBrk="1" hangingPunct="1">
              <a:buNone/>
              <a:defRPr/>
            </a:pPr>
            <a:r>
              <a:rPr lang="el-GR" sz="2800" b="0" i="0" strike="noStrike" dirty="0">
                <a:solidFill>
                  <a:schemeClr val="tx1"/>
                </a:solidFill>
                <a:effectLst/>
                <a:latin typeface="+mj-lt"/>
              </a:rPr>
              <a:t>Ο στόχος της </a:t>
            </a:r>
            <a:r>
              <a:rPr lang="en" sz="2800" b="0" i="0" strike="noStrike" dirty="0">
                <a:solidFill>
                  <a:schemeClr val="tx1"/>
                </a:solidFill>
                <a:effectLst/>
                <a:latin typeface="+mj-lt"/>
              </a:rPr>
              <a:t>PESCO, </a:t>
            </a:r>
            <a:r>
              <a:rPr lang="el-GR" sz="2800" b="0" i="0" strike="noStrike" dirty="0">
                <a:solidFill>
                  <a:schemeClr val="tx1"/>
                </a:solidFill>
                <a:effectLst/>
                <a:latin typeface="+mj-lt"/>
              </a:rPr>
              <a:t>που θεσπίστηκε με το άρθρο 42  παράγραφος 6 και το άρθρο 46 της Συνθήκης για την Ευρωπαϊκή Ένωση και το πρωτόκολλο </a:t>
            </a:r>
            <a:r>
              <a:rPr lang="el-GR" sz="2800" b="0" i="0" strike="noStrike" dirty="0" err="1">
                <a:solidFill>
                  <a:schemeClr val="tx1"/>
                </a:solidFill>
                <a:effectLst/>
                <a:latin typeface="+mj-lt"/>
              </a:rPr>
              <a:t>αριθμ</a:t>
            </a:r>
            <a:r>
              <a:rPr lang="el-GR" sz="2800" dirty="0">
                <a:solidFill>
                  <a:schemeClr val="tx1"/>
                </a:solidFill>
                <a:latin typeface="+mj-lt"/>
              </a:rPr>
              <a:t>. 10</a:t>
            </a:r>
            <a:r>
              <a:rPr lang="el-GR" sz="2800" b="0" i="0" strike="noStrike" dirty="0">
                <a:solidFill>
                  <a:schemeClr val="tx1"/>
                </a:solidFill>
                <a:effectLst/>
                <a:latin typeface="+mj-lt"/>
              </a:rPr>
              <a:t>, είναι να επιτύχουν από κοινού τα ενδιαφερόμενα κράτη μέλη ένα συνεκτικό πλήρες φάσμα αμυντικών δυνατοτήτων που έχουν στη διάθεσή τους για εθνικές και πολυεθνικές (ΕΕ, ΝΑΤΟ, Ηνωμένα Έθνη κ.λπ.) αποστολές και επιχειρήσεις. </a:t>
            </a:r>
          </a:p>
          <a:p>
            <a:pPr marL="0" indent="0" algn="just" eaLnBrk="1" hangingPunct="1">
              <a:buNone/>
              <a:defRPr/>
            </a:pPr>
            <a:r>
              <a:rPr lang="el-GR" sz="2400" b="0" i="0" strike="noStrike" dirty="0">
                <a:solidFill>
                  <a:schemeClr val="tx1"/>
                </a:solidFill>
                <a:effectLst/>
                <a:latin typeface="+mj-lt"/>
              </a:rPr>
              <a:t>Η </a:t>
            </a:r>
            <a:r>
              <a:rPr lang="en" sz="2400" b="0" i="0" strike="noStrike" dirty="0">
                <a:solidFill>
                  <a:schemeClr val="tx1"/>
                </a:solidFill>
                <a:effectLst/>
                <a:latin typeface="+mj-lt"/>
              </a:rPr>
              <a:t>PESCO </a:t>
            </a:r>
            <a:r>
              <a:rPr lang="el-GR" sz="2400" b="0" i="0" strike="noStrike" dirty="0">
                <a:solidFill>
                  <a:schemeClr val="tx1"/>
                </a:solidFill>
                <a:effectLst/>
                <a:latin typeface="+mj-lt"/>
              </a:rPr>
              <a:t>συστάθηκε επίσημα το 2017 με απόφαση του Συμβουλίου (ΚΕΠΠΑ) 2017/2315.</a:t>
            </a:r>
            <a:endParaRPr lang="el-GR" sz="2400" b="1" i="0" strike="noStrike" dirty="0">
              <a:solidFill>
                <a:schemeClr val="tx1"/>
              </a:solidFill>
              <a:effectLst/>
              <a:latin typeface="+mj-lt"/>
            </a:endParaRPr>
          </a:p>
        </p:txBody>
      </p:sp>
    </p:spTree>
    <p:extLst>
      <p:ext uri="{BB962C8B-B14F-4D97-AF65-F5344CB8AC3E}">
        <p14:creationId xmlns:p14="http://schemas.microsoft.com/office/powerpoint/2010/main" val="29836533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Τίτλος 1">
            <a:extLst>
              <a:ext uri="{FF2B5EF4-FFF2-40B4-BE49-F238E27FC236}">
                <a16:creationId xmlns:a16="http://schemas.microsoft.com/office/drawing/2014/main" id="{052CB4F5-2F45-38DC-6948-96E8875C07DD}"/>
              </a:ext>
            </a:extLst>
          </p:cNvPr>
          <p:cNvSpPr>
            <a:spLocks noGrp="1"/>
          </p:cNvSpPr>
          <p:nvPr>
            <p:ph type="title"/>
          </p:nvPr>
        </p:nvSpPr>
        <p:spPr>
          <a:xfrm>
            <a:off x="1427163" y="71231"/>
            <a:ext cx="7588250" cy="1204912"/>
          </a:xfrm>
        </p:spPr>
        <p:txBody>
          <a:bodyPr/>
          <a:lstStyle/>
          <a:p>
            <a:pPr algn="just" eaLnBrk="1" hangingPunct="1"/>
            <a:r>
              <a:rPr lang="el-GR" altLang="el-GR" sz="2800" dirty="0"/>
              <a:t>Η προοπτική της Ένωσης ως στρατηγικού δρώντος </a:t>
            </a:r>
            <a:r>
              <a:rPr lang="en-US" altLang="el-GR" sz="2800" dirty="0"/>
              <a:t>Strategic Review 2020</a:t>
            </a:r>
            <a:endParaRPr lang="el-GR" altLang="el-GR" sz="2800" dirty="0"/>
          </a:p>
        </p:txBody>
      </p:sp>
      <p:sp>
        <p:nvSpPr>
          <p:cNvPr id="26627" name="Θέση περιεχομένου 2">
            <a:extLst>
              <a:ext uri="{FF2B5EF4-FFF2-40B4-BE49-F238E27FC236}">
                <a16:creationId xmlns:a16="http://schemas.microsoft.com/office/drawing/2014/main" id="{3A263C0B-7D11-C326-A7E3-BA6D7D966DFF}"/>
              </a:ext>
            </a:extLst>
          </p:cNvPr>
          <p:cNvSpPr>
            <a:spLocks noGrp="1"/>
          </p:cNvSpPr>
          <p:nvPr>
            <p:ph idx="1"/>
          </p:nvPr>
        </p:nvSpPr>
        <p:spPr>
          <a:xfrm>
            <a:off x="1286189" y="1055077"/>
            <a:ext cx="7857811" cy="5802923"/>
          </a:xfrm>
        </p:spPr>
        <p:txBody>
          <a:bodyPr/>
          <a:lstStyle/>
          <a:p>
            <a:pPr marL="0" indent="0" algn="just" eaLnBrk="1" hangingPunct="1">
              <a:buNone/>
              <a:defRPr/>
            </a:pPr>
            <a:endParaRPr lang="el-GR" sz="2800" b="1" i="0" u="none" strike="noStrike" dirty="0">
              <a:solidFill>
                <a:srgbClr val="444444"/>
              </a:solidFill>
              <a:effectLst/>
              <a:latin typeface="+mj-lt"/>
            </a:endParaRPr>
          </a:p>
          <a:p>
            <a:pPr marL="0" indent="0" algn="just" eaLnBrk="1" hangingPunct="1">
              <a:buNone/>
              <a:defRPr/>
            </a:pPr>
            <a:r>
              <a:rPr lang="en" sz="2800" b="1" i="0" u="none" strike="noStrike" dirty="0">
                <a:solidFill>
                  <a:srgbClr val="444444"/>
                </a:solidFill>
                <a:effectLst/>
                <a:latin typeface="+mj-lt"/>
              </a:rPr>
              <a:t>PESCO — </a:t>
            </a:r>
            <a:r>
              <a:rPr lang="el-GR" sz="2800" b="1" i="0" u="none" strike="noStrike" dirty="0">
                <a:solidFill>
                  <a:srgbClr val="444444"/>
                </a:solidFill>
                <a:effectLst/>
                <a:latin typeface="+mj-lt"/>
              </a:rPr>
              <a:t>Μόνιμη διαρθρωμένη συνεργασία</a:t>
            </a:r>
          </a:p>
          <a:p>
            <a:pPr marL="0" indent="0" algn="just">
              <a:buNone/>
            </a:pPr>
            <a:r>
              <a:rPr lang="en" sz="2800" b="0" i="0" u="none" strike="noStrike" dirty="0">
                <a:solidFill>
                  <a:srgbClr val="333333"/>
                </a:solidFill>
                <a:effectLst/>
                <a:latin typeface="+mj-lt"/>
              </a:rPr>
              <a:t>H PESCO </a:t>
            </a:r>
            <a:r>
              <a:rPr lang="el-GR" sz="2800" b="0" i="0" u="none" strike="noStrike" dirty="0">
                <a:solidFill>
                  <a:srgbClr val="333333"/>
                </a:solidFill>
                <a:effectLst/>
                <a:latin typeface="+mj-lt"/>
              </a:rPr>
              <a:t>έχει σχεδιαστεί προκειμένου:</a:t>
            </a:r>
          </a:p>
          <a:p>
            <a:pPr algn="l">
              <a:buFont typeface="Arial" panose="020B0604020202020204" pitchFamily="34" charset="0"/>
              <a:buChar char="•"/>
            </a:pPr>
            <a:r>
              <a:rPr lang="el-GR" sz="2800" b="0" i="0" u="none" strike="noStrike" dirty="0">
                <a:solidFill>
                  <a:srgbClr val="333333"/>
                </a:solidFill>
                <a:effectLst/>
                <a:latin typeface="+mj-lt"/>
              </a:rPr>
              <a:t>να ενισχύσει τις δυνατότητες της ΕΕ στη διεθνή ασφάλεια·</a:t>
            </a:r>
          </a:p>
          <a:p>
            <a:pPr algn="l">
              <a:buFont typeface="Arial" panose="020B0604020202020204" pitchFamily="34" charset="0"/>
              <a:buChar char="•"/>
            </a:pPr>
            <a:r>
              <a:rPr lang="el-GR" sz="2800" b="0" i="0" u="none" strike="noStrike" dirty="0">
                <a:solidFill>
                  <a:srgbClr val="333333"/>
                </a:solidFill>
                <a:effectLst/>
                <a:latin typeface="+mj-lt"/>
              </a:rPr>
              <a:t>να συμβάλει στην προστασία των πολιτών της ΕΕ·</a:t>
            </a:r>
          </a:p>
          <a:p>
            <a:pPr algn="l">
              <a:buFont typeface="Arial" panose="020B0604020202020204" pitchFamily="34" charset="0"/>
              <a:buChar char="•"/>
            </a:pPr>
            <a:r>
              <a:rPr lang="el-GR" sz="2800" b="0" i="0" u="none" strike="noStrike" dirty="0">
                <a:solidFill>
                  <a:srgbClr val="333333"/>
                </a:solidFill>
                <a:effectLst/>
                <a:latin typeface="+mj-lt"/>
              </a:rPr>
              <a:t>να μεγιστοποιήσει την αποτελεσματικότητα των αμυντικών δαπανών.</a:t>
            </a:r>
          </a:p>
          <a:p>
            <a:pPr marL="0" indent="0" algn="just" eaLnBrk="1" hangingPunct="1">
              <a:buNone/>
              <a:defRPr/>
            </a:pPr>
            <a:endParaRPr lang="el-GR" sz="2800" b="1" i="0" u="none" strike="noStrike" dirty="0">
              <a:solidFill>
                <a:srgbClr val="444444"/>
              </a:solidFill>
              <a:effectLst/>
              <a:latin typeface="+mj-lt"/>
            </a:endParaRPr>
          </a:p>
        </p:txBody>
      </p:sp>
    </p:spTree>
    <p:extLst>
      <p:ext uri="{BB962C8B-B14F-4D97-AF65-F5344CB8AC3E}">
        <p14:creationId xmlns:p14="http://schemas.microsoft.com/office/powerpoint/2010/main" val="41728236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Τίτλος 1">
            <a:extLst>
              <a:ext uri="{FF2B5EF4-FFF2-40B4-BE49-F238E27FC236}">
                <a16:creationId xmlns:a16="http://schemas.microsoft.com/office/drawing/2014/main" id="{052CB4F5-2F45-38DC-6948-96E8875C07DD}"/>
              </a:ext>
            </a:extLst>
          </p:cNvPr>
          <p:cNvSpPr>
            <a:spLocks noGrp="1"/>
          </p:cNvSpPr>
          <p:nvPr>
            <p:ph type="title"/>
          </p:nvPr>
        </p:nvSpPr>
        <p:spPr>
          <a:xfrm>
            <a:off x="1427163" y="71231"/>
            <a:ext cx="7588250" cy="1204912"/>
          </a:xfrm>
        </p:spPr>
        <p:txBody>
          <a:bodyPr/>
          <a:lstStyle/>
          <a:p>
            <a:pPr algn="just" eaLnBrk="1" hangingPunct="1"/>
            <a:r>
              <a:rPr lang="el-GR" altLang="el-GR" sz="2800" dirty="0"/>
              <a:t>Η προοπτική της Ένωσης ως στρατηγικού δρώντος </a:t>
            </a:r>
            <a:r>
              <a:rPr lang="en-US" altLang="el-GR" sz="2800" dirty="0"/>
              <a:t>Strategic Review 2020</a:t>
            </a:r>
            <a:endParaRPr lang="el-GR" altLang="el-GR" sz="2800" dirty="0"/>
          </a:p>
        </p:txBody>
      </p:sp>
      <p:sp>
        <p:nvSpPr>
          <p:cNvPr id="26627" name="Θέση περιεχομένου 2">
            <a:extLst>
              <a:ext uri="{FF2B5EF4-FFF2-40B4-BE49-F238E27FC236}">
                <a16:creationId xmlns:a16="http://schemas.microsoft.com/office/drawing/2014/main" id="{3A263C0B-7D11-C326-A7E3-BA6D7D966DFF}"/>
              </a:ext>
            </a:extLst>
          </p:cNvPr>
          <p:cNvSpPr>
            <a:spLocks noGrp="1"/>
          </p:cNvSpPr>
          <p:nvPr>
            <p:ph idx="1"/>
          </p:nvPr>
        </p:nvSpPr>
        <p:spPr>
          <a:xfrm>
            <a:off x="1286189" y="1205802"/>
            <a:ext cx="7857811" cy="5652198"/>
          </a:xfrm>
        </p:spPr>
        <p:txBody>
          <a:bodyPr/>
          <a:lstStyle/>
          <a:p>
            <a:pPr marL="0" indent="0" algn="just" eaLnBrk="1" hangingPunct="1">
              <a:buNone/>
              <a:defRPr/>
            </a:pPr>
            <a:r>
              <a:rPr lang="en" sz="2800" b="1" i="0" u="none" strike="noStrike" dirty="0">
                <a:solidFill>
                  <a:srgbClr val="444444"/>
                </a:solidFill>
                <a:effectLst/>
                <a:latin typeface="+mj-lt"/>
              </a:rPr>
              <a:t>PESCO — </a:t>
            </a:r>
            <a:r>
              <a:rPr lang="el-GR" sz="2800" b="1" i="0" u="none" strike="noStrike" dirty="0">
                <a:solidFill>
                  <a:srgbClr val="444444"/>
                </a:solidFill>
                <a:effectLst/>
                <a:latin typeface="+mj-lt"/>
              </a:rPr>
              <a:t>Μόνιμη διαρθρωμένη συνεργασία</a:t>
            </a:r>
          </a:p>
          <a:p>
            <a:pPr marL="0" indent="0" algn="just" eaLnBrk="1" hangingPunct="1">
              <a:buNone/>
              <a:defRPr/>
            </a:pPr>
            <a:endParaRPr lang="el-GR" sz="2800" b="1" dirty="0">
              <a:solidFill>
                <a:srgbClr val="444444"/>
              </a:solidFill>
              <a:latin typeface="+mj-lt"/>
            </a:endParaRPr>
          </a:p>
          <a:p>
            <a:pPr algn="just"/>
            <a:r>
              <a:rPr lang="el-GR" sz="2600" b="0" i="0" u="none" strike="noStrike" dirty="0">
                <a:solidFill>
                  <a:srgbClr val="333333"/>
                </a:solidFill>
                <a:effectLst/>
                <a:latin typeface="+mj-lt"/>
              </a:rPr>
              <a:t>η συμμετοχή είναι εθελοντική, αλλά η λήψη αποφάσεων εξακολουθεί να εναπόκειται στα κράτη μέλη και λαμβάνεται υπόψη ο ιδιαίτερος χαρακτήρας των πολιτικών ασφάλειας και άμυνας που ακολουθούν.</a:t>
            </a:r>
          </a:p>
          <a:p>
            <a:pPr algn="just"/>
            <a:r>
              <a:rPr lang="el-GR" sz="2600" b="0" i="0" u="none" strike="noStrike" dirty="0">
                <a:solidFill>
                  <a:srgbClr val="333333"/>
                </a:solidFill>
                <a:effectLst/>
                <a:latin typeface="+mj-lt"/>
              </a:rPr>
              <a:t>Τα κράτη μέλη στοχεύουν:</a:t>
            </a:r>
          </a:p>
          <a:p>
            <a:pPr algn="just">
              <a:buFont typeface="Arial" panose="020B0604020202020204" pitchFamily="34" charset="0"/>
              <a:buChar char="•"/>
            </a:pPr>
            <a:r>
              <a:rPr lang="el-GR" sz="2600" b="0" i="0" u="none" strike="noStrike" dirty="0">
                <a:solidFill>
                  <a:srgbClr val="333333"/>
                </a:solidFill>
                <a:effectLst/>
                <a:latin typeface="+mj-lt"/>
              </a:rPr>
              <a:t>στην βελτίωση της στρατιωτικής εκπαίδευσης και των στρατιωτικών ασκήσεων·</a:t>
            </a:r>
          </a:p>
          <a:p>
            <a:pPr algn="just">
              <a:buFont typeface="Arial" panose="020B0604020202020204" pitchFamily="34" charset="0"/>
              <a:buChar char="•"/>
            </a:pPr>
            <a:r>
              <a:rPr lang="el-GR" sz="2600" b="0" i="0" u="none" strike="noStrike" dirty="0">
                <a:solidFill>
                  <a:srgbClr val="333333"/>
                </a:solidFill>
                <a:effectLst/>
                <a:latin typeface="+mj-lt"/>
              </a:rPr>
              <a:t>στην από κοινού ενίσχυση των δυνατοτήτων τους, μεταξύ άλλων στον κυβερνοχώρο.</a:t>
            </a:r>
          </a:p>
          <a:p>
            <a:pPr marL="0" indent="0">
              <a:buNone/>
            </a:pPr>
            <a:br>
              <a:rPr lang="el-GR" sz="2800" dirty="0"/>
            </a:br>
            <a:endParaRPr lang="el-GR" sz="2800" b="1" i="0" u="none" strike="noStrike" dirty="0">
              <a:solidFill>
                <a:srgbClr val="444444"/>
              </a:solidFill>
              <a:effectLst/>
              <a:latin typeface="+mj-lt"/>
            </a:endParaRPr>
          </a:p>
          <a:p>
            <a:pPr marL="0" indent="0" algn="just" eaLnBrk="1" hangingPunct="1">
              <a:buNone/>
              <a:defRPr/>
            </a:pPr>
            <a:endParaRPr lang="el-GR" sz="2800" b="1" i="0" u="none" strike="noStrike" dirty="0">
              <a:solidFill>
                <a:srgbClr val="444444"/>
              </a:solidFill>
              <a:effectLst/>
              <a:latin typeface="+mj-lt"/>
            </a:endParaRPr>
          </a:p>
        </p:txBody>
      </p:sp>
    </p:spTree>
    <p:extLst>
      <p:ext uri="{BB962C8B-B14F-4D97-AF65-F5344CB8AC3E}">
        <p14:creationId xmlns:p14="http://schemas.microsoft.com/office/powerpoint/2010/main" val="38064577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Τίτλος 1">
            <a:extLst>
              <a:ext uri="{FF2B5EF4-FFF2-40B4-BE49-F238E27FC236}">
                <a16:creationId xmlns:a16="http://schemas.microsoft.com/office/drawing/2014/main" id="{C7E43487-D672-3541-0D3E-11FB2863CE7B}"/>
              </a:ext>
            </a:extLst>
          </p:cNvPr>
          <p:cNvSpPr>
            <a:spLocks noGrp="1"/>
          </p:cNvSpPr>
          <p:nvPr>
            <p:ph type="title"/>
          </p:nvPr>
        </p:nvSpPr>
        <p:spPr>
          <a:xfrm>
            <a:off x="1427163" y="623888"/>
            <a:ext cx="7588250" cy="1204912"/>
          </a:xfrm>
        </p:spPr>
        <p:txBody>
          <a:bodyPr/>
          <a:lstStyle/>
          <a:p>
            <a:pPr algn="just" eaLnBrk="1" hangingPunct="1"/>
            <a:r>
              <a:rPr lang="el-GR" altLang="el-GR" sz="3200"/>
              <a:t>Η προοπτική της Ένωσης ως στρατηγικού δρώντος</a:t>
            </a:r>
          </a:p>
        </p:txBody>
      </p:sp>
      <p:sp>
        <p:nvSpPr>
          <p:cNvPr id="146435" name="Θέση περιεχομένου 2">
            <a:extLst>
              <a:ext uri="{FF2B5EF4-FFF2-40B4-BE49-F238E27FC236}">
                <a16:creationId xmlns:a16="http://schemas.microsoft.com/office/drawing/2014/main" id="{6859E1C0-BC12-3AF1-8AB2-849BF5942C73}"/>
              </a:ext>
            </a:extLst>
          </p:cNvPr>
          <p:cNvSpPr>
            <a:spLocks noGrp="1"/>
          </p:cNvSpPr>
          <p:nvPr>
            <p:ph idx="1"/>
          </p:nvPr>
        </p:nvSpPr>
        <p:spPr>
          <a:xfrm>
            <a:off x="2486025" y="1700213"/>
            <a:ext cx="6465888" cy="5029200"/>
          </a:xfrm>
        </p:spPr>
        <p:txBody>
          <a:bodyPr/>
          <a:lstStyle/>
          <a:p>
            <a:pPr algn="just" eaLnBrk="1" hangingPunct="1"/>
            <a:r>
              <a:rPr lang="el-GR" altLang="el-GR" sz="2800"/>
              <a:t>Οι Ευρωπαίοι βασίστηκαν περισσότερο στους διεθνείς θεσμούς και </a:t>
            </a:r>
          </a:p>
          <a:p>
            <a:pPr algn="just" eaLnBrk="1" hangingPunct="1"/>
            <a:r>
              <a:rPr lang="el-GR" altLang="el-GR" sz="2800"/>
              <a:t>στην πολυμερή διπλωματία για την επίτευξη στόχων εξωτερικής πολιτικής (ενώ οι ΗΠΑ στην ισχύ).</a:t>
            </a:r>
          </a:p>
          <a:p>
            <a:pPr algn="just" eaLnBrk="1" hangingPunct="1"/>
            <a:r>
              <a:rPr lang="el-GR" altLang="el-GR" sz="2800"/>
              <a:t>Ο καταμερισμός αυτός λειτούργησε καθ' όλη τη διάρκεια του Ψυχρού Πολέμου, παρά τα επί μέρους προβλήματα που υπήρξαν. </a:t>
            </a:r>
          </a:p>
        </p:txBody>
      </p:sp>
      <p:pic>
        <p:nvPicPr>
          <p:cNvPr id="146436" name="Picture 3">
            <a:extLst>
              <a:ext uri="{FF2B5EF4-FFF2-40B4-BE49-F238E27FC236}">
                <a16:creationId xmlns:a16="http://schemas.microsoft.com/office/drawing/2014/main" id="{731C67B3-F23F-5E17-026B-7BB6C0ED38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232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437" name="Picture 4">
            <a:extLst>
              <a:ext uri="{FF2B5EF4-FFF2-40B4-BE49-F238E27FC236}">
                <a16:creationId xmlns:a16="http://schemas.microsoft.com/office/drawing/2014/main" id="{9BBB4A2A-FDA2-FA2B-D13A-1BDC62E90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4541838"/>
            <a:ext cx="26098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Θέση περιεχομένου 2">
            <a:extLst>
              <a:ext uri="{FF2B5EF4-FFF2-40B4-BE49-F238E27FC236}">
                <a16:creationId xmlns:a16="http://schemas.microsoft.com/office/drawing/2014/main" id="{C0D205C8-E654-4F73-35A1-8E87A64B2BB7}"/>
              </a:ext>
            </a:extLst>
          </p:cNvPr>
          <p:cNvSpPr>
            <a:spLocks noGrp="1"/>
          </p:cNvSpPr>
          <p:nvPr>
            <p:ph idx="1"/>
          </p:nvPr>
        </p:nvSpPr>
        <p:spPr>
          <a:xfrm>
            <a:off x="2322513" y="1893888"/>
            <a:ext cx="6564312" cy="4683125"/>
          </a:xfrm>
        </p:spPr>
        <p:txBody>
          <a:bodyPr/>
          <a:lstStyle/>
          <a:p>
            <a:pPr marL="0" indent="0" algn="just" eaLnBrk="1" hangingPunct="1">
              <a:buFont typeface="Wingdings 3" pitchFamily="18" charset="2"/>
              <a:buNone/>
              <a:defRPr/>
            </a:pPr>
            <a:r>
              <a:rPr lang="el-GR" sz="2800" dirty="0"/>
              <a:t>Τα κυρίαρχα ερωτήματα είναι τα εξής:</a:t>
            </a:r>
          </a:p>
          <a:p>
            <a:pPr algn="just" eaLnBrk="1" hangingPunct="1">
              <a:buFont typeface="Wingdings 3" pitchFamily="18" charset="2"/>
              <a:buChar char=""/>
              <a:defRPr/>
            </a:pPr>
            <a:r>
              <a:rPr lang="el-GR" sz="2800" dirty="0"/>
              <a:t>Τι είδους διεθνής τάξη μπορεί να προκύψει μέσα από αντιμαχόμενες φιλοδοξίες και τάσεις;</a:t>
            </a:r>
          </a:p>
          <a:p>
            <a:pPr algn="just" eaLnBrk="1" hangingPunct="1">
              <a:buFont typeface="Wingdings 3" pitchFamily="18" charset="2"/>
              <a:buChar char=""/>
              <a:defRPr/>
            </a:pPr>
            <a:r>
              <a:rPr lang="el-GR" sz="2800" dirty="0"/>
              <a:t>Ποιες χώρες θα αποτελέσουν τους πυλώνες της τάξης (και πως θα συνδυάσουν τις πολιτικές τους);</a:t>
            </a:r>
          </a:p>
          <a:p>
            <a:pPr algn="just" eaLnBrk="1" hangingPunct="1">
              <a:buFont typeface="Wingdings 3" pitchFamily="18" charset="2"/>
              <a:buChar char=""/>
              <a:defRPr/>
            </a:pPr>
            <a:r>
              <a:rPr lang="el-GR" sz="2800" dirty="0"/>
              <a:t>Πώς επιτυγχάνεται η ενότητα μέσα από την πολυφωνία; </a:t>
            </a:r>
          </a:p>
        </p:txBody>
      </p:sp>
      <p:sp>
        <p:nvSpPr>
          <p:cNvPr id="147459" name="Τίτλος 1">
            <a:extLst>
              <a:ext uri="{FF2B5EF4-FFF2-40B4-BE49-F238E27FC236}">
                <a16:creationId xmlns:a16="http://schemas.microsoft.com/office/drawing/2014/main" id="{350D4DB8-7F67-0B6F-ACDF-EEAC997C220A}"/>
              </a:ext>
            </a:extLst>
          </p:cNvPr>
          <p:cNvSpPr>
            <a:spLocks noGrp="1"/>
          </p:cNvSpPr>
          <p:nvPr>
            <p:ph type="title"/>
          </p:nvPr>
        </p:nvSpPr>
        <p:spPr>
          <a:xfrm>
            <a:off x="1604963" y="623888"/>
            <a:ext cx="7331075" cy="868362"/>
          </a:xfrm>
        </p:spPr>
        <p:txBody>
          <a:bodyPr/>
          <a:lstStyle/>
          <a:p>
            <a:r>
              <a:rPr lang="el-GR" altLang="el-GR" sz="3200"/>
              <a:t>Η προοπτική της Ένωσης ως στρατηγικού δρώντος</a:t>
            </a:r>
          </a:p>
        </p:txBody>
      </p:sp>
      <p:pic>
        <p:nvPicPr>
          <p:cNvPr id="147460" name="Picture 2">
            <a:extLst>
              <a:ext uri="{FF2B5EF4-FFF2-40B4-BE49-F238E27FC236}">
                <a16:creationId xmlns:a16="http://schemas.microsoft.com/office/drawing/2014/main" id="{357494EB-AEBE-E9A6-590E-F96BA1330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971675"/>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461" name="Picture 3">
            <a:extLst>
              <a:ext uri="{FF2B5EF4-FFF2-40B4-BE49-F238E27FC236}">
                <a16:creationId xmlns:a16="http://schemas.microsoft.com/office/drawing/2014/main" id="{821530C9-451B-AFC7-4D28-6310FCD7D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451350"/>
            <a:ext cx="200025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Θέση περιεχομένου 2">
            <a:extLst>
              <a:ext uri="{FF2B5EF4-FFF2-40B4-BE49-F238E27FC236}">
                <a16:creationId xmlns:a16="http://schemas.microsoft.com/office/drawing/2014/main" id="{F6EB759A-4421-8E03-845F-E4CC1243D2C8}"/>
              </a:ext>
            </a:extLst>
          </p:cNvPr>
          <p:cNvSpPr>
            <a:spLocks noGrp="1"/>
          </p:cNvSpPr>
          <p:nvPr>
            <p:ph idx="1"/>
          </p:nvPr>
        </p:nvSpPr>
        <p:spPr>
          <a:xfrm>
            <a:off x="3200400" y="1844675"/>
            <a:ext cx="5478463" cy="4619625"/>
          </a:xfrm>
        </p:spPr>
        <p:txBody>
          <a:bodyPr/>
          <a:lstStyle/>
          <a:p>
            <a:pPr algn="just" eaLnBrk="1" hangingPunct="1"/>
            <a:r>
              <a:rPr lang="el-GR" altLang="el-GR" sz="2800"/>
              <a:t>Ζούμε σ’ έναν κόσμο όπου και περιοχές εκτός Ευρώπης παίζουν πρωταγωνιστικό ρόλο.</a:t>
            </a:r>
          </a:p>
          <a:p>
            <a:pPr algn="just" eaLnBrk="1" hangingPunct="1"/>
            <a:r>
              <a:rPr lang="el-GR" altLang="el-GR" sz="2800"/>
              <a:t>Φαίνεται ότι κινούμαστε στην κατεύθυνση περιφερειακών συνασπισμών που τείνουν να αντικαταστήσουν τα εθνικά κράτη (του βεστφαλιανού συστήματος).</a:t>
            </a:r>
          </a:p>
        </p:txBody>
      </p:sp>
      <p:sp>
        <p:nvSpPr>
          <p:cNvPr id="148483" name="Τίτλος 1">
            <a:extLst>
              <a:ext uri="{FF2B5EF4-FFF2-40B4-BE49-F238E27FC236}">
                <a16:creationId xmlns:a16="http://schemas.microsoft.com/office/drawing/2014/main" id="{2D0AA3E6-A9E4-7BDF-7357-A2CA3EE536A2}"/>
              </a:ext>
            </a:extLst>
          </p:cNvPr>
          <p:cNvSpPr>
            <a:spLocks noGrp="1"/>
          </p:cNvSpPr>
          <p:nvPr>
            <p:ph type="title"/>
          </p:nvPr>
        </p:nvSpPr>
        <p:spPr>
          <a:xfrm>
            <a:off x="1944688" y="623888"/>
            <a:ext cx="6942137" cy="868362"/>
          </a:xfrm>
        </p:spPr>
        <p:txBody>
          <a:bodyPr/>
          <a:lstStyle/>
          <a:p>
            <a:r>
              <a:rPr lang="el-GR" altLang="el-GR" sz="3200"/>
              <a:t>Η προοπτική της Ένωσης ως στρατηγικού δρώντος</a:t>
            </a:r>
          </a:p>
        </p:txBody>
      </p:sp>
      <p:pic>
        <p:nvPicPr>
          <p:cNvPr id="148484" name="Picture 4">
            <a:extLst>
              <a:ext uri="{FF2B5EF4-FFF2-40B4-BE49-F238E27FC236}">
                <a16:creationId xmlns:a16="http://schemas.microsoft.com/office/drawing/2014/main" id="{84B0A0E9-4767-54AB-7CA6-485BC40E4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1897063"/>
            <a:ext cx="3000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485" name="Picture 5">
            <a:extLst>
              <a:ext uri="{FF2B5EF4-FFF2-40B4-BE49-F238E27FC236}">
                <a16:creationId xmlns:a16="http://schemas.microsoft.com/office/drawing/2014/main" id="{410B76ED-FED3-6E27-2E22-5D3375865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 y="3643313"/>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Θέση περιεχομένου 2">
            <a:extLst>
              <a:ext uri="{FF2B5EF4-FFF2-40B4-BE49-F238E27FC236}">
                <a16:creationId xmlns:a16="http://schemas.microsoft.com/office/drawing/2014/main" id="{ADAF1189-DB48-01FE-D361-5103D89929B9}"/>
              </a:ext>
            </a:extLst>
          </p:cNvPr>
          <p:cNvSpPr>
            <a:spLocks noGrp="1"/>
          </p:cNvSpPr>
          <p:nvPr>
            <p:ph idx="1"/>
          </p:nvPr>
        </p:nvSpPr>
        <p:spPr>
          <a:xfrm>
            <a:off x="1898650" y="1892300"/>
            <a:ext cx="6780213" cy="4876800"/>
          </a:xfrm>
        </p:spPr>
        <p:txBody>
          <a:bodyPr/>
          <a:lstStyle/>
          <a:p>
            <a:pPr algn="just" eaLnBrk="1" hangingPunct="1"/>
            <a:r>
              <a:rPr lang="el-GR" altLang="el-GR" sz="2800"/>
              <a:t>Αν πράγματι συμβεί κάτι τέτοιο θα προκύψει άραγε ισορροπία;</a:t>
            </a:r>
          </a:p>
          <a:p>
            <a:pPr algn="just" eaLnBrk="1" hangingPunct="1"/>
            <a:r>
              <a:rPr lang="el-GR" altLang="el-GR" sz="2600"/>
              <a:t>Ή μήπως η εξέλιξη αυτή θα περιορίσει τον αριθμό των βασικών παικτών και θα καταστήσει την ακαμψία αναπόφευκτη;</a:t>
            </a:r>
          </a:p>
          <a:p>
            <a:pPr algn="just" eaLnBrk="1" hangingPunct="1"/>
            <a:r>
              <a:rPr lang="el-GR" altLang="el-GR" sz="2600"/>
              <a:t>Μήπως αναδυθούν οι κίνδυνοι των αρχών του 20</a:t>
            </a:r>
            <a:r>
              <a:rPr lang="el-GR" altLang="el-GR" sz="2600" baseline="30000"/>
              <a:t>ου</a:t>
            </a:r>
            <a:r>
              <a:rPr lang="el-GR" altLang="el-GR" sz="2600"/>
              <a:t> αιώνα;</a:t>
            </a:r>
          </a:p>
          <a:p>
            <a:pPr algn="just" eaLnBrk="1" hangingPunct="1"/>
            <a:r>
              <a:rPr lang="el-GR" altLang="el-GR" sz="2600"/>
              <a:t>Όταν είδαμε  αντιτιθέμενους ανελαστικούς συνασπισμούς δυνάμεων;</a:t>
            </a:r>
          </a:p>
        </p:txBody>
      </p:sp>
      <p:sp>
        <p:nvSpPr>
          <p:cNvPr id="149507" name="Τίτλος 1">
            <a:extLst>
              <a:ext uri="{FF2B5EF4-FFF2-40B4-BE49-F238E27FC236}">
                <a16:creationId xmlns:a16="http://schemas.microsoft.com/office/drawing/2014/main" id="{54309F52-180E-4891-89F1-D1BB04854C3B}"/>
              </a:ext>
            </a:extLst>
          </p:cNvPr>
          <p:cNvSpPr>
            <a:spLocks noGrp="1"/>
          </p:cNvSpPr>
          <p:nvPr>
            <p:ph type="title"/>
          </p:nvPr>
        </p:nvSpPr>
        <p:spPr>
          <a:xfrm>
            <a:off x="1944688" y="623888"/>
            <a:ext cx="7054850" cy="868362"/>
          </a:xfrm>
        </p:spPr>
        <p:txBody>
          <a:bodyPr/>
          <a:lstStyle/>
          <a:p>
            <a:r>
              <a:rPr lang="el-GR" altLang="el-GR" sz="3200"/>
              <a:t>Η προοπτική της Ένωσης ως στρατηγικού δρώντος</a:t>
            </a:r>
          </a:p>
        </p:txBody>
      </p:sp>
      <p:pic>
        <p:nvPicPr>
          <p:cNvPr id="149508" name="Picture 2">
            <a:extLst>
              <a:ext uri="{FF2B5EF4-FFF2-40B4-BE49-F238E27FC236}">
                <a16:creationId xmlns:a16="http://schemas.microsoft.com/office/drawing/2014/main" id="{36140DA2-92D4-94DD-E4CD-1220CF8D1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2232025"/>
            <a:ext cx="17430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Τίτλος 1">
            <a:extLst>
              <a:ext uri="{FF2B5EF4-FFF2-40B4-BE49-F238E27FC236}">
                <a16:creationId xmlns:a16="http://schemas.microsoft.com/office/drawing/2014/main" id="{1D69D86E-8D2A-C99D-A769-3798BDC66439}"/>
              </a:ext>
            </a:extLst>
          </p:cNvPr>
          <p:cNvSpPr>
            <a:spLocks noGrp="1"/>
          </p:cNvSpPr>
          <p:nvPr>
            <p:ph type="title"/>
          </p:nvPr>
        </p:nvSpPr>
        <p:spPr>
          <a:xfrm>
            <a:off x="1944688" y="623888"/>
            <a:ext cx="6589712" cy="1281112"/>
          </a:xfrm>
        </p:spPr>
        <p:txBody>
          <a:bodyPr/>
          <a:lstStyle/>
          <a:p>
            <a:pPr eaLnBrk="1" hangingPunct="1"/>
            <a:r>
              <a:rPr lang="el-GR" altLang="el-GR"/>
              <a:t>Θεωρητικό πλαίσιο:</a:t>
            </a:r>
            <a:br>
              <a:rPr lang="en-US" altLang="el-GR"/>
            </a:br>
            <a:r>
              <a:rPr lang="el-GR" altLang="el-GR"/>
              <a:t>έννοιες - κλειδιά</a:t>
            </a:r>
          </a:p>
        </p:txBody>
      </p:sp>
      <p:sp>
        <p:nvSpPr>
          <p:cNvPr id="26627" name="Θέση περιεχομένου 2">
            <a:extLst>
              <a:ext uri="{FF2B5EF4-FFF2-40B4-BE49-F238E27FC236}">
                <a16:creationId xmlns:a16="http://schemas.microsoft.com/office/drawing/2014/main" id="{C07CDCCB-6F33-CF28-09CF-78E695478AE2}"/>
              </a:ext>
            </a:extLst>
          </p:cNvPr>
          <p:cNvSpPr>
            <a:spLocks noGrp="1"/>
          </p:cNvSpPr>
          <p:nvPr>
            <p:ph idx="1"/>
          </p:nvPr>
        </p:nvSpPr>
        <p:spPr>
          <a:xfrm>
            <a:off x="1492250" y="1909763"/>
            <a:ext cx="7315200" cy="4699000"/>
          </a:xfrm>
        </p:spPr>
        <p:txBody>
          <a:bodyPr/>
          <a:lstStyle/>
          <a:p>
            <a:pPr algn="just" eaLnBrk="1" hangingPunct="1">
              <a:buFont typeface="Wingdings 3" pitchFamily="18" charset="2"/>
              <a:buChar char=""/>
              <a:defRPr/>
            </a:pPr>
            <a:r>
              <a:rPr lang="el-GR" sz="2800" b="1" dirty="0" err="1"/>
              <a:t>Υπερεθνικότητα</a:t>
            </a:r>
            <a:r>
              <a:rPr lang="el-GR" sz="2800" b="1" dirty="0"/>
              <a:t> (</a:t>
            </a:r>
            <a:r>
              <a:rPr lang="el-GR" sz="2800" b="1" dirty="0" err="1"/>
              <a:t>supranationality</a:t>
            </a:r>
            <a:r>
              <a:rPr lang="el-GR" sz="2800" b="1" dirty="0"/>
              <a:t>, </a:t>
            </a:r>
            <a:r>
              <a:rPr lang="el-GR" sz="2800" b="1" dirty="0" err="1"/>
              <a:t>supranationalism</a:t>
            </a:r>
            <a:r>
              <a:rPr lang="el-GR" sz="2800" b="1" dirty="0"/>
              <a:t>):</a:t>
            </a:r>
          </a:p>
          <a:p>
            <a:pPr marL="0" indent="0" algn="just" eaLnBrk="1" hangingPunct="1">
              <a:buFont typeface="Wingdings 3" pitchFamily="18" charset="2"/>
              <a:buNone/>
              <a:defRPr/>
            </a:pPr>
            <a:endParaRPr lang="el-GR" sz="2800" b="1" dirty="0"/>
          </a:p>
          <a:p>
            <a:pPr algn="just" eaLnBrk="1" hangingPunct="1">
              <a:buFont typeface="Wingdings 3" pitchFamily="18" charset="2"/>
              <a:buChar char=""/>
              <a:defRPr/>
            </a:pPr>
            <a:r>
              <a:rPr lang="el-GR" sz="2800" dirty="0"/>
              <a:t>Η </a:t>
            </a:r>
            <a:r>
              <a:rPr lang="el-GR" sz="2800" dirty="0" err="1"/>
              <a:t>υπερεθνικότητα</a:t>
            </a:r>
            <a:r>
              <a:rPr lang="el-GR" sz="2800" dirty="0"/>
              <a:t> μεταφέρει τις διακρατικές σχέσεις πέρα από τη συνεργασία στην ολοκλήρωση και </a:t>
            </a:r>
          </a:p>
          <a:p>
            <a:pPr algn="just" eaLnBrk="1" hangingPunct="1">
              <a:buFont typeface="Wingdings 3" pitchFamily="18" charset="2"/>
              <a:buChar char=""/>
              <a:defRPr/>
            </a:pPr>
            <a:r>
              <a:rPr lang="el-GR" sz="2800" dirty="0"/>
              <a:t>συνεπάγεται την απώλεια μέρους της εθνικής κυριαρχίας </a:t>
            </a:r>
            <a:r>
              <a:rPr lang="el-GR" sz="2400" dirty="0"/>
              <a:t>(βλ. άρθρο 28 ελληνικού Συντάγματος).</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Θέση περιεχομένου 2">
            <a:extLst>
              <a:ext uri="{FF2B5EF4-FFF2-40B4-BE49-F238E27FC236}">
                <a16:creationId xmlns:a16="http://schemas.microsoft.com/office/drawing/2014/main" id="{A392904B-0802-886A-F6AD-5EC10BFDBFCF}"/>
              </a:ext>
            </a:extLst>
          </p:cNvPr>
          <p:cNvSpPr>
            <a:spLocks noGrp="1"/>
          </p:cNvSpPr>
          <p:nvPr>
            <p:ph idx="1"/>
          </p:nvPr>
        </p:nvSpPr>
        <p:spPr>
          <a:xfrm>
            <a:off x="2676525" y="1652588"/>
            <a:ext cx="6002338" cy="5213350"/>
          </a:xfrm>
        </p:spPr>
        <p:txBody>
          <a:bodyPr/>
          <a:lstStyle/>
          <a:p>
            <a:pPr algn="just" eaLnBrk="1" hangingPunct="1"/>
            <a:r>
              <a:rPr lang="el-GR" altLang="el-GR" sz="2800"/>
              <a:t>Σ’ έναν κόσμο όπου ηπειρωτικές δυνάμεις (ΗΠΑ, Κίνα, ενδεχομένως Ινδία και Βραζιλία) έχουν φτάσει σε κρίσιμα μεγέθη ποιος θα είναι ο ρόλος της Ε.Ε;</a:t>
            </a:r>
          </a:p>
          <a:p>
            <a:pPr algn="just" eaLnBrk="1" hangingPunct="1"/>
            <a:r>
              <a:rPr lang="el-GR" altLang="el-GR" sz="2800"/>
              <a:t>Θα μπορέσει να διαχειριστεί τη μεταλλαγή της σε περιφερειακή μονάδα;</a:t>
            </a:r>
          </a:p>
          <a:p>
            <a:pPr algn="just" eaLnBrk="1" hangingPunct="1"/>
            <a:endParaRPr lang="el-GR" altLang="el-GR" sz="2800"/>
          </a:p>
        </p:txBody>
      </p:sp>
      <p:sp>
        <p:nvSpPr>
          <p:cNvPr id="150531" name="Τίτλος 1">
            <a:extLst>
              <a:ext uri="{FF2B5EF4-FFF2-40B4-BE49-F238E27FC236}">
                <a16:creationId xmlns:a16="http://schemas.microsoft.com/office/drawing/2014/main" id="{BA6758A1-E2AC-4D51-F63C-284A0C2FBD25}"/>
              </a:ext>
            </a:extLst>
          </p:cNvPr>
          <p:cNvSpPr>
            <a:spLocks noGrp="1"/>
          </p:cNvSpPr>
          <p:nvPr>
            <p:ph type="title"/>
          </p:nvPr>
        </p:nvSpPr>
        <p:spPr>
          <a:xfrm>
            <a:off x="1443038" y="623888"/>
            <a:ext cx="7604125" cy="868362"/>
          </a:xfrm>
        </p:spPr>
        <p:txBody>
          <a:bodyPr/>
          <a:lstStyle/>
          <a:p>
            <a:r>
              <a:rPr lang="el-GR" altLang="el-GR" sz="3200"/>
              <a:t>Η προοπτική της Ένωσης ως στρατηγικού δρώντος</a:t>
            </a:r>
          </a:p>
        </p:txBody>
      </p:sp>
      <p:pic>
        <p:nvPicPr>
          <p:cNvPr id="150532" name="Picture 4">
            <a:extLst>
              <a:ext uri="{FF2B5EF4-FFF2-40B4-BE49-F238E27FC236}">
                <a16:creationId xmlns:a16="http://schemas.microsoft.com/office/drawing/2014/main" id="{DF69C690-DB4C-58AA-1E15-E0FC07D3C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9188" y="5257800"/>
            <a:ext cx="2847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3" name="Picture 2">
            <a:extLst>
              <a:ext uri="{FF2B5EF4-FFF2-40B4-BE49-F238E27FC236}">
                <a16:creationId xmlns:a16="http://schemas.microsoft.com/office/drawing/2014/main" id="{994A971B-EF1B-BEB4-D6F2-5B9598D802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501015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0534" name="Picture 3">
            <a:extLst>
              <a:ext uri="{FF2B5EF4-FFF2-40B4-BE49-F238E27FC236}">
                <a16:creationId xmlns:a16="http://schemas.microsoft.com/office/drawing/2014/main" id="{D40E8EDA-C0E1-1F8D-3F54-7FEC8BD34D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50" y="2133600"/>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Θέση περιεχομένου 2">
            <a:extLst>
              <a:ext uri="{FF2B5EF4-FFF2-40B4-BE49-F238E27FC236}">
                <a16:creationId xmlns:a16="http://schemas.microsoft.com/office/drawing/2014/main" id="{8460C782-3FFC-3342-314D-54B1CD0AF916}"/>
              </a:ext>
            </a:extLst>
          </p:cNvPr>
          <p:cNvSpPr>
            <a:spLocks noGrp="1"/>
          </p:cNvSpPr>
          <p:nvPr>
            <p:ph idx="1"/>
          </p:nvPr>
        </p:nvSpPr>
        <p:spPr>
          <a:xfrm>
            <a:off x="2246313" y="1539875"/>
            <a:ext cx="6432550" cy="5213350"/>
          </a:xfrm>
        </p:spPr>
        <p:txBody>
          <a:bodyPr/>
          <a:lstStyle/>
          <a:p>
            <a:pPr algn="just" eaLnBrk="1" hangingPunct="1"/>
            <a:r>
              <a:rPr lang="el-GR" altLang="el-GR" sz="2800"/>
              <a:t>Η ευρωπαϊκή ιστορία έχει διδάξει ότι η ενοποίηση (ολοκλήρωση) ουδέποτε κατέστη δυνατή μέσα από γραφειοκρατικές διαδικασίες.</a:t>
            </a:r>
          </a:p>
          <a:p>
            <a:pPr algn="just" eaLnBrk="1" hangingPunct="1"/>
            <a:r>
              <a:rPr lang="el-GR" altLang="el-GR" sz="2800"/>
              <a:t>Απαιτούνταν η ύπαρξη ενός ενοποιητικού παράγοντα – της Πρωσίας στην περίπτωση της Γερμανίας – του Πεδεμόντιου στην περίπτωση της Ιταλίας. Και κυρίως</a:t>
            </a:r>
          </a:p>
          <a:p>
            <a:pPr algn="just" eaLnBrk="1" hangingPunct="1"/>
            <a:r>
              <a:rPr lang="el-GR" altLang="el-GR" sz="2800"/>
              <a:t>Ηγεσία.</a:t>
            </a:r>
          </a:p>
        </p:txBody>
      </p:sp>
      <p:sp>
        <p:nvSpPr>
          <p:cNvPr id="151555" name="Τίτλος 1">
            <a:extLst>
              <a:ext uri="{FF2B5EF4-FFF2-40B4-BE49-F238E27FC236}">
                <a16:creationId xmlns:a16="http://schemas.microsoft.com/office/drawing/2014/main" id="{70546735-0912-45AA-5DF7-37F920E35609}"/>
              </a:ext>
            </a:extLst>
          </p:cNvPr>
          <p:cNvSpPr>
            <a:spLocks noGrp="1"/>
          </p:cNvSpPr>
          <p:nvPr>
            <p:ph type="title"/>
          </p:nvPr>
        </p:nvSpPr>
        <p:spPr>
          <a:xfrm>
            <a:off x="1539875" y="623888"/>
            <a:ext cx="7459663" cy="868362"/>
          </a:xfrm>
        </p:spPr>
        <p:txBody>
          <a:bodyPr/>
          <a:lstStyle/>
          <a:p>
            <a:r>
              <a:rPr lang="el-GR" altLang="el-GR" sz="2800"/>
              <a:t>Η προοπτική της Ένωσης ως στρατηγικού δρώντος</a:t>
            </a:r>
          </a:p>
        </p:txBody>
      </p:sp>
      <p:pic>
        <p:nvPicPr>
          <p:cNvPr id="151556" name="Picture 2">
            <a:extLst>
              <a:ext uri="{FF2B5EF4-FFF2-40B4-BE49-F238E27FC236}">
                <a16:creationId xmlns:a16="http://schemas.microsoft.com/office/drawing/2014/main" id="{07481844-1CC7-BB4A-7306-8F017C64F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75" y="5543550"/>
            <a:ext cx="347662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1557" name="Picture 5">
            <a:extLst>
              <a:ext uri="{FF2B5EF4-FFF2-40B4-BE49-F238E27FC236}">
                <a16:creationId xmlns:a16="http://schemas.microsoft.com/office/drawing/2014/main" id="{64E065E8-C78F-0D1E-E09B-49B011D53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82925"/>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Θέση περιεχομένου 2">
            <a:extLst>
              <a:ext uri="{FF2B5EF4-FFF2-40B4-BE49-F238E27FC236}">
                <a16:creationId xmlns:a16="http://schemas.microsoft.com/office/drawing/2014/main" id="{675F8A63-6259-5515-8BE0-FC3274DEA3BF}"/>
              </a:ext>
            </a:extLst>
          </p:cNvPr>
          <p:cNvSpPr>
            <a:spLocks noGrp="1"/>
          </p:cNvSpPr>
          <p:nvPr>
            <p:ph idx="1"/>
          </p:nvPr>
        </p:nvSpPr>
        <p:spPr>
          <a:xfrm>
            <a:off x="2951163" y="1941513"/>
            <a:ext cx="5727700" cy="4748212"/>
          </a:xfrm>
        </p:spPr>
        <p:txBody>
          <a:bodyPr/>
          <a:lstStyle/>
          <a:p>
            <a:pPr algn="just" eaLnBrk="1" hangingPunct="1"/>
            <a:r>
              <a:rPr lang="el-GR" altLang="el-GR" sz="2800"/>
              <a:t>Ποια επομένως χώρα ή θεσμός θα αναλάβει αυτόν τον ρόλο για την εντελέχεια της Ένωσης;</a:t>
            </a:r>
          </a:p>
          <a:p>
            <a:pPr algn="just" eaLnBrk="1" hangingPunct="1"/>
            <a:r>
              <a:rPr lang="el-GR" altLang="el-GR" sz="2800"/>
              <a:t>Αν πετύχει η Ευρώπη την ενοποίησή της, με ποιον τρόπο θα ορίσει τον παγκόσμιο ρόλο της;</a:t>
            </a:r>
          </a:p>
          <a:p>
            <a:pPr algn="just" eaLnBrk="1" hangingPunct="1"/>
            <a:r>
              <a:rPr lang="el-GR" altLang="el-GR" sz="2800"/>
              <a:t>Τρεις είναι οι επιλογές:</a:t>
            </a:r>
          </a:p>
        </p:txBody>
      </p:sp>
      <p:sp>
        <p:nvSpPr>
          <p:cNvPr id="152579" name="Τίτλος 1">
            <a:extLst>
              <a:ext uri="{FF2B5EF4-FFF2-40B4-BE49-F238E27FC236}">
                <a16:creationId xmlns:a16="http://schemas.microsoft.com/office/drawing/2014/main" id="{B718B9F8-2A5D-33E5-65E7-F1C5735BD701}"/>
              </a:ext>
            </a:extLst>
          </p:cNvPr>
          <p:cNvSpPr>
            <a:spLocks noGrp="1"/>
          </p:cNvSpPr>
          <p:nvPr>
            <p:ph type="title"/>
          </p:nvPr>
        </p:nvSpPr>
        <p:spPr>
          <a:xfrm>
            <a:off x="1571625" y="623888"/>
            <a:ext cx="7315200" cy="868362"/>
          </a:xfrm>
        </p:spPr>
        <p:txBody>
          <a:bodyPr/>
          <a:lstStyle/>
          <a:p>
            <a:r>
              <a:rPr lang="el-GR" altLang="el-GR" sz="3200"/>
              <a:t>Η προοπτική της Ένωσης ως στρατηγικού δρώντος</a:t>
            </a:r>
          </a:p>
        </p:txBody>
      </p:sp>
      <p:pic>
        <p:nvPicPr>
          <p:cNvPr id="152580" name="Picture 3">
            <a:extLst>
              <a:ext uri="{FF2B5EF4-FFF2-40B4-BE49-F238E27FC236}">
                <a16:creationId xmlns:a16="http://schemas.microsoft.com/office/drawing/2014/main" id="{7BB197BE-20D0-2BB6-A4F2-4FF6F60FD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3" y="1728788"/>
            <a:ext cx="24955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2581" name="Picture 4">
            <a:extLst>
              <a:ext uri="{FF2B5EF4-FFF2-40B4-BE49-F238E27FC236}">
                <a16:creationId xmlns:a16="http://schemas.microsoft.com/office/drawing/2014/main" id="{9F363ED8-06F7-5E1B-E72B-D89321590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3865563"/>
            <a:ext cx="19050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Θέση περιεχομένου 2">
            <a:extLst>
              <a:ext uri="{FF2B5EF4-FFF2-40B4-BE49-F238E27FC236}">
                <a16:creationId xmlns:a16="http://schemas.microsoft.com/office/drawing/2014/main" id="{D6B7E72C-0471-C3E6-AF5B-7E35CE34C558}"/>
              </a:ext>
            </a:extLst>
          </p:cNvPr>
          <p:cNvSpPr>
            <a:spLocks noGrp="1"/>
          </p:cNvSpPr>
          <p:nvPr>
            <p:ph idx="1"/>
          </p:nvPr>
        </p:nvSpPr>
        <p:spPr>
          <a:xfrm>
            <a:off x="1700213" y="1508125"/>
            <a:ext cx="6978650" cy="5213350"/>
          </a:xfrm>
        </p:spPr>
        <p:txBody>
          <a:bodyPr/>
          <a:lstStyle/>
          <a:p>
            <a:pPr algn="just" eaLnBrk="1" hangingPunct="1">
              <a:buFont typeface="Wingdings 3" pitchFamily="18" charset="2"/>
              <a:buChar char=""/>
              <a:defRPr/>
            </a:pPr>
            <a:r>
              <a:rPr lang="el-GR" sz="2800" dirty="0"/>
              <a:t>Να ενισχύσει την ατλαντική συνεργασία,</a:t>
            </a:r>
          </a:p>
          <a:p>
            <a:pPr algn="just" eaLnBrk="1" hangingPunct="1">
              <a:buFont typeface="Wingdings 3" pitchFamily="18" charset="2"/>
              <a:buChar char=""/>
              <a:defRPr/>
            </a:pPr>
            <a:r>
              <a:rPr lang="el-GR" sz="2800" dirty="0"/>
              <a:t>Να υιοθετήσει μια εφεξής ουδέτερη στάση,</a:t>
            </a:r>
          </a:p>
          <a:p>
            <a:pPr algn="just" eaLnBrk="1" hangingPunct="1">
              <a:buFont typeface="Wingdings 3" pitchFamily="18" charset="2"/>
              <a:buChar char=""/>
              <a:defRPr/>
            </a:pPr>
            <a:r>
              <a:rPr lang="el-GR" sz="2800" dirty="0"/>
              <a:t>Να κινηθεί προς μια σιωπηρή συνεννόηση με κάποια δύναμη ή με έναν συνασπισμό δυνάμεων εκτός     </a:t>
            </a:r>
          </a:p>
          <a:p>
            <a:pPr marL="0" indent="0" algn="just" eaLnBrk="1" hangingPunct="1">
              <a:buFont typeface="Wingdings 3" pitchFamily="18" charset="2"/>
              <a:buNone/>
              <a:defRPr/>
            </a:pPr>
            <a:r>
              <a:rPr lang="el-GR" sz="2800" dirty="0"/>
              <a:t>           Ευρώπης.</a:t>
            </a:r>
          </a:p>
        </p:txBody>
      </p:sp>
      <p:sp>
        <p:nvSpPr>
          <p:cNvPr id="153603" name="Τίτλος 1">
            <a:extLst>
              <a:ext uri="{FF2B5EF4-FFF2-40B4-BE49-F238E27FC236}">
                <a16:creationId xmlns:a16="http://schemas.microsoft.com/office/drawing/2014/main" id="{8D2E205A-490A-D39C-B14F-15404C62F034}"/>
              </a:ext>
            </a:extLst>
          </p:cNvPr>
          <p:cNvSpPr>
            <a:spLocks noGrp="1"/>
          </p:cNvSpPr>
          <p:nvPr>
            <p:ph type="title"/>
          </p:nvPr>
        </p:nvSpPr>
        <p:spPr>
          <a:xfrm>
            <a:off x="1476375" y="623888"/>
            <a:ext cx="7459663" cy="868362"/>
          </a:xfrm>
        </p:spPr>
        <p:txBody>
          <a:bodyPr/>
          <a:lstStyle/>
          <a:p>
            <a:r>
              <a:rPr lang="el-GR" altLang="el-GR" sz="2800"/>
              <a:t>Η προοπτική της Ένωσης ως στρατηγικού δρώντος</a:t>
            </a:r>
          </a:p>
        </p:txBody>
      </p:sp>
      <p:pic>
        <p:nvPicPr>
          <p:cNvPr id="153604" name="Picture 2">
            <a:extLst>
              <a:ext uri="{FF2B5EF4-FFF2-40B4-BE49-F238E27FC236}">
                <a16:creationId xmlns:a16="http://schemas.microsoft.com/office/drawing/2014/main" id="{0C956A28-2DF9-2914-B88E-69E2D59FE5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4675" y="5053013"/>
            <a:ext cx="2998788"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05" name="Picture 3">
            <a:extLst>
              <a:ext uri="{FF2B5EF4-FFF2-40B4-BE49-F238E27FC236}">
                <a16:creationId xmlns:a16="http://schemas.microsoft.com/office/drawing/2014/main" id="{4F378527-E596-0B5B-90B1-4F59569A1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62550"/>
            <a:ext cx="2695575"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Θέση περιεχομένου 2">
            <a:extLst>
              <a:ext uri="{FF2B5EF4-FFF2-40B4-BE49-F238E27FC236}">
                <a16:creationId xmlns:a16="http://schemas.microsoft.com/office/drawing/2014/main" id="{02609033-F5FF-28DB-48DD-ABF7654D65B8}"/>
              </a:ext>
            </a:extLst>
          </p:cNvPr>
          <p:cNvSpPr>
            <a:spLocks noGrp="1"/>
          </p:cNvSpPr>
          <p:nvPr>
            <p:ph idx="1"/>
          </p:nvPr>
        </p:nvSpPr>
        <p:spPr>
          <a:xfrm>
            <a:off x="2876550" y="1812925"/>
            <a:ext cx="5802313" cy="4651375"/>
          </a:xfrm>
        </p:spPr>
        <p:txBody>
          <a:bodyPr/>
          <a:lstStyle/>
          <a:p>
            <a:pPr algn="just" eaLnBrk="1" hangingPunct="1"/>
            <a:r>
              <a:rPr lang="el-GR" altLang="el-GR" sz="2800"/>
              <a:t>Επομένως θα επιλέξει απαρέγκλιτα να μείνει προσηλωμένη στην Ατλαντική Συμμαχία;</a:t>
            </a:r>
          </a:p>
          <a:p>
            <a:pPr algn="just" eaLnBrk="1" hangingPunct="1"/>
            <a:r>
              <a:rPr lang="el-GR" altLang="el-GR" sz="2800"/>
              <a:t>Ή θα κινηθεί στη βάση των ελιγμών </a:t>
            </a:r>
          </a:p>
          <a:p>
            <a:pPr algn="just" eaLnBrk="1" hangingPunct="1"/>
            <a:r>
              <a:rPr lang="el-GR" altLang="el-GR" sz="2800"/>
              <a:t>με σκοπό τη διασφάλιση του μέγιστου πλεονεκτήματος στο πλαίσιο του εθνικού συμφέροντος;</a:t>
            </a:r>
          </a:p>
        </p:txBody>
      </p:sp>
      <p:sp>
        <p:nvSpPr>
          <p:cNvPr id="154627" name="Τίτλος 1">
            <a:extLst>
              <a:ext uri="{FF2B5EF4-FFF2-40B4-BE49-F238E27FC236}">
                <a16:creationId xmlns:a16="http://schemas.microsoft.com/office/drawing/2014/main" id="{7CA59195-357E-5FC3-12C9-C8E3091CF5A4}"/>
              </a:ext>
            </a:extLst>
          </p:cNvPr>
          <p:cNvSpPr>
            <a:spLocks noGrp="1"/>
          </p:cNvSpPr>
          <p:nvPr>
            <p:ph type="title"/>
          </p:nvPr>
        </p:nvSpPr>
        <p:spPr>
          <a:xfrm>
            <a:off x="1944688" y="623888"/>
            <a:ext cx="6589712" cy="868362"/>
          </a:xfrm>
        </p:spPr>
        <p:txBody>
          <a:bodyPr/>
          <a:lstStyle/>
          <a:p>
            <a:pPr algn="ctr"/>
            <a:r>
              <a:rPr lang="el-GR" altLang="el-GR" sz="2800"/>
              <a:t>Η προοπτική της Ένωσης ως στρατηγικού δρώντος</a:t>
            </a:r>
          </a:p>
        </p:txBody>
      </p:sp>
      <p:pic>
        <p:nvPicPr>
          <p:cNvPr id="154628" name="Picture 2">
            <a:extLst>
              <a:ext uri="{FF2B5EF4-FFF2-40B4-BE49-F238E27FC236}">
                <a16:creationId xmlns:a16="http://schemas.microsoft.com/office/drawing/2014/main" id="{CC8F9B72-54A6-A077-1C1C-63ABB0B534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1257300"/>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29" name="Picture 3">
            <a:extLst>
              <a:ext uri="{FF2B5EF4-FFF2-40B4-BE49-F238E27FC236}">
                <a16:creationId xmlns:a16="http://schemas.microsoft.com/office/drawing/2014/main" id="{F00DCCBC-EEF2-459F-148E-95ACC7946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8" y="2935288"/>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30" name="Picture 4">
            <a:extLst>
              <a:ext uri="{FF2B5EF4-FFF2-40B4-BE49-F238E27FC236}">
                <a16:creationId xmlns:a16="http://schemas.microsoft.com/office/drawing/2014/main" id="{A8B73FAC-9EB6-E391-144D-5BA5A705A0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5114925"/>
            <a:ext cx="26289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Θέση περιεχομένου 2">
            <a:extLst>
              <a:ext uri="{FF2B5EF4-FFF2-40B4-BE49-F238E27FC236}">
                <a16:creationId xmlns:a16="http://schemas.microsoft.com/office/drawing/2014/main" id="{C240DEC7-B6B3-5116-C388-9FA4C380A11A}"/>
              </a:ext>
            </a:extLst>
          </p:cNvPr>
          <p:cNvSpPr>
            <a:spLocks noGrp="1"/>
          </p:cNvSpPr>
          <p:nvPr>
            <p:ph idx="1"/>
          </p:nvPr>
        </p:nvSpPr>
        <p:spPr>
          <a:xfrm>
            <a:off x="2979738" y="1571625"/>
            <a:ext cx="5699125" cy="4926013"/>
          </a:xfrm>
        </p:spPr>
        <p:txBody>
          <a:bodyPr/>
          <a:lstStyle/>
          <a:p>
            <a:pPr algn="just" eaLnBrk="1" hangingPunct="1"/>
            <a:r>
              <a:rPr lang="el-GR" altLang="el-GR" sz="2800"/>
              <a:t>Η αποσαφήνιση του περιεχομένου της «διατλαντικής συνεργασίας» </a:t>
            </a:r>
            <a:r>
              <a:rPr lang="el-GR" altLang="el-GR" sz="2000"/>
              <a:t>(σε μια πραγματικότητα διαφορετική από τον Ψυχρό Πόλεμο) </a:t>
            </a:r>
            <a:r>
              <a:rPr lang="el-GR" altLang="el-GR" sz="2800"/>
              <a:t>θα είναι η κρίσιμη πρόκληση </a:t>
            </a:r>
            <a:r>
              <a:rPr lang="el-GR" altLang="el-GR" sz="2000"/>
              <a:t>(και αυτό απασχολεί και τις δύο όχθες του Ατλαντικού).</a:t>
            </a:r>
          </a:p>
          <a:p>
            <a:pPr algn="just" eaLnBrk="1" hangingPunct="1"/>
            <a:r>
              <a:rPr lang="el-GR" altLang="el-GR" sz="2600"/>
              <a:t>Η πολιτική εξέλιξη της Ευρώπης είναι μια απόφαση και επιλογή που καλούμαστε να κάνουμε ως Ευρωπαίοι.</a:t>
            </a:r>
          </a:p>
        </p:txBody>
      </p:sp>
      <p:sp>
        <p:nvSpPr>
          <p:cNvPr id="155651" name="Τίτλος 1">
            <a:extLst>
              <a:ext uri="{FF2B5EF4-FFF2-40B4-BE49-F238E27FC236}">
                <a16:creationId xmlns:a16="http://schemas.microsoft.com/office/drawing/2014/main" id="{CBC4CFAB-0403-7D46-EB4D-90197C499303}"/>
              </a:ext>
            </a:extLst>
          </p:cNvPr>
          <p:cNvSpPr>
            <a:spLocks noGrp="1"/>
          </p:cNvSpPr>
          <p:nvPr>
            <p:ph type="title"/>
          </p:nvPr>
        </p:nvSpPr>
        <p:spPr>
          <a:xfrm>
            <a:off x="1944688" y="623888"/>
            <a:ext cx="7038975" cy="868362"/>
          </a:xfrm>
        </p:spPr>
        <p:txBody>
          <a:bodyPr/>
          <a:lstStyle/>
          <a:p>
            <a:r>
              <a:rPr lang="el-GR" altLang="el-GR" sz="2800"/>
              <a:t>Η προοπτική της Ένωσης ως στρατηγικού δρώντος</a:t>
            </a:r>
          </a:p>
        </p:txBody>
      </p:sp>
      <p:pic>
        <p:nvPicPr>
          <p:cNvPr id="155652" name="Picture 2">
            <a:extLst>
              <a:ext uri="{FF2B5EF4-FFF2-40B4-BE49-F238E27FC236}">
                <a16:creationId xmlns:a16="http://schemas.microsoft.com/office/drawing/2014/main" id="{F28FE697-DE27-8B41-51BA-F96567BF77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63" y="1506538"/>
            <a:ext cx="2847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3" name="Picture 3">
            <a:extLst>
              <a:ext uri="{FF2B5EF4-FFF2-40B4-BE49-F238E27FC236}">
                <a16:creationId xmlns:a16="http://schemas.microsoft.com/office/drawing/2014/main" id="{9F5532D9-C706-DC4D-2916-A063020C14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3" y="3286125"/>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4" name="Picture 4">
            <a:extLst>
              <a:ext uri="{FF2B5EF4-FFF2-40B4-BE49-F238E27FC236}">
                <a16:creationId xmlns:a16="http://schemas.microsoft.com/office/drawing/2014/main" id="{8D30DD6E-528D-1D44-5BE6-0858A13B65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63" y="5051425"/>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Θέση περιεχομένου 2">
            <a:extLst>
              <a:ext uri="{FF2B5EF4-FFF2-40B4-BE49-F238E27FC236}">
                <a16:creationId xmlns:a16="http://schemas.microsoft.com/office/drawing/2014/main" id="{B04A7EEF-6E6E-7595-9B93-B468C155A40D}"/>
              </a:ext>
            </a:extLst>
          </p:cNvPr>
          <p:cNvSpPr>
            <a:spLocks noGrp="1"/>
          </p:cNvSpPr>
          <p:nvPr>
            <p:ph idx="1"/>
          </p:nvPr>
        </p:nvSpPr>
        <p:spPr>
          <a:xfrm>
            <a:off x="1700213" y="1893888"/>
            <a:ext cx="6978650" cy="5213350"/>
          </a:xfrm>
        </p:spPr>
        <p:txBody>
          <a:bodyPr/>
          <a:lstStyle/>
          <a:p>
            <a:pPr algn="just" eaLnBrk="1" hangingPunct="1"/>
            <a:r>
              <a:rPr lang="el-GR" altLang="el-GR" sz="2800"/>
              <a:t>Η Ευρώπη που θα προκύψει θα είναι ένας σημαντικός εταίρος στην οικοδόμηση μιας διεθνούς τάξης </a:t>
            </a:r>
          </a:p>
          <a:p>
            <a:pPr algn="just" eaLnBrk="1" hangingPunct="1"/>
            <a:r>
              <a:rPr lang="el-GR" altLang="el-GR" sz="2800"/>
              <a:t>ή θα αναλωθεί στα δικά της εσωτερικά ζητήματα;</a:t>
            </a:r>
          </a:p>
          <a:p>
            <a:pPr algn="just" eaLnBrk="1" hangingPunct="1"/>
            <a:endParaRPr lang="el-GR" altLang="el-GR" sz="2800"/>
          </a:p>
        </p:txBody>
      </p:sp>
      <p:sp>
        <p:nvSpPr>
          <p:cNvPr id="156675" name="Τίτλος 1">
            <a:extLst>
              <a:ext uri="{FF2B5EF4-FFF2-40B4-BE49-F238E27FC236}">
                <a16:creationId xmlns:a16="http://schemas.microsoft.com/office/drawing/2014/main" id="{C0743DE0-4BEB-A6BE-479F-06A45BA68061}"/>
              </a:ext>
            </a:extLst>
          </p:cNvPr>
          <p:cNvSpPr>
            <a:spLocks noGrp="1"/>
          </p:cNvSpPr>
          <p:nvPr>
            <p:ph type="title"/>
          </p:nvPr>
        </p:nvSpPr>
        <p:spPr>
          <a:xfrm>
            <a:off x="1562100" y="623888"/>
            <a:ext cx="7437438" cy="868362"/>
          </a:xfrm>
        </p:spPr>
        <p:txBody>
          <a:bodyPr/>
          <a:lstStyle/>
          <a:p>
            <a:r>
              <a:rPr lang="el-GR" altLang="el-GR" sz="2800"/>
              <a:t>Η προοπτική της Ένωσης ως στρατηγικού δρώντος</a:t>
            </a:r>
          </a:p>
        </p:txBody>
      </p:sp>
      <p:pic>
        <p:nvPicPr>
          <p:cNvPr id="156676" name="Picture 4">
            <a:extLst>
              <a:ext uri="{FF2B5EF4-FFF2-40B4-BE49-F238E27FC236}">
                <a16:creationId xmlns:a16="http://schemas.microsoft.com/office/drawing/2014/main" id="{DC4A2D20-99A7-0CA7-A977-5A066E907E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8350" y="4233863"/>
            <a:ext cx="2847975"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6677" name="Picture 2">
            <a:extLst>
              <a:ext uri="{FF2B5EF4-FFF2-40B4-BE49-F238E27FC236}">
                <a16:creationId xmlns:a16="http://schemas.microsoft.com/office/drawing/2014/main" id="{798E5B81-8E8B-4613-293F-B7DED248F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4500" y="3933825"/>
            <a:ext cx="206692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6678" name="Picture 3">
            <a:extLst>
              <a:ext uri="{FF2B5EF4-FFF2-40B4-BE49-F238E27FC236}">
                <a16:creationId xmlns:a16="http://schemas.microsoft.com/office/drawing/2014/main" id="{FA8E1FBD-4AD3-2F1C-F89F-BAC28BDF9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5343525"/>
            <a:ext cx="300990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Θέση περιεχομένου 2">
            <a:extLst>
              <a:ext uri="{FF2B5EF4-FFF2-40B4-BE49-F238E27FC236}">
                <a16:creationId xmlns:a16="http://schemas.microsoft.com/office/drawing/2014/main" id="{761F64E9-1072-FECE-EB7B-BF3EE459B308}"/>
              </a:ext>
            </a:extLst>
          </p:cNvPr>
          <p:cNvSpPr>
            <a:spLocks noGrp="1"/>
          </p:cNvSpPr>
          <p:nvPr>
            <p:ph idx="1"/>
          </p:nvPr>
        </p:nvSpPr>
        <p:spPr>
          <a:xfrm>
            <a:off x="3138488" y="1095270"/>
            <a:ext cx="5892800" cy="6211993"/>
          </a:xfrm>
        </p:spPr>
        <p:txBody>
          <a:bodyPr/>
          <a:lstStyle/>
          <a:p>
            <a:pPr algn="just" eaLnBrk="1" hangingPunct="1"/>
            <a:r>
              <a:rPr lang="el-GR" altLang="el-GR" sz="2800" dirty="0"/>
              <a:t>Οι ΗΠΑ έχουν κάθε λόγο, ιστορικό και γεωπολιτικό να ενισχύσουν την Ε.Ε (βλ. Ουκρανία) και </a:t>
            </a:r>
          </a:p>
          <a:p>
            <a:pPr algn="just" eaLnBrk="1" hangingPunct="1"/>
            <a:r>
              <a:rPr lang="el-GR" altLang="el-GR" sz="2800" dirty="0"/>
              <a:t>να αποτρέψουν τη διολίσθησή της σε γεωπολιτικό κενό.</a:t>
            </a:r>
          </a:p>
          <a:p>
            <a:pPr algn="just" eaLnBrk="1" hangingPunct="1"/>
            <a:r>
              <a:rPr lang="el-GR" altLang="el-GR" sz="2400" dirty="0"/>
              <a:t>Αν οι ΗΠΑ αποσυνδέονταν πολιτικά, οικονομικά και αμυντικά από την Ευρώπη, </a:t>
            </a:r>
          </a:p>
          <a:p>
            <a:pPr algn="just" eaLnBrk="1" hangingPunct="1"/>
            <a:r>
              <a:rPr lang="el-GR" altLang="el-GR" sz="2400" dirty="0"/>
              <a:t>θα μετατρέπονταν γεωπολιτικά σε μια απομονωμένη νησίδα ανοιχτά των ακτών της Ευρασίας.</a:t>
            </a:r>
          </a:p>
        </p:txBody>
      </p:sp>
      <p:sp>
        <p:nvSpPr>
          <p:cNvPr id="157699" name="Τίτλος 1">
            <a:extLst>
              <a:ext uri="{FF2B5EF4-FFF2-40B4-BE49-F238E27FC236}">
                <a16:creationId xmlns:a16="http://schemas.microsoft.com/office/drawing/2014/main" id="{C3771786-AC7D-16ED-C3EE-811F5C3289A2}"/>
              </a:ext>
            </a:extLst>
          </p:cNvPr>
          <p:cNvSpPr>
            <a:spLocks noGrp="1"/>
          </p:cNvSpPr>
          <p:nvPr>
            <p:ph type="title"/>
          </p:nvPr>
        </p:nvSpPr>
        <p:spPr>
          <a:xfrm>
            <a:off x="1492250" y="101375"/>
            <a:ext cx="7539038" cy="868362"/>
          </a:xfrm>
        </p:spPr>
        <p:txBody>
          <a:bodyPr/>
          <a:lstStyle/>
          <a:p>
            <a:r>
              <a:rPr lang="el-GR" altLang="el-GR" sz="2800" dirty="0"/>
              <a:t>Η προοπτική της Ένωσης ως στρατηγικού δρώντος</a:t>
            </a:r>
          </a:p>
        </p:txBody>
      </p:sp>
      <p:pic>
        <p:nvPicPr>
          <p:cNvPr id="157700" name="Picture 4">
            <a:extLst>
              <a:ext uri="{FF2B5EF4-FFF2-40B4-BE49-F238E27FC236}">
                <a16:creationId xmlns:a16="http://schemas.microsoft.com/office/drawing/2014/main" id="{BF6D66D7-34FF-6C92-E499-7C9F2F37B4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3148013"/>
            <a:ext cx="313372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Θέση περιεχομένου 2">
            <a:extLst>
              <a:ext uri="{FF2B5EF4-FFF2-40B4-BE49-F238E27FC236}">
                <a16:creationId xmlns:a16="http://schemas.microsoft.com/office/drawing/2014/main" id="{049DEC6D-D25B-FFAD-9148-911B35BCD82E}"/>
              </a:ext>
            </a:extLst>
          </p:cNvPr>
          <p:cNvSpPr>
            <a:spLocks noGrp="1"/>
          </p:cNvSpPr>
          <p:nvPr>
            <p:ph idx="1"/>
          </p:nvPr>
        </p:nvSpPr>
        <p:spPr>
          <a:xfrm>
            <a:off x="1700213" y="1508125"/>
            <a:ext cx="6978650" cy="5213350"/>
          </a:xfrm>
        </p:spPr>
        <p:txBody>
          <a:bodyPr/>
          <a:lstStyle/>
          <a:p>
            <a:pPr algn="just" eaLnBrk="1" hangingPunct="1"/>
            <a:endParaRPr lang="el-GR" altLang="el-GR" sz="2800"/>
          </a:p>
        </p:txBody>
      </p:sp>
      <p:sp>
        <p:nvSpPr>
          <p:cNvPr id="158723" name="Τίτλος 1">
            <a:extLst>
              <a:ext uri="{FF2B5EF4-FFF2-40B4-BE49-F238E27FC236}">
                <a16:creationId xmlns:a16="http://schemas.microsoft.com/office/drawing/2014/main" id="{BE88AD9F-3324-E971-8221-675E1DCD5222}"/>
              </a:ext>
            </a:extLst>
          </p:cNvPr>
          <p:cNvSpPr>
            <a:spLocks noGrp="1"/>
          </p:cNvSpPr>
          <p:nvPr>
            <p:ph type="title"/>
          </p:nvPr>
        </p:nvSpPr>
        <p:spPr>
          <a:xfrm>
            <a:off x="1508125" y="623888"/>
            <a:ext cx="7394575" cy="868362"/>
          </a:xfrm>
        </p:spPr>
        <p:txBody>
          <a:bodyPr/>
          <a:lstStyle/>
          <a:p>
            <a:r>
              <a:rPr lang="el-GR" altLang="el-GR" sz="2800"/>
              <a:t>Η προοπτική της Ένωσης ως στρατηγικού δρώντος</a:t>
            </a:r>
          </a:p>
        </p:txBody>
      </p:sp>
      <p:pic>
        <p:nvPicPr>
          <p:cNvPr id="158724" name="Picture 3">
            <a:extLst>
              <a:ext uri="{FF2B5EF4-FFF2-40B4-BE49-F238E27FC236}">
                <a16:creationId xmlns:a16="http://schemas.microsoft.com/office/drawing/2014/main" id="{56BB1F0F-BEF5-3F13-9616-8EB36758C9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338" y="2227263"/>
            <a:ext cx="6515100"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Θέση περιεχομένου 2">
            <a:extLst>
              <a:ext uri="{FF2B5EF4-FFF2-40B4-BE49-F238E27FC236}">
                <a16:creationId xmlns:a16="http://schemas.microsoft.com/office/drawing/2014/main" id="{C9235788-F2A8-F22E-32CB-8680E56A585C}"/>
              </a:ext>
            </a:extLst>
          </p:cNvPr>
          <p:cNvSpPr>
            <a:spLocks noGrp="1"/>
          </p:cNvSpPr>
          <p:nvPr>
            <p:ph idx="1"/>
          </p:nvPr>
        </p:nvSpPr>
        <p:spPr>
          <a:xfrm>
            <a:off x="1700213" y="1508125"/>
            <a:ext cx="6978650" cy="5213350"/>
          </a:xfrm>
        </p:spPr>
        <p:txBody>
          <a:bodyPr/>
          <a:lstStyle/>
          <a:p>
            <a:pPr algn="just" eaLnBrk="1" hangingPunct="1"/>
            <a:endParaRPr lang="el-GR" altLang="el-GR" sz="2800"/>
          </a:p>
        </p:txBody>
      </p:sp>
      <p:sp>
        <p:nvSpPr>
          <p:cNvPr id="159747" name="Τίτλος 1">
            <a:extLst>
              <a:ext uri="{FF2B5EF4-FFF2-40B4-BE49-F238E27FC236}">
                <a16:creationId xmlns:a16="http://schemas.microsoft.com/office/drawing/2014/main" id="{1F448B9B-A2AD-9EDB-8681-D3CE9FF85322}"/>
              </a:ext>
            </a:extLst>
          </p:cNvPr>
          <p:cNvSpPr>
            <a:spLocks noGrp="1"/>
          </p:cNvSpPr>
          <p:nvPr>
            <p:ph type="title"/>
          </p:nvPr>
        </p:nvSpPr>
        <p:spPr>
          <a:xfrm>
            <a:off x="1524000" y="623888"/>
            <a:ext cx="7331075" cy="868362"/>
          </a:xfrm>
        </p:spPr>
        <p:txBody>
          <a:bodyPr/>
          <a:lstStyle/>
          <a:p>
            <a:r>
              <a:rPr lang="el-GR" altLang="el-GR" sz="2800"/>
              <a:t>Η προοπτική της Ένωσης ως στρατηγικού δρώντος</a:t>
            </a:r>
          </a:p>
        </p:txBody>
      </p:sp>
      <p:pic>
        <p:nvPicPr>
          <p:cNvPr id="159748" name="Picture 3">
            <a:extLst>
              <a:ext uri="{FF2B5EF4-FFF2-40B4-BE49-F238E27FC236}">
                <a16:creationId xmlns:a16="http://schemas.microsoft.com/office/drawing/2014/main" id="{B3D5A8F3-39B8-DB02-4CFC-E9672CBAB0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075" y="1624013"/>
            <a:ext cx="7620000"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Τίτλος 1">
            <a:extLst>
              <a:ext uri="{FF2B5EF4-FFF2-40B4-BE49-F238E27FC236}">
                <a16:creationId xmlns:a16="http://schemas.microsoft.com/office/drawing/2014/main" id="{AD13D079-51DA-5D16-788D-6518ECA39032}"/>
              </a:ext>
            </a:extLst>
          </p:cNvPr>
          <p:cNvSpPr>
            <a:spLocks noGrp="1"/>
          </p:cNvSpPr>
          <p:nvPr>
            <p:ph type="title"/>
          </p:nvPr>
        </p:nvSpPr>
        <p:spPr>
          <a:xfrm>
            <a:off x="1587500" y="623888"/>
            <a:ext cx="7332663" cy="931862"/>
          </a:xfrm>
        </p:spPr>
        <p:txBody>
          <a:bodyPr/>
          <a:lstStyle/>
          <a:p>
            <a:pPr algn="just" eaLnBrk="1" hangingPunct="1"/>
            <a:r>
              <a:rPr lang="el-GR" altLang="el-GR" sz="3200"/>
              <a:t>H ιστορική ανάλυση</a:t>
            </a:r>
          </a:p>
        </p:txBody>
      </p:sp>
      <p:sp>
        <p:nvSpPr>
          <p:cNvPr id="35843" name="Θέση περιεχομένου 2">
            <a:extLst>
              <a:ext uri="{FF2B5EF4-FFF2-40B4-BE49-F238E27FC236}">
                <a16:creationId xmlns:a16="http://schemas.microsoft.com/office/drawing/2014/main" id="{15D94968-122D-6B0C-BF74-A578B7E04F9D}"/>
              </a:ext>
            </a:extLst>
          </p:cNvPr>
          <p:cNvSpPr>
            <a:spLocks noGrp="1"/>
          </p:cNvSpPr>
          <p:nvPr>
            <p:ph idx="1"/>
          </p:nvPr>
        </p:nvSpPr>
        <p:spPr>
          <a:xfrm>
            <a:off x="2871788" y="1781175"/>
            <a:ext cx="5662612" cy="4572000"/>
          </a:xfrm>
        </p:spPr>
        <p:txBody>
          <a:bodyPr/>
          <a:lstStyle/>
          <a:p>
            <a:pPr algn="just" eaLnBrk="1" hangingPunct="1"/>
            <a:r>
              <a:rPr lang="el-GR" altLang="el-GR" sz="2800"/>
              <a:t>Στην πορεία της ευρωπαϊκής ολοκλήρωσης </a:t>
            </a:r>
          </a:p>
          <a:p>
            <a:pPr algn="just" eaLnBrk="1" hangingPunct="1"/>
            <a:r>
              <a:rPr lang="el-GR" altLang="el-GR" sz="2800"/>
              <a:t>η διάσταση των εξωτερικών σχέσεων, της άμυνας και της ασφάλειας </a:t>
            </a:r>
          </a:p>
          <a:p>
            <a:pPr algn="just" eaLnBrk="1" hangingPunct="1"/>
            <a:r>
              <a:rPr lang="el-GR" altLang="el-GR" sz="2800"/>
              <a:t>κατέχει περίοπτη θέση. </a:t>
            </a:r>
          </a:p>
        </p:txBody>
      </p:sp>
      <p:pic>
        <p:nvPicPr>
          <p:cNvPr id="35844" name="Picture 4">
            <a:extLst>
              <a:ext uri="{FF2B5EF4-FFF2-40B4-BE49-F238E27FC236}">
                <a16:creationId xmlns:a16="http://schemas.microsoft.com/office/drawing/2014/main" id="{47A60BE3-C1FF-C3E1-3449-E1A9F0B10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92238"/>
            <a:ext cx="24955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5">
            <a:extLst>
              <a:ext uri="{FF2B5EF4-FFF2-40B4-BE49-F238E27FC236}">
                <a16:creationId xmlns:a16="http://schemas.microsoft.com/office/drawing/2014/main" id="{520C0A94-0637-9D24-B6D8-EC424F825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0238" y="4900613"/>
            <a:ext cx="25146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6">
            <a:extLst>
              <a:ext uri="{FF2B5EF4-FFF2-40B4-BE49-F238E27FC236}">
                <a16:creationId xmlns:a16="http://schemas.microsoft.com/office/drawing/2014/main" id="{6C0E88CB-5918-EC9C-6742-15BE34D2C2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 y="3479800"/>
            <a:ext cx="27432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7" name="Picture 7">
            <a:extLst>
              <a:ext uri="{FF2B5EF4-FFF2-40B4-BE49-F238E27FC236}">
                <a16:creationId xmlns:a16="http://schemas.microsoft.com/office/drawing/2014/main" id="{E2456998-025D-AB03-6A97-462B0B4C17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8225" y="4918075"/>
            <a:ext cx="2676525"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Θέση περιεχομένου 2">
            <a:extLst>
              <a:ext uri="{FF2B5EF4-FFF2-40B4-BE49-F238E27FC236}">
                <a16:creationId xmlns:a16="http://schemas.microsoft.com/office/drawing/2014/main" id="{D065D07F-86E1-6A73-939A-E939F845CA86}"/>
              </a:ext>
            </a:extLst>
          </p:cNvPr>
          <p:cNvSpPr>
            <a:spLocks noGrp="1"/>
          </p:cNvSpPr>
          <p:nvPr>
            <p:ph idx="1"/>
          </p:nvPr>
        </p:nvSpPr>
        <p:spPr>
          <a:xfrm>
            <a:off x="3016250" y="1828800"/>
            <a:ext cx="5983288" cy="5029200"/>
          </a:xfrm>
        </p:spPr>
        <p:txBody>
          <a:bodyPr/>
          <a:lstStyle/>
          <a:p>
            <a:pPr algn="just" eaLnBrk="1" hangingPunct="1"/>
            <a:r>
              <a:rPr lang="el-GR" altLang="el-GR" sz="2800"/>
              <a:t>Η Ευρώπη θα κατέληγε με τη σειρά της μια απόφυση των εκτάσεων της Ασίας και της Μέσης Ανατολής.</a:t>
            </a:r>
          </a:p>
          <a:p>
            <a:pPr algn="just" eaLnBrk="1" hangingPunct="1"/>
            <a:endParaRPr lang="el-GR" altLang="el-GR" sz="2800"/>
          </a:p>
          <a:p>
            <a:pPr algn="just" eaLnBrk="1" hangingPunct="1"/>
            <a:r>
              <a:rPr lang="el-GR" altLang="el-GR" sz="2800"/>
              <a:t>Η τελική πρόκληση για την Ε.Ε είναι να αποφασίσει τις εσωτερικές της δομές, χωρίς να τις ταυτίζει με τον γεωπολιτικό της σκοπό – τον παγκόσμιο της ρόλο. </a:t>
            </a:r>
          </a:p>
        </p:txBody>
      </p:sp>
      <p:sp>
        <p:nvSpPr>
          <p:cNvPr id="160771" name="Τίτλος 1">
            <a:extLst>
              <a:ext uri="{FF2B5EF4-FFF2-40B4-BE49-F238E27FC236}">
                <a16:creationId xmlns:a16="http://schemas.microsoft.com/office/drawing/2014/main" id="{95205E9A-FA54-5B71-C86D-64400020ED9D}"/>
              </a:ext>
            </a:extLst>
          </p:cNvPr>
          <p:cNvSpPr>
            <a:spLocks noGrp="1"/>
          </p:cNvSpPr>
          <p:nvPr>
            <p:ph type="title"/>
          </p:nvPr>
        </p:nvSpPr>
        <p:spPr>
          <a:xfrm>
            <a:off x="1944688" y="623888"/>
            <a:ext cx="6589712" cy="868362"/>
          </a:xfrm>
        </p:spPr>
        <p:txBody>
          <a:bodyPr/>
          <a:lstStyle/>
          <a:p>
            <a:r>
              <a:rPr lang="el-GR" altLang="el-GR" sz="3200"/>
              <a:t>Η προοπτική της Ένωσης ως στρατηγικού δρώντος</a:t>
            </a:r>
          </a:p>
        </p:txBody>
      </p:sp>
      <p:pic>
        <p:nvPicPr>
          <p:cNvPr id="160772" name="Picture 2">
            <a:extLst>
              <a:ext uri="{FF2B5EF4-FFF2-40B4-BE49-F238E27FC236}">
                <a16:creationId xmlns:a16="http://schemas.microsoft.com/office/drawing/2014/main" id="{AEAF4E6B-0F8B-A7DD-785D-E8ECFF72A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 y="5257800"/>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Θέση περιεχομένου 2">
            <a:extLst>
              <a:ext uri="{FF2B5EF4-FFF2-40B4-BE49-F238E27FC236}">
                <a16:creationId xmlns:a16="http://schemas.microsoft.com/office/drawing/2014/main" id="{F49D58A0-4888-37DB-D74D-CE21F77DB4A7}"/>
              </a:ext>
            </a:extLst>
          </p:cNvPr>
          <p:cNvSpPr>
            <a:spLocks noGrp="1"/>
          </p:cNvSpPr>
          <p:nvPr>
            <p:ph idx="1"/>
          </p:nvPr>
        </p:nvSpPr>
        <p:spPr>
          <a:xfrm>
            <a:off x="1700213" y="1508125"/>
            <a:ext cx="6978650" cy="5213350"/>
          </a:xfrm>
        </p:spPr>
        <p:txBody>
          <a:bodyPr/>
          <a:lstStyle/>
          <a:p>
            <a:pPr algn="just" eaLnBrk="1" hangingPunct="1"/>
            <a:endParaRPr lang="el-GR" altLang="el-GR" sz="2800"/>
          </a:p>
        </p:txBody>
      </p:sp>
      <p:sp>
        <p:nvSpPr>
          <p:cNvPr id="161795" name="Τίτλος 1">
            <a:extLst>
              <a:ext uri="{FF2B5EF4-FFF2-40B4-BE49-F238E27FC236}">
                <a16:creationId xmlns:a16="http://schemas.microsoft.com/office/drawing/2014/main" id="{73DF9AD2-3BF0-2F1B-447A-1D0E1758F33B}"/>
              </a:ext>
            </a:extLst>
          </p:cNvPr>
          <p:cNvSpPr>
            <a:spLocks noGrp="1"/>
          </p:cNvSpPr>
          <p:nvPr>
            <p:ph type="title"/>
          </p:nvPr>
        </p:nvSpPr>
        <p:spPr>
          <a:xfrm>
            <a:off x="1944688" y="623888"/>
            <a:ext cx="6589712" cy="868362"/>
          </a:xfrm>
        </p:spPr>
        <p:txBody>
          <a:bodyPr/>
          <a:lstStyle/>
          <a:p>
            <a:r>
              <a:rPr lang="el-GR" altLang="el-GR" sz="3200"/>
              <a:t>Το μέλλον της Ευρώπης</a:t>
            </a:r>
          </a:p>
        </p:txBody>
      </p:sp>
      <p:pic>
        <p:nvPicPr>
          <p:cNvPr id="161796" name="Picture 2">
            <a:extLst>
              <a:ext uri="{FF2B5EF4-FFF2-40B4-BE49-F238E27FC236}">
                <a16:creationId xmlns:a16="http://schemas.microsoft.com/office/drawing/2014/main" id="{DC162112-62C9-760A-9D9B-5AAE09073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97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Θέση περιεχομένου 2">
            <a:extLst>
              <a:ext uri="{FF2B5EF4-FFF2-40B4-BE49-F238E27FC236}">
                <a16:creationId xmlns:a16="http://schemas.microsoft.com/office/drawing/2014/main" id="{A2D9A00F-273E-D4D5-915D-591405C989F9}"/>
              </a:ext>
            </a:extLst>
          </p:cNvPr>
          <p:cNvSpPr>
            <a:spLocks noGrp="1"/>
          </p:cNvSpPr>
          <p:nvPr>
            <p:ph idx="1"/>
          </p:nvPr>
        </p:nvSpPr>
        <p:spPr>
          <a:xfrm>
            <a:off x="2951163" y="1731963"/>
            <a:ext cx="5727700" cy="4989512"/>
          </a:xfrm>
        </p:spPr>
        <p:txBody>
          <a:bodyPr/>
          <a:lstStyle/>
          <a:p>
            <a:pPr algn="just" eaLnBrk="1" hangingPunct="1"/>
            <a:r>
              <a:rPr lang="el-GR" altLang="el-GR" sz="2800"/>
              <a:t>Η Ευρώπη είχε την αποκλειστικότητα στον σχεδιασμό της παγκόσμιας τάξης.</a:t>
            </a:r>
          </a:p>
          <a:p>
            <a:pPr algn="just" eaLnBrk="1" hangingPunct="1"/>
            <a:r>
              <a:rPr lang="el-GR" altLang="el-GR" sz="2400"/>
              <a:t>Σήμερα όμως διατρέχει τον κίνδυνο να μείνει απέξω από τις διεργασίες για τη διαμόρφωση μιας νέας τάξης πραγμάτων.</a:t>
            </a:r>
          </a:p>
          <a:p>
            <a:pPr algn="just" eaLnBrk="1" hangingPunct="1"/>
            <a:r>
              <a:rPr lang="el-GR" altLang="el-GR" sz="2400"/>
              <a:t>Ενώ προβάλλει ως ήπια ισχύς, ελάχιστες περιοχές του πλανήτη ενστερνίζονται αυτή την εκδοχή ισχύος.</a:t>
            </a:r>
          </a:p>
        </p:txBody>
      </p:sp>
      <p:sp>
        <p:nvSpPr>
          <p:cNvPr id="162819" name="Τίτλος 1">
            <a:extLst>
              <a:ext uri="{FF2B5EF4-FFF2-40B4-BE49-F238E27FC236}">
                <a16:creationId xmlns:a16="http://schemas.microsoft.com/office/drawing/2014/main" id="{A87EFE70-6750-EBAB-6F11-41910F105051}"/>
              </a:ext>
            </a:extLst>
          </p:cNvPr>
          <p:cNvSpPr>
            <a:spLocks noGrp="1"/>
          </p:cNvSpPr>
          <p:nvPr>
            <p:ph type="title"/>
          </p:nvPr>
        </p:nvSpPr>
        <p:spPr>
          <a:xfrm>
            <a:off x="1624013" y="623888"/>
            <a:ext cx="7296150" cy="868362"/>
          </a:xfrm>
        </p:spPr>
        <p:txBody>
          <a:bodyPr/>
          <a:lstStyle/>
          <a:p>
            <a:pPr algn="just"/>
            <a:r>
              <a:rPr lang="el-GR" altLang="el-GR" sz="3200"/>
              <a:t>Η προοπτική της Ένωσης ως στρατηγικού δρώντος</a:t>
            </a:r>
          </a:p>
        </p:txBody>
      </p:sp>
      <p:pic>
        <p:nvPicPr>
          <p:cNvPr id="162820" name="Picture 5">
            <a:extLst>
              <a:ext uri="{FF2B5EF4-FFF2-40B4-BE49-F238E27FC236}">
                <a16:creationId xmlns:a16="http://schemas.microsoft.com/office/drawing/2014/main" id="{5E107E60-48F0-C56B-6A95-6F21ADD71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2166938"/>
            <a:ext cx="260032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2821" name="Picture 2">
            <a:extLst>
              <a:ext uri="{FF2B5EF4-FFF2-40B4-BE49-F238E27FC236}">
                <a16:creationId xmlns:a16="http://schemas.microsoft.com/office/drawing/2014/main" id="{29A7CE59-FF40-FF6A-4B47-5F571C4A7E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48300"/>
            <a:ext cx="3248025"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Θέση περιεχομένου 2">
            <a:extLst>
              <a:ext uri="{FF2B5EF4-FFF2-40B4-BE49-F238E27FC236}">
                <a16:creationId xmlns:a16="http://schemas.microsoft.com/office/drawing/2014/main" id="{4ED7CB67-6BF7-EEF0-C39B-D6EE96827209}"/>
              </a:ext>
            </a:extLst>
          </p:cNvPr>
          <p:cNvSpPr>
            <a:spLocks noGrp="1"/>
          </p:cNvSpPr>
          <p:nvPr>
            <p:ph idx="1"/>
          </p:nvPr>
        </p:nvSpPr>
        <p:spPr>
          <a:xfrm>
            <a:off x="2689225" y="1652588"/>
            <a:ext cx="5989638" cy="5037137"/>
          </a:xfrm>
        </p:spPr>
        <p:txBody>
          <a:bodyPr/>
          <a:lstStyle/>
          <a:p>
            <a:pPr algn="just" eaLnBrk="1" hangingPunct="1"/>
            <a:r>
              <a:rPr lang="el-GR" altLang="el-GR" sz="2800"/>
              <a:t>Η Ευρώπη εκδηλώνει εσωστρέφεια.</a:t>
            </a:r>
          </a:p>
          <a:p>
            <a:pPr algn="just" eaLnBrk="1" hangingPunct="1"/>
            <a:r>
              <a:rPr lang="el-GR" altLang="el-GR" sz="2800"/>
              <a:t>Την ίδια ώρα η προσπάθεια αναδιαμόρφωσης της παγκόσμιας τάξης που η ίδια σε μεγάλο βαθμό σχεδίασε βρίσκεται σε κρίσιμο σημείο.</a:t>
            </a:r>
          </a:p>
          <a:p>
            <a:pPr algn="just" eaLnBrk="1" hangingPunct="1"/>
            <a:r>
              <a:rPr lang="el-GR" altLang="el-GR" sz="2800"/>
              <a:t>Η τελική έκβαση θα απειλήσει με αφανισμό όποια περιοχή αποτύχει να έχει λόγο σ’ αυτό το εγχείρημα.</a:t>
            </a:r>
          </a:p>
        </p:txBody>
      </p:sp>
      <p:sp>
        <p:nvSpPr>
          <p:cNvPr id="163843" name="Τίτλος 1">
            <a:extLst>
              <a:ext uri="{FF2B5EF4-FFF2-40B4-BE49-F238E27FC236}">
                <a16:creationId xmlns:a16="http://schemas.microsoft.com/office/drawing/2014/main" id="{739272BD-2D9A-1115-A56D-95610EC4966C}"/>
              </a:ext>
            </a:extLst>
          </p:cNvPr>
          <p:cNvSpPr>
            <a:spLocks noGrp="1"/>
          </p:cNvSpPr>
          <p:nvPr>
            <p:ph type="title"/>
          </p:nvPr>
        </p:nvSpPr>
        <p:spPr>
          <a:xfrm>
            <a:off x="1427163" y="623888"/>
            <a:ext cx="7459662" cy="868362"/>
          </a:xfrm>
        </p:spPr>
        <p:txBody>
          <a:bodyPr/>
          <a:lstStyle/>
          <a:p>
            <a:r>
              <a:rPr lang="el-GR" altLang="el-GR" sz="2800"/>
              <a:t>Η προοπτική της Ένωσης ως στρατηγικού δρώντος</a:t>
            </a:r>
          </a:p>
        </p:txBody>
      </p:sp>
      <p:pic>
        <p:nvPicPr>
          <p:cNvPr id="163844" name="Picture 4">
            <a:extLst>
              <a:ext uri="{FF2B5EF4-FFF2-40B4-BE49-F238E27FC236}">
                <a16:creationId xmlns:a16="http://schemas.microsoft.com/office/drawing/2014/main" id="{D1B6E0B7-E096-0B1E-3B9F-4D42DDA72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2624138"/>
            <a:ext cx="2524125" cy="18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45" name="Picture 2">
            <a:extLst>
              <a:ext uri="{FF2B5EF4-FFF2-40B4-BE49-F238E27FC236}">
                <a16:creationId xmlns:a16="http://schemas.microsoft.com/office/drawing/2014/main" id="{49F70676-2422-0574-334C-C5F7432DC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4714875"/>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Θέση περιεχομένου 2">
            <a:extLst>
              <a:ext uri="{FF2B5EF4-FFF2-40B4-BE49-F238E27FC236}">
                <a16:creationId xmlns:a16="http://schemas.microsoft.com/office/drawing/2014/main" id="{5D8DEA0F-51F8-EB6A-D0AE-C1CC699B688B}"/>
              </a:ext>
            </a:extLst>
          </p:cNvPr>
          <p:cNvSpPr>
            <a:spLocks noGrp="1"/>
          </p:cNvSpPr>
          <p:nvPr>
            <p:ph idx="1"/>
          </p:nvPr>
        </p:nvSpPr>
        <p:spPr>
          <a:xfrm>
            <a:off x="2759075" y="1844675"/>
            <a:ext cx="5919788" cy="4219575"/>
          </a:xfrm>
        </p:spPr>
        <p:txBody>
          <a:bodyPr/>
          <a:lstStyle/>
          <a:p>
            <a:pPr algn="just" eaLnBrk="1" hangingPunct="1"/>
            <a:r>
              <a:rPr lang="el-GR" altLang="el-GR" sz="2800"/>
              <a:t>Η Ε.Ε μετεωρίζεται ανάμεσα σ’ ένα παρελθόν που επιθυμεί να ξεπεράσει και </a:t>
            </a:r>
          </a:p>
          <a:p>
            <a:pPr algn="just" eaLnBrk="1" hangingPunct="1"/>
            <a:r>
              <a:rPr lang="el-GR" altLang="el-GR" sz="2800"/>
              <a:t>σ’ ένα μέλλον που δεν έχει ακόμα διαμορφώσει.</a:t>
            </a:r>
          </a:p>
        </p:txBody>
      </p:sp>
      <p:sp>
        <p:nvSpPr>
          <p:cNvPr id="164867" name="Τίτλος 1">
            <a:extLst>
              <a:ext uri="{FF2B5EF4-FFF2-40B4-BE49-F238E27FC236}">
                <a16:creationId xmlns:a16="http://schemas.microsoft.com/office/drawing/2014/main" id="{445A82DA-BD4F-B925-5C08-5D98B0C845A5}"/>
              </a:ext>
            </a:extLst>
          </p:cNvPr>
          <p:cNvSpPr>
            <a:spLocks noGrp="1"/>
          </p:cNvSpPr>
          <p:nvPr>
            <p:ph type="title"/>
          </p:nvPr>
        </p:nvSpPr>
        <p:spPr>
          <a:xfrm>
            <a:off x="1555750" y="623888"/>
            <a:ext cx="7426325" cy="868362"/>
          </a:xfrm>
        </p:spPr>
        <p:txBody>
          <a:bodyPr/>
          <a:lstStyle/>
          <a:p>
            <a:r>
              <a:rPr lang="el-GR" altLang="el-GR" sz="3200"/>
              <a:t>Η προοπτική της Ένωσης ως στρατηγικού δρώντος</a:t>
            </a:r>
          </a:p>
        </p:txBody>
      </p:sp>
      <p:pic>
        <p:nvPicPr>
          <p:cNvPr id="164868" name="Picture 5">
            <a:extLst>
              <a:ext uri="{FF2B5EF4-FFF2-40B4-BE49-F238E27FC236}">
                <a16:creationId xmlns:a16="http://schemas.microsoft.com/office/drawing/2014/main" id="{A9783624-B09F-81C9-BDDD-448B4D4034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4489450"/>
            <a:ext cx="27432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869" name="Picture 6">
            <a:extLst>
              <a:ext uri="{FF2B5EF4-FFF2-40B4-BE49-F238E27FC236}">
                <a16:creationId xmlns:a16="http://schemas.microsoft.com/office/drawing/2014/main" id="{9DF52F60-B29A-4115-4BC2-2A9520D37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913" y="4457700"/>
            <a:ext cx="26098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870" name="Picture 7">
            <a:extLst>
              <a:ext uri="{FF2B5EF4-FFF2-40B4-BE49-F238E27FC236}">
                <a16:creationId xmlns:a16="http://schemas.microsoft.com/office/drawing/2014/main" id="{FC48D0EA-9761-510F-2165-BD5750B8EB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3175" y="4514850"/>
            <a:ext cx="26289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871" name="Picture 2">
            <a:extLst>
              <a:ext uri="{FF2B5EF4-FFF2-40B4-BE49-F238E27FC236}">
                <a16:creationId xmlns:a16="http://schemas.microsoft.com/office/drawing/2014/main" id="{294AC8D5-7753-4E99-FA7A-D2A82C1DA3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300" y="2071688"/>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Τίτλος 1">
            <a:extLst>
              <a:ext uri="{FF2B5EF4-FFF2-40B4-BE49-F238E27FC236}">
                <a16:creationId xmlns:a16="http://schemas.microsoft.com/office/drawing/2014/main" id="{1D0018D1-EEC3-0266-F1CE-BCC0EEFA4A77}"/>
              </a:ext>
            </a:extLst>
          </p:cNvPr>
          <p:cNvSpPr>
            <a:spLocks noGrp="1"/>
          </p:cNvSpPr>
          <p:nvPr>
            <p:ph type="title"/>
          </p:nvPr>
        </p:nvSpPr>
        <p:spPr>
          <a:xfrm>
            <a:off x="1427163" y="623888"/>
            <a:ext cx="7588250" cy="1204912"/>
          </a:xfrm>
        </p:spPr>
        <p:txBody>
          <a:bodyPr/>
          <a:lstStyle/>
          <a:p>
            <a:pPr algn="just" eaLnBrk="1" hangingPunct="1"/>
            <a:r>
              <a:rPr lang="el-GR" altLang="el-GR" sz="3200"/>
              <a:t>Η προοπτική της Ένωσης ως στρατηγικού δρώντος</a:t>
            </a:r>
          </a:p>
        </p:txBody>
      </p:sp>
      <p:sp>
        <p:nvSpPr>
          <p:cNvPr id="165891" name="Θέση περιεχομένου 2">
            <a:extLst>
              <a:ext uri="{FF2B5EF4-FFF2-40B4-BE49-F238E27FC236}">
                <a16:creationId xmlns:a16="http://schemas.microsoft.com/office/drawing/2014/main" id="{7DFD46E7-EA66-1BD1-9146-58D9F4B33CCC}"/>
              </a:ext>
            </a:extLst>
          </p:cNvPr>
          <p:cNvSpPr>
            <a:spLocks noGrp="1"/>
          </p:cNvSpPr>
          <p:nvPr>
            <p:ph idx="1"/>
          </p:nvPr>
        </p:nvSpPr>
        <p:spPr>
          <a:xfrm>
            <a:off x="3333750" y="1781175"/>
            <a:ext cx="5649913" cy="4956175"/>
          </a:xfrm>
        </p:spPr>
        <p:txBody>
          <a:bodyPr/>
          <a:lstStyle/>
          <a:p>
            <a:pPr algn="just" eaLnBrk="1" hangingPunct="1"/>
            <a:r>
              <a:rPr lang="el-GR" altLang="el-GR" sz="2800"/>
              <a:t>Τα όρια του διακυβερνητισμού στη στρατηγική δράση της Ένωσης διέρχονται μέσα από την αριστοτελική μεσότητα μεταξύ ιδεωδών (ήπιας ισχύος) έναντι συμφερόντων (σκληρής ισχύος) και </a:t>
            </a:r>
          </a:p>
          <a:p>
            <a:pPr algn="just" eaLnBrk="1" hangingPunct="1"/>
            <a:r>
              <a:rPr lang="el-GR" altLang="el-GR" sz="2600"/>
              <a:t>την τήρηση του συμφώνου στρατηγικής συμβίωσης της Ένωσης με τις ΗΠΑ και το ΝΑΤΟ. </a:t>
            </a:r>
          </a:p>
        </p:txBody>
      </p:sp>
      <p:pic>
        <p:nvPicPr>
          <p:cNvPr id="165892" name="Picture 7">
            <a:extLst>
              <a:ext uri="{FF2B5EF4-FFF2-40B4-BE49-F238E27FC236}">
                <a16:creationId xmlns:a16="http://schemas.microsoft.com/office/drawing/2014/main" id="{62269A63-C65B-8576-9379-E93B768A7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953000"/>
            <a:ext cx="333375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893" name="Picture 8">
            <a:extLst>
              <a:ext uri="{FF2B5EF4-FFF2-40B4-BE49-F238E27FC236}">
                <a16:creationId xmlns:a16="http://schemas.microsoft.com/office/drawing/2014/main" id="{851578A8-888F-1EA8-27C3-6954467EB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763" y="2197100"/>
            <a:ext cx="2562225"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Τίτλος 1">
            <a:extLst>
              <a:ext uri="{FF2B5EF4-FFF2-40B4-BE49-F238E27FC236}">
                <a16:creationId xmlns:a16="http://schemas.microsoft.com/office/drawing/2014/main" id="{BAF95BDF-8B15-B298-DCFD-77AC206EF29F}"/>
              </a:ext>
            </a:extLst>
          </p:cNvPr>
          <p:cNvSpPr>
            <a:spLocks noGrp="1"/>
          </p:cNvSpPr>
          <p:nvPr>
            <p:ph type="title"/>
          </p:nvPr>
        </p:nvSpPr>
        <p:spPr>
          <a:xfrm>
            <a:off x="1427163" y="623888"/>
            <a:ext cx="7588250" cy="1204912"/>
          </a:xfrm>
        </p:spPr>
        <p:txBody>
          <a:bodyPr/>
          <a:lstStyle/>
          <a:p>
            <a:pPr algn="just" eaLnBrk="1" hangingPunct="1"/>
            <a:r>
              <a:rPr lang="el-GR" altLang="el-GR" sz="3200"/>
              <a:t>Η προοπτική της Ένωσης ως στρατηγικού δρώντος</a:t>
            </a:r>
          </a:p>
        </p:txBody>
      </p:sp>
      <p:sp>
        <p:nvSpPr>
          <p:cNvPr id="166915" name="Θέση περιεχομένου 2">
            <a:extLst>
              <a:ext uri="{FF2B5EF4-FFF2-40B4-BE49-F238E27FC236}">
                <a16:creationId xmlns:a16="http://schemas.microsoft.com/office/drawing/2014/main" id="{49FF29EF-7DD9-0815-FDA2-F92DB320A10F}"/>
              </a:ext>
            </a:extLst>
          </p:cNvPr>
          <p:cNvSpPr>
            <a:spLocks noGrp="1"/>
          </p:cNvSpPr>
          <p:nvPr>
            <p:ph idx="1"/>
          </p:nvPr>
        </p:nvSpPr>
        <p:spPr>
          <a:xfrm>
            <a:off x="2246313" y="1844675"/>
            <a:ext cx="6673850" cy="3660775"/>
          </a:xfrm>
        </p:spPr>
        <p:txBody>
          <a:bodyPr/>
          <a:lstStyle/>
          <a:p>
            <a:pPr algn="just" eaLnBrk="1" hangingPunct="1"/>
            <a:r>
              <a:rPr lang="el-GR" altLang="el-GR" sz="2800"/>
              <a:t>Η ευρωτλαντική συζυγία μαζί με τη νέα παγκόσμια τάξη </a:t>
            </a:r>
          </a:p>
          <a:p>
            <a:pPr algn="just" eaLnBrk="1" hangingPunct="1"/>
            <a:r>
              <a:rPr lang="el-GR" altLang="el-GR" sz="2800"/>
              <a:t>συνιστούν το «αυγό του Κολόμβου» ή του «φιδιού» για τη συζήτηση, αναφορικά με την ειρήνη και ευημερία στην ευρωπαϊκή ήπειρο και τον ίδιο τον κόσμο.</a:t>
            </a:r>
          </a:p>
          <a:p>
            <a:pPr algn="just" eaLnBrk="1" hangingPunct="1"/>
            <a:endParaRPr lang="el-GR" altLang="el-GR" sz="2600"/>
          </a:p>
        </p:txBody>
      </p:sp>
      <p:pic>
        <p:nvPicPr>
          <p:cNvPr id="166916" name="Picture 2">
            <a:extLst>
              <a:ext uri="{FF2B5EF4-FFF2-40B4-BE49-F238E27FC236}">
                <a16:creationId xmlns:a16="http://schemas.microsoft.com/office/drawing/2014/main" id="{3EDFB904-EBC8-AE44-333F-DCC98C90B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950" y="5667375"/>
            <a:ext cx="38290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7" name="Picture 3">
            <a:extLst>
              <a:ext uri="{FF2B5EF4-FFF2-40B4-BE49-F238E27FC236}">
                <a16:creationId xmlns:a16="http://schemas.microsoft.com/office/drawing/2014/main" id="{72D800C2-D4CC-D775-9010-813A12E62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 y="5029200"/>
            <a:ext cx="25050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8" name="Picture 4">
            <a:extLst>
              <a:ext uri="{FF2B5EF4-FFF2-40B4-BE49-F238E27FC236}">
                <a16:creationId xmlns:a16="http://schemas.microsoft.com/office/drawing/2014/main" id="{B27456CB-1E7B-F0A1-EFA6-760711E76C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163" y="1728788"/>
            <a:ext cx="17430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919" name="Picture 5">
            <a:extLst>
              <a:ext uri="{FF2B5EF4-FFF2-40B4-BE49-F238E27FC236}">
                <a16:creationId xmlns:a16="http://schemas.microsoft.com/office/drawing/2014/main" id="{372B4CE5-0C07-51D2-A04B-27DC1E5225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3825" y="5248275"/>
            <a:ext cx="2838450"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Τίτλος 1">
            <a:extLst>
              <a:ext uri="{FF2B5EF4-FFF2-40B4-BE49-F238E27FC236}">
                <a16:creationId xmlns:a16="http://schemas.microsoft.com/office/drawing/2014/main" id="{E2E66A50-9A50-7F3B-7EC6-63E5F8F0C799}"/>
              </a:ext>
            </a:extLst>
          </p:cNvPr>
          <p:cNvSpPr>
            <a:spLocks noGrp="1"/>
          </p:cNvSpPr>
          <p:nvPr>
            <p:ph type="title"/>
          </p:nvPr>
        </p:nvSpPr>
        <p:spPr>
          <a:xfrm>
            <a:off x="1587500" y="623888"/>
            <a:ext cx="7332663" cy="931862"/>
          </a:xfrm>
        </p:spPr>
        <p:txBody>
          <a:bodyPr/>
          <a:lstStyle/>
          <a:p>
            <a:pPr algn="just" eaLnBrk="1" hangingPunct="1"/>
            <a:r>
              <a:rPr lang="el-GR" altLang="el-GR" sz="3200"/>
              <a:t>H ιστορική ανάλυση</a:t>
            </a:r>
          </a:p>
        </p:txBody>
      </p:sp>
      <p:sp>
        <p:nvSpPr>
          <p:cNvPr id="36867" name="Θέση περιεχομένου 2">
            <a:extLst>
              <a:ext uri="{FF2B5EF4-FFF2-40B4-BE49-F238E27FC236}">
                <a16:creationId xmlns:a16="http://schemas.microsoft.com/office/drawing/2014/main" id="{20B7C785-8EFC-FAD0-9B2B-C10647A85C2F}"/>
              </a:ext>
            </a:extLst>
          </p:cNvPr>
          <p:cNvSpPr>
            <a:spLocks noGrp="1"/>
          </p:cNvSpPr>
          <p:nvPr>
            <p:ph idx="1"/>
          </p:nvPr>
        </p:nvSpPr>
        <p:spPr>
          <a:xfrm>
            <a:off x="2374900" y="1781175"/>
            <a:ext cx="6159500" cy="4572000"/>
          </a:xfrm>
        </p:spPr>
        <p:txBody>
          <a:bodyPr/>
          <a:lstStyle/>
          <a:p>
            <a:pPr algn="just" eaLnBrk="1" hangingPunct="1"/>
            <a:r>
              <a:rPr lang="el-GR" altLang="el-GR" sz="2800"/>
              <a:t>Η διαδικασία ολοκλήρωσης για τα εμπλεκόμενα κράτη ήταν</a:t>
            </a:r>
          </a:p>
          <a:p>
            <a:pPr algn="just" eaLnBrk="1" hangingPunct="1"/>
            <a:r>
              <a:rPr lang="el-GR" altLang="el-GR" sz="2800"/>
              <a:t>ζήτημα εξωτερικής πολιτικής και ασφάλειας και </a:t>
            </a:r>
          </a:p>
          <a:p>
            <a:pPr algn="just" eaLnBrk="1" hangingPunct="1"/>
            <a:r>
              <a:rPr lang="el-GR" altLang="el-GR" sz="2800"/>
              <a:t>θεσμοποιημένης συμφιλίωσης μεταξύ Γερμανίας και Γαλλίας.</a:t>
            </a:r>
          </a:p>
        </p:txBody>
      </p:sp>
      <p:pic>
        <p:nvPicPr>
          <p:cNvPr id="36868" name="Picture 2">
            <a:extLst>
              <a:ext uri="{FF2B5EF4-FFF2-40B4-BE49-F238E27FC236}">
                <a16:creationId xmlns:a16="http://schemas.microsoft.com/office/drawing/2014/main" id="{FEB4D4A6-4E3B-E9B4-B4C3-5BC1910AA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 y="2022475"/>
            <a:ext cx="1905000"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3">
            <a:extLst>
              <a:ext uri="{FF2B5EF4-FFF2-40B4-BE49-F238E27FC236}">
                <a16:creationId xmlns:a16="http://schemas.microsoft.com/office/drawing/2014/main" id="{6A4A1191-836E-D92F-ADA3-B1E7BA2C4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925" y="4891088"/>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Τίτλος 1">
            <a:extLst>
              <a:ext uri="{FF2B5EF4-FFF2-40B4-BE49-F238E27FC236}">
                <a16:creationId xmlns:a16="http://schemas.microsoft.com/office/drawing/2014/main" id="{8DC810F7-E90A-2569-5FA1-DA1169C2C621}"/>
              </a:ext>
            </a:extLst>
          </p:cNvPr>
          <p:cNvSpPr>
            <a:spLocks noGrp="1"/>
          </p:cNvSpPr>
          <p:nvPr>
            <p:ph type="title"/>
          </p:nvPr>
        </p:nvSpPr>
        <p:spPr>
          <a:xfrm>
            <a:off x="1587500" y="623888"/>
            <a:ext cx="7332663" cy="931862"/>
          </a:xfrm>
        </p:spPr>
        <p:txBody>
          <a:bodyPr/>
          <a:lstStyle/>
          <a:p>
            <a:pPr algn="just" eaLnBrk="1" hangingPunct="1"/>
            <a:r>
              <a:rPr lang="el-GR" altLang="el-GR" sz="3200"/>
              <a:t>H ιστορική ανάλυση</a:t>
            </a:r>
          </a:p>
        </p:txBody>
      </p:sp>
      <p:sp>
        <p:nvSpPr>
          <p:cNvPr id="37891" name="Θέση περιεχομένου 2">
            <a:extLst>
              <a:ext uri="{FF2B5EF4-FFF2-40B4-BE49-F238E27FC236}">
                <a16:creationId xmlns:a16="http://schemas.microsoft.com/office/drawing/2014/main" id="{697CFF2C-AD82-83AD-664F-C66CA4802CD0}"/>
              </a:ext>
            </a:extLst>
          </p:cNvPr>
          <p:cNvSpPr>
            <a:spLocks noGrp="1"/>
          </p:cNvSpPr>
          <p:nvPr>
            <p:ph idx="1"/>
          </p:nvPr>
        </p:nvSpPr>
        <p:spPr>
          <a:xfrm>
            <a:off x="6315075" y="1219200"/>
            <a:ext cx="2636838" cy="5470525"/>
          </a:xfrm>
        </p:spPr>
        <p:txBody>
          <a:bodyPr/>
          <a:lstStyle/>
          <a:p>
            <a:pPr algn="just" eaLnBrk="1" hangingPunct="1"/>
            <a:r>
              <a:rPr lang="el-GR" altLang="el-GR" sz="2800"/>
              <a:t>Το τέλος του Β’ Παγκοσμίου Πολέμου και </a:t>
            </a:r>
          </a:p>
          <a:p>
            <a:pPr algn="just" eaLnBrk="1" hangingPunct="1"/>
            <a:r>
              <a:rPr lang="el-GR" altLang="el-GR" sz="2800"/>
              <a:t>η απαρχή του Ψυχρού Πολέμου</a:t>
            </a:r>
          </a:p>
          <a:p>
            <a:pPr algn="just" eaLnBrk="1" hangingPunct="1"/>
            <a:r>
              <a:rPr lang="el-GR" altLang="el-GR" sz="2400"/>
              <a:t>σμίλευσαν ένα νέο διεθνές και περιφερειακό περιβάλλον ασφάλειας. </a:t>
            </a:r>
          </a:p>
        </p:txBody>
      </p:sp>
      <p:pic>
        <p:nvPicPr>
          <p:cNvPr id="37892" name="Picture 2">
            <a:extLst>
              <a:ext uri="{FF2B5EF4-FFF2-40B4-BE49-F238E27FC236}">
                <a16:creationId xmlns:a16="http://schemas.microsoft.com/office/drawing/2014/main" id="{2DF360F8-8DB4-153F-9752-4F2939060C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513" y="501015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3">
            <a:extLst>
              <a:ext uri="{FF2B5EF4-FFF2-40B4-BE49-F238E27FC236}">
                <a16:creationId xmlns:a16="http://schemas.microsoft.com/office/drawing/2014/main" id="{DDF370A7-A0DF-C766-72CA-F5CF25592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214438"/>
            <a:ext cx="6086475"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Τίτλος 1">
            <a:extLst>
              <a:ext uri="{FF2B5EF4-FFF2-40B4-BE49-F238E27FC236}">
                <a16:creationId xmlns:a16="http://schemas.microsoft.com/office/drawing/2014/main" id="{F84D5DEC-0CAC-BE4F-D6B2-87AF10957DFA}"/>
              </a:ext>
            </a:extLst>
          </p:cNvPr>
          <p:cNvSpPr>
            <a:spLocks noGrp="1"/>
          </p:cNvSpPr>
          <p:nvPr>
            <p:ph type="title"/>
          </p:nvPr>
        </p:nvSpPr>
        <p:spPr>
          <a:xfrm>
            <a:off x="1587500" y="623888"/>
            <a:ext cx="7332663" cy="931862"/>
          </a:xfrm>
        </p:spPr>
        <p:txBody>
          <a:bodyPr/>
          <a:lstStyle/>
          <a:p>
            <a:pPr algn="just" eaLnBrk="1" hangingPunct="1"/>
            <a:r>
              <a:rPr lang="el-GR" altLang="el-GR" sz="3200"/>
              <a:t>H ιστορική ανάλυση</a:t>
            </a:r>
          </a:p>
        </p:txBody>
      </p:sp>
      <p:sp>
        <p:nvSpPr>
          <p:cNvPr id="38915" name="Θέση περιεχομένου 2">
            <a:extLst>
              <a:ext uri="{FF2B5EF4-FFF2-40B4-BE49-F238E27FC236}">
                <a16:creationId xmlns:a16="http://schemas.microsoft.com/office/drawing/2014/main" id="{DB00D0D8-B1EA-20EE-0185-A31C3DE1FBC7}"/>
              </a:ext>
            </a:extLst>
          </p:cNvPr>
          <p:cNvSpPr>
            <a:spLocks noGrp="1"/>
          </p:cNvSpPr>
          <p:nvPr>
            <p:ph idx="1"/>
          </p:nvPr>
        </p:nvSpPr>
        <p:spPr>
          <a:xfrm>
            <a:off x="3144838" y="1476375"/>
            <a:ext cx="5726112" cy="5116513"/>
          </a:xfrm>
        </p:spPr>
        <p:txBody>
          <a:bodyPr/>
          <a:lstStyle/>
          <a:p>
            <a:pPr algn="just" eaLnBrk="1" hangingPunct="1"/>
            <a:r>
              <a:rPr lang="el-GR" altLang="el-GR" sz="2800"/>
              <a:t>Για την ευρωπαϊκή ήπειρο το δίπτυχο ειρήνης και ασφάλειας αποτέλεσε το κύριο διακύβευμα. </a:t>
            </a:r>
          </a:p>
          <a:p>
            <a:pPr algn="just" eaLnBrk="1" hangingPunct="1"/>
            <a:r>
              <a:rPr lang="el-GR" altLang="el-GR" sz="2800"/>
              <a:t>Η ευρωπαϊκή ολοκλήρωση προέκυψε </a:t>
            </a:r>
          </a:p>
          <a:p>
            <a:pPr algn="just" eaLnBrk="1" hangingPunct="1"/>
            <a:r>
              <a:rPr lang="el-GR" altLang="el-GR" sz="2800"/>
              <a:t>ως μεσότητα ή συμπληρωματικότητα </a:t>
            </a:r>
          </a:p>
          <a:p>
            <a:pPr algn="just" eaLnBrk="1" hangingPunct="1"/>
            <a:r>
              <a:rPr lang="el-GR" altLang="el-GR" sz="2800"/>
              <a:t>που θα διασφαλιζόταν στρατιωτικά με την παρουσία του ΝΑΤΟ. </a:t>
            </a:r>
          </a:p>
        </p:txBody>
      </p:sp>
      <p:pic>
        <p:nvPicPr>
          <p:cNvPr id="38916" name="Picture 2">
            <a:extLst>
              <a:ext uri="{FF2B5EF4-FFF2-40B4-BE49-F238E27FC236}">
                <a16:creationId xmlns:a16="http://schemas.microsoft.com/office/drawing/2014/main" id="{26EAB02F-B098-5787-BDFC-BD25451A6E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1182688"/>
            <a:ext cx="2200275"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3">
            <a:extLst>
              <a:ext uri="{FF2B5EF4-FFF2-40B4-BE49-F238E27FC236}">
                <a16:creationId xmlns:a16="http://schemas.microsoft.com/office/drawing/2014/main" id="{47600B43-5F5F-5369-D7B6-22E9254CD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3300413"/>
            <a:ext cx="2447925"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4">
            <a:extLst>
              <a:ext uri="{FF2B5EF4-FFF2-40B4-BE49-F238E27FC236}">
                <a16:creationId xmlns:a16="http://schemas.microsoft.com/office/drawing/2014/main" id="{BBDBAE58-9890-98CC-2925-AB3559722D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5229225"/>
            <a:ext cx="280987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Τίτλος 1">
            <a:extLst>
              <a:ext uri="{FF2B5EF4-FFF2-40B4-BE49-F238E27FC236}">
                <a16:creationId xmlns:a16="http://schemas.microsoft.com/office/drawing/2014/main" id="{7F926463-8F33-A52F-11A1-DDA03D6AAB8E}"/>
              </a:ext>
            </a:extLst>
          </p:cNvPr>
          <p:cNvSpPr>
            <a:spLocks noGrp="1"/>
          </p:cNvSpPr>
          <p:nvPr>
            <p:ph type="title"/>
          </p:nvPr>
        </p:nvSpPr>
        <p:spPr>
          <a:xfrm>
            <a:off x="1587500" y="623888"/>
            <a:ext cx="7332663" cy="931862"/>
          </a:xfrm>
        </p:spPr>
        <p:txBody>
          <a:bodyPr/>
          <a:lstStyle/>
          <a:p>
            <a:pPr algn="just" eaLnBrk="1" hangingPunct="1"/>
            <a:r>
              <a:rPr lang="el-GR" altLang="el-GR" sz="3200"/>
              <a:t>H ιστορική ανάλυση</a:t>
            </a:r>
          </a:p>
        </p:txBody>
      </p:sp>
      <p:sp>
        <p:nvSpPr>
          <p:cNvPr id="39939" name="Θέση περιεχομένου 2">
            <a:extLst>
              <a:ext uri="{FF2B5EF4-FFF2-40B4-BE49-F238E27FC236}">
                <a16:creationId xmlns:a16="http://schemas.microsoft.com/office/drawing/2014/main" id="{BA200C62-6F6E-95F7-FC4B-6E50CF4A9162}"/>
              </a:ext>
            </a:extLst>
          </p:cNvPr>
          <p:cNvSpPr>
            <a:spLocks noGrp="1"/>
          </p:cNvSpPr>
          <p:nvPr>
            <p:ph idx="1"/>
          </p:nvPr>
        </p:nvSpPr>
        <p:spPr>
          <a:xfrm>
            <a:off x="2628900" y="1781175"/>
            <a:ext cx="6065838" cy="4572000"/>
          </a:xfrm>
        </p:spPr>
        <p:txBody>
          <a:bodyPr/>
          <a:lstStyle/>
          <a:p>
            <a:pPr algn="just" eaLnBrk="1" hangingPunct="1"/>
            <a:r>
              <a:rPr lang="el-GR" altLang="el-GR" sz="2800"/>
              <a:t>Η αμερικανική εγγύηση ασφάλειας θεωρήθηκε ως η πλέον ορθολογική επιλογή, </a:t>
            </a:r>
          </a:p>
          <a:p>
            <a:pPr algn="just" eaLnBrk="1" hangingPunct="1"/>
            <a:r>
              <a:rPr lang="el-GR" altLang="el-GR" sz="2800"/>
              <a:t>αφού ήταν η μόνη ικανή να συντηρεί τη στρατηγική αβεβαιότητα σε διαχειρίσιμα επίπεδα.</a:t>
            </a:r>
          </a:p>
        </p:txBody>
      </p:sp>
      <p:pic>
        <p:nvPicPr>
          <p:cNvPr id="39940" name="Picture 2">
            <a:extLst>
              <a:ext uri="{FF2B5EF4-FFF2-40B4-BE49-F238E27FC236}">
                <a16:creationId xmlns:a16="http://schemas.microsoft.com/office/drawing/2014/main" id="{181AE6EE-DDF4-44F9-664A-BB4F7B810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 y="1751013"/>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3">
            <a:extLst>
              <a:ext uri="{FF2B5EF4-FFF2-40B4-BE49-F238E27FC236}">
                <a16:creationId xmlns:a16="http://schemas.microsoft.com/office/drawing/2014/main" id="{61B18FFA-98AD-70A2-C74C-23E432E358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0" y="5200650"/>
            <a:ext cx="276225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Picture 4">
            <a:extLst>
              <a:ext uri="{FF2B5EF4-FFF2-40B4-BE49-F238E27FC236}">
                <a16:creationId xmlns:a16="http://schemas.microsoft.com/office/drawing/2014/main" id="{89AD2A9A-7C4D-B59A-22D6-5BE8E13F9B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 y="5172075"/>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Τίτλος 1">
            <a:extLst>
              <a:ext uri="{FF2B5EF4-FFF2-40B4-BE49-F238E27FC236}">
                <a16:creationId xmlns:a16="http://schemas.microsoft.com/office/drawing/2014/main" id="{7CB846B9-0859-28AA-30E5-48403804B815}"/>
              </a:ext>
            </a:extLst>
          </p:cNvPr>
          <p:cNvSpPr>
            <a:spLocks noGrp="1"/>
          </p:cNvSpPr>
          <p:nvPr>
            <p:ph type="title"/>
          </p:nvPr>
        </p:nvSpPr>
        <p:spPr>
          <a:xfrm>
            <a:off x="1539875" y="623888"/>
            <a:ext cx="6994525" cy="963612"/>
          </a:xfrm>
        </p:spPr>
        <p:txBody>
          <a:bodyPr/>
          <a:lstStyle/>
          <a:p>
            <a:pPr algn="ctr" eaLnBrk="1" hangingPunct="1"/>
            <a:r>
              <a:rPr lang="el-GR" altLang="el-GR" sz="3200"/>
              <a:t>Γεωπολιτικές παράμετροι</a:t>
            </a:r>
            <a:br>
              <a:rPr lang="el-GR" altLang="el-GR" b="1"/>
            </a:br>
            <a:endParaRPr lang="el-GR" altLang="el-GR"/>
          </a:p>
        </p:txBody>
      </p:sp>
      <p:sp>
        <p:nvSpPr>
          <p:cNvPr id="40963" name="Θέση περιεχομένου 2">
            <a:extLst>
              <a:ext uri="{FF2B5EF4-FFF2-40B4-BE49-F238E27FC236}">
                <a16:creationId xmlns:a16="http://schemas.microsoft.com/office/drawing/2014/main" id="{58296AC5-93FB-86BC-029F-FCE6D0B6814D}"/>
              </a:ext>
            </a:extLst>
          </p:cNvPr>
          <p:cNvSpPr>
            <a:spLocks noGrp="1"/>
          </p:cNvSpPr>
          <p:nvPr>
            <p:ph idx="1"/>
          </p:nvPr>
        </p:nvSpPr>
        <p:spPr>
          <a:xfrm>
            <a:off x="3032125" y="2117725"/>
            <a:ext cx="5888038" cy="4459288"/>
          </a:xfrm>
        </p:spPr>
        <p:txBody>
          <a:bodyPr/>
          <a:lstStyle/>
          <a:p>
            <a:pPr algn="just" eaLnBrk="1" hangingPunct="1"/>
            <a:r>
              <a:rPr lang="el-GR" altLang="el-GR" sz="2800"/>
              <a:t>Η κατάκτηση από μια χερσαία δύναμη των κέντρων ισχύος της ευρασιατικής μάζας ήταν και παραμένει κίνδυνος για τις ΗΠΑ.</a:t>
            </a:r>
          </a:p>
          <a:p>
            <a:pPr algn="just" eaLnBrk="1" hangingPunct="1"/>
            <a:r>
              <a:rPr lang="el-GR" altLang="el-GR" sz="2800"/>
              <a:t>Συνιστά τη μία και μοναδική γεωπολιτική εξέλιξη που θα μπορούσε να απειλήσει την ασφάλεια, την ανεξαρτησία και την εδαφική τους ακεραιότητα.</a:t>
            </a:r>
          </a:p>
        </p:txBody>
      </p:sp>
      <p:pic>
        <p:nvPicPr>
          <p:cNvPr id="40964" name="Picture 4">
            <a:extLst>
              <a:ext uri="{FF2B5EF4-FFF2-40B4-BE49-F238E27FC236}">
                <a16:creationId xmlns:a16="http://schemas.microsoft.com/office/drawing/2014/main" id="{1A6681E7-3638-B1DA-361B-5149AF7F20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3122613"/>
            <a:ext cx="2790825"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Τίτλος 1">
            <a:extLst>
              <a:ext uri="{FF2B5EF4-FFF2-40B4-BE49-F238E27FC236}">
                <a16:creationId xmlns:a16="http://schemas.microsoft.com/office/drawing/2014/main" id="{ADC6F720-4226-9FCD-548F-23F254C80F2E}"/>
              </a:ext>
            </a:extLst>
          </p:cNvPr>
          <p:cNvSpPr>
            <a:spLocks noGrp="1"/>
          </p:cNvSpPr>
          <p:nvPr>
            <p:ph type="title"/>
          </p:nvPr>
        </p:nvSpPr>
        <p:spPr>
          <a:xfrm>
            <a:off x="1944688" y="623888"/>
            <a:ext cx="6589712" cy="1281112"/>
          </a:xfrm>
        </p:spPr>
        <p:txBody>
          <a:bodyPr/>
          <a:lstStyle/>
          <a:p>
            <a:pPr eaLnBrk="1" hangingPunct="1"/>
            <a:r>
              <a:rPr lang="el-GR" altLang="el-GR"/>
              <a:t>Η ΔΟΜΗ ΤΗΣ ΠΑΡΟΥΣΙΑΣΗΣ</a:t>
            </a:r>
          </a:p>
        </p:txBody>
      </p:sp>
      <p:pic>
        <p:nvPicPr>
          <p:cNvPr id="19459" name="Picture 10">
            <a:extLst>
              <a:ext uri="{FF2B5EF4-FFF2-40B4-BE49-F238E27FC236}">
                <a16:creationId xmlns:a16="http://schemas.microsoft.com/office/drawing/2014/main" id="{8B6E0F4E-8BE1-D2FD-FF51-EB624BBE9E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975" y="31750"/>
            <a:ext cx="5734050"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Τίτλος 1">
            <a:extLst>
              <a:ext uri="{FF2B5EF4-FFF2-40B4-BE49-F238E27FC236}">
                <a16:creationId xmlns:a16="http://schemas.microsoft.com/office/drawing/2014/main" id="{AC949BF1-3A78-2853-BABD-896965A62339}"/>
              </a:ext>
            </a:extLst>
          </p:cNvPr>
          <p:cNvSpPr>
            <a:spLocks noGrp="1"/>
          </p:cNvSpPr>
          <p:nvPr>
            <p:ph type="title"/>
          </p:nvPr>
        </p:nvSpPr>
        <p:spPr>
          <a:xfrm>
            <a:off x="1379538" y="623888"/>
            <a:ext cx="7540625" cy="771525"/>
          </a:xfrm>
        </p:spPr>
        <p:txBody>
          <a:bodyPr/>
          <a:lstStyle/>
          <a:p>
            <a:pPr algn="ctr" eaLnBrk="1" hangingPunct="1"/>
            <a:r>
              <a:rPr lang="el-GR" altLang="el-GR" sz="3200"/>
              <a:t>Γεωπολιτικές παράμετροι</a:t>
            </a:r>
            <a:br>
              <a:rPr lang="el-GR" altLang="el-GR" b="1"/>
            </a:br>
            <a:endParaRPr lang="el-GR" altLang="el-GR"/>
          </a:p>
        </p:txBody>
      </p:sp>
      <p:sp>
        <p:nvSpPr>
          <p:cNvPr id="41987" name="Θέση περιεχομένου 2">
            <a:extLst>
              <a:ext uri="{FF2B5EF4-FFF2-40B4-BE49-F238E27FC236}">
                <a16:creationId xmlns:a16="http://schemas.microsoft.com/office/drawing/2014/main" id="{DE9B83D1-9798-CF82-01F2-DCA35556937A}"/>
              </a:ext>
            </a:extLst>
          </p:cNvPr>
          <p:cNvSpPr>
            <a:spLocks noGrp="1"/>
          </p:cNvSpPr>
          <p:nvPr>
            <p:ph idx="1"/>
          </p:nvPr>
        </p:nvSpPr>
        <p:spPr>
          <a:xfrm>
            <a:off x="3048000" y="1765300"/>
            <a:ext cx="5872163" cy="4859338"/>
          </a:xfrm>
        </p:spPr>
        <p:txBody>
          <a:bodyPr/>
          <a:lstStyle/>
          <a:p>
            <a:pPr algn="just" eaLnBrk="1" hangingPunct="1"/>
            <a:r>
              <a:rPr lang="el-GR" altLang="el-GR" sz="2800"/>
              <a:t>Το 1945 οι ΗΠΑ νομοτελειακά παρασύρθηκαν στις υποθέσεις του ανατολικού ημισφαιρίου.</a:t>
            </a:r>
          </a:p>
          <a:p>
            <a:pPr algn="just" eaLnBrk="1" hangingPunct="1"/>
            <a:r>
              <a:rPr lang="el-GR" altLang="el-GR" sz="2800"/>
              <a:t>Μετά την καταστροφή της Γερμανίας και της Ιαπωνίας και την αποδυνάμωση της Βρετανίας και της Γαλλίας δεν υπήρχε σοβαρό αντίβαρο στη σοβιετική ισχύ (εντός της Ευρώπης και της Ασίας).</a:t>
            </a:r>
          </a:p>
        </p:txBody>
      </p:sp>
      <p:pic>
        <p:nvPicPr>
          <p:cNvPr id="41988" name="Picture 4">
            <a:extLst>
              <a:ext uri="{FF2B5EF4-FFF2-40B4-BE49-F238E27FC236}">
                <a16:creationId xmlns:a16="http://schemas.microsoft.com/office/drawing/2014/main" id="{B6DDA015-E875-66FE-5C0E-2031B0EB6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2303463"/>
            <a:ext cx="2686050"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5">
            <a:extLst>
              <a:ext uri="{FF2B5EF4-FFF2-40B4-BE49-F238E27FC236}">
                <a16:creationId xmlns:a16="http://schemas.microsoft.com/office/drawing/2014/main" id="{04F7039D-3493-45FF-2675-533B1AAB6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4862513"/>
            <a:ext cx="2924175"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Τίτλος 1">
            <a:extLst>
              <a:ext uri="{FF2B5EF4-FFF2-40B4-BE49-F238E27FC236}">
                <a16:creationId xmlns:a16="http://schemas.microsoft.com/office/drawing/2014/main" id="{DA379E35-19F8-571B-5FBC-4E11613D698F}"/>
              </a:ext>
            </a:extLst>
          </p:cNvPr>
          <p:cNvSpPr>
            <a:spLocks noGrp="1"/>
          </p:cNvSpPr>
          <p:nvPr>
            <p:ph type="title"/>
          </p:nvPr>
        </p:nvSpPr>
        <p:spPr>
          <a:xfrm>
            <a:off x="1539875" y="623888"/>
            <a:ext cx="6994525" cy="708025"/>
          </a:xfrm>
        </p:spPr>
        <p:txBody>
          <a:bodyPr/>
          <a:lstStyle/>
          <a:p>
            <a:pPr algn="ctr" eaLnBrk="1" hangingPunct="1"/>
            <a:r>
              <a:rPr lang="el-GR" altLang="el-GR" sz="2800"/>
              <a:t>Γεωπολιτικές παράμετροι</a:t>
            </a:r>
            <a:br>
              <a:rPr lang="el-GR" altLang="el-GR" b="1"/>
            </a:br>
            <a:endParaRPr lang="el-GR" altLang="el-GR"/>
          </a:p>
        </p:txBody>
      </p:sp>
      <p:sp>
        <p:nvSpPr>
          <p:cNvPr id="43011" name="Θέση περιεχομένου 2">
            <a:extLst>
              <a:ext uri="{FF2B5EF4-FFF2-40B4-BE49-F238E27FC236}">
                <a16:creationId xmlns:a16="http://schemas.microsoft.com/office/drawing/2014/main" id="{7C173C43-AB6E-3685-AA87-1709412695A7}"/>
              </a:ext>
            </a:extLst>
          </p:cNvPr>
          <p:cNvSpPr>
            <a:spLocks noGrp="1"/>
          </p:cNvSpPr>
          <p:nvPr>
            <p:ph idx="1"/>
          </p:nvPr>
        </p:nvSpPr>
        <p:spPr>
          <a:xfrm>
            <a:off x="3192463" y="2117725"/>
            <a:ext cx="5727700" cy="4572000"/>
          </a:xfrm>
        </p:spPr>
        <p:txBody>
          <a:bodyPr/>
          <a:lstStyle/>
          <a:p>
            <a:pPr algn="just" eaLnBrk="1" hangingPunct="1"/>
            <a:r>
              <a:rPr lang="el-GR" altLang="el-GR" sz="2800"/>
              <a:t>Αν οι ΗΠΑ επέστρεφαν στον απομονωτισμό τους, όλα τα κέντρα ισχύος του ανατολικού ημισφαιρίου θα περιέρχονταν στον έλεγχο της ΕΣΣΔ.</a:t>
            </a:r>
          </a:p>
          <a:p>
            <a:pPr algn="just" eaLnBrk="1" hangingPunct="1"/>
            <a:r>
              <a:rPr lang="el-GR" altLang="el-GR" sz="2800"/>
              <a:t>Αν η ΕΣΣΔ συγκέντρωναν μια τέτοια ισχύ θα ήταν σε θέση να απειλήσουν το δυτικό ημισφαίριο και τις ίδιες τις ΗΠΑ.</a:t>
            </a:r>
          </a:p>
        </p:txBody>
      </p:sp>
      <p:pic>
        <p:nvPicPr>
          <p:cNvPr id="43012" name="Picture 4">
            <a:extLst>
              <a:ext uri="{FF2B5EF4-FFF2-40B4-BE49-F238E27FC236}">
                <a16:creationId xmlns:a16="http://schemas.microsoft.com/office/drawing/2014/main" id="{2C5B941F-065C-0D23-70A1-0B1A43E57B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3090863"/>
            <a:ext cx="2790825"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Τίτλος 1">
            <a:extLst>
              <a:ext uri="{FF2B5EF4-FFF2-40B4-BE49-F238E27FC236}">
                <a16:creationId xmlns:a16="http://schemas.microsoft.com/office/drawing/2014/main" id="{6CE92F51-141D-E857-658E-14B3E0A00796}"/>
              </a:ext>
            </a:extLst>
          </p:cNvPr>
          <p:cNvSpPr>
            <a:spLocks noGrp="1"/>
          </p:cNvSpPr>
          <p:nvPr>
            <p:ph type="title"/>
          </p:nvPr>
        </p:nvSpPr>
        <p:spPr>
          <a:xfrm>
            <a:off x="1427163" y="623888"/>
            <a:ext cx="7508875" cy="915987"/>
          </a:xfrm>
        </p:spPr>
        <p:txBody>
          <a:bodyPr/>
          <a:lstStyle/>
          <a:p>
            <a:pPr algn="ctr" eaLnBrk="1" hangingPunct="1"/>
            <a:r>
              <a:rPr lang="el-GR" altLang="el-GR" sz="3200"/>
              <a:t>Γεωπολιτικές παράμετροι</a:t>
            </a:r>
            <a:br>
              <a:rPr lang="el-GR" altLang="el-GR" b="1"/>
            </a:br>
            <a:endParaRPr lang="el-GR" altLang="el-GR"/>
          </a:p>
        </p:txBody>
      </p:sp>
      <p:sp>
        <p:nvSpPr>
          <p:cNvPr id="44035" name="Θέση περιεχομένου 2">
            <a:extLst>
              <a:ext uri="{FF2B5EF4-FFF2-40B4-BE49-F238E27FC236}">
                <a16:creationId xmlns:a16="http://schemas.microsoft.com/office/drawing/2014/main" id="{3DED41CC-FD89-A10E-5586-4581A29BA646}"/>
              </a:ext>
            </a:extLst>
          </p:cNvPr>
          <p:cNvSpPr>
            <a:spLocks noGrp="1"/>
          </p:cNvSpPr>
          <p:nvPr>
            <p:ph idx="1"/>
          </p:nvPr>
        </p:nvSpPr>
        <p:spPr>
          <a:xfrm>
            <a:off x="2236788" y="2117725"/>
            <a:ext cx="6683375" cy="4603750"/>
          </a:xfrm>
        </p:spPr>
        <p:txBody>
          <a:bodyPr/>
          <a:lstStyle/>
          <a:p>
            <a:pPr algn="just" eaLnBrk="1" hangingPunct="1"/>
            <a:r>
              <a:rPr lang="el-GR" altLang="el-GR" sz="2800"/>
              <a:t>Ο διπλωμάτης Τζορτζ Κέναν (αμερικανική πρεσβεία στην Μόσχα με το «μακρύ τηλεγράφημα») εξηγούσε ότι </a:t>
            </a:r>
          </a:p>
          <a:p>
            <a:pPr algn="just" eaLnBrk="1" hangingPunct="1"/>
            <a:r>
              <a:rPr lang="el-GR" altLang="el-GR" sz="2800"/>
              <a:t>για την ΕΣΣΔ δεν μπορεί να υπάρξει ειρηνική συνύπαρξη με τις ΗΠΑ.</a:t>
            </a:r>
          </a:p>
        </p:txBody>
      </p:sp>
      <p:pic>
        <p:nvPicPr>
          <p:cNvPr id="44036" name="Picture 2">
            <a:extLst>
              <a:ext uri="{FF2B5EF4-FFF2-40B4-BE49-F238E27FC236}">
                <a16:creationId xmlns:a16="http://schemas.microsoft.com/office/drawing/2014/main" id="{199BA482-73B0-BA4D-F22B-911F0F767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3" y="3944938"/>
            <a:ext cx="206692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Τίτλος 1">
            <a:extLst>
              <a:ext uri="{FF2B5EF4-FFF2-40B4-BE49-F238E27FC236}">
                <a16:creationId xmlns:a16="http://schemas.microsoft.com/office/drawing/2014/main" id="{D9D8BADF-C4AC-518A-0502-8445D668B405}"/>
              </a:ext>
            </a:extLst>
          </p:cNvPr>
          <p:cNvSpPr>
            <a:spLocks noGrp="1"/>
          </p:cNvSpPr>
          <p:nvPr>
            <p:ph type="title"/>
          </p:nvPr>
        </p:nvSpPr>
        <p:spPr>
          <a:xfrm>
            <a:off x="1539875" y="623888"/>
            <a:ext cx="6994525" cy="739775"/>
          </a:xfrm>
        </p:spPr>
        <p:txBody>
          <a:bodyPr/>
          <a:lstStyle/>
          <a:p>
            <a:pPr algn="ctr" eaLnBrk="1" hangingPunct="1"/>
            <a:r>
              <a:rPr lang="el-GR" altLang="el-GR" sz="3200"/>
              <a:t>Γεωπολιτικές παράμετροι</a:t>
            </a:r>
            <a:br>
              <a:rPr lang="el-GR" altLang="el-GR" b="1"/>
            </a:br>
            <a:endParaRPr lang="el-GR" altLang="el-GR"/>
          </a:p>
        </p:txBody>
      </p:sp>
      <p:sp>
        <p:nvSpPr>
          <p:cNvPr id="45059" name="Θέση περιεχομένου 2">
            <a:extLst>
              <a:ext uri="{FF2B5EF4-FFF2-40B4-BE49-F238E27FC236}">
                <a16:creationId xmlns:a16="http://schemas.microsoft.com/office/drawing/2014/main" id="{3D366241-A2AD-E4AF-B044-7DC779903F81}"/>
              </a:ext>
            </a:extLst>
          </p:cNvPr>
          <p:cNvSpPr>
            <a:spLocks noGrp="1"/>
          </p:cNvSpPr>
          <p:nvPr>
            <p:ph idx="1"/>
          </p:nvPr>
        </p:nvSpPr>
        <p:spPr>
          <a:xfrm>
            <a:off x="3000375" y="1492250"/>
            <a:ext cx="5822950" cy="4795838"/>
          </a:xfrm>
        </p:spPr>
        <p:txBody>
          <a:bodyPr/>
          <a:lstStyle/>
          <a:p>
            <a:pPr algn="just" eaLnBrk="1" hangingPunct="1"/>
            <a:r>
              <a:rPr lang="el-GR" altLang="el-GR" sz="2800"/>
              <a:t>Μόνο οι ΗΠΑ μπορούσαν να εγγυηθούν τη διατήρηση της ευρωπαϊκής ισορροπίας έναντι της σοβιετικής ισχύος </a:t>
            </a:r>
            <a:r>
              <a:rPr lang="el-GR" altLang="el-GR" sz="2400"/>
              <a:t>(Εξ ου και βλέπουμε την υλική στήριξη της Ελλάδας και της Τουρκίας, μέσα από το σχέδιο Μάρσαλ)</a:t>
            </a:r>
            <a:r>
              <a:rPr lang="el-GR" altLang="el-GR" sz="2800"/>
              <a:t>.</a:t>
            </a:r>
          </a:p>
          <a:p>
            <a:pPr algn="just" eaLnBrk="1" hangingPunct="1"/>
            <a:r>
              <a:rPr lang="el-GR" altLang="el-GR" sz="2800"/>
              <a:t>Ο Τρούμαν (1947) μίλησε με ιδεολογικούς όρους για δύο «τρόπους ζωής» και για την κομουνιστική απειλή.  </a:t>
            </a:r>
          </a:p>
        </p:txBody>
      </p:sp>
      <p:pic>
        <p:nvPicPr>
          <p:cNvPr id="45060" name="Picture 2">
            <a:extLst>
              <a:ext uri="{FF2B5EF4-FFF2-40B4-BE49-F238E27FC236}">
                <a16:creationId xmlns:a16="http://schemas.microsoft.com/office/drawing/2014/main" id="{25B4AAAC-51EF-3896-FB75-556845EE0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 y="1481138"/>
            <a:ext cx="26670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3">
            <a:extLst>
              <a:ext uri="{FF2B5EF4-FFF2-40B4-BE49-F238E27FC236}">
                <a16:creationId xmlns:a16="http://schemas.microsoft.com/office/drawing/2014/main" id="{ABDD793E-1B99-BE79-8CA6-70ED9EF97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 y="4051300"/>
            <a:ext cx="245745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Τίτλος 1">
            <a:extLst>
              <a:ext uri="{FF2B5EF4-FFF2-40B4-BE49-F238E27FC236}">
                <a16:creationId xmlns:a16="http://schemas.microsoft.com/office/drawing/2014/main" id="{5EC77A1C-0075-CCFA-C378-33B052376404}"/>
              </a:ext>
            </a:extLst>
          </p:cNvPr>
          <p:cNvSpPr>
            <a:spLocks noGrp="1"/>
          </p:cNvSpPr>
          <p:nvPr>
            <p:ph type="title"/>
          </p:nvPr>
        </p:nvSpPr>
        <p:spPr>
          <a:xfrm>
            <a:off x="1539875" y="623888"/>
            <a:ext cx="6994525" cy="1012825"/>
          </a:xfrm>
        </p:spPr>
        <p:txBody>
          <a:bodyPr/>
          <a:lstStyle/>
          <a:p>
            <a:pPr algn="ctr" eaLnBrk="1" hangingPunct="1"/>
            <a:r>
              <a:rPr lang="el-GR" altLang="el-GR" sz="3200"/>
              <a:t>Γεωπολιτικές παράμετροι</a:t>
            </a:r>
            <a:br>
              <a:rPr lang="el-GR" altLang="el-GR" b="1"/>
            </a:br>
            <a:endParaRPr lang="el-GR" altLang="el-GR"/>
          </a:p>
        </p:txBody>
      </p:sp>
      <p:sp>
        <p:nvSpPr>
          <p:cNvPr id="46083" name="Θέση περιεχομένου 2">
            <a:extLst>
              <a:ext uri="{FF2B5EF4-FFF2-40B4-BE49-F238E27FC236}">
                <a16:creationId xmlns:a16="http://schemas.microsoft.com/office/drawing/2014/main" id="{3EE0E636-4148-FF06-2C50-635A345B8F4C}"/>
              </a:ext>
            </a:extLst>
          </p:cNvPr>
          <p:cNvSpPr>
            <a:spLocks noGrp="1"/>
          </p:cNvSpPr>
          <p:nvPr>
            <p:ph idx="1"/>
          </p:nvPr>
        </p:nvSpPr>
        <p:spPr>
          <a:xfrm>
            <a:off x="2711450" y="1508125"/>
            <a:ext cx="6208713" cy="5349875"/>
          </a:xfrm>
        </p:spPr>
        <p:txBody>
          <a:bodyPr/>
          <a:lstStyle/>
          <a:p>
            <a:pPr algn="just" eaLnBrk="1" hangingPunct="1"/>
            <a:r>
              <a:rPr lang="el-GR" altLang="el-GR" sz="2800"/>
              <a:t>Η νέα προσέγγιση της κυβέρνησης Τρούμαν στην Ευρώπη (από την άνοιξη του 1947) ήταν η στρατηγική του </a:t>
            </a:r>
            <a:r>
              <a:rPr lang="en-US" altLang="el-GR" sz="2800" b="1"/>
              <a:t>containment </a:t>
            </a:r>
            <a:r>
              <a:rPr lang="el-GR" altLang="el-GR" sz="2800"/>
              <a:t>(της ανάσχεσης).</a:t>
            </a:r>
          </a:p>
          <a:p>
            <a:pPr algn="just" eaLnBrk="1" hangingPunct="1"/>
            <a:r>
              <a:rPr lang="el-GR" altLang="el-GR" sz="2800"/>
              <a:t>Η βάση της ήταν σε ένα άρθρο του Τζορτζ Κέναν που το δημοσίευσε ανώνυμα ως </a:t>
            </a:r>
            <a:r>
              <a:rPr lang="en-US" altLang="el-GR" sz="2800"/>
              <a:t>Mr. X </a:t>
            </a:r>
            <a:r>
              <a:rPr lang="en-US" altLang="el-GR" sz="2400"/>
              <a:t>(</a:t>
            </a:r>
            <a:r>
              <a:rPr lang="el-GR" altLang="el-GR" sz="2400"/>
              <a:t>Ιούλιος 1947, ως επικεφαλής του νεοσυσταθέντος Επιτελείου Σχεδιασμού Πολιτικής του υπουργείου εξωτερικών των ΗΠΑ)</a:t>
            </a:r>
            <a:r>
              <a:rPr lang="en-US" altLang="el-GR" sz="2400"/>
              <a:t>.</a:t>
            </a:r>
            <a:endParaRPr lang="el-GR" altLang="el-GR" sz="2400"/>
          </a:p>
        </p:txBody>
      </p:sp>
      <p:pic>
        <p:nvPicPr>
          <p:cNvPr id="46084" name="Picture 2">
            <a:extLst>
              <a:ext uri="{FF2B5EF4-FFF2-40B4-BE49-F238E27FC236}">
                <a16:creationId xmlns:a16="http://schemas.microsoft.com/office/drawing/2014/main" id="{8A5CDC28-875A-96D4-E33A-CA8880B845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 y="3033713"/>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Τίτλος 1">
            <a:extLst>
              <a:ext uri="{FF2B5EF4-FFF2-40B4-BE49-F238E27FC236}">
                <a16:creationId xmlns:a16="http://schemas.microsoft.com/office/drawing/2014/main" id="{0E207D2D-2DB5-30A1-E951-9FC2DA9FBF71}"/>
              </a:ext>
            </a:extLst>
          </p:cNvPr>
          <p:cNvSpPr>
            <a:spLocks noGrp="1"/>
          </p:cNvSpPr>
          <p:nvPr>
            <p:ph type="title"/>
          </p:nvPr>
        </p:nvSpPr>
        <p:spPr>
          <a:xfrm>
            <a:off x="1539875" y="623888"/>
            <a:ext cx="6994525" cy="1012825"/>
          </a:xfrm>
        </p:spPr>
        <p:txBody>
          <a:bodyPr/>
          <a:lstStyle/>
          <a:p>
            <a:pPr algn="ctr" eaLnBrk="1" hangingPunct="1"/>
            <a:r>
              <a:rPr lang="el-GR" altLang="el-GR" sz="3200"/>
              <a:t>Γεωπολιτικές παράμετροι</a:t>
            </a:r>
            <a:br>
              <a:rPr lang="el-GR" altLang="el-GR" b="1"/>
            </a:br>
            <a:endParaRPr lang="el-GR" altLang="el-GR"/>
          </a:p>
        </p:txBody>
      </p:sp>
      <p:pic>
        <p:nvPicPr>
          <p:cNvPr id="47107" name="Picture 2">
            <a:extLst>
              <a:ext uri="{FF2B5EF4-FFF2-40B4-BE49-F238E27FC236}">
                <a16:creationId xmlns:a16="http://schemas.microsoft.com/office/drawing/2014/main" id="{16C9CD5B-C396-5F79-9817-9778A5E46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1425" y="1468438"/>
            <a:ext cx="6076950" cy="456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Τίτλος 1">
            <a:extLst>
              <a:ext uri="{FF2B5EF4-FFF2-40B4-BE49-F238E27FC236}">
                <a16:creationId xmlns:a16="http://schemas.microsoft.com/office/drawing/2014/main" id="{6306BBCB-4FD7-8599-C1C7-08F88A2B85D2}"/>
              </a:ext>
            </a:extLst>
          </p:cNvPr>
          <p:cNvSpPr>
            <a:spLocks noGrp="1"/>
          </p:cNvSpPr>
          <p:nvPr>
            <p:ph type="title"/>
          </p:nvPr>
        </p:nvSpPr>
        <p:spPr>
          <a:xfrm>
            <a:off x="1379538" y="623888"/>
            <a:ext cx="7475537" cy="755650"/>
          </a:xfrm>
        </p:spPr>
        <p:txBody>
          <a:bodyPr/>
          <a:lstStyle/>
          <a:p>
            <a:pPr algn="ctr" eaLnBrk="1" hangingPunct="1"/>
            <a:r>
              <a:rPr lang="el-GR" altLang="el-GR" sz="3200"/>
              <a:t>Γεωπολιτικές παράμετροι</a:t>
            </a:r>
            <a:br>
              <a:rPr lang="el-GR" altLang="el-GR" b="1"/>
            </a:br>
            <a:endParaRPr lang="el-GR" altLang="el-GR"/>
          </a:p>
        </p:txBody>
      </p:sp>
      <p:sp>
        <p:nvSpPr>
          <p:cNvPr id="48131" name="Θέση περιεχομένου 2">
            <a:extLst>
              <a:ext uri="{FF2B5EF4-FFF2-40B4-BE49-F238E27FC236}">
                <a16:creationId xmlns:a16="http://schemas.microsoft.com/office/drawing/2014/main" id="{2544C928-1949-C8D3-5037-9C34E877242F}"/>
              </a:ext>
            </a:extLst>
          </p:cNvPr>
          <p:cNvSpPr>
            <a:spLocks noGrp="1"/>
          </p:cNvSpPr>
          <p:nvPr>
            <p:ph idx="1"/>
          </p:nvPr>
        </p:nvSpPr>
        <p:spPr>
          <a:xfrm>
            <a:off x="3176588" y="1812925"/>
            <a:ext cx="5743575" cy="4829175"/>
          </a:xfrm>
        </p:spPr>
        <p:txBody>
          <a:bodyPr/>
          <a:lstStyle/>
          <a:p>
            <a:pPr algn="just" eaLnBrk="1" hangingPunct="1"/>
            <a:r>
              <a:rPr lang="el-GR" altLang="el-GR" sz="2800"/>
              <a:t>Η πολιτική της ΕΣΣΔ ήταν ένα ρευστό ποτάμι κινείται παντού για να γεμίσει κάθε διαθέσιμη γωνιά στη λεκάνη της παγκόσμιας ισχύος.</a:t>
            </a:r>
          </a:p>
          <a:p>
            <a:pPr algn="just" eaLnBrk="1" hangingPunct="1"/>
            <a:r>
              <a:rPr lang="el-GR" altLang="el-GR" sz="2800"/>
              <a:t>Οι ΗΠΑ απέναντι στην ΕΣΣΔ πρέπει να επιδείξουν μια μακροχρόνια, υπομονετική, σθεναρή και άγρυπνη ανάσχεση.</a:t>
            </a:r>
          </a:p>
        </p:txBody>
      </p:sp>
      <p:pic>
        <p:nvPicPr>
          <p:cNvPr id="48132" name="Picture 2">
            <a:extLst>
              <a:ext uri="{FF2B5EF4-FFF2-40B4-BE49-F238E27FC236}">
                <a16:creationId xmlns:a16="http://schemas.microsoft.com/office/drawing/2014/main" id="{5F5AD415-F88C-939A-2924-0B3DDEFB1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63" y="2481263"/>
            <a:ext cx="1971675"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3">
            <a:extLst>
              <a:ext uri="{FF2B5EF4-FFF2-40B4-BE49-F238E27FC236}">
                <a16:creationId xmlns:a16="http://schemas.microsoft.com/office/drawing/2014/main" id="{025BDE9D-A89C-72F0-BF3C-6342C9C03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5257800"/>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Τίτλος 1">
            <a:extLst>
              <a:ext uri="{FF2B5EF4-FFF2-40B4-BE49-F238E27FC236}">
                <a16:creationId xmlns:a16="http://schemas.microsoft.com/office/drawing/2014/main" id="{1E328887-94DE-0F90-1592-2FD9C8E8FA36}"/>
              </a:ext>
            </a:extLst>
          </p:cNvPr>
          <p:cNvSpPr>
            <a:spLocks noGrp="1"/>
          </p:cNvSpPr>
          <p:nvPr>
            <p:ph type="title"/>
          </p:nvPr>
        </p:nvSpPr>
        <p:spPr>
          <a:xfrm>
            <a:off x="1379538" y="623888"/>
            <a:ext cx="7475537" cy="692150"/>
          </a:xfrm>
        </p:spPr>
        <p:txBody>
          <a:bodyPr/>
          <a:lstStyle/>
          <a:p>
            <a:pPr algn="ctr" eaLnBrk="1" hangingPunct="1"/>
            <a:r>
              <a:rPr lang="el-GR" altLang="el-GR" sz="3200"/>
              <a:t>Γεωπολιτικές παράμετροι</a:t>
            </a:r>
            <a:br>
              <a:rPr lang="el-GR" altLang="el-GR" b="1"/>
            </a:br>
            <a:endParaRPr lang="el-GR" altLang="el-GR"/>
          </a:p>
        </p:txBody>
      </p:sp>
      <p:sp>
        <p:nvSpPr>
          <p:cNvPr id="49155" name="Θέση περιεχομένου 2">
            <a:extLst>
              <a:ext uri="{FF2B5EF4-FFF2-40B4-BE49-F238E27FC236}">
                <a16:creationId xmlns:a16="http://schemas.microsoft.com/office/drawing/2014/main" id="{5482B688-E952-CFA6-79E7-9F161C2231FC}"/>
              </a:ext>
            </a:extLst>
          </p:cNvPr>
          <p:cNvSpPr>
            <a:spLocks noGrp="1"/>
          </p:cNvSpPr>
          <p:nvPr>
            <p:ph idx="1"/>
          </p:nvPr>
        </p:nvSpPr>
        <p:spPr>
          <a:xfrm>
            <a:off x="2598738" y="1395413"/>
            <a:ext cx="6321425" cy="5149850"/>
          </a:xfrm>
        </p:spPr>
        <p:txBody>
          <a:bodyPr/>
          <a:lstStyle/>
          <a:p>
            <a:pPr algn="just" eaLnBrk="1" hangingPunct="1"/>
            <a:r>
              <a:rPr lang="el-GR" altLang="el-GR" sz="2800"/>
              <a:t>Η αμερικανική πολιτική αποτέλεσε την κρίσιμη αρχική ώθηση </a:t>
            </a:r>
          </a:p>
          <a:p>
            <a:pPr algn="just" eaLnBrk="1" hangingPunct="1"/>
            <a:r>
              <a:rPr lang="el-GR" altLang="el-GR" sz="2800"/>
              <a:t>στη διαδικασία της ευρωπαϊκής ολοκλήρωσης.</a:t>
            </a:r>
          </a:p>
          <a:p>
            <a:pPr algn="just" eaLnBrk="1" hangingPunct="1"/>
            <a:r>
              <a:rPr lang="el-GR" altLang="el-GR" sz="2800"/>
              <a:t>Συνάμα και η σοβιετική απειλή άνοιξε τον δρόμο (</a:t>
            </a:r>
            <a:r>
              <a:rPr lang="el-GR" altLang="el-GR" sz="2400"/>
              <a:t>για τον διακανονισμό</a:t>
            </a:r>
            <a:r>
              <a:rPr lang="el-GR" altLang="el-GR" sz="2800"/>
              <a:t> </a:t>
            </a:r>
            <a:r>
              <a:rPr lang="el-GR" altLang="el-GR" sz="2400"/>
              <a:t>γύρω από το Ρουρ (τη βιομηχανική καρδιά της Γερμανίας) </a:t>
            </a:r>
          </a:p>
          <a:p>
            <a:pPr algn="just" eaLnBrk="1" hangingPunct="1"/>
            <a:r>
              <a:rPr lang="el-GR" altLang="el-GR" sz="2800"/>
              <a:t>για την Ευρωπαϊκή Κοινότητα Άνθρακα και Χάλυβα και μετά την Ευρωπαϊκή Οικονομική Κοινότητα.</a:t>
            </a:r>
          </a:p>
        </p:txBody>
      </p:sp>
      <p:pic>
        <p:nvPicPr>
          <p:cNvPr id="49156" name="Picture 2">
            <a:extLst>
              <a:ext uri="{FF2B5EF4-FFF2-40B4-BE49-F238E27FC236}">
                <a16:creationId xmlns:a16="http://schemas.microsoft.com/office/drawing/2014/main" id="{D3C8D4FE-71F1-6A76-ACAA-F52ED8FF66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013" y="1895475"/>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7" name="Picture 3">
            <a:extLst>
              <a:ext uri="{FF2B5EF4-FFF2-40B4-BE49-F238E27FC236}">
                <a16:creationId xmlns:a16="http://schemas.microsoft.com/office/drawing/2014/main" id="{EFC49F8A-602B-0A31-A0C9-4971B8D3D2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88" y="4264025"/>
            <a:ext cx="2257425"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Τίτλος 1">
            <a:extLst>
              <a:ext uri="{FF2B5EF4-FFF2-40B4-BE49-F238E27FC236}">
                <a16:creationId xmlns:a16="http://schemas.microsoft.com/office/drawing/2014/main" id="{8902A5BD-7558-7CF4-0D26-10785B9A2787}"/>
              </a:ext>
            </a:extLst>
          </p:cNvPr>
          <p:cNvSpPr>
            <a:spLocks noGrp="1"/>
          </p:cNvSpPr>
          <p:nvPr>
            <p:ph type="title"/>
          </p:nvPr>
        </p:nvSpPr>
        <p:spPr>
          <a:xfrm>
            <a:off x="1379538" y="623888"/>
            <a:ext cx="7475537" cy="884237"/>
          </a:xfrm>
        </p:spPr>
        <p:txBody>
          <a:bodyPr/>
          <a:lstStyle/>
          <a:p>
            <a:pPr algn="ctr" eaLnBrk="1" hangingPunct="1"/>
            <a:r>
              <a:rPr lang="el-GR" altLang="el-GR" sz="3200"/>
              <a:t>Γεωπολιτικές παράμετροι</a:t>
            </a:r>
            <a:br>
              <a:rPr lang="el-GR" altLang="el-GR" b="1"/>
            </a:br>
            <a:endParaRPr lang="el-GR" altLang="el-GR"/>
          </a:p>
        </p:txBody>
      </p:sp>
      <p:sp>
        <p:nvSpPr>
          <p:cNvPr id="50179" name="Θέση περιεχομένου 2">
            <a:extLst>
              <a:ext uri="{FF2B5EF4-FFF2-40B4-BE49-F238E27FC236}">
                <a16:creationId xmlns:a16="http://schemas.microsoft.com/office/drawing/2014/main" id="{987E14E3-9F54-56C7-A17A-E3C471ECDAA4}"/>
              </a:ext>
            </a:extLst>
          </p:cNvPr>
          <p:cNvSpPr>
            <a:spLocks noGrp="1"/>
          </p:cNvSpPr>
          <p:nvPr>
            <p:ph idx="1"/>
          </p:nvPr>
        </p:nvSpPr>
        <p:spPr>
          <a:xfrm>
            <a:off x="2052638" y="1347788"/>
            <a:ext cx="6867525" cy="5260975"/>
          </a:xfrm>
        </p:spPr>
        <p:txBody>
          <a:bodyPr/>
          <a:lstStyle/>
          <a:p>
            <a:pPr algn="just" eaLnBrk="1" hangingPunct="1"/>
            <a:r>
              <a:rPr lang="el-GR" altLang="el-GR" sz="2800"/>
              <a:t>Η ενοποίηση των τριών δυτικών κατοχικών ζωνών της Γερμανίας στο πλαίσιο του Σχεδίου Μάρσαλ (μέσα 1948) – </a:t>
            </a:r>
            <a:r>
              <a:rPr lang="el-GR" altLang="el-GR" sz="2800" u="sng"/>
              <a:t>Γερμανικό Ζήτημα</a:t>
            </a:r>
            <a:r>
              <a:rPr lang="el-GR" altLang="el-GR" sz="2800"/>
              <a:t> </a:t>
            </a:r>
          </a:p>
          <a:p>
            <a:pPr algn="just" eaLnBrk="1" hangingPunct="1"/>
            <a:r>
              <a:rPr lang="el-GR" altLang="el-GR" sz="2800"/>
              <a:t>οδήγησε τον Στάλιν στην εγκατάλειψη της προώθησης της γερμανικής ενοποίησης υπό τη σοβιετική σφαίρα επιρροής.</a:t>
            </a:r>
          </a:p>
          <a:p>
            <a:pPr algn="just" eaLnBrk="1" hangingPunct="1"/>
            <a:r>
              <a:rPr lang="el-GR" altLang="el-GR" sz="2400"/>
              <a:t>Ο Στάλιν απάντησε με τον σοβιετικό αποκλεισμό του Βερολίνου, προκαλώντας νέα έξαρση των δυτικών φοβιών για τη σοβιετική απειλή</a:t>
            </a:r>
            <a:r>
              <a:rPr lang="el-GR" altLang="el-GR" sz="2800"/>
              <a:t>. </a:t>
            </a:r>
          </a:p>
        </p:txBody>
      </p:sp>
      <p:pic>
        <p:nvPicPr>
          <p:cNvPr id="50180" name="Picture 2">
            <a:extLst>
              <a:ext uri="{FF2B5EF4-FFF2-40B4-BE49-F238E27FC236}">
                <a16:creationId xmlns:a16="http://schemas.microsoft.com/office/drawing/2014/main" id="{C9C2EF7A-2F4F-4853-83F7-EB818383D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3" y="4319588"/>
            <a:ext cx="1800225"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Picture 3">
            <a:extLst>
              <a:ext uri="{FF2B5EF4-FFF2-40B4-BE49-F238E27FC236}">
                <a16:creationId xmlns:a16="http://schemas.microsoft.com/office/drawing/2014/main" id="{97AA7892-1D30-3162-8464-AE66B17C88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81175"/>
            <a:ext cx="239077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Τίτλος 1">
            <a:extLst>
              <a:ext uri="{FF2B5EF4-FFF2-40B4-BE49-F238E27FC236}">
                <a16:creationId xmlns:a16="http://schemas.microsoft.com/office/drawing/2014/main" id="{B27CA65A-D6B8-8E46-83C1-3300F5FA1701}"/>
              </a:ext>
            </a:extLst>
          </p:cNvPr>
          <p:cNvSpPr>
            <a:spLocks noGrp="1"/>
          </p:cNvSpPr>
          <p:nvPr>
            <p:ph type="title"/>
          </p:nvPr>
        </p:nvSpPr>
        <p:spPr>
          <a:xfrm>
            <a:off x="1379538" y="623888"/>
            <a:ext cx="7475537" cy="1268412"/>
          </a:xfrm>
        </p:spPr>
        <p:txBody>
          <a:bodyPr/>
          <a:lstStyle/>
          <a:p>
            <a:pPr algn="ctr" eaLnBrk="1" hangingPunct="1"/>
            <a:r>
              <a:rPr lang="el-GR" altLang="el-GR" sz="3200"/>
              <a:t>Γεωπολιτικές παράμετροι</a:t>
            </a:r>
            <a:br>
              <a:rPr lang="el-GR" altLang="el-GR" b="1"/>
            </a:br>
            <a:endParaRPr lang="el-GR" altLang="el-GR"/>
          </a:p>
        </p:txBody>
      </p:sp>
      <p:sp>
        <p:nvSpPr>
          <p:cNvPr id="51203" name="Θέση περιεχομένου 2">
            <a:extLst>
              <a:ext uri="{FF2B5EF4-FFF2-40B4-BE49-F238E27FC236}">
                <a16:creationId xmlns:a16="http://schemas.microsoft.com/office/drawing/2014/main" id="{BA6F3B5D-5B86-4AEE-B818-E3CA3A8F8377}"/>
              </a:ext>
            </a:extLst>
          </p:cNvPr>
          <p:cNvSpPr>
            <a:spLocks noGrp="1"/>
          </p:cNvSpPr>
          <p:nvPr>
            <p:ph idx="1"/>
          </p:nvPr>
        </p:nvSpPr>
        <p:spPr>
          <a:xfrm>
            <a:off x="2662238" y="1331913"/>
            <a:ext cx="6257925" cy="5405437"/>
          </a:xfrm>
        </p:spPr>
        <p:txBody>
          <a:bodyPr/>
          <a:lstStyle/>
          <a:p>
            <a:pPr algn="just" eaLnBrk="1" hangingPunct="1"/>
            <a:r>
              <a:rPr lang="el-GR" altLang="el-GR" sz="2800"/>
              <a:t>Αποτέλεσμα ήταν η σύσταση του ΝΑΤΟ (άνοιξη του 1949).</a:t>
            </a:r>
          </a:p>
          <a:p>
            <a:pPr algn="just" eaLnBrk="1" hangingPunct="1"/>
            <a:r>
              <a:rPr lang="el-GR" altLang="el-GR" sz="2800"/>
              <a:t>Ο Στάλιν με τις ενέργειές του πέρα από το ότι είχε βοηθήσει (ακούσια) στην προώθηση του Σχεδίου Μάρσαλ επιτάχυνε τη στρατιωτική συσπείρωση της δυτικής Ευρώπης με τις ΗΠΑ. </a:t>
            </a:r>
          </a:p>
          <a:p>
            <a:pPr algn="just" eaLnBrk="1" hangingPunct="1"/>
            <a:r>
              <a:rPr lang="el-GR" altLang="el-GR" sz="2800"/>
              <a:t>Διευκόλυναν την εμπέδωση και θεσμική ανάπτυξη της αμερικανικής ηγεμονίας στη Δ. Ευρώπη.</a:t>
            </a:r>
          </a:p>
        </p:txBody>
      </p:sp>
      <p:pic>
        <p:nvPicPr>
          <p:cNvPr id="51204" name="Picture 3">
            <a:extLst>
              <a:ext uri="{FF2B5EF4-FFF2-40B4-BE49-F238E27FC236}">
                <a16:creationId xmlns:a16="http://schemas.microsoft.com/office/drawing/2014/main" id="{8E7BDD5D-2FD3-C3DA-3FBE-876418799A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0163"/>
            <a:ext cx="276225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5" name="Picture 2">
            <a:extLst>
              <a:ext uri="{FF2B5EF4-FFF2-40B4-BE49-F238E27FC236}">
                <a16:creationId xmlns:a16="http://schemas.microsoft.com/office/drawing/2014/main" id="{CC5B58BA-5AA2-D3F6-67FB-FCF9E86CD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 y="3044825"/>
            <a:ext cx="2451100"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6" name="Picture 3">
            <a:extLst>
              <a:ext uri="{FF2B5EF4-FFF2-40B4-BE49-F238E27FC236}">
                <a16:creationId xmlns:a16="http://schemas.microsoft.com/office/drawing/2014/main" id="{E07822E2-A0A0-44BC-6A86-8063F4CBC5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 y="504507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Τίτλος 1">
            <a:extLst>
              <a:ext uri="{FF2B5EF4-FFF2-40B4-BE49-F238E27FC236}">
                <a16:creationId xmlns:a16="http://schemas.microsoft.com/office/drawing/2014/main" id="{9BB4CEC0-428E-5967-54D3-598EAEBEE96C}"/>
              </a:ext>
            </a:extLst>
          </p:cNvPr>
          <p:cNvSpPr>
            <a:spLocks noGrp="1"/>
          </p:cNvSpPr>
          <p:nvPr>
            <p:ph type="title"/>
          </p:nvPr>
        </p:nvSpPr>
        <p:spPr>
          <a:xfrm>
            <a:off x="1944688" y="623888"/>
            <a:ext cx="6589712" cy="1281112"/>
          </a:xfrm>
        </p:spPr>
        <p:txBody>
          <a:bodyPr/>
          <a:lstStyle/>
          <a:p>
            <a:pPr eaLnBrk="1" hangingPunct="1"/>
            <a:r>
              <a:rPr lang="el-GR" altLang="el-GR"/>
              <a:t>Η ΔΟΜΗ ΤΗΣ ΠΑΡΟΥΣΙΑΣΗΣ</a:t>
            </a:r>
          </a:p>
        </p:txBody>
      </p:sp>
      <p:pic>
        <p:nvPicPr>
          <p:cNvPr id="20483" name="Picture 2">
            <a:extLst>
              <a:ext uri="{FF2B5EF4-FFF2-40B4-BE49-F238E27FC236}">
                <a16:creationId xmlns:a16="http://schemas.microsoft.com/office/drawing/2014/main" id="{337E077E-CF78-E850-63A4-31FCBADA4A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4050"/>
            <a:ext cx="9144000" cy="493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Τίτλος 1">
            <a:extLst>
              <a:ext uri="{FF2B5EF4-FFF2-40B4-BE49-F238E27FC236}">
                <a16:creationId xmlns:a16="http://schemas.microsoft.com/office/drawing/2014/main" id="{87778428-1A76-433B-7B84-89EA08929777}"/>
              </a:ext>
            </a:extLst>
          </p:cNvPr>
          <p:cNvSpPr>
            <a:spLocks noGrp="1"/>
          </p:cNvSpPr>
          <p:nvPr>
            <p:ph type="title"/>
          </p:nvPr>
        </p:nvSpPr>
        <p:spPr>
          <a:xfrm>
            <a:off x="1587500" y="623888"/>
            <a:ext cx="7332663" cy="1076325"/>
          </a:xfrm>
        </p:spPr>
        <p:txBody>
          <a:bodyPr/>
          <a:lstStyle/>
          <a:p>
            <a:pPr algn="just" eaLnBrk="1" hangingPunct="1"/>
            <a:r>
              <a:rPr lang="el-GR" altLang="el-GR" sz="3200"/>
              <a:t>H στρατηγική διάσταση της Ένωσης και η σχέση της με τις ΗΠΑ</a:t>
            </a:r>
          </a:p>
        </p:txBody>
      </p:sp>
      <p:sp>
        <p:nvSpPr>
          <p:cNvPr id="52227" name="Θέση περιεχομένου 2">
            <a:extLst>
              <a:ext uri="{FF2B5EF4-FFF2-40B4-BE49-F238E27FC236}">
                <a16:creationId xmlns:a16="http://schemas.microsoft.com/office/drawing/2014/main" id="{5E364087-3C1C-0CBF-CD12-8E2A5BFB8A0D}"/>
              </a:ext>
            </a:extLst>
          </p:cNvPr>
          <p:cNvSpPr>
            <a:spLocks noGrp="1"/>
          </p:cNvSpPr>
          <p:nvPr>
            <p:ph idx="1"/>
          </p:nvPr>
        </p:nvSpPr>
        <p:spPr>
          <a:xfrm>
            <a:off x="3048000" y="1781175"/>
            <a:ext cx="5888038" cy="4572000"/>
          </a:xfrm>
        </p:spPr>
        <p:txBody>
          <a:bodyPr/>
          <a:lstStyle/>
          <a:p>
            <a:pPr algn="just" eaLnBrk="1" hangingPunct="1"/>
            <a:r>
              <a:rPr lang="el-GR" altLang="el-GR" sz="2800"/>
              <a:t>Στη μεταψυχροπολεμική εποχή φάνηκε να αμφισβητείται </a:t>
            </a:r>
          </a:p>
          <a:p>
            <a:pPr algn="just" eaLnBrk="1" hangingPunct="1"/>
            <a:r>
              <a:rPr lang="el-GR" altLang="el-GR" sz="2800"/>
              <a:t>η αναγκαιότητα τόσο της παρουσίας όσο και της ύπαρξης του ΝΑΤΟ. </a:t>
            </a:r>
          </a:p>
          <a:p>
            <a:pPr algn="just" eaLnBrk="1" hangingPunct="1"/>
            <a:r>
              <a:rPr lang="el-GR" altLang="el-GR" sz="2800"/>
              <a:t>Αυτό θα δρομολογούσε εξελίξεις για μια «αυτόφωτη» και όχι «ετερόφωτη» ευρωπαϊκή άμυνα. </a:t>
            </a:r>
          </a:p>
        </p:txBody>
      </p:sp>
      <p:pic>
        <p:nvPicPr>
          <p:cNvPr id="52228" name="Picture 2">
            <a:extLst>
              <a:ext uri="{FF2B5EF4-FFF2-40B4-BE49-F238E27FC236}">
                <a16:creationId xmlns:a16="http://schemas.microsoft.com/office/drawing/2014/main" id="{A5F4A82C-EF43-BC1E-4687-3431ABA84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76850"/>
            <a:ext cx="2895600"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3">
            <a:extLst>
              <a:ext uri="{FF2B5EF4-FFF2-40B4-BE49-F238E27FC236}">
                <a16:creationId xmlns:a16="http://schemas.microsoft.com/office/drawing/2014/main" id="{E66D98C4-8A63-0966-537E-B53E09913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50" y="1828800"/>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Τίτλος 1">
            <a:extLst>
              <a:ext uri="{FF2B5EF4-FFF2-40B4-BE49-F238E27FC236}">
                <a16:creationId xmlns:a16="http://schemas.microsoft.com/office/drawing/2014/main" id="{C633AE32-8459-67FF-D3EB-56F2D8459263}"/>
              </a:ext>
            </a:extLst>
          </p:cNvPr>
          <p:cNvSpPr>
            <a:spLocks noGrp="1"/>
          </p:cNvSpPr>
          <p:nvPr>
            <p:ph type="title"/>
          </p:nvPr>
        </p:nvSpPr>
        <p:spPr>
          <a:xfrm>
            <a:off x="1587500" y="623888"/>
            <a:ext cx="7332663" cy="931862"/>
          </a:xfrm>
        </p:spPr>
        <p:txBody>
          <a:bodyPr/>
          <a:lstStyle/>
          <a:p>
            <a:pPr algn="just" eaLnBrk="1" hangingPunct="1"/>
            <a:r>
              <a:rPr lang="el-GR" altLang="el-GR" sz="3200"/>
              <a:t>H στρατηγική διάσταση της Ένωσης και η σχέση της με τις ΗΠΑ</a:t>
            </a:r>
          </a:p>
        </p:txBody>
      </p:sp>
      <p:sp>
        <p:nvSpPr>
          <p:cNvPr id="53251" name="Θέση περιεχομένου 2">
            <a:extLst>
              <a:ext uri="{FF2B5EF4-FFF2-40B4-BE49-F238E27FC236}">
                <a16:creationId xmlns:a16="http://schemas.microsoft.com/office/drawing/2014/main" id="{957FF549-6F35-7BF2-F6D4-DFD1226C41C1}"/>
              </a:ext>
            </a:extLst>
          </p:cNvPr>
          <p:cNvSpPr>
            <a:spLocks noGrp="1"/>
          </p:cNvSpPr>
          <p:nvPr>
            <p:ph idx="1"/>
          </p:nvPr>
        </p:nvSpPr>
        <p:spPr>
          <a:xfrm>
            <a:off x="3176588" y="1716088"/>
            <a:ext cx="5614987" cy="5037137"/>
          </a:xfrm>
        </p:spPr>
        <p:txBody>
          <a:bodyPr/>
          <a:lstStyle/>
          <a:p>
            <a:pPr algn="just" eaLnBrk="1" hangingPunct="1"/>
            <a:r>
              <a:rPr lang="el-GR" altLang="el-GR" sz="2800"/>
              <a:t>Το νέο περιβάλλον προκλήσεων-κρίσεων και η προσαρμοστικότητα του ΝΑΤΟ απέναντι σ’ αυτό κατέδειξε </a:t>
            </a:r>
          </a:p>
          <a:p>
            <a:pPr algn="just" eaLnBrk="1" hangingPunct="1"/>
            <a:r>
              <a:rPr lang="el-GR" altLang="el-GR" sz="2800"/>
              <a:t>ότι η παγίωση του ΝΑΤΟ, ως στρατηγικού συντελεστή άμυνας, είναι ουσιώδης, </a:t>
            </a:r>
          </a:p>
          <a:p>
            <a:pPr algn="just" eaLnBrk="1" hangingPunct="1"/>
            <a:r>
              <a:rPr lang="el-GR" altLang="el-GR" sz="2800"/>
              <a:t>παρά τα όποια βήματα στην ευρωπαϊκή άμυνα.</a:t>
            </a:r>
          </a:p>
        </p:txBody>
      </p:sp>
      <p:pic>
        <p:nvPicPr>
          <p:cNvPr id="53252" name="Picture 2">
            <a:extLst>
              <a:ext uri="{FF2B5EF4-FFF2-40B4-BE49-F238E27FC236}">
                <a16:creationId xmlns:a16="http://schemas.microsoft.com/office/drawing/2014/main" id="{510C6B73-F77D-4F62-1573-06FC1429DA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 y="1830388"/>
            <a:ext cx="276225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3" name="Picture 3">
            <a:extLst>
              <a:ext uri="{FF2B5EF4-FFF2-40B4-BE49-F238E27FC236}">
                <a16:creationId xmlns:a16="http://schemas.microsoft.com/office/drawing/2014/main" id="{9AE1D2AB-6727-18A5-D60D-0A162B00E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 y="5238750"/>
            <a:ext cx="281940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Τίτλος 1">
            <a:extLst>
              <a:ext uri="{FF2B5EF4-FFF2-40B4-BE49-F238E27FC236}">
                <a16:creationId xmlns:a16="http://schemas.microsoft.com/office/drawing/2014/main" id="{A471E2CF-22F8-A337-D59C-F2720184510D}"/>
              </a:ext>
            </a:extLst>
          </p:cNvPr>
          <p:cNvSpPr>
            <a:spLocks noGrp="1"/>
          </p:cNvSpPr>
          <p:nvPr>
            <p:ph type="title"/>
          </p:nvPr>
        </p:nvSpPr>
        <p:spPr>
          <a:xfrm>
            <a:off x="1587500" y="623888"/>
            <a:ext cx="7332663" cy="1012825"/>
          </a:xfrm>
        </p:spPr>
        <p:txBody>
          <a:bodyPr/>
          <a:lstStyle/>
          <a:p>
            <a:pPr algn="just" eaLnBrk="1" hangingPunct="1"/>
            <a:r>
              <a:rPr lang="el-GR" altLang="el-GR" sz="3200"/>
              <a:t>H στρατηγική διάσταση της Ένωσης και η σχέση της με τις ΗΠΑ</a:t>
            </a:r>
          </a:p>
        </p:txBody>
      </p:sp>
      <p:sp>
        <p:nvSpPr>
          <p:cNvPr id="54275" name="Θέση περιεχομένου 2">
            <a:extLst>
              <a:ext uri="{FF2B5EF4-FFF2-40B4-BE49-F238E27FC236}">
                <a16:creationId xmlns:a16="http://schemas.microsoft.com/office/drawing/2014/main" id="{1D01F267-C9EF-ECE6-5754-DDB5E8CC9FB9}"/>
              </a:ext>
            </a:extLst>
          </p:cNvPr>
          <p:cNvSpPr>
            <a:spLocks noGrp="1"/>
          </p:cNvSpPr>
          <p:nvPr>
            <p:ph idx="1"/>
          </p:nvPr>
        </p:nvSpPr>
        <p:spPr>
          <a:xfrm>
            <a:off x="1943100" y="1781175"/>
            <a:ext cx="6591300" cy="4572000"/>
          </a:xfrm>
        </p:spPr>
        <p:txBody>
          <a:bodyPr/>
          <a:lstStyle/>
          <a:p>
            <a:pPr algn="just" eaLnBrk="1" hangingPunct="1"/>
            <a:r>
              <a:rPr lang="el-GR" altLang="el-GR" sz="2800" dirty="0"/>
              <a:t>Στον 21</a:t>
            </a:r>
            <a:r>
              <a:rPr lang="el-GR" altLang="el-GR" sz="2800" baseline="30000" dirty="0"/>
              <a:t>ο</a:t>
            </a:r>
            <a:r>
              <a:rPr lang="en-US" altLang="el-GR" sz="2800" baseline="30000" dirty="0"/>
              <a:t> </a:t>
            </a:r>
            <a:r>
              <a:rPr lang="el-GR" altLang="el-GR" sz="2800" dirty="0"/>
              <a:t>αιώνα το κρίσιμο ζητούμενο αφορά το αν αυτά τα βήματα για ευρωπαϊκή άμυνα </a:t>
            </a:r>
          </a:p>
          <a:p>
            <a:pPr algn="just" eaLnBrk="1" hangingPunct="1"/>
            <a:r>
              <a:rPr lang="el-GR" altLang="el-GR" sz="2800" dirty="0"/>
              <a:t>θα μετουσιωθούν σε μια στέρεη και αυτόνομη απάντηση από μέρους της Ένωσης στις προκλήσεις της εποχής. </a:t>
            </a:r>
          </a:p>
        </p:txBody>
      </p:sp>
      <p:pic>
        <p:nvPicPr>
          <p:cNvPr id="54276" name="Picture 2">
            <a:extLst>
              <a:ext uri="{FF2B5EF4-FFF2-40B4-BE49-F238E27FC236}">
                <a16:creationId xmlns:a16="http://schemas.microsoft.com/office/drawing/2014/main" id="{1B9793D6-BB16-65B3-7F84-398EDBF4A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9825" y="5295900"/>
            <a:ext cx="2924175"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3">
            <a:extLst>
              <a:ext uri="{FF2B5EF4-FFF2-40B4-BE49-F238E27FC236}">
                <a16:creationId xmlns:a16="http://schemas.microsoft.com/office/drawing/2014/main" id="{D215B6AC-5482-E99C-3F53-CDDA178B0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5000625"/>
            <a:ext cx="2466975"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Τίτλος 1">
            <a:extLst>
              <a:ext uri="{FF2B5EF4-FFF2-40B4-BE49-F238E27FC236}">
                <a16:creationId xmlns:a16="http://schemas.microsoft.com/office/drawing/2014/main" id="{74B0A504-D583-AE1E-31EB-F6E4E72C11D5}"/>
              </a:ext>
            </a:extLst>
          </p:cNvPr>
          <p:cNvSpPr>
            <a:spLocks noGrp="1"/>
          </p:cNvSpPr>
          <p:nvPr>
            <p:ph type="title"/>
          </p:nvPr>
        </p:nvSpPr>
        <p:spPr>
          <a:xfrm>
            <a:off x="1587500" y="623888"/>
            <a:ext cx="7332663" cy="1141412"/>
          </a:xfrm>
        </p:spPr>
        <p:txBody>
          <a:bodyPr/>
          <a:lstStyle/>
          <a:p>
            <a:pPr algn="just" eaLnBrk="1" hangingPunct="1"/>
            <a:r>
              <a:rPr lang="el-GR" altLang="el-GR" sz="3200"/>
              <a:t>H στρατηγική διάσταση της Ένωσης και η σχέση της με τις ΗΠΑ</a:t>
            </a:r>
          </a:p>
        </p:txBody>
      </p:sp>
      <p:sp>
        <p:nvSpPr>
          <p:cNvPr id="55299" name="Θέση περιεχομένου 2">
            <a:extLst>
              <a:ext uri="{FF2B5EF4-FFF2-40B4-BE49-F238E27FC236}">
                <a16:creationId xmlns:a16="http://schemas.microsoft.com/office/drawing/2014/main" id="{7BF08C68-74A9-9ACC-4E95-C99C8E17D4FB}"/>
              </a:ext>
            </a:extLst>
          </p:cNvPr>
          <p:cNvSpPr>
            <a:spLocks noGrp="1"/>
          </p:cNvSpPr>
          <p:nvPr>
            <p:ph idx="1"/>
          </p:nvPr>
        </p:nvSpPr>
        <p:spPr>
          <a:xfrm>
            <a:off x="1943100" y="1781175"/>
            <a:ext cx="6591300" cy="4572000"/>
          </a:xfrm>
        </p:spPr>
        <p:txBody>
          <a:bodyPr/>
          <a:lstStyle/>
          <a:p>
            <a:pPr algn="just" eaLnBrk="1" hangingPunct="1"/>
            <a:r>
              <a:rPr lang="el-GR" altLang="el-GR" sz="2800"/>
              <a:t>Η διερεύνηση του ερωτήματος αυτού θα προσδώσει και το αντίστοιχο πρόσημο </a:t>
            </a:r>
          </a:p>
          <a:p>
            <a:pPr algn="just" eaLnBrk="1" hangingPunct="1"/>
            <a:r>
              <a:rPr lang="el-GR" altLang="el-GR" sz="2800"/>
              <a:t>στην επιδίωξη της Ευρωπαϊκής Ένωσης να αποτελέσει έναν (πιο) κυρίαρχο πολιτικό δρώντα στη διεθνή πολιτική. </a:t>
            </a:r>
          </a:p>
        </p:txBody>
      </p:sp>
      <p:pic>
        <p:nvPicPr>
          <p:cNvPr id="55300" name="Picture 2">
            <a:extLst>
              <a:ext uri="{FF2B5EF4-FFF2-40B4-BE49-F238E27FC236}">
                <a16:creationId xmlns:a16="http://schemas.microsoft.com/office/drawing/2014/main" id="{CEEAEF9E-0AA7-6C26-962B-021FC510C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3" y="511492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1" name="Picture 3">
            <a:extLst>
              <a:ext uri="{FF2B5EF4-FFF2-40B4-BE49-F238E27FC236}">
                <a16:creationId xmlns:a16="http://schemas.microsoft.com/office/drawing/2014/main" id="{CC72FCC3-EC33-626E-24F6-95B13663E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5" y="5114925"/>
            <a:ext cx="261937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Τίτλος 1">
            <a:extLst>
              <a:ext uri="{FF2B5EF4-FFF2-40B4-BE49-F238E27FC236}">
                <a16:creationId xmlns:a16="http://schemas.microsoft.com/office/drawing/2014/main" id="{728895D9-F571-49AF-246D-BF40664E4DB1}"/>
              </a:ext>
            </a:extLst>
          </p:cNvPr>
          <p:cNvSpPr>
            <a:spLocks noGrp="1"/>
          </p:cNvSpPr>
          <p:nvPr>
            <p:ph type="title"/>
          </p:nvPr>
        </p:nvSpPr>
        <p:spPr>
          <a:xfrm>
            <a:off x="1587500" y="623888"/>
            <a:ext cx="7332663" cy="1044575"/>
          </a:xfrm>
        </p:spPr>
        <p:txBody>
          <a:bodyPr/>
          <a:lstStyle/>
          <a:p>
            <a:pPr algn="just" eaLnBrk="1" hangingPunct="1"/>
            <a:r>
              <a:rPr lang="el-GR" altLang="el-GR" sz="3200"/>
              <a:t>H στρατηγική διάσταση της Ένωσης και η σχέση της με τις ΗΠΑ</a:t>
            </a:r>
          </a:p>
        </p:txBody>
      </p:sp>
      <p:sp>
        <p:nvSpPr>
          <p:cNvPr id="56323" name="Θέση περιεχομένου 2">
            <a:extLst>
              <a:ext uri="{FF2B5EF4-FFF2-40B4-BE49-F238E27FC236}">
                <a16:creationId xmlns:a16="http://schemas.microsoft.com/office/drawing/2014/main" id="{BC7E189D-7A8C-03D0-50EE-5A68BDEE9364}"/>
              </a:ext>
            </a:extLst>
          </p:cNvPr>
          <p:cNvSpPr>
            <a:spLocks noGrp="1"/>
          </p:cNvSpPr>
          <p:nvPr>
            <p:ph idx="1"/>
          </p:nvPr>
        </p:nvSpPr>
        <p:spPr>
          <a:xfrm>
            <a:off x="1943100" y="1781175"/>
            <a:ext cx="6591300" cy="4572000"/>
          </a:xfrm>
        </p:spPr>
        <p:txBody>
          <a:bodyPr/>
          <a:lstStyle/>
          <a:p>
            <a:pPr algn="just" eaLnBrk="1" hangingPunct="1"/>
            <a:r>
              <a:rPr lang="el-GR" altLang="el-GR" sz="2800"/>
              <a:t>Η αξίωση για διεθνή ρόλο -από πλευράς Ευρωπαϊκής Ένωσης</a:t>
            </a:r>
          </a:p>
          <a:p>
            <a:pPr algn="just" eaLnBrk="1" hangingPunct="1"/>
            <a:r>
              <a:rPr lang="el-GR" altLang="el-GR" sz="2800"/>
              <a:t>τελεί σε άμεση συνάρτηση με τη στρατηγική φυσιογνωμία της και</a:t>
            </a:r>
          </a:p>
          <a:p>
            <a:pPr algn="just" eaLnBrk="1" hangingPunct="1"/>
            <a:r>
              <a:rPr lang="el-GR" altLang="el-GR" sz="2800"/>
              <a:t>την ικανότητα διαχείρισης των ζητημάτων που άπτονται της άμυνας και της ασφάλειάς της.</a:t>
            </a:r>
          </a:p>
        </p:txBody>
      </p:sp>
      <p:pic>
        <p:nvPicPr>
          <p:cNvPr id="56324" name="Picture 2">
            <a:extLst>
              <a:ext uri="{FF2B5EF4-FFF2-40B4-BE49-F238E27FC236}">
                <a16:creationId xmlns:a16="http://schemas.microsoft.com/office/drawing/2014/main" id="{4788DAA8-8506-1171-B2DA-E6A79AABD2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850" y="5148263"/>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3">
            <a:extLst>
              <a:ext uri="{FF2B5EF4-FFF2-40B4-BE49-F238E27FC236}">
                <a16:creationId xmlns:a16="http://schemas.microsoft.com/office/drawing/2014/main" id="{2F2B48CE-4FBF-17D5-5359-0898C36DE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5138738"/>
            <a:ext cx="2828925"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Τίτλος 1">
            <a:extLst>
              <a:ext uri="{FF2B5EF4-FFF2-40B4-BE49-F238E27FC236}">
                <a16:creationId xmlns:a16="http://schemas.microsoft.com/office/drawing/2014/main" id="{DC1F2C48-31A2-22BF-FC2E-B40B4078685E}"/>
              </a:ext>
            </a:extLst>
          </p:cNvPr>
          <p:cNvSpPr>
            <a:spLocks noGrp="1"/>
          </p:cNvSpPr>
          <p:nvPr>
            <p:ph type="title"/>
          </p:nvPr>
        </p:nvSpPr>
        <p:spPr>
          <a:xfrm>
            <a:off x="1587500" y="623888"/>
            <a:ext cx="7332663" cy="1060450"/>
          </a:xfrm>
        </p:spPr>
        <p:txBody>
          <a:bodyPr/>
          <a:lstStyle/>
          <a:p>
            <a:pPr algn="just" eaLnBrk="1" hangingPunct="1"/>
            <a:r>
              <a:rPr lang="el-GR" altLang="el-GR" sz="3200"/>
              <a:t>H στρατηγική διάσταση της Ένωσης και η σχέση της με τις ΗΠΑ</a:t>
            </a:r>
          </a:p>
        </p:txBody>
      </p:sp>
      <p:sp>
        <p:nvSpPr>
          <p:cNvPr id="57347" name="Θέση περιεχομένου 2">
            <a:extLst>
              <a:ext uri="{FF2B5EF4-FFF2-40B4-BE49-F238E27FC236}">
                <a16:creationId xmlns:a16="http://schemas.microsoft.com/office/drawing/2014/main" id="{31C849D3-87AF-A625-271B-4B0A790C348E}"/>
              </a:ext>
            </a:extLst>
          </p:cNvPr>
          <p:cNvSpPr>
            <a:spLocks noGrp="1"/>
          </p:cNvSpPr>
          <p:nvPr>
            <p:ph idx="1"/>
          </p:nvPr>
        </p:nvSpPr>
        <p:spPr>
          <a:xfrm>
            <a:off x="2919413" y="1781175"/>
            <a:ext cx="5614987" cy="4572000"/>
          </a:xfrm>
        </p:spPr>
        <p:txBody>
          <a:bodyPr/>
          <a:lstStyle/>
          <a:p>
            <a:pPr algn="just" eaLnBrk="1" hangingPunct="1"/>
            <a:r>
              <a:rPr lang="el-GR" altLang="el-GR" sz="2800"/>
              <a:t>Η διερεύνηση περιστρέφεται γύρω από το γιατί η Ένωση δεν καταφέρνει </a:t>
            </a:r>
          </a:p>
          <a:p>
            <a:pPr algn="just" eaLnBrk="1" hangingPunct="1"/>
            <a:r>
              <a:rPr lang="el-GR" altLang="el-GR" sz="2800"/>
              <a:t>σ’ αυτούς τους τομείς των ‘high politics’, πέρα από το εμπόριο, τις επιδόσεις στην παγκόσμια οικονομία, </a:t>
            </a:r>
          </a:p>
          <a:p>
            <a:pPr algn="just" eaLnBrk="1" hangingPunct="1"/>
            <a:r>
              <a:rPr lang="el-GR" altLang="el-GR" sz="2800"/>
              <a:t>να έχει τα συνακόλουθα επιτεύγματα.</a:t>
            </a:r>
          </a:p>
        </p:txBody>
      </p:sp>
      <p:pic>
        <p:nvPicPr>
          <p:cNvPr id="57348" name="Picture 2">
            <a:extLst>
              <a:ext uri="{FF2B5EF4-FFF2-40B4-BE49-F238E27FC236}">
                <a16:creationId xmlns:a16="http://schemas.microsoft.com/office/drawing/2014/main" id="{100627EE-EE98-DA9E-39A7-3B30329D35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25" y="1909763"/>
            <a:ext cx="239077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9" name="Picture 3">
            <a:extLst>
              <a:ext uri="{FF2B5EF4-FFF2-40B4-BE49-F238E27FC236}">
                <a16:creationId xmlns:a16="http://schemas.microsoft.com/office/drawing/2014/main" id="{DD46805F-2DD6-E4DB-83B5-CC48201C5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50" y="511492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Τίτλος 1">
            <a:extLst>
              <a:ext uri="{FF2B5EF4-FFF2-40B4-BE49-F238E27FC236}">
                <a16:creationId xmlns:a16="http://schemas.microsoft.com/office/drawing/2014/main" id="{E95E67C6-4C0F-4F48-F825-6AF24A2AD7BE}"/>
              </a:ext>
            </a:extLst>
          </p:cNvPr>
          <p:cNvSpPr>
            <a:spLocks noGrp="1"/>
          </p:cNvSpPr>
          <p:nvPr>
            <p:ph type="title"/>
          </p:nvPr>
        </p:nvSpPr>
        <p:spPr>
          <a:xfrm>
            <a:off x="1587500" y="623888"/>
            <a:ext cx="7332663" cy="931862"/>
          </a:xfrm>
        </p:spPr>
        <p:txBody>
          <a:bodyPr/>
          <a:lstStyle/>
          <a:p>
            <a:pPr algn="just" eaLnBrk="1" hangingPunct="1"/>
            <a:r>
              <a:rPr lang="el-GR" altLang="el-GR" sz="3200"/>
              <a:t>H στρατηγική διάσταση της Ένωσης και η σχέση της με τις ΗΠΑ </a:t>
            </a:r>
          </a:p>
        </p:txBody>
      </p:sp>
      <p:sp>
        <p:nvSpPr>
          <p:cNvPr id="58371" name="Θέση περιεχομένου 2">
            <a:extLst>
              <a:ext uri="{FF2B5EF4-FFF2-40B4-BE49-F238E27FC236}">
                <a16:creationId xmlns:a16="http://schemas.microsoft.com/office/drawing/2014/main" id="{2FD0ED5B-DB73-F79B-0C8D-EA34D63A3717}"/>
              </a:ext>
            </a:extLst>
          </p:cNvPr>
          <p:cNvSpPr>
            <a:spLocks noGrp="1"/>
          </p:cNvSpPr>
          <p:nvPr>
            <p:ph idx="1"/>
          </p:nvPr>
        </p:nvSpPr>
        <p:spPr>
          <a:xfrm>
            <a:off x="2903538" y="1781175"/>
            <a:ext cx="5854700" cy="4572000"/>
          </a:xfrm>
        </p:spPr>
        <p:txBody>
          <a:bodyPr/>
          <a:lstStyle/>
          <a:p>
            <a:pPr algn="just" eaLnBrk="1" hangingPunct="1"/>
            <a:r>
              <a:rPr lang="el-GR" altLang="el-GR" sz="2800"/>
              <a:t>Η μονομέρεια επίτευξης παραγωγικών και απτών αποτελεσμάτων στο οικονομικό σκέλος </a:t>
            </a:r>
          </a:p>
          <a:p>
            <a:pPr algn="just" eaLnBrk="1" hangingPunct="1"/>
            <a:r>
              <a:rPr lang="el-GR" altLang="el-GR" sz="2800"/>
              <a:t>δεν αμβλύνει αυτό το οξύμωρο: </a:t>
            </a:r>
          </a:p>
          <a:p>
            <a:pPr algn="just" eaLnBrk="1" hangingPunct="1"/>
            <a:r>
              <a:rPr lang="el-GR" altLang="el-GR" sz="2800"/>
              <a:t>του πολιτικό-στρατιωτικού νανισμού από τη μια και της οικονομικής ελεφαντίασης από την άλλη.</a:t>
            </a:r>
          </a:p>
        </p:txBody>
      </p:sp>
      <p:pic>
        <p:nvPicPr>
          <p:cNvPr id="58372" name="Picture 2">
            <a:extLst>
              <a:ext uri="{FF2B5EF4-FFF2-40B4-BE49-F238E27FC236}">
                <a16:creationId xmlns:a16="http://schemas.microsoft.com/office/drawing/2014/main" id="{8CCB0F75-CB81-9296-F461-F87E1DAFF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4895850"/>
            <a:ext cx="23241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3" name="Picture 3">
            <a:extLst>
              <a:ext uri="{FF2B5EF4-FFF2-40B4-BE49-F238E27FC236}">
                <a16:creationId xmlns:a16="http://schemas.microsoft.com/office/drawing/2014/main" id="{6CD33929-C317-8C4E-0416-75F966F6C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8" y="1912938"/>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Τίτλος 1">
            <a:extLst>
              <a:ext uri="{FF2B5EF4-FFF2-40B4-BE49-F238E27FC236}">
                <a16:creationId xmlns:a16="http://schemas.microsoft.com/office/drawing/2014/main" id="{944FB001-928C-7E9B-020E-3F495D3EF299}"/>
              </a:ext>
            </a:extLst>
          </p:cNvPr>
          <p:cNvSpPr>
            <a:spLocks noGrp="1"/>
          </p:cNvSpPr>
          <p:nvPr>
            <p:ph type="title"/>
          </p:nvPr>
        </p:nvSpPr>
        <p:spPr>
          <a:xfrm>
            <a:off x="1587500" y="623888"/>
            <a:ext cx="7332663" cy="931862"/>
          </a:xfrm>
        </p:spPr>
        <p:txBody>
          <a:bodyPr/>
          <a:lstStyle/>
          <a:p>
            <a:pPr algn="just" eaLnBrk="1" hangingPunct="1"/>
            <a:r>
              <a:rPr lang="el-GR" altLang="el-GR" sz="3200"/>
              <a:t>H στρατηγική διάσταση της Ένωσης και η σχέση της με τις ΗΠΑ</a:t>
            </a:r>
          </a:p>
        </p:txBody>
      </p:sp>
      <p:sp>
        <p:nvSpPr>
          <p:cNvPr id="59395" name="Θέση περιεχομένου 2">
            <a:extLst>
              <a:ext uri="{FF2B5EF4-FFF2-40B4-BE49-F238E27FC236}">
                <a16:creationId xmlns:a16="http://schemas.microsoft.com/office/drawing/2014/main" id="{9A546A16-6A49-B5CF-F180-35CC4A1AC3C1}"/>
              </a:ext>
            </a:extLst>
          </p:cNvPr>
          <p:cNvSpPr>
            <a:spLocks noGrp="1"/>
          </p:cNvSpPr>
          <p:nvPr>
            <p:ph idx="1"/>
          </p:nvPr>
        </p:nvSpPr>
        <p:spPr>
          <a:xfrm>
            <a:off x="2795588" y="1781175"/>
            <a:ext cx="6140450" cy="4748213"/>
          </a:xfrm>
        </p:spPr>
        <p:txBody>
          <a:bodyPr/>
          <a:lstStyle/>
          <a:p>
            <a:pPr algn="just" eaLnBrk="1" hangingPunct="1"/>
            <a:r>
              <a:rPr lang="el-GR" altLang="el-GR" sz="2800"/>
              <a:t>Φαντάζει αντιφατικό η Ευρωπαϊκή Ένωση να μην ακολουθεί το παράδειγμα των ΗΠΑ. </a:t>
            </a:r>
          </a:p>
          <a:p>
            <a:pPr algn="just" eaLnBrk="1" hangingPunct="1"/>
            <a:r>
              <a:rPr lang="el-GR" altLang="el-GR" sz="2800"/>
              <a:t>Τι εννοούμε με αυτό; </a:t>
            </a:r>
          </a:p>
          <a:p>
            <a:pPr algn="just" eaLnBrk="1" hangingPunct="1"/>
            <a:r>
              <a:rPr lang="el-GR" altLang="el-GR" sz="2800"/>
              <a:t>Στις ΗΠΑ η εστίαση στην οικονομική και τεχνολογική ανάπτυξη αποτελεί </a:t>
            </a:r>
          </a:p>
          <a:p>
            <a:pPr algn="just" eaLnBrk="1" hangingPunct="1"/>
            <a:r>
              <a:rPr lang="el-GR" altLang="el-GR" sz="2800"/>
              <a:t>το θεμέλιο λίθο της πορείας της στο πλανητικό γίγνεσθαι. </a:t>
            </a:r>
          </a:p>
        </p:txBody>
      </p:sp>
      <p:pic>
        <p:nvPicPr>
          <p:cNvPr id="59396" name="Picture 2">
            <a:extLst>
              <a:ext uri="{FF2B5EF4-FFF2-40B4-BE49-F238E27FC236}">
                <a16:creationId xmlns:a16="http://schemas.microsoft.com/office/drawing/2014/main" id="{58BC7344-67BE-AC3D-BE0E-945E7C41FC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5124450"/>
            <a:ext cx="2638425"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Τίτλος 1">
            <a:extLst>
              <a:ext uri="{FF2B5EF4-FFF2-40B4-BE49-F238E27FC236}">
                <a16:creationId xmlns:a16="http://schemas.microsoft.com/office/drawing/2014/main" id="{BD5F68F4-9497-31EF-740E-D3B24CCD9E4F}"/>
              </a:ext>
            </a:extLst>
          </p:cNvPr>
          <p:cNvSpPr>
            <a:spLocks noGrp="1"/>
          </p:cNvSpPr>
          <p:nvPr>
            <p:ph type="title"/>
          </p:nvPr>
        </p:nvSpPr>
        <p:spPr>
          <a:xfrm>
            <a:off x="1587500" y="623888"/>
            <a:ext cx="7332663" cy="931862"/>
          </a:xfrm>
        </p:spPr>
        <p:txBody>
          <a:bodyPr/>
          <a:lstStyle/>
          <a:p>
            <a:pPr algn="just" eaLnBrk="1" hangingPunct="1"/>
            <a:r>
              <a:rPr lang="el-GR" altLang="el-GR" sz="3200"/>
              <a:t>H στρατηγική διάσταση της Ένωσης και η σχέση της με τις ΗΠΑ</a:t>
            </a:r>
          </a:p>
        </p:txBody>
      </p:sp>
      <p:sp>
        <p:nvSpPr>
          <p:cNvPr id="60419" name="Θέση περιεχομένου 2">
            <a:extLst>
              <a:ext uri="{FF2B5EF4-FFF2-40B4-BE49-F238E27FC236}">
                <a16:creationId xmlns:a16="http://schemas.microsoft.com/office/drawing/2014/main" id="{75B40AA9-D1AC-E1A3-B33F-524337911E0B}"/>
              </a:ext>
            </a:extLst>
          </p:cNvPr>
          <p:cNvSpPr>
            <a:spLocks noGrp="1"/>
          </p:cNvSpPr>
          <p:nvPr>
            <p:ph idx="1"/>
          </p:nvPr>
        </p:nvSpPr>
        <p:spPr>
          <a:xfrm>
            <a:off x="3032125" y="1781175"/>
            <a:ext cx="5743575" cy="4811713"/>
          </a:xfrm>
        </p:spPr>
        <p:txBody>
          <a:bodyPr/>
          <a:lstStyle/>
          <a:p>
            <a:pPr algn="just" eaLnBrk="1" hangingPunct="1"/>
            <a:r>
              <a:rPr lang="el-GR" altLang="el-GR" sz="2800"/>
              <a:t>Αυτή η αέναη προσπάθεια επίτευξης πλούτου, ως ατμομηχανή προόδου, </a:t>
            </a:r>
          </a:p>
          <a:p>
            <a:pPr algn="just" eaLnBrk="1" hangingPunct="1"/>
            <a:r>
              <a:rPr lang="el-GR" altLang="el-GR" sz="2800"/>
              <a:t>προσδίδει στις ΗΠΑ τις αξιώσεις διεθνούς και πλανητικής παρουσίας και κυριαρχίας. </a:t>
            </a:r>
          </a:p>
          <a:p>
            <a:pPr algn="just" eaLnBrk="1" hangingPunct="1"/>
            <a:r>
              <a:rPr lang="el-GR" altLang="el-GR" sz="2800"/>
              <a:t>Η οικονομία είναι η βάση ή καλύτερα ο καταλύτης της (υψηλής) στρατηγικής της. </a:t>
            </a:r>
          </a:p>
        </p:txBody>
      </p:sp>
      <p:pic>
        <p:nvPicPr>
          <p:cNvPr id="60420" name="Picture 2">
            <a:extLst>
              <a:ext uri="{FF2B5EF4-FFF2-40B4-BE49-F238E27FC236}">
                <a16:creationId xmlns:a16="http://schemas.microsoft.com/office/drawing/2014/main" id="{CBC03E5D-D51E-06CA-BB3E-211FCE531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 y="2320925"/>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1" name="Picture 3">
            <a:extLst>
              <a:ext uri="{FF2B5EF4-FFF2-40B4-BE49-F238E27FC236}">
                <a16:creationId xmlns:a16="http://schemas.microsoft.com/office/drawing/2014/main" id="{44538955-84C8-E579-D0EC-3CD68ACA4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 y="4514850"/>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Τίτλος 1">
            <a:extLst>
              <a:ext uri="{FF2B5EF4-FFF2-40B4-BE49-F238E27FC236}">
                <a16:creationId xmlns:a16="http://schemas.microsoft.com/office/drawing/2014/main" id="{0363D1B3-DA2E-309A-69A0-F919B2C85DE2}"/>
              </a:ext>
            </a:extLst>
          </p:cNvPr>
          <p:cNvSpPr>
            <a:spLocks noGrp="1"/>
          </p:cNvSpPr>
          <p:nvPr>
            <p:ph type="title"/>
          </p:nvPr>
        </p:nvSpPr>
        <p:spPr>
          <a:xfrm>
            <a:off x="1587500" y="623888"/>
            <a:ext cx="7332663" cy="931862"/>
          </a:xfrm>
        </p:spPr>
        <p:txBody>
          <a:bodyPr/>
          <a:lstStyle/>
          <a:p>
            <a:pPr algn="just" eaLnBrk="1" hangingPunct="1"/>
            <a:r>
              <a:rPr lang="el-GR" altLang="el-GR" sz="3200"/>
              <a:t>H στρατηγική διάσταση της Ένωσης και η σχέση της με τις ΗΠΑ</a:t>
            </a:r>
          </a:p>
        </p:txBody>
      </p:sp>
      <p:sp>
        <p:nvSpPr>
          <p:cNvPr id="61443" name="Θέση περιεχομένου 2">
            <a:extLst>
              <a:ext uri="{FF2B5EF4-FFF2-40B4-BE49-F238E27FC236}">
                <a16:creationId xmlns:a16="http://schemas.microsoft.com/office/drawing/2014/main" id="{5BA8616B-A6A4-A668-8544-C0BFDB77F291}"/>
              </a:ext>
            </a:extLst>
          </p:cNvPr>
          <p:cNvSpPr>
            <a:spLocks noGrp="1"/>
          </p:cNvSpPr>
          <p:nvPr>
            <p:ph idx="1"/>
          </p:nvPr>
        </p:nvSpPr>
        <p:spPr>
          <a:xfrm>
            <a:off x="2630488" y="1781175"/>
            <a:ext cx="6111875" cy="4572000"/>
          </a:xfrm>
        </p:spPr>
        <p:txBody>
          <a:bodyPr/>
          <a:lstStyle/>
          <a:p>
            <a:pPr algn="just" eaLnBrk="1" hangingPunct="1"/>
            <a:r>
              <a:rPr lang="el-GR" altLang="el-GR" sz="2800"/>
              <a:t>Και εδώ εγείρεται το ερώτημα για την Ευρωπαϊκή Ένωση. </a:t>
            </a:r>
          </a:p>
          <a:p>
            <a:pPr algn="just" eaLnBrk="1" hangingPunct="1"/>
            <a:r>
              <a:rPr lang="el-GR" altLang="el-GR" sz="2800"/>
              <a:t>Για ποιο λόγο δεν ακολουθεί αυτή την πεπατημένη οδό ή δεν μεταβαίνει σ’ αυτή τη στρατηγική επιλογή, </a:t>
            </a:r>
          </a:p>
          <a:p>
            <a:pPr algn="just" eaLnBrk="1" hangingPunct="1"/>
            <a:r>
              <a:rPr lang="el-GR" altLang="el-GR" sz="2800"/>
              <a:t>της οικονομίας, ως κύριου μοχλού απόκτησης στρατηγικού ρόλου, σε θέματα διεθνούς άμυνας και ασφάλειας;</a:t>
            </a:r>
          </a:p>
        </p:txBody>
      </p:sp>
      <p:pic>
        <p:nvPicPr>
          <p:cNvPr id="61444" name="Picture 2">
            <a:extLst>
              <a:ext uri="{FF2B5EF4-FFF2-40B4-BE49-F238E27FC236}">
                <a16:creationId xmlns:a16="http://schemas.microsoft.com/office/drawing/2014/main" id="{C4E77DDA-136E-F5EA-A732-53E0A5B995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88" y="3178175"/>
            <a:ext cx="239077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Τίτλος 1">
            <a:extLst>
              <a:ext uri="{FF2B5EF4-FFF2-40B4-BE49-F238E27FC236}">
                <a16:creationId xmlns:a16="http://schemas.microsoft.com/office/drawing/2014/main" id="{9BFA0DA5-A160-3A5D-B832-C944C7370CD9}"/>
              </a:ext>
            </a:extLst>
          </p:cNvPr>
          <p:cNvSpPr>
            <a:spLocks noGrp="1"/>
          </p:cNvSpPr>
          <p:nvPr>
            <p:ph type="title"/>
          </p:nvPr>
        </p:nvSpPr>
        <p:spPr>
          <a:xfrm>
            <a:off x="1944688" y="-19205"/>
            <a:ext cx="6589712" cy="772831"/>
          </a:xfrm>
        </p:spPr>
        <p:txBody>
          <a:bodyPr/>
          <a:lstStyle/>
          <a:p>
            <a:pPr eaLnBrk="1" hangingPunct="1"/>
            <a:r>
              <a:rPr lang="el-GR" altLang="el-GR" dirty="0"/>
              <a:t>Περίγραμμα εισήγησης:</a:t>
            </a:r>
          </a:p>
        </p:txBody>
      </p:sp>
      <p:sp>
        <p:nvSpPr>
          <p:cNvPr id="25603" name="Θέση περιεχομένου 2">
            <a:extLst>
              <a:ext uri="{FF2B5EF4-FFF2-40B4-BE49-F238E27FC236}">
                <a16:creationId xmlns:a16="http://schemas.microsoft.com/office/drawing/2014/main" id="{77DEE1BC-1C93-F1CF-CB54-C023ABA5D7DC}"/>
              </a:ext>
            </a:extLst>
          </p:cNvPr>
          <p:cNvSpPr>
            <a:spLocks noGrp="1"/>
          </p:cNvSpPr>
          <p:nvPr>
            <p:ph idx="1"/>
          </p:nvPr>
        </p:nvSpPr>
        <p:spPr>
          <a:xfrm>
            <a:off x="1187450" y="673241"/>
            <a:ext cx="7732713" cy="5951398"/>
          </a:xfrm>
        </p:spPr>
        <p:txBody>
          <a:bodyPr/>
          <a:lstStyle/>
          <a:p>
            <a:pPr algn="just" eaLnBrk="1" hangingPunct="1"/>
            <a:r>
              <a:rPr lang="el-GR" altLang="el-GR" sz="2800" dirty="0">
                <a:latin typeface="+mj-lt"/>
              </a:rPr>
              <a:t>Λεξιλόγιο: έννοιες-κλειδιά</a:t>
            </a:r>
          </a:p>
          <a:p>
            <a:pPr algn="just" eaLnBrk="1" hangingPunct="1"/>
            <a:r>
              <a:rPr lang="el-GR" altLang="el-GR" sz="2800" dirty="0">
                <a:latin typeface="+mj-lt"/>
              </a:rPr>
              <a:t>Ιστορική ανάλυση</a:t>
            </a:r>
          </a:p>
          <a:p>
            <a:pPr algn="just" eaLnBrk="1" hangingPunct="1"/>
            <a:r>
              <a:rPr lang="el-GR" altLang="el-GR" sz="2800" dirty="0">
                <a:latin typeface="+mj-lt"/>
              </a:rPr>
              <a:t>Γεωπολιτικές παράμετροι</a:t>
            </a:r>
          </a:p>
          <a:p>
            <a:pPr algn="just" eaLnBrk="1" hangingPunct="1"/>
            <a:r>
              <a:rPr lang="el-GR" altLang="el-GR" sz="2800" dirty="0">
                <a:latin typeface="+mj-lt"/>
              </a:rPr>
              <a:t>Η στρατηγική διάσταση της Ένωσης, μέσα από:</a:t>
            </a:r>
          </a:p>
          <a:p>
            <a:pPr algn="just" eaLnBrk="1" hangingPunct="1">
              <a:buFont typeface="Courier New" panose="02070309020205020404" pitchFamily="49" charset="0"/>
              <a:buChar char="o"/>
            </a:pPr>
            <a:r>
              <a:rPr lang="el-GR" altLang="el-GR" sz="2400" dirty="0">
                <a:latin typeface="+mj-lt"/>
              </a:rPr>
              <a:t>το θεσμικό πλαίσιο, τη στρατηγική κουλτούρα, υπό τη Strategic Review’ 2016</a:t>
            </a:r>
            <a:r>
              <a:rPr lang="en-US" altLang="el-GR" sz="2400" dirty="0">
                <a:latin typeface="+mj-lt"/>
              </a:rPr>
              <a:t> </a:t>
            </a:r>
            <a:r>
              <a:rPr lang="el-GR" altLang="el-GR" sz="2400" dirty="0">
                <a:latin typeface="+mj-lt"/>
              </a:rPr>
              <a:t>και 2020 ((</a:t>
            </a:r>
            <a:r>
              <a:rPr lang="en" sz="2400" b="0" i="0" u="none" strike="noStrike" dirty="0">
                <a:solidFill>
                  <a:srgbClr val="202124"/>
                </a:solidFill>
                <a:effectLst/>
                <a:latin typeface="+mj-lt"/>
              </a:rPr>
              <a:t>Permanent Structured Cooperation (PESCO)</a:t>
            </a:r>
            <a:r>
              <a:rPr lang="el-GR" sz="2400" b="0" i="0" u="none" strike="noStrike" dirty="0">
                <a:solidFill>
                  <a:srgbClr val="202124"/>
                </a:solidFill>
                <a:effectLst/>
                <a:latin typeface="+mj-lt"/>
              </a:rPr>
              <a:t>)</a:t>
            </a:r>
            <a:r>
              <a:rPr lang="el-GR" altLang="el-GR" sz="2400" dirty="0">
                <a:latin typeface="+mj-lt"/>
              </a:rPr>
              <a:t>, την επιχειρησιακή ικανότητα της Ένωσης, το χάσμα δυνατοτήτων (</a:t>
            </a:r>
            <a:r>
              <a:rPr lang="el-GR" altLang="el-GR" sz="2400" dirty="0" err="1">
                <a:latin typeface="+mj-lt"/>
              </a:rPr>
              <a:t>Capabilities</a:t>
            </a:r>
            <a:r>
              <a:rPr lang="el-GR" altLang="el-GR" sz="2400" dirty="0">
                <a:latin typeface="+mj-lt"/>
              </a:rPr>
              <a:t> </a:t>
            </a:r>
            <a:r>
              <a:rPr lang="el-GR" altLang="el-GR" sz="2400" dirty="0" err="1">
                <a:latin typeface="+mj-lt"/>
              </a:rPr>
              <a:t>Gap</a:t>
            </a:r>
            <a:r>
              <a:rPr lang="el-GR" altLang="el-GR" sz="2400" dirty="0">
                <a:latin typeface="+mj-lt"/>
              </a:rPr>
              <a:t>), </a:t>
            </a:r>
            <a:r>
              <a:rPr lang="el-GR" altLang="el-GR" sz="2000" dirty="0">
                <a:latin typeface="+mj-lt"/>
              </a:rPr>
              <a:t>που διέπει την Ένωση, συγκριτικά με άλλες χώρες και τις ΗΠΑ, </a:t>
            </a:r>
            <a:r>
              <a:rPr lang="el-GR" altLang="el-GR" sz="2400" dirty="0">
                <a:latin typeface="+mj-lt"/>
              </a:rPr>
              <a:t>την εξαγωγή συμπερασμάτων, για την προοπτική της Ένωσης.</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Τίτλος 1">
            <a:extLst>
              <a:ext uri="{FF2B5EF4-FFF2-40B4-BE49-F238E27FC236}">
                <a16:creationId xmlns:a16="http://schemas.microsoft.com/office/drawing/2014/main" id="{4DC3D072-5002-7F00-283E-634AB4ACF04C}"/>
              </a:ext>
            </a:extLst>
          </p:cNvPr>
          <p:cNvSpPr>
            <a:spLocks noGrp="1"/>
          </p:cNvSpPr>
          <p:nvPr>
            <p:ph type="title"/>
          </p:nvPr>
        </p:nvSpPr>
        <p:spPr>
          <a:xfrm>
            <a:off x="1587500" y="623888"/>
            <a:ext cx="7332663" cy="931862"/>
          </a:xfrm>
        </p:spPr>
        <p:txBody>
          <a:bodyPr/>
          <a:lstStyle/>
          <a:p>
            <a:pPr algn="just" eaLnBrk="1" hangingPunct="1"/>
            <a:r>
              <a:rPr lang="el-GR" altLang="el-GR" sz="3200"/>
              <a:t>H στρατηγική διάσταση Ε.Ε και ΗΠΑ</a:t>
            </a:r>
          </a:p>
        </p:txBody>
      </p:sp>
      <p:sp>
        <p:nvSpPr>
          <p:cNvPr id="62467" name="Θέση περιεχομένου 2">
            <a:extLst>
              <a:ext uri="{FF2B5EF4-FFF2-40B4-BE49-F238E27FC236}">
                <a16:creationId xmlns:a16="http://schemas.microsoft.com/office/drawing/2014/main" id="{7F2AC1EE-A46F-E462-73CE-E1F0B076DC01}"/>
              </a:ext>
            </a:extLst>
          </p:cNvPr>
          <p:cNvSpPr>
            <a:spLocks noGrp="1"/>
          </p:cNvSpPr>
          <p:nvPr>
            <p:ph idx="1"/>
          </p:nvPr>
        </p:nvSpPr>
        <p:spPr>
          <a:xfrm>
            <a:off x="2246313" y="1250950"/>
            <a:ext cx="6624637" cy="5454650"/>
          </a:xfrm>
        </p:spPr>
        <p:txBody>
          <a:bodyPr/>
          <a:lstStyle/>
          <a:p>
            <a:pPr algn="just" eaLnBrk="1" hangingPunct="1"/>
            <a:r>
              <a:rPr lang="el-GR" altLang="el-GR" sz="2800"/>
              <a:t>Παρά λοιπόν τη γεωπολιτική και γεωστρατηγική της «χωρητικότητα» και αξία, την πληθώρα resources, πόρων, ανθρώπινων και οικονομικών, </a:t>
            </a:r>
          </a:p>
          <a:p>
            <a:pPr algn="just" eaLnBrk="1" hangingPunct="1"/>
            <a:r>
              <a:rPr lang="el-GR" altLang="el-GR" sz="2600"/>
              <a:t>η Ένωση υπολείπεται κατά πολύ, </a:t>
            </a:r>
          </a:p>
          <a:p>
            <a:pPr algn="just" eaLnBrk="1" hangingPunct="1"/>
            <a:r>
              <a:rPr lang="el-GR" altLang="el-GR" sz="2600"/>
              <a:t>ως προς τη διεκδίκηση, μετεξέλιξη και</a:t>
            </a:r>
          </a:p>
          <a:p>
            <a:pPr algn="just" eaLnBrk="1" hangingPunct="1"/>
            <a:r>
              <a:rPr lang="el-GR" altLang="el-GR" sz="2600"/>
              <a:t>πραγμάτωση ενός πιο δυναμικού ρόλου: </a:t>
            </a:r>
          </a:p>
          <a:p>
            <a:pPr algn="just" eaLnBrk="1" hangingPunct="1"/>
            <a:r>
              <a:rPr lang="el-GR" altLang="el-GR" sz="2600"/>
              <a:t>ως διεθνούς παίκτη στην παγκόσμια σκακιέρα σε θέματα άμυνας και ασφάλειας.</a:t>
            </a:r>
          </a:p>
        </p:txBody>
      </p:sp>
      <p:pic>
        <p:nvPicPr>
          <p:cNvPr id="62468" name="Picture 2">
            <a:extLst>
              <a:ext uri="{FF2B5EF4-FFF2-40B4-BE49-F238E27FC236}">
                <a16:creationId xmlns:a16="http://schemas.microsoft.com/office/drawing/2014/main" id="{060C3614-1721-6115-9792-1E40600B03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36875"/>
            <a:ext cx="239077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Τίτλος 1">
            <a:extLst>
              <a:ext uri="{FF2B5EF4-FFF2-40B4-BE49-F238E27FC236}">
                <a16:creationId xmlns:a16="http://schemas.microsoft.com/office/drawing/2014/main" id="{FD9071E2-77DE-E524-B2B1-8632B898004C}"/>
              </a:ext>
            </a:extLst>
          </p:cNvPr>
          <p:cNvSpPr>
            <a:spLocks noGrp="1"/>
          </p:cNvSpPr>
          <p:nvPr>
            <p:ph type="title"/>
          </p:nvPr>
        </p:nvSpPr>
        <p:spPr>
          <a:xfrm>
            <a:off x="1587500" y="623888"/>
            <a:ext cx="7332663" cy="931862"/>
          </a:xfrm>
        </p:spPr>
        <p:txBody>
          <a:bodyPr/>
          <a:lstStyle/>
          <a:p>
            <a:pPr algn="just" eaLnBrk="1" hangingPunct="1"/>
            <a:r>
              <a:rPr lang="el-GR" altLang="el-GR" sz="3200"/>
              <a:t>H στρατηγική διάσταση της Ένωσης και η σχέση της με τις ΗΠΑ</a:t>
            </a:r>
          </a:p>
        </p:txBody>
      </p:sp>
      <p:sp>
        <p:nvSpPr>
          <p:cNvPr id="26627" name="Θέση περιεχομένου 2">
            <a:extLst>
              <a:ext uri="{FF2B5EF4-FFF2-40B4-BE49-F238E27FC236}">
                <a16:creationId xmlns:a16="http://schemas.microsoft.com/office/drawing/2014/main" id="{4D024D3B-A171-A6FE-C8D0-0C8A8A6F51D9}"/>
              </a:ext>
            </a:extLst>
          </p:cNvPr>
          <p:cNvSpPr>
            <a:spLocks noGrp="1"/>
          </p:cNvSpPr>
          <p:nvPr>
            <p:ph idx="1"/>
          </p:nvPr>
        </p:nvSpPr>
        <p:spPr>
          <a:xfrm>
            <a:off x="3098800" y="1781175"/>
            <a:ext cx="5708650" cy="4572000"/>
          </a:xfrm>
        </p:spPr>
        <p:txBody>
          <a:bodyPr/>
          <a:lstStyle/>
          <a:p>
            <a:pPr algn="just" eaLnBrk="1" hangingPunct="1">
              <a:buFont typeface="Wingdings 3" pitchFamily="18" charset="2"/>
              <a:buChar char=""/>
              <a:defRPr/>
            </a:pPr>
            <a:r>
              <a:rPr lang="el-GR" sz="2800" dirty="0"/>
              <a:t>Η ανάλυση, που ακολουθεί, επιχειρεί να διερευνήσει αυτή τη φαινομενολογική και συνάμα απτή «παραδοξότητα».</a:t>
            </a:r>
          </a:p>
          <a:p>
            <a:pPr marL="0" indent="0" algn="just" eaLnBrk="1" hangingPunct="1">
              <a:buFont typeface="Wingdings 3" pitchFamily="18" charset="2"/>
              <a:buNone/>
              <a:defRPr/>
            </a:pPr>
            <a:endParaRPr lang="el-GR" sz="2800" dirty="0"/>
          </a:p>
          <a:p>
            <a:pPr algn="just" eaLnBrk="1" hangingPunct="1">
              <a:buFont typeface="Wingdings 3" pitchFamily="18" charset="2"/>
              <a:buChar char=""/>
              <a:defRPr/>
            </a:pPr>
            <a:r>
              <a:rPr lang="el-GR" sz="2800" dirty="0"/>
              <a:t>Η αναλυτική προσέγγιση που ακολουθείται, εδράζεται στα ακόλουθα μεθοδολογικά εργαλεία: </a:t>
            </a:r>
          </a:p>
        </p:txBody>
      </p:sp>
      <p:pic>
        <p:nvPicPr>
          <p:cNvPr id="63492" name="Picture 2">
            <a:extLst>
              <a:ext uri="{FF2B5EF4-FFF2-40B4-BE49-F238E27FC236}">
                <a16:creationId xmlns:a16="http://schemas.microsoft.com/office/drawing/2014/main" id="{4D90B206-9FFF-FC74-9D0C-604439299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3" y="1809750"/>
            <a:ext cx="2828925"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3" name="Picture 3">
            <a:extLst>
              <a:ext uri="{FF2B5EF4-FFF2-40B4-BE49-F238E27FC236}">
                <a16:creationId xmlns:a16="http://schemas.microsoft.com/office/drawing/2014/main" id="{DB444775-D1AE-35FA-1A0A-9CD803606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 y="3946525"/>
            <a:ext cx="2200275" cy="20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Τίτλος 1">
            <a:extLst>
              <a:ext uri="{FF2B5EF4-FFF2-40B4-BE49-F238E27FC236}">
                <a16:creationId xmlns:a16="http://schemas.microsoft.com/office/drawing/2014/main" id="{C6E8D820-05C0-ECFB-E3BC-7F43EE4F9D3D}"/>
              </a:ext>
            </a:extLst>
          </p:cNvPr>
          <p:cNvSpPr>
            <a:spLocks noGrp="1"/>
          </p:cNvSpPr>
          <p:nvPr>
            <p:ph type="title"/>
          </p:nvPr>
        </p:nvSpPr>
        <p:spPr>
          <a:xfrm>
            <a:off x="1587500" y="655638"/>
            <a:ext cx="7332663" cy="931862"/>
          </a:xfrm>
        </p:spPr>
        <p:txBody>
          <a:bodyPr/>
          <a:lstStyle/>
          <a:p>
            <a:pPr algn="just" eaLnBrk="1" hangingPunct="1"/>
            <a:r>
              <a:rPr lang="el-GR" altLang="el-GR" sz="3200"/>
              <a:t>H στρατηγική διάσταση της Ένωσης και η σχέση της με τις ΗΠΑ</a:t>
            </a:r>
          </a:p>
        </p:txBody>
      </p:sp>
      <p:sp>
        <p:nvSpPr>
          <p:cNvPr id="64515" name="Θέση περιεχομένου 2">
            <a:extLst>
              <a:ext uri="{FF2B5EF4-FFF2-40B4-BE49-F238E27FC236}">
                <a16:creationId xmlns:a16="http://schemas.microsoft.com/office/drawing/2014/main" id="{5E12493D-5477-64B5-2E6D-E6D8EF2E0E1F}"/>
              </a:ext>
            </a:extLst>
          </p:cNvPr>
          <p:cNvSpPr>
            <a:spLocks noGrp="1"/>
          </p:cNvSpPr>
          <p:nvPr>
            <p:ph idx="1"/>
          </p:nvPr>
        </p:nvSpPr>
        <p:spPr>
          <a:xfrm>
            <a:off x="2855913" y="1700213"/>
            <a:ext cx="5983287" cy="5068887"/>
          </a:xfrm>
        </p:spPr>
        <p:txBody>
          <a:bodyPr/>
          <a:lstStyle/>
          <a:p>
            <a:pPr algn="just" eaLnBrk="1" hangingPunct="1"/>
            <a:r>
              <a:rPr lang="el-GR" altLang="el-GR" sz="2400" dirty="0"/>
              <a:t>τη θεσμική απεικόνιση της Ευρωπαϊκής Ένωσης </a:t>
            </a:r>
          </a:p>
          <a:p>
            <a:pPr algn="just" eaLnBrk="1" hangingPunct="1"/>
            <a:r>
              <a:rPr lang="el-GR" altLang="el-GR" sz="2400" dirty="0"/>
              <a:t>τη στρατηγική της κουλτούρα και τον (</a:t>
            </a:r>
            <a:r>
              <a:rPr lang="el-GR" altLang="el-GR" sz="2400" dirty="0" err="1"/>
              <a:t>επανα</a:t>
            </a:r>
            <a:r>
              <a:rPr lang="el-GR" altLang="el-GR" sz="2400" dirty="0"/>
              <a:t>)προσδιορισμό αυτής, μέσα από τη νέα ‘Strategic Review’ 2016</a:t>
            </a:r>
            <a:r>
              <a:rPr lang="en-US" altLang="el-GR" sz="2400" dirty="0"/>
              <a:t> </a:t>
            </a:r>
            <a:r>
              <a:rPr lang="el-GR" altLang="el-GR" sz="2400" dirty="0"/>
              <a:t>και 2020</a:t>
            </a:r>
          </a:p>
          <a:p>
            <a:pPr algn="just" eaLnBrk="1" hangingPunct="1"/>
            <a:r>
              <a:rPr lang="el-GR" altLang="el-GR" sz="2400" dirty="0"/>
              <a:t>την επιχειρησιακή ικανότητα της Ένωσης, στη βάση των αντίστοιχων ‘</a:t>
            </a:r>
            <a:r>
              <a:rPr lang="el-GR" altLang="el-GR" sz="2400" dirty="0" err="1"/>
              <a:t>lessons</a:t>
            </a:r>
            <a:r>
              <a:rPr lang="el-GR" altLang="el-GR" sz="2400" dirty="0"/>
              <a:t> </a:t>
            </a:r>
            <a:r>
              <a:rPr lang="el-GR" altLang="el-GR" sz="2400" dirty="0" err="1"/>
              <a:t>learned</a:t>
            </a:r>
            <a:r>
              <a:rPr lang="el-GR" altLang="el-GR" sz="2400" dirty="0"/>
              <a:t>’</a:t>
            </a:r>
          </a:p>
          <a:p>
            <a:pPr algn="just" eaLnBrk="1" hangingPunct="1"/>
            <a:r>
              <a:rPr lang="el-GR" altLang="el-GR" sz="2400" dirty="0"/>
              <a:t>το (αντικειμενικό) χάσμα δυνατοτήτων (</a:t>
            </a:r>
            <a:r>
              <a:rPr lang="el-GR" altLang="el-GR" sz="2400" dirty="0" err="1"/>
              <a:t>Capabilities</a:t>
            </a:r>
            <a:r>
              <a:rPr lang="el-GR" altLang="el-GR" sz="2400" dirty="0"/>
              <a:t> </a:t>
            </a:r>
            <a:r>
              <a:rPr lang="el-GR" altLang="el-GR" sz="2400" dirty="0" err="1"/>
              <a:t>Gap</a:t>
            </a:r>
            <a:r>
              <a:rPr lang="el-GR" altLang="el-GR" sz="2400" dirty="0"/>
              <a:t>)</a:t>
            </a:r>
          </a:p>
          <a:p>
            <a:pPr algn="just" eaLnBrk="1" hangingPunct="1"/>
            <a:r>
              <a:rPr lang="el-GR" altLang="el-GR" sz="2400" dirty="0"/>
              <a:t>την εξαγωγή συμπερασμάτων.</a:t>
            </a:r>
          </a:p>
        </p:txBody>
      </p:sp>
      <p:pic>
        <p:nvPicPr>
          <p:cNvPr id="64516" name="Picture 2">
            <a:extLst>
              <a:ext uri="{FF2B5EF4-FFF2-40B4-BE49-F238E27FC236}">
                <a16:creationId xmlns:a16="http://schemas.microsoft.com/office/drawing/2014/main" id="{2F5C06AE-A301-9637-DE3A-A89FEFA48F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75" y="2682875"/>
            <a:ext cx="2562225"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Τίτλος 1">
            <a:extLst>
              <a:ext uri="{FF2B5EF4-FFF2-40B4-BE49-F238E27FC236}">
                <a16:creationId xmlns:a16="http://schemas.microsoft.com/office/drawing/2014/main" id="{5F2BCB20-D9AD-4061-D416-16F97CB00FB6}"/>
              </a:ext>
            </a:extLst>
          </p:cNvPr>
          <p:cNvSpPr>
            <a:spLocks noGrp="1"/>
          </p:cNvSpPr>
          <p:nvPr>
            <p:ph type="title"/>
          </p:nvPr>
        </p:nvSpPr>
        <p:spPr>
          <a:xfrm>
            <a:off x="1587500" y="623888"/>
            <a:ext cx="7332663" cy="931862"/>
          </a:xfrm>
        </p:spPr>
        <p:txBody>
          <a:bodyPr/>
          <a:lstStyle/>
          <a:p>
            <a:pPr algn="just" eaLnBrk="1" hangingPunct="1"/>
            <a:r>
              <a:rPr lang="el-GR" altLang="el-GR" sz="3200"/>
              <a:t>H στρατηγική διάσταση της Ένωσηςκαι η σχέση της με τις ΗΠΑ</a:t>
            </a:r>
          </a:p>
        </p:txBody>
      </p:sp>
      <p:sp>
        <p:nvSpPr>
          <p:cNvPr id="65539" name="Θέση περιεχομένου 2">
            <a:extLst>
              <a:ext uri="{FF2B5EF4-FFF2-40B4-BE49-F238E27FC236}">
                <a16:creationId xmlns:a16="http://schemas.microsoft.com/office/drawing/2014/main" id="{7D58AB8D-AA62-BD52-1BB8-D5BAAB85CD12}"/>
              </a:ext>
            </a:extLst>
          </p:cNvPr>
          <p:cNvSpPr>
            <a:spLocks noGrp="1"/>
          </p:cNvSpPr>
          <p:nvPr>
            <p:ph idx="1"/>
          </p:nvPr>
        </p:nvSpPr>
        <p:spPr>
          <a:xfrm>
            <a:off x="2486025" y="1652588"/>
            <a:ext cx="6450013" cy="5053012"/>
          </a:xfrm>
        </p:spPr>
        <p:txBody>
          <a:bodyPr/>
          <a:lstStyle/>
          <a:p>
            <a:pPr algn="just" eaLnBrk="1" hangingPunct="1"/>
            <a:r>
              <a:rPr lang="el-GR" altLang="el-GR" sz="2800"/>
              <a:t>Η Ευρωπαϊκή Ένωση από τη δεκαετία του 70, έχει φτάσει σήμερα σ’ ένα οργανωτικό οικοδόμημα </a:t>
            </a:r>
          </a:p>
          <a:p>
            <a:pPr algn="just" eaLnBrk="1" hangingPunct="1"/>
            <a:r>
              <a:rPr lang="el-GR" altLang="el-GR" sz="2800"/>
              <a:t>που δεν αμφισβητείται στο επίπεδο της δομής και του πλαισίου.</a:t>
            </a:r>
          </a:p>
          <a:p>
            <a:pPr algn="just" eaLnBrk="1" hangingPunct="1"/>
            <a:r>
              <a:rPr lang="el-GR" altLang="el-GR" sz="2400"/>
              <a:t>Ως προς το περιεχόμενο, στην οικονομική διάσταση, έχουν γίνει πολλά, με αποτέλεσμα η Ένωση να αποτελεί το σημαντικότερο «έμπορο» και εταίρο σε διεθνείς συμφωνίες σε παγκόσμιο επίπεδο. </a:t>
            </a:r>
          </a:p>
        </p:txBody>
      </p:sp>
      <p:pic>
        <p:nvPicPr>
          <p:cNvPr id="65540" name="Picture 2">
            <a:extLst>
              <a:ext uri="{FF2B5EF4-FFF2-40B4-BE49-F238E27FC236}">
                <a16:creationId xmlns:a16="http://schemas.microsoft.com/office/drawing/2014/main" id="{40CBBCD4-B094-9B57-55C7-E047F4AD6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1962150"/>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Τίτλος 1">
            <a:extLst>
              <a:ext uri="{FF2B5EF4-FFF2-40B4-BE49-F238E27FC236}">
                <a16:creationId xmlns:a16="http://schemas.microsoft.com/office/drawing/2014/main" id="{09F67150-3CDE-C4E2-3253-DFEA4A5D3C38}"/>
              </a:ext>
            </a:extLst>
          </p:cNvPr>
          <p:cNvSpPr>
            <a:spLocks noGrp="1"/>
          </p:cNvSpPr>
          <p:nvPr>
            <p:ph type="title"/>
          </p:nvPr>
        </p:nvSpPr>
        <p:spPr>
          <a:xfrm>
            <a:off x="1587500" y="623888"/>
            <a:ext cx="7332663" cy="931862"/>
          </a:xfrm>
        </p:spPr>
        <p:txBody>
          <a:bodyPr/>
          <a:lstStyle/>
          <a:p>
            <a:pPr algn="just" eaLnBrk="1" hangingPunct="1"/>
            <a:r>
              <a:rPr lang="el-GR" altLang="el-GR" sz="3200"/>
              <a:t>H στρατηγική διάσταση της Ένωσης και η σχέση της με τις ΗΠΑ</a:t>
            </a:r>
          </a:p>
        </p:txBody>
      </p:sp>
      <p:sp>
        <p:nvSpPr>
          <p:cNvPr id="66563" name="Θέση περιεχομένου 2">
            <a:extLst>
              <a:ext uri="{FF2B5EF4-FFF2-40B4-BE49-F238E27FC236}">
                <a16:creationId xmlns:a16="http://schemas.microsoft.com/office/drawing/2014/main" id="{F6BEF9AD-6A6E-57DC-1BF8-FD765D66B8CC}"/>
              </a:ext>
            </a:extLst>
          </p:cNvPr>
          <p:cNvSpPr>
            <a:spLocks noGrp="1"/>
          </p:cNvSpPr>
          <p:nvPr>
            <p:ph idx="1"/>
          </p:nvPr>
        </p:nvSpPr>
        <p:spPr>
          <a:xfrm>
            <a:off x="1943100" y="1876425"/>
            <a:ext cx="6848475" cy="4508500"/>
          </a:xfrm>
        </p:spPr>
        <p:txBody>
          <a:bodyPr/>
          <a:lstStyle/>
          <a:p>
            <a:pPr algn="just" eaLnBrk="1" hangingPunct="1"/>
            <a:r>
              <a:rPr lang="el-GR" altLang="el-GR" sz="2800"/>
              <a:t>Στα πεδία της άμυνας και της ασφάλειας </a:t>
            </a:r>
          </a:p>
          <a:p>
            <a:pPr algn="just" eaLnBrk="1" hangingPunct="1"/>
            <a:r>
              <a:rPr lang="el-GR" altLang="el-GR" sz="2800"/>
              <a:t>παρατηρείται μια αξιοπρόσεκτη δυναμική και </a:t>
            </a:r>
          </a:p>
          <a:p>
            <a:pPr algn="just" eaLnBrk="1" hangingPunct="1"/>
            <a:r>
              <a:rPr lang="el-GR" altLang="el-GR" sz="2800"/>
              <a:t>έχει διαμορφωθεί ένα αντίστοιχο «κεκτημένο». </a:t>
            </a:r>
          </a:p>
        </p:txBody>
      </p:sp>
      <p:pic>
        <p:nvPicPr>
          <p:cNvPr id="66564" name="Picture 2">
            <a:extLst>
              <a:ext uri="{FF2B5EF4-FFF2-40B4-BE49-F238E27FC236}">
                <a16:creationId xmlns:a16="http://schemas.microsoft.com/office/drawing/2014/main" id="{FC9107ED-C178-7B63-4131-94F5DD04C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5010150"/>
            <a:ext cx="24765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5" name="Picture 3">
            <a:extLst>
              <a:ext uri="{FF2B5EF4-FFF2-40B4-BE49-F238E27FC236}">
                <a16:creationId xmlns:a16="http://schemas.microsoft.com/office/drawing/2014/main" id="{146D8F2C-5384-1101-7DBB-2AA7194FA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5" y="5010150"/>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Τίτλος 1">
            <a:extLst>
              <a:ext uri="{FF2B5EF4-FFF2-40B4-BE49-F238E27FC236}">
                <a16:creationId xmlns:a16="http://schemas.microsoft.com/office/drawing/2014/main" id="{413E36FA-D582-05A4-C900-AB013603533F}"/>
              </a:ext>
            </a:extLst>
          </p:cNvPr>
          <p:cNvSpPr>
            <a:spLocks noGrp="1"/>
          </p:cNvSpPr>
          <p:nvPr>
            <p:ph type="title"/>
          </p:nvPr>
        </p:nvSpPr>
        <p:spPr>
          <a:xfrm>
            <a:off x="1587500" y="623888"/>
            <a:ext cx="7332663" cy="931862"/>
          </a:xfrm>
        </p:spPr>
        <p:txBody>
          <a:bodyPr/>
          <a:lstStyle/>
          <a:p>
            <a:pPr algn="just" eaLnBrk="1" hangingPunct="1"/>
            <a:r>
              <a:rPr lang="el-GR" altLang="el-GR" sz="3200"/>
              <a:t>H στρατηγική διάσταση Ε.Ε και ΗΠΑ </a:t>
            </a:r>
          </a:p>
        </p:txBody>
      </p:sp>
      <p:sp>
        <p:nvSpPr>
          <p:cNvPr id="67587" name="Θέση περιεχομένου 2">
            <a:extLst>
              <a:ext uri="{FF2B5EF4-FFF2-40B4-BE49-F238E27FC236}">
                <a16:creationId xmlns:a16="http://schemas.microsoft.com/office/drawing/2014/main" id="{F1A90387-2606-3773-C318-6F6B00947FEB}"/>
              </a:ext>
            </a:extLst>
          </p:cNvPr>
          <p:cNvSpPr>
            <a:spLocks noGrp="1"/>
          </p:cNvSpPr>
          <p:nvPr>
            <p:ph idx="1"/>
          </p:nvPr>
        </p:nvSpPr>
        <p:spPr>
          <a:xfrm>
            <a:off x="2774950" y="1652588"/>
            <a:ext cx="6192838" cy="5205412"/>
          </a:xfrm>
        </p:spPr>
        <p:txBody>
          <a:bodyPr/>
          <a:lstStyle/>
          <a:p>
            <a:pPr algn="just" eaLnBrk="1" hangingPunct="1"/>
            <a:r>
              <a:rPr lang="el-GR" altLang="el-GR" sz="2800"/>
              <a:t>Η εξωτερική πολιτική της Ένωσης και οι πολιτικές της για την ασφάλεια </a:t>
            </a:r>
          </a:p>
          <a:p>
            <a:pPr algn="just" eaLnBrk="1" hangingPunct="1"/>
            <a:r>
              <a:rPr lang="el-GR" altLang="el-GR" sz="2800"/>
              <a:t>εδράζονται απόλυτα στην πολυμερή συνεργασία.</a:t>
            </a:r>
          </a:p>
          <a:p>
            <a:pPr algn="just" eaLnBrk="1" hangingPunct="1"/>
            <a:r>
              <a:rPr lang="el-GR" altLang="el-GR" sz="2800"/>
              <a:t>Η Ένωση έχει δώσει δείγματα μιας αναπτυσσόμενης παρουσίας στα διεθνή πράγματα, </a:t>
            </a:r>
          </a:p>
          <a:p>
            <a:pPr algn="just" eaLnBrk="1" hangingPunct="1"/>
            <a:r>
              <a:rPr lang="el-GR" altLang="el-GR" sz="2800"/>
              <a:t>αναλαμβάνοντας πολιτικές και στρατιωτικές επιχειρήσεις, προωθώντας αξίες.</a:t>
            </a:r>
          </a:p>
        </p:txBody>
      </p:sp>
      <p:pic>
        <p:nvPicPr>
          <p:cNvPr id="67588" name="Picture 2">
            <a:extLst>
              <a:ext uri="{FF2B5EF4-FFF2-40B4-BE49-F238E27FC236}">
                <a16:creationId xmlns:a16="http://schemas.microsoft.com/office/drawing/2014/main" id="{EB2E0C10-589A-7F97-8299-75EEA7431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3429000"/>
            <a:ext cx="293370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Τίτλος 1">
            <a:extLst>
              <a:ext uri="{FF2B5EF4-FFF2-40B4-BE49-F238E27FC236}">
                <a16:creationId xmlns:a16="http://schemas.microsoft.com/office/drawing/2014/main" id="{8C5BB61C-6E83-49F8-65B8-8FEFA694B0C9}"/>
              </a:ext>
            </a:extLst>
          </p:cNvPr>
          <p:cNvSpPr>
            <a:spLocks noGrp="1"/>
          </p:cNvSpPr>
          <p:nvPr>
            <p:ph type="title"/>
          </p:nvPr>
        </p:nvSpPr>
        <p:spPr>
          <a:xfrm>
            <a:off x="1587500" y="623888"/>
            <a:ext cx="7332663" cy="931862"/>
          </a:xfrm>
        </p:spPr>
        <p:txBody>
          <a:bodyPr/>
          <a:lstStyle/>
          <a:p>
            <a:pPr algn="just" eaLnBrk="1" hangingPunct="1"/>
            <a:r>
              <a:rPr lang="el-GR" altLang="el-GR" sz="3200"/>
              <a:t>H στρατηγική διάσταση Ε.Ε και ΗΠΑ</a:t>
            </a:r>
          </a:p>
        </p:txBody>
      </p:sp>
      <p:sp>
        <p:nvSpPr>
          <p:cNvPr id="68611" name="Θέση περιεχομένου 2">
            <a:extLst>
              <a:ext uri="{FF2B5EF4-FFF2-40B4-BE49-F238E27FC236}">
                <a16:creationId xmlns:a16="http://schemas.microsoft.com/office/drawing/2014/main" id="{31E35564-1C0A-25D5-76B4-9BA98FB7603E}"/>
              </a:ext>
            </a:extLst>
          </p:cNvPr>
          <p:cNvSpPr>
            <a:spLocks noGrp="1"/>
          </p:cNvSpPr>
          <p:nvPr>
            <p:ph idx="1"/>
          </p:nvPr>
        </p:nvSpPr>
        <p:spPr>
          <a:xfrm>
            <a:off x="2159000" y="1363663"/>
            <a:ext cx="6808788" cy="5373687"/>
          </a:xfrm>
        </p:spPr>
        <p:txBody>
          <a:bodyPr/>
          <a:lstStyle/>
          <a:p>
            <a:pPr algn="just" eaLnBrk="1" hangingPunct="1"/>
            <a:r>
              <a:rPr lang="el-GR" altLang="el-GR" sz="2800"/>
              <a:t>Η όλη συζήτηση, φρόνιμο είναι να ξεκινήσει από τη θεσμική απεικόνιση του αντίστοιχου ενωσιακού οικοδομήματος. </a:t>
            </a:r>
          </a:p>
          <a:p>
            <a:pPr algn="just" eaLnBrk="1" hangingPunct="1"/>
            <a:r>
              <a:rPr lang="el-GR" altLang="el-GR" sz="2800"/>
              <a:t>Διακρίνουμε ότι η εξωτερική πολιτική συνιστά αναπόσπαστο τμήμα της Ευρωπαϊκής Ένωσης, </a:t>
            </a:r>
          </a:p>
          <a:p>
            <a:pPr algn="just" eaLnBrk="1" hangingPunct="1"/>
            <a:r>
              <a:rPr lang="el-GR" altLang="el-GR" sz="2800"/>
              <a:t>αν και η διάσταση των εξωτερικών σχέσεων δεν εδράζεται, στη βασική θεσμική ατραπό που δεν είναι άλλη από τη Συνήθη Νομοθετική Διαδικασία (ΣΝΔ).</a:t>
            </a:r>
          </a:p>
        </p:txBody>
      </p:sp>
      <p:pic>
        <p:nvPicPr>
          <p:cNvPr id="68612" name="Picture 2">
            <a:extLst>
              <a:ext uri="{FF2B5EF4-FFF2-40B4-BE49-F238E27FC236}">
                <a16:creationId xmlns:a16="http://schemas.microsoft.com/office/drawing/2014/main" id="{08BDB201-E398-1279-0AF4-B9AD101222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95825"/>
            <a:ext cx="2095500"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3" name="Picture 3">
            <a:extLst>
              <a:ext uri="{FF2B5EF4-FFF2-40B4-BE49-F238E27FC236}">
                <a16:creationId xmlns:a16="http://schemas.microsoft.com/office/drawing/2014/main" id="{2925537F-278B-D6C2-F3A8-B55272E8C6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592263"/>
            <a:ext cx="169545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Τίτλος 1">
            <a:extLst>
              <a:ext uri="{FF2B5EF4-FFF2-40B4-BE49-F238E27FC236}">
                <a16:creationId xmlns:a16="http://schemas.microsoft.com/office/drawing/2014/main" id="{2D69C90D-F034-D2F0-F15F-81E351291D52}"/>
              </a:ext>
            </a:extLst>
          </p:cNvPr>
          <p:cNvSpPr>
            <a:spLocks noGrp="1"/>
          </p:cNvSpPr>
          <p:nvPr>
            <p:ph type="title"/>
          </p:nvPr>
        </p:nvSpPr>
        <p:spPr>
          <a:xfrm>
            <a:off x="1587500" y="623888"/>
            <a:ext cx="7332663" cy="931862"/>
          </a:xfrm>
        </p:spPr>
        <p:txBody>
          <a:bodyPr/>
          <a:lstStyle/>
          <a:p>
            <a:pPr algn="just" eaLnBrk="1" hangingPunct="1"/>
            <a:r>
              <a:rPr lang="el-GR" altLang="el-GR" sz="3200"/>
              <a:t>H στρατηγική διάσταση της Ένωσης και η σχέση της με τις ΗΠΑ</a:t>
            </a:r>
          </a:p>
        </p:txBody>
      </p:sp>
      <p:sp>
        <p:nvSpPr>
          <p:cNvPr id="69635" name="Θέση περιεχομένου 2">
            <a:extLst>
              <a:ext uri="{FF2B5EF4-FFF2-40B4-BE49-F238E27FC236}">
                <a16:creationId xmlns:a16="http://schemas.microsoft.com/office/drawing/2014/main" id="{BEE529BD-5FA6-1A40-00FC-229F4F906367}"/>
              </a:ext>
            </a:extLst>
          </p:cNvPr>
          <p:cNvSpPr>
            <a:spLocks noGrp="1"/>
          </p:cNvSpPr>
          <p:nvPr>
            <p:ph idx="1"/>
          </p:nvPr>
        </p:nvSpPr>
        <p:spPr>
          <a:xfrm>
            <a:off x="1943100" y="1876425"/>
            <a:ext cx="6848475" cy="4508500"/>
          </a:xfrm>
        </p:spPr>
        <p:txBody>
          <a:bodyPr/>
          <a:lstStyle/>
          <a:p>
            <a:pPr algn="just" eaLnBrk="1" hangingPunct="1"/>
            <a:r>
              <a:rPr lang="el-GR" altLang="el-GR" sz="2800"/>
              <a:t>Η αδήριτη θεμελιακή αυτή επιταγή προσπαθεί να λειάνει τη </a:t>
            </a:r>
            <a:r>
              <a:rPr lang="el-GR" altLang="el-GR" sz="2800" i="1"/>
              <a:t>sui generis </a:t>
            </a:r>
            <a:r>
              <a:rPr lang="el-GR" altLang="el-GR" sz="2800"/>
              <a:t>ιδιοτυπία της Ένωσης και το διφυές της, </a:t>
            </a:r>
          </a:p>
          <a:p>
            <a:pPr algn="just" eaLnBrk="1" hangingPunct="1"/>
            <a:r>
              <a:rPr lang="el-GR" altLang="el-GR" sz="2800" b="1"/>
              <a:t>ως διελκυστίνδα διακυβερνητικού και υπερεθνικού στοιχείου.</a:t>
            </a:r>
          </a:p>
        </p:txBody>
      </p:sp>
      <p:pic>
        <p:nvPicPr>
          <p:cNvPr id="69636" name="Picture 2">
            <a:extLst>
              <a:ext uri="{FF2B5EF4-FFF2-40B4-BE49-F238E27FC236}">
                <a16:creationId xmlns:a16="http://schemas.microsoft.com/office/drawing/2014/main" id="{655323CF-C69F-AB26-54A2-899B815020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5343525"/>
            <a:ext cx="3019425"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7" name="Picture 3">
            <a:extLst>
              <a:ext uri="{FF2B5EF4-FFF2-40B4-BE49-F238E27FC236}">
                <a16:creationId xmlns:a16="http://schemas.microsoft.com/office/drawing/2014/main" id="{7B6689C9-0DE3-8487-EBC7-99DE39642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5475" y="5127625"/>
            <a:ext cx="296227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Τίτλος 1">
            <a:extLst>
              <a:ext uri="{FF2B5EF4-FFF2-40B4-BE49-F238E27FC236}">
                <a16:creationId xmlns:a16="http://schemas.microsoft.com/office/drawing/2014/main" id="{1402A9C0-A56E-153D-6A33-9F8259676DB7}"/>
              </a:ext>
            </a:extLst>
          </p:cNvPr>
          <p:cNvSpPr>
            <a:spLocks noGrp="1"/>
          </p:cNvSpPr>
          <p:nvPr>
            <p:ph type="title"/>
          </p:nvPr>
        </p:nvSpPr>
        <p:spPr>
          <a:xfrm>
            <a:off x="1587500" y="623888"/>
            <a:ext cx="7332663" cy="931862"/>
          </a:xfrm>
        </p:spPr>
        <p:txBody>
          <a:bodyPr/>
          <a:lstStyle/>
          <a:p>
            <a:pPr algn="just" eaLnBrk="1" hangingPunct="1"/>
            <a:r>
              <a:rPr lang="el-GR" altLang="el-GR" sz="3200"/>
              <a:t>H στρατηγική διάσταση της Ένωσης</a:t>
            </a:r>
          </a:p>
        </p:txBody>
      </p:sp>
      <p:sp>
        <p:nvSpPr>
          <p:cNvPr id="70659" name="Θέση περιεχομένου 2">
            <a:extLst>
              <a:ext uri="{FF2B5EF4-FFF2-40B4-BE49-F238E27FC236}">
                <a16:creationId xmlns:a16="http://schemas.microsoft.com/office/drawing/2014/main" id="{8C75E2EF-11CD-CFD2-7964-1A9BFD1B67A8}"/>
              </a:ext>
            </a:extLst>
          </p:cNvPr>
          <p:cNvSpPr>
            <a:spLocks noGrp="1"/>
          </p:cNvSpPr>
          <p:nvPr>
            <p:ph idx="1"/>
          </p:nvPr>
        </p:nvSpPr>
        <p:spPr>
          <a:xfrm>
            <a:off x="3289300" y="1636713"/>
            <a:ext cx="5502275" cy="5005387"/>
          </a:xfrm>
        </p:spPr>
        <p:txBody>
          <a:bodyPr/>
          <a:lstStyle/>
          <a:p>
            <a:pPr algn="just" eaLnBrk="1" hangingPunct="1"/>
            <a:r>
              <a:rPr lang="el-GR" altLang="el-GR" sz="2800"/>
              <a:t>Παρά το ρόλο «αμορτισέρ» ή θεματοφύλακα που παίζουν τα κυρίαρχα υπερεθνικά όργανα της Ένωσης, εν τούτοις, </a:t>
            </a:r>
          </a:p>
          <a:p>
            <a:pPr algn="just" eaLnBrk="1" hangingPunct="1"/>
            <a:r>
              <a:rPr lang="el-GR" altLang="el-GR" sz="2800"/>
              <a:t>δεν κατορθώνουν να περιορίσουν τους κραδασμούς </a:t>
            </a:r>
          </a:p>
          <a:p>
            <a:pPr algn="just" eaLnBrk="1" hangingPunct="1"/>
            <a:r>
              <a:rPr lang="el-GR" altLang="el-GR" sz="2800"/>
              <a:t>που προκαλούν τα εθνικά συμφέροντα και η έννοια της εθνικής κυριαρχίας. </a:t>
            </a:r>
          </a:p>
        </p:txBody>
      </p:sp>
      <p:pic>
        <p:nvPicPr>
          <p:cNvPr id="70660" name="Picture 2">
            <a:extLst>
              <a:ext uri="{FF2B5EF4-FFF2-40B4-BE49-F238E27FC236}">
                <a16:creationId xmlns:a16="http://schemas.microsoft.com/office/drawing/2014/main" id="{103D8A87-E21C-38C4-49D8-9FC6B1B8EF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75" y="501015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1" name="Picture 3">
            <a:extLst>
              <a:ext uri="{FF2B5EF4-FFF2-40B4-BE49-F238E27FC236}">
                <a16:creationId xmlns:a16="http://schemas.microsoft.com/office/drawing/2014/main" id="{D87AF36C-A476-DA54-0FAF-4824ED8BD5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2200275"/>
            <a:ext cx="286702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Τίτλος 1">
            <a:extLst>
              <a:ext uri="{FF2B5EF4-FFF2-40B4-BE49-F238E27FC236}">
                <a16:creationId xmlns:a16="http://schemas.microsoft.com/office/drawing/2014/main" id="{A06B20A1-6619-237A-8358-4EFF10743919}"/>
              </a:ext>
            </a:extLst>
          </p:cNvPr>
          <p:cNvSpPr>
            <a:spLocks noGrp="1"/>
          </p:cNvSpPr>
          <p:nvPr>
            <p:ph type="title"/>
          </p:nvPr>
        </p:nvSpPr>
        <p:spPr>
          <a:xfrm>
            <a:off x="1587500" y="623888"/>
            <a:ext cx="7332663" cy="931862"/>
          </a:xfrm>
        </p:spPr>
        <p:txBody>
          <a:bodyPr/>
          <a:lstStyle/>
          <a:p>
            <a:pPr algn="just" eaLnBrk="1" hangingPunct="1"/>
            <a:r>
              <a:rPr lang="el-GR" altLang="el-GR" sz="3200"/>
              <a:t>H στρατηγική διάσταση της Ένωσης</a:t>
            </a:r>
          </a:p>
        </p:txBody>
      </p:sp>
      <p:sp>
        <p:nvSpPr>
          <p:cNvPr id="71683" name="Θέση περιεχομένου 2">
            <a:extLst>
              <a:ext uri="{FF2B5EF4-FFF2-40B4-BE49-F238E27FC236}">
                <a16:creationId xmlns:a16="http://schemas.microsoft.com/office/drawing/2014/main" id="{529D7890-D9A4-DE37-95D3-DF0EEE240400}"/>
              </a:ext>
            </a:extLst>
          </p:cNvPr>
          <p:cNvSpPr>
            <a:spLocks noGrp="1"/>
          </p:cNvSpPr>
          <p:nvPr>
            <p:ph idx="1"/>
          </p:nvPr>
        </p:nvSpPr>
        <p:spPr>
          <a:xfrm>
            <a:off x="2338388" y="1876425"/>
            <a:ext cx="6453187" cy="4508500"/>
          </a:xfrm>
        </p:spPr>
        <p:txBody>
          <a:bodyPr/>
          <a:lstStyle/>
          <a:p>
            <a:pPr algn="just" eaLnBrk="1" hangingPunct="1"/>
            <a:r>
              <a:rPr lang="el-GR" altLang="el-GR" sz="2800"/>
              <a:t>Το υπερεθνικό στοιχείο, αν και γεννήθηκε για να «απορροφά» τις ανωμαλίες του ευρωπαϊκού γεωπολιτικού «οδοστρώματος»,</a:t>
            </a:r>
          </a:p>
          <a:p>
            <a:pPr algn="just" eaLnBrk="1" hangingPunct="1"/>
            <a:r>
              <a:rPr lang="el-GR" altLang="el-GR" sz="2800"/>
              <a:t>φαίνεται να υποχωρεί,</a:t>
            </a:r>
          </a:p>
          <a:p>
            <a:pPr algn="just" eaLnBrk="1" hangingPunct="1"/>
            <a:r>
              <a:rPr lang="el-GR" altLang="el-GR" sz="2800"/>
              <a:t>μπροστά στις νέες απαιτήσεις και στις στενά κρατοκεντρικές λογικές.</a:t>
            </a:r>
          </a:p>
        </p:txBody>
      </p:sp>
      <p:pic>
        <p:nvPicPr>
          <p:cNvPr id="71684" name="Picture 2">
            <a:extLst>
              <a:ext uri="{FF2B5EF4-FFF2-40B4-BE49-F238E27FC236}">
                <a16:creationId xmlns:a16="http://schemas.microsoft.com/office/drawing/2014/main" id="{34E39385-542A-09BE-4BA6-FFA217E62E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3" y="2362200"/>
            <a:ext cx="214312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Τίτλος 1">
            <a:extLst>
              <a:ext uri="{FF2B5EF4-FFF2-40B4-BE49-F238E27FC236}">
                <a16:creationId xmlns:a16="http://schemas.microsoft.com/office/drawing/2014/main" id="{2B295C1E-A2F4-FE47-1B99-2C94CDD9B1CD}"/>
              </a:ext>
            </a:extLst>
          </p:cNvPr>
          <p:cNvSpPr>
            <a:spLocks noGrp="1"/>
          </p:cNvSpPr>
          <p:nvPr>
            <p:ph type="title"/>
          </p:nvPr>
        </p:nvSpPr>
        <p:spPr>
          <a:xfrm>
            <a:off x="1944688" y="623888"/>
            <a:ext cx="6589712" cy="1281112"/>
          </a:xfrm>
        </p:spPr>
        <p:txBody>
          <a:bodyPr/>
          <a:lstStyle/>
          <a:p>
            <a:pPr eaLnBrk="1" hangingPunct="1"/>
            <a:r>
              <a:rPr lang="el-GR" altLang="el-GR"/>
              <a:t>Θεωρητικό πλαίσιο:</a:t>
            </a:r>
          </a:p>
        </p:txBody>
      </p:sp>
      <p:sp>
        <p:nvSpPr>
          <p:cNvPr id="26627" name="Θέση περιεχομένου 2">
            <a:extLst>
              <a:ext uri="{FF2B5EF4-FFF2-40B4-BE49-F238E27FC236}">
                <a16:creationId xmlns:a16="http://schemas.microsoft.com/office/drawing/2014/main" id="{A0042B0E-6500-EC62-D8A1-98F9D5E58086}"/>
              </a:ext>
            </a:extLst>
          </p:cNvPr>
          <p:cNvSpPr>
            <a:spLocks noGrp="1"/>
          </p:cNvSpPr>
          <p:nvPr>
            <p:ph idx="1"/>
          </p:nvPr>
        </p:nvSpPr>
        <p:spPr>
          <a:xfrm>
            <a:off x="3144838" y="1443038"/>
            <a:ext cx="5518150" cy="5199062"/>
          </a:xfrm>
        </p:spPr>
        <p:txBody>
          <a:bodyPr/>
          <a:lstStyle/>
          <a:p>
            <a:pPr algn="just" eaLnBrk="1" hangingPunct="1"/>
            <a:r>
              <a:rPr lang="el-GR" altLang="el-GR" sz="2800" b="1"/>
              <a:t>Θεωρήσεις – ρεύματα διεθνών σχέσεων</a:t>
            </a:r>
          </a:p>
          <a:p>
            <a:pPr algn="just" eaLnBrk="1" hangingPunct="1"/>
            <a:endParaRPr lang="el-GR" altLang="el-GR" sz="2800"/>
          </a:p>
          <a:p>
            <a:pPr algn="just" eaLnBrk="1" hangingPunct="1"/>
            <a:r>
              <a:rPr lang="el-GR" altLang="el-GR" sz="2800" b="1"/>
              <a:t>Κλασικός ρεαλισμός</a:t>
            </a:r>
            <a:r>
              <a:rPr lang="el-GR" altLang="el-GR" sz="2800"/>
              <a:t>: τα κράτη αποτελούν τους πιο σημαντικούς (μοναδικούς) παράγοντες του διεθνούς συστήματος, επιδιώκοντας την ισχύ, και </a:t>
            </a:r>
          </a:p>
          <a:p>
            <a:pPr algn="just" eaLnBrk="1" hangingPunct="1"/>
            <a:r>
              <a:rPr lang="el-GR" altLang="el-GR" sz="2800"/>
              <a:t>λειτουργώντας, σύμφωνα με το κόστος και το όφελος.</a:t>
            </a:r>
          </a:p>
          <a:p>
            <a:pPr algn="just" eaLnBrk="1" hangingPunct="1"/>
            <a:endParaRPr lang="el-GR" altLang="el-GR" sz="2800" b="1"/>
          </a:p>
        </p:txBody>
      </p:sp>
      <p:pic>
        <p:nvPicPr>
          <p:cNvPr id="26628" name="Picture 4">
            <a:extLst>
              <a:ext uri="{FF2B5EF4-FFF2-40B4-BE49-F238E27FC236}">
                <a16:creationId xmlns:a16="http://schemas.microsoft.com/office/drawing/2014/main" id="{0627676D-2286-86E1-3313-0FA71529AE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4714875"/>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a:extLst>
              <a:ext uri="{FF2B5EF4-FFF2-40B4-BE49-F238E27FC236}">
                <a16:creationId xmlns:a16="http://schemas.microsoft.com/office/drawing/2014/main" id="{05101236-8E88-BB4A-B46A-132EC90C3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989138"/>
            <a:ext cx="2828925"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Τίτλος 1">
            <a:extLst>
              <a:ext uri="{FF2B5EF4-FFF2-40B4-BE49-F238E27FC236}">
                <a16:creationId xmlns:a16="http://schemas.microsoft.com/office/drawing/2014/main" id="{2EB0CA7E-CD8F-2A61-E727-0341761B47A7}"/>
              </a:ext>
            </a:extLst>
          </p:cNvPr>
          <p:cNvSpPr>
            <a:spLocks noGrp="1"/>
          </p:cNvSpPr>
          <p:nvPr>
            <p:ph type="title"/>
          </p:nvPr>
        </p:nvSpPr>
        <p:spPr>
          <a:xfrm>
            <a:off x="1587500" y="623888"/>
            <a:ext cx="7332663" cy="931862"/>
          </a:xfrm>
        </p:spPr>
        <p:txBody>
          <a:bodyPr/>
          <a:lstStyle/>
          <a:p>
            <a:pPr algn="just" eaLnBrk="1" hangingPunct="1"/>
            <a:r>
              <a:rPr lang="el-GR" altLang="el-GR" sz="3200"/>
              <a:t>H στρατηγική διάσταση της Ένωσης</a:t>
            </a:r>
          </a:p>
        </p:txBody>
      </p:sp>
      <p:sp>
        <p:nvSpPr>
          <p:cNvPr id="72707" name="Θέση περιεχομένου 2">
            <a:extLst>
              <a:ext uri="{FF2B5EF4-FFF2-40B4-BE49-F238E27FC236}">
                <a16:creationId xmlns:a16="http://schemas.microsoft.com/office/drawing/2014/main" id="{7F79610C-8BCE-D3D9-4D08-D4F437F42ECD}"/>
              </a:ext>
            </a:extLst>
          </p:cNvPr>
          <p:cNvSpPr>
            <a:spLocks noGrp="1"/>
          </p:cNvSpPr>
          <p:nvPr>
            <p:ph idx="1"/>
          </p:nvPr>
        </p:nvSpPr>
        <p:spPr>
          <a:xfrm>
            <a:off x="3160713" y="1476375"/>
            <a:ext cx="5630862" cy="5084763"/>
          </a:xfrm>
        </p:spPr>
        <p:txBody>
          <a:bodyPr/>
          <a:lstStyle/>
          <a:p>
            <a:pPr algn="just" eaLnBrk="1" hangingPunct="1"/>
            <a:r>
              <a:rPr lang="el-GR" altLang="el-GR" sz="2800"/>
              <a:t>Η έννοια της εθνικής κυριαρχίας που συνιστά τη «Λυδία λίθο» του ευρωπαϊκού εγχειρήματος και </a:t>
            </a:r>
          </a:p>
          <a:p>
            <a:pPr algn="just" eaLnBrk="1" hangingPunct="1"/>
            <a:r>
              <a:rPr lang="el-GR" altLang="el-GR" sz="2800"/>
              <a:t>της ίδιας της ευρωπαϊκής ολοκλήρωσης</a:t>
            </a:r>
          </a:p>
          <a:p>
            <a:pPr algn="just" eaLnBrk="1" hangingPunct="1"/>
            <a:r>
              <a:rPr lang="el-GR" altLang="el-GR" sz="2800"/>
              <a:t>συμπλέκεται σε πολύ πιο στενό πλαίσιο </a:t>
            </a:r>
          </a:p>
          <a:p>
            <a:pPr algn="just" eaLnBrk="1" hangingPunct="1"/>
            <a:r>
              <a:rPr lang="el-GR" altLang="el-GR" sz="2800"/>
              <a:t>με τη στόχευση της Ένωσης να διαδραματίσει καίριο ρόλο στη διεθνή πολιτική. </a:t>
            </a:r>
          </a:p>
        </p:txBody>
      </p:sp>
      <p:pic>
        <p:nvPicPr>
          <p:cNvPr id="72708" name="Picture 3">
            <a:extLst>
              <a:ext uri="{FF2B5EF4-FFF2-40B4-BE49-F238E27FC236}">
                <a16:creationId xmlns:a16="http://schemas.microsoft.com/office/drawing/2014/main" id="{E399988D-35FF-3681-55A8-AD5223B74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3027363"/>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Τίτλος 1">
            <a:extLst>
              <a:ext uri="{FF2B5EF4-FFF2-40B4-BE49-F238E27FC236}">
                <a16:creationId xmlns:a16="http://schemas.microsoft.com/office/drawing/2014/main" id="{A78726BF-1592-11E6-61A4-F4C3059D6A8E}"/>
              </a:ext>
            </a:extLst>
          </p:cNvPr>
          <p:cNvSpPr>
            <a:spLocks noGrp="1"/>
          </p:cNvSpPr>
          <p:nvPr>
            <p:ph type="title"/>
          </p:nvPr>
        </p:nvSpPr>
        <p:spPr>
          <a:xfrm>
            <a:off x="1587500" y="623888"/>
            <a:ext cx="7332663" cy="931862"/>
          </a:xfrm>
        </p:spPr>
        <p:txBody>
          <a:bodyPr/>
          <a:lstStyle/>
          <a:p>
            <a:pPr algn="just" eaLnBrk="1" hangingPunct="1"/>
            <a:r>
              <a:rPr lang="el-GR" altLang="el-GR" sz="3200"/>
              <a:t>H στρατηγική διάσταση της Ένωσης</a:t>
            </a:r>
          </a:p>
        </p:txBody>
      </p:sp>
      <p:sp>
        <p:nvSpPr>
          <p:cNvPr id="73731" name="Θέση περιεχομένου 2">
            <a:extLst>
              <a:ext uri="{FF2B5EF4-FFF2-40B4-BE49-F238E27FC236}">
                <a16:creationId xmlns:a16="http://schemas.microsoft.com/office/drawing/2014/main" id="{B30242F2-4F2F-3715-2C5E-E17188FBD0B3}"/>
              </a:ext>
            </a:extLst>
          </p:cNvPr>
          <p:cNvSpPr>
            <a:spLocks noGrp="1"/>
          </p:cNvSpPr>
          <p:nvPr>
            <p:ph idx="1"/>
          </p:nvPr>
        </p:nvSpPr>
        <p:spPr>
          <a:xfrm>
            <a:off x="1943100" y="1876425"/>
            <a:ext cx="6848475" cy="4508500"/>
          </a:xfrm>
        </p:spPr>
        <p:txBody>
          <a:bodyPr/>
          <a:lstStyle/>
          <a:p>
            <a:pPr algn="just" eaLnBrk="1" hangingPunct="1"/>
            <a:r>
              <a:rPr lang="el-GR" altLang="el-GR" sz="2800"/>
              <a:t>Εξαιτίας της κρίσιμης μεταβλητής της εθνικής κυριαρχίας έχει θεσπιστεί </a:t>
            </a:r>
          </a:p>
          <a:p>
            <a:pPr algn="just" eaLnBrk="1" hangingPunct="1"/>
            <a:r>
              <a:rPr lang="el-GR" altLang="el-GR" sz="2800"/>
              <a:t>ότι το Ευρωπαϊκό Συμβούλιο και το Συμβούλιο της Ευρωπαϊκής Ένωσης </a:t>
            </a:r>
          </a:p>
          <a:p>
            <a:pPr algn="just" eaLnBrk="1" hangingPunct="1"/>
            <a:r>
              <a:rPr lang="el-GR" altLang="el-GR" sz="2800"/>
              <a:t>θα νομοθετούν στον τομέα της εξωτερικής πολιτικής.</a:t>
            </a:r>
          </a:p>
        </p:txBody>
      </p:sp>
      <p:pic>
        <p:nvPicPr>
          <p:cNvPr id="73732" name="Picture 2">
            <a:extLst>
              <a:ext uri="{FF2B5EF4-FFF2-40B4-BE49-F238E27FC236}">
                <a16:creationId xmlns:a16="http://schemas.microsoft.com/office/drawing/2014/main" id="{E5723622-4108-2050-B5FA-8F9E41766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5029200"/>
            <a:ext cx="24955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733" name="Picture 3">
            <a:extLst>
              <a:ext uri="{FF2B5EF4-FFF2-40B4-BE49-F238E27FC236}">
                <a16:creationId xmlns:a16="http://schemas.microsoft.com/office/drawing/2014/main" id="{F3192B50-5CC7-3369-BCCE-55EB39DB92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0475" y="5238750"/>
            <a:ext cx="32385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Τίτλος 1">
            <a:extLst>
              <a:ext uri="{FF2B5EF4-FFF2-40B4-BE49-F238E27FC236}">
                <a16:creationId xmlns:a16="http://schemas.microsoft.com/office/drawing/2014/main" id="{4EFB4612-F38F-DB9D-6FF6-BF4B2E29DE17}"/>
              </a:ext>
            </a:extLst>
          </p:cNvPr>
          <p:cNvSpPr>
            <a:spLocks noGrp="1"/>
          </p:cNvSpPr>
          <p:nvPr>
            <p:ph type="title"/>
          </p:nvPr>
        </p:nvSpPr>
        <p:spPr>
          <a:xfrm>
            <a:off x="1587500" y="623888"/>
            <a:ext cx="7332663" cy="931862"/>
          </a:xfrm>
        </p:spPr>
        <p:txBody>
          <a:bodyPr/>
          <a:lstStyle/>
          <a:p>
            <a:pPr algn="just" eaLnBrk="1" hangingPunct="1"/>
            <a:r>
              <a:rPr lang="el-GR" altLang="el-GR" sz="3200"/>
              <a:t>H στρατηγική διάσταση της Ένωσης</a:t>
            </a:r>
          </a:p>
        </p:txBody>
      </p:sp>
      <p:sp>
        <p:nvSpPr>
          <p:cNvPr id="74755" name="Θέση περιεχομένου 2">
            <a:extLst>
              <a:ext uri="{FF2B5EF4-FFF2-40B4-BE49-F238E27FC236}">
                <a16:creationId xmlns:a16="http://schemas.microsoft.com/office/drawing/2014/main" id="{6A0F19D6-FC9E-B79D-7F5F-9AB7FE860449}"/>
              </a:ext>
            </a:extLst>
          </p:cNvPr>
          <p:cNvSpPr>
            <a:spLocks noGrp="1"/>
          </p:cNvSpPr>
          <p:nvPr>
            <p:ph idx="1"/>
          </p:nvPr>
        </p:nvSpPr>
        <p:spPr>
          <a:xfrm>
            <a:off x="1943100" y="1700213"/>
            <a:ext cx="6848475" cy="4508500"/>
          </a:xfrm>
        </p:spPr>
        <p:txBody>
          <a:bodyPr/>
          <a:lstStyle/>
          <a:p>
            <a:pPr algn="just" eaLnBrk="1" hangingPunct="1"/>
            <a:r>
              <a:rPr lang="el-GR" altLang="el-GR" sz="2800"/>
              <a:t>Απαιτείται μια «λεπτή πράξη εξισορρόπησης» μεταξύ των κρατικών μερών, </a:t>
            </a:r>
          </a:p>
          <a:p>
            <a:pPr algn="just" eaLnBrk="1" hangingPunct="1"/>
            <a:r>
              <a:rPr lang="el-GR" altLang="el-GR" sz="2800"/>
              <a:t>προκειμένου το ενωσιακό «όλον» να διατηρηθεί και </a:t>
            </a:r>
          </a:p>
          <a:p>
            <a:pPr algn="just" eaLnBrk="1" hangingPunct="1"/>
            <a:r>
              <a:rPr lang="el-GR" altLang="el-GR" sz="2800"/>
              <a:t>να μην επέλθει «σχάση» του πυρήνα του.</a:t>
            </a:r>
          </a:p>
        </p:txBody>
      </p:sp>
      <p:pic>
        <p:nvPicPr>
          <p:cNvPr id="74756" name="Picture 2">
            <a:extLst>
              <a:ext uri="{FF2B5EF4-FFF2-40B4-BE49-F238E27FC236}">
                <a16:creationId xmlns:a16="http://schemas.microsoft.com/office/drawing/2014/main" id="{AE83FEF9-2DD2-F1E7-B5B7-AD81292657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75" y="4714875"/>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Τίτλος 1">
            <a:extLst>
              <a:ext uri="{FF2B5EF4-FFF2-40B4-BE49-F238E27FC236}">
                <a16:creationId xmlns:a16="http://schemas.microsoft.com/office/drawing/2014/main" id="{C2BAF1BF-CB05-E626-878D-09046E316F8C}"/>
              </a:ext>
            </a:extLst>
          </p:cNvPr>
          <p:cNvSpPr>
            <a:spLocks noGrp="1"/>
          </p:cNvSpPr>
          <p:nvPr>
            <p:ph type="title"/>
          </p:nvPr>
        </p:nvSpPr>
        <p:spPr>
          <a:xfrm>
            <a:off x="1587500" y="623888"/>
            <a:ext cx="7332663" cy="931862"/>
          </a:xfrm>
        </p:spPr>
        <p:txBody>
          <a:bodyPr/>
          <a:lstStyle/>
          <a:p>
            <a:pPr algn="just" eaLnBrk="1" hangingPunct="1"/>
            <a:r>
              <a:rPr lang="el-GR" altLang="el-GR" sz="3200"/>
              <a:t>H στρατηγική διάσταση της Ένωσηςκαι η σχέση της με τις ΗΠΑ</a:t>
            </a:r>
          </a:p>
        </p:txBody>
      </p:sp>
      <p:sp>
        <p:nvSpPr>
          <p:cNvPr id="75779" name="Θέση περιεχομένου 2">
            <a:extLst>
              <a:ext uri="{FF2B5EF4-FFF2-40B4-BE49-F238E27FC236}">
                <a16:creationId xmlns:a16="http://schemas.microsoft.com/office/drawing/2014/main" id="{59FA40D9-7B1C-42ED-547F-D57831EF7803}"/>
              </a:ext>
            </a:extLst>
          </p:cNvPr>
          <p:cNvSpPr>
            <a:spLocks noGrp="1"/>
          </p:cNvSpPr>
          <p:nvPr>
            <p:ph idx="1"/>
          </p:nvPr>
        </p:nvSpPr>
        <p:spPr>
          <a:xfrm>
            <a:off x="2071688" y="1668463"/>
            <a:ext cx="6848475" cy="4508500"/>
          </a:xfrm>
        </p:spPr>
        <p:txBody>
          <a:bodyPr/>
          <a:lstStyle/>
          <a:p>
            <a:pPr algn="just" eaLnBrk="1" hangingPunct="1"/>
            <a:r>
              <a:rPr lang="el-GR" altLang="el-GR" sz="2800"/>
              <a:t>Η όλη αυτή συνάρτηση πρέπει να ιδωθεί και </a:t>
            </a:r>
          </a:p>
          <a:p>
            <a:pPr algn="just" eaLnBrk="1" hangingPunct="1"/>
            <a:r>
              <a:rPr lang="el-GR" altLang="el-GR" sz="2800"/>
              <a:t>υπό το διατλαντικό πρίσμα και </a:t>
            </a:r>
          </a:p>
          <a:p>
            <a:pPr algn="just" eaLnBrk="1" hangingPunct="1"/>
            <a:r>
              <a:rPr lang="el-GR" altLang="el-GR" sz="2800"/>
              <a:t>τις προτεραιότητες της αμερικανικής εξωτερικής πολιτικής και των συμφερόντων της άλλης όχθης του Ατλαντικού.</a:t>
            </a:r>
          </a:p>
        </p:txBody>
      </p:sp>
      <p:pic>
        <p:nvPicPr>
          <p:cNvPr id="75780" name="Picture 2">
            <a:extLst>
              <a:ext uri="{FF2B5EF4-FFF2-40B4-BE49-F238E27FC236}">
                <a16:creationId xmlns:a16="http://schemas.microsoft.com/office/drawing/2014/main" id="{F2CB6A68-AD86-30AD-E8B9-075E7FE05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6050" y="5124450"/>
            <a:ext cx="26479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1" name="Picture 3">
            <a:extLst>
              <a:ext uri="{FF2B5EF4-FFF2-40B4-BE49-F238E27FC236}">
                <a16:creationId xmlns:a16="http://schemas.microsoft.com/office/drawing/2014/main" id="{FDE63F7A-D2C0-15CD-4308-51D6CA0B1B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 y="5148263"/>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82" name="Picture 4">
            <a:extLst>
              <a:ext uri="{FF2B5EF4-FFF2-40B4-BE49-F238E27FC236}">
                <a16:creationId xmlns:a16="http://schemas.microsoft.com/office/drawing/2014/main" id="{6C468C30-FEC1-CF3A-3F72-779AFA199E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8850" y="500380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Τίτλος 1">
            <a:extLst>
              <a:ext uri="{FF2B5EF4-FFF2-40B4-BE49-F238E27FC236}">
                <a16:creationId xmlns:a16="http://schemas.microsoft.com/office/drawing/2014/main" id="{E59B180D-E2C1-A10A-647B-4E719EBD6C65}"/>
              </a:ext>
            </a:extLst>
          </p:cNvPr>
          <p:cNvSpPr>
            <a:spLocks noGrp="1"/>
          </p:cNvSpPr>
          <p:nvPr>
            <p:ph type="title"/>
          </p:nvPr>
        </p:nvSpPr>
        <p:spPr>
          <a:xfrm>
            <a:off x="1587500" y="623888"/>
            <a:ext cx="7332663" cy="931862"/>
          </a:xfrm>
        </p:spPr>
        <p:txBody>
          <a:bodyPr/>
          <a:lstStyle/>
          <a:p>
            <a:pPr algn="just" eaLnBrk="1" hangingPunct="1"/>
            <a:r>
              <a:rPr lang="el-GR" altLang="el-GR" sz="3200"/>
              <a:t>H στρατηγική διάσταση Ε.Ε και ΗΠΑ</a:t>
            </a:r>
          </a:p>
        </p:txBody>
      </p:sp>
      <p:sp>
        <p:nvSpPr>
          <p:cNvPr id="76803" name="Θέση περιεχομένου 2">
            <a:extLst>
              <a:ext uri="{FF2B5EF4-FFF2-40B4-BE49-F238E27FC236}">
                <a16:creationId xmlns:a16="http://schemas.microsoft.com/office/drawing/2014/main" id="{50241EDF-C4C4-21C8-7BFC-089E8320E074}"/>
              </a:ext>
            </a:extLst>
          </p:cNvPr>
          <p:cNvSpPr>
            <a:spLocks noGrp="1"/>
          </p:cNvSpPr>
          <p:nvPr>
            <p:ph idx="1"/>
          </p:nvPr>
        </p:nvSpPr>
        <p:spPr>
          <a:xfrm>
            <a:off x="2614613" y="1443038"/>
            <a:ext cx="6337300" cy="5278437"/>
          </a:xfrm>
        </p:spPr>
        <p:txBody>
          <a:bodyPr/>
          <a:lstStyle/>
          <a:p>
            <a:pPr algn="just" eaLnBrk="1" hangingPunct="1"/>
            <a:r>
              <a:rPr lang="el-GR" altLang="el-GR" sz="2800"/>
              <a:t>Οι σχέσεις μεταξύ Ευρωπαϊκής Ένωσης και ΗΠΑ καθορίζουν και τη συζήτηση, γύρω από το διεθνή ρόλο της Ευρωπαϊκής Ένωσης. </a:t>
            </a:r>
          </a:p>
          <a:p>
            <a:pPr algn="just" eaLnBrk="1" hangingPunct="1"/>
            <a:r>
              <a:rPr lang="el-GR" altLang="el-GR" sz="2400"/>
              <a:t>Έχει αναπτυχθεί  μια συζήτηση για το αν είναι σωστό για την Ένωση να υποδεικνύει  σε άλλα κράτη το πώς να συμπεριφέρονται στη διεθνή πολιτική και </a:t>
            </a:r>
          </a:p>
          <a:p>
            <a:pPr algn="just" eaLnBrk="1" hangingPunct="1"/>
            <a:r>
              <a:rPr lang="el-GR" altLang="el-GR" sz="2400"/>
              <a:t>εάν  η έμφαση της ΚΕΠΠΑ στην πολυμέρεια είναι ένας  συγκαλυμμένος τρόπος αμφισβήτησης της υπεροχής των ΗΠΑ. </a:t>
            </a:r>
          </a:p>
        </p:txBody>
      </p:sp>
      <p:pic>
        <p:nvPicPr>
          <p:cNvPr id="76804" name="Picture 2">
            <a:extLst>
              <a:ext uri="{FF2B5EF4-FFF2-40B4-BE49-F238E27FC236}">
                <a16:creationId xmlns:a16="http://schemas.microsoft.com/office/drawing/2014/main" id="{8E71C9ED-B0F4-63A8-AD17-A38D3CC92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3068638"/>
            <a:ext cx="26670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Τίτλος 1">
            <a:extLst>
              <a:ext uri="{FF2B5EF4-FFF2-40B4-BE49-F238E27FC236}">
                <a16:creationId xmlns:a16="http://schemas.microsoft.com/office/drawing/2014/main" id="{B1E54A00-D18A-B9FD-B72E-D724380E966D}"/>
              </a:ext>
            </a:extLst>
          </p:cNvPr>
          <p:cNvSpPr>
            <a:spLocks noGrp="1"/>
          </p:cNvSpPr>
          <p:nvPr>
            <p:ph type="title"/>
          </p:nvPr>
        </p:nvSpPr>
        <p:spPr>
          <a:xfrm>
            <a:off x="1587500" y="623888"/>
            <a:ext cx="7332663" cy="931862"/>
          </a:xfrm>
        </p:spPr>
        <p:txBody>
          <a:bodyPr/>
          <a:lstStyle/>
          <a:p>
            <a:pPr algn="just" eaLnBrk="1" hangingPunct="1"/>
            <a:r>
              <a:rPr lang="el-GR" altLang="el-GR" sz="3200"/>
              <a:t>H στρατηγική διάσταση της Ένωσης και η σχέση της με τις ΗΠΑ</a:t>
            </a:r>
          </a:p>
        </p:txBody>
      </p:sp>
      <p:sp>
        <p:nvSpPr>
          <p:cNvPr id="77827" name="Θέση περιεχομένου 2">
            <a:extLst>
              <a:ext uri="{FF2B5EF4-FFF2-40B4-BE49-F238E27FC236}">
                <a16:creationId xmlns:a16="http://schemas.microsoft.com/office/drawing/2014/main" id="{3A966A68-9FA7-2467-15B9-68E0A018AB2E}"/>
              </a:ext>
            </a:extLst>
          </p:cNvPr>
          <p:cNvSpPr>
            <a:spLocks noGrp="1"/>
          </p:cNvSpPr>
          <p:nvPr>
            <p:ph idx="1"/>
          </p:nvPr>
        </p:nvSpPr>
        <p:spPr>
          <a:xfrm>
            <a:off x="1943100" y="1876425"/>
            <a:ext cx="6848475" cy="4508500"/>
          </a:xfrm>
        </p:spPr>
        <p:txBody>
          <a:bodyPr/>
          <a:lstStyle/>
          <a:p>
            <a:pPr algn="just" eaLnBrk="1" hangingPunct="1"/>
            <a:r>
              <a:rPr lang="el-GR" altLang="el-GR" sz="2800"/>
              <a:t>Η ίδια η ταυτότητα της Ένωσης και και ο βηματισμός της σχετίζονται</a:t>
            </a:r>
          </a:p>
          <a:p>
            <a:pPr algn="just" eaLnBrk="1" hangingPunct="1"/>
            <a:r>
              <a:rPr lang="el-GR" altLang="el-GR" sz="2800"/>
              <a:t>ίσως επέκεινα των διατλαντικών σχέσεων και </a:t>
            </a:r>
          </a:p>
          <a:p>
            <a:pPr algn="just" eaLnBrk="1" hangingPunct="1"/>
            <a:r>
              <a:rPr lang="el-GR" altLang="el-GR" sz="2800"/>
              <a:t>εντός της ίδιας της βούλησης των Ευρωπαίων εταίρων. </a:t>
            </a:r>
          </a:p>
        </p:txBody>
      </p:sp>
      <p:pic>
        <p:nvPicPr>
          <p:cNvPr id="77828" name="Picture 2">
            <a:extLst>
              <a:ext uri="{FF2B5EF4-FFF2-40B4-BE49-F238E27FC236}">
                <a16:creationId xmlns:a16="http://schemas.microsoft.com/office/drawing/2014/main" id="{E472E7A6-92F8-4D0B-12C2-2EBCDBAA1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 y="5191125"/>
            <a:ext cx="274320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829" name="Picture 3">
            <a:extLst>
              <a:ext uri="{FF2B5EF4-FFF2-40B4-BE49-F238E27FC236}">
                <a16:creationId xmlns:a16="http://schemas.microsoft.com/office/drawing/2014/main" id="{9D117BC0-EF35-F7B6-3D88-54E257F15D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7238" y="5305425"/>
            <a:ext cx="318135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Τίτλος 1">
            <a:extLst>
              <a:ext uri="{FF2B5EF4-FFF2-40B4-BE49-F238E27FC236}">
                <a16:creationId xmlns:a16="http://schemas.microsoft.com/office/drawing/2014/main" id="{9910CE39-88F2-5FBA-A570-26CA94A28F53}"/>
              </a:ext>
            </a:extLst>
          </p:cNvPr>
          <p:cNvSpPr>
            <a:spLocks noGrp="1"/>
          </p:cNvSpPr>
          <p:nvPr>
            <p:ph type="title"/>
          </p:nvPr>
        </p:nvSpPr>
        <p:spPr>
          <a:xfrm>
            <a:off x="1587500" y="623888"/>
            <a:ext cx="7332663" cy="931862"/>
          </a:xfrm>
        </p:spPr>
        <p:txBody>
          <a:bodyPr/>
          <a:lstStyle/>
          <a:p>
            <a:pPr algn="just" eaLnBrk="1" hangingPunct="1"/>
            <a:r>
              <a:rPr lang="el-GR" altLang="el-GR" sz="3200"/>
              <a:t>H στρατηγική διάσταση της Ένωσης</a:t>
            </a:r>
          </a:p>
        </p:txBody>
      </p:sp>
      <p:sp>
        <p:nvSpPr>
          <p:cNvPr id="78851" name="Θέση περιεχομένου 2">
            <a:extLst>
              <a:ext uri="{FF2B5EF4-FFF2-40B4-BE49-F238E27FC236}">
                <a16:creationId xmlns:a16="http://schemas.microsoft.com/office/drawing/2014/main" id="{D1472B87-6B9F-C2A0-81F3-39C60B88A89D}"/>
              </a:ext>
            </a:extLst>
          </p:cNvPr>
          <p:cNvSpPr>
            <a:spLocks noGrp="1"/>
          </p:cNvSpPr>
          <p:nvPr>
            <p:ph idx="1"/>
          </p:nvPr>
        </p:nvSpPr>
        <p:spPr>
          <a:xfrm>
            <a:off x="1943100" y="1539875"/>
            <a:ext cx="6848475" cy="4508500"/>
          </a:xfrm>
        </p:spPr>
        <p:txBody>
          <a:bodyPr/>
          <a:lstStyle/>
          <a:p>
            <a:pPr algn="just" eaLnBrk="1" hangingPunct="1"/>
            <a:r>
              <a:rPr lang="el-GR" altLang="el-GR" sz="2800"/>
              <a:t>Όπως υπογραμμίζει ο Tonra: </a:t>
            </a:r>
          </a:p>
          <a:p>
            <a:pPr algn="just" eaLnBrk="1" hangingPunct="1"/>
            <a:r>
              <a:rPr lang="el-GR" altLang="el-GR" sz="2800"/>
              <a:t>αυτό εξαρτάται από την ικανότητα της Ένωσης </a:t>
            </a:r>
          </a:p>
          <a:p>
            <a:pPr algn="just" eaLnBrk="1" hangingPunct="1"/>
            <a:r>
              <a:rPr lang="el-GR" altLang="el-GR" sz="2800"/>
              <a:t>να μετασχηματίσει την κατασκευή, το περιεχόμενο και </a:t>
            </a:r>
          </a:p>
          <a:p>
            <a:pPr algn="just" eaLnBrk="1" hangingPunct="1"/>
            <a:r>
              <a:rPr lang="el-GR" altLang="el-GR" sz="2800"/>
              <a:t>την έκφραση των επιμέρους εξωτερικών πολιτικών των κρατών μελών.</a:t>
            </a:r>
          </a:p>
          <a:p>
            <a:pPr algn="just" eaLnBrk="1" hangingPunct="1"/>
            <a:endParaRPr lang="el-GR" altLang="el-GR" sz="2800"/>
          </a:p>
        </p:txBody>
      </p:sp>
      <p:pic>
        <p:nvPicPr>
          <p:cNvPr id="78852" name="Picture 2">
            <a:extLst>
              <a:ext uri="{FF2B5EF4-FFF2-40B4-BE49-F238E27FC236}">
                <a16:creationId xmlns:a16="http://schemas.microsoft.com/office/drawing/2014/main" id="{EBA2103E-FE3B-B6DD-B3C7-21C6BB60EC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850" y="5181600"/>
            <a:ext cx="27241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Τίτλος 1">
            <a:extLst>
              <a:ext uri="{FF2B5EF4-FFF2-40B4-BE49-F238E27FC236}">
                <a16:creationId xmlns:a16="http://schemas.microsoft.com/office/drawing/2014/main" id="{BC589C8C-BB44-B422-B776-2760C0EC456A}"/>
              </a:ext>
            </a:extLst>
          </p:cNvPr>
          <p:cNvSpPr>
            <a:spLocks noGrp="1"/>
          </p:cNvSpPr>
          <p:nvPr>
            <p:ph type="title"/>
          </p:nvPr>
        </p:nvSpPr>
        <p:spPr>
          <a:xfrm>
            <a:off x="1587500" y="623888"/>
            <a:ext cx="7332663" cy="1028700"/>
          </a:xfrm>
        </p:spPr>
        <p:txBody>
          <a:bodyPr/>
          <a:lstStyle/>
          <a:p>
            <a:pPr algn="just" eaLnBrk="1" hangingPunct="1"/>
            <a:r>
              <a:rPr lang="el-GR" altLang="el-GR" sz="3200"/>
              <a:t>H στρατηγική διάσταση της Ένωσης – θεσμικό πλαίσιο</a:t>
            </a:r>
          </a:p>
        </p:txBody>
      </p:sp>
      <p:sp>
        <p:nvSpPr>
          <p:cNvPr id="79875" name="Θέση περιεχομένου 2">
            <a:extLst>
              <a:ext uri="{FF2B5EF4-FFF2-40B4-BE49-F238E27FC236}">
                <a16:creationId xmlns:a16="http://schemas.microsoft.com/office/drawing/2014/main" id="{00266401-6CB2-606F-F5FF-E5BF9CA86222}"/>
              </a:ext>
            </a:extLst>
          </p:cNvPr>
          <p:cNvSpPr>
            <a:spLocks noGrp="1"/>
          </p:cNvSpPr>
          <p:nvPr>
            <p:ph idx="1"/>
          </p:nvPr>
        </p:nvSpPr>
        <p:spPr>
          <a:xfrm>
            <a:off x="2806700" y="1876425"/>
            <a:ext cx="5984875" cy="4781550"/>
          </a:xfrm>
        </p:spPr>
        <p:txBody>
          <a:bodyPr/>
          <a:lstStyle/>
          <a:p>
            <a:pPr algn="just" eaLnBrk="1" hangingPunct="1"/>
            <a:r>
              <a:rPr lang="el-GR" altLang="el-GR" sz="2800"/>
              <a:t>Η Συνθήκη της Λισαβόνας θεωρήθηκε ως το ουσιαστικό πλαίσιο νομικής εμπλαισίωσης της πολιτικής ολοκλήρωσης της Ένωσης, χωρίς όμως να συνοδευτεί</a:t>
            </a:r>
          </a:p>
          <a:p>
            <a:pPr algn="just" eaLnBrk="1" hangingPunct="1"/>
            <a:r>
              <a:rPr lang="el-GR" altLang="el-GR" sz="2400"/>
              <a:t>από την αναγκαία θεσμική πρόνοια και </a:t>
            </a:r>
          </a:p>
          <a:p>
            <a:pPr algn="just" eaLnBrk="1" hangingPunct="1"/>
            <a:r>
              <a:rPr lang="el-GR" altLang="el-GR" sz="2400"/>
              <a:t>θωράκιση για την κρίση που επρόκειτο να κορυφωθεί στους κόλπους της Ένωσης. </a:t>
            </a:r>
          </a:p>
        </p:txBody>
      </p:sp>
      <p:pic>
        <p:nvPicPr>
          <p:cNvPr id="79876" name="Picture 2">
            <a:extLst>
              <a:ext uri="{FF2B5EF4-FFF2-40B4-BE49-F238E27FC236}">
                <a16:creationId xmlns:a16="http://schemas.microsoft.com/office/drawing/2014/main" id="{BD9751BC-A0FF-FBFA-8775-D9F51046C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8" y="3046413"/>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Τίτλος 1">
            <a:extLst>
              <a:ext uri="{FF2B5EF4-FFF2-40B4-BE49-F238E27FC236}">
                <a16:creationId xmlns:a16="http://schemas.microsoft.com/office/drawing/2014/main" id="{676B6326-5BFF-029B-A2A4-A41F5303C97F}"/>
              </a:ext>
            </a:extLst>
          </p:cNvPr>
          <p:cNvSpPr>
            <a:spLocks noGrp="1"/>
          </p:cNvSpPr>
          <p:nvPr>
            <p:ph type="title"/>
          </p:nvPr>
        </p:nvSpPr>
        <p:spPr>
          <a:xfrm>
            <a:off x="1587500" y="623888"/>
            <a:ext cx="7332663" cy="1028700"/>
          </a:xfrm>
        </p:spPr>
        <p:txBody>
          <a:bodyPr/>
          <a:lstStyle/>
          <a:p>
            <a:pPr algn="just" eaLnBrk="1" hangingPunct="1"/>
            <a:r>
              <a:rPr lang="el-GR" altLang="el-GR" sz="3200"/>
              <a:t>H στρατηγική διάσταση της Ένωσης – θεσμικό πλαίσιο</a:t>
            </a:r>
          </a:p>
        </p:txBody>
      </p:sp>
      <p:sp>
        <p:nvSpPr>
          <p:cNvPr id="80899" name="Θέση περιεχομένου 2">
            <a:extLst>
              <a:ext uri="{FF2B5EF4-FFF2-40B4-BE49-F238E27FC236}">
                <a16:creationId xmlns:a16="http://schemas.microsoft.com/office/drawing/2014/main" id="{9109C81A-6D41-4F49-FD62-C7F3FDE04902}"/>
              </a:ext>
            </a:extLst>
          </p:cNvPr>
          <p:cNvSpPr>
            <a:spLocks noGrp="1"/>
          </p:cNvSpPr>
          <p:nvPr>
            <p:ph idx="1"/>
          </p:nvPr>
        </p:nvSpPr>
        <p:spPr>
          <a:xfrm>
            <a:off x="3016250" y="1876425"/>
            <a:ext cx="5775325" cy="4605338"/>
          </a:xfrm>
        </p:spPr>
        <p:txBody>
          <a:bodyPr/>
          <a:lstStyle/>
          <a:p>
            <a:pPr algn="just" eaLnBrk="1" hangingPunct="1"/>
            <a:r>
              <a:rPr lang="el-GR" altLang="el-GR" sz="2800"/>
              <a:t>Σύζευξη πολιτικών και στρατιωτικών εργαλείων, των οποίων θεσμοποίηση συνιστά η Συνθήκη της Λισαβόνας, </a:t>
            </a:r>
          </a:p>
          <a:p>
            <a:pPr algn="just" eaLnBrk="1" hangingPunct="1"/>
            <a:r>
              <a:rPr lang="el-GR" altLang="el-GR" sz="2800"/>
              <a:t>στην οποία η Ευρωπαϊκή Πολιτική Ασφάλειας και Άμυνας μετονομάστηκε </a:t>
            </a:r>
          </a:p>
          <a:p>
            <a:pPr algn="just" eaLnBrk="1" hangingPunct="1"/>
            <a:r>
              <a:rPr lang="el-GR" altLang="el-GR" sz="2800"/>
              <a:t>σε Κοινή Πολιτική Ασφάλειας και Άμυνας (Common Security and Defence Policy).</a:t>
            </a:r>
          </a:p>
        </p:txBody>
      </p:sp>
      <p:pic>
        <p:nvPicPr>
          <p:cNvPr id="80900" name="Picture 2">
            <a:extLst>
              <a:ext uri="{FF2B5EF4-FFF2-40B4-BE49-F238E27FC236}">
                <a16:creationId xmlns:a16="http://schemas.microsoft.com/office/drawing/2014/main" id="{35ED3F5E-C044-5B1B-78E4-F0288201D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3238500"/>
            <a:ext cx="2847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Τίτλος 1">
            <a:extLst>
              <a:ext uri="{FF2B5EF4-FFF2-40B4-BE49-F238E27FC236}">
                <a16:creationId xmlns:a16="http://schemas.microsoft.com/office/drawing/2014/main" id="{78EEC5A1-62F9-B65B-58DA-5F186F5B21B2}"/>
              </a:ext>
            </a:extLst>
          </p:cNvPr>
          <p:cNvSpPr>
            <a:spLocks noGrp="1"/>
          </p:cNvSpPr>
          <p:nvPr>
            <p:ph type="title"/>
          </p:nvPr>
        </p:nvSpPr>
        <p:spPr>
          <a:xfrm>
            <a:off x="1587500" y="623888"/>
            <a:ext cx="7332663" cy="1028700"/>
          </a:xfrm>
        </p:spPr>
        <p:txBody>
          <a:bodyPr/>
          <a:lstStyle/>
          <a:p>
            <a:pPr algn="just" eaLnBrk="1" hangingPunct="1"/>
            <a:r>
              <a:rPr lang="el-GR" altLang="el-GR" sz="3200"/>
              <a:t>H στρατηγική διάσταση της Ένωσης – θεσμικό πλαίσιο</a:t>
            </a:r>
          </a:p>
        </p:txBody>
      </p:sp>
      <p:sp>
        <p:nvSpPr>
          <p:cNvPr id="81923" name="Θέση περιεχομένου 2">
            <a:extLst>
              <a:ext uri="{FF2B5EF4-FFF2-40B4-BE49-F238E27FC236}">
                <a16:creationId xmlns:a16="http://schemas.microsoft.com/office/drawing/2014/main" id="{CE5D94C9-B30D-3068-C4C0-B05CB1DED023}"/>
              </a:ext>
            </a:extLst>
          </p:cNvPr>
          <p:cNvSpPr>
            <a:spLocks noGrp="1"/>
          </p:cNvSpPr>
          <p:nvPr>
            <p:ph idx="1"/>
          </p:nvPr>
        </p:nvSpPr>
        <p:spPr>
          <a:xfrm>
            <a:off x="2963863" y="1731963"/>
            <a:ext cx="5827712" cy="4973637"/>
          </a:xfrm>
        </p:spPr>
        <p:txBody>
          <a:bodyPr/>
          <a:lstStyle/>
          <a:p>
            <a:pPr algn="just" eaLnBrk="1" hangingPunct="1"/>
            <a:r>
              <a:rPr lang="el-GR" altLang="el-GR" sz="2800"/>
              <a:t>Έχουν οριστεί δύο «πολιτικές»: </a:t>
            </a:r>
          </a:p>
          <a:p>
            <a:pPr algn="just" eaLnBrk="1" hangingPunct="1"/>
            <a:r>
              <a:rPr lang="el-GR" altLang="el-GR" sz="2800"/>
              <a:t>η Κοινή Εξωτερική Πολιτική και Πολιτική Ασφάλειας - ΚΕΠΠΑ – και</a:t>
            </a:r>
          </a:p>
          <a:p>
            <a:pPr algn="just" eaLnBrk="1" hangingPunct="1"/>
            <a:r>
              <a:rPr lang="el-GR" altLang="el-GR" sz="2800"/>
              <a:t> η Κοινή Πολιτική Ασφάλειας και Άμυνας - ΚΠΑΑ. </a:t>
            </a:r>
          </a:p>
          <a:p>
            <a:pPr algn="just" eaLnBrk="1" hangingPunct="1"/>
            <a:r>
              <a:rPr lang="el-GR" altLang="el-GR" sz="2800"/>
              <a:t>Η ΚΠΑΑ </a:t>
            </a:r>
            <a:r>
              <a:rPr lang="el-GR" altLang="el-GR" sz="2600"/>
              <a:t>συνιστά τον μηχανισμό παροχής στην Ευρωπαϊκή Ένωση πόρων για τη διεξαγωγή στρατιωτικών και μη στρατιωτικών αποστολών.</a:t>
            </a:r>
          </a:p>
        </p:txBody>
      </p:sp>
      <p:pic>
        <p:nvPicPr>
          <p:cNvPr id="81924" name="Picture 2">
            <a:extLst>
              <a:ext uri="{FF2B5EF4-FFF2-40B4-BE49-F238E27FC236}">
                <a16:creationId xmlns:a16="http://schemas.microsoft.com/office/drawing/2014/main" id="{799DC37F-7CCE-B7DD-6C93-618E09040D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888" y="2355850"/>
            <a:ext cx="2847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5" name="Picture 3">
            <a:extLst>
              <a:ext uri="{FF2B5EF4-FFF2-40B4-BE49-F238E27FC236}">
                <a16:creationId xmlns:a16="http://schemas.microsoft.com/office/drawing/2014/main" id="{CAF809D6-0E90-3005-4930-B556732AB7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8" y="4767263"/>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Τίτλος 1">
            <a:extLst>
              <a:ext uri="{FF2B5EF4-FFF2-40B4-BE49-F238E27FC236}">
                <a16:creationId xmlns:a16="http://schemas.microsoft.com/office/drawing/2014/main" id="{78DA3BDB-73AF-F0D4-8769-5C72A4FF5BC8}"/>
              </a:ext>
            </a:extLst>
          </p:cNvPr>
          <p:cNvSpPr>
            <a:spLocks noGrp="1"/>
          </p:cNvSpPr>
          <p:nvPr>
            <p:ph type="title"/>
          </p:nvPr>
        </p:nvSpPr>
        <p:spPr>
          <a:xfrm>
            <a:off x="1944688" y="623888"/>
            <a:ext cx="6589712" cy="1281112"/>
          </a:xfrm>
        </p:spPr>
        <p:txBody>
          <a:bodyPr/>
          <a:lstStyle/>
          <a:p>
            <a:pPr eaLnBrk="1" hangingPunct="1"/>
            <a:r>
              <a:rPr lang="el-GR" altLang="el-GR"/>
              <a:t>Θεωρητικό πλαίσιο:</a:t>
            </a:r>
          </a:p>
        </p:txBody>
      </p:sp>
      <p:sp>
        <p:nvSpPr>
          <p:cNvPr id="27651" name="Θέση περιεχομένου 2">
            <a:extLst>
              <a:ext uri="{FF2B5EF4-FFF2-40B4-BE49-F238E27FC236}">
                <a16:creationId xmlns:a16="http://schemas.microsoft.com/office/drawing/2014/main" id="{6C337ED1-6566-B955-F159-383E23D06ADF}"/>
              </a:ext>
            </a:extLst>
          </p:cNvPr>
          <p:cNvSpPr>
            <a:spLocks noGrp="1"/>
          </p:cNvSpPr>
          <p:nvPr>
            <p:ph idx="1"/>
          </p:nvPr>
        </p:nvSpPr>
        <p:spPr>
          <a:xfrm>
            <a:off x="2598738" y="1443038"/>
            <a:ext cx="6064250" cy="5199062"/>
          </a:xfrm>
        </p:spPr>
        <p:txBody>
          <a:bodyPr/>
          <a:lstStyle/>
          <a:p>
            <a:pPr algn="just" eaLnBrk="1" hangingPunct="1"/>
            <a:r>
              <a:rPr lang="el-GR" altLang="el-GR" sz="2800" b="1"/>
              <a:t>Θεωρήσεις – ρεύματα διεθνών σχέσεων</a:t>
            </a:r>
          </a:p>
          <a:p>
            <a:pPr algn="just" eaLnBrk="1" hangingPunct="1"/>
            <a:endParaRPr lang="el-GR" altLang="el-GR" sz="2800"/>
          </a:p>
          <a:p>
            <a:pPr algn="just" eaLnBrk="1" hangingPunct="1"/>
            <a:r>
              <a:rPr lang="el-GR" altLang="el-GR" sz="2800" b="1"/>
              <a:t>Νεορεαλισμός ή δομικός ρεαλισμός</a:t>
            </a:r>
            <a:r>
              <a:rPr lang="el-GR" altLang="el-GR" sz="2800"/>
              <a:t>: παίζει ρόλο η φύση και η δομή του διεθνούς συστήματος.</a:t>
            </a:r>
          </a:p>
          <a:p>
            <a:pPr algn="just" eaLnBrk="1" hangingPunct="1"/>
            <a:endParaRPr lang="el-GR" altLang="el-GR" sz="2800" b="1"/>
          </a:p>
        </p:txBody>
      </p:sp>
      <p:pic>
        <p:nvPicPr>
          <p:cNvPr id="27652" name="Picture 2">
            <a:extLst>
              <a:ext uri="{FF2B5EF4-FFF2-40B4-BE49-F238E27FC236}">
                <a16:creationId xmlns:a16="http://schemas.microsoft.com/office/drawing/2014/main" id="{4228BEB8-60C4-DD9B-A670-F0A3A9D7E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4219575"/>
            <a:ext cx="1733550"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Τίτλος 1">
            <a:extLst>
              <a:ext uri="{FF2B5EF4-FFF2-40B4-BE49-F238E27FC236}">
                <a16:creationId xmlns:a16="http://schemas.microsoft.com/office/drawing/2014/main" id="{B6DD6B1C-905C-7F4A-9D9B-014AB62B3BF7}"/>
              </a:ext>
            </a:extLst>
          </p:cNvPr>
          <p:cNvSpPr>
            <a:spLocks noGrp="1"/>
          </p:cNvSpPr>
          <p:nvPr>
            <p:ph type="title"/>
          </p:nvPr>
        </p:nvSpPr>
        <p:spPr>
          <a:xfrm>
            <a:off x="1587500" y="623888"/>
            <a:ext cx="7332663" cy="1028700"/>
          </a:xfrm>
        </p:spPr>
        <p:txBody>
          <a:bodyPr/>
          <a:lstStyle/>
          <a:p>
            <a:pPr algn="just" eaLnBrk="1" hangingPunct="1"/>
            <a:r>
              <a:rPr lang="el-GR" altLang="el-GR" sz="3200"/>
              <a:t>H στρατηγική διάσταση της Ένωσης – θεσμικό πλαίσιο</a:t>
            </a:r>
          </a:p>
        </p:txBody>
      </p:sp>
      <p:sp>
        <p:nvSpPr>
          <p:cNvPr id="82947" name="Θέση περιεχομένου 2">
            <a:extLst>
              <a:ext uri="{FF2B5EF4-FFF2-40B4-BE49-F238E27FC236}">
                <a16:creationId xmlns:a16="http://schemas.microsoft.com/office/drawing/2014/main" id="{313AB3D3-76AD-6C88-C043-D0A23BBA61C7}"/>
              </a:ext>
            </a:extLst>
          </p:cNvPr>
          <p:cNvSpPr>
            <a:spLocks noGrp="1"/>
          </p:cNvSpPr>
          <p:nvPr>
            <p:ph idx="1"/>
          </p:nvPr>
        </p:nvSpPr>
        <p:spPr>
          <a:xfrm>
            <a:off x="1943100" y="1876425"/>
            <a:ext cx="6848475" cy="4781550"/>
          </a:xfrm>
        </p:spPr>
        <p:txBody>
          <a:bodyPr/>
          <a:lstStyle/>
          <a:p>
            <a:pPr algn="just" eaLnBrk="1" hangingPunct="1"/>
            <a:r>
              <a:rPr lang="el-GR" altLang="el-GR" sz="2800"/>
              <a:t>Στο άρθρο 21 (της Συνθήκης της Ευρωπαϊκής Ένωσης, ΣΕΕ) ορίζεται ο πρωταρχικός στόχος της ΚΕΠΠΑ, ο οποίος  έγκειται </a:t>
            </a:r>
          </a:p>
          <a:p>
            <a:pPr algn="just" eaLnBrk="1" hangingPunct="1"/>
            <a:r>
              <a:rPr lang="el-GR" altLang="el-GR" sz="2800"/>
              <a:t>στη θέσπιση «ενός υψηλού βαθμού συνεργασίας σ’ όλους τους τομείς των διεθνών σχέσεων», </a:t>
            </a:r>
          </a:p>
          <a:p>
            <a:pPr algn="just" eaLnBrk="1" hangingPunct="1"/>
            <a:r>
              <a:rPr lang="el-GR" altLang="el-GR" sz="2800"/>
              <a:t>προκειμένου: </a:t>
            </a:r>
          </a:p>
        </p:txBody>
      </p:sp>
      <p:pic>
        <p:nvPicPr>
          <p:cNvPr id="82948" name="Picture 2">
            <a:extLst>
              <a:ext uri="{FF2B5EF4-FFF2-40B4-BE49-F238E27FC236}">
                <a16:creationId xmlns:a16="http://schemas.microsoft.com/office/drawing/2014/main" id="{02C170B4-F385-A3E2-FA53-72FEE9D2E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2475" y="5207000"/>
            <a:ext cx="302895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Τίτλος 1">
            <a:extLst>
              <a:ext uri="{FF2B5EF4-FFF2-40B4-BE49-F238E27FC236}">
                <a16:creationId xmlns:a16="http://schemas.microsoft.com/office/drawing/2014/main" id="{5EAE47A4-94D0-CDC8-099D-4469CAB38AE6}"/>
              </a:ext>
            </a:extLst>
          </p:cNvPr>
          <p:cNvSpPr>
            <a:spLocks noGrp="1"/>
          </p:cNvSpPr>
          <p:nvPr>
            <p:ph type="title"/>
          </p:nvPr>
        </p:nvSpPr>
        <p:spPr>
          <a:xfrm>
            <a:off x="1587500" y="623888"/>
            <a:ext cx="7332663" cy="1028700"/>
          </a:xfrm>
        </p:spPr>
        <p:txBody>
          <a:bodyPr/>
          <a:lstStyle/>
          <a:p>
            <a:pPr algn="just" eaLnBrk="1" hangingPunct="1"/>
            <a:r>
              <a:rPr lang="el-GR" altLang="el-GR" sz="3200"/>
              <a:t>H στρατηγική διάσταση της Ένωσης – θεσμικό πλαίσιο</a:t>
            </a:r>
          </a:p>
        </p:txBody>
      </p:sp>
      <p:sp>
        <p:nvSpPr>
          <p:cNvPr id="83971" name="Θέση περιεχομένου 2">
            <a:extLst>
              <a:ext uri="{FF2B5EF4-FFF2-40B4-BE49-F238E27FC236}">
                <a16:creationId xmlns:a16="http://schemas.microsoft.com/office/drawing/2014/main" id="{2F8756DA-6818-2835-9F61-E798AB507C7E}"/>
              </a:ext>
            </a:extLst>
          </p:cNvPr>
          <p:cNvSpPr>
            <a:spLocks noGrp="1"/>
          </p:cNvSpPr>
          <p:nvPr>
            <p:ph idx="1"/>
          </p:nvPr>
        </p:nvSpPr>
        <p:spPr>
          <a:xfrm>
            <a:off x="930275" y="1620838"/>
            <a:ext cx="8053388" cy="5237162"/>
          </a:xfrm>
        </p:spPr>
        <p:txBody>
          <a:bodyPr/>
          <a:lstStyle/>
          <a:p>
            <a:pPr algn="just" eaLnBrk="1" hangingPunct="1"/>
            <a:r>
              <a:rPr lang="el-GR" altLang="el-GR" sz="2400"/>
              <a:t>να διασφαλίζει τις αξίες της Ένωσης, τα θεμελιώδη συμφέροντα, την ασφάλεια, την ανεξαρτησία και την ακεραιότητα,</a:t>
            </a:r>
          </a:p>
          <a:p>
            <a:pPr algn="just" eaLnBrk="1" hangingPunct="1"/>
            <a:r>
              <a:rPr lang="el-GR" altLang="el-GR" sz="2400"/>
              <a:t>να εδραιώνει και να στηρίζει τη δημοκρατία, το κράτος δικαίου, τα ανθρώπινα δικαιώματα  και τις αρχές του διεθνούς δικαίου</a:t>
            </a:r>
          </a:p>
          <a:p>
            <a:pPr algn="just" eaLnBrk="1" hangingPunct="1"/>
            <a:r>
              <a:rPr lang="el-GR" altLang="el-GR" sz="2400"/>
              <a:t>να διατηρεί την ειρήνη, να προλαμβάνει τις συγκρούσεις και να ενισχύει τη διεθνή ασφάλεια, σύμφωνα με τους σκοπούς και τις αρχές του Χάρτη των Ηνωμένων Εθνών, </a:t>
            </a:r>
          </a:p>
          <a:p>
            <a:pPr algn="just" eaLnBrk="1" hangingPunct="1"/>
            <a:r>
              <a:rPr lang="el-GR" altLang="el-GR" sz="2400"/>
              <a:t>να προωθεί το διεθνές σύστημα που θεμελιώνεται στην ενισχυμένη πολυμερή συνεργασία και τη χρηστή παγκόσμια διακυβέρνηση.</a:t>
            </a:r>
          </a:p>
          <a:p>
            <a:pPr algn="just" eaLnBrk="1" hangingPunct="1"/>
            <a:endParaRPr lang="el-GR" altLang="el-GR" sz="28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Τίτλος 1">
            <a:extLst>
              <a:ext uri="{FF2B5EF4-FFF2-40B4-BE49-F238E27FC236}">
                <a16:creationId xmlns:a16="http://schemas.microsoft.com/office/drawing/2014/main" id="{6A9C82FB-5D38-5D25-2A85-0A921AF33BA1}"/>
              </a:ext>
            </a:extLst>
          </p:cNvPr>
          <p:cNvSpPr>
            <a:spLocks noGrp="1"/>
          </p:cNvSpPr>
          <p:nvPr>
            <p:ph type="title"/>
          </p:nvPr>
        </p:nvSpPr>
        <p:spPr>
          <a:xfrm>
            <a:off x="1587500" y="623888"/>
            <a:ext cx="7332663" cy="1028700"/>
          </a:xfrm>
        </p:spPr>
        <p:txBody>
          <a:bodyPr/>
          <a:lstStyle/>
          <a:p>
            <a:pPr algn="just" eaLnBrk="1" hangingPunct="1"/>
            <a:r>
              <a:rPr lang="el-GR" altLang="el-GR" sz="3200"/>
              <a:t>H στρατηγική διάσταση της Ένωσης – θεσμικό πλαίσιο</a:t>
            </a:r>
          </a:p>
        </p:txBody>
      </p:sp>
      <p:sp>
        <p:nvSpPr>
          <p:cNvPr id="84995" name="Θέση περιεχομένου 2">
            <a:extLst>
              <a:ext uri="{FF2B5EF4-FFF2-40B4-BE49-F238E27FC236}">
                <a16:creationId xmlns:a16="http://schemas.microsoft.com/office/drawing/2014/main" id="{20FFF3FF-8179-EC99-4C8F-DCFF4ACDAFB3}"/>
              </a:ext>
            </a:extLst>
          </p:cNvPr>
          <p:cNvSpPr>
            <a:spLocks noGrp="1"/>
          </p:cNvSpPr>
          <p:nvPr>
            <p:ph idx="1"/>
          </p:nvPr>
        </p:nvSpPr>
        <p:spPr>
          <a:xfrm>
            <a:off x="2824163" y="1876425"/>
            <a:ext cx="5967412" cy="4781550"/>
          </a:xfrm>
        </p:spPr>
        <p:txBody>
          <a:bodyPr/>
          <a:lstStyle/>
          <a:p>
            <a:pPr algn="just" eaLnBrk="1" hangingPunct="1"/>
            <a:r>
              <a:rPr lang="el-GR" altLang="el-GR" sz="2800"/>
              <a:t>Σύμφωνα και με το άρθρο 24 (ΣΕΕ) </a:t>
            </a:r>
          </a:p>
          <a:p>
            <a:pPr algn="just" eaLnBrk="1" hangingPunct="1"/>
            <a:r>
              <a:rPr lang="el-GR" altLang="el-GR" sz="2800"/>
              <a:t>τα κράτη-μέλη «υποστηρίζουν την εξωτερική πολιτική και πολιτική ασφαλείας της Ένωσης, ενεργά και ανεπιφύλακτα, σε πνεύμα πίστης και αμοιβαίας αλληλεγγύης και σέβονται τη δράση της Ένωσης στον τομέα αυτό ... . </a:t>
            </a:r>
          </a:p>
        </p:txBody>
      </p:sp>
      <p:pic>
        <p:nvPicPr>
          <p:cNvPr id="84996" name="Picture 2">
            <a:extLst>
              <a:ext uri="{FF2B5EF4-FFF2-40B4-BE49-F238E27FC236}">
                <a16:creationId xmlns:a16="http://schemas.microsoft.com/office/drawing/2014/main" id="{3157B1D2-C58C-24E2-359E-0D6486569F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 y="3209925"/>
            <a:ext cx="21717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Τίτλος 1">
            <a:extLst>
              <a:ext uri="{FF2B5EF4-FFF2-40B4-BE49-F238E27FC236}">
                <a16:creationId xmlns:a16="http://schemas.microsoft.com/office/drawing/2014/main" id="{D421F435-AAB6-F0C5-774D-780454870351}"/>
              </a:ext>
            </a:extLst>
          </p:cNvPr>
          <p:cNvSpPr>
            <a:spLocks noGrp="1"/>
          </p:cNvSpPr>
          <p:nvPr>
            <p:ph type="title"/>
          </p:nvPr>
        </p:nvSpPr>
        <p:spPr>
          <a:xfrm>
            <a:off x="1587500" y="623888"/>
            <a:ext cx="7332663" cy="1028700"/>
          </a:xfrm>
        </p:spPr>
        <p:txBody>
          <a:bodyPr/>
          <a:lstStyle/>
          <a:p>
            <a:pPr algn="just" eaLnBrk="1" hangingPunct="1"/>
            <a:r>
              <a:rPr lang="el-GR" altLang="el-GR" sz="3200"/>
              <a:t>H στρατηγική διάσταση της Ένωσης – θεσμικό πλαίσιο</a:t>
            </a:r>
          </a:p>
        </p:txBody>
      </p:sp>
      <p:sp>
        <p:nvSpPr>
          <p:cNvPr id="86019" name="Θέση περιεχομένου 2">
            <a:extLst>
              <a:ext uri="{FF2B5EF4-FFF2-40B4-BE49-F238E27FC236}">
                <a16:creationId xmlns:a16="http://schemas.microsoft.com/office/drawing/2014/main" id="{E4BE7FF7-C829-F432-646A-23AA6AAE2E7D}"/>
              </a:ext>
            </a:extLst>
          </p:cNvPr>
          <p:cNvSpPr>
            <a:spLocks noGrp="1"/>
          </p:cNvSpPr>
          <p:nvPr>
            <p:ph idx="1"/>
          </p:nvPr>
        </p:nvSpPr>
        <p:spPr>
          <a:xfrm>
            <a:off x="2133600" y="1876425"/>
            <a:ext cx="6657975" cy="4781550"/>
          </a:xfrm>
        </p:spPr>
        <p:txBody>
          <a:bodyPr/>
          <a:lstStyle/>
          <a:p>
            <a:pPr algn="just" eaLnBrk="1" hangingPunct="1"/>
            <a:r>
              <a:rPr lang="el-GR" altLang="el-GR" sz="2400"/>
              <a:t>Απέχουν από κάθε ενέργεια που είναι αντίθετη προς τα συμφέροντα της Ένωσης ή ικανή να θίξει την αποτελεσματικότητά της ως συνεκτικής δύναμης στις διεθνείς σχέσεις. </a:t>
            </a:r>
          </a:p>
          <a:p>
            <a:pPr algn="just" eaLnBrk="1" hangingPunct="1"/>
            <a:r>
              <a:rPr lang="el-GR" altLang="el-GR" sz="2400"/>
              <a:t>Το Συμβούλιο και ο ύπατος εκπρόσωπος μεριμνούν για την τήρηση αυτών των αρχών»… </a:t>
            </a:r>
          </a:p>
          <a:p>
            <a:pPr algn="just" eaLnBrk="1" hangingPunct="1"/>
            <a:r>
              <a:rPr lang="el-GR" altLang="el-GR" sz="2400"/>
              <a:t>ο Ύπατος Εκπρόσωπος της Ένωσης για Θέματα Εξωτερικής Πολιτικής και Πολιτικής Ασφαλείας εξασφαλίζει την οργάνωση του συντονισμού» (άρθρο 34 ΣΕΕ).</a:t>
            </a:r>
          </a:p>
        </p:txBody>
      </p:sp>
      <p:pic>
        <p:nvPicPr>
          <p:cNvPr id="86020" name="Picture 2">
            <a:extLst>
              <a:ext uri="{FF2B5EF4-FFF2-40B4-BE49-F238E27FC236}">
                <a16:creationId xmlns:a16="http://schemas.microsoft.com/office/drawing/2014/main" id="{ABAA5165-2018-D3A7-97E3-DB8ACEDF71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38" y="1879600"/>
            <a:ext cx="21717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Τίτλος 1">
            <a:extLst>
              <a:ext uri="{FF2B5EF4-FFF2-40B4-BE49-F238E27FC236}">
                <a16:creationId xmlns:a16="http://schemas.microsoft.com/office/drawing/2014/main" id="{8198EC77-07E6-3268-56F7-0012CB53C4E6}"/>
              </a:ext>
            </a:extLst>
          </p:cNvPr>
          <p:cNvSpPr>
            <a:spLocks noGrp="1"/>
          </p:cNvSpPr>
          <p:nvPr>
            <p:ph type="title"/>
          </p:nvPr>
        </p:nvSpPr>
        <p:spPr>
          <a:xfrm>
            <a:off x="1587500" y="623888"/>
            <a:ext cx="7332663" cy="1028700"/>
          </a:xfrm>
        </p:spPr>
        <p:txBody>
          <a:bodyPr/>
          <a:lstStyle/>
          <a:p>
            <a:pPr algn="just" eaLnBrk="1" hangingPunct="1"/>
            <a:r>
              <a:rPr lang="el-GR" altLang="el-GR" sz="3200"/>
              <a:t>H στρατηγική διάσταση της Ένωσης – θεσμικό πλαίσιο</a:t>
            </a:r>
          </a:p>
        </p:txBody>
      </p:sp>
      <p:sp>
        <p:nvSpPr>
          <p:cNvPr id="87043" name="Θέση περιεχομένου 2">
            <a:extLst>
              <a:ext uri="{FF2B5EF4-FFF2-40B4-BE49-F238E27FC236}">
                <a16:creationId xmlns:a16="http://schemas.microsoft.com/office/drawing/2014/main" id="{43DFCD55-A3A2-123D-8F8B-4C2713B9889A}"/>
              </a:ext>
            </a:extLst>
          </p:cNvPr>
          <p:cNvSpPr>
            <a:spLocks noGrp="1"/>
          </p:cNvSpPr>
          <p:nvPr>
            <p:ph idx="1"/>
          </p:nvPr>
        </p:nvSpPr>
        <p:spPr>
          <a:xfrm>
            <a:off x="1943100" y="1876425"/>
            <a:ext cx="6848475" cy="4781550"/>
          </a:xfrm>
        </p:spPr>
        <p:txBody>
          <a:bodyPr/>
          <a:lstStyle/>
          <a:p>
            <a:pPr algn="just" eaLnBrk="1" hangingPunct="1"/>
            <a:r>
              <a:rPr lang="el-GR" altLang="el-GR" sz="2800"/>
              <a:t>Η Συνθήκη της Λισαβόνας, τροποποιώντας το σύστημα εξωτερικής πολιτικής της Ευρωπαϊκής Ένωσης, προχώρησε </a:t>
            </a:r>
          </a:p>
          <a:p>
            <a:pPr algn="just" eaLnBrk="1" hangingPunct="1"/>
            <a:r>
              <a:rPr lang="el-GR" altLang="el-GR" sz="2400"/>
              <a:t>στη σύσταση θέσης ύπατου εκπροσώπου για θέματα Εξωτερικής Πολιτικής και Πολιτικής Ασφάλειας και της Ευρωπαϊκής Υπηρεσίας Εξωτερικής Δράσης (ΕΥΕΔ).</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Τίτλος 1">
            <a:extLst>
              <a:ext uri="{FF2B5EF4-FFF2-40B4-BE49-F238E27FC236}">
                <a16:creationId xmlns:a16="http://schemas.microsoft.com/office/drawing/2014/main" id="{5496466A-3750-7BE2-60E2-0319FFE03516}"/>
              </a:ext>
            </a:extLst>
          </p:cNvPr>
          <p:cNvSpPr>
            <a:spLocks noGrp="1"/>
          </p:cNvSpPr>
          <p:nvPr>
            <p:ph type="title"/>
          </p:nvPr>
        </p:nvSpPr>
        <p:spPr>
          <a:xfrm>
            <a:off x="1587500" y="623888"/>
            <a:ext cx="7332663" cy="1028700"/>
          </a:xfrm>
        </p:spPr>
        <p:txBody>
          <a:bodyPr/>
          <a:lstStyle/>
          <a:p>
            <a:pPr algn="just" eaLnBrk="1" hangingPunct="1"/>
            <a:r>
              <a:rPr lang="el-GR" altLang="el-GR" sz="3200"/>
              <a:t>H στρατηγική διάσταση της Ένωσης – θεσμικό πλαίσιο</a:t>
            </a:r>
          </a:p>
        </p:txBody>
      </p:sp>
      <p:sp>
        <p:nvSpPr>
          <p:cNvPr id="88067" name="Θέση περιεχομένου 2">
            <a:extLst>
              <a:ext uri="{FF2B5EF4-FFF2-40B4-BE49-F238E27FC236}">
                <a16:creationId xmlns:a16="http://schemas.microsoft.com/office/drawing/2014/main" id="{97C4F643-8C44-DE09-DEE4-F9F5901A8619}"/>
              </a:ext>
            </a:extLst>
          </p:cNvPr>
          <p:cNvSpPr>
            <a:spLocks noGrp="1"/>
          </p:cNvSpPr>
          <p:nvPr>
            <p:ph idx="1"/>
          </p:nvPr>
        </p:nvSpPr>
        <p:spPr>
          <a:xfrm>
            <a:off x="1943100" y="1876425"/>
            <a:ext cx="6848475" cy="4781550"/>
          </a:xfrm>
        </p:spPr>
        <p:txBody>
          <a:bodyPr/>
          <a:lstStyle/>
          <a:p>
            <a:pPr algn="just" eaLnBrk="1" hangingPunct="1"/>
            <a:r>
              <a:rPr lang="el-GR" altLang="el-GR" sz="2800"/>
              <a:t>Ο ύπατος εκπρόσωπος δεν είναι μόνο ένας επίτροπος, αλλά και </a:t>
            </a:r>
          </a:p>
          <a:p>
            <a:pPr algn="just" eaLnBrk="1" hangingPunct="1"/>
            <a:r>
              <a:rPr lang="el-GR" altLang="el-GR" sz="2800"/>
              <a:t>ο πρόεδρος του Συμβουλίου Εξωτερικών Υποθέσεων. </a:t>
            </a:r>
          </a:p>
          <a:p>
            <a:pPr algn="just" eaLnBrk="1" hangingPunct="1"/>
            <a:r>
              <a:rPr lang="el-GR" altLang="el-GR" sz="2800"/>
              <a:t>Η τελευταία πρόνοια προσθέτει ένα στοιχείο </a:t>
            </a:r>
            <a:r>
              <a:rPr lang="el-GR" altLang="el-GR" sz="2800" b="1"/>
              <a:t>υπερεθνικής ηγεσίας </a:t>
            </a:r>
            <a:r>
              <a:rPr lang="el-GR" altLang="el-GR" sz="2800"/>
              <a:t>στην εξωτερική πολιτική.</a:t>
            </a:r>
          </a:p>
        </p:txBody>
      </p:sp>
      <p:pic>
        <p:nvPicPr>
          <p:cNvPr id="88068" name="Picture 2">
            <a:extLst>
              <a:ext uri="{FF2B5EF4-FFF2-40B4-BE49-F238E27FC236}">
                <a16:creationId xmlns:a16="http://schemas.microsoft.com/office/drawing/2014/main" id="{949012DD-302D-C10B-1254-EE4CD81FDC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4959350"/>
            <a:ext cx="236220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Τίτλος 1">
            <a:extLst>
              <a:ext uri="{FF2B5EF4-FFF2-40B4-BE49-F238E27FC236}">
                <a16:creationId xmlns:a16="http://schemas.microsoft.com/office/drawing/2014/main" id="{0A1FC368-90AD-0C29-D2F8-8C8B2008FD9E}"/>
              </a:ext>
            </a:extLst>
          </p:cNvPr>
          <p:cNvSpPr>
            <a:spLocks noGrp="1"/>
          </p:cNvSpPr>
          <p:nvPr>
            <p:ph type="title"/>
          </p:nvPr>
        </p:nvSpPr>
        <p:spPr>
          <a:xfrm>
            <a:off x="1587500" y="623888"/>
            <a:ext cx="7332663" cy="1028700"/>
          </a:xfrm>
        </p:spPr>
        <p:txBody>
          <a:bodyPr/>
          <a:lstStyle/>
          <a:p>
            <a:pPr algn="just" eaLnBrk="1" hangingPunct="1"/>
            <a:r>
              <a:rPr lang="el-GR" altLang="el-GR" sz="3200"/>
              <a:t>H στρατηγική διάσταση της Ένωσης – θεσμικό πλαίσιο</a:t>
            </a:r>
          </a:p>
        </p:txBody>
      </p:sp>
      <p:sp>
        <p:nvSpPr>
          <p:cNvPr id="89091" name="Θέση περιεχομένου 2">
            <a:extLst>
              <a:ext uri="{FF2B5EF4-FFF2-40B4-BE49-F238E27FC236}">
                <a16:creationId xmlns:a16="http://schemas.microsoft.com/office/drawing/2014/main" id="{AEF21CEE-CDD7-18D6-83DD-DA2B94E988CE}"/>
              </a:ext>
            </a:extLst>
          </p:cNvPr>
          <p:cNvSpPr>
            <a:spLocks noGrp="1"/>
          </p:cNvSpPr>
          <p:nvPr>
            <p:ph idx="1"/>
          </p:nvPr>
        </p:nvSpPr>
        <p:spPr>
          <a:xfrm>
            <a:off x="1250950" y="1747838"/>
            <a:ext cx="7669213" cy="4829175"/>
          </a:xfrm>
        </p:spPr>
        <p:txBody>
          <a:bodyPr/>
          <a:lstStyle/>
          <a:p>
            <a:pPr algn="just" eaLnBrk="1" hangingPunct="1"/>
            <a:r>
              <a:rPr lang="el-GR" altLang="el-GR" sz="2800"/>
              <a:t>Άλλες προβλέψεις αφορούν:</a:t>
            </a:r>
          </a:p>
          <a:p>
            <a:pPr algn="just" eaLnBrk="1" hangingPunct="1"/>
            <a:r>
              <a:rPr lang="el-GR" altLang="el-GR" sz="2800"/>
              <a:t>στην υιοθέτηση (άρθρο 44 ΣΕΕ) της έννοιας της Μόνιμης Διαρθρωμένης Συνεργασίας (Permanent Structured Cooperation) </a:t>
            </a:r>
          </a:p>
          <a:p>
            <a:pPr algn="just" eaLnBrk="1" hangingPunct="1"/>
            <a:r>
              <a:rPr lang="el-GR" altLang="el-GR" sz="2800"/>
              <a:t>καθώς και τη ρήτρα αμοιβαίας συνδρομής (mutual assistance) </a:t>
            </a:r>
          </a:p>
          <a:p>
            <a:pPr algn="just" eaLnBrk="1" hangingPunct="1"/>
            <a:r>
              <a:rPr lang="el-GR" altLang="el-GR" sz="2800"/>
              <a:t>σε περίπτωση ένοπλης επίθεσης και την εισαγωγή της ρήτρας αλληλεγγύης (solidarity clause).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Τίτλος 1">
            <a:extLst>
              <a:ext uri="{FF2B5EF4-FFF2-40B4-BE49-F238E27FC236}">
                <a16:creationId xmlns:a16="http://schemas.microsoft.com/office/drawing/2014/main" id="{9E4C2FEB-A362-896E-07C3-B4ACAF2F56AD}"/>
              </a:ext>
            </a:extLst>
          </p:cNvPr>
          <p:cNvSpPr>
            <a:spLocks noGrp="1"/>
          </p:cNvSpPr>
          <p:nvPr>
            <p:ph type="title"/>
          </p:nvPr>
        </p:nvSpPr>
        <p:spPr>
          <a:xfrm>
            <a:off x="1587500" y="623888"/>
            <a:ext cx="7332663" cy="1028700"/>
          </a:xfrm>
        </p:spPr>
        <p:txBody>
          <a:bodyPr/>
          <a:lstStyle/>
          <a:p>
            <a:pPr algn="just" eaLnBrk="1" hangingPunct="1"/>
            <a:r>
              <a:rPr lang="el-GR" altLang="el-GR" sz="3200"/>
              <a:t>H στρατηγική διάσταση της Ένωσης – θεσμικό πλαίσιο και σχέση με ΗΠΑ</a:t>
            </a:r>
          </a:p>
        </p:txBody>
      </p:sp>
      <p:sp>
        <p:nvSpPr>
          <p:cNvPr id="90115" name="Θέση περιεχομένου 2">
            <a:extLst>
              <a:ext uri="{FF2B5EF4-FFF2-40B4-BE49-F238E27FC236}">
                <a16:creationId xmlns:a16="http://schemas.microsoft.com/office/drawing/2014/main" id="{7C5163BA-65CD-6652-3208-09E2C866B7E3}"/>
              </a:ext>
            </a:extLst>
          </p:cNvPr>
          <p:cNvSpPr>
            <a:spLocks noGrp="1"/>
          </p:cNvSpPr>
          <p:nvPr>
            <p:ph idx="1"/>
          </p:nvPr>
        </p:nvSpPr>
        <p:spPr>
          <a:xfrm>
            <a:off x="2535238" y="1828800"/>
            <a:ext cx="6384925" cy="4829175"/>
          </a:xfrm>
        </p:spPr>
        <p:txBody>
          <a:bodyPr/>
          <a:lstStyle/>
          <a:p>
            <a:pPr algn="just" eaLnBrk="1" hangingPunct="1"/>
            <a:r>
              <a:rPr lang="el-GR" altLang="el-GR" sz="2800"/>
              <a:t>Βλέπουμε τη -σύμφωνα με το άρθρο 42 (ΣΕΕ)- ρητή αναφορά στο ΝΑΤΟ και στο γεγονός ότι </a:t>
            </a:r>
          </a:p>
          <a:p>
            <a:pPr algn="just" eaLnBrk="1" hangingPunct="1"/>
            <a:r>
              <a:rPr lang="el-GR" altLang="el-GR" sz="2800"/>
              <a:t>οι προβλέψεις της ΚΠΑΑ σέβονται τις υποχρεώσεις και δεσμεύσεις των κρατών-μελών στη Συμμαχία, </a:t>
            </a:r>
          </a:p>
          <a:p>
            <a:pPr algn="just" eaLnBrk="1" hangingPunct="1"/>
            <a:r>
              <a:rPr lang="el-GR" altLang="el-GR" sz="2800"/>
              <a:t>η οποία παραμένει το κύριο πλαίσιο και θεμέλιο κοινής και αμοιβαίας άμυνας. </a:t>
            </a:r>
          </a:p>
        </p:txBody>
      </p:sp>
      <p:pic>
        <p:nvPicPr>
          <p:cNvPr id="90116" name="Picture 2">
            <a:extLst>
              <a:ext uri="{FF2B5EF4-FFF2-40B4-BE49-F238E27FC236}">
                <a16:creationId xmlns:a16="http://schemas.microsoft.com/office/drawing/2014/main" id="{6085B887-72BD-7A2E-BFD1-0EA712753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5162550"/>
            <a:ext cx="2695575"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Τίτλος 1">
            <a:extLst>
              <a:ext uri="{FF2B5EF4-FFF2-40B4-BE49-F238E27FC236}">
                <a16:creationId xmlns:a16="http://schemas.microsoft.com/office/drawing/2014/main" id="{D9A8AE4C-006C-1BF3-6323-0F679D91CDF8}"/>
              </a:ext>
            </a:extLst>
          </p:cNvPr>
          <p:cNvSpPr>
            <a:spLocks noGrp="1"/>
          </p:cNvSpPr>
          <p:nvPr>
            <p:ph type="title"/>
          </p:nvPr>
        </p:nvSpPr>
        <p:spPr>
          <a:xfrm>
            <a:off x="1587500" y="623888"/>
            <a:ext cx="7332663" cy="1028700"/>
          </a:xfrm>
        </p:spPr>
        <p:txBody>
          <a:bodyPr/>
          <a:lstStyle/>
          <a:p>
            <a:pPr algn="just" eaLnBrk="1" hangingPunct="1"/>
            <a:r>
              <a:rPr lang="el-GR" altLang="el-GR" sz="3200"/>
              <a:t>H στρατηγική διάσταση της Ένωσης – θεσμικό πλαίσιο και σχέση με ΗΠΑ</a:t>
            </a:r>
          </a:p>
        </p:txBody>
      </p:sp>
      <p:sp>
        <p:nvSpPr>
          <p:cNvPr id="91139" name="Θέση περιεχομένου 2">
            <a:extLst>
              <a:ext uri="{FF2B5EF4-FFF2-40B4-BE49-F238E27FC236}">
                <a16:creationId xmlns:a16="http://schemas.microsoft.com/office/drawing/2014/main" id="{E7FD4703-471C-4A3A-A714-14FF64C83420}"/>
              </a:ext>
            </a:extLst>
          </p:cNvPr>
          <p:cNvSpPr>
            <a:spLocks noGrp="1"/>
          </p:cNvSpPr>
          <p:nvPr>
            <p:ph idx="1"/>
          </p:nvPr>
        </p:nvSpPr>
        <p:spPr>
          <a:xfrm>
            <a:off x="1989138" y="2101850"/>
            <a:ext cx="6931025" cy="4475163"/>
          </a:xfrm>
        </p:spPr>
        <p:txBody>
          <a:bodyPr/>
          <a:lstStyle/>
          <a:p>
            <a:pPr algn="just" eaLnBrk="1" hangingPunct="1"/>
            <a:r>
              <a:rPr lang="el-GR" altLang="el-GR" sz="2800"/>
              <a:t>Σ’ αυτή την απαραβίαστη (!) βάση, παρατηρούμε </a:t>
            </a:r>
          </a:p>
          <a:p>
            <a:pPr algn="just" eaLnBrk="1" hangingPunct="1"/>
            <a:r>
              <a:rPr lang="el-GR" altLang="el-GR" sz="2800"/>
              <a:t>ότι η πρωτοκαθεδρία του ΝΑΤΟ, όσον αφορά στην ευρωπαϊκή συλλογική άμυνα της Ευρώπης, </a:t>
            </a:r>
          </a:p>
          <a:p>
            <a:pPr algn="just" eaLnBrk="1" hangingPunct="1"/>
            <a:r>
              <a:rPr lang="el-GR" altLang="el-GR" sz="2800"/>
              <a:t>παραμένει θεμελιώδης.</a:t>
            </a:r>
          </a:p>
        </p:txBody>
      </p:sp>
      <p:pic>
        <p:nvPicPr>
          <p:cNvPr id="91140" name="Picture 2">
            <a:extLst>
              <a:ext uri="{FF2B5EF4-FFF2-40B4-BE49-F238E27FC236}">
                <a16:creationId xmlns:a16="http://schemas.microsoft.com/office/drawing/2014/main" id="{B25988AD-E3F4-97F2-52B6-FB4527AC44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2075" y="5049838"/>
            <a:ext cx="2581275"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Τίτλος 1">
            <a:extLst>
              <a:ext uri="{FF2B5EF4-FFF2-40B4-BE49-F238E27FC236}">
                <a16:creationId xmlns:a16="http://schemas.microsoft.com/office/drawing/2014/main" id="{2B89376C-CBF1-478B-182E-15BC70A52653}"/>
              </a:ext>
            </a:extLst>
          </p:cNvPr>
          <p:cNvSpPr>
            <a:spLocks noGrp="1"/>
          </p:cNvSpPr>
          <p:nvPr>
            <p:ph type="title"/>
          </p:nvPr>
        </p:nvSpPr>
        <p:spPr>
          <a:xfrm>
            <a:off x="1587500" y="623888"/>
            <a:ext cx="7332663" cy="1028700"/>
          </a:xfrm>
        </p:spPr>
        <p:txBody>
          <a:bodyPr/>
          <a:lstStyle/>
          <a:p>
            <a:pPr algn="just" eaLnBrk="1" hangingPunct="1"/>
            <a:r>
              <a:rPr lang="el-GR" altLang="el-GR" sz="3200"/>
              <a:t>H στρατηγική διάσταση της Ένωσης – θεσμικό πλαίσιο και σχέση με ΗΠΑ</a:t>
            </a:r>
          </a:p>
        </p:txBody>
      </p:sp>
      <p:sp>
        <p:nvSpPr>
          <p:cNvPr id="92163" name="Θέση περιεχομένου 2">
            <a:extLst>
              <a:ext uri="{FF2B5EF4-FFF2-40B4-BE49-F238E27FC236}">
                <a16:creationId xmlns:a16="http://schemas.microsoft.com/office/drawing/2014/main" id="{63C7F737-2FBC-B1CE-0373-26887D7B0ACF}"/>
              </a:ext>
            </a:extLst>
          </p:cNvPr>
          <p:cNvSpPr>
            <a:spLocks noGrp="1"/>
          </p:cNvSpPr>
          <p:nvPr>
            <p:ph idx="1"/>
          </p:nvPr>
        </p:nvSpPr>
        <p:spPr>
          <a:xfrm>
            <a:off x="1989138" y="2101850"/>
            <a:ext cx="6931025" cy="4475163"/>
          </a:xfrm>
        </p:spPr>
        <p:txBody>
          <a:bodyPr/>
          <a:lstStyle/>
          <a:p>
            <a:pPr algn="just" eaLnBrk="1" hangingPunct="1"/>
            <a:r>
              <a:rPr lang="el-GR" altLang="el-GR" sz="2800"/>
              <a:t>Αυτό που διαπιστώνουμε από τη Συνθήκη της Λισαβόνας είναι το γεγονός </a:t>
            </a:r>
          </a:p>
          <a:p>
            <a:pPr algn="just" eaLnBrk="1" hangingPunct="1"/>
            <a:r>
              <a:rPr lang="el-GR" altLang="el-GR" sz="2800"/>
              <a:t>ότι δεν μετεξελίσσει την Ένωση σε μια αμυντική συμμαχία, </a:t>
            </a:r>
          </a:p>
          <a:p>
            <a:pPr algn="just" eaLnBrk="1" hangingPunct="1"/>
            <a:r>
              <a:rPr lang="el-GR" altLang="el-GR" sz="2800"/>
              <a:t>καθώς ο ρόλος του ΝΑΤΟ είναι αδιαπραγμάτευτος.</a:t>
            </a:r>
          </a:p>
        </p:txBody>
      </p:sp>
      <p:pic>
        <p:nvPicPr>
          <p:cNvPr id="92164" name="Picture 2">
            <a:extLst>
              <a:ext uri="{FF2B5EF4-FFF2-40B4-BE49-F238E27FC236}">
                <a16:creationId xmlns:a16="http://schemas.microsoft.com/office/drawing/2014/main" id="{1AB505BD-9E42-041B-BA92-E6497652B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5988" y="5130800"/>
            <a:ext cx="2847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Τίτλος 1">
            <a:extLst>
              <a:ext uri="{FF2B5EF4-FFF2-40B4-BE49-F238E27FC236}">
                <a16:creationId xmlns:a16="http://schemas.microsoft.com/office/drawing/2014/main" id="{411ABDA4-A413-0372-D33C-9C30D1621C53}"/>
              </a:ext>
            </a:extLst>
          </p:cNvPr>
          <p:cNvSpPr>
            <a:spLocks noGrp="1"/>
          </p:cNvSpPr>
          <p:nvPr>
            <p:ph type="title"/>
          </p:nvPr>
        </p:nvSpPr>
        <p:spPr>
          <a:xfrm>
            <a:off x="1944688" y="623888"/>
            <a:ext cx="6589712" cy="1281112"/>
          </a:xfrm>
        </p:spPr>
        <p:txBody>
          <a:bodyPr/>
          <a:lstStyle/>
          <a:p>
            <a:pPr eaLnBrk="1" hangingPunct="1"/>
            <a:r>
              <a:rPr lang="el-GR" altLang="el-GR"/>
              <a:t>Θεωρητικό πλαίσιο:</a:t>
            </a:r>
          </a:p>
        </p:txBody>
      </p:sp>
      <p:sp>
        <p:nvSpPr>
          <p:cNvPr id="28675" name="Θέση περιεχομένου 2">
            <a:extLst>
              <a:ext uri="{FF2B5EF4-FFF2-40B4-BE49-F238E27FC236}">
                <a16:creationId xmlns:a16="http://schemas.microsoft.com/office/drawing/2014/main" id="{D330D15F-A2C6-4CA6-B863-3DBB66BD68E7}"/>
              </a:ext>
            </a:extLst>
          </p:cNvPr>
          <p:cNvSpPr>
            <a:spLocks noGrp="1"/>
          </p:cNvSpPr>
          <p:nvPr>
            <p:ph idx="1"/>
          </p:nvPr>
        </p:nvSpPr>
        <p:spPr>
          <a:xfrm>
            <a:off x="1027113" y="1443038"/>
            <a:ext cx="7635875" cy="5199062"/>
          </a:xfrm>
        </p:spPr>
        <p:txBody>
          <a:bodyPr/>
          <a:lstStyle/>
          <a:p>
            <a:pPr algn="just" eaLnBrk="1" hangingPunct="1"/>
            <a:r>
              <a:rPr lang="el-GR" altLang="el-GR" sz="2800" b="1"/>
              <a:t>Θεωρήσεις – ρεύματα διεθνών σχέσεων</a:t>
            </a:r>
          </a:p>
          <a:p>
            <a:pPr algn="just" eaLnBrk="1" hangingPunct="1"/>
            <a:endParaRPr lang="el-GR" altLang="el-GR" sz="2800"/>
          </a:p>
          <a:p>
            <a:pPr algn="just" eaLnBrk="1" hangingPunct="1"/>
            <a:r>
              <a:rPr lang="el-GR" altLang="el-GR" sz="2800" b="1"/>
              <a:t>Πλουραλιστική θεώρηση</a:t>
            </a:r>
            <a:r>
              <a:rPr lang="el-GR" altLang="el-GR" sz="2800"/>
              <a:t>: παίζουν ρόλο  και οι διεθνείς κυβερνητικοί και μη οργανισμοί (π.χ πολυεθνικές), </a:t>
            </a:r>
          </a:p>
          <a:p>
            <a:pPr algn="just" eaLnBrk="1" hangingPunct="1"/>
            <a:r>
              <a:rPr lang="el-GR" altLang="el-GR" sz="2800"/>
              <a:t>καθώς και οι μορφές περιφερειακής οργάνωσης και ολοκλήρωσης.</a:t>
            </a:r>
          </a:p>
          <a:p>
            <a:pPr algn="just" eaLnBrk="1" hangingPunct="1"/>
            <a:endParaRPr lang="el-GR" altLang="el-GR" sz="2800" b="1"/>
          </a:p>
        </p:txBody>
      </p:sp>
      <p:pic>
        <p:nvPicPr>
          <p:cNvPr id="28676" name="Picture 4">
            <a:extLst>
              <a:ext uri="{FF2B5EF4-FFF2-40B4-BE49-F238E27FC236}">
                <a16:creationId xmlns:a16="http://schemas.microsoft.com/office/drawing/2014/main" id="{172D75E7-B058-9853-159D-6DC2EC946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63" y="511492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7" name="Picture 5">
            <a:extLst>
              <a:ext uri="{FF2B5EF4-FFF2-40B4-BE49-F238E27FC236}">
                <a16:creationId xmlns:a16="http://schemas.microsoft.com/office/drawing/2014/main" id="{361FC721-F068-43CF-D4C1-D0DC16F058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2563" y="5114925"/>
            <a:ext cx="32385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Τίτλος 1">
            <a:extLst>
              <a:ext uri="{FF2B5EF4-FFF2-40B4-BE49-F238E27FC236}">
                <a16:creationId xmlns:a16="http://schemas.microsoft.com/office/drawing/2014/main" id="{7852C7B5-82FD-F37C-CFE0-A5A5C0E32C1A}"/>
              </a:ext>
            </a:extLst>
          </p:cNvPr>
          <p:cNvSpPr>
            <a:spLocks noGrp="1"/>
          </p:cNvSpPr>
          <p:nvPr>
            <p:ph type="title"/>
          </p:nvPr>
        </p:nvSpPr>
        <p:spPr>
          <a:xfrm>
            <a:off x="1587500" y="623888"/>
            <a:ext cx="7332663" cy="1028700"/>
          </a:xfrm>
        </p:spPr>
        <p:txBody>
          <a:bodyPr/>
          <a:lstStyle/>
          <a:p>
            <a:pPr algn="just" eaLnBrk="1" hangingPunct="1"/>
            <a:r>
              <a:rPr lang="el-GR" altLang="el-GR" sz="3200"/>
              <a:t>H στρατηγική διάσταση της Ένωσης – θεσμικό πλαίσιο</a:t>
            </a:r>
          </a:p>
        </p:txBody>
      </p:sp>
      <p:sp>
        <p:nvSpPr>
          <p:cNvPr id="93187" name="Θέση περιεχομένου 2">
            <a:extLst>
              <a:ext uri="{FF2B5EF4-FFF2-40B4-BE49-F238E27FC236}">
                <a16:creationId xmlns:a16="http://schemas.microsoft.com/office/drawing/2014/main" id="{187D7A34-32AB-4150-6003-4F848A22C485}"/>
              </a:ext>
            </a:extLst>
          </p:cNvPr>
          <p:cNvSpPr>
            <a:spLocks noGrp="1"/>
          </p:cNvSpPr>
          <p:nvPr>
            <p:ph idx="1"/>
          </p:nvPr>
        </p:nvSpPr>
        <p:spPr>
          <a:xfrm>
            <a:off x="1989138" y="2101850"/>
            <a:ext cx="6931025" cy="4475163"/>
          </a:xfrm>
        </p:spPr>
        <p:txBody>
          <a:bodyPr/>
          <a:lstStyle/>
          <a:p>
            <a:pPr algn="just" eaLnBrk="1" hangingPunct="1"/>
            <a:r>
              <a:rPr lang="el-GR" altLang="el-GR" sz="2800"/>
              <a:t>Η εφαρμοσιμότητα των ρητρών της Αμοιβαίας Συνδρομής και Αλληλεγγύης -πέρα από το συμβολισμό τους- </a:t>
            </a:r>
          </a:p>
          <a:p>
            <a:pPr algn="just" eaLnBrk="1" hangingPunct="1"/>
            <a:r>
              <a:rPr lang="el-GR" altLang="el-GR" sz="2800"/>
              <a:t>παραμένει εκκρεμές της </a:t>
            </a:r>
            <a:r>
              <a:rPr lang="el-GR" altLang="el-GR" sz="2800" b="1"/>
              <a:t>διακυβερνητικής</a:t>
            </a:r>
            <a:r>
              <a:rPr lang="el-GR" altLang="el-GR" sz="2800"/>
              <a:t> </a:t>
            </a:r>
            <a:r>
              <a:rPr lang="el-GR" altLang="el-GR" sz="2800" b="1"/>
              <a:t>βούλησης</a:t>
            </a:r>
            <a:r>
              <a:rPr lang="el-GR" altLang="el-GR" sz="2800"/>
              <a:t> των κρατών-μελών.</a:t>
            </a:r>
          </a:p>
        </p:txBody>
      </p:sp>
      <p:pic>
        <p:nvPicPr>
          <p:cNvPr id="93188" name="Picture 2">
            <a:extLst>
              <a:ext uri="{FF2B5EF4-FFF2-40B4-BE49-F238E27FC236}">
                <a16:creationId xmlns:a16="http://schemas.microsoft.com/office/drawing/2014/main" id="{94B39D5B-4710-CFEC-1FED-A8BC3DCC32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038" y="5140325"/>
            <a:ext cx="2381250"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Τίτλος 1">
            <a:extLst>
              <a:ext uri="{FF2B5EF4-FFF2-40B4-BE49-F238E27FC236}">
                <a16:creationId xmlns:a16="http://schemas.microsoft.com/office/drawing/2014/main" id="{8129C48E-C951-E61B-7EAF-D70F1060F3D0}"/>
              </a:ext>
            </a:extLst>
          </p:cNvPr>
          <p:cNvSpPr>
            <a:spLocks noGrp="1"/>
          </p:cNvSpPr>
          <p:nvPr>
            <p:ph type="title"/>
          </p:nvPr>
        </p:nvSpPr>
        <p:spPr>
          <a:xfrm>
            <a:off x="1587500" y="623888"/>
            <a:ext cx="7332663" cy="1028700"/>
          </a:xfrm>
        </p:spPr>
        <p:txBody>
          <a:bodyPr/>
          <a:lstStyle/>
          <a:p>
            <a:pPr algn="just" eaLnBrk="1" hangingPunct="1"/>
            <a:r>
              <a:rPr lang="el-GR" altLang="el-GR" sz="3200"/>
              <a:t>Η στρατηγική κουλτούρα της Ένωσης-νέα Strategic Review (2016)</a:t>
            </a:r>
          </a:p>
        </p:txBody>
      </p:sp>
      <p:sp>
        <p:nvSpPr>
          <p:cNvPr id="94211" name="Θέση περιεχομένου 2">
            <a:extLst>
              <a:ext uri="{FF2B5EF4-FFF2-40B4-BE49-F238E27FC236}">
                <a16:creationId xmlns:a16="http://schemas.microsoft.com/office/drawing/2014/main" id="{A59CA2EB-7602-1566-83D5-407C21B5DD14}"/>
              </a:ext>
            </a:extLst>
          </p:cNvPr>
          <p:cNvSpPr>
            <a:spLocks noGrp="1"/>
          </p:cNvSpPr>
          <p:nvPr>
            <p:ph idx="1"/>
          </p:nvPr>
        </p:nvSpPr>
        <p:spPr>
          <a:xfrm>
            <a:off x="3028950" y="1925638"/>
            <a:ext cx="5891213" cy="4651375"/>
          </a:xfrm>
        </p:spPr>
        <p:txBody>
          <a:bodyPr/>
          <a:lstStyle/>
          <a:p>
            <a:pPr algn="just" eaLnBrk="1" hangingPunct="1"/>
            <a:r>
              <a:rPr lang="el-GR" altLang="el-GR" sz="2800"/>
              <a:t>Η έννοια της «στρατηγικής κουλτούρας» και της ανάδειξης της Ένωσης σε διεθνή δρώντα ασφάλειας </a:t>
            </a:r>
          </a:p>
          <a:p>
            <a:pPr algn="just" eaLnBrk="1" hangingPunct="1"/>
            <a:r>
              <a:rPr lang="el-GR" altLang="el-GR" sz="2800"/>
              <a:t>παρατηρείται στα αντίστοιχα στρατηγικά κείμενα.</a:t>
            </a:r>
          </a:p>
          <a:p>
            <a:pPr algn="just" eaLnBrk="1" hangingPunct="1"/>
            <a:r>
              <a:rPr lang="el-GR" altLang="el-GR" sz="2600"/>
              <a:t>Πρωτοεμφανίστηκε το 2003 με την Ευρωπαϊκή Στρατηγική Ασφάλειας (European Security Strategy ESS - «έκθεση Σολάνα»).</a:t>
            </a:r>
          </a:p>
        </p:txBody>
      </p:sp>
      <p:pic>
        <p:nvPicPr>
          <p:cNvPr id="94212" name="Picture 2">
            <a:extLst>
              <a:ext uri="{FF2B5EF4-FFF2-40B4-BE49-F238E27FC236}">
                <a16:creationId xmlns:a16="http://schemas.microsoft.com/office/drawing/2014/main" id="{67E2475D-05FB-1542-CD43-1AC5FCA78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302895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Τίτλος 1">
            <a:extLst>
              <a:ext uri="{FF2B5EF4-FFF2-40B4-BE49-F238E27FC236}">
                <a16:creationId xmlns:a16="http://schemas.microsoft.com/office/drawing/2014/main" id="{3EABFD23-7C34-A435-C8B3-F2F6F3DD9F72}"/>
              </a:ext>
            </a:extLst>
          </p:cNvPr>
          <p:cNvSpPr>
            <a:spLocks noGrp="1"/>
          </p:cNvSpPr>
          <p:nvPr>
            <p:ph type="title"/>
          </p:nvPr>
        </p:nvSpPr>
        <p:spPr>
          <a:xfrm>
            <a:off x="1587500" y="623888"/>
            <a:ext cx="7332663" cy="1028700"/>
          </a:xfrm>
        </p:spPr>
        <p:txBody>
          <a:bodyPr/>
          <a:lstStyle/>
          <a:p>
            <a:pPr algn="just" eaLnBrk="1" hangingPunct="1"/>
            <a:r>
              <a:rPr lang="el-GR" altLang="el-GR" sz="3200"/>
              <a:t>Η στρατηγική κουλτούρα της Ένωσης-νέα Strategic Review (2016)</a:t>
            </a:r>
          </a:p>
        </p:txBody>
      </p:sp>
      <p:sp>
        <p:nvSpPr>
          <p:cNvPr id="95235" name="Θέση περιεχομένου 2">
            <a:extLst>
              <a:ext uri="{FF2B5EF4-FFF2-40B4-BE49-F238E27FC236}">
                <a16:creationId xmlns:a16="http://schemas.microsoft.com/office/drawing/2014/main" id="{945803CD-973F-7D3E-4DDC-E57BE81A555F}"/>
              </a:ext>
            </a:extLst>
          </p:cNvPr>
          <p:cNvSpPr>
            <a:spLocks noGrp="1"/>
          </p:cNvSpPr>
          <p:nvPr>
            <p:ph idx="1"/>
          </p:nvPr>
        </p:nvSpPr>
        <p:spPr>
          <a:xfrm>
            <a:off x="2727325" y="1684338"/>
            <a:ext cx="6272213" cy="5173662"/>
          </a:xfrm>
        </p:spPr>
        <p:txBody>
          <a:bodyPr/>
          <a:lstStyle/>
          <a:p>
            <a:pPr algn="just" eaLnBrk="1" hangingPunct="1"/>
            <a:r>
              <a:rPr lang="el-GR" altLang="el-GR" sz="2400"/>
              <a:t>Ειδικότερα, προτάσσονταν:</a:t>
            </a:r>
          </a:p>
          <a:p>
            <a:pPr algn="just" eaLnBrk="1" hangingPunct="1"/>
            <a:r>
              <a:rPr lang="el-GR" altLang="el-GR" sz="2400"/>
              <a:t>η επέκταση της ζώνης ασφάλειας και ευημερίας γύρω από την Ευρώπη,</a:t>
            </a:r>
          </a:p>
          <a:p>
            <a:pPr algn="just" eaLnBrk="1" hangingPunct="1"/>
            <a:r>
              <a:rPr lang="el-GR" altLang="el-GR" sz="2400"/>
              <a:t>η ενίσχυση των διεθνών πολιτικών και οικονομικών θεσμών, με ιδιαίτερη έμφαση στα Ηνωμένα Έθνη και αναφορά στον ειδικό ρόλο της Ένωσης σε θέματα εμπορίου και ανάπτυξης, και</a:t>
            </a:r>
          </a:p>
          <a:p>
            <a:pPr algn="just" eaLnBrk="1" hangingPunct="1"/>
            <a:r>
              <a:rPr lang="el-GR" altLang="el-GR" sz="2400"/>
              <a:t>η αντιμετώπιση των απειλών, όπου καταγράφεται η συμβολή της Ένωσης στη διαχείριση αρκετών διεθνών κρίσεων.</a:t>
            </a:r>
          </a:p>
          <a:p>
            <a:pPr algn="just" eaLnBrk="1" hangingPunct="1"/>
            <a:endParaRPr lang="el-GR" altLang="el-GR" sz="2800"/>
          </a:p>
        </p:txBody>
      </p:sp>
      <p:pic>
        <p:nvPicPr>
          <p:cNvPr id="95236" name="Picture 2">
            <a:extLst>
              <a:ext uri="{FF2B5EF4-FFF2-40B4-BE49-F238E27FC236}">
                <a16:creationId xmlns:a16="http://schemas.microsoft.com/office/drawing/2014/main" id="{932E489D-053C-D3B3-BAEB-02A69A3A7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1015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7" name="Picture 3">
            <a:extLst>
              <a:ext uri="{FF2B5EF4-FFF2-40B4-BE49-F238E27FC236}">
                <a16:creationId xmlns:a16="http://schemas.microsoft.com/office/drawing/2014/main" id="{86DBC6B7-E150-0962-D1A5-39224C61C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3" y="2439988"/>
            <a:ext cx="2752725"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Τίτλος 1">
            <a:extLst>
              <a:ext uri="{FF2B5EF4-FFF2-40B4-BE49-F238E27FC236}">
                <a16:creationId xmlns:a16="http://schemas.microsoft.com/office/drawing/2014/main" id="{CACAB141-801D-72DA-A87D-CCAC23F8BCB0}"/>
              </a:ext>
            </a:extLst>
          </p:cNvPr>
          <p:cNvSpPr>
            <a:spLocks noGrp="1"/>
          </p:cNvSpPr>
          <p:nvPr>
            <p:ph type="title"/>
          </p:nvPr>
        </p:nvSpPr>
        <p:spPr>
          <a:xfrm>
            <a:off x="1587500" y="623888"/>
            <a:ext cx="7332663" cy="1028700"/>
          </a:xfrm>
        </p:spPr>
        <p:txBody>
          <a:bodyPr/>
          <a:lstStyle/>
          <a:p>
            <a:pPr algn="just" eaLnBrk="1" hangingPunct="1"/>
            <a:r>
              <a:rPr lang="el-GR" altLang="el-GR" sz="3200"/>
              <a:t>Η στρατηγική κουλτούρα της Ένωσης-νέα Strategic Review (2016)</a:t>
            </a:r>
          </a:p>
        </p:txBody>
      </p:sp>
      <p:sp>
        <p:nvSpPr>
          <p:cNvPr id="96259" name="Θέση περιεχομένου 2">
            <a:extLst>
              <a:ext uri="{FF2B5EF4-FFF2-40B4-BE49-F238E27FC236}">
                <a16:creationId xmlns:a16="http://schemas.microsoft.com/office/drawing/2014/main" id="{48F59C1D-C987-6C3F-9DBA-FCFBF7E251AD}"/>
              </a:ext>
            </a:extLst>
          </p:cNvPr>
          <p:cNvSpPr>
            <a:spLocks noGrp="1"/>
          </p:cNvSpPr>
          <p:nvPr>
            <p:ph idx="1"/>
          </p:nvPr>
        </p:nvSpPr>
        <p:spPr>
          <a:xfrm>
            <a:off x="1989138" y="1860550"/>
            <a:ext cx="6931025" cy="4652963"/>
          </a:xfrm>
        </p:spPr>
        <p:txBody>
          <a:bodyPr/>
          <a:lstStyle/>
          <a:p>
            <a:pPr algn="just" eaLnBrk="1" hangingPunct="1"/>
            <a:r>
              <a:rPr lang="el-GR" altLang="el-GR" sz="2800"/>
              <a:t>Τα κράτη-μέλη (Ευρωπαϊκή Επιτροπή, Ιούνιος του 2004) </a:t>
            </a:r>
          </a:p>
          <a:p>
            <a:pPr algn="just" eaLnBrk="1" hangingPunct="1"/>
            <a:r>
              <a:rPr lang="el-GR" altLang="el-GR" sz="2800"/>
              <a:t>αποφάσισαν να ορίσουν έναν νέο «Πρωταρχικό Στόχο 2010», ως απάντηση της Ένωσης στις νέες απαιτήσεις της εποχής. </a:t>
            </a:r>
          </a:p>
          <a:p>
            <a:pPr algn="just" eaLnBrk="1" hangingPunct="1"/>
            <a:r>
              <a:rPr lang="el-GR" altLang="el-GR" sz="2800"/>
              <a:t>Μεταξύ των στόχων ήταν:</a:t>
            </a:r>
          </a:p>
        </p:txBody>
      </p:sp>
      <p:pic>
        <p:nvPicPr>
          <p:cNvPr id="96260" name="Picture 2">
            <a:extLst>
              <a:ext uri="{FF2B5EF4-FFF2-40B4-BE49-F238E27FC236}">
                <a16:creationId xmlns:a16="http://schemas.microsoft.com/office/drawing/2014/main" id="{0598779F-717D-B5A1-E5D6-0D611688E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1275" y="5200650"/>
            <a:ext cx="2752725"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Τίτλος 1">
            <a:extLst>
              <a:ext uri="{FF2B5EF4-FFF2-40B4-BE49-F238E27FC236}">
                <a16:creationId xmlns:a16="http://schemas.microsoft.com/office/drawing/2014/main" id="{F0730CE4-4933-7CB4-3396-1A558614104C}"/>
              </a:ext>
            </a:extLst>
          </p:cNvPr>
          <p:cNvSpPr>
            <a:spLocks noGrp="1"/>
          </p:cNvSpPr>
          <p:nvPr>
            <p:ph type="title"/>
          </p:nvPr>
        </p:nvSpPr>
        <p:spPr>
          <a:xfrm>
            <a:off x="1587500" y="623888"/>
            <a:ext cx="7332663" cy="1028700"/>
          </a:xfrm>
        </p:spPr>
        <p:txBody>
          <a:bodyPr/>
          <a:lstStyle/>
          <a:p>
            <a:pPr algn="just" eaLnBrk="1" hangingPunct="1"/>
            <a:r>
              <a:rPr lang="el-GR" altLang="el-GR" sz="3200"/>
              <a:t>Η στρατηγική κουλτούρα της Ένωσης-νέα Strategic Review (2016)</a:t>
            </a:r>
          </a:p>
        </p:txBody>
      </p:sp>
      <p:sp>
        <p:nvSpPr>
          <p:cNvPr id="26627" name="Θέση περιεχομένου 2">
            <a:extLst>
              <a:ext uri="{FF2B5EF4-FFF2-40B4-BE49-F238E27FC236}">
                <a16:creationId xmlns:a16="http://schemas.microsoft.com/office/drawing/2014/main" id="{F0D31FA7-5859-18D9-AF89-F2AC93E0DAD0}"/>
              </a:ext>
            </a:extLst>
          </p:cNvPr>
          <p:cNvSpPr>
            <a:spLocks noGrp="1"/>
          </p:cNvSpPr>
          <p:nvPr>
            <p:ph idx="1"/>
          </p:nvPr>
        </p:nvSpPr>
        <p:spPr>
          <a:xfrm>
            <a:off x="1989138" y="1925638"/>
            <a:ext cx="6931025" cy="4651375"/>
          </a:xfrm>
        </p:spPr>
        <p:txBody>
          <a:bodyPr/>
          <a:lstStyle/>
          <a:p>
            <a:pPr algn="just" eaLnBrk="1" hangingPunct="1">
              <a:buFont typeface="Wingdings 3" pitchFamily="18" charset="2"/>
              <a:buChar char=""/>
              <a:defRPr/>
            </a:pPr>
            <a:r>
              <a:rPr lang="el-GR" sz="2400" dirty="0"/>
              <a:t>η δημιουργία ενός «στρατιωτικού-</a:t>
            </a:r>
            <a:r>
              <a:rPr lang="el-GR" sz="2400" dirty="0" err="1"/>
              <a:t>ανθρωπιστικο</a:t>
            </a:r>
            <a:r>
              <a:rPr lang="el-GR" sz="2400" dirty="0"/>
              <a:t>ύ» αγήματος στο πλαίσιο της European Union Military Staff. </a:t>
            </a:r>
          </a:p>
          <a:p>
            <a:pPr algn="just" eaLnBrk="1" hangingPunct="1">
              <a:buFont typeface="Wingdings 3" pitchFamily="18" charset="2"/>
              <a:buChar char=""/>
              <a:defRPr/>
            </a:pPr>
            <a:r>
              <a:rPr lang="el-GR" sz="2400" dirty="0"/>
              <a:t>η δημιουργία της Ευρωπαϊκής Υπηρεσίας Εξοπλισμών (</a:t>
            </a:r>
            <a:r>
              <a:rPr lang="el-GR" sz="2400" dirty="0" err="1"/>
              <a:t>European</a:t>
            </a:r>
            <a:r>
              <a:rPr lang="el-GR" sz="2400" dirty="0"/>
              <a:t> </a:t>
            </a:r>
            <a:r>
              <a:rPr lang="el-GR" sz="2400" dirty="0" err="1"/>
              <a:t>Armaments</a:t>
            </a:r>
            <a:r>
              <a:rPr lang="el-GR" sz="2400" dirty="0"/>
              <a:t> </a:t>
            </a:r>
            <a:r>
              <a:rPr lang="el-GR" sz="2400" dirty="0" err="1"/>
              <a:t>Agency</a:t>
            </a:r>
            <a:r>
              <a:rPr lang="el-GR" sz="2400" dirty="0"/>
              <a:t>).</a:t>
            </a:r>
          </a:p>
          <a:p>
            <a:pPr algn="just" eaLnBrk="1" hangingPunct="1">
              <a:buFont typeface="Wingdings 3" pitchFamily="18" charset="2"/>
              <a:buChar char=""/>
              <a:defRPr/>
            </a:pPr>
            <a:r>
              <a:rPr lang="el-GR" sz="2400" dirty="0"/>
              <a:t>η εφαρμογή μέχρι το 2005 αρχών ευρωπαϊκού στρατηγικού συντονισμού.</a:t>
            </a:r>
          </a:p>
          <a:p>
            <a:pPr algn="just" eaLnBrk="1" hangingPunct="1">
              <a:buFont typeface="Wingdings 3" pitchFamily="18" charset="2"/>
              <a:buChar char=""/>
              <a:defRPr/>
            </a:pPr>
            <a:r>
              <a:rPr lang="el-GR" sz="2400" dirty="0"/>
              <a:t>η ανάπτυξη της Ευρωπαϊκής Διοίκησης Αερομεταφορών για τα κράτη-μέλη που επιθυμούν να γίνουν μέλη της EAC.</a:t>
            </a:r>
          </a:p>
          <a:p>
            <a:pPr marL="0" indent="0" algn="just" eaLnBrk="1" hangingPunct="1">
              <a:buFont typeface="Wingdings 3" pitchFamily="18" charset="2"/>
              <a:buNone/>
              <a:defRPr/>
            </a:pPr>
            <a:endParaRPr lang="el-GR" sz="28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Τίτλος 1">
            <a:extLst>
              <a:ext uri="{FF2B5EF4-FFF2-40B4-BE49-F238E27FC236}">
                <a16:creationId xmlns:a16="http://schemas.microsoft.com/office/drawing/2014/main" id="{7497CFD1-3ACB-C0CA-4927-BE2A7F7EC3E7}"/>
              </a:ext>
            </a:extLst>
          </p:cNvPr>
          <p:cNvSpPr>
            <a:spLocks noGrp="1"/>
          </p:cNvSpPr>
          <p:nvPr>
            <p:ph type="title"/>
          </p:nvPr>
        </p:nvSpPr>
        <p:spPr>
          <a:xfrm>
            <a:off x="1587500" y="623888"/>
            <a:ext cx="7332663" cy="1028700"/>
          </a:xfrm>
        </p:spPr>
        <p:txBody>
          <a:bodyPr/>
          <a:lstStyle/>
          <a:p>
            <a:pPr algn="just" eaLnBrk="1" hangingPunct="1"/>
            <a:r>
              <a:rPr lang="el-GR" altLang="el-GR" sz="3200"/>
              <a:t>Η στρατηγική κουλτούρα της Ένωσης-νέα Strategic Review (2016)</a:t>
            </a:r>
          </a:p>
        </p:txBody>
      </p:sp>
      <p:sp>
        <p:nvSpPr>
          <p:cNvPr id="98307" name="Θέση περιεχομένου 2">
            <a:extLst>
              <a:ext uri="{FF2B5EF4-FFF2-40B4-BE49-F238E27FC236}">
                <a16:creationId xmlns:a16="http://schemas.microsoft.com/office/drawing/2014/main" id="{F04C5E16-660E-2559-E83C-6C7C7381C487}"/>
              </a:ext>
            </a:extLst>
          </p:cNvPr>
          <p:cNvSpPr>
            <a:spLocks noGrp="1"/>
          </p:cNvSpPr>
          <p:nvPr>
            <p:ph idx="1"/>
          </p:nvPr>
        </p:nvSpPr>
        <p:spPr>
          <a:xfrm>
            <a:off x="722313" y="1781175"/>
            <a:ext cx="8277225" cy="4795838"/>
          </a:xfrm>
        </p:spPr>
        <p:txBody>
          <a:bodyPr/>
          <a:lstStyle/>
          <a:p>
            <a:pPr algn="just" eaLnBrk="1" hangingPunct="1"/>
            <a:r>
              <a:rPr lang="el-GR" altLang="el-GR" sz="2400"/>
              <a:t>η ολοκληρωμένη δημιουργία ταχέως αναπτυσσόμενων στρατευμάτων μέχρι το 2007.</a:t>
            </a:r>
          </a:p>
          <a:p>
            <a:pPr algn="just" eaLnBrk="1" hangingPunct="1"/>
            <a:r>
              <a:rPr lang="el-GR" altLang="el-GR" sz="2400"/>
              <a:t>η διαθεσιμότητα ενός τουλάχιστον μεταφορικού αεροσκάφους και συνοδείας μέχρι το 2008.</a:t>
            </a:r>
          </a:p>
          <a:p>
            <a:pPr algn="just" eaLnBrk="1" hangingPunct="1"/>
            <a:r>
              <a:rPr lang="el-GR" altLang="el-GR" sz="2400"/>
              <a:t>η βελτίωση της εικόνας όλων των επιπέδων επιχειρήσεων της Ε.Ε. μέσω συμβατότητας και διαδικτυακής σύνδεσης όλων των επικοινωνιακών εξοπλισμών (επίγειων ή στο διάστημα) μέχρι το 2010.</a:t>
            </a:r>
          </a:p>
          <a:p>
            <a:pPr algn="just" eaLnBrk="1" hangingPunct="1"/>
            <a:r>
              <a:rPr lang="el-GR" altLang="el-GR" sz="2400"/>
              <a:t>ανάπτυξη ποσοτικών κριτηρίων τα οποία οι εθνικές δυνάμεις ανακοινώνουν ότι πρέπει να λάβει υπόψη ο «Πρωταρχικός Στόχος» σε περίπτωση επιστράτευσης.</a:t>
            </a:r>
          </a:p>
          <a:p>
            <a:pPr algn="just" eaLnBrk="1" hangingPunct="1"/>
            <a:endParaRPr lang="el-GR" altLang="el-GR" sz="2800"/>
          </a:p>
          <a:p>
            <a:pPr algn="just" eaLnBrk="1" hangingPunct="1"/>
            <a:endParaRPr lang="el-GR" altLang="el-GR" sz="28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Τίτλος 1">
            <a:extLst>
              <a:ext uri="{FF2B5EF4-FFF2-40B4-BE49-F238E27FC236}">
                <a16:creationId xmlns:a16="http://schemas.microsoft.com/office/drawing/2014/main" id="{4F91E760-1465-C93B-58A6-D15EA349761B}"/>
              </a:ext>
            </a:extLst>
          </p:cNvPr>
          <p:cNvSpPr>
            <a:spLocks noGrp="1"/>
          </p:cNvSpPr>
          <p:nvPr>
            <p:ph type="title"/>
          </p:nvPr>
        </p:nvSpPr>
        <p:spPr>
          <a:xfrm>
            <a:off x="1587500" y="623888"/>
            <a:ext cx="7332663" cy="1028700"/>
          </a:xfrm>
        </p:spPr>
        <p:txBody>
          <a:bodyPr/>
          <a:lstStyle/>
          <a:p>
            <a:pPr algn="just" eaLnBrk="1" hangingPunct="1"/>
            <a:r>
              <a:rPr lang="el-GR" altLang="el-GR" sz="3200"/>
              <a:t>Η στρατηγική κουλτούρα της Ένωσης-νέα Strategic Review (2016)</a:t>
            </a:r>
          </a:p>
        </p:txBody>
      </p:sp>
      <p:sp>
        <p:nvSpPr>
          <p:cNvPr id="99331" name="Θέση περιεχομένου 2">
            <a:extLst>
              <a:ext uri="{FF2B5EF4-FFF2-40B4-BE49-F238E27FC236}">
                <a16:creationId xmlns:a16="http://schemas.microsoft.com/office/drawing/2014/main" id="{BDC91BB8-EE52-190D-3CC9-4B6B8661DEA3}"/>
              </a:ext>
            </a:extLst>
          </p:cNvPr>
          <p:cNvSpPr>
            <a:spLocks noGrp="1"/>
          </p:cNvSpPr>
          <p:nvPr>
            <p:ph idx="1"/>
          </p:nvPr>
        </p:nvSpPr>
        <p:spPr>
          <a:xfrm>
            <a:off x="1989138" y="1925638"/>
            <a:ext cx="6931025" cy="4651375"/>
          </a:xfrm>
        </p:spPr>
        <p:txBody>
          <a:bodyPr/>
          <a:lstStyle/>
          <a:p>
            <a:pPr algn="just" eaLnBrk="1" hangingPunct="1"/>
            <a:r>
              <a:rPr lang="el-GR" altLang="el-GR" sz="2800"/>
              <a:t>Από τότε έχουν μεσολαβήσει αρκετές εξελίξεις και αποκλίσεις σε σχέση με την ESS, ως προς την ταυτοποίηση των απειλών  (βλ. Internal Security Strategy (ISS)), </a:t>
            </a:r>
          </a:p>
          <a:p>
            <a:pPr algn="just" eaLnBrk="1" hangingPunct="1"/>
            <a:r>
              <a:rPr lang="el-GR" altLang="el-GR" sz="2800"/>
              <a:t>προκειμένου να φτάσουμε στο ‘Strategic Review’ της Επιτροπής το 2016.</a:t>
            </a:r>
          </a:p>
        </p:txBody>
      </p:sp>
      <p:pic>
        <p:nvPicPr>
          <p:cNvPr id="99332" name="Picture 2">
            <a:extLst>
              <a:ext uri="{FF2B5EF4-FFF2-40B4-BE49-F238E27FC236}">
                <a16:creationId xmlns:a16="http://schemas.microsoft.com/office/drawing/2014/main" id="{C2164969-5258-7A67-FF8F-C05838ED89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000" y="5226050"/>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Τίτλος 1">
            <a:extLst>
              <a:ext uri="{FF2B5EF4-FFF2-40B4-BE49-F238E27FC236}">
                <a16:creationId xmlns:a16="http://schemas.microsoft.com/office/drawing/2014/main" id="{B2C94E0D-98EC-0DB0-B3DB-833265CDA768}"/>
              </a:ext>
            </a:extLst>
          </p:cNvPr>
          <p:cNvSpPr>
            <a:spLocks noGrp="1"/>
          </p:cNvSpPr>
          <p:nvPr>
            <p:ph type="title"/>
          </p:nvPr>
        </p:nvSpPr>
        <p:spPr>
          <a:xfrm>
            <a:off x="1587500" y="623888"/>
            <a:ext cx="7332663" cy="1028700"/>
          </a:xfrm>
        </p:spPr>
        <p:txBody>
          <a:bodyPr/>
          <a:lstStyle/>
          <a:p>
            <a:pPr algn="just" eaLnBrk="1" hangingPunct="1"/>
            <a:r>
              <a:rPr lang="el-GR" altLang="el-GR" sz="3200"/>
              <a:t>Η στρατηγική κουλτούρα της Ένωσης-νέα Strategic Review (2016)</a:t>
            </a:r>
          </a:p>
        </p:txBody>
      </p:sp>
      <p:sp>
        <p:nvSpPr>
          <p:cNvPr id="100355" name="Θέση περιεχομένου 2">
            <a:extLst>
              <a:ext uri="{FF2B5EF4-FFF2-40B4-BE49-F238E27FC236}">
                <a16:creationId xmlns:a16="http://schemas.microsoft.com/office/drawing/2014/main" id="{9AA14982-6669-FEC0-C057-AB1A5340C0B2}"/>
              </a:ext>
            </a:extLst>
          </p:cNvPr>
          <p:cNvSpPr>
            <a:spLocks noGrp="1"/>
          </p:cNvSpPr>
          <p:nvPr>
            <p:ph idx="1"/>
          </p:nvPr>
        </p:nvSpPr>
        <p:spPr>
          <a:xfrm>
            <a:off x="1716088" y="1925638"/>
            <a:ext cx="7204075" cy="4651375"/>
          </a:xfrm>
        </p:spPr>
        <p:txBody>
          <a:bodyPr/>
          <a:lstStyle/>
          <a:p>
            <a:pPr algn="just" eaLnBrk="1" hangingPunct="1"/>
            <a:r>
              <a:rPr lang="el-GR" altLang="el-GR" sz="2800"/>
              <a:t>Σύμφωνα με αυτό τονίζεται ότι το σύγχρονο και εξελισσόμενο περιβάλλον της παγκοσμιοποίησης </a:t>
            </a:r>
          </a:p>
          <a:p>
            <a:pPr algn="just" eaLnBrk="1" hangingPunct="1"/>
            <a:r>
              <a:rPr lang="el-GR" altLang="el-GR" sz="2800"/>
              <a:t>βρίθει ευκαιριών και προκλήσεων, αλλά κυρίως κινδύνων. </a:t>
            </a:r>
          </a:p>
          <a:p>
            <a:pPr algn="just" eaLnBrk="1" hangingPunct="1"/>
            <a:r>
              <a:rPr lang="el-GR" altLang="el-GR" sz="2800"/>
              <a:t>Ιδιαίτερης σημασίας είναι η αναφορά στο ρόλο της Κίνας και </a:t>
            </a:r>
          </a:p>
          <a:p>
            <a:pPr algn="just" eaLnBrk="1" hangingPunct="1"/>
            <a:r>
              <a:rPr lang="el-GR" altLang="el-GR" sz="2400"/>
              <a:t>στην κρίση της Ευρωζώνης όπου για την τελευταία προκρίνεται ως απάντηση ένας μεγαλύτερος βαθμός ολοκλήρωσης.</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Τίτλος 1">
            <a:extLst>
              <a:ext uri="{FF2B5EF4-FFF2-40B4-BE49-F238E27FC236}">
                <a16:creationId xmlns:a16="http://schemas.microsoft.com/office/drawing/2014/main" id="{1C56E5BD-5FBE-87C4-B7D6-1E92DA2B4075}"/>
              </a:ext>
            </a:extLst>
          </p:cNvPr>
          <p:cNvSpPr>
            <a:spLocks noGrp="1"/>
          </p:cNvSpPr>
          <p:nvPr>
            <p:ph type="title"/>
          </p:nvPr>
        </p:nvSpPr>
        <p:spPr>
          <a:xfrm>
            <a:off x="1587500" y="623888"/>
            <a:ext cx="7332663" cy="1028700"/>
          </a:xfrm>
        </p:spPr>
        <p:txBody>
          <a:bodyPr/>
          <a:lstStyle/>
          <a:p>
            <a:pPr algn="just" eaLnBrk="1" hangingPunct="1"/>
            <a:r>
              <a:rPr lang="el-GR" altLang="el-GR" sz="3200"/>
              <a:t>Η στρατηγική κουλτούρα της Ένωσης-νέα Strategic Review (2016)</a:t>
            </a:r>
          </a:p>
        </p:txBody>
      </p:sp>
      <p:sp>
        <p:nvSpPr>
          <p:cNvPr id="101379" name="Θέση περιεχομένου 2">
            <a:extLst>
              <a:ext uri="{FF2B5EF4-FFF2-40B4-BE49-F238E27FC236}">
                <a16:creationId xmlns:a16="http://schemas.microsoft.com/office/drawing/2014/main" id="{7CA89200-ED04-D539-B66C-099F85BCD958}"/>
              </a:ext>
            </a:extLst>
          </p:cNvPr>
          <p:cNvSpPr>
            <a:spLocks noGrp="1"/>
          </p:cNvSpPr>
          <p:nvPr>
            <p:ph idx="1"/>
          </p:nvPr>
        </p:nvSpPr>
        <p:spPr>
          <a:xfrm>
            <a:off x="2598738" y="1925638"/>
            <a:ext cx="6321425" cy="4651375"/>
          </a:xfrm>
        </p:spPr>
        <p:txBody>
          <a:bodyPr/>
          <a:lstStyle/>
          <a:p>
            <a:pPr algn="just" eaLnBrk="1" hangingPunct="1"/>
            <a:r>
              <a:rPr lang="el-GR" altLang="el-GR" sz="2800"/>
              <a:t>Τονίζεται δε ότι οι προκλήσεις της εποχής </a:t>
            </a:r>
          </a:p>
          <a:p>
            <a:pPr algn="just" eaLnBrk="1" hangingPunct="1"/>
            <a:r>
              <a:rPr lang="el-GR" altLang="el-GR" sz="2800"/>
              <a:t>δοκιμάζουν το ευρωπαϊκό μοντέλο της ανοιχτής κοινωνίας. </a:t>
            </a:r>
          </a:p>
          <a:p>
            <a:pPr algn="just" eaLnBrk="1" hangingPunct="1"/>
            <a:endParaRPr lang="el-GR" altLang="el-GR" sz="2800"/>
          </a:p>
          <a:p>
            <a:pPr algn="just" eaLnBrk="1" hangingPunct="1"/>
            <a:r>
              <a:rPr lang="el-GR" altLang="el-GR" sz="2800"/>
              <a:t>Επίσης δεν λανθάνουν της προσοχής για την πορεία της Ένωσης </a:t>
            </a:r>
          </a:p>
          <a:p>
            <a:pPr algn="just" eaLnBrk="1" hangingPunct="1"/>
            <a:r>
              <a:rPr lang="el-GR" altLang="el-GR" sz="2800"/>
              <a:t>οι παράγοντες της δημογραφίας και της κλιματικής αλλαγής. </a:t>
            </a:r>
          </a:p>
        </p:txBody>
      </p:sp>
      <p:pic>
        <p:nvPicPr>
          <p:cNvPr id="101380" name="Picture 2">
            <a:extLst>
              <a:ext uri="{FF2B5EF4-FFF2-40B4-BE49-F238E27FC236}">
                <a16:creationId xmlns:a16="http://schemas.microsoft.com/office/drawing/2014/main" id="{F17FF4DA-52A5-B6AA-3CB7-2562DFCE2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1492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1" name="Picture 3">
            <a:extLst>
              <a:ext uri="{FF2B5EF4-FFF2-40B4-BE49-F238E27FC236}">
                <a16:creationId xmlns:a16="http://schemas.microsoft.com/office/drawing/2014/main" id="{52988E7A-568C-B1B5-4E66-E1ECCCE51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3" y="2093913"/>
            <a:ext cx="1733550" cy="263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Τίτλος 1">
            <a:extLst>
              <a:ext uri="{FF2B5EF4-FFF2-40B4-BE49-F238E27FC236}">
                <a16:creationId xmlns:a16="http://schemas.microsoft.com/office/drawing/2014/main" id="{37D5F44F-5744-58F0-9E9F-F49B4852F2C8}"/>
              </a:ext>
            </a:extLst>
          </p:cNvPr>
          <p:cNvSpPr>
            <a:spLocks noGrp="1"/>
          </p:cNvSpPr>
          <p:nvPr>
            <p:ph type="title"/>
          </p:nvPr>
        </p:nvSpPr>
        <p:spPr>
          <a:xfrm>
            <a:off x="1587500" y="623888"/>
            <a:ext cx="7332663" cy="1028700"/>
          </a:xfrm>
        </p:spPr>
        <p:txBody>
          <a:bodyPr/>
          <a:lstStyle/>
          <a:p>
            <a:pPr algn="just" eaLnBrk="1" hangingPunct="1"/>
            <a:r>
              <a:rPr lang="el-GR" altLang="el-GR" sz="3200"/>
              <a:t>Η στρατηγική κουλτούρα της Ένωσης-νέα Strategic Review (2016)</a:t>
            </a:r>
          </a:p>
        </p:txBody>
      </p:sp>
      <p:sp>
        <p:nvSpPr>
          <p:cNvPr id="102403" name="Θέση περιεχομένου 2">
            <a:extLst>
              <a:ext uri="{FF2B5EF4-FFF2-40B4-BE49-F238E27FC236}">
                <a16:creationId xmlns:a16="http://schemas.microsoft.com/office/drawing/2014/main" id="{D943AB6D-3498-4DFA-58EE-2460DE20D44B}"/>
              </a:ext>
            </a:extLst>
          </p:cNvPr>
          <p:cNvSpPr>
            <a:spLocks noGrp="1"/>
          </p:cNvSpPr>
          <p:nvPr>
            <p:ph idx="1"/>
          </p:nvPr>
        </p:nvSpPr>
        <p:spPr>
          <a:xfrm>
            <a:off x="1716088" y="1844675"/>
            <a:ext cx="7204075" cy="4652963"/>
          </a:xfrm>
        </p:spPr>
        <p:txBody>
          <a:bodyPr/>
          <a:lstStyle/>
          <a:p>
            <a:pPr algn="just" eaLnBrk="1" hangingPunct="1"/>
            <a:r>
              <a:rPr lang="el-GR" altLang="el-GR" sz="2800"/>
              <a:t>Κυρίως διαπιστώνεται η αλλαγή του στρατηγικού περιβάλλοντος για την Ένωση, συγκριτικά με το 2003, </a:t>
            </a:r>
          </a:p>
          <a:p>
            <a:pPr algn="just" eaLnBrk="1" hangingPunct="1"/>
            <a:r>
              <a:rPr lang="el-GR" altLang="el-GR" sz="2800"/>
              <a:t>όπου παρά τα βήματα που έχουν γίνει, </a:t>
            </a:r>
          </a:p>
          <a:p>
            <a:pPr algn="just" eaLnBrk="1" hangingPunct="1"/>
            <a:r>
              <a:rPr lang="el-GR" altLang="el-GR" sz="2800"/>
              <a:t>η σημερινή εποχή βρίθει από την αστάθεια και τη ρευστότητα, </a:t>
            </a:r>
          </a:p>
          <a:p>
            <a:pPr algn="just" eaLnBrk="1" hangingPunct="1"/>
            <a:r>
              <a:rPr lang="el-GR" altLang="el-GR" sz="2800"/>
              <a:t>σε πολλές περιοχές της Ασίας και της Αφρικής.</a:t>
            </a:r>
          </a:p>
        </p:txBody>
      </p:sp>
      <p:pic>
        <p:nvPicPr>
          <p:cNvPr id="102404" name="Picture 2">
            <a:extLst>
              <a:ext uri="{FF2B5EF4-FFF2-40B4-BE49-F238E27FC236}">
                <a16:creationId xmlns:a16="http://schemas.microsoft.com/office/drawing/2014/main" id="{768FC887-BFF8-EC94-64F9-CA6E5CB97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4088" y="5295900"/>
            <a:ext cx="2924175"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Τίτλος 1">
            <a:extLst>
              <a:ext uri="{FF2B5EF4-FFF2-40B4-BE49-F238E27FC236}">
                <a16:creationId xmlns:a16="http://schemas.microsoft.com/office/drawing/2014/main" id="{DFEF128F-99EA-64F3-CB52-FC6D3FD218A0}"/>
              </a:ext>
            </a:extLst>
          </p:cNvPr>
          <p:cNvSpPr>
            <a:spLocks noGrp="1"/>
          </p:cNvSpPr>
          <p:nvPr>
            <p:ph type="title"/>
          </p:nvPr>
        </p:nvSpPr>
        <p:spPr>
          <a:xfrm>
            <a:off x="1944688" y="623888"/>
            <a:ext cx="6589712" cy="1281112"/>
          </a:xfrm>
        </p:spPr>
        <p:txBody>
          <a:bodyPr/>
          <a:lstStyle/>
          <a:p>
            <a:pPr eaLnBrk="1" hangingPunct="1"/>
            <a:r>
              <a:rPr lang="el-GR" altLang="el-GR"/>
              <a:t>Θεωρητικό πλαίσιο:</a:t>
            </a:r>
            <a:br>
              <a:rPr lang="en-US" altLang="el-GR"/>
            </a:br>
            <a:r>
              <a:rPr lang="el-GR" altLang="el-GR"/>
              <a:t>έννοιες - κλειδιά</a:t>
            </a:r>
          </a:p>
        </p:txBody>
      </p:sp>
      <p:sp>
        <p:nvSpPr>
          <p:cNvPr id="29699" name="Θέση περιεχομένου 2">
            <a:extLst>
              <a:ext uri="{FF2B5EF4-FFF2-40B4-BE49-F238E27FC236}">
                <a16:creationId xmlns:a16="http://schemas.microsoft.com/office/drawing/2014/main" id="{14C050EF-1AFB-3C12-9812-76DC1241D976}"/>
              </a:ext>
            </a:extLst>
          </p:cNvPr>
          <p:cNvSpPr>
            <a:spLocks noGrp="1"/>
          </p:cNvSpPr>
          <p:nvPr>
            <p:ph idx="1"/>
          </p:nvPr>
        </p:nvSpPr>
        <p:spPr>
          <a:xfrm>
            <a:off x="1943100" y="2070100"/>
            <a:ext cx="6591300" cy="4572000"/>
          </a:xfrm>
        </p:spPr>
        <p:txBody>
          <a:bodyPr/>
          <a:lstStyle/>
          <a:p>
            <a:pPr algn="just" eaLnBrk="1" hangingPunct="1"/>
            <a:r>
              <a:rPr lang="el-GR" altLang="el-GR" sz="2800" b="1"/>
              <a:t>Κυριαρχία</a:t>
            </a:r>
            <a:r>
              <a:rPr lang="el-GR" altLang="el-GR" sz="2800"/>
              <a:t> (sovereignty): αφορά τη νομική ικανότητα των εθνικών φορέων,</a:t>
            </a:r>
          </a:p>
          <a:p>
            <a:pPr algn="just" eaLnBrk="1" hangingPunct="1"/>
            <a:r>
              <a:rPr lang="el-GR" altLang="el-GR" sz="2800"/>
              <a:t>να λαμβάνουν τις σχετικές αποφάσεις τους, </a:t>
            </a:r>
          </a:p>
          <a:p>
            <a:pPr algn="just" eaLnBrk="1" hangingPunct="1"/>
            <a:r>
              <a:rPr lang="el-GR" altLang="el-GR" sz="2800"/>
              <a:t>χωρίς να υπόκεινται σε εξωτερικούς περιορισμούς.</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Τίτλος 1">
            <a:extLst>
              <a:ext uri="{FF2B5EF4-FFF2-40B4-BE49-F238E27FC236}">
                <a16:creationId xmlns:a16="http://schemas.microsoft.com/office/drawing/2014/main" id="{ECAB47D5-0FFA-9564-3EBC-1AF12B5A0538}"/>
              </a:ext>
            </a:extLst>
          </p:cNvPr>
          <p:cNvSpPr>
            <a:spLocks noGrp="1"/>
          </p:cNvSpPr>
          <p:nvPr>
            <p:ph type="title"/>
          </p:nvPr>
        </p:nvSpPr>
        <p:spPr>
          <a:xfrm>
            <a:off x="1587500" y="623888"/>
            <a:ext cx="7332663" cy="1028700"/>
          </a:xfrm>
        </p:spPr>
        <p:txBody>
          <a:bodyPr/>
          <a:lstStyle/>
          <a:p>
            <a:pPr algn="just" eaLnBrk="1" hangingPunct="1"/>
            <a:r>
              <a:rPr lang="el-GR" altLang="el-GR" sz="3200"/>
              <a:t>Η στρατηγική κουλτούρα της Ένωσης-νέα Strategic Review (2016)</a:t>
            </a:r>
          </a:p>
        </p:txBody>
      </p:sp>
      <p:sp>
        <p:nvSpPr>
          <p:cNvPr id="103427" name="Θέση περιεχομένου 2">
            <a:extLst>
              <a:ext uri="{FF2B5EF4-FFF2-40B4-BE49-F238E27FC236}">
                <a16:creationId xmlns:a16="http://schemas.microsoft.com/office/drawing/2014/main" id="{C9A29302-F164-490C-3D6E-0AA8EAED26BB}"/>
              </a:ext>
            </a:extLst>
          </p:cNvPr>
          <p:cNvSpPr>
            <a:spLocks noGrp="1"/>
          </p:cNvSpPr>
          <p:nvPr>
            <p:ph idx="1"/>
          </p:nvPr>
        </p:nvSpPr>
        <p:spPr>
          <a:xfrm>
            <a:off x="2679700" y="1925638"/>
            <a:ext cx="6240463" cy="4651375"/>
          </a:xfrm>
        </p:spPr>
        <p:txBody>
          <a:bodyPr/>
          <a:lstStyle/>
          <a:p>
            <a:pPr algn="just" eaLnBrk="1" hangingPunct="1"/>
            <a:r>
              <a:rPr lang="el-GR" altLang="el-GR" sz="2800"/>
              <a:t>Σε ειδικές περιοχές ενδιαφέροντος τονίζεται</a:t>
            </a:r>
            <a:r>
              <a:rPr lang="en-US" altLang="el-GR" sz="2800"/>
              <a:t>:</a:t>
            </a:r>
            <a:r>
              <a:rPr lang="el-GR" altLang="el-GR" sz="2800"/>
              <a:t> </a:t>
            </a:r>
          </a:p>
          <a:p>
            <a:pPr algn="just" eaLnBrk="1" hangingPunct="1"/>
            <a:r>
              <a:rPr lang="el-GR" altLang="el-GR" sz="2800"/>
              <a:t>η βούληση της Ένωσης να προωθήσει μέσω της εμβάθυνσης στην ολοκλήρωση την πορεία των μεταρρυθμίσεων στα Δυτικά Βαλκάνια και την Τουρκία και </a:t>
            </a:r>
          </a:p>
          <a:p>
            <a:pPr algn="just" eaLnBrk="1" hangingPunct="1"/>
            <a:r>
              <a:rPr lang="el-GR" altLang="el-GR" sz="2000"/>
              <a:t>να ενταχθεί και η Ρωσία σε μια Ευρωπαϊκή αρχιτεκτονική ασφάλειας, απέναντι στις διεθνείς προκλήσεις. </a:t>
            </a:r>
          </a:p>
        </p:txBody>
      </p:sp>
      <p:pic>
        <p:nvPicPr>
          <p:cNvPr id="103428" name="Picture 2">
            <a:extLst>
              <a:ext uri="{FF2B5EF4-FFF2-40B4-BE49-F238E27FC236}">
                <a16:creationId xmlns:a16="http://schemas.microsoft.com/office/drawing/2014/main" id="{147BD18F-15B5-9A7D-FDB7-C4E17FEBA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8" y="1620838"/>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9" name="Picture 3">
            <a:extLst>
              <a:ext uri="{FF2B5EF4-FFF2-40B4-BE49-F238E27FC236}">
                <a16:creationId xmlns:a16="http://schemas.microsoft.com/office/drawing/2014/main" id="{A51A7CCB-F5A4-783E-64C5-3C3D85D91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8" y="3375025"/>
            <a:ext cx="278130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30" name="Picture 4">
            <a:extLst>
              <a:ext uri="{FF2B5EF4-FFF2-40B4-BE49-F238E27FC236}">
                <a16:creationId xmlns:a16="http://schemas.microsoft.com/office/drawing/2014/main" id="{61BB951D-F552-5635-7E04-5A558E344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888" y="503872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Τίτλος 1">
            <a:extLst>
              <a:ext uri="{FF2B5EF4-FFF2-40B4-BE49-F238E27FC236}">
                <a16:creationId xmlns:a16="http://schemas.microsoft.com/office/drawing/2014/main" id="{16245E8D-227F-7FF0-F001-1D38EF9EE281}"/>
              </a:ext>
            </a:extLst>
          </p:cNvPr>
          <p:cNvSpPr>
            <a:spLocks noGrp="1"/>
          </p:cNvSpPr>
          <p:nvPr>
            <p:ph type="title"/>
          </p:nvPr>
        </p:nvSpPr>
        <p:spPr>
          <a:xfrm>
            <a:off x="1587500" y="623888"/>
            <a:ext cx="7332663" cy="1028700"/>
          </a:xfrm>
        </p:spPr>
        <p:txBody>
          <a:bodyPr/>
          <a:lstStyle/>
          <a:p>
            <a:pPr algn="just" eaLnBrk="1" hangingPunct="1"/>
            <a:r>
              <a:rPr lang="el-GR" altLang="el-GR" sz="3200"/>
              <a:t>Η στρατηγική κουλτούρα της Ένωσης-νέα Strategic Review (2016)</a:t>
            </a:r>
          </a:p>
        </p:txBody>
      </p:sp>
      <p:sp>
        <p:nvSpPr>
          <p:cNvPr id="104451" name="Θέση περιεχομένου 2">
            <a:extLst>
              <a:ext uri="{FF2B5EF4-FFF2-40B4-BE49-F238E27FC236}">
                <a16:creationId xmlns:a16="http://schemas.microsoft.com/office/drawing/2014/main" id="{B135B1DD-D701-D5ED-8C7A-35E827E5C2BB}"/>
              </a:ext>
            </a:extLst>
          </p:cNvPr>
          <p:cNvSpPr>
            <a:spLocks noGrp="1"/>
          </p:cNvSpPr>
          <p:nvPr>
            <p:ph idx="1"/>
          </p:nvPr>
        </p:nvSpPr>
        <p:spPr>
          <a:xfrm>
            <a:off x="1716088" y="1925638"/>
            <a:ext cx="7204075" cy="4651375"/>
          </a:xfrm>
        </p:spPr>
        <p:txBody>
          <a:bodyPr/>
          <a:lstStyle/>
          <a:p>
            <a:pPr algn="just" eaLnBrk="1" hangingPunct="1"/>
            <a:r>
              <a:rPr lang="el-GR" altLang="el-GR" sz="2800"/>
              <a:t>Για την Αφρική και τη Μέση Ανατολή δίνεται έμφαση, στην αντιμετώπιση των ανθρωπιστικών κρίσεων. </a:t>
            </a:r>
          </a:p>
          <a:p>
            <a:pPr algn="just" eaLnBrk="1" hangingPunct="1"/>
            <a:r>
              <a:rPr lang="el-GR" altLang="el-GR" sz="2800"/>
              <a:t>Προβάλλεται η προνομιακή σχέση της Ένωσης με το ΝΑΤΟ, αλλά και </a:t>
            </a:r>
          </a:p>
          <a:p>
            <a:pPr algn="just" eaLnBrk="1" hangingPunct="1"/>
            <a:r>
              <a:rPr lang="el-GR" altLang="el-GR" sz="2800"/>
              <a:t>η περιφερειακή συνεργασία στο χώρο της Ασίας. </a:t>
            </a:r>
          </a:p>
        </p:txBody>
      </p:sp>
      <p:pic>
        <p:nvPicPr>
          <p:cNvPr id="104452" name="Picture 2">
            <a:extLst>
              <a:ext uri="{FF2B5EF4-FFF2-40B4-BE49-F238E27FC236}">
                <a16:creationId xmlns:a16="http://schemas.microsoft.com/office/drawing/2014/main" id="{34E97863-9CFD-A829-35D0-E440F2791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5338" y="5083175"/>
            <a:ext cx="2847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Τίτλος 1">
            <a:extLst>
              <a:ext uri="{FF2B5EF4-FFF2-40B4-BE49-F238E27FC236}">
                <a16:creationId xmlns:a16="http://schemas.microsoft.com/office/drawing/2014/main" id="{6CD37FA6-8CEB-3BB2-EF86-D600F1EEC8F3}"/>
              </a:ext>
            </a:extLst>
          </p:cNvPr>
          <p:cNvSpPr>
            <a:spLocks noGrp="1"/>
          </p:cNvSpPr>
          <p:nvPr>
            <p:ph type="title"/>
          </p:nvPr>
        </p:nvSpPr>
        <p:spPr>
          <a:xfrm>
            <a:off x="1587500" y="623888"/>
            <a:ext cx="7332663" cy="1028700"/>
          </a:xfrm>
        </p:spPr>
        <p:txBody>
          <a:bodyPr/>
          <a:lstStyle/>
          <a:p>
            <a:pPr algn="just" eaLnBrk="1" hangingPunct="1"/>
            <a:r>
              <a:rPr lang="el-GR" altLang="el-GR" sz="3200"/>
              <a:t>Η στρατηγική κουλτούρα της Ένωσης-νέα Strategic Review (2016)</a:t>
            </a:r>
          </a:p>
        </p:txBody>
      </p:sp>
      <p:sp>
        <p:nvSpPr>
          <p:cNvPr id="105475" name="Θέση περιεχομένου 2">
            <a:extLst>
              <a:ext uri="{FF2B5EF4-FFF2-40B4-BE49-F238E27FC236}">
                <a16:creationId xmlns:a16="http://schemas.microsoft.com/office/drawing/2014/main" id="{11CEF7A7-A85E-0D41-BAC3-EFA9057DEEF6}"/>
              </a:ext>
            </a:extLst>
          </p:cNvPr>
          <p:cNvSpPr>
            <a:spLocks noGrp="1"/>
          </p:cNvSpPr>
          <p:nvPr>
            <p:ph idx="1"/>
          </p:nvPr>
        </p:nvSpPr>
        <p:spPr>
          <a:xfrm>
            <a:off x="2743200" y="1925638"/>
            <a:ext cx="6176963" cy="4651375"/>
          </a:xfrm>
        </p:spPr>
        <p:txBody>
          <a:bodyPr/>
          <a:lstStyle/>
          <a:p>
            <a:pPr algn="just" eaLnBrk="1" hangingPunct="1"/>
            <a:r>
              <a:rPr lang="el-GR" altLang="el-GR" sz="2800"/>
              <a:t>Τονίζεται ότι δεν έχει αποκτηθεί το αντίστοιχο «βάρος» στις επιδιώξεις της ΚΕΠΠΑ και πρέπει να αναζητηθεί η αντίστοιχη προσαρμογή. </a:t>
            </a:r>
          </a:p>
          <a:p>
            <a:pPr algn="just" eaLnBrk="1" hangingPunct="1"/>
            <a:r>
              <a:rPr lang="el-GR" altLang="el-GR" sz="2800"/>
              <a:t>Πέντε (5) είναι τα κρίσιμα ζητήματα: ο έλεγχος/διεύθυνση, η ευελιξία, το συγκριτικό πλεονέκτημα, ο συντονισμός και οι ικανότητες.</a:t>
            </a:r>
          </a:p>
        </p:txBody>
      </p:sp>
      <p:pic>
        <p:nvPicPr>
          <p:cNvPr id="105476" name="Picture 2">
            <a:extLst>
              <a:ext uri="{FF2B5EF4-FFF2-40B4-BE49-F238E27FC236}">
                <a16:creationId xmlns:a16="http://schemas.microsoft.com/office/drawing/2014/main" id="{6D13A4A3-D48B-5E9C-192C-4F72E28841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50" y="3405188"/>
            <a:ext cx="260985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Τίτλος 1">
            <a:extLst>
              <a:ext uri="{FF2B5EF4-FFF2-40B4-BE49-F238E27FC236}">
                <a16:creationId xmlns:a16="http://schemas.microsoft.com/office/drawing/2014/main" id="{D5958F23-3956-4522-5FBF-323D83089495}"/>
              </a:ext>
            </a:extLst>
          </p:cNvPr>
          <p:cNvSpPr>
            <a:spLocks noGrp="1"/>
          </p:cNvSpPr>
          <p:nvPr>
            <p:ph type="title"/>
          </p:nvPr>
        </p:nvSpPr>
        <p:spPr>
          <a:xfrm>
            <a:off x="1587500" y="623888"/>
            <a:ext cx="7332663" cy="1028700"/>
          </a:xfrm>
        </p:spPr>
        <p:txBody>
          <a:bodyPr/>
          <a:lstStyle/>
          <a:p>
            <a:pPr algn="just" eaLnBrk="1" hangingPunct="1"/>
            <a:r>
              <a:rPr lang="el-GR" altLang="el-GR" sz="3200"/>
              <a:t>Η στρατηγική κουλτούρα της Ένωσης-νέα Strategic Review (2016)</a:t>
            </a:r>
          </a:p>
        </p:txBody>
      </p:sp>
      <p:sp>
        <p:nvSpPr>
          <p:cNvPr id="106499" name="Θέση περιεχομένου 2">
            <a:extLst>
              <a:ext uri="{FF2B5EF4-FFF2-40B4-BE49-F238E27FC236}">
                <a16:creationId xmlns:a16="http://schemas.microsoft.com/office/drawing/2014/main" id="{0FC5A699-96EA-52B2-5C04-CF0836930834}"/>
              </a:ext>
            </a:extLst>
          </p:cNvPr>
          <p:cNvSpPr>
            <a:spLocks noGrp="1"/>
          </p:cNvSpPr>
          <p:nvPr>
            <p:ph idx="1"/>
          </p:nvPr>
        </p:nvSpPr>
        <p:spPr>
          <a:xfrm>
            <a:off x="2871788" y="1828800"/>
            <a:ext cx="6048375" cy="4876800"/>
          </a:xfrm>
        </p:spPr>
        <p:txBody>
          <a:bodyPr/>
          <a:lstStyle/>
          <a:p>
            <a:pPr algn="just" eaLnBrk="1" hangingPunct="1"/>
            <a:r>
              <a:rPr lang="el-GR" altLang="el-GR" sz="2800"/>
              <a:t>Αναφορικά με την ασφάλεια και την άμυνα, η ΚΠΑΑ, </a:t>
            </a:r>
          </a:p>
          <a:p>
            <a:pPr algn="just" eaLnBrk="1" hangingPunct="1"/>
            <a:r>
              <a:rPr lang="el-GR" altLang="el-GR" sz="2800"/>
              <a:t>διαθέτει ένα ικανό </a:t>
            </a:r>
            <a:r>
              <a:rPr lang="el-GR" altLang="el-GR" sz="2800" i="1"/>
              <a:t>modus operandi</a:t>
            </a:r>
            <a:r>
              <a:rPr lang="el-GR" altLang="el-GR" sz="2800"/>
              <a:t> με τους διεθνείς και περιφερειακούς οργανισμούς,</a:t>
            </a:r>
          </a:p>
          <a:p>
            <a:pPr algn="just" eaLnBrk="1" hangingPunct="1"/>
            <a:r>
              <a:rPr lang="el-GR" altLang="el-GR" sz="2800"/>
              <a:t>εξακολουθεί όμως να αντιμετωπίζει δυσκολίες</a:t>
            </a:r>
          </a:p>
          <a:p>
            <a:pPr algn="just" eaLnBrk="1" hangingPunct="1"/>
            <a:r>
              <a:rPr lang="el-GR" altLang="el-GR" sz="2400"/>
              <a:t>στην προβολή ισχύος και στην πρόσβαση στην άμεση και από κοινού χρηματοδότηση και την επιμελητεία. </a:t>
            </a:r>
          </a:p>
        </p:txBody>
      </p:sp>
      <p:pic>
        <p:nvPicPr>
          <p:cNvPr id="106500" name="Picture 2">
            <a:extLst>
              <a:ext uri="{FF2B5EF4-FFF2-40B4-BE49-F238E27FC236}">
                <a16:creationId xmlns:a16="http://schemas.microsoft.com/office/drawing/2014/main" id="{6B34A31B-0DBB-852F-3D12-5FAE3191A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3325813"/>
            <a:ext cx="3133726"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Τίτλος 1">
            <a:extLst>
              <a:ext uri="{FF2B5EF4-FFF2-40B4-BE49-F238E27FC236}">
                <a16:creationId xmlns:a16="http://schemas.microsoft.com/office/drawing/2014/main" id="{F22562D8-0E06-7DCF-36C1-EF07A9A3BF28}"/>
              </a:ext>
            </a:extLst>
          </p:cNvPr>
          <p:cNvSpPr>
            <a:spLocks noGrp="1"/>
          </p:cNvSpPr>
          <p:nvPr>
            <p:ph type="title"/>
          </p:nvPr>
        </p:nvSpPr>
        <p:spPr>
          <a:xfrm>
            <a:off x="1587500" y="623888"/>
            <a:ext cx="7332663" cy="1028700"/>
          </a:xfrm>
        </p:spPr>
        <p:txBody>
          <a:bodyPr/>
          <a:lstStyle/>
          <a:p>
            <a:pPr algn="just" eaLnBrk="1" hangingPunct="1"/>
            <a:r>
              <a:rPr lang="el-GR" altLang="el-GR" sz="3200"/>
              <a:t>Η στρατηγική κουλτούρα της Ένωσης-νέα Strategic Review (2016)</a:t>
            </a:r>
          </a:p>
        </p:txBody>
      </p:sp>
      <p:sp>
        <p:nvSpPr>
          <p:cNvPr id="107523" name="Θέση περιεχομένου 2">
            <a:extLst>
              <a:ext uri="{FF2B5EF4-FFF2-40B4-BE49-F238E27FC236}">
                <a16:creationId xmlns:a16="http://schemas.microsoft.com/office/drawing/2014/main" id="{DD885C5E-01FB-4421-5827-6E3326E72692}"/>
              </a:ext>
            </a:extLst>
          </p:cNvPr>
          <p:cNvSpPr>
            <a:spLocks noGrp="1"/>
          </p:cNvSpPr>
          <p:nvPr>
            <p:ph idx="1"/>
          </p:nvPr>
        </p:nvSpPr>
        <p:spPr>
          <a:xfrm>
            <a:off x="2613025" y="1925638"/>
            <a:ext cx="6307138" cy="4651375"/>
          </a:xfrm>
        </p:spPr>
        <p:txBody>
          <a:bodyPr/>
          <a:lstStyle/>
          <a:p>
            <a:pPr algn="just" eaLnBrk="1" hangingPunct="1"/>
            <a:r>
              <a:rPr lang="el-GR" altLang="el-GR" sz="2800"/>
              <a:t>Χαρακτηριστικά, οι Ομάδες Μάχης δεν έχουν αναπτυχθεί και το άρθρο 44 της Συνθήκης της Λισαβόνας δεν έχει εφαρμοστεί ποτέ. </a:t>
            </a:r>
          </a:p>
          <a:p>
            <a:pPr algn="just" eaLnBrk="1" hangingPunct="1"/>
            <a:r>
              <a:rPr lang="el-GR" altLang="el-GR" sz="2800"/>
              <a:t>Αν και η Ένωση δεν αποτελεί μια στρατιωτική συμμαχία, </a:t>
            </a:r>
          </a:p>
          <a:p>
            <a:pPr algn="just" eaLnBrk="1" hangingPunct="1"/>
            <a:r>
              <a:rPr lang="el-GR" altLang="el-GR" sz="2800"/>
              <a:t>δεν μπορεί να αγνοήσει το  σκέλος της «Άμυνας» στη διάσταση της ΚΠΑΑ.</a:t>
            </a:r>
          </a:p>
        </p:txBody>
      </p:sp>
      <p:pic>
        <p:nvPicPr>
          <p:cNvPr id="107524" name="Picture 2">
            <a:extLst>
              <a:ext uri="{FF2B5EF4-FFF2-40B4-BE49-F238E27FC236}">
                <a16:creationId xmlns:a16="http://schemas.microsoft.com/office/drawing/2014/main" id="{63499099-3304-6AF0-0D80-6FCD8FEE9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 y="4989513"/>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Τίτλος 1">
            <a:extLst>
              <a:ext uri="{FF2B5EF4-FFF2-40B4-BE49-F238E27FC236}">
                <a16:creationId xmlns:a16="http://schemas.microsoft.com/office/drawing/2014/main" id="{A306666D-0CB7-40DC-F1C1-1D54F1EC3C45}"/>
              </a:ext>
            </a:extLst>
          </p:cNvPr>
          <p:cNvSpPr>
            <a:spLocks noGrp="1"/>
          </p:cNvSpPr>
          <p:nvPr>
            <p:ph type="title"/>
          </p:nvPr>
        </p:nvSpPr>
        <p:spPr>
          <a:xfrm>
            <a:off x="1587500" y="623888"/>
            <a:ext cx="7332663" cy="1028700"/>
          </a:xfrm>
        </p:spPr>
        <p:txBody>
          <a:bodyPr/>
          <a:lstStyle/>
          <a:p>
            <a:pPr algn="just" eaLnBrk="1" hangingPunct="1"/>
            <a:r>
              <a:rPr lang="el-GR" altLang="el-GR" sz="3200"/>
              <a:t>Η στρατηγική κουλτούρα της Ένωσης-νέα Strategic Review (2016)</a:t>
            </a:r>
          </a:p>
        </p:txBody>
      </p:sp>
      <p:sp>
        <p:nvSpPr>
          <p:cNvPr id="108547" name="Θέση περιεχομένου 2">
            <a:extLst>
              <a:ext uri="{FF2B5EF4-FFF2-40B4-BE49-F238E27FC236}">
                <a16:creationId xmlns:a16="http://schemas.microsoft.com/office/drawing/2014/main" id="{EDF12B0C-AFDF-326D-613B-3771B0191BCA}"/>
              </a:ext>
            </a:extLst>
          </p:cNvPr>
          <p:cNvSpPr>
            <a:spLocks noGrp="1"/>
          </p:cNvSpPr>
          <p:nvPr>
            <p:ph idx="1"/>
          </p:nvPr>
        </p:nvSpPr>
        <p:spPr>
          <a:xfrm>
            <a:off x="2262188" y="1925638"/>
            <a:ext cx="6657975" cy="4651375"/>
          </a:xfrm>
        </p:spPr>
        <p:txBody>
          <a:bodyPr/>
          <a:lstStyle/>
          <a:p>
            <a:pPr algn="just" eaLnBrk="1" hangingPunct="1"/>
            <a:r>
              <a:rPr lang="el-GR" altLang="el-GR" sz="2800"/>
              <a:t>Ως προς την εξωτερική δράση της Ένωσης παρατηρούμε ότι είναι απαιτητή: </a:t>
            </a:r>
          </a:p>
          <a:p>
            <a:pPr algn="just" eaLnBrk="1" hangingPunct="1"/>
            <a:r>
              <a:rPr lang="el-GR" altLang="el-GR" sz="2800"/>
              <a:t>μια κοινή προσέγγιση απέναντι στις σύγχρονες απαιτήσεις,</a:t>
            </a:r>
          </a:p>
          <a:p>
            <a:pPr algn="just" eaLnBrk="1" hangingPunct="1"/>
            <a:r>
              <a:rPr lang="el-GR" altLang="el-GR" sz="2800"/>
              <a:t>στη βάση ξεκάθαρων ρόλων, προτεραιοτήτων και κατεύθυνσης. </a:t>
            </a:r>
          </a:p>
        </p:txBody>
      </p:sp>
      <p:pic>
        <p:nvPicPr>
          <p:cNvPr id="108548" name="Picture 2">
            <a:extLst>
              <a:ext uri="{FF2B5EF4-FFF2-40B4-BE49-F238E27FC236}">
                <a16:creationId xmlns:a16="http://schemas.microsoft.com/office/drawing/2014/main" id="{E629258A-0B99-ABE1-8A7E-976FA28A71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10150"/>
            <a:ext cx="24765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Τίτλος 1">
            <a:extLst>
              <a:ext uri="{FF2B5EF4-FFF2-40B4-BE49-F238E27FC236}">
                <a16:creationId xmlns:a16="http://schemas.microsoft.com/office/drawing/2014/main" id="{DAABA27C-D28E-5D9C-956D-A8C44F518E4A}"/>
              </a:ext>
            </a:extLst>
          </p:cNvPr>
          <p:cNvSpPr>
            <a:spLocks noGrp="1"/>
          </p:cNvSpPr>
          <p:nvPr>
            <p:ph type="title"/>
          </p:nvPr>
        </p:nvSpPr>
        <p:spPr>
          <a:xfrm>
            <a:off x="1587500" y="623888"/>
            <a:ext cx="7332663" cy="1028700"/>
          </a:xfrm>
        </p:spPr>
        <p:txBody>
          <a:bodyPr/>
          <a:lstStyle/>
          <a:p>
            <a:pPr algn="just" eaLnBrk="1" hangingPunct="1"/>
            <a:r>
              <a:rPr lang="el-GR" altLang="el-GR" sz="3200"/>
              <a:t>Η στρατηγική κουλτούρα της Ένωσης-νέα Strategic Review (2016)</a:t>
            </a:r>
          </a:p>
        </p:txBody>
      </p:sp>
      <p:sp>
        <p:nvSpPr>
          <p:cNvPr id="109571" name="Θέση περιεχομένου 2">
            <a:extLst>
              <a:ext uri="{FF2B5EF4-FFF2-40B4-BE49-F238E27FC236}">
                <a16:creationId xmlns:a16="http://schemas.microsoft.com/office/drawing/2014/main" id="{F1CAAFA4-6260-4C7B-2C48-8C9A53655F18}"/>
              </a:ext>
            </a:extLst>
          </p:cNvPr>
          <p:cNvSpPr>
            <a:spLocks noGrp="1"/>
          </p:cNvSpPr>
          <p:nvPr>
            <p:ph idx="1"/>
          </p:nvPr>
        </p:nvSpPr>
        <p:spPr>
          <a:xfrm>
            <a:off x="1716088" y="2070100"/>
            <a:ext cx="7204075" cy="3319463"/>
          </a:xfrm>
        </p:spPr>
        <p:txBody>
          <a:bodyPr/>
          <a:lstStyle/>
          <a:p>
            <a:pPr algn="just" eaLnBrk="1" hangingPunct="1"/>
            <a:r>
              <a:rPr lang="el-GR" altLang="el-GR" sz="2800"/>
              <a:t>Η Ένωση, καθώς «περιβάλλεται από ένα τόξο της αστάθειας», </a:t>
            </a:r>
          </a:p>
          <a:p>
            <a:pPr algn="just" eaLnBrk="1" hangingPunct="1"/>
            <a:r>
              <a:rPr lang="el-GR" altLang="el-GR" sz="2800"/>
              <a:t>στοχεύει στην προστασία των πολιτών της, την προώθηση των συμφερόντων της και </a:t>
            </a:r>
          </a:p>
          <a:p>
            <a:pPr algn="just" eaLnBrk="1" hangingPunct="1"/>
            <a:r>
              <a:rPr lang="el-GR" altLang="el-GR" sz="2800"/>
              <a:t>την προσήλωση στις οικουμενικές αξίες. </a:t>
            </a:r>
          </a:p>
        </p:txBody>
      </p:sp>
      <p:pic>
        <p:nvPicPr>
          <p:cNvPr id="109572" name="Picture 2">
            <a:extLst>
              <a:ext uri="{FF2B5EF4-FFF2-40B4-BE49-F238E27FC236}">
                <a16:creationId xmlns:a16="http://schemas.microsoft.com/office/drawing/2014/main" id="{CBF3E9DF-B040-3AFF-0BC8-80B9605AFE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7025" y="501015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573" name="Picture 3">
            <a:extLst>
              <a:ext uri="{FF2B5EF4-FFF2-40B4-BE49-F238E27FC236}">
                <a16:creationId xmlns:a16="http://schemas.microsoft.com/office/drawing/2014/main" id="{787990BD-0DFB-146E-84B9-C455743633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75" y="5200650"/>
            <a:ext cx="276225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Τίτλος 1">
            <a:extLst>
              <a:ext uri="{FF2B5EF4-FFF2-40B4-BE49-F238E27FC236}">
                <a16:creationId xmlns:a16="http://schemas.microsoft.com/office/drawing/2014/main" id="{639A1DD7-1738-767F-0B22-039B16DB99F1}"/>
              </a:ext>
            </a:extLst>
          </p:cNvPr>
          <p:cNvSpPr>
            <a:spLocks noGrp="1"/>
          </p:cNvSpPr>
          <p:nvPr>
            <p:ph type="title"/>
          </p:nvPr>
        </p:nvSpPr>
        <p:spPr>
          <a:xfrm>
            <a:off x="1587500" y="623888"/>
            <a:ext cx="7332663" cy="1028700"/>
          </a:xfrm>
        </p:spPr>
        <p:txBody>
          <a:bodyPr/>
          <a:lstStyle/>
          <a:p>
            <a:pPr algn="just" eaLnBrk="1" hangingPunct="1"/>
            <a:r>
              <a:rPr lang="el-GR" altLang="el-GR" sz="3200"/>
              <a:t>Η στρατηγική κουλτούρα της Ένωσης-νέα Strategic Review (2016)</a:t>
            </a:r>
          </a:p>
        </p:txBody>
      </p:sp>
      <p:sp>
        <p:nvSpPr>
          <p:cNvPr id="110595" name="Θέση περιεχομένου 2">
            <a:extLst>
              <a:ext uri="{FF2B5EF4-FFF2-40B4-BE49-F238E27FC236}">
                <a16:creationId xmlns:a16="http://schemas.microsoft.com/office/drawing/2014/main" id="{944B4A2D-2945-2688-4163-D676D8F25CBE}"/>
              </a:ext>
            </a:extLst>
          </p:cNvPr>
          <p:cNvSpPr>
            <a:spLocks noGrp="1"/>
          </p:cNvSpPr>
          <p:nvPr>
            <p:ph idx="1"/>
          </p:nvPr>
        </p:nvSpPr>
        <p:spPr>
          <a:xfrm>
            <a:off x="2759075" y="1860550"/>
            <a:ext cx="6161088" cy="4716463"/>
          </a:xfrm>
        </p:spPr>
        <p:txBody>
          <a:bodyPr/>
          <a:lstStyle/>
          <a:p>
            <a:pPr algn="just" eaLnBrk="1" hangingPunct="1"/>
            <a:r>
              <a:rPr lang="el-GR" altLang="el-GR" sz="2800"/>
              <a:t>Η φύση άλλωστε της Ένωσης και η γεωγραφία συνιστούν </a:t>
            </a:r>
          </a:p>
          <a:p>
            <a:pPr algn="just" eaLnBrk="1" hangingPunct="1"/>
            <a:r>
              <a:rPr lang="el-GR" altLang="el-GR" sz="2800"/>
              <a:t>τις κρίσιμες μεταβλητές του βηματισμού της προς τα εμπρός. </a:t>
            </a:r>
          </a:p>
          <a:p>
            <a:pPr algn="just" eaLnBrk="1" hangingPunct="1"/>
            <a:r>
              <a:rPr lang="el-GR" altLang="el-GR" sz="2800"/>
              <a:t>Η Ένωση δεν πρέπει να βασίζεται μόνο στην «ήπια» ισχύ, </a:t>
            </a:r>
          </a:p>
          <a:p>
            <a:pPr algn="just" eaLnBrk="1" hangingPunct="1"/>
            <a:r>
              <a:rPr lang="el-GR" altLang="el-GR" sz="2800"/>
              <a:t>καθώς υπάρχουν άλλοι δρώντες που υπερκεράζουν τη δυναμική αυτής της ηπιότητας.</a:t>
            </a:r>
          </a:p>
        </p:txBody>
      </p:sp>
      <p:pic>
        <p:nvPicPr>
          <p:cNvPr id="110596" name="Picture 2">
            <a:extLst>
              <a:ext uri="{FF2B5EF4-FFF2-40B4-BE49-F238E27FC236}">
                <a16:creationId xmlns:a16="http://schemas.microsoft.com/office/drawing/2014/main" id="{7827091E-B7BC-BE5D-0779-6FC454993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1611313"/>
            <a:ext cx="2495550" cy="183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597" name="Picture 4">
            <a:extLst>
              <a:ext uri="{FF2B5EF4-FFF2-40B4-BE49-F238E27FC236}">
                <a16:creationId xmlns:a16="http://schemas.microsoft.com/office/drawing/2014/main" id="{6DE6B110-F4F3-546F-A411-A39398912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3" y="3008313"/>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598" name="Picture 5">
            <a:extLst>
              <a:ext uri="{FF2B5EF4-FFF2-40B4-BE49-F238E27FC236}">
                <a16:creationId xmlns:a16="http://schemas.microsoft.com/office/drawing/2014/main" id="{727AF907-E687-B1A6-A757-50CB79E06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63" y="4856163"/>
            <a:ext cx="243840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Τίτλος 1">
            <a:extLst>
              <a:ext uri="{FF2B5EF4-FFF2-40B4-BE49-F238E27FC236}">
                <a16:creationId xmlns:a16="http://schemas.microsoft.com/office/drawing/2014/main" id="{B4A75B84-71C7-3870-B7B9-54453BAF29D0}"/>
              </a:ext>
            </a:extLst>
          </p:cNvPr>
          <p:cNvSpPr>
            <a:spLocks noGrp="1"/>
          </p:cNvSpPr>
          <p:nvPr>
            <p:ph type="title"/>
          </p:nvPr>
        </p:nvSpPr>
        <p:spPr>
          <a:xfrm>
            <a:off x="1587500" y="623888"/>
            <a:ext cx="7332663" cy="1028700"/>
          </a:xfrm>
        </p:spPr>
        <p:txBody>
          <a:bodyPr/>
          <a:lstStyle/>
          <a:p>
            <a:pPr algn="just" eaLnBrk="1" hangingPunct="1"/>
            <a:r>
              <a:rPr lang="el-GR" altLang="el-GR" sz="3200"/>
              <a:t>Η στρατηγική κουλτούρα της Ένωσης-νέα Strategic Review (2016)</a:t>
            </a:r>
          </a:p>
        </p:txBody>
      </p:sp>
      <p:sp>
        <p:nvSpPr>
          <p:cNvPr id="111619" name="Θέση περιεχομένου 2">
            <a:extLst>
              <a:ext uri="{FF2B5EF4-FFF2-40B4-BE49-F238E27FC236}">
                <a16:creationId xmlns:a16="http://schemas.microsoft.com/office/drawing/2014/main" id="{0B6F1152-DFAF-A009-642B-C1B0DEA958C6}"/>
              </a:ext>
            </a:extLst>
          </p:cNvPr>
          <p:cNvSpPr>
            <a:spLocks noGrp="1"/>
          </p:cNvSpPr>
          <p:nvPr>
            <p:ph idx="1"/>
          </p:nvPr>
        </p:nvSpPr>
        <p:spPr>
          <a:xfrm>
            <a:off x="2392363" y="1860550"/>
            <a:ext cx="6527800" cy="4845050"/>
          </a:xfrm>
        </p:spPr>
        <p:txBody>
          <a:bodyPr/>
          <a:lstStyle/>
          <a:p>
            <a:pPr algn="just" eaLnBrk="1" hangingPunct="1"/>
            <a:r>
              <a:rPr lang="el-GR" altLang="el-GR" sz="2800"/>
              <a:t>Η Ένωση πρέπει να «αναπτύξει μια ειδική σχέση με τις γειτονικές χώρες», </a:t>
            </a:r>
          </a:p>
          <a:p>
            <a:pPr algn="just" eaLnBrk="1" hangingPunct="1"/>
            <a:r>
              <a:rPr lang="el-GR" altLang="el-GR" sz="2800"/>
              <a:t>όπου η διεύρυνση και η Ευρωπαϊκή Πολιτική Γειτονίας συνιστούν τα μέσα επίτευξης των ενωσιακών στόχων.</a:t>
            </a:r>
          </a:p>
          <a:p>
            <a:pPr algn="just" eaLnBrk="1" hangingPunct="1"/>
            <a:r>
              <a:rPr lang="el-GR" altLang="el-GR" sz="2400"/>
              <a:t>Η εξωτερική δράση της Ένωσης ακριβώς, έχοντας ως πυλώνες την ΚΕΠΠΑ και την ΚΠΑΑ, επιχειρεί τη λείανση αυτών των επικίνδυνων διακυβευμάτων.</a:t>
            </a:r>
          </a:p>
        </p:txBody>
      </p:sp>
      <p:pic>
        <p:nvPicPr>
          <p:cNvPr id="111620" name="Picture 2">
            <a:extLst>
              <a:ext uri="{FF2B5EF4-FFF2-40B4-BE49-F238E27FC236}">
                <a16:creationId xmlns:a16="http://schemas.microsoft.com/office/drawing/2014/main" id="{95BAD98B-4B1C-36BC-C179-75BBA2E60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8" y="2300288"/>
            <a:ext cx="22193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1" name="Picture 3">
            <a:extLst>
              <a:ext uri="{FF2B5EF4-FFF2-40B4-BE49-F238E27FC236}">
                <a16:creationId xmlns:a16="http://schemas.microsoft.com/office/drawing/2014/main" id="{7FBEA188-EF95-AC32-B2AB-D4E322DEA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4964113"/>
            <a:ext cx="252412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Τίτλος 1">
            <a:extLst>
              <a:ext uri="{FF2B5EF4-FFF2-40B4-BE49-F238E27FC236}">
                <a16:creationId xmlns:a16="http://schemas.microsoft.com/office/drawing/2014/main" id="{C6FE6159-B0A5-82F0-9459-4B3A2C0E46F8}"/>
              </a:ext>
            </a:extLst>
          </p:cNvPr>
          <p:cNvSpPr>
            <a:spLocks noGrp="1"/>
          </p:cNvSpPr>
          <p:nvPr>
            <p:ph type="title"/>
          </p:nvPr>
        </p:nvSpPr>
        <p:spPr>
          <a:xfrm>
            <a:off x="1587500" y="623888"/>
            <a:ext cx="7332663" cy="1028700"/>
          </a:xfrm>
        </p:spPr>
        <p:txBody>
          <a:bodyPr/>
          <a:lstStyle/>
          <a:p>
            <a:pPr algn="just" eaLnBrk="1" hangingPunct="1"/>
            <a:r>
              <a:rPr lang="el-GR" altLang="el-GR" sz="3200"/>
              <a:t>Η στρατηγική κουλτούρα της Ένωσης-νέα Strategic Review (2016)</a:t>
            </a:r>
          </a:p>
        </p:txBody>
      </p:sp>
      <p:sp>
        <p:nvSpPr>
          <p:cNvPr id="112643" name="Θέση περιεχομένου 2">
            <a:extLst>
              <a:ext uri="{FF2B5EF4-FFF2-40B4-BE49-F238E27FC236}">
                <a16:creationId xmlns:a16="http://schemas.microsoft.com/office/drawing/2014/main" id="{E572F62E-7504-B199-5C2F-4B9E0E3EAAE0}"/>
              </a:ext>
            </a:extLst>
          </p:cNvPr>
          <p:cNvSpPr>
            <a:spLocks noGrp="1"/>
          </p:cNvSpPr>
          <p:nvPr>
            <p:ph idx="1"/>
          </p:nvPr>
        </p:nvSpPr>
        <p:spPr>
          <a:xfrm>
            <a:off x="1716088" y="1909763"/>
            <a:ext cx="7204075" cy="4587875"/>
          </a:xfrm>
        </p:spPr>
        <p:txBody>
          <a:bodyPr/>
          <a:lstStyle/>
          <a:p>
            <a:pPr algn="just" eaLnBrk="1" hangingPunct="1"/>
            <a:r>
              <a:rPr lang="el-GR" altLang="el-GR" sz="2800"/>
              <a:t>Οι απαντήσεις απέναντι στην τρομοκρατία, στις απειλές στον κυβερνοχώρο, η προώθηση του εμπορίου, το μεταναστευτικό </a:t>
            </a:r>
          </a:p>
          <a:p>
            <a:pPr algn="just" eaLnBrk="1" hangingPunct="1"/>
            <a:r>
              <a:rPr lang="el-GR" altLang="el-GR" sz="2800"/>
              <a:t>συνιστούν τις κρίσιμες αβεβαιότητες του τόσο στενά διασυνδεδεμένου σύγχρονου κόσμου.</a:t>
            </a:r>
          </a:p>
        </p:txBody>
      </p:sp>
      <p:pic>
        <p:nvPicPr>
          <p:cNvPr id="112644" name="Picture 2">
            <a:extLst>
              <a:ext uri="{FF2B5EF4-FFF2-40B4-BE49-F238E27FC236}">
                <a16:creationId xmlns:a16="http://schemas.microsoft.com/office/drawing/2014/main" id="{FFAFFE9B-0DC3-2366-9C54-A126001932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5988" y="5067300"/>
            <a:ext cx="2847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45" name="Picture 3">
            <a:extLst>
              <a:ext uri="{FF2B5EF4-FFF2-40B4-BE49-F238E27FC236}">
                <a16:creationId xmlns:a16="http://schemas.microsoft.com/office/drawing/2014/main" id="{401C2B3C-60D6-2F0D-1600-730B02EA6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8" y="5067300"/>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Τίτλος 1">
            <a:extLst>
              <a:ext uri="{FF2B5EF4-FFF2-40B4-BE49-F238E27FC236}">
                <a16:creationId xmlns:a16="http://schemas.microsoft.com/office/drawing/2014/main" id="{145DA409-BCC7-89A4-FEAD-C6DF5CDB43C2}"/>
              </a:ext>
            </a:extLst>
          </p:cNvPr>
          <p:cNvSpPr>
            <a:spLocks noGrp="1"/>
          </p:cNvSpPr>
          <p:nvPr>
            <p:ph type="title"/>
          </p:nvPr>
        </p:nvSpPr>
        <p:spPr>
          <a:xfrm>
            <a:off x="1944688" y="623888"/>
            <a:ext cx="6589712" cy="1281112"/>
          </a:xfrm>
        </p:spPr>
        <p:txBody>
          <a:bodyPr/>
          <a:lstStyle/>
          <a:p>
            <a:pPr eaLnBrk="1" hangingPunct="1"/>
            <a:r>
              <a:rPr lang="el-GR" altLang="el-GR"/>
              <a:t>Θεωρητικό πλαίσιο:</a:t>
            </a:r>
            <a:br>
              <a:rPr lang="en-US" altLang="el-GR"/>
            </a:br>
            <a:r>
              <a:rPr lang="el-GR" altLang="el-GR"/>
              <a:t>έννοιες - κλειδιά</a:t>
            </a:r>
          </a:p>
        </p:txBody>
      </p:sp>
      <p:sp>
        <p:nvSpPr>
          <p:cNvPr id="30723" name="Θέση περιεχομένου 2">
            <a:extLst>
              <a:ext uri="{FF2B5EF4-FFF2-40B4-BE49-F238E27FC236}">
                <a16:creationId xmlns:a16="http://schemas.microsoft.com/office/drawing/2014/main" id="{4DB1E8AA-FEA2-1AEC-8D8C-B0215CAE7764}"/>
              </a:ext>
            </a:extLst>
          </p:cNvPr>
          <p:cNvSpPr>
            <a:spLocks noGrp="1"/>
          </p:cNvSpPr>
          <p:nvPr>
            <p:ph idx="1"/>
          </p:nvPr>
        </p:nvSpPr>
        <p:spPr>
          <a:xfrm>
            <a:off x="995363" y="1909763"/>
            <a:ext cx="7956550" cy="4827587"/>
          </a:xfrm>
        </p:spPr>
        <p:txBody>
          <a:bodyPr/>
          <a:lstStyle/>
          <a:p>
            <a:pPr algn="just" eaLnBrk="1" hangingPunct="1"/>
            <a:r>
              <a:rPr lang="el-GR" altLang="el-GR" sz="2800" b="1"/>
              <a:t>Διακυβερνητισμός</a:t>
            </a:r>
            <a:r>
              <a:rPr lang="el-GR" altLang="el-GR" sz="2800"/>
              <a:t> (intergovernmentalism): αναφέρεται σε συμφωνίες βάσει των οποίων τα έθνη-κράτη συνεργάζονται μεταξύ τους σε θέματα κοινού ενδιαφέροντος, σε περιπτώσεις και υπό όρους που ελέγχουν. </a:t>
            </a:r>
          </a:p>
          <a:p>
            <a:pPr algn="just" eaLnBrk="1" hangingPunct="1"/>
            <a:r>
              <a:rPr lang="el-GR" altLang="el-GR" sz="2800"/>
              <a:t>Η ύπαρξη ελέγχου, που επιτρέπει σε όλα τα συμμετέχοντα κράτη να αποφασίζουν την έκταση και τη φύση της συνεργασίας, σημαίνει ότι η εθνική κυριαρχία δεν υπονομεύεται άμεσα.</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Τίτλος 1">
            <a:extLst>
              <a:ext uri="{FF2B5EF4-FFF2-40B4-BE49-F238E27FC236}">
                <a16:creationId xmlns:a16="http://schemas.microsoft.com/office/drawing/2014/main" id="{9B0C0625-4257-4E4F-D553-30A4328982CB}"/>
              </a:ext>
            </a:extLst>
          </p:cNvPr>
          <p:cNvSpPr>
            <a:spLocks noGrp="1"/>
          </p:cNvSpPr>
          <p:nvPr>
            <p:ph type="title"/>
          </p:nvPr>
        </p:nvSpPr>
        <p:spPr>
          <a:xfrm>
            <a:off x="1587500" y="623888"/>
            <a:ext cx="7332663" cy="1028700"/>
          </a:xfrm>
        </p:spPr>
        <p:txBody>
          <a:bodyPr/>
          <a:lstStyle/>
          <a:p>
            <a:pPr algn="just" eaLnBrk="1" hangingPunct="1"/>
            <a:r>
              <a:rPr lang="el-GR" altLang="el-GR" sz="3200"/>
              <a:t>Η στρατηγική κουλτούρα της Ένωσης-νέα Strategic Review (2016)</a:t>
            </a:r>
          </a:p>
        </p:txBody>
      </p:sp>
      <p:sp>
        <p:nvSpPr>
          <p:cNvPr id="113667" name="Θέση περιεχομένου 2">
            <a:extLst>
              <a:ext uri="{FF2B5EF4-FFF2-40B4-BE49-F238E27FC236}">
                <a16:creationId xmlns:a16="http://schemas.microsoft.com/office/drawing/2014/main" id="{08DA5E7F-B0ED-1141-D9AA-218421DB1D02}"/>
              </a:ext>
            </a:extLst>
          </p:cNvPr>
          <p:cNvSpPr>
            <a:spLocks noGrp="1"/>
          </p:cNvSpPr>
          <p:nvPr>
            <p:ph idx="1"/>
          </p:nvPr>
        </p:nvSpPr>
        <p:spPr>
          <a:xfrm>
            <a:off x="2070100" y="1989138"/>
            <a:ext cx="6850063" cy="4587875"/>
          </a:xfrm>
        </p:spPr>
        <p:txBody>
          <a:bodyPr/>
          <a:lstStyle/>
          <a:p>
            <a:pPr algn="just" eaLnBrk="1" hangingPunct="1"/>
            <a:r>
              <a:rPr lang="el-GR" altLang="el-GR" sz="2800"/>
              <a:t>Η χάραξη και εφαρμογή μιας εξωτερικής πολιτικής, </a:t>
            </a:r>
          </a:p>
          <a:p>
            <a:pPr algn="just" eaLnBrk="1" hangingPunct="1"/>
            <a:r>
              <a:rPr lang="el-GR" altLang="el-GR" sz="2800"/>
              <a:t>με ερείσματα την αναβίωση των αξιών και των πολιτικών θεμελίων της Ένωσης, </a:t>
            </a:r>
          </a:p>
          <a:p>
            <a:pPr algn="just" eaLnBrk="1" hangingPunct="1"/>
            <a:r>
              <a:rPr lang="el-GR" altLang="el-GR" sz="2800"/>
              <a:t>φαντάζει, ως αναγκαία συνθήκη, για το διεθνή ρόλο της Ευρωπαϊκής Ένωσης στον 21ο αιώνα.</a:t>
            </a:r>
          </a:p>
        </p:txBody>
      </p:sp>
      <p:pic>
        <p:nvPicPr>
          <p:cNvPr id="113668" name="Picture 2">
            <a:extLst>
              <a:ext uri="{FF2B5EF4-FFF2-40B4-BE49-F238E27FC236}">
                <a16:creationId xmlns:a16="http://schemas.microsoft.com/office/drawing/2014/main" id="{00ADCD02-AB54-EE54-2945-6510FB5B6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2108200"/>
            <a:ext cx="175260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Τίτλος 1">
            <a:extLst>
              <a:ext uri="{FF2B5EF4-FFF2-40B4-BE49-F238E27FC236}">
                <a16:creationId xmlns:a16="http://schemas.microsoft.com/office/drawing/2014/main" id="{0C087283-C1F5-B17C-A719-BE719A95B367}"/>
              </a:ext>
            </a:extLst>
          </p:cNvPr>
          <p:cNvSpPr>
            <a:spLocks noGrp="1"/>
          </p:cNvSpPr>
          <p:nvPr>
            <p:ph type="title"/>
          </p:nvPr>
        </p:nvSpPr>
        <p:spPr>
          <a:xfrm>
            <a:off x="1587500" y="623888"/>
            <a:ext cx="7332663" cy="1028700"/>
          </a:xfrm>
        </p:spPr>
        <p:txBody>
          <a:bodyPr/>
          <a:lstStyle/>
          <a:p>
            <a:pPr algn="just" eaLnBrk="1" hangingPunct="1"/>
            <a:r>
              <a:rPr lang="el-GR" altLang="el-GR" sz="3200"/>
              <a:t>Η στρατηγική κουλτούρα της Ένωσης-νέα Strategic Review (2016)</a:t>
            </a:r>
          </a:p>
        </p:txBody>
      </p:sp>
      <p:sp>
        <p:nvSpPr>
          <p:cNvPr id="114691" name="Θέση περιεχομένου 2">
            <a:extLst>
              <a:ext uri="{FF2B5EF4-FFF2-40B4-BE49-F238E27FC236}">
                <a16:creationId xmlns:a16="http://schemas.microsoft.com/office/drawing/2014/main" id="{08911361-1965-C683-7567-4DE2AE28923C}"/>
              </a:ext>
            </a:extLst>
          </p:cNvPr>
          <p:cNvSpPr>
            <a:spLocks noGrp="1"/>
          </p:cNvSpPr>
          <p:nvPr>
            <p:ph idx="1"/>
          </p:nvPr>
        </p:nvSpPr>
        <p:spPr>
          <a:xfrm>
            <a:off x="2374900" y="1909763"/>
            <a:ext cx="6624638" cy="4587875"/>
          </a:xfrm>
        </p:spPr>
        <p:txBody>
          <a:bodyPr/>
          <a:lstStyle/>
          <a:p>
            <a:pPr algn="just" eaLnBrk="1" hangingPunct="1"/>
            <a:r>
              <a:rPr lang="el-GR" altLang="el-GR" sz="2800"/>
              <a:t>Τονίζεται ότι η ανάγκη για μια κοινή, συνολική και συνεκτική συνολική στρατηγική της Ένωσης είναι περισσότερο από ποτέ επιτακτική. </a:t>
            </a:r>
          </a:p>
          <a:p>
            <a:pPr algn="just" eaLnBrk="1" hangingPunct="1"/>
            <a:r>
              <a:rPr lang="el-GR" altLang="el-GR" sz="2400"/>
              <a:t>Αυτή διέρχεται αποφασιστικά από την επίτευξη στρατηγικών συνεργασιών σε τέσσερις περιοχές: </a:t>
            </a:r>
          </a:p>
          <a:p>
            <a:pPr algn="just" eaLnBrk="1" hangingPunct="1"/>
            <a:r>
              <a:rPr lang="el-GR" altLang="el-GR" sz="2400"/>
              <a:t>τη μη διασπορά και εξάπλωση των όπλων, την τρομοκρατία, το οργανωμένο έγκλημα και την κυβερνοασφάλεια.</a:t>
            </a:r>
          </a:p>
        </p:txBody>
      </p:sp>
      <p:pic>
        <p:nvPicPr>
          <p:cNvPr id="114692" name="Picture 2">
            <a:extLst>
              <a:ext uri="{FF2B5EF4-FFF2-40B4-BE49-F238E27FC236}">
                <a16:creationId xmlns:a16="http://schemas.microsoft.com/office/drawing/2014/main" id="{CB81B037-E933-DB31-5A75-4936D037D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3213100"/>
            <a:ext cx="2438400"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Τίτλος 1">
            <a:extLst>
              <a:ext uri="{FF2B5EF4-FFF2-40B4-BE49-F238E27FC236}">
                <a16:creationId xmlns:a16="http://schemas.microsoft.com/office/drawing/2014/main" id="{24D7E7A3-F81C-F0D4-34ED-3EFF642F904B}"/>
              </a:ext>
            </a:extLst>
          </p:cNvPr>
          <p:cNvSpPr>
            <a:spLocks noGrp="1"/>
          </p:cNvSpPr>
          <p:nvPr>
            <p:ph type="title"/>
          </p:nvPr>
        </p:nvSpPr>
        <p:spPr>
          <a:xfrm>
            <a:off x="1587500" y="623888"/>
            <a:ext cx="7332663" cy="1028700"/>
          </a:xfrm>
        </p:spPr>
        <p:txBody>
          <a:bodyPr/>
          <a:lstStyle/>
          <a:p>
            <a:pPr algn="just" eaLnBrk="1" hangingPunct="1"/>
            <a:r>
              <a:rPr lang="el-GR" altLang="el-GR" sz="3200"/>
              <a:t>Η στρατηγική κουλτούρα της Ένωσης-νέα Strategic Review (2016)</a:t>
            </a:r>
          </a:p>
        </p:txBody>
      </p:sp>
      <p:sp>
        <p:nvSpPr>
          <p:cNvPr id="115715" name="Θέση περιεχομένου 2">
            <a:extLst>
              <a:ext uri="{FF2B5EF4-FFF2-40B4-BE49-F238E27FC236}">
                <a16:creationId xmlns:a16="http://schemas.microsoft.com/office/drawing/2014/main" id="{E0A73D0A-63B2-4733-4B97-B4CC21C8110F}"/>
              </a:ext>
            </a:extLst>
          </p:cNvPr>
          <p:cNvSpPr>
            <a:spLocks noGrp="1"/>
          </p:cNvSpPr>
          <p:nvPr>
            <p:ph idx="1"/>
          </p:nvPr>
        </p:nvSpPr>
        <p:spPr>
          <a:xfrm>
            <a:off x="2622550" y="1860550"/>
            <a:ext cx="6297613" cy="4587875"/>
          </a:xfrm>
        </p:spPr>
        <p:txBody>
          <a:bodyPr/>
          <a:lstStyle/>
          <a:p>
            <a:pPr algn="just" eaLnBrk="1" hangingPunct="1"/>
            <a:r>
              <a:rPr lang="el-GR" altLang="el-GR" sz="2800"/>
              <a:t>Στη βάση του κειμένου της ‘Strategic Review’ παρατηρούμε ότι: </a:t>
            </a:r>
          </a:p>
          <a:p>
            <a:pPr algn="just" eaLnBrk="1" hangingPunct="1"/>
            <a:r>
              <a:rPr lang="el-GR" altLang="el-GR" sz="2600"/>
              <a:t>επιχειρείται μια μετεξέλιξη, έστω και σε λεκτικό επίπεδο, του στρατηγικού ρόλου της Ένωσης και </a:t>
            </a:r>
          </a:p>
          <a:p>
            <a:pPr algn="just" eaLnBrk="1" hangingPunct="1"/>
            <a:r>
              <a:rPr lang="el-GR" altLang="el-GR" sz="2600"/>
              <a:t>της διάθεσης, </a:t>
            </a:r>
          </a:p>
          <a:p>
            <a:pPr algn="just" eaLnBrk="1" hangingPunct="1"/>
            <a:r>
              <a:rPr lang="el-GR" altLang="el-GR" sz="2600"/>
              <a:t>για πιο ουσιαστικές επιδόσεις στις διαστάσεις της άμυνας και της ασφάλειας. </a:t>
            </a:r>
          </a:p>
        </p:txBody>
      </p:sp>
      <p:pic>
        <p:nvPicPr>
          <p:cNvPr id="115716" name="Picture 2">
            <a:extLst>
              <a:ext uri="{FF2B5EF4-FFF2-40B4-BE49-F238E27FC236}">
                <a16:creationId xmlns:a16="http://schemas.microsoft.com/office/drawing/2014/main" id="{C9410002-E37C-3103-3421-9600AAD1D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4238625"/>
            <a:ext cx="17430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717" name="Picture 3">
            <a:extLst>
              <a:ext uri="{FF2B5EF4-FFF2-40B4-BE49-F238E27FC236}">
                <a16:creationId xmlns:a16="http://schemas.microsoft.com/office/drawing/2014/main" id="{C50269C7-8DA5-F052-D8CC-4133978B73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84785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Τίτλος 1">
            <a:extLst>
              <a:ext uri="{FF2B5EF4-FFF2-40B4-BE49-F238E27FC236}">
                <a16:creationId xmlns:a16="http://schemas.microsoft.com/office/drawing/2014/main" id="{B8D5BA69-A894-7E74-B00C-DCEE1D6716F1}"/>
              </a:ext>
            </a:extLst>
          </p:cNvPr>
          <p:cNvSpPr>
            <a:spLocks noGrp="1"/>
          </p:cNvSpPr>
          <p:nvPr>
            <p:ph type="title"/>
          </p:nvPr>
        </p:nvSpPr>
        <p:spPr>
          <a:xfrm>
            <a:off x="1587500" y="623888"/>
            <a:ext cx="7332663" cy="1028700"/>
          </a:xfrm>
        </p:spPr>
        <p:txBody>
          <a:bodyPr/>
          <a:lstStyle/>
          <a:p>
            <a:pPr algn="just" eaLnBrk="1" hangingPunct="1"/>
            <a:r>
              <a:rPr lang="el-GR" altLang="el-GR" sz="3200"/>
              <a:t>Η στρατηγική κουλτούρα της Ένωσης-νέα Strategic Review (2016)</a:t>
            </a:r>
          </a:p>
        </p:txBody>
      </p:sp>
      <p:sp>
        <p:nvSpPr>
          <p:cNvPr id="116739" name="Θέση περιεχομένου 2">
            <a:extLst>
              <a:ext uri="{FF2B5EF4-FFF2-40B4-BE49-F238E27FC236}">
                <a16:creationId xmlns:a16="http://schemas.microsoft.com/office/drawing/2014/main" id="{371BA338-14A8-E81D-4840-28D4A92F3A58}"/>
              </a:ext>
            </a:extLst>
          </p:cNvPr>
          <p:cNvSpPr>
            <a:spLocks noGrp="1"/>
          </p:cNvSpPr>
          <p:nvPr>
            <p:ph idx="1"/>
          </p:nvPr>
        </p:nvSpPr>
        <p:spPr>
          <a:xfrm>
            <a:off x="1716088" y="1844675"/>
            <a:ext cx="7204075" cy="4587875"/>
          </a:xfrm>
        </p:spPr>
        <p:txBody>
          <a:bodyPr/>
          <a:lstStyle/>
          <a:p>
            <a:pPr algn="just" eaLnBrk="1" hangingPunct="1"/>
            <a:r>
              <a:rPr lang="el-GR" altLang="el-GR" sz="2800"/>
              <a:t>Η κρίσιμη πρόκληση τόσο για την ΚΕΠΠΑ όσο και την ΚΠΑΑ έγκειται: </a:t>
            </a:r>
          </a:p>
          <a:p>
            <a:pPr algn="just" eaLnBrk="1" hangingPunct="1"/>
            <a:r>
              <a:rPr lang="el-GR" altLang="el-GR" sz="2800"/>
              <a:t>στην επιλογή και απάντηση μεταξύ της νομιναλιστικής θεώρησης και </a:t>
            </a:r>
          </a:p>
          <a:p>
            <a:pPr algn="just" eaLnBrk="1" hangingPunct="1"/>
            <a:r>
              <a:rPr lang="el-GR" altLang="el-GR" sz="2800"/>
              <a:t>της οντολογικής, ως προς την απόκτηση στρατηγικού ρόλου, από πλευράς της Ένωσης.</a:t>
            </a:r>
          </a:p>
          <a:p>
            <a:pPr algn="just" eaLnBrk="1" hangingPunct="1"/>
            <a:endParaRPr lang="el-GR" altLang="el-GR" sz="2800"/>
          </a:p>
        </p:txBody>
      </p:sp>
      <p:pic>
        <p:nvPicPr>
          <p:cNvPr id="116740" name="Picture 2">
            <a:extLst>
              <a:ext uri="{FF2B5EF4-FFF2-40B4-BE49-F238E27FC236}">
                <a16:creationId xmlns:a16="http://schemas.microsoft.com/office/drawing/2014/main" id="{B3DE7F53-102C-AB66-B402-456114DA9D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7025" y="501015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3">
            <a:extLst>
              <a:ext uri="{FF2B5EF4-FFF2-40B4-BE49-F238E27FC236}">
                <a16:creationId xmlns:a16="http://schemas.microsoft.com/office/drawing/2014/main" id="{6006DD75-A5D8-B5F8-F48B-FACB42DE3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8" y="512762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Τίτλος 1">
            <a:extLst>
              <a:ext uri="{FF2B5EF4-FFF2-40B4-BE49-F238E27FC236}">
                <a16:creationId xmlns:a16="http://schemas.microsoft.com/office/drawing/2014/main" id="{6C30D2A7-19B3-7930-034B-847BF8087EF7}"/>
              </a:ext>
            </a:extLst>
          </p:cNvPr>
          <p:cNvSpPr>
            <a:spLocks noGrp="1"/>
          </p:cNvSpPr>
          <p:nvPr>
            <p:ph type="title"/>
          </p:nvPr>
        </p:nvSpPr>
        <p:spPr>
          <a:xfrm>
            <a:off x="1524000" y="623888"/>
            <a:ext cx="7491413" cy="1028700"/>
          </a:xfrm>
        </p:spPr>
        <p:txBody>
          <a:bodyPr/>
          <a:lstStyle/>
          <a:p>
            <a:pPr algn="just" eaLnBrk="1" hangingPunct="1"/>
            <a:r>
              <a:rPr lang="el-GR" altLang="el-GR" sz="3200"/>
              <a:t>Η επιχειρησιακή ικανότητα της Ένωσης</a:t>
            </a:r>
          </a:p>
        </p:txBody>
      </p:sp>
      <p:sp>
        <p:nvSpPr>
          <p:cNvPr id="117763" name="Θέση περιεχομένου 2">
            <a:extLst>
              <a:ext uri="{FF2B5EF4-FFF2-40B4-BE49-F238E27FC236}">
                <a16:creationId xmlns:a16="http://schemas.microsoft.com/office/drawing/2014/main" id="{08DD9FE1-19F7-02F2-1686-BB40CEB12914}"/>
              </a:ext>
            </a:extLst>
          </p:cNvPr>
          <p:cNvSpPr>
            <a:spLocks noGrp="1"/>
          </p:cNvSpPr>
          <p:nvPr>
            <p:ph idx="1"/>
          </p:nvPr>
        </p:nvSpPr>
        <p:spPr>
          <a:xfrm>
            <a:off x="2214563" y="1989138"/>
            <a:ext cx="6705600" cy="4587875"/>
          </a:xfrm>
        </p:spPr>
        <p:txBody>
          <a:bodyPr/>
          <a:lstStyle/>
          <a:p>
            <a:pPr algn="just" eaLnBrk="1" hangingPunct="1"/>
            <a:r>
              <a:rPr lang="el-GR" altLang="el-GR" sz="2800"/>
              <a:t>Η δυνατότητα των κρατών-μελών να συγκεντρώσουν τα κρίσιμα σύνολα (πολιτικά, διπλωματικά, οικονομικά, στρατιωτικά), </a:t>
            </a:r>
          </a:p>
          <a:p>
            <a:pPr algn="just" eaLnBrk="1" hangingPunct="1"/>
            <a:r>
              <a:rPr lang="el-GR" altLang="el-GR" sz="2800"/>
              <a:t>ως προς το χειρισμό κρίσεων, </a:t>
            </a:r>
          </a:p>
          <a:p>
            <a:pPr algn="just" eaLnBrk="1" hangingPunct="1"/>
            <a:r>
              <a:rPr lang="el-GR" altLang="el-GR" sz="2800"/>
              <a:t>αντανακλά την ίδια την αντικειμενική ισχύ της Ένωσης. </a:t>
            </a:r>
          </a:p>
        </p:txBody>
      </p:sp>
      <p:pic>
        <p:nvPicPr>
          <p:cNvPr id="117764" name="Picture 2">
            <a:extLst>
              <a:ext uri="{FF2B5EF4-FFF2-40B4-BE49-F238E27FC236}">
                <a16:creationId xmlns:a16="http://schemas.microsoft.com/office/drawing/2014/main" id="{3FA6588D-2B3E-0329-1268-688EFF628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863" y="2393950"/>
            <a:ext cx="1905000"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765" name="Picture 3">
            <a:extLst>
              <a:ext uri="{FF2B5EF4-FFF2-40B4-BE49-F238E27FC236}">
                <a16:creationId xmlns:a16="http://schemas.microsoft.com/office/drawing/2014/main" id="{60215B6A-F960-60F0-2E77-AF84B4017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9225" y="501015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Τίτλος 1">
            <a:extLst>
              <a:ext uri="{FF2B5EF4-FFF2-40B4-BE49-F238E27FC236}">
                <a16:creationId xmlns:a16="http://schemas.microsoft.com/office/drawing/2014/main" id="{635D6890-F555-9D16-2AFE-039F9D0434BB}"/>
              </a:ext>
            </a:extLst>
          </p:cNvPr>
          <p:cNvSpPr>
            <a:spLocks noGrp="1"/>
          </p:cNvSpPr>
          <p:nvPr>
            <p:ph type="title"/>
          </p:nvPr>
        </p:nvSpPr>
        <p:spPr>
          <a:xfrm>
            <a:off x="1524000" y="623888"/>
            <a:ext cx="7491413" cy="1028700"/>
          </a:xfrm>
        </p:spPr>
        <p:txBody>
          <a:bodyPr/>
          <a:lstStyle/>
          <a:p>
            <a:pPr algn="just" eaLnBrk="1" hangingPunct="1"/>
            <a:r>
              <a:rPr lang="el-GR" altLang="el-GR" sz="3200"/>
              <a:t>Η επιχειρησιακή ικανότητα της Ένωσης</a:t>
            </a:r>
          </a:p>
        </p:txBody>
      </p:sp>
      <p:sp>
        <p:nvSpPr>
          <p:cNvPr id="118787" name="Θέση περιεχομένου 2">
            <a:extLst>
              <a:ext uri="{FF2B5EF4-FFF2-40B4-BE49-F238E27FC236}">
                <a16:creationId xmlns:a16="http://schemas.microsoft.com/office/drawing/2014/main" id="{62D8B7D4-C694-7AB2-D3B2-EE92E04B17EE}"/>
              </a:ext>
            </a:extLst>
          </p:cNvPr>
          <p:cNvSpPr>
            <a:spLocks noGrp="1"/>
          </p:cNvSpPr>
          <p:nvPr>
            <p:ph idx="1"/>
          </p:nvPr>
        </p:nvSpPr>
        <p:spPr>
          <a:xfrm>
            <a:off x="2341563" y="1747838"/>
            <a:ext cx="6578600" cy="4829175"/>
          </a:xfrm>
        </p:spPr>
        <p:txBody>
          <a:bodyPr/>
          <a:lstStyle/>
          <a:p>
            <a:pPr algn="just" eaLnBrk="1" hangingPunct="1"/>
            <a:r>
              <a:rPr lang="el-GR" altLang="el-GR" sz="2800"/>
              <a:t>Στη βάση των αρχών  διασφάλισης της ειρήνης και της σταθερότητας, </a:t>
            </a:r>
          </a:p>
          <a:p>
            <a:pPr algn="just" eaLnBrk="1" hangingPunct="1"/>
            <a:r>
              <a:rPr lang="el-GR" altLang="el-GR" sz="2800"/>
              <a:t>η Ευρωπαϊκή Ένωση προέβη σε παρεμβάσεις μικρής κλίμακας, τόσο κοντά και μακριά από τα σύνορά της.</a:t>
            </a:r>
          </a:p>
          <a:p>
            <a:pPr algn="just" eaLnBrk="1" hangingPunct="1"/>
            <a:r>
              <a:rPr lang="el-GR" altLang="el-GR" sz="2800"/>
              <a:t>Στο επιχειρησιακό σκέλος, από το 2003 η Ε.Ε έχει πραγματοποιήσει 32 επιχειρήσεις, στο πλαίσιο της ΚΠΑΑ.</a:t>
            </a:r>
          </a:p>
        </p:txBody>
      </p:sp>
      <p:pic>
        <p:nvPicPr>
          <p:cNvPr id="118788" name="Picture 2">
            <a:extLst>
              <a:ext uri="{FF2B5EF4-FFF2-40B4-BE49-F238E27FC236}">
                <a16:creationId xmlns:a16="http://schemas.microsoft.com/office/drawing/2014/main" id="{5B67BDDA-5C20-C82E-F7A8-DC0714BB5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1763713"/>
            <a:ext cx="19812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89" name="Picture 3">
            <a:extLst>
              <a:ext uri="{FF2B5EF4-FFF2-40B4-BE49-F238E27FC236}">
                <a16:creationId xmlns:a16="http://schemas.microsoft.com/office/drawing/2014/main" id="{1CE864F7-3DCD-BAAD-0387-DB0E240DF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 y="4481513"/>
            <a:ext cx="21717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Τίτλος 1">
            <a:extLst>
              <a:ext uri="{FF2B5EF4-FFF2-40B4-BE49-F238E27FC236}">
                <a16:creationId xmlns:a16="http://schemas.microsoft.com/office/drawing/2014/main" id="{8D9F7A1F-C518-5760-2492-BDA8B9657062}"/>
              </a:ext>
            </a:extLst>
          </p:cNvPr>
          <p:cNvSpPr>
            <a:spLocks noGrp="1"/>
          </p:cNvSpPr>
          <p:nvPr>
            <p:ph type="title"/>
          </p:nvPr>
        </p:nvSpPr>
        <p:spPr>
          <a:xfrm>
            <a:off x="1524000" y="623888"/>
            <a:ext cx="7491413" cy="1028700"/>
          </a:xfrm>
        </p:spPr>
        <p:txBody>
          <a:bodyPr/>
          <a:lstStyle/>
          <a:p>
            <a:pPr algn="just" eaLnBrk="1" hangingPunct="1"/>
            <a:r>
              <a:rPr lang="el-GR" altLang="el-GR" sz="3200"/>
              <a:t>Η επιχειρησιακή ικανότητα της Ένωσης</a:t>
            </a:r>
          </a:p>
        </p:txBody>
      </p:sp>
      <p:sp>
        <p:nvSpPr>
          <p:cNvPr id="119811" name="Θέση περιεχομένου 2">
            <a:extLst>
              <a:ext uri="{FF2B5EF4-FFF2-40B4-BE49-F238E27FC236}">
                <a16:creationId xmlns:a16="http://schemas.microsoft.com/office/drawing/2014/main" id="{90302390-2195-1C24-0485-A3EF8471E759}"/>
              </a:ext>
            </a:extLst>
          </p:cNvPr>
          <p:cNvSpPr>
            <a:spLocks noGrp="1"/>
          </p:cNvSpPr>
          <p:nvPr>
            <p:ph idx="1"/>
          </p:nvPr>
        </p:nvSpPr>
        <p:spPr>
          <a:xfrm>
            <a:off x="2824163" y="1876425"/>
            <a:ext cx="6096000" cy="4845050"/>
          </a:xfrm>
        </p:spPr>
        <p:txBody>
          <a:bodyPr/>
          <a:lstStyle/>
          <a:p>
            <a:pPr algn="just" eaLnBrk="1" hangingPunct="1"/>
            <a:r>
              <a:rPr lang="el-GR" altLang="el-GR" sz="2800"/>
              <a:t>Η πολυμέρεια της Ένωσης και η υβριδικότητα  είναι περισσότερο από έκδηλη, </a:t>
            </a:r>
          </a:p>
          <a:p>
            <a:pPr algn="just" eaLnBrk="1" hangingPunct="1"/>
            <a:r>
              <a:rPr lang="el-GR" altLang="el-GR" sz="2600"/>
              <a:t>καθώς οι μη στρατιωτικές αποστολές πραγματοποιούνται υπό την αιγίδα του ΟΗΕ και αφορούν κυρίως</a:t>
            </a:r>
          </a:p>
          <a:p>
            <a:pPr algn="just" eaLnBrk="1" hangingPunct="1"/>
            <a:r>
              <a:rPr lang="el-GR" altLang="el-GR" sz="2600"/>
              <a:t>την ανάπτυξη εμπειρογνωμόνων για θέματα νομοθεσίας, αστυνόμευσης, και δημόσιας διοίκησης. </a:t>
            </a:r>
          </a:p>
        </p:txBody>
      </p:sp>
      <p:pic>
        <p:nvPicPr>
          <p:cNvPr id="119812" name="Picture 2">
            <a:extLst>
              <a:ext uri="{FF2B5EF4-FFF2-40B4-BE49-F238E27FC236}">
                <a16:creationId xmlns:a16="http://schemas.microsoft.com/office/drawing/2014/main" id="{3CF6F306-B522-6449-3015-AB1FE3119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3671888"/>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3" name="Picture 3">
            <a:extLst>
              <a:ext uri="{FF2B5EF4-FFF2-40B4-BE49-F238E27FC236}">
                <a16:creationId xmlns:a16="http://schemas.microsoft.com/office/drawing/2014/main" id="{CE745F8A-2A57-0735-55CF-120874780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3" y="1917700"/>
            <a:ext cx="1857375"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Τίτλος 1">
            <a:extLst>
              <a:ext uri="{FF2B5EF4-FFF2-40B4-BE49-F238E27FC236}">
                <a16:creationId xmlns:a16="http://schemas.microsoft.com/office/drawing/2014/main" id="{83753530-6AD3-3EAD-F7C8-53F81FF9D84E}"/>
              </a:ext>
            </a:extLst>
          </p:cNvPr>
          <p:cNvSpPr>
            <a:spLocks noGrp="1"/>
          </p:cNvSpPr>
          <p:nvPr>
            <p:ph type="title"/>
          </p:nvPr>
        </p:nvSpPr>
        <p:spPr>
          <a:xfrm>
            <a:off x="1524000" y="623888"/>
            <a:ext cx="7491413" cy="1028700"/>
          </a:xfrm>
        </p:spPr>
        <p:txBody>
          <a:bodyPr/>
          <a:lstStyle/>
          <a:p>
            <a:pPr algn="just" eaLnBrk="1" hangingPunct="1"/>
            <a:r>
              <a:rPr lang="el-GR" altLang="el-GR" sz="3200"/>
              <a:t>Η επιχειρησιακή ικανότητα της Ένωσης</a:t>
            </a:r>
          </a:p>
        </p:txBody>
      </p:sp>
      <p:sp>
        <p:nvSpPr>
          <p:cNvPr id="120835" name="Θέση περιεχομένου 2">
            <a:extLst>
              <a:ext uri="{FF2B5EF4-FFF2-40B4-BE49-F238E27FC236}">
                <a16:creationId xmlns:a16="http://schemas.microsoft.com/office/drawing/2014/main" id="{15B576E8-C0F0-6B02-3908-0435567E7F07}"/>
              </a:ext>
            </a:extLst>
          </p:cNvPr>
          <p:cNvSpPr>
            <a:spLocks noGrp="1"/>
          </p:cNvSpPr>
          <p:nvPr>
            <p:ph idx="1"/>
          </p:nvPr>
        </p:nvSpPr>
        <p:spPr>
          <a:xfrm>
            <a:off x="1331913" y="1747838"/>
            <a:ext cx="5573712" cy="4829175"/>
          </a:xfrm>
        </p:spPr>
        <p:txBody>
          <a:bodyPr/>
          <a:lstStyle/>
          <a:p>
            <a:pPr algn="just" eaLnBrk="1" hangingPunct="1"/>
            <a:r>
              <a:rPr lang="el-GR" altLang="el-GR" sz="2800"/>
              <a:t>Η έλλειψη μιας μόνιμης ικανότητας στο στρατηγικό επίπεδο στρατιωτικού σχεδιασμού και διοίκησης, </a:t>
            </a:r>
          </a:p>
          <a:p>
            <a:pPr algn="just" eaLnBrk="1" hangingPunct="1"/>
            <a:r>
              <a:rPr lang="el-GR" altLang="el-GR" sz="2800"/>
              <a:t>υπονομεύει την ανάπτυξη μιας συνεκτικής προσέγγισης σ’ όλα τα επίπεδα διοίκησης. </a:t>
            </a:r>
          </a:p>
          <a:p>
            <a:pPr algn="just" eaLnBrk="1" hangingPunct="1"/>
            <a:r>
              <a:rPr lang="el-GR" altLang="el-GR" sz="2400"/>
              <a:t>Οι παρεμβάσεις της Ένωσης, στο πλαίσιο της ΚΠΑΑ δεν είναι ούτε μονομερείς πράξεις, ούτε περιπτώσεις  προβολής ισχύος.</a:t>
            </a:r>
          </a:p>
        </p:txBody>
      </p:sp>
      <p:pic>
        <p:nvPicPr>
          <p:cNvPr id="120836" name="Picture 2">
            <a:extLst>
              <a:ext uri="{FF2B5EF4-FFF2-40B4-BE49-F238E27FC236}">
                <a16:creationId xmlns:a16="http://schemas.microsoft.com/office/drawing/2014/main" id="{12837188-9DDC-142F-0A4D-1844871FF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625" y="2417763"/>
            <a:ext cx="2238375"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Τίτλος 1">
            <a:extLst>
              <a:ext uri="{FF2B5EF4-FFF2-40B4-BE49-F238E27FC236}">
                <a16:creationId xmlns:a16="http://schemas.microsoft.com/office/drawing/2014/main" id="{170E64B8-8525-EC47-E986-9E5EF0CC927F}"/>
              </a:ext>
            </a:extLst>
          </p:cNvPr>
          <p:cNvSpPr>
            <a:spLocks noGrp="1"/>
          </p:cNvSpPr>
          <p:nvPr>
            <p:ph type="title"/>
          </p:nvPr>
        </p:nvSpPr>
        <p:spPr>
          <a:xfrm>
            <a:off x="1427163" y="623888"/>
            <a:ext cx="7588250" cy="1204912"/>
          </a:xfrm>
        </p:spPr>
        <p:txBody>
          <a:bodyPr/>
          <a:lstStyle/>
          <a:p>
            <a:pPr algn="just" eaLnBrk="1" hangingPunct="1"/>
            <a:r>
              <a:rPr lang="el-GR" altLang="el-GR" sz="3200"/>
              <a:t>Το (αντικειμενικό) χάσμα δυνατοτήτων (Capabilities Gap) της Ένωσης</a:t>
            </a:r>
          </a:p>
        </p:txBody>
      </p:sp>
      <p:sp>
        <p:nvSpPr>
          <p:cNvPr id="121859" name="Θέση περιεχομένου 2">
            <a:extLst>
              <a:ext uri="{FF2B5EF4-FFF2-40B4-BE49-F238E27FC236}">
                <a16:creationId xmlns:a16="http://schemas.microsoft.com/office/drawing/2014/main" id="{ED71BF16-399C-77C3-7E2B-CA7025DAD608}"/>
              </a:ext>
            </a:extLst>
          </p:cNvPr>
          <p:cNvSpPr>
            <a:spLocks noGrp="1"/>
          </p:cNvSpPr>
          <p:nvPr>
            <p:ph idx="1"/>
          </p:nvPr>
        </p:nvSpPr>
        <p:spPr>
          <a:xfrm>
            <a:off x="1828800" y="1781175"/>
            <a:ext cx="7091363" cy="4908550"/>
          </a:xfrm>
        </p:spPr>
        <p:txBody>
          <a:bodyPr/>
          <a:lstStyle/>
          <a:p>
            <a:pPr algn="just" eaLnBrk="1" hangingPunct="1"/>
            <a:r>
              <a:rPr lang="el-GR" altLang="el-GR" sz="2800"/>
              <a:t>Η απόκλιση, ή αλλιώς το χάσμα δυνατοτήτων που υπάρχει μεταξύ της Ένωσης και των ΗΠΑ και όχι μόνο, είναι κάτι περισσότερο από εμφανές.</a:t>
            </a:r>
          </a:p>
          <a:p>
            <a:pPr algn="just" eaLnBrk="1" hangingPunct="1"/>
            <a:r>
              <a:rPr lang="el-GR" altLang="el-GR" sz="2400"/>
              <a:t>Παρατηρώντας τους αμυντικούς προϋπολογισμούς ο αντίστοιχος των ΗΠΑ για το 2014 είναι, σε παγκόσμιο επίπεδο, μεγαλύτερος από αυτούς των επόμενων δέκα ισχυρότερων κρατών, </a:t>
            </a:r>
          </a:p>
          <a:p>
            <a:pPr algn="just" eaLnBrk="1" hangingPunct="1"/>
            <a:r>
              <a:rPr lang="el-GR" altLang="el-GR" sz="2400"/>
              <a:t>ενώ οι ΗΠΑ εξακολουθούν να ξοδεύουν περίπου το 50% των παγκόσμιων αμυντικών δαπανών. </a:t>
            </a:r>
          </a:p>
        </p:txBody>
      </p:sp>
      <p:pic>
        <p:nvPicPr>
          <p:cNvPr id="121860" name="Picture 2">
            <a:extLst>
              <a:ext uri="{FF2B5EF4-FFF2-40B4-BE49-F238E27FC236}">
                <a16:creationId xmlns:a16="http://schemas.microsoft.com/office/drawing/2014/main" id="{5698FF70-BAB9-D411-8B44-87F8DCC251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17813"/>
            <a:ext cx="1981200" cy="231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Τίτλος 1">
            <a:extLst>
              <a:ext uri="{FF2B5EF4-FFF2-40B4-BE49-F238E27FC236}">
                <a16:creationId xmlns:a16="http://schemas.microsoft.com/office/drawing/2014/main" id="{62DA6088-EB81-84FB-7282-02B763EA2794}"/>
              </a:ext>
            </a:extLst>
          </p:cNvPr>
          <p:cNvSpPr>
            <a:spLocks noGrp="1"/>
          </p:cNvSpPr>
          <p:nvPr>
            <p:ph type="title"/>
          </p:nvPr>
        </p:nvSpPr>
        <p:spPr>
          <a:xfrm>
            <a:off x="1427163" y="623888"/>
            <a:ext cx="7588250" cy="1204912"/>
          </a:xfrm>
        </p:spPr>
        <p:txBody>
          <a:bodyPr/>
          <a:lstStyle/>
          <a:p>
            <a:pPr algn="just" eaLnBrk="1" hangingPunct="1"/>
            <a:r>
              <a:rPr lang="el-GR" altLang="el-GR" sz="3200"/>
              <a:t>Το (αντικειμενικό) χάσμα δυνατοτήτων (Capabilities Gap) της Ένωσης</a:t>
            </a:r>
          </a:p>
        </p:txBody>
      </p:sp>
      <p:sp>
        <p:nvSpPr>
          <p:cNvPr id="122883" name="Θέση περιεχομένου 2">
            <a:extLst>
              <a:ext uri="{FF2B5EF4-FFF2-40B4-BE49-F238E27FC236}">
                <a16:creationId xmlns:a16="http://schemas.microsoft.com/office/drawing/2014/main" id="{D12CE89B-2E38-FF93-1494-9D367EB2CFF7}"/>
              </a:ext>
            </a:extLst>
          </p:cNvPr>
          <p:cNvSpPr>
            <a:spLocks noGrp="1"/>
          </p:cNvSpPr>
          <p:nvPr>
            <p:ph idx="1"/>
          </p:nvPr>
        </p:nvSpPr>
        <p:spPr>
          <a:xfrm>
            <a:off x="1812925" y="1925638"/>
            <a:ext cx="7107238" cy="4587875"/>
          </a:xfrm>
        </p:spPr>
        <p:txBody>
          <a:bodyPr/>
          <a:lstStyle/>
          <a:p>
            <a:pPr algn="just" eaLnBrk="1" hangingPunct="1"/>
            <a:r>
              <a:rPr lang="el-GR" altLang="el-GR" sz="2800"/>
              <a:t>Απόρροια αυτού είναι η αδιαμφισβήτητη τεχνολογική ανωτερότητα των ΗΠΑ και </a:t>
            </a:r>
          </a:p>
          <a:p>
            <a:pPr algn="just" eaLnBrk="1" hangingPunct="1"/>
            <a:r>
              <a:rPr lang="el-GR" altLang="el-GR" sz="2800"/>
              <a:t>η τεχνογνωσία σε θέματα άμυνας και ασφάλειας (τη λεγόμενη «Επανάσταση στις Στρατιωτικές Υποθέσεις» (Revolution in Military Affairs – RAM)).</a:t>
            </a:r>
          </a:p>
        </p:txBody>
      </p:sp>
      <p:pic>
        <p:nvPicPr>
          <p:cNvPr id="122884" name="Picture 2">
            <a:extLst>
              <a:ext uri="{FF2B5EF4-FFF2-40B4-BE49-F238E27FC236}">
                <a16:creationId xmlns:a16="http://schemas.microsoft.com/office/drawing/2014/main" id="{E58DA232-B05E-7311-6241-8DCE4B63FE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75" y="5172075"/>
            <a:ext cx="2714625"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5956438</TotalTime>
  <Words>6917</Words>
  <Application>Microsoft Macintosh PowerPoint</Application>
  <PresentationFormat>Προβολή στην οθόνη (4:3)</PresentationFormat>
  <Paragraphs>630</Paragraphs>
  <Slides>146</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146</vt:i4>
      </vt:variant>
    </vt:vector>
  </HeadingPairs>
  <TitlesOfParts>
    <vt:vector size="153" baseType="lpstr">
      <vt:lpstr>Arial</vt:lpstr>
      <vt:lpstr>Calibri</vt:lpstr>
      <vt:lpstr>Century Gothic</vt:lpstr>
      <vt:lpstr>Courier New</vt:lpstr>
      <vt:lpstr>Wingdings 2</vt:lpstr>
      <vt:lpstr>Wingdings 3</vt:lpstr>
      <vt:lpstr>Wisp</vt:lpstr>
      <vt:lpstr>Παρουσίαση του PowerPoint</vt:lpstr>
      <vt:lpstr>Η ΔΟΜΗ ΤΗΣ ΠΑΡΟΥΣΙΑΣΗΣ</vt:lpstr>
      <vt:lpstr>Η ΔΟΜΗ ΤΗΣ ΠΑΡΟΥΣΙΑΣΗΣ</vt:lpstr>
      <vt:lpstr>Περίγραμμα εισήγησης:</vt:lpstr>
      <vt:lpstr>Θεωρητικό πλαίσιο:</vt:lpstr>
      <vt:lpstr>Θεωρητικό πλαίσιο:</vt:lpstr>
      <vt:lpstr>Θεωρητικό πλαίσιο:</vt:lpstr>
      <vt:lpstr>Θεωρητικό πλαίσιο: έννοιες - κλειδιά</vt:lpstr>
      <vt:lpstr>Θεωρητικό πλαίσιο: έννοιες - κλειδιά</vt:lpstr>
      <vt:lpstr>Θεωρητικό πλαίσιο: έννοιες - κλειδιά</vt:lpstr>
      <vt:lpstr>Θεωρητικό πλαίσιο: έννοιες - κλειδιά</vt:lpstr>
      <vt:lpstr>Θεωρητικό πλαίσιο: έννοιες - κλειδιά</vt:lpstr>
      <vt:lpstr>Θεωρητικό πλαίσιο: έννοιες - κλειδιά</vt:lpstr>
      <vt:lpstr>H ιστορική ανάλυση</vt:lpstr>
      <vt:lpstr>H ιστορική ανάλυση</vt:lpstr>
      <vt:lpstr>H ιστορική ανάλυση</vt:lpstr>
      <vt:lpstr>H ιστορική ανάλυση</vt:lpstr>
      <vt:lpstr>H ιστορική ανάλυση</vt:lpstr>
      <vt:lpstr>Γεωπολιτικές παράμετροι </vt:lpstr>
      <vt:lpstr>Γεωπολιτικές παράμετροι </vt:lpstr>
      <vt:lpstr>Γεωπολιτικές παράμετροι </vt:lpstr>
      <vt:lpstr>Γεωπολιτικές παράμετροι </vt:lpstr>
      <vt:lpstr>Γεωπολιτικές παράμετροι </vt:lpstr>
      <vt:lpstr>Γεωπολιτικές παράμετροι </vt:lpstr>
      <vt:lpstr>Γεωπολιτικές παράμετροι </vt:lpstr>
      <vt:lpstr>Γεωπολιτικές παράμετροι </vt:lpstr>
      <vt:lpstr>Γεωπολιτικές παράμετροι </vt:lpstr>
      <vt:lpstr>Γεωπολιτικές παράμετροι </vt:lpstr>
      <vt:lpstr>Γεωπολιτικές παράμετροι </vt:lpstr>
      <vt:lpstr>H στρατηγική διάσταση της Ένωσης και η σχέση της με τις ΗΠΑ</vt:lpstr>
      <vt:lpstr>H στρατηγική διάσταση της Ένωσης και η σχέση της με τις ΗΠΑ</vt:lpstr>
      <vt:lpstr>H στρατηγική διάσταση της Ένωσης και η σχέση της με τις ΗΠΑ</vt:lpstr>
      <vt:lpstr>H στρατηγική διάσταση της Ένωσης και η σχέση της με τις ΗΠΑ</vt:lpstr>
      <vt:lpstr>H στρατηγική διάσταση της Ένωσης και η σχέση της με τις ΗΠΑ</vt:lpstr>
      <vt:lpstr>H στρατηγική διάσταση της Ένωσης και η σχέση της με τις ΗΠΑ</vt:lpstr>
      <vt:lpstr>H στρατηγική διάσταση της Ένωσης και η σχέση της με τις ΗΠΑ </vt:lpstr>
      <vt:lpstr>H στρατηγική διάσταση της Ένωσης και η σχέση της με τις ΗΠΑ</vt:lpstr>
      <vt:lpstr>H στρατηγική διάσταση της Ένωσης και η σχέση της με τις ΗΠΑ</vt:lpstr>
      <vt:lpstr>H στρατηγική διάσταση της Ένωσης και η σχέση της με τις ΗΠΑ</vt:lpstr>
      <vt:lpstr>H στρατηγική διάσταση Ε.Ε και ΗΠΑ</vt:lpstr>
      <vt:lpstr>H στρατηγική διάσταση της Ένωσης και η σχέση της με τις ΗΠΑ</vt:lpstr>
      <vt:lpstr>H στρατηγική διάσταση της Ένωσης και η σχέση της με τις ΗΠΑ</vt:lpstr>
      <vt:lpstr>H στρατηγική διάσταση της Ένωσηςκαι η σχέση της με τις ΗΠΑ</vt:lpstr>
      <vt:lpstr>H στρατηγική διάσταση της Ένωσης και η σχέση της με τις ΗΠΑ</vt:lpstr>
      <vt:lpstr>H στρατηγική διάσταση Ε.Ε και ΗΠΑ </vt:lpstr>
      <vt:lpstr>H στρατηγική διάσταση Ε.Ε και ΗΠΑ</vt:lpstr>
      <vt:lpstr>H στρατηγική διάσταση της Ένωσης και η σχέση της με τις ΗΠΑ</vt:lpstr>
      <vt:lpstr>H στρατηγική διάσταση της Ένωσης</vt:lpstr>
      <vt:lpstr>H στρατηγική διάσταση της Ένωσης</vt:lpstr>
      <vt:lpstr>H στρατηγική διάσταση της Ένωσης</vt:lpstr>
      <vt:lpstr>H στρατηγική διάσταση της Ένωσης</vt:lpstr>
      <vt:lpstr>H στρατηγική διάσταση της Ένωσης</vt:lpstr>
      <vt:lpstr>H στρατηγική διάσταση της Ένωσηςκαι η σχέση της με τις ΗΠΑ</vt:lpstr>
      <vt:lpstr>H στρατηγική διάσταση Ε.Ε και ΗΠΑ</vt:lpstr>
      <vt:lpstr>H στρατηγική διάσταση της Ένωσης και η σχέση της με τις ΗΠΑ</vt:lpstr>
      <vt:lpstr>H στρατηγική διάσταση της Ένωσης</vt:lpstr>
      <vt:lpstr>H στρατηγική διάσταση της Ένωσης – θεσμικό πλαίσιο</vt:lpstr>
      <vt:lpstr>H στρατηγική διάσταση της Ένωσης – θεσμικό πλαίσιο</vt:lpstr>
      <vt:lpstr>H στρατηγική διάσταση της Ένωσης – θεσμικό πλαίσιο</vt:lpstr>
      <vt:lpstr>H στρατηγική διάσταση της Ένωσης – θεσμικό πλαίσιο</vt:lpstr>
      <vt:lpstr>H στρατηγική διάσταση της Ένωσης – θεσμικό πλαίσιο</vt:lpstr>
      <vt:lpstr>H στρατηγική διάσταση της Ένωσης – θεσμικό πλαίσιο</vt:lpstr>
      <vt:lpstr>H στρατηγική διάσταση της Ένωσης – θεσμικό πλαίσιο</vt:lpstr>
      <vt:lpstr>H στρατηγική διάσταση της Ένωσης – θεσμικό πλαίσιο</vt:lpstr>
      <vt:lpstr>H στρατηγική διάσταση της Ένωσης – θεσμικό πλαίσιο</vt:lpstr>
      <vt:lpstr>H στρατηγική διάσταση της Ένωσης – θεσμικό πλαίσιο</vt:lpstr>
      <vt:lpstr>H στρατηγική διάσταση της Ένωσης – θεσμικό πλαίσιο και σχέση με ΗΠΑ</vt:lpstr>
      <vt:lpstr>H στρατηγική διάσταση της Ένωσης – θεσμικό πλαίσιο και σχέση με ΗΠΑ</vt:lpstr>
      <vt:lpstr>H στρατηγική διάσταση της Ένωσης – θεσμικό πλαίσιο και σχέση με ΗΠΑ</vt:lpstr>
      <vt:lpstr>H στρατηγική διάσταση της Ένωσης – θεσμικό πλαίσιο</vt:lpstr>
      <vt:lpstr>Η στρατηγική κουλτούρα της Ένωσης-νέα Strategic Review (2016)</vt:lpstr>
      <vt:lpstr>Η στρατηγική κουλτούρα της Ένωσης-νέα Strategic Review (2016)</vt:lpstr>
      <vt:lpstr>Η στρατηγική κουλτούρα της Ένωσης-νέα Strategic Review (2016)</vt:lpstr>
      <vt:lpstr>Η στρατηγική κουλτούρα της Ένωσης-νέα Strategic Review (2016)</vt:lpstr>
      <vt:lpstr>Η στρατηγική κουλτούρα της Ένωσης-νέα Strategic Review (2016)</vt:lpstr>
      <vt:lpstr>Η στρατηγική κουλτούρα της Ένωσης-νέα Strategic Review (2016)</vt:lpstr>
      <vt:lpstr>Η στρατηγική κουλτούρα της Ένωσης-νέα Strategic Review (2016)</vt:lpstr>
      <vt:lpstr>Η στρατηγική κουλτούρα της Ένωσης-νέα Strategic Review (2016)</vt:lpstr>
      <vt:lpstr>Η στρατηγική κουλτούρα της Ένωσης-νέα Strategic Review (2016)</vt:lpstr>
      <vt:lpstr>Η στρατηγική κουλτούρα της Ένωσης-νέα Strategic Review (2016)</vt:lpstr>
      <vt:lpstr>Η στρατηγική κουλτούρα της Ένωσης-νέα Strategic Review (2016)</vt:lpstr>
      <vt:lpstr>Η στρατηγική κουλτούρα της Ένωσης-νέα Strategic Review (2016)</vt:lpstr>
      <vt:lpstr>Η στρατηγική κουλτούρα της Ένωσης-νέα Strategic Review (2016)</vt:lpstr>
      <vt:lpstr>Η στρατηγική κουλτούρα της Ένωσης-νέα Strategic Review (2016)</vt:lpstr>
      <vt:lpstr>Η στρατηγική κουλτούρα της Ένωσης-νέα Strategic Review (2016)</vt:lpstr>
      <vt:lpstr>Η στρατηγική κουλτούρα της Ένωσης-νέα Strategic Review (2016)</vt:lpstr>
      <vt:lpstr>Η στρατηγική κουλτούρα της Ένωσης-νέα Strategic Review (2016)</vt:lpstr>
      <vt:lpstr>Η στρατηγική κουλτούρα της Ένωσης-νέα Strategic Review (2016)</vt:lpstr>
      <vt:lpstr>Η στρατηγική κουλτούρα της Ένωσης-νέα Strategic Review (2016)</vt:lpstr>
      <vt:lpstr>Η στρατηγική κουλτούρα της Ένωσης-νέα Strategic Review (2016)</vt:lpstr>
      <vt:lpstr>Η στρατηγική κουλτούρα της Ένωσης-νέα Strategic Review (2016)</vt:lpstr>
      <vt:lpstr>Η στρατηγική κουλτούρα της Ένωσης-νέα Strategic Review (2016)</vt:lpstr>
      <vt:lpstr>Η στρατηγική κουλτούρα της Ένωσης-νέα Strategic Review (2016)</vt:lpstr>
      <vt:lpstr>Η επιχειρησιακή ικανότητα της Ένωσης</vt:lpstr>
      <vt:lpstr>Η επιχειρησιακή ικανότητα της Ένωσης</vt:lpstr>
      <vt:lpstr>Η επιχειρησιακή ικανότητα της Ένωσης</vt:lpstr>
      <vt:lpstr>Η επιχειρησιακή ικανότητα της Ένωσης</vt:lpstr>
      <vt:lpstr>Το (αντικειμενικό) χάσμα δυνατοτήτων (Capabilities Gap) της Ένωσης</vt:lpstr>
      <vt:lpstr>Το (αντικειμενικό) χάσμα δυνατοτήτων (Capabilities Gap) της Ένωσης</vt:lpstr>
      <vt:lpstr>Το (αντικειμενικό) χάσμα δυνατοτήτων (Capabilities Gap) της Ένωσης</vt:lpstr>
      <vt:lpstr>Το (αντικειμενικό) χάσμα δυνατοτήτων (Capabilities Gap) της Ένωσης</vt:lpstr>
      <vt:lpstr>Το (αντικειμενικό) χάσμα δυνατοτήτων (Capabilities Gap) της Ένωσης</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 και σχέση με τις ΗΠΑ</vt:lpstr>
      <vt:lpstr>Η προοπτική της Ένωσης ως στρατηγικού δρώντος και η σχέση της με τις ΗΠΑ</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 και η σχέση με ΗΠΑ</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 και η σχέση με ΗΠΑ</vt:lpstr>
      <vt:lpstr>Η προοπτική της Ένωσης ως στρατηγικού δρώντος και οι ΗΠΑ</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 Strategic Review 2020</vt:lpstr>
      <vt:lpstr>Η προοπτική της Ένωσης ως στρατηγικού δρώντος Strategic Review 2020</vt:lpstr>
      <vt:lpstr>Η προοπτική της Ένωσης ως στρατηγικού δρώντος Strategic Review 2020</vt:lpstr>
      <vt:lpstr>Η προοπτική της Ένωσης ως στρατηγικού δρώντος Strategic Review 2020</vt:lpstr>
      <vt:lpstr>Η προοπτική της Ένωσης ως στρατηγικού δρώντος Strategic Review 2020</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vt:lpstr>
      <vt:lpstr>Το μέλλον της Ευρώπης</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vt:lpstr>
      <vt:lpstr>Η προοπτική της Ένωσης ως στρατηγικού δρώντος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Theofanis Papadopoulos</dc:creator>
  <cp:lastModifiedBy>Νικόλαος Παπαναστασόπουλος</cp:lastModifiedBy>
  <cp:revision>193</cp:revision>
  <dcterms:created xsi:type="dcterms:W3CDTF">2015-12-09T19:02:02Z</dcterms:created>
  <dcterms:modified xsi:type="dcterms:W3CDTF">2023-12-10T18:31:17Z</dcterms:modified>
</cp:coreProperties>
</file>