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91" r:id="rId14"/>
    <p:sldId id="270" r:id="rId15"/>
    <p:sldId id="271" r:id="rId16"/>
    <p:sldId id="272" r:id="rId17"/>
    <p:sldId id="275" r:id="rId18"/>
    <p:sldId id="273" r:id="rId19"/>
    <p:sldId id="274" r:id="rId20"/>
    <p:sldId id="277" r:id="rId21"/>
    <p:sldId id="276" r:id="rId22"/>
    <p:sldId id="279" r:id="rId23"/>
    <p:sldId id="280" r:id="rId24"/>
    <p:sldId id="281" r:id="rId25"/>
    <p:sldId id="283" r:id="rId26"/>
    <p:sldId id="284" r:id="rId27"/>
    <p:sldId id="282" r:id="rId28"/>
    <p:sldId id="285" r:id="rId29"/>
    <p:sldId id="286" r:id="rId30"/>
    <p:sldId id="287" r:id="rId31"/>
    <p:sldId id="288" r:id="rId32"/>
    <p:sldId id="289" r:id="rId33"/>
    <p:sldId id="290" r:id="rId3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88DAE6-87D4-41EA-B824-B7D2D91B9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B7F87CE-C2EB-49FF-9EDB-6BC5C1BE1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DADDC7-7FBD-405A-A958-4717CB57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22/5/2020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2CFAAB2-357C-4B63-BB86-9291E7C91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0FB4E77-1493-40C4-A22C-B091EEB14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41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638EE-D858-449F-BBD2-CF85711A1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E84CF9B-AA5C-4FB7-BE90-FD5D96AEB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1E6B1F-A509-4D10-9E66-B9D8BA20A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22/5/2020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0123D9A-E70C-4550-96A9-C79787460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C32E295-BA45-4AFE-8E48-4F469EB8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229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BDC828F-D3AD-4036-9CAB-149642E269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8EC095D-95E8-44B3-B8FE-F1C5DCDB7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3A96ADE-78C8-40AD-A216-52F7EE22D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22/5/2020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7A2B07D-0A37-4938-947F-207A2859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02228A1-A601-48E5-95B2-12C725BA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5374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22/5/2020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406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22/5/2020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8012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22/5/2020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890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22/5/2020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163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22/5/2020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7597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22/5/2020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0228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22/5/2020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263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56F5069-7627-44FE-BD66-C761F75B9075}" type="datetimeFigureOut">
              <a:rPr lang="el-GR" smtClean="0"/>
              <a:t>22/5/2020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917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5E753B-E2BA-4C4A-A1F8-ED613B430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6C06A26-137F-4670-A2FD-2390FFFA3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27848D7-9F90-4FAD-A17F-AD7F6B570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22/5/2020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F4FC20B-5046-4B0D-A003-6B45359E2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D71D615-1E4F-4CA7-9BAC-D6EC3BE47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0498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22/5/2020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0572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22/5/2020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276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22/5/2020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403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96B01E-5219-467D-AB9C-74DAA7C0E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3D17869-490C-4C3E-AD73-F0FB83C1E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5042D73-6AF7-4BA9-B25C-4E72D7621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22/5/2020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0E99DE1-824C-456C-88D9-D899F6971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97F1B92-4718-41AD-8E9B-EDDCDAC5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669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32DE64-32D0-485E-BD33-EC79FFC18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0C8531-13E7-426D-BD99-7F4345361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5813809-760F-467C-8357-B6A824E3E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EF6FAAF-A2B4-49DA-B7B9-DD451AC65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22/5/2020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DAC7297-CD86-4863-8207-943AF3F7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525AB92-CAE5-4C73-8569-66760F38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481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5E5671-BA4B-4CE4-A54A-CD9742C98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B35E99B-3568-4ABF-AF5D-72CAB2621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E4B0E5C-6E2C-4A54-A104-0FBBD06F7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5230CAE-EA48-47F8-9ED3-443B4FCA97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45AB787-6422-4F2C-A0EC-5A62815B1A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D3EB974-5335-4A24-BC28-69CB55175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22/5/2020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4CE6213-A442-4BD1-9DE5-0220C0EE5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BE9DB4F-56A6-4EAE-AD1C-372833C3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044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82DD49-2F3C-4CF8-A36C-94CD3D49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4DE129F-A70E-4803-996A-5B7719311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22/5/2020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8821CC0-D56F-4758-9307-5DC5C5211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8FDA037-39C0-476B-9112-3709B705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534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EC62065-0158-464A-8F87-B5C37779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22/5/2020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A6A7523-1685-4877-BF80-26C6032E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994153E-ABA1-4718-A061-809C6C60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234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19E218-AC6E-4C19-9CAD-9F1F8C9DD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5C83C7-6BB5-45EC-BA37-4640CE31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4D09797-D869-4ED2-B918-040BB1BB7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75E079A-99F9-4F3C-B66F-CB0FBF741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22/5/2020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CA98137-5C19-469E-9F08-85A80477B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EF9391A-865C-4D94-AE77-D6797BAE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715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20AA3F-BC63-4D76-9DAC-C8DBF0C7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BEC3221-F45C-45D0-AD9A-7E3FD85A0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86CE96D-D538-4FCC-BDDF-F94B6BF27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42E7353-A3EB-4396-A634-AA08755ED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22/5/2020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9C7B85F-6281-48D4-B3AE-A194BE2BF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DA09F9B-091E-464F-8FB0-60B5CBB1E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025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48C69D6-7D74-40DD-844A-FA0FD80C4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265B8A3-CC01-421A-9B96-059B98160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E3ED8DD-8CDE-4809-85A4-37E7288B8A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BC25F-D6CC-4058-BD88-459B4DB8EB17}" type="datetimeFigureOut">
              <a:rPr lang="el-GR" smtClean="0"/>
              <a:t>22/5/2020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5C5EC4E-7837-4895-B244-8689FB7D6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1B9A906-9ED0-47F9-81B3-814720D68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620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56F5069-7627-44FE-BD66-C761F75B9075}" type="datetimeFigureOut">
              <a:rPr lang="el-GR" smtClean="0"/>
              <a:t>22/5/2020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15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78200B-24F5-4B9A-BDC7-F5C6583E3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Πιθανότητες και Στατιστική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B8F5C35-1754-4777-9601-667DF18571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/>
              <a:t>Ελεγχοι</a:t>
            </a:r>
            <a:r>
              <a:rPr lang="el-GR" dirty="0"/>
              <a:t> </a:t>
            </a:r>
            <a:r>
              <a:rPr lang="el-GR" dirty="0" err="1"/>
              <a:t>υποθεσεων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2744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339A9-7B72-4AD0-9D3B-587BADA4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Έλεγχοι υποθέσεων για μέσες τιμές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4DA5437C-0608-4127-B219-99EA9DEDC4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827261"/>
                <a:ext cx="10058400" cy="402336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Παράδειγμα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To 2013 </a:t>
                </a:r>
                <a:r>
                  <a:rPr lang="el-GR" dirty="0"/>
                  <a:t>η μέση ηλικία των διευθυντικών στελεχών μεγάλων επιχειρήσεων στις ΗΠΑ ήταν τα 48 έτη. Σε ένα τυχαίο δείγμα μεγέθους 25 που λήφθηκε πρόσφατα βρέθηκε ότι η μέση τιμή της ηλικίας των στελεχών ήταν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=46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και η τυπική της απόκλιση </a:t>
                </a:r>
                <a:r>
                  <a:rPr lang="en-US" dirty="0"/>
                  <a:t>s=5. </a:t>
                </a:r>
                <a:r>
                  <a:rPr lang="el-GR" dirty="0"/>
                  <a:t>Αν υποθέσουμε ότι η ηλικία των στελεχών ακολουθεί κανονική κατανομή, να βρεθεί σε στάθμη σημαντικότητας 1% αν η μέση ηλικία στελεχών άλλαξε σε σχέση με το 2013.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4DA5437C-0608-4127-B219-99EA9DEDC4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827261"/>
                <a:ext cx="10058400" cy="4023360"/>
              </a:xfrm>
              <a:blipFill>
                <a:blip r:embed="rId2"/>
                <a:stretch>
                  <a:fillRect l="-606" t="-1667" r="-7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108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339A9-7B72-4AD0-9D3B-587BADA4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Έλεγχοι υποθέσεων για μέσες τιμές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4DA5437C-0608-4127-B219-99EA9DEDC4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827261"/>
                <a:ext cx="10058400" cy="4333394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Ελέγχουμε τη μηδενική υπόθεση</a:t>
                </a:r>
                <a:r>
                  <a:rPr lang="en-US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0 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μ</m:t>
                    </m:r>
                    <m:r>
                      <a:rPr lang="el-GR">
                        <a:latin typeface="Cambria Math" panose="02040503050406030204" pitchFamily="18" charset="0"/>
                      </a:rPr>
                      <m:t>=48</m:t>
                    </m:r>
                  </m:oMath>
                </a14:m>
                <a:endParaRPr lang="en-US" dirty="0"/>
              </a:p>
              <a:p>
                <a:pPr algn="just"/>
                <a:r>
                  <a:rPr lang="el-GR" dirty="0"/>
                  <a:t>Με την εναλλακτική</a:t>
                </a:r>
                <a:r>
                  <a:rPr lang="en-US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endParaRPr lang="el-G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l-GR" dirty="0"/>
                  <a:t>Επιλέξαμε τον δίπλευρο έλεγχο</a:t>
                </a:r>
                <a:r>
                  <a:rPr lang="en-US" dirty="0"/>
                  <a:t>, </a:t>
                </a:r>
                <a:r>
                  <a:rPr lang="el-GR" dirty="0"/>
                  <a:t>άρα θα χρησιμοποιήσουμε το στατιστικό</a:t>
                </a:r>
                <a:r>
                  <a:rPr lang="en-US" dirty="0"/>
                  <a:t>:</a:t>
                </a:r>
              </a:p>
              <a:p>
                <a:pPr algn="ctr"/>
                <a:r>
                  <a:rPr lang="en-US" dirty="0"/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−48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l-GR" dirty="0"/>
              </a:p>
              <a:p>
                <a:pPr algn="just"/>
                <a:r>
                  <a:rPr lang="el-GR" dirty="0"/>
                  <a:t>Περιοχή απόρριψης 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25−1;0,01/2</m:t>
                        </m:r>
                      </m:sub>
                    </m:sSub>
                  </m:oMath>
                </a14:m>
                <a:endParaRPr lang="en-US" dirty="0"/>
              </a:p>
              <a:p>
                <a:pPr algn="just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25−1;0,01/2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4;0,005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=2,797</m:t>
                    </m:r>
                  </m:oMath>
                </a14:m>
                <a:endParaRPr lang="en-US" dirty="0"/>
              </a:p>
              <a:p>
                <a:pPr algn="just"/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24;0,005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Άρα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0 </m:t>
                        </m:r>
                      </m:sub>
                    </m:sSub>
                  </m:oMath>
                </a14:m>
                <a:r>
                  <a:rPr lang="el-GR" dirty="0"/>
                  <a:t> δεν απορρίπτεται.</a:t>
                </a:r>
                <a:endParaRPr lang="en-US" dirty="0"/>
              </a:p>
              <a:p>
                <a:pPr algn="just"/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4DA5437C-0608-4127-B219-99EA9DEDC4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827261"/>
                <a:ext cx="10058400" cy="4333394"/>
              </a:xfrm>
              <a:blipFill>
                <a:blip r:embed="rId2"/>
                <a:stretch>
                  <a:fillRect l="-606" t="-15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173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1805D3-EDD1-4AD9-BDF3-910F578FD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Κατανομές </a:t>
            </a:r>
          </a:p>
        </p:txBody>
      </p:sp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C934B01-092F-49C1-9CEE-A9AAF3ED9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53" y="1689179"/>
            <a:ext cx="4016301" cy="4370843"/>
          </a:xfrm>
        </p:spPr>
      </p:pic>
      <p:pic>
        <p:nvPicPr>
          <p:cNvPr id="7" name="Εικόνα 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4AF47F2-F5B6-400B-B4A9-D1578E580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46" y="1862721"/>
            <a:ext cx="4091708" cy="419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4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339A9-7B72-4AD0-9D3B-587BADA4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65047" cy="1450757"/>
          </a:xfrm>
        </p:spPr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Έλεγχοι υποθέσεων για διαφορά μέσων τιμών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Μικρό ή Μεγάλο δείγμα)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A5437C-0608-4127-B219-99EA9DED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Πίνακας 8">
                <a:extLst>
                  <a:ext uri="{FF2B5EF4-FFF2-40B4-BE49-F238E27FC236}">
                    <a16:creationId xmlns:a16="http://schemas.microsoft.com/office/drawing/2014/main" id="{A98DFCB5-15E5-4758-BDC8-00E4362043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5694273"/>
                  </p:ext>
                </p:extLst>
              </p:nvPr>
            </p:nvGraphicFramePr>
            <p:xfrm>
              <a:off x="1745674" y="2142909"/>
              <a:ext cx="8127999" cy="18313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477321908"/>
                        </a:ext>
                      </a:extLst>
                    </a:gridCol>
                    <a:gridCol w="2324484">
                      <a:extLst>
                        <a:ext uri="{9D8B030D-6E8A-4147-A177-3AD203B41FA5}">
                          <a16:colId xmlns:a16="http://schemas.microsoft.com/office/drawing/2014/main" val="3009096952"/>
                        </a:ext>
                      </a:extLst>
                    </a:gridCol>
                    <a:gridCol w="3094182">
                      <a:extLst>
                        <a:ext uri="{9D8B030D-6E8A-4147-A177-3AD203B41FA5}">
                          <a16:colId xmlns:a16="http://schemas.microsoft.com/office/drawing/2014/main" val="41419042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l-GR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1" dirty="0">
                              <a:solidFill>
                                <a:schemeClr val="tx1"/>
                              </a:solidFill>
                            </a:rPr>
                            <a:t>Περιοχή Απόρριψης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679470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l-GR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l-GR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)−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l-GR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l-GR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l-GR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l-GR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𝑊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/2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8802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183362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Χ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l-G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l-G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l-GR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379314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Πίνακας 8">
                <a:extLst>
                  <a:ext uri="{FF2B5EF4-FFF2-40B4-BE49-F238E27FC236}">
                    <a16:creationId xmlns:a16="http://schemas.microsoft.com/office/drawing/2014/main" id="{A98DFCB5-15E5-4758-BDC8-00E4362043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5694273"/>
                  </p:ext>
                </p:extLst>
              </p:nvPr>
            </p:nvGraphicFramePr>
            <p:xfrm>
              <a:off x="1745674" y="2142909"/>
              <a:ext cx="8127999" cy="18313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477321908"/>
                        </a:ext>
                      </a:extLst>
                    </a:gridCol>
                    <a:gridCol w="2324484">
                      <a:extLst>
                        <a:ext uri="{9D8B030D-6E8A-4147-A177-3AD203B41FA5}">
                          <a16:colId xmlns:a16="http://schemas.microsoft.com/office/drawing/2014/main" val="3009096952"/>
                        </a:ext>
                      </a:extLst>
                    </a:gridCol>
                    <a:gridCol w="3094182">
                      <a:extLst>
                        <a:ext uri="{9D8B030D-6E8A-4147-A177-3AD203B41FA5}">
                          <a16:colId xmlns:a16="http://schemas.microsoft.com/office/drawing/2014/main" val="41419042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8197" r="-200000" b="-3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6798" t="-8197" r="-133596" b="-3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1" dirty="0">
                              <a:solidFill>
                                <a:schemeClr val="tx1"/>
                              </a:solidFill>
                            </a:rPr>
                            <a:t>Περιοχή Απόρριψης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67947073"/>
                      </a:ext>
                    </a:extLst>
                  </a:tr>
                  <a:tr h="71882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55932" r="-200000" b="-1059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6798" t="-55932" r="-133596" b="-1059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2598" t="-55932" r="-197" b="-1059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18802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01639" r="-200000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6798" t="-301639" r="-133596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2598" t="-301639" r="-197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83362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01639" r="-200000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6798" t="-401639" r="-133596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2598" t="-401639" r="-197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79314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C35F2D-20DA-43EE-87CB-C1D23AFA2FE5}"/>
                  </a:ext>
                </a:extLst>
              </p:cNvPr>
              <p:cNvSpPr txBox="1"/>
              <p:nvPr/>
            </p:nvSpPr>
            <p:spPr>
              <a:xfrm>
                <a:off x="10332951" y="2772987"/>
                <a:ext cx="1523537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l-GR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l-GR" b="0" i="0" dirty="0" smtClean="0">
                                    <a:latin typeface="Cambria Math" panose="02040503050406030204" pitchFamily="18" charset="0"/>
                                  </a:rPr>
                                  <m:t>Χ</m:t>
                                </m:r>
                              </m:sub>
                              <m:sup>
                                <m:r>
                                  <a:rPr lang="el-GR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l-GR" b="0" i="0" dirty="0" smtClean="0">
                                    <a:latin typeface="Cambria Math" panose="02040503050406030204" pitchFamily="18" charset="0"/>
                                  </a:rPr>
                                  <m:t>Υ</m:t>
                                </m:r>
                              </m:sub>
                              <m:sup>
                                <m:r>
                                  <a:rPr lang="el-GR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den>
                        </m:f>
                      </m:e>
                    </m:rad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C35F2D-20DA-43EE-87CB-C1D23AFA2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2951" y="2772987"/>
                <a:ext cx="1523537" cy="6560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Πίνακας 8">
                <a:extLst>
                  <a:ext uri="{FF2B5EF4-FFF2-40B4-BE49-F238E27FC236}">
                    <a16:creationId xmlns:a16="http://schemas.microsoft.com/office/drawing/2014/main" id="{C3364559-EE46-4FD9-8C73-42CB45DB56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8931641"/>
                  </p:ext>
                </p:extLst>
              </p:nvPr>
            </p:nvGraphicFramePr>
            <p:xfrm>
              <a:off x="1745674" y="4146128"/>
              <a:ext cx="8127999" cy="18313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477321908"/>
                        </a:ext>
                      </a:extLst>
                    </a:gridCol>
                    <a:gridCol w="2324484">
                      <a:extLst>
                        <a:ext uri="{9D8B030D-6E8A-4147-A177-3AD203B41FA5}">
                          <a16:colId xmlns:a16="http://schemas.microsoft.com/office/drawing/2014/main" val="3009096952"/>
                        </a:ext>
                      </a:extLst>
                    </a:gridCol>
                    <a:gridCol w="3094182">
                      <a:extLst>
                        <a:ext uri="{9D8B030D-6E8A-4147-A177-3AD203B41FA5}">
                          <a16:colId xmlns:a16="http://schemas.microsoft.com/office/drawing/2014/main" val="41419042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l-GR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1" dirty="0">
                              <a:solidFill>
                                <a:schemeClr val="tx1"/>
                              </a:solidFill>
                            </a:rPr>
                            <a:t>Περιοχή Απόρριψης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679470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l-GR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l-GR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)−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l-GR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l-GR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l-GR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𝑊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/2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8802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183362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Χ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l-G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l-G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l-GR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379314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Πίνακας 8">
                <a:extLst>
                  <a:ext uri="{FF2B5EF4-FFF2-40B4-BE49-F238E27FC236}">
                    <a16:creationId xmlns:a16="http://schemas.microsoft.com/office/drawing/2014/main" id="{C3364559-EE46-4FD9-8C73-42CB45DB56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8931641"/>
                  </p:ext>
                </p:extLst>
              </p:nvPr>
            </p:nvGraphicFramePr>
            <p:xfrm>
              <a:off x="1745674" y="4146128"/>
              <a:ext cx="8127999" cy="18313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477321908"/>
                        </a:ext>
                      </a:extLst>
                    </a:gridCol>
                    <a:gridCol w="2324484">
                      <a:extLst>
                        <a:ext uri="{9D8B030D-6E8A-4147-A177-3AD203B41FA5}">
                          <a16:colId xmlns:a16="http://schemas.microsoft.com/office/drawing/2014/main" val="3009096952"/>
                        </a:ext>
                      </a:extLst>
                    </a:gridCol>
                    <a:gridCol w="3094182">
                      <a:extLst>
                        <a:ext uri="{9D8B030D-6E8A-4147-A177-3AD203B41FA5}">
                          <a16:colId xmlns:a16="http://schemas.microsoft.com/office/drawing/2014/main" val="41419042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8197" r="-200000" b="-3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6798" t="-8197" r="-133596" b="-3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1" dirty="0">
                              <a:solidFill>
                                <a:schemeClr val="tx1"/>
                              </a:solidFill>
                            </a:rPr>
                            <a:t>Περιοχή Απόρριψης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67947073"/>
                      </a:ext>
                    </a:extLst>
                  </a:tr>
                  <a:tr h="71882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55932" r="-200000" b="-105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6798" t="-55932" r="-133596" b="-105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2598" t="-55932" r="-197" b="-1050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18802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01639" r="-20000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6798" t="-301639" r="-13359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2598" t="-301639" r="-197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83362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01639" r="-2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6798" t="-401639" r="-13359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2598" t="-401639" r="-197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793149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57610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339A9-7B72-4AD0-9D3B-587BADA4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Έλεγχοι υποθέσεων για διαφορά μέσων τιμών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Άγνωστη απόκλιση)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A5437C-0608-4127-B219-99EA9DEDC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08789"/>
            <a:ext cx="10058400" cy="4023360"/>
          </a:xfrm>
        </p:spPr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Πίνακας 8">
                <a:extLst>
                  <a:ext uri="{FF2B5EF4-FFF2-40B4-BE49-F238E27FC236}">
                    <a16:creationId xmlns:a16="http://schemas.microsoft.com/office/drawing/2014/main" id="{E3C046BE-C7B7-47C1-80EF-E3D23F137D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2429952"/>
                  </p:ext>
                </p:extLst>
              </p:nvPr>
            </p:nvGraphicFramePr>
            <p:xfrm>
              <a:off x="1840809" y="2193242"/>
              <a:ext cx="8127999" cy="21432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477321908"/>
                        </a:ext>
                      </a:extLst>
                    </a:gridCol>
                    <a:gridCol w="1899611">
                      <a:extLst>
                        <a:ext uri="{9D8B030D-6E8A-4147-A177-3AD203B41FA5}">
                          <a16:colId xmlns:a16="http://schemas.microsoft.com/office/drawing/2014/main" val="3009096952"/>
                        </a:ext>
                      </a:extLst>
                    </a:gridCol>
                    <a:gridCol w="3519055">
                      <a:extLst>
                        <a:ext uri="{9D8B030D-6E8A-4147-A177-3AD203B41FA5}">
                          <a16:colId xmlns:a16="http://schemas.microsoft.com/office/drawing/2014/main" val="41419042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l-GR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1" dirty="0">
                              <a:solidFill>
                                <a:schemeClr val="tx1"/>
                              </a:solidFill>
                            </a:rPr>
                            <a:t>Περιοχή Απόρριψης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679470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l-GR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l-GR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)−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l-GR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l-GR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l-GR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𝑃</m:t>
                                            </m:r>
                                          </m:sub>
                                        </m:sSub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l-GR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f>
                                              <m:fPr>
                                                <m:ctrlPr>
                                                  <a:rPr lang="el-GR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</m:t>
                                                </m:r>
                                              </m:den>
                                            </m:f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+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𝑚</m:t>
                                                </m:r>
                                              </m:den>
                                            </m:f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−2;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/2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8802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−2;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/2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183362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Χ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l-G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l-G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l-GR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−2;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/2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379314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Πίνακας 8">
                <a:extLst>
                  <a:ext uri="{FF2B5EF4-FFF2-40B4-BE49-F238E27FC236}">
                    <a16:creationId xmlns:a16="http://schemas.microsoft.com/office/drawing/2014/main" id="{E3C046BE-C7B7-47C1-80EF-E3D23F137D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2429952"/>
                  </p:ext>
                </p:extLst>
              </p:nvPr>
            </p:nvGraphicFramePr>
            <p:xfrm>
              <a:off x="1840809" y="2193242"/>
              <a:ext cx="8127999" cy="21432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477321908"/>
                        </a:ext>
                      </a:extLst>
                    </a:gridCol>
                    <a:gridCol w="1899611">
                      <a:extLst>
                        <a:ext uri="{9D8B030D-6E8A-4147-A177-3AD203B41FA5}">
                          <a16:colId xmlns:a16="http://schemas.microsoft.com/office/drawing/2014/main" val="3009096952"/>
                        </a:ext>
                      </a:extLst>
                    </a:gridCol>
                    <a:gridCol w="3519055">
                      <a:extLst>
                        <a:ext uri="{9D8B030D-6E8A-4147-A177-3AD203B41FA5}">
                          <a16:colId xmlns:a16="http://schemas.microsoft.com/office/drawing/2014/main" val="41419042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6557" r="-200225" b="-4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2628" t="-6557" r="-185577" b="-4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1" dirty="0">
                              <a:solidFill>
                                <a:schemeClr val="tx1"/>
                              </a:solidFill>
                            </a:rPr>
                            <a:t>Περιοχή Απόρριψης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67947073"/>
                      </a:ext>
                    </a:extLst>
                  </a:tr>
                  <a:tr h="991616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9877" r="-200225" b="-828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2628" t="-39877" r="-185577" b="-828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30969" t="-39877" r="-173" b="-828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1880207"/>
                      </a:ext>
                    </a:extLst>
                  </a:tr>
                  <a:tr h="390398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50769" r="-200225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2628" t="-350769" r="-185577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30969" t="-350769" r="-173" b="-1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8336248"/>
                      </a:ext>
                    </a:extLst>
                  </a:tr>
                  <a:tr h="390398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57813" r="-200225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2628" t="-457813" r="-185577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30969" t="-457813" r="-173" b="-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79314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7C3505-9BC1-4B32-9A57-DCAA09AB386B}"/>
                  </a:ext>
                </a:extLst>
              </p:cNvPr>
              <p:cNvSpPr txBox="1"/>
              <p:nvPr/>
            </p:nvSpPr>
            <p:spPr>
              <a:xfrm>
                <a:off x="1840809" y="4756315"/>
                <a:ext cx="3251200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den>
                        </m:f>
                      </m:e>
                    </m:rad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7C3505-9BC1-4B32-9A57-DCAA09AB3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809" y="4756315"/>
                <a:ext cx="3251200" cy="6560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856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E82DA5-C4EE-40FC-89E4-501807A59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Έλεγχοι υποθέσεων για διαφορά μέσων τιμών</a:t>
            </a: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2B81DE4-CC02-4817-8971-572CF887EE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/>
                  <a:t>Παράδειγμα</a:t>
                </a:r>
                <a:r>
                  <a:rPr lang="en-US" dirty="0"/>
                  <a:t>:</a:t>
                </a:r>
              </a:p>
              <a:p>
                <a:pPr algn="just"/>
                <a:r>
                  <a:rPr lang="el-GR" dirty="0"/>
                  <a:t>Δύο οδηγοί Α και Β  κάνουν την ίδια διαδρομή. Οι χρόνοι Χ και Υ στους οποίους οι Α και Β κάνουν τη διαδρομή αυτή ακολουθούν κανονικές κατανομές με τυπικές αποκλίσεις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Χ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=1,2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Υ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=1,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r>
                  <a:rPr lang="el-GR" dirty="0"/>
                  <a:t>. Σε ένα δείγμα 18 διαδρομών για τον οδηγό Α η μέση τιμής της Χ ήταν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=14,3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σε ένα δείγμα  20 διαδρομών για τον Β, η μέση τιμή της Υ ήταν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l-GR" dirty="0"/>
              </a:p>
              <a:p>
                <a:pPr algn="just"/>
                <a:r>
                  <a:rPr lang="el-GR" dirty="0"/>
                  <a:t>Να εξεταστεί σε στάθμη σημαντικότητας 1% αν ο μέσος χρόνος είναι μικρότερος για τον οδηγό Α από ότι είναι για τον Β.</a:t>
                </a: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2B81DE4-CC02-4817-8971-572CF887EE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 r="-15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180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E82DA5-C4EE-40FC-89E4-501807A59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Έλεγχοι υποθέσεων για διαφορά μέσων τιμών</a:t>
            </a: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2B81DE4-CC02-4817-8971-572CF887EE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204084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Χ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Υ</m:t>
                        </m:r>
                      </m:sub>
                    </m:sSub>
                  </m:oMath>
                </a14:m>
                <a:r>
                  <a:rPr lang="el-GR" dirty="0"/>
                  <a:t> οι μέσες τιμές του βάρους των χρόνων, ελέγχουμε τη μηδενική υπόθεση</a:t>
                </a:r>
                <a:r>
                  <a:rPr lang="en-US" dirty="0"/>
                  <a:t>:</a:t>
                </a:r>
              </a:p>
              <a:p>
                <a:pPr algn="ctr"/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Χ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dirty="0"/>
                  <a:t>=0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Χ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  <m:r>
                      <a:rPr lang="el-G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0</a:t>
                </a:r>
                <a:endParaRPr lang="el-GR" dirty="0"/>
              </a:p>
              <a:p>
                <a:pPr algn="just"/>
                <a:r>
                  <a:rPr lang="el-GR" sz="1600" dirty="0"/>
                  <a:t>Θα χρησιμοποιήσουμε το στατιστικό που αφορά γνωστές διακυμάνσεις με περιοχή απόρριψης</a:t>
                </a:r>
                <a:r>
                  <a:rPr lang="en-US" sz="1600" dirty="0"/>
                  <a:t>: </a:t>
                </a:r>
                <a:r>
                  <a:rPr lang="el-GR" sz="1600" dirty="0"/>
                  <a:t>Την </a:t>
                </a:r>
                <a:r>
                  <a:rPr lang="en-US" sz="1600" dirty="0"/>
                  <a:t>z &lt;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0,01 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=−2,33</m:t>
                    </m:r>
                  </m:oMath>
                </a14:m>
                <a:endParaRPr lang="el-GR" sz="16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1,2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18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1,8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0,492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14,3−15,8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0,492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=−3,049</m:t>
                    </m:r>
                  </m:oMath>
                </a14:m>
                <a:endParaRPr lang="en-US" dirty="0"/>
              </a:p>
              <a:p>
                <a:pPr algn="just"/>
                <a:r>
                  <a:rPr lang="el-GR" dirty="0"/>
                  <a:t>Άρα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απορρίπτεται σε στάθμη σημαντικότητας 1%. </a:t>
                </a: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2B81DE4-CC02-4817-8971-572CF887EE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204084"/>
              </a:xfrm>
              <a:blipFill>
                <a:blip r:embed="rId2"/>
                <a:stretch>
                  <a:fillRect l="-606" t="-15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509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E82DA5-C4EE-40FC-89E4-501807A59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Έλεγχοι υποθέσεων για διαφορά μέσων τιμών</a:t>
            </a: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2B81DE4-CC02-4817-8971-572CF887EE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/>
                  <a:t>Παράδειγμα</a:t>
                </a:r>
                <a:r>
                  <a:rPr lang="en-US" dirty="0"/>
                  <a:t>:</a:t>
                </a:r>
                <a:endParaRPr lang="el-GR" dirty="0"/>
              </a:p>
              <a:p>
                <a:pPr algn="just"/>
                <a:r>
                  <a:rPr lang="el-GR" dirty="0"/>
                  <a:t>Σε ένα δείγμα 14 γλυκών που παράγονται από μια μηχανή Ι μιας βιοτεχνίας παρασκευής γλυκών η μέση τιμή του βάρους ήταν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=23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𝑔𝑟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η τυπική απόκλιση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Σε ένα δείγμα 16 γλυκών από μια άλλη μηχανή ΙΙ η μέση τιμή του βάρους ήταν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𝑔𝑟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η τυπική απόκλιση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Υ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𝑔𝑟</m:t>
                    </m:r>
                  </m:oMath>
                </a14:m>
                <a:r>
                  <a:rPr lang="el-GR" dirty="0"/>
                  <a:t>. Υποθέτοντας ότι τα βάρη των γλυκών ακολουθούν κανονικές κατανομές με ίσες τυπικές αποκλίσεις, να εξεταστεί σε στάθμη σημαντικότητας 1%, αν οι μέσες τιμές του βάρους των γλυκισμάτων που παράγουν οι δύο μηχανές είναι ίσες ή διαφορετικές.</a:t>
                </a:r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2B81DE4-CC02-4817-8971-572CF887EE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 r="-15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895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E82DA5-C4EE-40FC-89E4-501807A59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Έλεγχοι υποθέσεων για διαφορά μέσων τιμών</a:t>
            </a: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2B81DE4-CC02-4817-8971-572CF887EE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73442"/>
                <a:ext cx="10058400" cy="441652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dirty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Χ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Υ</m:t>
                        </m:r>
                      </m:sub>
                    </m:sSub>
                  </m:oMath>
                </a14:m>
                <a:r>
                  <a:rPr lang="el-GR" dirty="0"/>
                  <a:t> οι μέσες τιμές του βάρους των γλυκισμάτων, ελέγχουμε τη μηδενική υπόθεση</a:t>
                </a:r>
                <a:r>
                  <a:rPr lang="en-US" dirty="0"/>
                  <a:t>:</a:t>
                </a:r>
              </a:p>
              <a:p>
                <a:pPr algn="ctr"/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Χ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dirty="0"/>
                  <a:t>=0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Χ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0</a:t>
                </a:r>
                <a:endParaRPr lang="el-GR" dirty="0"/>
              </a:p>
              <a:p>
                <a:pPr algn="just"/>
                <a:r>
                  <a:rPr lang="el-GR" dirty="0"/>
                  <a:t>Θα χρησιμοποιήσουμε το στατιστικό που ακολουθεί κατανομή </a:t>
                </a:r>
                <a:r>
                  <a:rPr lang="en-US" dirty="0"/>
                  <a:t>t-student </a:t>
                </a:r>
                <a:r>
                  <a:rPr lang="el-GR" dirty="0"/>
                  <a:t>με</a:t>
                </a:r>
                <a:r>
                  <a:rPr lang="en-US" dirty="0"/>
                  <a:t>:</a:t>
                </a:r>
              </a:p>
              <a:p>
                <a:pPr algn="just"/>
                <a:r>
                  <a:rPr lang="en-US" dirty="0"/>
                  <a:t>n+m-2=14+16-2=28 </a:t>
                </a:r>
                <a:r>
                  <a:rPr lang="el-GR" dirty="0"/>
                  <a:t>βαθμούς ελευθερίας, και περιοχή απόρριψης της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την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28;0,01/2</m:t>
                        </m:r>
                      </m:sub>
                    </m:sSub>
                  </m:oMath>
                </a14:m>
                <a:r>
                  <a:rPr lang="en-US" dirty="0"/>
                  <a:t>=2,763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14−1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+(16−1)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(14+16−2)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=3.571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23−25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3.571</m:t>
                        </m:r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=−1,531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28;0,01/2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Επομένως</m:t>
                    </m:r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δεν</m:t>
                    </m:r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απορρίπτεται</m:t>
                    </m:r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σε</m:t>
                    </m:r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στάθμη</m:t>
                    </m:r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σημαντικότ</m:t>
                    </m:r>
                  </m:oMath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2B81DE4-CC02-4817-8971-572CF887EE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73442"/>
                <a:ext cx="10058400" cy="4416521"/>
              </a:xfrm>
              <a:blipFill>
                <a:blip r:embed="rId2"/>
                <a:stretch>
                  <a:fillRect l="-606" t="-1931" r="-7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013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339A9-7B72-4AD0-9D3B-587BADA4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Έλεγχοι υποθέσεων για αναλογία </a:t>
            </a: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A5437C-0608-4127-B219-99EA9DEDC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08789"/>
            <a:ext cx="10058400" cy="4023360"/>
          </a:xfrm>
        </p:spPr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Πίνακας 8">
                <a:extLst>
                  <a:ext uri="{FF2B5EF4-FFF2-40B4-BE49-F238E27FC236}">
                    <a16:creationId xmlns:a16="http://schemas.microsoft.com/office/drawing/2014/main" id="{E3C046BE-C7B7-47C1-80EF-E3D23F137D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0883813"/>
                  </p:ext>
                </p:extLst>
              </p:nvPr>
            </p:nvGraphicFramePr>
            <p:xfrm>
              <a:off x="1840809" y="2193242"/>
              <a:ext cx="8127999" cy="20055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477321908"/>
                        </a:ext>
                      </a:extLst>
                    </a:gridCol>
                    <a:gridCol w="1899611">
                      <a:extLst>
                        <a:ext uri="{9D8B030D-6E8A-4147-A177-3AD203B41FA5}">
                          <a16:colId xmlns:a16="http://schemas.microsoft.com/office/drawing/2014/main" val="3009096952"/>
                        </a:ext>
                      </a:extLst>
                    </a:gridCol>
                    <a:gridCol w="3519055">
                      <a:extLst>
                        <a:ext uri="{9D8B030D-6E8A-4147-A177-3AD203B41FA5}">
                          <a16:colId xmlns:a16="http://schemas.microsoft.com/office/drawing/2014/main" val="4141904221"/>
                        </a:ext>
                      </a:extLst>
                    </a:gridCol>
                  </a:tblGrid>
                  <a:tr h="33967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l-GR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1" dirty="0">
                              <a:solidFill>
                                <a:schemeClr val="tx1"/>
                              </a:solidFill>
                            </a:rPr>
                            <a:t>Περιοχή Απόρριψης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67947073"/>
                      </a:ext>
                    </a:extLst>
                  </a:tr>
                  <a:tr h="9082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l-GR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)−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l-GR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l-GR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l-GR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l-GR" b="0" i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(1−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l-GR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l-GR" b="0" i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)/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880207"/>
                      </a:ext>
                    </a:extLst>
                  </a:tr>
                  <a:tr h="3575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18336248"/>
                      </a:ext>
                    </a:extLst>
                  </a:tr>
                  <a:tr h="3575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379314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Πίνακας 8">
                <a:extLst>
                  <a:ext uri="{FF2B5EF4-FFF2-40B4-BE49-F238E27FC236}">
                    <a16:creationId xmlns:a16="http://schemas.microsoft.com/office/drawing/2014/main" id="{E3C046BE-C7B7-47C1-80EF-E3D23F137D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0883813"/>
                  </p:ext>
                </p:extLst>
              </p:nvPr>
            </p:nvGraphicFramePr>
            <p:xfrm>
              <a:off x="1840809" y="2193242"/>
              <a:ext cx="8127999" cy="20055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477321908"/>
                        </a:ext>
                      </a:extLst>
                    </a:gridCol>
                    <a:gridCol w="1899611">
                      <a:extLst>
                        <a:ext uri="{9D8B030D-6E8A-4147-A177-3AD203B41FA5}">
                          <a16:colId xmlns:a16="http://schemas.microsoft.com/office/drawing/2014/main" val="3009096952"/>
                        </a:ext>
                      </a:extLst>
                    </a:gridCol>
                    <a:gridCol w="3519055">
                      <a:extLst>
                        <a:ext uri="{9D8B030D-6E8A-4147-A177-3AD203B41FA5}">
                          <a16:colId xmlns:a16="http://schemas.microsoft.com/office/drawing/2014/main" val="414190422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8333" r="-200225" b="-45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2628" t="-8333" r="-185577" b="-45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1" dirty="0">
                              <a:solidFill>
                                <a:schemeClr val="tx1"/>
                              </a:solidFill>
                            </a:rPr>
                            <a:t>Περιοχή Απόρριψης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67947073"/>
                      </a:ext>
                    </a:extLst>
                  </a:tr>
                  <a:tr h="908275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3333" r="-200225" b="-8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2628" t="-43333" r="-185577" b="-8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30969" t="-43333" r="-173" b="-8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18802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58333" r="-200225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2628" t="-358333" r="-185577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30969" t="-358333" r="-173" b="-1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83362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58333" r="-200225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2628" t="-458333" r="-185577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30969" t="-458333" r="-173" b="-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793149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8355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339A9-7B72-4AD0-9D3B-587BADA4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Έλεγχοι Υποθέσεων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A5437C-0608-4127-B219-99EA9DED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>
                <a:extLst>
                  <a:ext uri="{FF2B5EF4-FFF2-40B4-BE49-F238E27FC236}">
                    <a16:creationId xmlns:a16="http://schemas.microsoft.com/office/drawing/2014/main" id="{C11C08DD-04B6-406A-9176-6B146A491A42}"/>
                  </a:ext>
                </a:extLst>
              </p:cNvPr>
              <p:cNvSpPr/>
              <p:nvPr/>
            </p:nvSpPr>
            <p:spPr>
              <a:xfrm>
                <a:off x="1182254" y="1994122"/>
                <a:ext cx="9973425" cy="126631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0" lvl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Θέλουμε να εξετάσουμε αν η μέση τιμή μ του βάρους Χ ενός πακέτου τσιπς είναι όσο αναγράφεται στη συσκευασία, δηλαδή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l-G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𝜊</m:t>
                        </m:r>
                      </m:sub>
                    </m:sSub>
                    <m:r>
                      <a:rPr lang="el-GR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=50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𝑔𝑟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ή διαφορετικά με την βοήθεια ενός δείγματος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 πακέτων, υποθέτοντας ότι το Χ ακολουθεί κανονική κατανομή.</a:t>
                </a:r>
              </a:p>
            </p:txBody>
          </p:sp>
        </mc:Choice>
        <mc:Fallback xmlns="">
          <p:sp>
            <p:nvSpPr>
              <p:cNvPr id="4" name="Ορθογώνιο 3">
                <a:extLst>
                  <a:ext uri="{FF2B5EF4-FFF2-40B4-BE49-F238E27FC236}">
                    <a16:creationId xmlns:a16="http://schemas.microsoft.com/office/drawing/2014/main" id="{C11C08DD-04B6-406A-9176-6B146A491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254" y="1994122"/>
                <a:ext cx="9973425" cy="1266314"/>
              </a:xfrm>
              <a:prstGeom prst="rect">
                <a:avLst/>
              </a:prstGeom>
              <a:blipFill>
                <a:blip r:embed="rId2"/>
                <a:stretch>
                  <a:fillRect l="-611" r="-54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>
                <a:extLst>
                  <a:ext uri="{FF2B5EF4-FFF2-40B4-BE49-F238E27FC236}">
                    <a16:creationId xmlns:a16="http://schemas.microsoft.com/office/drawing/2014/main" id="{251052E5-473E-47E2-8F6F-D04A22484B1C}"/>
                  </a:ext>
                </a:extLst>
              </p:cNvPr>
              <p:cNvSpPr/>
              <p:nvPr/>
            </p:nvSpPr>
            <p:spPr>
              <a:xfrm>
                <a:off x="1182254" y="3441921"/>
                <a:ext cx="9973425" cy="267255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0" lvl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Για να κάνουμε τον έλεγχο της υπόθεσης αυτής που λέγεται μηδενική υπόθεση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R="0" lvl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0 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l-G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l-G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l-G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l-G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Χρησιμοποιούμε ένα κατάλληλο στατιστικό. Το στατιστικό δίνει την απόσταση της δειγματικής μέσης τιμής από την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l-G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 defTabSz="457200">
                  <a:buFont typeface="Wingdings" panose="05000000000000000000" pitchFamily="2" charset="2"/>
                  <a:buChar char="§"/>
                  <a:defRPr/>
                </a:pP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Από την κατανομή του στατιστικού αυτού προσδιορίζουμε την περιοχή τιμών του για τις οποίες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0 </m:t>
                        </m:r>
                      </m:sub>
                    </m:sSub>
                  </m:oMath>
                </a14:m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απορρίπτεται ή γίνεται δεκτή.</a:t>
                </a:r>
              </a:p>
              <a:p>
                <a:pPr marL="342900" lvl="0" indent="-342900" algn="just" defTabSz="457200">
                  <a:buFont typeface="Wingdings" panose="05000000000000000000" pitchFamily="2" charset="2"/>
                  <a:buChar char="§"/>
                  <a:defRPr/>
                </a:pP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Υπολογίζουμε την τιμή του στατιστικού και εξετάζουμε αν βρίσκεται στην περιοχή απόρριψης ή όχι. </a:t>
                </a:r>
              </a:p>
              <a:p>
                <a:pPr marR="0" lvl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el-GR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Ορθογώνιο 6">
                <a:extLst>
                  <a:ext uri="{FF2B5EF4-FFF2-40B4-BE49-F238E27FC236}">
                    <a16:creationId xmlns:a16="http://schemas.microsoft.com/office/drawing/2014/main" id="{251052E5-473E-47E2-8F6F-D04A22484B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254" y="3441921"/>
                <a:ext cx="9973425" cy="2672551"/>
              </a:xfrm>
              <a:prstGeom prst="rect">
                <a:avLst/>
              </a:prstGeom>
              <a:blipFill>
                <a:blip r:embed="rId3"/>
                <a:stretch>
                  <a:fillRect l="-611" t="-4091" r="-54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640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F35810-B3A1-41D0-8227-0CF285F52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Έλεγχοι υποθέσεων για αναλογία</a:t>
            </a:r>
            <a:endParaRPr lang="el-GR" sz="4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9A5D43-D08F-45D9-B756-EF3D5C38D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r>
              <a:rPr lang="en-US" dirty="0"/>
              <a:t>:</a:t>
            </a:r>
          </a:p>
          <a:p>
            <a:r>
              <a:rPr lang="el-GR" dirty="0"/>
              <a:t>Σε ένα δείγμα 150 αντικειμένων που παράγονται από ένα τόρνο τα 6 ήταν ελαττωματικά. Να εξεταστεί σε στάθμη σημαντικότητας 5% αν το ποσοστό των ελλαττωματικών αντικειμένων που παράγονται από τον τόρνο είναι μικρότερο του 7.5%.</a:t>
            </a:r>
          </a:p>
        </p:txBody>
      </p:sp>
    </p:spTree>
    <p:extLst>
      <p:ext uri="{BB962C8B-B14F-4D97-AF65-F5344CB8AC3E}">
        <p14:creationId xmlns:p14="http://schemas.microsoft.com/office/powerpoint/2010/main" val="85624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F35810-B3A1-41D0-8227-0CF285F52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Έλεγχοι υποθέσεων για αναλογία </a:t>
            </a:r>
            <a:endParaRPr lang="el-GR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99A5D43-D08F-45D9-B756-EF3D5C38DA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Αν </a:t>
                </a:r>
                <a:r>
                  <a:rPr lang="en-US" dirty="0"/>
                  <a:t>p </a:t>
                </a:r>
                <a:r>
                  <a:rPr lang="el-GR" dirty="0"/>
                  <a:t>είναι η αναλογία των ελαττωματικών αντικειμένων που παράγονται από τον τόρνο σε όλο τον πληθυσμό, ελέγχουμε την μηδενική υπόθεση</a:t>
                </a:r>
                <a:r>
                  <a:rPr lang="en-US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=0,075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 </m:t>
                    </m:r>
                  </m:oMath>
                </a14:m>
                <a:r>
                  <a:rPr lang="en-US" dirty="0"/>
                  <a:t>0,075</a:t>
                </a:r>
              </a:p>
              <a:p>
                <a:pPr algn="just"/>
                <a:r>
                  <a:rPr lang="el-GR" dirty="0"/>
                  <a:t>Επιλέξαμε αυτή την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διότι ζητείται να ελέγξουμε αν το ποσοστό των ελλαττωματικών αντικειμένων είναι μικρότερο του 7.5%.</a:t>
                </a:r>
              </a:p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=0,04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0,04 −0,075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0,075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1−0,075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150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=−1,627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 και γνωρίζουμε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0,05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=1,645</m:t>
                    </m:r>
                  </m:oMath>
                </a14:m>
                <a:endParaRPr lang="en-US" dirty="0"/>
              </a:p>
              <a:p>
                <a:pPr algn="just"/>
                <a:r>
                  <a:rPr lang="en-US" dirty="0"/>
                  <a:t>z &gt;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0,05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δεν απορρίπτεται σε στάθμη σημαντικότητας 1%.</a:t>
                </a: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99A5D43-D08F-45D9-B756-EF3D5C38DA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 r="-15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819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339A9-7B72-4AD0-9D3B-587BADA4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Έλεγχοι υποθέσεων για αναλογία (διαφορά αναλογιών)</a:t>
            </a: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A5437C-0608-4127-B219-99EA9DED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Πίνακας 8">
                <a:extLst>
                  <a:ext uri="{FF2B5EF4-FFF2-40B4-BE49-F238E27FC236}">
                    <a16:creationId xmlns:a16="http://schemas.microsoft.com/office/drawing/2014/main" id="{A98DFCB5-15E5-4758-BDC8-00E4362043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7147356"/>
                  </p:ext>
                </p:extLst>
              </p:nvPr>
            </p:nvGraphicFramePr>
            <p:xfrm>
              <a:off x="1782619" y="2161381"/>
              <a:ext cx="8127999" cy="24937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67345">
                      <a:extLst>
                        <a:ext uri="{9D8B030D-6E8A-4147-A177-3AD203B41FA5}">
                          <a16:colId xmlns:a16="http://schemas.microsoft.com/office/drawing/2014/main" val="1477321908"/>
                        </a:ext>
                      </a:extLst>
                    </a:gridCol>
                    <a:gridCol w="1560945">
                      <a:extLst>
                        <a:ext uri="{9D8B030D-6E8A-4147-A177-3AD203B41FA5}">
                          <a16:colId xmlns:a16="http://schemas.microsoft.com/office/drawing/2014/main" val="3009096952"/>
                        </a:ext>
                      </a:extLst>
                    </a:gridCol>
                    <a:gridCol w="4599709">
                      <a:extLst>
                        <a:ext uri="{9D8B030D-6E8A-4147-A177-3AD203B41FA5}">
                          <a16:colId xmlns:a16="http://schemas.microsoft.com/office/drawing/2014/main" val="41419042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l-GR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1" dirty="0">
                              <a:solidFill>
                                <a:schemeClr val="tx1"/>
                              </a:solidFill>
                            </a:rPr>
                            <a:t>Περιοχή Απόρριψης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67947073"/>
                      </a:ext>
                    </a:extLst>
                  </a:tr>
                  <a:tr h="49936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l-GR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f>
                                          <m:fPr>
                                            <m:ctrlPr>
                                              <a:rPr lang="el-GR" sz="18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l-GR" sz="180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l-GR" sz="180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l-GR" sz="18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l-GR" sz="180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l-GR" sz="180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l-GR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l-GR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f>
                                              <m:fPr>
                                                <m:ctrlPr>
                                                  <a:rPr lang="el-GR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f>
                                                  <m:fPr>
                                                    <m:ctrlPr>
                                                      <a:rPr lang="el-GR" sz="1800" i="1" smtClean="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sSub>
                                                      <m:sSubPr>
                                                        <m:ctrlPr>
                                                          <a:rPr lang="el-GR" sz="1800" i="1" smtClean="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sz="1800" b="0" i="1" smtClean="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𝑦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sz="1800" b="0" i="1" smtClean="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</m:sub>
                                                    </m:sSub>
                                                  </m:num>
                                                  <m:den>
                                                    <m:sSub>
                                                      <m:sSubPr>
                                                        <m:ctrlPr>
                                                          <a:rPr lang="el-GR" sz="1800" i="1" smtClean="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sz="1800" b="0" i="1" smtClean="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𝑛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sz="1800" b="0" i="1" smtClean="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</m:sub>
                                                    </m:sSub>
                                                  </m:den>
                                                </m:f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(1−</m:t>
                                                </m:r>
                                                <m:f>
                                                  <m:fPr>
                                                    <m:ctrlPr>
                                                      <a:rPr lang="el-GR" sz="1800" i="1" smtClean="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sSub>
                                                      <m:sSubPr>
                                                        <m:ctrlPr>
                                                          <a:rPr lang="el-GR" sz="1800" i="1" smtClean="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sz="1800" b="0" i="1" smtClean="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𝑦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sz="1800" b="0" i="1" smtClean="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</m:sub>
                                                    </m:sSub>
                                                  </m:num>
                                                  <m:den>
                                                    <m:sSub>
                                                      <m:sSubPr>
                                                        <m:ctrlPr>
                                                          <a:rPr lang="el-GR" sz="1800" i="1" smtClean="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sz="1800" b="0" i="1" smtClean="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𝑛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sz="1800" b="0" i="1" smtClean="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</m:sub>
                                                    </m:sSub>
                                                  </m:den>
                                                </m:f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)</m:t>
                                                </m:r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l-GR" sz="1800" i="1" smtClean="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+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el-GR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f>
                                                  <m:fPr>
                                                    <m:ctrlPr>
                                                      <a:rPr lang="el-GR" sz="1800" i="1" smtClean="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sSub>
                                                      <m:sSubPr>
                                                        <m:ctrlPr>
                                                          <a:rPr lang="el-GR" sz="1800" i="1" smtClean="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sz="1800" b="0" i="1" smtClean="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𝑦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sz="1800" b="0" i="1" smtClean="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2</m:t>
                                                        </m:r>
                                                      </m:sub>
                                                    </m:sSub>
                                                  </m:num>
                                                  <m:den>
                                                    <m:sSub>
                                                      <m:sSubPr>
                                                        <m:ctrlPr>
                                                          <a:rPr lang="el-GR" sz="1800" i="1" smtClean="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sz="1800" b="0" i="1" smtClean="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𝑛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sz="1800" b="0" i="1" smtClean="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2</m:t>
                                                        </m:r>
                                                      </m:sub>
                                                    </m:sSub>
                                                  </m:den>
                                                </m:f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(1−</m:t>
                                                </m:r>
                                                <m:f>
                                                  <m:fPr>
                                                    <m:ctrlPr>
                                                      <a:rPr lang="el-GR" sz="1800" i="1" smtClean="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sSub>
                                                      <m:sSubPr>
                                                        <m:ctrlPr>
                                                          <a:rPr lang="el-GR" sz="1800" i="1" smtClean="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sz="1800" b="0" i="1" smtClean="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𝑦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sz="1800" b="0" i="1" smtClean="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2</m:t>
                                                        </m:r>
                                                      </m:sub>
                                                    </m:sSub>
                                                  </m:num>
                                                  <m:den>
                                                    <m:sSub>
                                                      <m:sSubPr>
                                                        <m:ctrlPr>
                                                          <a:rPr lang="el-GR" sz="1800" i="1" smtClean="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sz="1800" b="0" i="1" smtClean="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𝑛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sz="1800" b="0" i="1" smtClean="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2</m:t>
                                                        </m:r>
                                                      </m:sub>
                                                    </m:sSub>
                                                  </m:den>
                                                </m:f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)</m:t>
                                                </m:r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l-GR" sz="1800" i="1" smtClean="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8802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183362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379314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Πίνακας 8">
                <a:extLst>
                  <a:ext uri="{FF2B5EF4-FFF2-40B4-BE49-F238E27FC236}">
                    <a16:creationId xmlns:a16="http://schemas.microsoft.com/office/drawing/2014/main" id="{A98DFCB5-15E5-4758-BDC8-00E4362043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7147356"/>
                  </p:ext>
                </p:extLst>
              </p:nvPr>
            </p:nvGraphicFramePr>
            <p:xfrm>
              <a:off x="1782619" y="2161381"/>
              <a:ext cx="8127999" cy="24937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67345">
                      <a:extLst>
                        <a:ext uri="{9D8B030D-6E8A-4147-A177-3AD203B41FA5}">
                          <a16:colId xmlns:a16="http://schemas.microsoft.com/office/drawing/2014/main" val="1477321908"/>
                        </a:ext>
                      </a:extLst>
                    </a:gridCol>
                    <a:gridCol w="1560945">
                      <a:extLst>
                        <a:ext uri="{9D8B030D-6E8A-4147-A177-3AD203B41FA5}">
                          <a16:colId xmlns:a16="http://schemas.microsoft.com/office/drawing/2014/main" val="3009096952"/>
                        </a:ext>
                      </a:extLst>
                    </a:gridCol>
                    <a:gridCol w="4599709">
                      <a:extLst>
                        <a:ext uri="{9D8B030D-6E8A-4147-A177-3AD203B41FA5}">
                          <a16:colId xmlns:a16="http://schemas.microsoft.com/office/drawing/2014/main" val="41419042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8197" r="-313313" b="-5786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6172" t="-8197" r="-295313" b="-5786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1" dirty="0">
                              <a:solidFill>
                                <a:schemeClr val="tx1"/>
                              </a:solidFill>
                            </a:rPr>
                            <a:t>Περιοχή Απόρριψης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67947073"/>
                      </a:ext>
                    </a:extLst>
                  </a:tr>
                  <a:tr h="1381189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9075" r="-313313" b="-555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6172" t="-29075" r="-295313" b="-555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6689" t="-29075" r="-132" b="-555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18802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80328" r="-313313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6172" t="-480328" r="-295313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6689" t="-480328" r="-132" b="-106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83362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580328" r="-313313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6172" t="-580328" r="-295313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6689" t="-580328" r="-132" b="-6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793149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23672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44E783-7C0D-4D14-92F6-F454AB2C3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Έλεγχοι υποθέσεων διακύμανση</a:t>
            </a:r>
            <a:endParaRPr lang="el-G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Πίνακας 4">
                <a:extLst>
                  <a:ext uri="{FF2B5EF4-FFF2-40B4-BE49-F238E27FC236}">
                    <a16:creationId xmlns:a16="http://schemas.microsoft.com/office/drawing/2014/main" id="{F89DD97F-7513-41F0-87ED-D9EF22FD908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65129030"/>
                  </p:ext>
                </p:extLst>
              </p:nvPr>
            </p:nvGraphicFramePr>
            <p:xfrm>
              <a:off x="1066801" y="2197244"/>
              <a:ext cx="10058397" cy="19129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8654">
                      <a:extLst>
                        <a:ext uri="{9D8B030D-6E8A-4147-A177-3AD203B41FA5}">
                          <a16:colId xmlns:a16="http://schemas.microsoft.com/office/drawing/2014/main" val="545139982"/>
                        </a:ext>
                      </a:extLst>
                    </a:gridCol>
                    <a:gridCol w="3112654">
                      <a:extLst>
                        <a:ext uri="{9D8B030D-6E8A-4147-A177-3AD203B41FA5}">
                          <a16:colId xmlns:a16="http://schemas.microsoft.com/office/drawing/2014/main" val="3345106350"/>
                        </a:ext>
                      </a:extLst>
                    </a:gridCol>
                    <a:gridCol w="4087089">
                      <a:extLst>
                        <a:ext uri="{9D8B030D-6E8A-4147-A177-3AD203B41FA5}">
                          <a16:colId xmlns:a16="http://schemas.microsoft.com/office/drawing/2014/main" val="2835998214"/>
                        </a:ext>
                      </a:extLst>
                    </a:gridCol>
                  </a:tblGrid>
                  <a:tr h="4782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l-GR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1" dirty="0">
                              <a:solidFill>
                                <a:schemeClr val="tx1"/>
                              </a:solidFill>
                            </a:rPr>
                            <a:t>Περιοχή Απόρριψης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17584422"/>
                      </a:ext>
                    </a:extLst>
                  </a:tr>
                  <a:tr h="4782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sSubSup>
                                  <m:sSubSupPr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sSubSup>
                                <m:sSubSupPr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−1;1−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/2</m:t>
                                  </m:r>
                                </m:sub>
                                <m:sup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dirty="0"/>
                            <a:t> </a:t>
                          </a:r>
                          <a:r>
                            <a:rPr lang="el-GR" dirty="0"/>
                            <a:t>ή</a:t>
                          </a:r>
                          <a:r>
                            <a:rPr lang="el-GR" baseline="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sSubSup>
                                <m:sSubSupPr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−1;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/2</m:t>
                                  </m:r>
                                </m:sub>
                                <m:sup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5580020"/>
                      </a:ext>
                    </a:extLst>
                  </a:tr>
                  <a:tr h="4782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sSubSup>
                                  <m:sSubSupPr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sSubSup>
                                  <m:sSubSupPr>
                                    <m:ctrlPr>
                                      <a:rPr lang="el-G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−1;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92713226"/>
                      </a:ext>
                    </a:extLst>
                  </a:tr>
                  <a:tr h="4782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Sup>
                                  <m:sSubSupPr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el-G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−1;1−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89617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Πίνακας 4">
                <a:extLst>
                  <a:ext uri="{FF2B5EF4-FFF2-40B4-BE49-F238E27FC236}">
                    <a16:creationId xmlns:a16="http://schemas.microsoft.com/office/drawing/2014/main" id="{F89DD97F-7513-41F0-87ED-D9EF22FD908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65129030"/>
                  </p:ext>
                </p:extLst>
              </p:nvPr>
            </p:nvGraphicFramePr>
            <p:xfrm>
              <a:off x="1066801" y="2197244"/>
              <a:ext cx="10058397" cy="19129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8654">
                      <a:extLst>
                        <a:ext uri="{9D8B030D-6E8A-4147-A177-3AD203B41FA5}">
                          <a16:colId xmlns:a16="http://schemas.microsoft.com/office/drawing/2014/main" val="545139982"/>
                        </a:ext>
                      </a:extLst>
                    </a:gridCol>
                    <a:gridCol w="3112654">
                      <a:extLst>
                        <a:ext uri="{9D8B030D-6E8A-4147-A177-3AD203B41FA5}">
                          <a16:colId xmlns:a16="http://schemas.microsoft.com/office/drawing/2014/main" val="3345106350"/>
                        </a:ext>
                      </a:extLst>
                    </a:gridCol>
                    <a:gridCol w="4087089">
                      <a:extLst>
                        <a:ext uri="{9D8B030D-6E8A-4147-A177-3AD203B41FA5}">
                          <a16:colId xmlns:a16="http://schemas.microsoft.com/office/drawing/2014/main" val="2835998214"/>
                        </a:ext>
                      </a:extLst>
                    </a:gridCol>
                  </a:tblGrid>
                  <a:tr h="478234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6" t="-1266" r="-252452" b="-3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2172" t="-1266" r="-131703" b="-3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1" dirty="0">
                              <a:solidFill>
                                <a:schemeClr val="tx1"/>
                              </a:solidFill>
                            </a:rPr>
                            <a:t>Περιοχή Απόρριψης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17584422"/>
                      </a:ext>
                    </a:extLst>
                  </a:tr>
                  <a:tr h="478234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6" t="-101266" r="-252452" b="-2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2172" t="-101266" r="-131703" b="-2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6567" t="-101266" r="-448" b="-2012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580020"/>
                      </a:ext>
                    </a:extLst>
                  </a:tr>
                  <a:tr h="478234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6" t="-203846" r="-252452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2172" t="-203846" r="-131703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6567" t="-203846" r="-448" b="-10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2713226"/>
                      </a:ext>
                    </a:extLst>
                  </a:tr>
                  <a:tr h="478234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26" t="-300000" r="-252452" b="-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92172" t="-300000" r="-131703" b="-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46567" t="-300000" r="-448" b="-2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89617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5F83DB-6637-4DD5-AB3F-A4F4084E238A}"/>
                  </a:ext>
                </a:extLst>
              </p:cNvPr>
              <p:cNvSpPr txBox="1"/>
              <p:nvPr/>
            </p:nvSpPr>
            <p:spPr>
              <a:xfrm>
                <a:off x="1066801" y="4775200"/>
                <a:ext cx="3398982" cy="716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5F83DB-6637-4DD5-AB3F-A4F4084E2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4775200"/>
                <a:ext cx="3398982" cy="7164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9221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62E8B2-A0AD-47C0-AE30-67DC8C2A4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Έλεγχοι υποθέσεων διακύμανση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8D44984-A8D2-48DB-9C8F-6938B79268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l-GR" dirty="0"/>
                  <a:t>Παράδειγμα</a:t>
                </a:r>
                <a:r>
                  <a:rPr lang="en-US" dirty="0"/>
                  <a:t>:</a:t>
                </a:r>
              </a:p>
              <a:p>
                <a:pPr algn="just"/>
                <a:r>
                  <a:rPr lang="el-GR" dirty="0"/>
                  <a:t>Θέλουμε να εξετάσουμε σε στάθμη σημαντικότητας 2,5% αν η διακύμανση των μισθών των υπαλλήλων μιας μεγάλης εταιρείας είναι 4900 ή μεγαλύτερη με την βοήθεια ενός δείγματος 29 υπαλλήλων από το οποίο προέκυψε δειγματική διακύμανση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=6000</m:t>
                    </m:r>
                  </m:oMath>
                </a14:m>
                <a:r>
                  <a:rPr lang="en-US" dirty="0"/>
                  <a:t>. </a:t>
                </a:r>
                <a:r>
                  <a:rPr lang="el-GR" dirty="0"/>
                  <a:t>Υποθέτουμε ότι οι  μισθοί των υπαλλήλων ακολουθούν κανονική κατανομή.</a:t>
                </a:r>
              </a:p>
              <a:p>
                <a:pPr algn="just"/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8D44984-A8D2-48DB-9C8F-6938B7926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515" r="-14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703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62E8B2-A0AD-47C0-AE30-67DC8C2A4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Έλεγχοι υποθέσεων διακύμανση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8D44984-A8D2-48DB-9C8F-6938B79268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/>
                  <a:t>Αν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/>
                  <a:t>η διακύμανση των μισθών όλων των υπαλλήλων, ελέγχουμε τη μηδενική υπόθεση</a:t>
                </a:r>
                <a:r>
                  <a:rPr lang="en-US" dirty="0"/>
                  <a:t>:</a:t>
                </a:r>
              </a:p>
              <a:p>
                <a:pPr algn="ctr"/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/>
                  <a:t> </a:t>
                </a:r>
                <a:r>
                  <a:rPr lang="en-US" dirty="0"/>
                  <a:t>=</a:t>
                </a:r>
                <a:r>
                  <a:rPr lang="el-GR" dirty="0"/>
                  <a:t> 4900</a:t>
                </a:r>
                <a:endParaRPr lang="en-US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l-G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&gt; </m:t>
                    </m:r>
                    <m:r>
                      <m:rPr>
                        <m:nor/>
                      </m:rPr>
                      <a:rPr lang="el-GR" dirty="0"/>
                      <m:t>4900</m:t>
                    </m:r>
                  </m:oMath>
                </a14:m>
                <a:endParaRPr lang="el-GR" dirty="0"/>
              </a:p>
              <a:p>
                <a:pPr algn="just"/>
                <a:r>
                  <a:rPr lang="el-GR" dirty="0"/>
                  <a:t>Επιλέξαμε αυτή την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/>
                  <a:t> επειδή ζητείται να εξετάσουμε αν είναι 4900 ή μεγαλύτερη.</a:t>
                </a:r>
              </a:p>
              <a:p>
                <a:pPr algn="just"/>
                <a:r>
                  <a:rPr lang="el-GR" dirty="0"/>
                  <a:t>Έχουμε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29−1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6000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4900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=34,28</m:t>
                    </m:r>
                  </m:oMath>
                </a14:m>
                <a:r>
                  <a:rPr lang="en-US" dirty="0"/>
                  <a:t>  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29−1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0,025</m:t>
                        </m:r>
                      </m:sub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0,025</m:t>
                        </m:r>
                      </m:sub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l-GR" b="0" i="1" smtClean="0">
                        <a:latin typeface="Cambria Math" panose="02040503050406030204" pitchFamily="18" charset="0"/>
                      </a:rPr>
                      <m:t>=44,46</m:t>
                    </m:r>
                  </m:oMath>
                </a14:m>
                <a:endParaRPr lang="el-GR" dirty="0"/>
              </a:p>
              <a:p>
                <a:pPr algn="just"/>
                <a:r>
                  <a:rPr lang="el-GR" dirty="0"/>
                  <a:t>Άρα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/>
                  <a:t>&lt;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29−1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0,025</m:t>
                        </m:r>
                      </m:sub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l-GR" dirty="0"/>
                  <a:t> και επομένως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δεν απορρίπτεται σε στάθμη σημαντικότητας α=0.025</a:t>
                </a: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8D44984-A8D2-48DB-9C8F-6938B7926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772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44E783-7C0D-4D14-92F6-F454AB2C3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-τιμή ενός ελέγχου</a:t>
            </a:r>
            <a:endParaRPr lang="el-G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Θέση περιεχομένου 6">
                <a:extLst>
                  <a:ext uri="{FF2B5EF4-FFF2-40B4-BE49-F238E27FC236}">
                    <a16:creationId xmlns:a16="http://schemas.microsoft.com/office/drawing/2014/main" id="{570844B4-8491-4004-8A41-1E31D68FB8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6963" y="1846263"/>
                <a:ext cx="10058400" cy="166355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>
                <a:normAutofit fontScale="92500" lnSpcReduction="10000"/>
              </a:bodyPr>
              <a:lstStyle/>
              <a:p>
                <a:pPr lvl="0" algn="just" defTabSz="457200">
                  <a:defRPr/>
                </a:pP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Ονομάζουμε 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p-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τιμή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νός ελέγχου μιας μηδενικής υπόθεσης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από ένα δεδομένο δείγμα τη μικρότερη στάθμη σημαντικότητας στην οποία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απορρίπτεται από το δείγμα αυτό. Έτσι σε στάθμη σημαντικότητάς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defTabSz="457200">
                  <a:buFont typeface="Wingdings" panose="05000000000000000000" pitchFamily="2" charset="2"/>
                  <a:buChar char="§"/>
                  <a:defRPr/>
                </a:pP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Απορρίπτεται αν α&gt;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p-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τιμής.</a:t>
                </a:r>
              </a:p>
              <a:p>
                <a:pPr lvl="0" algn="just" defTabSz="457200">
                  <a:buFont typeface="Wingdings" panose="05000000000000000000" pitchFamily="2" charset="2"/>
                  <a:buChar char="§"/>
                  <a:defRPr/>
                </a:pP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Δεν απορρίπτεται αν α&lt;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-τιμής.</a:t>
                </a:r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Θέση περιεχομένου 6">
                <a:extLst>
                  <a:ext uri="{FF2B5EF4-FFF2-40B4-BE49-F238E27FC236}">
                    <a16:creationId xmlns:a16="http://schemas.microsoft.com/office/drawing/2014/main" id="{570844B4-8491-4004-8A41-1E31D68FB8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963" y="1846263"/>
                <a:ext cx="10058400" cy="1663555"/>
              </a:xfrm>
              <a:prstGeom prst="rect">
                <a:avLst/>
              </a:prstGeom>
              <a:blipFill>
                <a:blip r:embed="rId2"/>
                <a:stretch>
                  <a:fillRect l="-1332" t="-2909" r="-1392" b="-43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Πίνακας 8">
                <a:extLst>
                  <a:ext uri="{FF2B5EF4-FFF2-40B4-BE49-F238E27FC236}">
                    <a16:creationId xmlns:a16="http://schemas.microsoft.com/office/drawing/2014/main" id="{350235A8-42CA-4F0C-9011-6358651393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8934833"/>
                  </p:ext>
                </p:extLst>
              </p:nvPr>
            </p:nvGraphicFramePr>
            <p:xfrm>
              <a:off x="748435" y="4155593"/>
              <a:ext cx="5377728" cy="16314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8309">
                      <a:extLst>
                        <a:ext uri="{9D8B030D-6E8A-4147-A177-3AD203B41FA5}">
                          <a16:colId xmlns:a16="http://schemas.microsoft.com/office/drawing/2014/main" val="2212095382"/>
                        </a:ext>
                      </a:extLst>
                    </a:gridCol>
                    <a:gridCol w="1357745">
                      <a:extLst>
                        <a:ext uri="{9D8B030D-6E8A-4147-A177-3AD203B41FA5}">
                          <a16:colId xmlns:a16="http://schemas.microsoft.com/office/drawing/2014/main" val="1961033524"/>
                        </a:ext>
                      </a:extLst>
                    </a:gridCol>
                    <a:gridCol w="2761674">
                      <a:extLst>
                        <a:ext uri="{9D8B030D-6E8A-4147-A177-3AD203B41FA5}">
                          <a16:colId xmlns:a16="http://schemas.microsoft.com/office/drawing/2014/main" val="17216031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l-GR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p-</a:t>
                          </a:r>
                          <a:r>
                            <a:rPr lang="el-GR" b="1" dirty="0">
                              <a:solidFill>
                                <a:schemeClr val="tx1"/>
                              </a:solidFill>
                            </a:rPr>
                            <a:t>τιμή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27740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p = 2[1 – F(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)],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318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 = 1 – F(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861215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Χ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l-G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l-GR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p =  F(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119220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Πίνακας 8">
                <a:extLst>
                  <a:ext uri="{FF2B5EF4-FFF2-40B4-BE49-F238E27FC236}">
                    <a16:creationId xmlns:a16="http://schemas.microsoft.com/office/drawing/2014/main" id="{350235A8-42CA-4F0C-9011-6358651393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8934833"/>
                  </p:ext>
                </p:extLst>
              </p:nvPr>
            </p:nvGraphicFramePr>
            <p:xfrm>
              <a:off x="748435" y="4155593"/>
              <a:ext cx="5377728" cy="16314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8309">
                      <a:extLst>
                        <a:ext uri="{9D8B030D-6E8A-4147-A177-3AD203B41FA5}">
                          <a16:colId xmlns:a16="http://schemas.microsoft.com/office/drawing/2014/main" val="2212095382"/>
                        </a:ext>
                      </a:extLst>
                    </a:gridCol>
                    <a:gridCol w="1357745">
                      <a:extLst>
                        <a:ext uri="{9D8B030D-6E8A-4147-A177-3AD203B41FA5}">
                          <a16:colId xmlns:a16="http://schemas.microsoft.com/office/drawing/2014/main" val="1961033524"/>
                        </a:ext>
                      </a:extLst>
                    </a:gridCol>
                    <a:gridCol w="2761674">
                      <a:extLst>
                        <a:ext uri="{9D8B030D-6E8A-4147-A177-3AD203B41FA5}">
                          <a16:colId xmlns:a16="http://schemas.microsoft.com/office/drawing/2014/main" val="17216031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3" t="-6557" r="-328019" b="-3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3274" t="-6557" r="-204484" b="-3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p-</a:t>
                          </a:r>
                          <a:r>
                            <a:rPr lang="el-GR" b="1" dirty="0">
                              <a:solidFill>
                                <a:schemeClr val="tx1"/>
                              </a:solidFill>
                            </a:rPr>
                            <a:t>τιμή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2774098"/>
                      </a:ext>
                    </a:extLst>
                  </a:tr>
                  <a:tr h="518922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3" t="-75581" r="-328019" b="-159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3274" t="-75581" r="-204484" b="-159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5143" t="-75581" r="-662" b="-159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318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3" t="-247541" r="-32801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3274" t="-247541" r="-20448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5143" t="-247541" r="-662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1215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483" t="-347541" r="-32801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3274" t="-347541" r="-20448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5143" t="-347541" r="-662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192205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FB8FF41-4FC0-474A-AFC2-59AC39A84AF8}"/>
              </a:ext>
            </a:extLst>
          </p:cNvPr>
          <p:cNvSpPr txBox="1"/>
          <p:nvPr/>
        </p:nvSpPr>
        <p:spPr>
          <a:xfrm>
            <a:off x="2475346" y="3786261"/>
            <a:ext cx="148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Μικρό δείγμα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Πίνακας 8">
                <a:extLst>
                  <a:ext uri="{FF2B5EF4-FFF2-40B4-BE49-F238E27FC236}">
                    <a16:creationId xmlns:a16="http://schemas.microsoft.com/office/drawing/2014/main" id="{B58C761D-E141-4D4D-B457-422F452BEB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1469858"/>
                  </p:ext>
                </p:extLst>
              </p:nvPr>
            </p:nvGraphicFramePr>
            <p:xfrm>
              <a:off x="6294871" y="4155593"/>
              <a:ext cx="5377728" cy="16314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8309">
                      <a:extLst>
                        <a:ext uri="{9D8B030D-6E8A-4147-A177-3AD203B41FA5}">
                          <a16:colId xmlns:a16="http://schemas.microsoft.com/office/drawing/2014/main" val="2212095382"/>
                        </a:ext>
                      </a:extLst>
                    </a:gridCol>
                    <a:gridCol w="1357745">
                      <a:extLst>
                        <a:ext uri="{9D8B030D-6E8A-4147-A177-3AD203B41FA5}">
                          <a16:colId xmlns:a16="http://schemas.microsoft.com/office/drawing/2014/main" val="1961033524"/>
                        </a:ext>
                      </a:extLst>
                    </a:gridCol>
                    <a:gridCol w="2761674">
                      <a:extLst>
                        <a:ext uri="{9D8B030D-6E8A-4147-A177-3AD203B41FA5}">
                          <a16:colId xmlns:a16="http://schemas.microsoft.com/office/drawing/2014/main" val="17216031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l-GR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p-</a:t>
                          </a:r>
                          <a:r>
                            <a:rPr lang="el-GR" b="1" dirty="0">
                              <a:solidFill>
                                <a:schemeClr val="tx1"/>
                              </a:solidFill>
                            </a:rPr>
                            <a:t>τιμή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27740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p = 2[1 – F(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)],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318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 = 1 – F(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861215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Χ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l-G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l-GR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p =  F(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119220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Πίνακας 8">
                <a:extLst>
                  <a:ext uri="{FF2B5EF4-FFF2-40B4-BE49-F238E27FC236}">
                    <a16:creationId xmlns:a16="http://schemas.microsoft.com/office/drawing/2014/main" id="{B58C761D-E141-4D4D-B457-422F452BEB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1469858"/>
                  </p:ext>
                </p:extLst>
              </p:nvPr>
            </p:nvGraphicFramePr>
            <p:xfrm>
              <a:off x="6294871" y="4155593"/>
              <a:ext cx="5377728" cy="16314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8309">
                      <a:extLst>
                        <a:ext uri="{9D8B030D-6E8A-4147-A177-3AD203B41FA5}">
                          <a16:colId xmlns:a16="http://schemas.microsoft.com/office/drawing/2014/main" val="2212095382"/>
                        </a:ext>
                      </a:extLst>
                    </a:gridCol>
                    <a:gridCol w="1357745">
                      <a:extLst>
                        <a:ext uri="{9D8B030D-6E8A-4147-A177-3AD203B41FA5}">
                          <a16:colId xmlns:a16="http://schemas.microsoft.com/office/drawing/2014/main" val="1961033524"/>
                        </a:ext>
                      </a:extLst>
                    </a:gridCol>
                    <a:gridCol w="2761674">
                      <a:extLst>
                        <a:ext uri="{9D8B030D-6E8A-4147-A177-3AD203B41FA5}">
                          <a16:colId xmlns:a16="http://schemas.microsoft.com/office/drawing/2014/main" val="17216031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3" t="-6557" r="-327536" b="-3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3274" t="-6557" r="-204036" b="-3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p-</a:t>
                          </a:r>
                          <a:r>
                            <a:rPr lang="el-GR" b="1" dirty="0">
                              <a:solidFill>
                                <a:schemeClr val="tx1"/>
                              </a:solidFill>
                            </a:rPr>
                            <a:t>τιμή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2774098"/>
                      </a:ext>
                    </a:extLst>
                  </a:tr>
                  <a:tr h="518922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3" t="-75581" r="-327536" b="-159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3274" t="-75581" r="-204036" b="-159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5143" t="-75581" r="-442" b="-159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318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3" t="-247541" r="-32753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3274" t="-247541" r="-20403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5143" t="-247541" r="-442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1215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483" t="-347541" r="-32753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93274" t="-347541" r="-20403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95143" t="-347541" r="-442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192205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84A7D0C-7C50-4E71-A7F1-060A85685A72}"/>
              </a:ext>
            </a:extLst>
          </p:cNvPr>
          <p:cNvSpPr txBox="1"/>
          <p:nvPr/>
        </p:nvSpPr>
        <p:spPr>
          <a:xfrm>
            <a:off x="8021782" y="3786261"/>
            <a:ext cx="164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Μεγάλο δείγμα</a:t>
            </a:r>
          </a:p>
        </p:txBody>
      </p:sp>
    </p:spTree>
    <p:extLst>
      <p:ext uri="{BB962C8B-B14F-4D97-AF65-F5344CB8AC3E}">
        <p14:creationId xmlns:p14="http://schemas.microsoft.com/office/powerpoint/2010/main" val="1118417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44E783-7C0D-4D14-92F6-F454AB2C3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-τιμή ενός ελέγχου</a:t>
            </a:r>
            <a:endParaRPr lang="el-G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>
                <a:extLst>
                  <a:ext uri="{FF2B5EF4-FFF2-40B4-BE49-F238E27FC236}">
                    <a16:creationId xmlns:a16="http://schemas.microsoft.com/office/drawing/2014/main" id="{99D9D19E-03CF-427E-B31A-C087AB1F20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237528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dirty="0"/>
                  <a:t>Παράδειγμα</a:t>
                </a:r>
                <a:r>
                  <a:rPr lang="en-US" dirty="0"/>
                  <a:t>:</a:t>
                </a:r>
              </a:p>
              <a:p>
                <a:r>
                  <a:rPr lang="el-GR" dirty="0"/>
                  <a:t>Σε ένα δείγμα γραπτών 36 υποψηφίων του ΑΣΕΠ η μέση τιμή της βαθμολογίας ενός μαθήματος ήταν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=9,2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με τυπική απόκλιση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=2,4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l-GR" dirty="0"/>
                  <a:t>Αν η βαθμολογία ακολουθεί κανονική κατανομή</a:t>
                </a:r>
                <a:r>
                  <a:rPr lang="en-US" dirty="0"/>
                  <a:t>:</a:t>
                </a:r>
              </a:p>
              <a:p>
                <a:r>
                  <a:rPr lang="el-GR" dirty="0"/>
                  <a:t>α) Να βρεθεί η </a:t>
                </a:r>
                <a:r>
                  <a:rPr lang="en-US" dirty="0"/>
                  <a:t>p-</a:t>
                </a:r>
                <a:r>
                  <a:rPr lang="el-GR" dirty="0"/>
                  <a:t>τιμή</a:t>
                </a:r>
                <a:r>
                  <a:rPr lang="en-US" dirty="0"/>
                  <a:t> </a:t>
                </a:r>
                <a:r>
                  <a:rPr lang="el-GR" dirty="0"/>
                  <a:t>του ελέγχου ότι η μέση τιμή της βαθμολογίας όλων των υποψηφίων στο μάθημα αυτό ήταν 10 ή μικρότερη του 10.</a:t>
                </a:r>
              </a:p>
              <a:p>
                <a:r>
                  <a:rPr lang="el-GR" dirty="0"/>
                  <a:t>β) Να ελεγχθεί αν η μέση βαθμολογία όλων των υποψηφίων ήταν μικρότερη ή ίση του 10 σε στάθμη σημαντικότητας 5% και 2%</a:t>
                </a:r>
              </a:p>
            </p:txBody>
          </p:sp>
        </mc:Choice>
        <mc:Fallback xmlns="">
          <p:sp>
            <p:nvSpPr>
              <p:cNvPr id="4" name="Θέση περιεχομένου 3">
                <a:extLst>
                  <a:ext uri="{FF2B5EF4-FFF2-40B4-BE49-F238E27FC236}">
                    <a16:creationId xmlns:a16="http://schemas.microsoft.com/office/drawing/2014/main" id="{99D9D19E-03CF-427E-B31A-C087AB1F20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2375284"/>
              </a:xfrm>
              <a:blipFill>
                <a:blip r:embed="rId2"/>
                <a:stretch>
                  <a:fillRect l="-606" t="-3856" r="-1394" b="-33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33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44E783-7C0D-4D14-92F6-F454AB2C3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-τιμή ενός ελέγχου</a:t>
            </a:r>
            <a:endParaRPr lang="el-G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>
                <a:extLst>
                  <a:ext uri="{FF2B5EF4-FFF2-40B4-BE49-F238E27FC236}">
                    <a16:creationId xmlns:a16="http://schemas.microsoft.com/office/drawing/2014/main" id="{99D9D19E-03CF-427E-B31A-C087AB1F20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148666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Ελέγχουμε την μηδενική υπόθεση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=</a:t>
                </a:r>
                <a:r>
                  <a:rPr lang="el-GR" dirty="0"/>
                  <a:t> 10, με εναλλακτική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l-G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l-GR" dirty="0"/>
                  <a:t> 10</a:t>
                </a:r>
              </a:p>
              <a:p>
                <a:r>
                  <a:rPr lang="el-GR" dirty="0"/>
                  <a:t>Επειδή το δείγμα είναι μεγάλο χρησιμοποιούμε το στατιστικό</a:t>
                </a:r>
                <a:r>
                  <a:rPr lang="en-US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9,2−10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36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US" dirty="0"/>
              </a:p>
              <a:p>
                <a:pPr algn="just"/>
                <a:r>
                  <a:rPr lang="en-US" dirty="0"/>
                  <a:t>p – </a:t>
                </a:r>
                <a:r>
                  <a:rPr lang="el-GR" dirty="0"/>
                  <a:t>τιμή</a:t>
                </a:r>
                <a:r>
                  <a:rPr lang="en-US" dirty="0"/>
                  <a:t>: P(X&lt;9,2) = P(Z&lt;-2) = 1 – </a:t>
                </a:r>
                <a:r>
                  <a:rPr lang="el-GR" dirty="0"/>
                  <a:t>Φ(2) = 1 - 0,9772</a:t>
                </a:r>
                <a:r>
                  <a:rPr lang="en-US" dirty="0"/>
                  <a:t> </a:t>
                </a:r>
                <a:r>
                  <a:rPr lang="el-GR" dirty="0"/>
                  <a:t>= 0,0228</a:t>
                </a:r>
              </a:p>
              <a:p>
                <a:pPr algn="just"/>
                <a:endParaRPr lang="el-GR" dirty="0"/>
              </a:p>
              <a:p>
                <a:pPr algn="just"/>
                <a:r>
                  <a:rPr lang="el-GR" dirty="0"/>
                  <a:t>β) Σε κάθε στάθμη σημαντικότητας α μεγαλύτερης της </a:t>
                </a:r>
                <a:r>
                  <a:rPr lang="en-US" dirty="0"/>
                  <a:t>p-</a:t>
                </a:r>
                <a:r>
                  <a:rPr lang="el-GR" dirty="0"/>
                  <a:t>τιμής = 0,0228,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απορρίπτεται και σε κάθε στάθμης μικρότερη της 0,0228 δεν απορρίπτεται. Επομένως </a:t>
                </a:r>
                <a:r>
                  <a:rPr lang="en-US" dirty="0"/>
                  <a:t>:</a:t>
                </a:r>
              </a:p>
              <a:p>
                <a:pPr algn="just"/>
                <a:r>
                  <a:rPr lang="el-GR" dirty="0"/>
                  <a:t>Για α=0,05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απορρίπτεται.</a:t>
                </a:r>
              </a:p>
              <a:p>
                <a:pPr algn="just"/>
                <a:r>
                  <a:rPr lang="el-GR" dirty="0"/>
                  <a:t>Για α=0,02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δεν απορρίπτεται.</a:t>
                </a:r>
              </a:p>
            </p:txBody>
          </p:sp>
        </mc:Choice>
        <mc:Fallback xmlns="">
          <p:sp>
            <p:nvSpPr>
              <p:cNvPr id="4" name="Θέση περιεχομένου 3">
                <a:extLst>
                  <a:ext uri="{FF2B5EF4-FFF2-40B4-BE49-F238E27FC236}">
                    <a16:creationId xmlns:a16="http://schemas.microsoft.com/office/drawing/2014/main" id="{99D9D19E-03CF-427E-B31A-C087AB1F20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148666"/>
              </a:xfrm>
              <a:blipFill>
                <a:blip r:embed="rId2"/>
                <a:stretch>
                  <a:fillRect l="-606" t="-1618" r="-15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66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44E783-7C0D-4D14-92F6-F454AB2C3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Ασκήσεις</a:t>
            </a:r>
            <a:endParaRPr lang="el-GR" sz="3200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D9D19E-03CF-427E-B31A-C087AB1F2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48666"/>
          </a:xfrm>
        </p:spPr>
        <p:txBody>
          <a:bodyPr>
            <a:normAutofit/>
          </a:bodyPr>
          <a:lstStyle/>
          <a:p>
            <a:r>
              <a:rPr lang="el-GR" dirty="0"/>
              <a:t>Για να ελεγχθεί ο ισχυρισμός ότι ένα αυτοκίνητο διανύει λιγότερο από 30000</a:t>
            </a:r>
            <a:r>
              <a:rPr lang="en-US" dirty="0"/>
              <a:t>km</a:t>
            </a:r>
            <a:r>
              <a:rPr lang="el-GR" dirty="0"/>
              <a:t> ανά έτος χρησιμοποιήθηκε ένα δείγμα 100 τυχαία επιλεγμένων αυτοκινήτων, από το οποίο προέκυψε μέση τιμή 28700</a:t>
            </a:r>
            <a:r>
              <a:rPr lang="en-US" dirty="0"/>
              <a:t>km </a:t>
            </a:r>
            <a:r>
              <a:rPr lang="el-GR" dirty="0"/>
              <a:t>ανά έτος και τυπική απόκλιση 4200</a:t>
            </a:r>
            <a:r>
              <a:rPr lang="en-US" dirty="0"/>
              <a:t>km</a:t>
            </a:r>
            <a:r>
              <a:rPr lang="el-GR" dirty="0"/>
              <a:t>. Να ελεγχθεί σε διάφορες στάθμες σημαντικότητας ο ισχυρισμός αυτός.</a:t>
            </a:r>
          </a:p>
        </p:txBody>
      </p:sp>
    </p:spTree>
    <p:extLst>
      <p:ext uri="{BB962C8B-B14F-4D97-AF65-F5344CB8AC3E}">
        <p14:creationId xmlns:p14="http://schemas.microsoft.com/office/powerpoint/2010/main" val="173419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339A9-7B72-4AD0-9D3B-587BADA4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Βασικοί ορισμοί και βήματα ενός ελέγχου μιας υπόθεσης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A5437C-0608-4127-B219-99EA9DED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>
                <a:extLst>
                  <a:ext uri="{FF2B5EF4-FFF2-40B4-BE49-F238E27FC236}">
                    <a16:creationId xmlns:a16="http://schemas.microsoft.com/office/drawing/2014/main" id="{C11C08DD-04B6-406A-9176-6B146A491A42}"/>
                  </a:ext>
                </a:extLst>
              </p:cNvPr>
              <p:cNvSpPr/>
              <p:nvPr/>
            </p:nvSpPr>
            <p:spPr>
              <a:xfrm>
                <a:off x="1182255" y="2021831"/>
                <a:ext cx="9973425" cy="126631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just" defTabSz="457200">
                  <a:defRPr/>
                </a:pPr>
                <a:r>
                  <a:rPr lang="el-G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Ορισμός 1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 μηδενική υπόθεση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είναι μια πρόταση σχετικά με μια παράμετρο ενός πληθυσμού της οποίας η ισχύς ελέγχεται σε μία στάθμη σημαντικότητας. Η εναλλακτική υπόθεση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</m:e>
                      <m:sub>
                        <m:r>
                          <a:rPr lang="el-G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είναι η πρόταση που είναι αληθής όταν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απορρίπτεται.</a:t>
                </a:r>
              </a:p>
            </p:txBody>
          </p:sp>
        </mc:Choice>
        <mc:Fallback xmlns="">
          <p:sp>
            <p:nvSpPr>
              <p:cNvPr id="4" name="Ορθογώνιο 3">
                <a:extLst>
                  <a:ext uri="{FF2B5EF4-FFF2-40B4-BE49-F238E27FC236}">
                    <a16:creationId xmlns:a16="http://schemas.microsoft.com/office/drawing/2014/main" id="{C11C08DD-04B6-406A-9176-6B146A491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255" y="2021831"/>
                <a:ext cx="9973425" cy="1266314"/>
              </a:xfrm>
              <a:prstGeom prst="rect">
                <a:avLst/>
              </a:prstGeom>
              <a:blipFill>
                <a:blip r:embed="rId2"/>
                <a:stretch>
                  <a:fillRect l="-611" r="-54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>
                <a:extLst>
                  <a:ext uri="{FF2B5EF4-FFF2-40B4-BE49-F238E27FC236}">
                    <a16:creationId xmlns:a16="http://schemas.microsoft.com/office/drawing/2014/main" id="{DA3F5BFE-6A01-4840-AA4D-0108F2273AB4}"/>
                  </a:ext>
                </a:extLst>
              </p:cNvPr>
              <p:cNvSpPr/>
              <p:nvPr/>
            </p:nvSpPr>
            <p:spPr>
              <a:xfrm>
                <a:off x="1182254" y="3396519"/>
                <a:ext cx="9973425" cy="126631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just" defTabSz="457200">
                  <a:defRPr/>
                </a:pPr>
                <a:r>
                  <a:rPr lang="el-G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Ορισμός </a:t>
                </a:r>
                <a:r>
                  <a:rPr 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Περιοχή απόρριψης της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λέμε τις τιμές του στατιστικού για τις οποίες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απορρίπτεται και περιοχή μη απόρριψης τις τιμές για τις οποίες δεν απορρίπτεται.  </a:t>
                </a:r>
              </a:p>
            </p:txBody>
          </p:sp>
        </mc:Choice>
        <mc:Fallback xmlns="">
          <p:sp>
            <p:nvSpPr>
              <p:cNvPr id="6" name="Ορθογώνιο 5">
                <a:extLst>
                  <a:ext uri="{FF2B5EF4-FFF2-40B4-BE49-F238E27FC236}">
                    <a16:creationId xmlns:a16="http://schemas.microsoft.com/office/drawing/2014/main" id="{DA3F5BFE-6A01-4840-AA4D-0108F2273A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254" y="3396519"/>
                <a:ext cx="9973425" cy="1266314"/>
              </a:xfrm>
              <a:prstGeom prst="rect">
                <a:avLst/>
              </a:prstGeom>
              <a:blipFill>
                <a:blip r:embed="rId3"/>
                <a:stretch>
                  <a:fillRect l="-6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Εικόνα 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B8BDC6C-7A4C-4243-AA3A-5F3625D8C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59" y="4838930"/>
            <a:ext cx="2788920" cy="1255776"/>
          </a:xfrm>
          <a:prstGeom prst="rect">
            <a:avLst/>
          </a:prstGeom>
        </p:spPr>
      </p:pic>
      <p:pic>
        <p:nvPicPr>
          <p:cNvPr id="9" name="Εικόνα 8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BEE55A8C-782F-4A59-A9C4-253A68CECD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178" y="4860266"/>
            <a:ext cx="3297936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61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44E783-7C0D-4D14-92F6-F454AB2C3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Ασκήσεις</a:t>
            </a:r>
            <a:endParaRPr lang="el-G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>
                <a:extLst>
                  <a:ext uri="{FF2B5EF4-FFF2-40B4-BE49-F238E27FC236}">
                    <a16:creationId xmlns:a16="http://schemas.microsoft.com/office/drawing/2014/main" id="{99D9D19E-03CF-427E-B31A-C087AB1F20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148666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Ελέγχουμε τη μηδενική υπόθεση</a:t>
                </a:r>
                <a:r>
                  <a:rPr lang="en-US" dirty="0"/>
                  <a:t>:</a:t>
                </a:r>
              </a:p>
              <a:p>
                <a:pPr algn="ctr"/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=</a:t>
                </a:r>
                <a:r>
                  <a:rPr lang="el-GR" dirty="0"/>
                  <a:t>30</a:t>
                </a:r>
                <a:endParaRPr lang="en-US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m:rPr>
                        <m:nor/>
                      </m:rPr>
                      <a:rPr lang="el-G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 </m:t>
                    </m:r>
                    <m:r>
                      <m:rPr>
                        <m:nor/>
                      </m:rPr>
                      <a:rPr lang="el-GR" b="0" i="0" dirty="0" smtClean="0"/>
                      <m:t>30</m:t>
                    </m:r>
                  </m:oMath>
                </a14:m>
                <a:endParaRPr lang="el-GR" b="0" dirty="0"/>
              </a:p>
              <a:p>
                <a:pPr algn="just"/>
                <a:r>
                  <a:rPr lang="el-GR" dirty="0"/>
                  <a:t>Όπου μ η μέση τιμή των χιλιομέτρων </a:t>
                </a:r>
                <a:r>
                  <a:rPr lang="en-US" dirty="0"/>
                  <a:t>x </a:t>
                </a:r>
                <a:r>
                  <a:rPr lang="el-GR" dirty="0"/>
                  <a:t>(σε 1000</a:t>
                </a:r>
                <a:r>
                  <a:rPr lang="en-US" dirty="0"/>
                  <a:t>km) </a:t>
                </a:r>
                <a:r>
                  <a:rPr lang="el-GR" dirty="0"/>
                  <a:t>που διανύει ένα αυτοκίνητο. </a:t>
                </a:r>
              </a:p>
              <a:p>
                <a:pPr algn="just"/>
                <a:r>
                  <a:rPr lang="el-GR" dirty="0"/>
                  <a:t>Επειδή το δείγμα είναι μεγάλο (</a:t>
                </a:r>
                <a:r>
                  <a:rPr lang="en-US" dirty="0"/>
                  <a:t>n=100 &gt; 30) </a:t>
                </a:r>
                <a:r>
                  <a:rPr lang="el-GR" dirty="0"/>
                  <a:t>χρησιμοποιούμε το στατιστικό</a:t>
                </a:r>
                <a:r>
                  <a:rPr lang="en-US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−30</m:t>
                        </m:r>
                      </m:num>
                      <m:den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rad>
                          </m:den>
                        </m:f>
                      </m:den>
                    </m:f>
                  </m:oMath>
                </a14:m>
                <a:endParaRPr lang="en-US" dirty="0"/>
              </a:p>
              <a:p>
                <a:pPr algn="just"/>
                <a:r>
                  <a:rPr lang="el-GR" dirty="0"/>
                  <a:t>Του οποίου η δειγματική τιμή είναι </a:t>
                </a:r>
                <a:r>
                  <a:rPr lang="en-US" dirty="0"/>
                  <a:t>: 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28,7 −30 </m:t>
                        </m:r>
                      </m:num>
                      <m:den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=−3,1</m:t>
                    </m:r>
                  </m:oMath>
                </a14:m>
                <a:endParaRPr lang="en-US" b="0" dirty="0"/>
              </a:p>
              <a:p>
                <a:pPr algn="just"/>
                <a:r>
                  <a:rPr lang="en-US" dirty="0"/>
                  <a:t>p – value : P(X&lt;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P(Z&lt;-3,1) = 1 – </a:t>
                </a:r>
                <a:r>
                  <a:rPr lang="el-GR" dirty="0"/>
                  <a:t>Φ(3,1) = 0,001</a:t>
                </a:r>
              </a:p>
            </p:txBody>
          </p:sp>
        </mc:Choice>
        <mc:Fallback xmlns="">
          <p:sp>
            <p:nvSpPr>
              <p:cNvPr id="4" name="Θέση περιεχομένου 3">
                <a:extLst>
                  <a:ext uri="{FF2B5EF4-FFF2-40B4-BE49-F238E27FC236}">
                    <a16:creationId xmlns:a16="http://schemas.microsoft.com/office/drawing/2014/main" id="{99D9D19E-03CF-427E-B31A-C087AB1F20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148666"/>
              </a:xfrm>
              <a:blipFill>
                <a:blip r:embed="rId2"/>
                <a:stretch>
                  <a:fillRect l="-606" t="-16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89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44E783-7C0D-4D14-92F6-F454AB2C3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Ασκήσεις</a:t>
            </a:r>
            <a:endParaRPr lang="el-GR" sz="3200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D9D19E-03CF-427E-B31A-C087AB1F2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48666"/>
          </a:xfrm>
        </p:spPr>
        <p:txBody>
          <a:bodyPr>
            <a:normAutofit/>
          </a:bodyPr>
          <a:lstStyle/>
          <a:p>
            <a:r>
              <a:rPr lang="el-GR" dirty="0"/>
              <a:t>Για να εκτιμήσουμε αν υπάρχει διαφορά στη συγκέντρωση ενός ατμοσφαιρικού ρύπου σε μια πόλη το πρωί και το απόγευμα μετρήσαμε τη συγκέντρωση Χ του ρύπου στο κέντρο της πόλης το πρωί Χ και το βράδυ Υ σε ένα τυχαίο δείγμα 8 ημερών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Να εξεταστεί σε στάθμη σημαντικότητας α=0.1 αν η συγκέντρωση του ρύπου είναι μεγαλύτερη το βράδυ από το πρωί.</a:t>
            </a:r>
          </a:p>
          <a:p>
            <a:r>
              <a:rPr lang="el-GR" dirty="0"/>
              <a:t>Υποθέτουμε ότι η συγκέντρωση Χ του ρύπου ακολουθεί κανονική κατανομή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graphicFrame>
        <p:nvGraphicFramePr>
          <p:cNvPr id="3" name="Πίνακας 4">
            <a:extLst>
              <a:ext uri="{FF2B5EF4-FFF2-40B4-BE49-F238E27FC236}">
                <a16:creationId xmlns:a16="http://schemas.microsoft.com/office/drawing/2014/main" id="{A1906B76-51A1-440C-A0B4-9DB605EB7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830932"/>
              </p:ext>
            </p:extLst>
          </p:nvPr>
        </p:nvGraphicFramePr>
        <p:xfrm>
          <a:off x="1874982" y="2899448"/>
          <a:ext cx="7315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109">
                  <a:extLst>
                    <a:ext uri="{9D8B030D-6E8A-4147-A177-3AD203B41FA5}">
                      <a16:colId xmlns:a16="http://schemas.microsoft.com/office/drawing/2014/main" val="2164092600"/>
                    </a:ext>
                  </a:extLst>
                </a:gridCol>
                <a:gridCol w="683491">
                  <a:extLst>
                    <a:ext uri="{9D8B030D-6E8A-4147-A177-3AD203B41FA5}">
                      <a16:colId xmlns:a16="http://schemas.microsoft.com/office/drawing/2014/main" val="99459199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6601346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8532957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5512148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7450972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86784613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5627764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130841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1"/>
                          </a:solidFill>
                        </a:rPr>
                        <a:t>Πρωί (Χ)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i="0" dirty="0">
                          <a:solidFill>
                            <a:schemeClr val="tx1"/>
                          </a:solidFill>
                        </a:rPr>
                        <a:t>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i="0" dirty="0">
                          <a:solidFill>
                            <a:schemeClr val="tx1"/>
                          </a:solidFill>
                        </a:rPr>
                        <a:t>3,7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i="0" dirty="0">
                          <a:solidFill>
                            <a:schemeClr val="tx1"/>
                          </a:solidFill>
                        </a:rPr>
                        <a:t>3,5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i="0" dirty="0">
                          <a:solidFill>
                            <a:schemeClr val="tx1"/>
                          </a:solidFill>
                        </a:rPr>
                        <a:t>4,5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i="0" dirty="0">
                          <a:solidFill>
                            <a:schemeClr val="tx1"/>
                          </a:solidFill>
                        </a:rPr>
                        <a:t>3,5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i="0" dirty="0">
                          <a:solidFill>
                            <a:schemeClr val="tx1"/>
                          </a:solidFill>
                        </a:rPr>
                        <a:t>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i="0" dirty="0">
                          <a:solidFill>
                            <a:schemeClr val="tx1"/>
                          </a:solidFill>
                        </a:rPr>
                        <a:t>3,7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i="0" dirty="0">
                          <a:solidFill>
                            <a:schemeClr val="tx1"/>
                          </a:solidFill>
                        </a:rPr>
                        <a:t>4,7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662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solidFill>
                            <a:schemeClr val="tx1"/>
                          </a:solidFill>
                        </a:rPr>
                        <a:t>Βράδυ (Υ)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i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i="0" dirty="0">
                          <a:solidFill>
                            <a:schemeClr val="tx1"/>
                          </a:solidFill>
                        </a:rPr>
                        <a:t>5,2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i="0" dirty="0">
                          <a:solidFill>
                            <a:schemeClr val="tx1"/>
                          </a:solidFill>
                        </a:rPr>
                        <a:t>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i="0" dirty="0">
                          <a:solidFill>
                            <a:schemeClr val="tx1"/>
                          </a:solidFill>
                        </a:rPr>
                        <a:t>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i="0" dirty="0">
                          <a:solidFill>
                            <a:schemeClr val="tx1"/>
                          </a:solidFill>
                        </a:rPr>
                        <a:t>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i="0" dirty="0">
                          <a:solidFill>
                            <a:schemeClr val="tx1"/>
                          </a:solidFill>
                        </a:rPr>
                        <a:t>6,2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i="0" dirty="0">
                          <a:solidFill>
                            <a:schemeClr val="tx1"/>
                          </a:solidFill>
                        </a:rPr>
                        <a:t>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i="0" dirty="0">
                          <a:solidFill>
                            <a:schemeClr val="tx1"/>
                          </a:solidFill>
                        </a:rPr>
                        <a:t>5,7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440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436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44E783-7C0D-4D14-92F6-F454AB2C3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Ασκήσεις</a:t>
            </a:r>
            <a:endParaRPr lang="el-G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>
                <a:extLst>
                  <a:ext uri="{FF2B5EF4-FFF2-40B4-BE49-F238E27FC236}">
                    <a16:creationId xmlns:a16="http://schemas.microsoft.com/office/drawing/2014/main" id="{99D9D19E-03CF-427E-B31A-C087AB1F20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845734"/>
                <a:ext cx="10058400" cy="4148666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Ελέγχουμε τη μηδενική υπόθεση</a:t>
                </a:r>
                <a:r>
                  <a:rPr lang="en-US" dirty="0"/>
                  <a:t>:</a:t>
                </a:r>
              </a:p>
              <a:p>
                <a:pPr algn="ctr"/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dirty="0"/>
                  <a:t>=0</a:t>
                </a:r>
              </a:p>
              <a:p>
                <a:pPr algn="just"/>
                <a:r>
                  <a:rPr lang="el-GR" dirty="0"/>
                  <a:t>Όπου </a:t>
                </a:r>
                <a:r>
                  <a:rPr lang="en-US" dirty="0"/>
                  <a:t>D = X- Y, </a:t>
                </a:r>
                <a:r>
                  <a:rPr lang="el-GR" dirty="0"/>
                  <a:t>με εναλλακτική </a:t>
                </a:r>
                <a:endParaRPr lang="en-US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</m:sub>
                    </m:sSub>
                    <m:r>
                      <m:rPr>
                        <m:nor/>
                      </m:rPr>
                      <a:rPr lang="el-G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&lt; 0 ( </m:t>
                    </m:r>
                    <m:r>
                      <m:rPr>
                        <m:nor/>
                      </m:rPr>
                      <a:rPr lang="el-G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δηλαδή</m:t>
                    </m:r>
                    <m:sSub>
                      <m:sSub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</m:sub>
                    </m:sSub>
                    <m:r>
                      <a:rPr 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Υ</m:t>
                        </m:r>
                      </m:sub>
                    </m:sSub>
                    <m:r>
                      <a:rPr 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l-GR" dirty="0"/>
              </a:p>
              <a:p>
                <a:pPr algn="just"/>
                <a:r>
                  <a:rPr lang="el-GR" dirty="0"/>
                  <a:t>Οι διαφορές των δειγμάτων 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 0,4  −1,5 −0,6 −0,3  −0,4  −1,4  0,7  −1</m:t>
                    </m:r>
                  </m:oMath>
                </a14:m>
                <a:endParaRPr lang="en-US" dirty="0"/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−0,513</m:t>
                        </m:r>
                      </m:e>
                    </m:nary>
                  </m:oMath>
                </a14:m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8−1</m:t>
                        </m:r>
                      </m:den>
                    </m:f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−8 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=0,624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=0,79</m:t>
                    </m:r>
                  </m:oMath>
                </a14:m>
                <a:endParaRPr lang="en-US" dirty="0"/>
              </a:p>
              <a:p>
                <a:pPr algn="just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−0,513</m:t>
                        </m:r>
                      </m:num>
                      <m:den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0,79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=−1,837</m:t>
                    </m:r>
                  </m:oMath>
                </a14:m>
                <a:r>
                  <a:rPr lang="en-US" dirty="0"/>
                  <a:t> 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8−1;0,1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=1,415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&lt;− 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8−1;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sub>
                    </m:sSub>
                  </m:oMath>
                </a14:m>
                <a:endParaRPr lang="en-US" dirty="0"/>
              </a:p>
              <a:p>
                <a:pPr algn="just"/>
                <a:r>
                  <a:rPr lang="el-GR" dirty="0"/>
                  <a:t>Άρα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απορρίπτεται.</a:t>
                </a:r>
              </a:p>
            </p:txBody>
          </p:sp>
        </mc:Choice>
        <mc:Fallback xmlns="">
          <p:sp>
            <p:nvSpPr>
              <p:cNvPr id="4" name="Θέση περιεχομένου 3">
                <a:extLst>
                  <a:ext uri="{FF2B5EF4-FFF2-40B4-BE49-F238E27FC236}">
                    <a16:creationId xmlns:a16="http://schemas.microsoft.com/office/drawing/2014/main" id="{99D9D19E-03CF-427E-B31A-C087AB1F20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845734"/>
                <a:ext cx="10058400" cy="4148666"/>
              </a:xfrm>
              <a:blipFill>
                <a:blip r:embed="rId2"/>
                <a:stretch>
                  <a:fillRect l="-606" t="-1618" r="-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48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339A9-7B72-4AD0-9D3B-587BADA4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Βασικοί ορισμοί και βήματα ενός ελέγχου μιας υπόθεσης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A5437C-0608-4127-B219-99EA9DED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>
                <a:extLst>
                  <a:ext uri="{FF2B5EF4-FFF2-40B4-BE49-F238E27FC236}">
                    <a16:creationId xmlns:a16="http://schemas.microsoft.com/office/drawing/2014/main" id="{C11C08DD-04B6-406A-9176-6B146A491A42}"/>
                  </a:ext>
                </a:extLst>
              </p:cNvPr>
              <p:cNvSpPr/>
              <p:nvPr/>
            </p:nvSpPr>
            <p:spPr>
              <a:xfrm>
                <a:off x="1182255" y="2021831"/>
                <a:ext cx="9973425" cy="126631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just" defTabSz="457200">
                  <a:defRPr/>
                </a:pPr>
                <a:r>
                  <a:rPr lang="el-G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Ορισμός </a:t>
                </a:r>
                <a:r>
                  <a:rPr 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Σφάλμα τύπου Ι λέμε το σφάλμα που προκύπτει όταν η μηδενική υπόθεση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απορρίπτεται ενώ είναι αληθής. Η πιθανότητα αυτού του τύπου σφάλματος είναι ίση με το α, τη στάθμη σημαντικότητας του ελέγχου, δηλαδή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 defTabSz="457200"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απορρίπτεται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αληθής) = α </a:t>
                </a:r>
              </a:p>
            </p:txBody>
          </p:sp>
        </mc:Choice>
        <mc:Fallback xmlns="">
          <p:sp>
            <p:nvSpPr>
              <p:cNvPr id="4" name="Ορθογώνιο 3">
                <a:extLst>
                  <a:ext uri="{FF2B5EF4-FFF2-40B4-BE49-F238E27FC236}">
                    <a16:creationId xmlns:a16="http://schemas.microsoft.com/office/drawing/2014/main" id="{C11C08DD-04B6-406A-9176-6B146A491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255" y="2021831"/>
                <a:ext cx="9973425" cy="1266314"/>
              </a:xfrm>
              <a:prstGeom prst="rect">
                <a:avLst/>
              </a:prstGeom>
              <a:blipFill>
                <a:blip r:embed="rId2"/>
                <a:stretch>
                  <a:fillRect l="-611" t="-3828" r="-549" b="-100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>
                <a:extLst>
                  <a:ext uri="{FF2B5EF4-FFF2-40B4-BE49-F238E27FC236}">
                    <a16:creationId xmlns:a16="http://schemas.microsoft.com/office/drawing/2014/main" id="{DA3F5BFE-6A01-4840-AA4D-0108F2273AB4}"/>
                  </a:ext>
                </a:extLst>
              </p:cNvPr>
              <p:cNvSpPr/>
              <p:nvPr/>
            </p:nvSpPr>
            <p:spPr>
              <a:xfrm>
                <a:off x="1182254" y="3396518"/>
                <a:ext cx="9973425" cy="184049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just" defTabSz="457200">
                  <a:defRPr/>
                </a:pPr>
                <a:r>
                  <a:rPr lang="el-G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Ορισμός </a:t>
                </a:r>
                <a:r>
                  <a:rPr 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Σφάλμα τύπου ΙΙ συμβαίνει όταν μια ψευδής μηδενική υπόθεση δεν απορρίπτεται. Η πιθανότητα ενός σφάλματος τύπου ΙΙ είναι ίση με </a:t>
                </a:r>
              </a:p>
              <a:p>
                <a:pPr lvl="0" algn="ctr" defTabSz="457200"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δεν απορρίπτεται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ψευδής) =β</a:t>
                </a:r>
              </a:p>
              <a:p>
                <a:pPr lvl="0" algn="just" defTabSz="457200">
                  <a:defRPr/>
                </a:pP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 τιμή 1-β λέγεται ισχύς του ελέγχου και είναι ίση με την πιθανότητα να μην συμβεί σφάλμα τύπου ΙΙ.</a:t>
                </a:r>
              </a:p>
            </p:txBody>
          </p:sp>
        </mc:Choice>
        <mc:Fallback xmlns="">
          <p:sp>
            <p:nvSpPr>
              <p:cNvPr id="6" name="Ορθογώνιο 5">
                <a:extLst>
                  <a:ext uri="{FF2B5EF4-FFF2-40B4-BE49-F238E27FC236}">
                    <a16:creationId xmlns:a16="http://schemas.microsoft.com/office/drawing/2014/main" id="{DA3F5BFE-6A01-4840-AA4D-0108F2273A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254" y="3396518"/>
                <a:ext cx="9973425" cy="1840499"/>
              </a:xfrm>
              <a:prstGeom prst="rect">
                <a:avLst/>
              </a:prstGeom>
              <a:blipFill>
                <a:blip r:embed="rId3"/>
                <a:stretch>
                  <a:fillRect l="-611" r="-54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1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339A9-7B72-4AD0-9D3B-587BADA4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Έλεγχοι υποθέσεων για μέσες τιμές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A5437C-0608-4127-B219-99EA9DED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Κανονική κατανομή, γνωστή τυπική απόκλιση</a:t>
            </a:r>
            <a:r>
              <a:rPr lang="en-US" dirty="0"/>
              <a:t>: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>
                <a:extLst>
                  <a:ext uri="{FF2B5EF4-FFF2-40B4-BE49-F238E27FC236}">
                    <a16:creationId xmlns:a16="http://schemas.microsoft.com/office/drawing/2014/main" id="{916AC25E-DD7D-4301-9357-E9F841FF7DF3}"/>
                  </a:ext>
                </a:extLst>
              </p:cNvPr>
              <p:cNvSpPr/>
              <p:nvPr/>
            </p:nvSpPr>
            <p:spPr>
              <a:xfrm>
                <a:off x="1182255" y="2301231"/>
                <a:ext cx="9973425" cy="381324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just" defTabSz="457200">
                  <a:defRPr/>
                </a:pP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 μηδενική υπόθεση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l-G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l-G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l-G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l-G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lvl="0" algn="just" defTabSz="457200">
                  <a:defRPr/>
                </a:pPr>
                <a:r>
                  <a:rPr lang="el-GR" sz="2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Εναλλακτική υπόθεση</a:t>
                </a:r>
                <a:r>
                  <a:rPr lang="en-US" sz="2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: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l-G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l-GR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l-GR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l-G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(δίπλευρος έλεγχος)</a:t>
                </a:r>
              </a:p>
              <a:p>
                <a:pPr lvl="0" algn="just" defTabSz="457200">
                  <a:defRPr/>
                </a:pP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Όπου μ η μέση τιμή μιας τυχαίας μεταβλητής Χ που ακολουθεί κανονική κατανομή με γνωστή τυπική απόκλιση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απορρίπτεται με στάθμη σημαντικότητας α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αν η παρατηρούμενη τιμή του στατιστικού </a:t>
                </a:r>
              </a:p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l-GR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l-G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l-G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  <m:r>
                            <a:rPr lang="el-G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l-G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 defTabSz="457200">
                  <a:defRPr/>
                </a:pPr>
                <a:endParaRPr lang="el-GR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defTabSz="457200">
                  <a:defRPr/>
                </a:pP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Όπου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η δειγματική μέση τιμή σε ένα δείγμα μεγέθους 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βρίσκεται στην περιοχή απόρριψης της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</m:e>
                      <m:sub>
                        <m:r>
                          <a:rPr lang="el-G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l-GR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Ορθογώνιο 6">
                <a:extLst>
                  <a:ext uri="{FF2B5EF4-FFF2-40B4-BE49-F238E27FC236}">
                    <a16:creationId xmlns:a16="http://schemas.microsoft.com/office/drawing/2014/main" id="{916AC25E-DD7D-4301-9357-E9F841FF7D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255" y="2301231"/>
                <a:ext cx="9973425" cy="3813242"/>
              </a:xfrm>
              <a:prstGeom prst="rect">
                <a:avLst/>
              </a:prstGeom>
              <a:blipFill>
                <a:blip r:embed="rId2"/>
                <a:stretch>
                  <a:fillRect l="-611" t="-318" r="-549" b="-11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2830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339A9-7B72-4AD0-9D3B-587BADA4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Έλεγχοι υποθέσεων για μέσες τιμές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A5437C-0608-4127-B219-99EA9DED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>
                <a:extLst>
                  <a:ext uri="{FF2B5EF4-FFF2-40B4-BE49-F238E27FC236}">
                    <a16:creationId xmlns:a16="http://schemas.microsoft.com/office/drawing/2014/main" id="{916AC25E-DD7D-4301-9357-E9F841FF7DF3}"/>
                  </a:ext>
                </a:extLst>
              </p:cNvPr>
              <p:cNvSpPr/>
              <p:nvPr/>
            </p:nvSpPr>
            <p:spPr>
              <a:xfrm>
                <a:off x="1182254" y="1737360"/>
                <a:ext cx="9973425" cy="11488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just" defTabSz="457200">
                  <a:defRPr/>
                </a:pP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Αν η εναλλακτική υπόθεση είναι η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l-G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l-G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l-G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l-GR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defTabSz="457200">
                  <a:defRPr/>
                </a:pP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l-G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μονόπλευρος έλεγχος 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από δεξιά), τότε η περιοχή απόρριψης της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είναι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 defTabSz="457200">
                  <a:defRPr/>
                </a:pP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Ορθογώνιο 6">
                <a:extLst>
                  <a:ext uri="{FF2B5EF4-FFF2-40B4-BE49-F238E27FC236}">
                    <a16:creationId xmlns:a16="http://schemas.microsoft.com/office/drawing/2014/main" id="{916AC25E-DD7D-4301-9357-E9F841FF7D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254" y="1737360"/>
                <a:ext cx="9973425" cy="1148865"/>
              </a:xfrm>
              <a:prstGeom prst="rect">
                <a:avLst/>
              </a:prstGeom>
              <a:blipFill>
                <a:blip r:embed="rId2"/>
                <a:stretch>
                  <a:fillRect l="-611" t="-9474" b="-63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>
                <a:extLst>
                  <a:ext uri="{FF2B5EF4-FFF2-40B4-BE49-F238E27FC236}">
                    <a16:creationId xmlns:a16="http://schemas.microsoft.com/office/drawing/2014/main" id="{905BF5C4-7020-4D43-B342-E5FE79C8773C}"/>
                  </a:ext>
                </a:extLst>
              </p:cNvPr>
              <p:cNvSpPr/>
              <p:nvPr/>
            </p:nvSpPr>
            <p:spPr>
              <a:xfrm>
                <a:off x="1182255" y="2905970"/>
                <a:ext cx="9973424" cy="11488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just" defTabSz="457200">
                  <a:defRPr/>
                </a:pP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Αν η εναλλακτική υπόθεση είναι η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l-G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l-G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l-G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l-G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l-GR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defTabSz="457200">
                  <a:defRPr/>
                </a:pP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l-G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μονόπλευρος έλεγχος 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από αριστερά), τότε η περιοχή απόρριψης της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είναι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 defTabSz="457200">
                  <a:defRPr/>
                </a:pP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l-GR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Ορθογώνιο 7">
                <a:extLst>
                  <a:ext uri="{FF2B5EF4-FFF2-40B4-BE49-F238E27FC236}">
                    <a16:creationId xmlns:a16="http://schemas.microsoft.com/office/drawing/2014/main" id="{905BF5C4-7020-4D43-B342-E5FE79C877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255" y="2905970"/>
                <a:ext cx="9973424" cy="1148865"/>
              </a:xfrm>
              <a:prstGeom prst="rect">
                <a:avLst/>
              </a:prstGeom>
              <a:blipFill>
                <a:blip r:embed="rId3"/>
                <a:stretch>
                  <a:fillRect l="-611" t="-9474" b="-63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Πίνακας 8">
                <a:extLst>
                  <a:ext uri="{FF2B5EF4-FFF2-40B4-BE49-F238E27FC236}">
                    <a16:creationId xmlns:a16="http://schemas.microsoft.com/office/drawing/2014/main" id="{A98DFCB5-15E5-4758-BDC8-00E4362043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4338549"/>
                  </p:ext>
                </p:extLst>
              </p:nvPr>
            </p:nvGraphicFramePr>
            <p:xfrm>
              <a:off x="1754910" y="4054835"/>
              <a:ext cx="8127999" cy="18142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47732190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009096952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41419042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l-GR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1" dirty="0">
                              <a:solidFill>
                                <a:schemeClr val="tx1"/>
                              </a:solidFill>
                            </a:rPr>
                            <a:t>Περιοχή Απόρριψης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679470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l-GR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l-GR" sz="18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l-GR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l-GR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l-GR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  <m:r>
                                          <a:rPr lang="el-GR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/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l-GR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/2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8802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183362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Χ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l-G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l-GR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379314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Πίνακας 8">
                <a:extLst>
                  <a:ext uri="{FF2B5EF4-FFF2-40B4-BE49-F238E27FC236}">
                    <a16:creationId xmlns:a16="http://schemas.microsoft.com/office/drawing/2014/main" id="{A98DFCB5-15E5-4758-BDC8-00E4362043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4338549"/>
                  </p:ext>
                </p:extLst>
              </p:nvPr>
            </p:nvGraphicFramePr>
            <p:xfrm>
              <a:off x="1754910" y="4054835"/>
              <a:ext cx="8127999" cy="18142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47732190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009096952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41419042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8197" r="-200225" b="-3918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8197" r="-100225" b="-3918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1" dirty="0">
                              <a:solidFill>
                                <a:schemeClr val="tx1"/>
                              </a:solidFill>
                            </a:rPr>
                            <a:t>Περιοχή Απόρριψης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67947073"/>
                      </a:ext>
                    </a:extLst>
                  </a:tr>
                  <a:tr h="701739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57391" r="-200225" b="-107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57391" r="-100225" b="-107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57391" r="-225" b="-1078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18802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96721" r="-20022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296721" r="-10022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296721" r="-225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83362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96721" r="-20022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396721" r="-10022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396721" r="-225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793149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11387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339A9-7B72-4AD0-9D3B-587BADA4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Έλεγχοι υποθέσεων για μέσες τιμές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4DA5437C-0608-4127-B219-99EA9DEDC4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827261"/>
                <a:ext cx="10058400" cy="402336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Παράδειγμα</a:t>
                </a:r>
                <a:r>
                  <a:rPr lang="en-US" dirty="0"/>
                  <a:t>:</a:t>
                </a:r>
              </a:p>
              <a:p>
                <a:pPr algn="just"/>
                <a:r>
                  <a:rPr lang="el-GR" dirty="0"/>
                  <a:t>Η συγκέντρωση ενός ρύπου Χ (σε </a:t>
                </a:r>
                <a:r>
                  <a:rPr lang="en-US" dirty="0" err="1"/>
                  <a:t>mgr</a:t>
                </a:r>
                <a:r>
                  <a:rPr lang="en-US" dirty="0"/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σε μια πόλη ακολουθεί κανονική κατανομή με διακύμανση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=9,8.</m:t>
                    </m:r>
                  </m:oMath>
                </a14:m>
                <a:r>
                  <a:rPr lang="el-GR" dirty="0"/>
                  <a:t> Τον προηγούμενο χρόνο η μέση τιμή της συγκέντρωσης ήταν 61,2. Από ένα δείγμα 16 φετινών παρατηρήσεων προέκυψε ότι η δειγματική μέση τιμή ήταν 64,3. Μπορούμε να συνάγουμε σε στάθμη σημαντικότητας 5% ότι η μέση τιμή της συγκέντρωσης του ρύπου αυξήθηκε φέτος?</a:t>
                </a:r>
              </a:p>
              <a:p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4DA5437C-0608-4127-B219-99EA9DEDC4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827261"/>
                <a:ext cx="10058400" cy="4023360"/>
              </a:xfrm>
              <a:blipFill>
                <a:blip r:embed="rId2"/>
                <a:stretch>
                  <a:fillRect l="-606" t="-1667" r="-15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974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339A9-7B72-4AD0-9D3B-587BADA4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Έλεγχοι υποθέσεων για μέσες τιμές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4DA5437C-0608-4127-B219-99EA9DEDC4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35825" y="1891914"/>
                <a:ext cx="9071956" cy="4222557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Ελέγχουμε την μηδενική υπόθεση ότι η μέση τιμή μ της συγκέντρωσης Χ είναι ίση με την περσινή τιμή 61,2.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b="0" i="0" smtClean="0"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a:rPr lang="el-GR" sz="1800" b="0" i="1" smtClean="0">
                              <a:latin typeface="Cambria Math" panose="02040503050406030204" pitchFamily="18" charset="0"/>
                            </a:rPr>
                            <m:t>0 </m:t>
                          </m:r>
                        </m:sub>
                      </m:sSub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l-GR" sz="1800" b="0" i="0" smtClean="0"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=61,2</m:t>
                      </m:r>
                    </m:oMath>
                  </m:oMathPara>
                </a14:m>
                <a:endParaRPr lang="el-GR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a:rPr lang="el-G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l-GR" sz="1800"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l-GR" sz="1800">
                          <a:latin typeface="Cambria Math" panose="02040503050406030204" pitchFamily="18" charset="0"/>
                        </a:rPr>
                        <m:t>61,2</m:t>
                      </m:r>
                    </m:oMath>
                  </m:oMathPara>
                </a14:m>
                <a:endParaRPr lang="el-GR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b="0" i="0" smtClean="0">
                        <a:latin typeface="Cambria Math" panose="02040503050406030204" pitchFamily="18" charset="0"/>
                      </a:rPr>
                      <m:t>Ζ</m:t>
                    </m:r>
                    <m:r>
                      <a:rPr lang="el-GR" sz="1800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l-G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l-GR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1800" b="0" i="0" smtClean="0">
                                <a:latin typeface="Cambria Math" panose="02040503050406030204" pitchFamily="18" charset="0"/>
                              </a:rPr>
                              <m:t>Χ</m:t>
                            </m:r>
                          </m:e>
                        </m:acc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−61,2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1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sz="1800" b="0" i="1" smtClean="0">
                                <a:latin typeface="Cambria Math" panose="02040503050406030204" pitchFamily="18" charset="0"/>
                              </a:rPr>
                              <m:t>9,8</m:t>
                            </m:r>
                          </m:e>
                        </m:rad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l-GR" sz="1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sz="1800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</m:rad>
                      </m:den>
                    </m:f>
                  </m:oMath>
                </a14:m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και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0,05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0,05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=1,645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Άρα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64,3 −61,2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sz="1800" i="1">
                                <a:latin typeface="Cambria Math" panose="02040503050406030204" pitchFamily="18" charset="0"/>
                              </a:rPr>
                              <m:t>9,8</m:t>
                            </m:r>
                          </m:e>
                        </m:rad>
                        <m:r>
                          <a:rPr lang="el-GR" sz="1800" i="1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sz="18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</m:rad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=3,96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l-GR" sz="1800" i="1">
                            <a:latin typeface="Cambria Math" panose="02040503050406030204" pitchFamily="18" charset="0"/>
                          </a:rPr>
                          <m:t>0 </m:t>
                        </m:r>
                      </m:sub>
                    </m:sSub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απορρίπτεται καθώς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z=3,96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0,05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1,645</m:t>
                    </m:r>
                  </m:oMath>
                </a14:m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με στάθμη σημαντικότητας 0,05.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4DA5437C-0608-4127-B219-99EA9DEDC4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5825" y="1891914"/>
                <a:ext cx="9071956" cy="4222557"/>
              </a:xfrm>
              <a:blipFill>
                <a:blip r:embed="rId2"/>
                <a:stretch>
                  <a:fillRect l="-1613" t="-1299" r="-15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280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339A9-7B72-4AD0-9D3B-587BADA4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Έλεγχοι υποθέσεων για μέσες τιμές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Μεγάλο δείγμα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άγνωστη τυπική 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A5437C-0608-4127-B219-99EA9DED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Πίνακας 8">
                <a:extLst>
                  <a:ext uri="{FF2B5EF4-FFF2-40B4-BE49-F238E27FC236}">
                    <a16:creationId xmlns:a16="http://schemas.microsoft.com/office/drawing/2014/main" id="{A98DFCB5-15E5-4758-BDC8-00E4362043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2682427"/>
                  </p:ext>
                </p:extLst>
              </p:nvPr>
            </p:nvGraphicFramePr>
            <p:xfrm>
              <a:off x="1791856" y="2161381"/>
              <a:ext cx="8127999" cy="18142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47732190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009096952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41419042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l-GR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1" dirty="0">
                              <a:solidFill>
                                <a:schemeClr val="tx1"/>
                              </a:solidFill>
                            </a:rPr>
                            <a:t>Περιοχή Απόρριψης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679470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l-GR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l-GR" sz="18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l-GR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l-GR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el-GR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/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l-GR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/2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8802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183362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Χ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l-G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l-GR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379314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Πίνακας 8">
                <a:extLst>
                  <a:ext uri="{FF2B5EF4-FFF2-40B4-BE49-F238E27FC236}">
                    <a16:creationId xmlns:a16="http://schemas.microsoft.com/office/drawing/2014/main" id="{A98DFCB5-15E5-4758-BDC8-00E4362043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2682427"/>
                  </p:ext>
                </p:extLst>
              </p:nvPr>
            </p:nvGraphicFramePr>
            <p:xfrm>
              <a:off x="1791856" y="2161381"/>
              <a:ext cx="8127999" cy="18142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47732190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009096952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41419042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8197" r="-200225" b="-3934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8197" r="-100225" b="-3934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1" dirty="0">
                              <a:solidFill>
                                <a:schemeClr val="tx1"/>
                              </a:solidFill>
                            </a:rPr>
                            <a:t>Περιοχή Απόρριψης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67947073"/>
                      </a:ext>
                    </a:extLst>
                  </a:tr>
                  <a:tr h="701739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56897" r="-200225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56897" r="-100225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56897" r="-225" b="-1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18802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98361" r="-20022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298361" r="-10022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298361" r="-225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83362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98361" r="-20022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398361" r="-10022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398361" r="-225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79314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Πίνακας 8">
                <a:extLst>
                  <a:ext uri="{FF2B5EF4-FFF2-40B4-BE49-F238E27FC236}">
                    <a16:creationId xmlns:a16="http://schemas.microsoft.com/office/drawing/2014/main" id="{041CD5AF-72A9-4F42-B1A0-6E9567F3DB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5441838"/>
                  </p:ext>
                </p:extLst>
              </p:nvPr>
            </p:nvGraphicFramePr>
            <p:xfrm>
              <a:off x="1791855" y="4291287"/>
              <a:ext cx="8127999" cy="18282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47732190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009096952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41419042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l-GR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1" dirty="0">
                              <a:solidFill>
                                <a:schemeClr val="tx1"/>
                              </a:solidFill>
                            </a:rPr>
                            <a:t>Περιοχή Απόρριψης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679470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l-GR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l-GR" sz="18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l-GR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l-GR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el-GR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/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l-GR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−1;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/2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8802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−1;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183362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Χ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l-G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l-GR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&lt;−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−1;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379314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Πίνακας 8">
                <a:extLst>
                  <a:ext uri="{FF2B5EF4-FFF2-40B4-BE49-F238E27FC236}">
                    <a16:creationId xmlns:a16="http://schemas.microsoft.com/office/drawing/2014/main" id="{041CD5AF-72A9-4F42-B1A0-6E9567F3DB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5441838"/>
                  </p:ext>
                </p:extLst>
              </p:nvPr>
            </p:nvGraphicFramePr>
            <p:xfrm>
              <a:off x="1791855" y="4291287"/>
              <a:ext cx="8127999" cy="18282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47732190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009096952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41419042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6557" r="-200225" b="-3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6557" r="-100225" b="-3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1" dirty="0">
                              <a:solidFill>
                                <a:schemeClr val="tx1"/>
                              </a:solidFill>
                            </a:rPr>
                            <a:t>Περιοχή Απόρριψης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67947073"/>
                      </a:ext>
                    </a:extLst>
                  </a:tr>
                  <a:tr h="701739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56034" r="-200225" b="-108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56034" r="-100225" b="-108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56034" r="-225" b="-1086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1880207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91935" r="-200225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291935" r="-100225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291935" r="-225" b="-10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8336248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91935" r="-200225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391935" r="-100225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391935" r="-225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793149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686174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4953</TotalTime>
  <Words>2515</Words>
  <Application>Microsoft Office PowerPoint</Application>
  <PresentationFormat>Ευρεία οθόνη</PresentationFormat>
  <Paragraphs>322</Paragraphs>
  <Slides>32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Times New Roman</vt:lpstr>
      <vt:lpstr>Wingdings</vt:lpstr>
      <vt:lpstr>Θέμα του Office</vt:lpstr>
      <vt:lpstr>Ανασκόπηση</vt:lpstr>
      <vt:lpstr>Πιθανότητες και Στατιστική</vt:lpstr>
      <vt:lpstr>Έλεγχοι Υποθέσεων</vt:lpstr>
      <vt:lpstr>Βασικοί ορισμοί και βήματα ενός ελέγχου μιας υπόθεσης</vt:lpstr>
      <vt:lpstr>Βασικοί ορισμοί και βήματα ενός ελέγχου μιας υπόθεσης</vt:lpstr>
      <vt:lpstr>Έλεγχοι υποθέσεων για μέσες τιμές</vt:lpstr>
      <vt:lpstr>Έλεγχοι υποθέσεων για μέσες τιμές</vt:lpstr>
      <vt:lpstr>Έλεγχοι υποθέσεων για μέσες τιμές</vt:lpstr>
      <vt:lpstr>Έλεγχοι υποθέσεων για μέσες τιμές</vt:lpstr>
      <vt:lpstr>Έλεγχοι υποθέσεων για μέσες τιμές (Μεγάλο δείγμα / άγνωστη τυπική )</vt:lpstr>
      <vt:lpstr>Έλεγχοι υποθέσεων για μέσες τιμές</vt:lpstr>
      <vt:lpstr>Έλεγχοι υποθέσεων για μέσες τιμές</vt:lpstr>
      <vt:lpstr>Κατανομές </vt:lpstr>
      <vt:lpstr>Έλεγχοι υποθέσεων για διαφορά μέσων τιμών (Μικρό ή Μεγάλο δείγμα)</vt:lpstr>
      <vt:lpstr>Έλεγχοι υποθέσεων για διαφορά μέσων τιμών(Άγνωστη απόκλιση) </vt:lpstr>
      <vt:lpstr>Έλεγχοι υποθέσεων για διαφορά μέσων τιμών</vt:lpstr>
      <vt:lpstr>Έλεγχοι υποθέσεων για διαφορά μέσων τιμών</vt:lpstr>
      <vt:lpstr>Έλεγχοι υποθέσεων για διαφορά μέσων τιμών</vt:lpstr>
      <vt:lpstr>Έλεγχοι υποθέσεων για διαφορά μέσων τιμών</vt:lpstr>
      <vt:lpstr>Έλεγχοι υποθέσεων για αναλογία </vt:lpstr>
      <vt:lpstr>Έλεγχοι υποθέσεων για αναλογία</vt:lpstr>
      <vt:lpstr>Έλεγχοι υποθέσεων για αναλογία </vt:lpstr>
      <vt:lpstr>Έλεγχοι υποθέσεων για αναλογία (διαφορά αναλογιών)</vt:lpstr>
      <vt:lpstr>Έλεγχοι υποθέσεων διακύμανση</vt:lpstr>
      <vt:lpstr>Έλεγχοι υποθέσεων διακύμανση</vt:lpstr>
      <vt:lpstr>Έλεγχοι υποθέσεων διακύμανση</vt:lpstr>
      <vt:lpstr>P-τιμή ενός ελέγχου</vt:lpstr>
      <vt:lpstr>P-τιμή ενός ελέγχου</vt:lpstr>
      <vt:lpstr>P-τιμή ενός ελέγχου</vt:lpstr>
      <vt:lpstr>Ασκήσεις</vt:lpstr>
      <vt:lpstr>Ασκήσεις</vt:lpstr>
      <vt:lpstr>Ασκήσεις</vt:lpstr>
      <vt:lpstr>Ασκήσεις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Πιθανότητες και Στατιστική</dc:title>
  <dc:creator>christos korkas</dc:creator>
  <cp:lastModifiedBy>christos korkas</cp:lastModifiedBy>
  <cp:revision>156</cp:revision>
  <dcterms:created xsi:type="dcterms:W3CDTF">2020-04-27T08:47:19Z</dcterms:created>
  <dcterms:modified xsi:type="dcterms:W3CDTF">2020-05-22T07:54:01Z</dcterms:modified>
</cp:coreProperties>
</file>