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691" autoAdjust="0"/>
  </p:normalViewPr>
  <p:slideViewPr>
    <p:cSldViewPr>
      <p:cViewPr varScale="1">
        <p:scale>
          <a:sx n="72" d="100"/>
          <a:sy n="72" d="100"/>
        </p:scale>
        <p:origin x="-131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03-04-23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03-04-23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03-04-23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03-04-23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03-04-23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03-04-23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03-04-23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03-04-23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03-04-23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03-04-23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03-04-23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03-04-23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l-GR" sz="4200" b="1" dirty="0" smtClean="0">
                <a:latin typeface="Times New Roman" panose="02020603050405020304" pitchFamily="18" charset="0"/>
                <a:cs typeface="Times New Roman" panose="02020603050405020304" pitchFamily="18" charset="0"/>
              </a:rPr>
              <a:t>Σύγχρονες Προσεγγίσεις στην Παιδική Λογοτεχνία και Εκπαιδευτική Πράξη</a:t>
            </a:r>
            <a:endParaRPr lang="en-US" sz="4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4419600"/>
            <a:ext cx="6400800" cy="1752600"/>
          </a:xfrm>
        </p:spPr>
        <p:txBody>
          <a:bodyPr/>
          <a:lstStyle/>
          <a:p>
            <a:r>
              <a:rPr lang="el-GR" dirty="0" smtClean="0">
                <a:latin typeface="Times New Roman" panose="02020603050405020304" pitchFamily="18" charset="0"/>
                <a:cs typeface="Times New Roman" panose="02020603050405020304" pitchFamily="18" charset="0"/>
              </a:rPr>
              <a:t>Καρανικολάου Θεοπούλα </a:t>
            </a:r>
          </a:p>
          <a:p>
            <a:r>
              <a:rPr lang="el-GR" dirty="0" smtClean="0">
                <a:latin typeface="Times New Roman" panose="02020603050405020304" pitchFamily="18" charset="0"/>
                <a:cs typeface="Times New Roman" panose="02020603050405020304" pitchFamily="18" charset="0"/>
              </a:rPr>
              <a:t>Διδάκτωρ Δ.Π.Θ.</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4879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fontScale="92500"/>
          </a:bodyPr>
          <a:lstStyle/>
          <a:p>
            <a:r>
              <a:rPr lang="el-GR" sz="2400" b="1" dirty="0" smtClean="0"/>
              <a:t>Ενδυμασία: </a:t>
            </a:r>
            <a:r>
              <a:rPr lang="el-GR" sz="2400" dirty="0" smtClean="0"/>
              <a:t>πολύ συχνά στα εικονογραφημένα παιδικά βιβλία τα ρούχα των ηρώων προδίδουν πολλές πληροφορίες για αυτούς</a:t>
            </a:r>
          </a:p>
          <a:p>
            <a:r>
              <a:rPr lang="el-GR" sz="2400" dirty="0" smtClean="0"/>
              <a:t>Μέσα από το ντύσιμο κάποιου μπορούμε να πάρουμε στοιχεία για την ηλικία του, το επάγγελμά του, την κοινωνική του θέση και τη γενικότερη οικονομική του κατάσταση</a:t>
            </a:r>
          </a:p>
          <a:p>
            <a:r>
              <a:rPr lang="el-GR" sz="2400" dirty="0" smtClean="0"/>
              <a:t>Πολλές φορές οι εικονογράφοι καταφεύγουν σε στερεοτυπικές οπτικές απεικονίσεις των ηρώων προκειμένου να περάσουν το μήνυμα που θέλουν για αυτούς </a:t>
            </a:r>
          </a:p>
          <a:p>
            <a:r>
              <a:rPr lang="el-GR" sz="2400" dirty="0" smtClean="0"/>
              <a:t>Το φαινόμενο αυτό παρατηρείται εντονότερα όταν οι ήρωες είναι ζώα. Τα ζώα έχει φανεί πως απεικονίζονται πολύ πιο συντηρητικά στα παιδικά βιβλία </a:t>
            </a:r>
          </a:p>
          <a:p>
            <a:r>
              <a:rPr lang="el-GR" sz="2400" dirty="0" smtClean="0"/>
              <a:t>Οι διακρίσεις αυτές αφορούν σε μεγάλο βαθμό τα δύο φύλα με τους γυναικείους χαρακτήρες να αποτυπώνονται μικρότεροι από τους αρσενικούς, με διαφορετικά χρώματα και σε τετριμμένες πόζες (π.χ. ο άνδρας κάθεται και η γυναίκα στέκεται όρθια δίπλα του)</a:t>
            </a:r>
          </a:p>
        </p:txBody>
      </p:sp>
    </p:spTree>
    <p:extLst>
      <p:ext uri="{BB962C8B-B14F-4D97-AF65-F5344CB8AC3E}">
        <p14:creationId xmlns:p14="http://schemas.microsoft.com/office/powerpoint/2010/main" val="829394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r>
              <a:rPr lang="el-GR" sz="2400" dirty="0" smtClean="0"/>
              <a:t>Οι διαφορές επεκτείνονται και στην αμφίεση των δύο φύλων με τους γυναικείους χαρακτήρες να φορούν κατά βάση πλουμιστά φορέματα, με πολλά αξεσουάρ </a:t>
            </a:r>
          </a:p>
          <a:p>
            <a:r>
              <a:rPr lang="el-GR" sz="2400" dirty="0" smtClean="0"/>
              <a:t>Και η γενικότερη εμφάνισή τους βέβαια είναι διαφορετική αφού δίνεται ιδιαίτερη έμφαση στην γυναικεία ομορφιά, με τα θηλυκά να έχουν σχεδόν πάντα μακριές γυριστές βλεφαρίδες και σαρκώδη κόκκινα ή ροζ χείλη </a:t>
            </a:r>
          </a:p>
          <a:p>
            <a:r>
              <a:rPr lang="el-GR" sz="2400" dirty="0" smtClean="0"/>
              <a:t>Μέσα από αυτές τις σεξιστικές απεικονίσεις τα παιδιά παίρνουν το μήνυμα ότι οι γυναίκες είναι όμορφες και φιλάρεσκες </a:t>
            </a:r>
          </a:p>
          <a:p>
            <a:r>
              <a:rPr lang="el-GR" sz="2400" dirty="0" smtClean="0"/>
              <a:t>Επιπλέον πληροφορίες παίρνουμε και από τα αντικείμενα που κρατά ο κάθε ήρωας. Για παράδειγμα το σπαθί υπονοεί γενναιότητα, ενώ ο χαρτοφύλακας παραπέμπει σε σοβαρό επαγγελματία. Στον χώρο του σπιτιού ο άνδρας απεικονίζεται συχνά με εφημερίδα, καθισμένος σε κάποια πολυθρόνα και η γυναίκα όρθια με ποδιά ή κάποιο μαγειρικό σκεύος στο χέρι </a:t>
            </a:r>
            <a:endParaRPr lang="en-US" sz="2400" dirty="0"/>
          </a:p>
        </p:txBody>
      </p:sp>
    </p:spTree>
    <p:extLst>
      <p:ext uri="{BB962C8B-B14F-4D97-AF65-F5344CB8AC3E}">
        <p14:creationId xmlns:p14="http://schemas.microsoft.com/office/powerpoint/2010/main" val="2505644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a:bodyPr>
          <a:lstStyle/>
          <a:p>
            <a:r>
              <a:rPr lang="el-GR" sz="2400" b="1" dirty="0" smtClean="0"/>
              <a:t>Έλλειψη ρούχων: </a:t>
            </a:r>
            <a:r>
              <a:rPr lang="el-GR" sz="2400" dirty="0" smtClean="0"/>
              <a:t>σε σπάνιες περιπτώσεις μπορεί να εμφανίζονται ήρωες χωρίς ρούχα γεγονός που μπορεί να ερμηνευτεί με διαφορετικούς τρόπους. Η γύμνια ενός ήρωα μπορεί να ενέχει σεξουαλικούς υπαινιγμούς </a:t>
            </a:r>
          </a:p>
          <a:p>
            <a:r>
              <a:rPr lang="el-GR" sz="2400" b="1" dirty="0" smtClean="0"/>
              <a:t>Μέγεθος: </a:t>
            </a:r>
            <a:r>
              <a:rPr lang="el-GR" sz="2400" dirty="0" smtClean="0"/>
              <a:t>μέσα από το μέγεθος ενός ήρωα καταλαβαίνουμε πόσο σημαντικός είναι ο ρόλος του, την κοινωνική του θέση αλλά ακόμη και την ψυχολογική του κατάσταση σε σχέση με τους υπόλοιπους </a:t>
            </a:r>
          </a:p>
          <a:p>
            <a:r>
              <a:rPr lang="el-GR" sz="2400" dirty="0"/>
              <a:t>Γ</a:t>
            </a:r>
            <a:r>
              <a:rPr lang="el-GR" sz="2400" dirty="0" smtClean="0"/>
              <a:t>ια παράδειγμα ένας γίγαντας ή ένα θηρίο επιβάλλονται στην ιστορία λόγω του μεγέθους τους που υπονοεί δύναμη </a:t>
            </a:r>
          </a:p>
          <a:p>
            <a:r>
              <a:rPr lang="el-GR" sz="2400" b="1" dirty="0" smtClean="0"/>
              <a:t>Θέση: </a:t>
            </a:r>
            <a:r>
              <a:rPr lang="el-GR" sz="2400" dirty="0" smtClean="0"/>
              <a:t>μεγάλη σημασία για το πώς βλέπουμε έναν ήρωα έχει και η θέση του στην εικόνα. Όσο πιο μακριά τοποθετείται ένας ήρωας σε σχέση με τον αναγνώστη τόσο πιο δύσκολα επιτυγχάνεται η ταύτιση</a:t>
            </a:r>
          </a:p>
          <a:p>
            <a:r>
              <a:rPr lang="el-GR" sz="2400" dirty="0" smtClean="0"/>
              <a:t>Όταν ο ήρωας τοποθετείται στο πάνω μισό της εικόνας υποδηλώνεται ελευθερία, επιτυχία και έντονη πνευματικότητα </a:t>
            </a:r>
            <a:endParaRPr lang="en-US" sz="2400" dirty="0"/>
          </a:p>
        </p:txBody>
      </p:sp>
    </p:spTree>
    <p:extLst>
      <p:ext uri="{BB962C8B-B14F-4D97-AF65-F5344CB8AC3E}">
        <p14:creationId xmlns:p14="http://schemas.microsoft.com/office/powerpoint/2010/main" val="3331654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a:bodyPr>
          <a:lstStyle/>
          <a:p>
            <a:r>
              <a:rPr lang="el-GR" sz="2400" dirty="0" smtClean="0"/>
              <a:t>Αντίθετα το κάτω μέρος της εικόνας υπονοεί κακή ψυχολογία και περιορισμό </a:t>
            </a:r>
          </a:p>
          <a:p>
            <a:r>
              <a:rPr lang="el-GR" sz="2400" dirty="0" smtClean="0"/>
              <a:t>Το κέντρο της εικόνας φυσικά είναι η πιο περίοπτη θέση για έναν ήρωα αφού τον τοποθετεί στο επίκεντρο της προσοχής μας </a:t>
            </a:r>
            <a:endParaRPr lang="en-US" sz="2400" dirty="0" smtClean="0"/>
          </a:p>
          <a:p>
            <a:r>
              <a:rPr lang="el-GR" sz="2400" b="1" dirty="0" smtClean="0"/>
              <a:t>Στάση: </a:t>
            </a:r>
            <a:r>
              <a:rPr lang="el-GR" sz="2400" dirty="0" smtClean="0"/>
              <a:t>η στάση του σώματος αποτελεί μία επιπλέον παράμετρο από την οποία αντλούμε πληροφορίες για έναν ήρωα. Για παράδειγμα </a:t>
            </a:r>
            <a:r>
              <a:rPr lang="el-GR" sz="2400" dirty="0"/>
              <a:t>κ</a:t>
            </a:r>
            <a:r>
              <a:rPr lang="el-GR" sz="2400" dirty="0" smtClean="0"/>
              <a:t>άποιος που χοροπηδάει συνήθως χαίρεται, ενώ ο σκυφτός δείχνει μάλλον ντροπαλός και θλιμμένος αφού παραπέμπει σε μία εσωστρέφεια </a:t>
            </a:r>
          </a:p>
          <a:p>
            <a:r>
              <a:rPr lang="el-GR" sz="2400" b="1" dirty="0" smtClean="0"/>
              <a:t>Βλέμμα: </a:t>
            </a:r>
            <a:r>
              <a:rPr lang="el-GR" sz="2400" dirty="0" smtClean="0"/>
              <a:t>το βλέμμα του ήρωα φαίνεται να είναι εξίσου σημαντικό. Για παράδειγμα κάποιος που κοιτάει ψηλά υποδηλώνει μία πνευματικότητα. Αντίθετα το χαμηλό βλέμμα δηλώνει συστολή ή ντροπή </a:t>
            </a:r>
          </a:p>
          <a:p>
            <a:r>
              <a:rPr lang="el-GR" sz="2400" dirty="0"/>
              <a:t>Α</a:t>
            </a:r>
            <a:r>
              <a:rPr lang="el-GR" sz="2400" dirty="0" smtClean="0"/>
              <a:t>κόμη και μέσα από το βλέμμα των ηρώων μπορούν να εκφραστούν οι άδηλες ιδεολογίες του εικονογράφου </a:t>
            </a:r>
          </a:p>
          <a:p>
            <a:endParaRPr lang="en-US" sz="2400" b="1" dirty="0"/>
          </a:p>
        </p:txBody>
      </p:sp>
    </p:spTree>
    <p:extLst>
      <p:ext uri="{BB962C8B-B14F-4D97-AF65-F5344CB8AC3E}">
        <p14:creationId xmlns:p14="http://schemas.microsoft.com/office/powerpoint/2010/main" val="3709291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67400"/>
          </a:xfrm>
        </p:spPr>
        <p:txBody>
          <a:bodyPr>
            <a:normAutofit fontScale="92500" lnSpcReduction="20000"/>
          </a:bodyPr>
          <a:lstStyle/>
          <a:p>
            <a:r>
              <a:rPr lang="el-GR" sz="2400" dirty="0" smtClean="0"/>
              <a:t>Για παράδειγμα δεν είναι λίγες οι φορές που οι γυναίκες απεικονίζονται πιο μικρόσωμες από τους άνδρες με αποτέλεσμα να σηκώνουν το βλέμμα για να μιλήσουν μαζί τους προκειμένου να πετύχουν </a:t>
            </a:r>
            <a:r>
              <a:rPr lang="el-GR" sz="2400" dirty="0" err="1" smtClean="0"/>
              <a:t>βλεμματική</a:t>
            </a:r>
            <a:r>
              <a:rPr lang="el-GR" sz="2400" dirty="0" smtClean="0"/>
              <a:t> επαφή. Αυτό ασυνείδητα παραπέμπει σε μία αρσενική υπεροχή </a:t>
            </a:r>
          </a:p>
          <a:p>
            <a:r>
              <a:rPr lang="el-GR" sz="2400" dirty="0" smtClean="0"/>
              <a:t>Παράλληλα, όταν δεν έχουμε </a:t>
            </a:r>
            <a:r>
              <a:rPr lang="el-GR" sz="2400" dirty="0" err="1" smtClean="0"/>
              <a:t>βλεμματική</a:t>
            </a:r>
            <a:r>
              <a:rPr lang="el-GR" sz="2400" dirty="0" smtClean="0"/>
              <a:t> επαφή μεταξύ δύο ηρώων, υποπτευόμαστε μία δυσλειτουργική επικοινωνία </a:t>
            </a:r>
          </a:p>
          <a:p>
            <a:r>
              <a:rPr lang="el-GR" sz="2400" dirty="0" smtClean="0"/>
              <a:t>Τέλος όταν ο ήρωας κοιτάει κατάματα τον αναγνώστη/θεατή τότε αναπτύσσεται μεταξύ τους μία συναισθηματική εγγύτητα </a:t>
            </a:r>
            <a:endParaRPr lang="en-US" sz="2400" dirty="0" smtClean="0"/>
          </a:p>
          <a:p>
            <a:r>
              <a:rPr lang="el-GR" sz="2400" b="1" dirty="0" smtClean="0"/>
              <a:t>Σκηνικό: </a:t>
            </a:r>
            <a:r>
              <a:rPr lang="el-GR" sz="2400" dirty="0" smtClean="0"/>
              <a:t>τόσο το φυσικό σκηνικό ενός βιβλίου, όσο και αυτό που συμβολίζει, μπορούν να δώσουν επιπρόσθετες πληροφορίες για έναν ήρωα </a:t>
            </a:r>
          </a:p>
          <a:p>
            <a:r>
              <a:rPr lang="el-GR" sz="2400" dirty="0" smtClean="0"/>
              <a:t>Το σκηνικό μέσα στο οποίο κινούνται οι ήρωες μπορεί να προδώσει τα ενδιαφέροντά αλλά και τις ασχολίες τους </a:t>
            </a:r>
          </a:p>
          <a:p>
            <a:r>
              <a:rPr lang="el-GR" sz="2400" dirty="0" smtClean="0"/>
              <a:t>Το σκηνικό στο οποίο τοποθετείται ένας ήρωας περνάει και ιδεολογικά μηνύματα. Για παράδειγμα η συνεχής απεικόνιση των γυναικών στον χώρο του σπιτιού αποτελεί μία σεξιστική προσέγγιση εφόσον υπονοεί ότι αυτή είναι η φυσική θέση της γυναίκας</a:t>
            </a:r>
          </a:p>
          <a:p>
            <a:endParaRPr lang="en-US" sz="2400" dirty="0"/>
          </a:p>
        </p:txBody>
      </p:sp>
    </p:spTree>
    <p:extLst>
      <p:ext uri="{BB962C8B-B14F-4D97-AF65-F5344CB8AC3E}">
        <p14:creationId xmlns:p14="http://schemas.microsoft.com/office/powerpoint/2010/main" val="51953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r>
              <a:rPr lang="el-GR" sz="2400" dirty="0" smtClean="0"/>
              <a:t>Έχει φανεί ότι οι γυναίκες τις περισσότερες φορές τοποθετούνται μέσα στο σπίτι και μάλιστα κυρίως στην κουζίνα. Επίσης πολύ συχνά οι γυναικείοι χαρακτήρες απεικονίζονται δίπλα σε κάποιο παράθυρο γεγονός που συμβολίζει τον εγκλεισμό τους στο σπίτι </a:t>
            </a:r>
          </a:p>
          <a:p>
            <a:r>
              <a:rPr lang="el-GR" sz="2400" dirty="0" smtClean="0"/>
              <a:t>Αντίθετα οι ανδρικοί χαρακτήρες απεικονίζονται σε μεγάλη συχνότητα σε εξωτερικούς χώρους και κυρίως στον χώρο εργασίας τους </a:t>
            </a:r>
          </a:p>
          <a:p>
            <a:r>
              <a:rPr lang="el-GR" sz="2400" dirty="0" smtClean="0"/>
              <a:t>Πέρα από τις γενικές πληροφορίες που αντλούμε για έναν ήρωα από το σκηνικό, το ευρύτερο περιβάλλον στο οποίο κινείται ο χαρακτήρας μπορεί να υποβάλει στον αναγνώστη και τα συναισθήματα που επιθυμεί ο εικονογράφος. Για παράδειγμα ένας λυπημένος ήρωας που κινείται σε ένα μουντό περιβάλλον βοηθάει τον αναγνώστη να κατανοήσει και να νιώσει όπως ο ήρωας </a:t>
            </a:r>
          </a:p>
          <a:p>
            <a:endParaRPr lang="en-US" sz="2400" dirty="0"/>
          </a:p>
        </p:txBody>
      </p:sp>
    </p:spTree>
    <p:extLst>
      <p:ext uri="{BB962C8B-B14F-4D97-AF65-F5344CB8AC3E}">
        <p14:creationId xmlns:p14="http://schemas.microsoft.com/office/powerpoint/2010/main" val="2306766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a:bodyPr>
          <a:lstStyle/>
          <a:p>
            <a:r>
              <a:rPr lang="el-GR" sz="2400" b="1" dirty="0" smtClean="0"/>
              <a:t>Εικονογραφικό στυλ: </a:t>
            </a:r>
            <a:r>
              <a:rPr lang="el-GR" sz="2400" dirty="0" smtClean="0"/>
              <a:t>το στυλ της εικονογράφησης κατά βάση είναι σε αρμονία με το ύφος του κειμένου </a:t>
            </a:r>
          </a:p>
          <a:p>
            <a:r>
              <a:rPr lang="el-GR" sz="2400" dirty="0" smtClean="0"/>
              <a:t>Με άλλα λόγια το οπτικό κείμενο είναι συντονισμένο με το λεκτικό </a:t>
            </a:r>
          </a:p>
          <a:p>
            <a:r>
              <a:rPr lang="el-GR" sz="2400" dirty="0" smtClean="0"/>
              <a:t>Για παράδειγμα μία ρεαλιστική γραφή συνάδει με αληθοφανείς εικόνες. Αντίθετα ένα κείμενο με έντονο το στοιχείο της φαντασίας προδιαθέτει για εικόνες χιουμοριστικές και ανατρεπτικές </a:t>
            </a:r>
          </a:p>
          <a:p>
            <a:r>
              <a:rPr lang="el-GR" sz="2400" dirty="0" smtClean="0"/>
              <a:t>Βέβαια υπάρχουν και οι περιπτώσεις όπου το εικονικό κείμενο βρίσκεται σε διαφωνία με το λεκτικό. Η σχέση των δύο μέσων μπορεί να επηρεάσει καθοριστικά την διαδικασία της πρόσληψης μιας ιστορίας </a:t>
            </a:r>
          </a:p>
          <a:p>
            <a:r>
              <a:rPr lang="el-GR" sz="2400" dirty="0" smtClean="0"/>
              <a:t>Έτσι, μία εικονογράφηση που διαφωνεί με ένα κείμενο λειτουργεί ειρωνικά, αναιρώντας τα λεγόμενα του </a:t>
            </a:r>
          </a:p>
          <a:p>
            <a:r>
              <a:rPr lang="el-GR" sz="2400" dirty="0" smtClean="0"/>
              <a:t>Τέλος το στυλ της εικονογράφησης μπορεί να μεταβάλλεται κατά την διάρκεια μιας ιστορίας γεγονός που σηματοδοτεί και τις μεταβολές των χαρακτήρων </a:t>
            </a:r>
            <a:endParaRPr lang="en-US" sz="2400" dirty="0"/>
          </a:p>
        </p:txBody>
      </p:sp>
    </p:spTree>
    <p:extLst>
      <p:ext uri="{BB962C8B-B14F-4D97-AF65-F5344CB8AC3E}">
        <p14:creationId xmlns:p14="http://schemas.microsoft.com/office/powerpoint/2010/main" val="33725106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38800"/>
          </a:xfrm>
        </p:spPr>
        <p:txBody>
          <a:bodyPr>
            <a:normAutofit fontScale="92500" lnSpcReduction="10000"/>
          </a:bodyPr>
          <a:lstStyle/>
          <a:p>
            <a:r>
              <a:rPr lang="el-GR" sz="2400" b="1" dirty="0" smtClean="0"/>
              <a:t>Υλικότητα του βιβλίου: </a:t>
            </a:r>
            <a:r>
              <a:rPr lang="el-GR" sz="2400" dirty="0" smtClean="0"/>
              <a:t>σημαντικές πληροφορίες μπορούμε να αντλήσουμε και από τα </a:t>
            </a:r>
            <a:r>
              <a:rPr lang="el-GR" sz="2400" dirty="0" err="1" smtClean="0"/>
              <a:t>παρακειμενικά</a:t>
            </a:r>
            <a:r>
              <a:rPr lang="el-GR" sz="2400" dirty="0" smtClean="0"/>
              <a:t> στοιχεία ενός βιβλίου, όπως είναι το σχήμα του </a:t>
            </a:r>
          </a:p>
          <a:p>
            <a:r>
              <a:rPr lang="el-GR" sz="2400" dirty="0"/>
              <a:t>Γ</a:t>
            </a:r>
            <a:r>
              <a:rPr lang="el-GR" sz="2400" dirty="0" smtClean="0"/>
              <a:t>ια παράδειγμα στο βιβλίο </a:t>
            </a:r>
            <a:r>
              <a:rPr lang="el-GR" sz="2400" i="1" dirty="0" smtClean="0"/>
              <a:t>Μην Τρως τη Δασκάλα σου (2000)</a:t>
            </a:r>
            <a:r>
              <a:rPr lang="el-GR" sz="2400" dirty="0" smtClean="0"/>
              <a:t>, ο αναγνώστης προϊδεάζεται για τις άγριες διαθέσεις του κεντρικού ήρωα (καρχαρία) από το σχήμα του βιβλίου, το οποίο είναι δαγκωμένο στην άκρη</a:t>
            </a:r>
          </a:p>
          <a:p>
            <a:r>
              <a:rPr lang="el-GR" sz="2400" b="1" dirty="0" smtClean="0"/>
              <a:t>Οπτικά σχήματα: </a:t>
            </a:r>
            <a:r>
              <a:rPr lang="el-GR" sz="2400" dirty="0" smtClean="0"/>
              <a:t>ενίοτε εικονιστικά σχήματα τα οποία σχετίζονται με αντίστοιχα λεκτικά παίζοντας σημαντικό ρόλο στη χαρακτηρολογία </a:t>
            </a:r>
          </a:p>
          <a:p>
            <a:r>
              <a:rPr lang="el-GR" sz="2400" dirty="0"/>
              <a:t>Χ</a:t>
            </a:r>
            <a:r>
              <a:rPr lang="el-GR" sz="2400" dirty="0" smtClean="0"/>
              <a:t>αρακτηριστικά παραδείγματα αυτής της περίπτωσης αποτελούν οι οπτικές υπερβολές αλλά και οι </a:t>
            </a:r>
            <a:r>
              <a:rPr lang="el-GR" sz="2400" dirty="0" err="1" smtClean="0"/>
              <a:t>υπερκυριολεξίες</a:t>
            </a:r>
            <a:r>
              <a:rPr lang="el-GR" sz="2400" dirty="0" smtClean="0"/>
              <a:t> </a:t>
            </a:r>
          </a:p>
          <a:p>
            <a:r>
              <a:rPr lang="el-GR" sz="2400" dirty="0" smtClean="0"/>
              <a:t>Για παράδειγμα μια ιστορία που έχει ως κεντρικό θέμα την εμμονή του ήρωα με ένα αντικείμενο και ο εικονογράφος επιλέγει να απεικονίσει αυτό το αντικείμενο στο κεφάλι του ήρωα για να δείξει ότι αυτό έχει μονίμως στο μυαλό του </a:t>
            </a:r>
          </a:p>
          <a:p>
            <a:pPr marL="0" indent="0">
              <a:buNone/>
            </a:pPr>
            <a:endParaRPr lang="en-US" sz="2400" dirty="0"/>
          </a:p>
        </p:txBody>
      </p:sp>
    </p:spTree>
    <p:extLst>
      <p:ext uri="{BB962C8B-B14F-4D97-AF65-F5344CB8AC3E}">
        <p14:creationId xmlns:p14="http://schemas.microsoft.com/office/powerpoint/2010/main" val="31427358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r>
              <a:rPr lang="el-GR" sz="2400" dirty="0" smtClean="0"/>
              <a:t>Με αυτό τον τρόπο η προσωπικότητα του ήρωα μπορεί να εκφραστεί μέσα από κυριολεκτικές εικονιστικές μεταγραφές μιας λεκτικής μεταφορικής έκφρασης </a:t>
            </a:r>
          </a:p>
          <a:p>
            <a:r>
              <a:rPr lang="el-GR" sz="2400" dirty="0"/>
              <a:t>Σ</a:t>
            </a:r>
            <a:r>
              <a:rPr lang="el-GR" sz="2400" dirty="0" smtClean="0"/>
              <a:t>ε κάποιες περιπτώσεις, στοιχεία της εικόνας λειτουργούν μεταφορικά αφού δεν αναπαριστούν τα φυσικά χαρακτηριστικά ενός προσώπου αλλά στοιχεία της προσωπικότητάς του</a:t>
            </a:r>
          </a:p>
          <a:p>
            <a:r>
              <a:rPr lang="el-GR" sz="2400" dirty="0" smtClean="0"/>
              <a:t>Χαρακτηριστικό παράδειγμα αποτελεί ο </a:t>
            </a:r>
            <a:r>
              <a:rPr lang="el-GR" sz="2400" dirty="0" err="1" smtClean="0"/>
              <a:t>Σκρουτζ</a:t>
            </a:r>
            <a:r>
              <a:rPr lang="el-GR" sz="2400" dirty="0"/>
              <a:t> </a:t>
            </a:r>
            <a:r>
              <a:rPr lang="el-GR" sz="2400" dirty="0" smtClean="0"/>
              <a:t>στο γνωστό </a:t>
            </a:r>
            <a:r>
              <a:rPr lang="el-GR" sz="2400" dirty="0" err="1" smtClean="0"/>
              <a:t>κόμικ</a:t>
            </a:r>
            <a:r>
              <a:rPr lang="el-GR" sz="2400" dirty="0" smtClean="0"/>
              <a:t>. Τα δολάρια που απεικονίζονται συχνά στα μάτια του δεν αποτελούν γνώρισμα της εξωτερικής του εμφάνισης αλλά τονίζουν τον άπληστο και φιλοχρήματο χαρακτήρα του </a:t>
            </a:r>
          </a:p>
          <a:p>
            <a:r>
              <a:rPr lang="el-GR" sz="2400" b="1" dirty="0" err="1" smtClean="0"/>
              <a:t>Διεικονικότητα</a:t>
            </a:r>
            <a:r>
              <a:rPr lang="el-GR" sz="2400" b="1" dirty="0" smtClean="0"/>
              <a:t>/Διακειμενικότητα: </a:t>
            </a:r>
            <a:r>
              <a:rPr lang="el-GR" sz="2400" dirty="0" smtClean="0"/>
              <a:t>η απεικόνιση των χαρακτήρων μπορεί να συνδέεται με γνωστά υπαρκτά πρόσωπα (αγαπημένα πρόσωπα του συγγραφέα, διασημότητες από κάθε πεδίο της δημόσιας ζωής) αλλά και μυθοπλαστικούς ήρωες από γνωστά έργα, από διαφημίσεις, τηλεοπτικές σειρές κ.α.</a:t>
            </a:r>
            <a:endParaRPr lang="el-GR" sz="2400" b="1" dirty="0" smtClean="0"/>
          </a:p>
        </p:txBody>
      </p:sp>
    </p:spTree>
    <p:extLst>
      <p:ext uri="{BB962C8B-B14F-4D97-AF65-F5344CB8AC3E}">
        <p14:creationId xmlns:p14="http://schemas.microsoft.com/office/powerpoint/2010/main" val="2815521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l-GR" sz="2400" b="1" dirty="0" err="1" smtClean="0"/>
              <a:t>Αυτοαναφορικότητα</a:t>
            </a:r>
            <a:r>
              <a:rPr lang="el-GR" sz="2400" b="1" dirty="0" smtClean="0"/>
              <a:t>: </a:t>
            </a:r>
            <a:r>
              <a:rPr lang="el-GR" sz="2400" dirty="0" smtClean="0"/>
              <a:t>ενίοτε οι χαρακτήρες ενός βιβλίου αποτυπώνονται με </a:t>
            </a:r>
            <a:r>
              <a:rPr lang="el-GR" sz="2400" dirty="0" err="1" smtClean="0"/>
              <a:t>αυτοαναφορικό</a:t>
            </a:r>
            <a:r>
              <a:rPr lang="el-GR" sz="2400" dirty="0" smtClean="0"/>
              <a:t> τρόπο, τραβώντας την προσοχή του αναγνώστη/θεατή στην κειμενική τους φύση </a:t>
            </a:r>
            <a:endParaRPr lang="en-US" sz="2400" b="1" dirty="0"/>
          </a:p>
        </p:txBody>
      </p:sp>
      <p:pic>
        <p:nvPicPr>
          <p:cNvPr id="1026" name="Picture 2" descr="C:\Users\asismanidis\Desktop\αυτοαναφορικότητα.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1981200"/>
            <a:ext cx="3276600" cy="4287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7563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t>Η εικόνα των χαρακτήρων </a:t>
            </a:r>
            <a:endParaRPr lang="en-US" sz="3200" dirty="0"/>
          </a:p>
        </p:txBody>
      </p:sp>
      <p:sp>
        <p:nvSpPr>
          <p:cNvPr id="3" name="Content Placeholder 2"/>
          <p:cNvSpPr>
            <a:spLocks noGrp="1"/>
          </p:cNvSpPr>
          <p:nvPr>
            <p:ph idx="1"/>
          </p:nvPr>
        </p:nvSpPr>
        <p:spPr>
          <a:xfrm>
            <a:off x="457200" y="1219200"/>
            <a:ext cx="8229600" cy="4906963"/>
          </a:xfrm>
        </p:spPr>
        <p:txBody>
          <a:bodyPr>
            <a:normAutofit/>
          </a:bodyPr>
          <a:lstStyle/>
          <a:p>
            <a:r>
              <a:rPr lang="el-GR" sz="2400" dirty="0" smtClean="0"/>
              <a:t>Λόγω της μικρής έκτασης των κειμένων παιδικής λογοτεχνίας, πολλές σημαντικές πληροφορίες για τους ήρωες επικοινωνούνται μέσω των εικόνων </a:t>
            </a:r>
          </a:p>
          <a:p>
            <a:r>
              <a:rPr lang="el-GR" sz="2400" dirty="0" smtClean="0"/>
              <a:t>Οι εικόνες είναι ένα περιεκτικό μέσο επικοινωνίας και μπορεί να μεταφέρει πλήθος πληροφοριών </a:t>
            </a:r>
          </a:p>
          <a:p>
            <a:r>
              <a:rPr lang="el-GR" sz="2400" dirty="0" smtClean="0"/>
              <a:t>Ένας ήρωας είναι πιθανό να δίνει το περιθώριο για διαφορετικές οπτικές απεικονίσεις. Έτσι, μπορεί να αποδοθεί με πλουραλιστικό αλλά ακόμη και αλληλοαναιρούμενο τρόπο </a:t>
            </a:r>
          </a:p>
          <a:p>
            <a:r>
              <a:rPr lang="el-GR" sz="2400" dirty="0" smtClean="0"/>
              <a:t>Τα στοιχεία εκείνα της εικόνας μέσα από τα οποία αποδίδεται ένας ήρωας είναι πολλά και το καθένα από αυτά μπορεί να προκαταβάλει τον αναγνώστη/θεατή διαφορετικά ως προς τον ήρωα </a:t>
            </a:r>
            <a:endParaRPr lang="en-US" sz="2400" dirty="0"/>
          </a:p>
        </p:txBody>
      </p:sp>
    </p:spTree>
    <p:extLst>
      <p:ext uri="{BB962C8B-B14F-4D97-AF65-F5344CB8AC3E}">
        <p14:creationId xmlns:p14="http://schemas.microsoft.com/office/powerpoint/2010/main" val="3896113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r>
              <a:rPr lang="el-GR" sz="2400" b="1" dirty="0" smtClean="0"/>
              <a:t>Γραμμή: </a:t>
            </a:r>
            <a:r>
              <a:rPr lang="el-GR" sz="2400" dirty="0" smtClean="0"/>
              <a:t>το είδος των γραμμών που επιλέγει ο εικονογράφος υποβάλλει διαφορετικά συναισθήματα στον αναγνώστη </a:t>
            </a:r>
          </a:p>
          <a:p>
            <a:r>
              <a:rPr lang="el-GR" sz="2400" dirty="0" smtClean="0"/>
              <a:t>Σε μία εικόνα μπορεί να κυριαρχούν λεπτές ή χοντρές γραμμές, ευθείες, καμπύλες ή τεθλασμένες </a:t>
            </a:r>
          </a:p>
          <a:p>
            <a:r>
              <a:rPr lang="el-GR" sz="2400" dirty="0" smtClean="0"/>
              <a:t>Για παράδειγμα όταν οι γραμμές είναι κυρίως απαλές, επίπεδες και οριζόντιες προκαλούν ένα αίσθημα ηρεμίας </a:t>
            </a:r>
          </a:p>
          <a:p>
            <a:r>
              <a:rPr lang="el-GR" sz="2400" dirty="0" smtClean="0"/>
              <a:t>Αντίθετα τα κάθετα σχήματα κάνουν πιο έντονη την παρουσία τους και συνήθως τα αντιλαμβανόμαστε ως πιο ενεργητικά </a:t>
            </a:r>
          </a:p>
          <a:p>
            <a:r>
              <a:rPr lang="el-GR" sz="2400" dirty="0" smtClean="0"/>
              <a:t>Οι διαγώνιες γραμμές δίνουν μια δυναμική αίσθηση και ενίοτε παραπέμπουν σε έντονη κίνηση </a:t>
            </a:r>
          </a:p>
          <a:p>
            <a:r>
              <a:rPr lang="el-GR" sz="2400" dirty="0" smtClean="0"/>
              <a:t>Σημασία μπορεί να έχει ακόμη και αν μία γραμμή είναι ολοκληρωμένη ή όχι. Μία γραμμή που είναι ασυνεχής, δείχνει αβέβαιη και μπορεί να υποδηλώνει τη συναισθηματική ανασφάλεια του χαρακτήρα </a:t>
            </a:r>
            <a:endParaRPr lang="en-US" sz="2400" dirty="0"/>
          </a:p>
        </p:txBody>
      </p:sp>
    </p:spTree>
    <p:extLst>
      <p:ext uri="{BB962C8B-B14F-4D97-AF65-F5344CB8AC3E}">
        <p14:creationId xmlns:p14="http://schemas.microsoft.com/office/powerpoint/2010/main" val="1584803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791200" y="2895600"/>
            <a:ext cx="2971800" cy="1143000"/>
          </a:xfrm>
        </p:spPr>
        <p:txBody>
          <a:bodyPr>
            <a:normAutofit fontScale="90000"/>
          </a:bodyPr>
          <a:lstStyle/>
          <a:p>
            <a:r>
              <a:rPr lang="el-GR" sz="2200" dirty="0" smtClean="0"/>
              <a:t>Οι γραμμές μιας εικόνας μπορούν να μεταφέρουν στον αναγνώστη τα συναισθήματα του ήρωα </a:t>
            </a:r>
            <a:endParaRPr lang="en-US" sz="2200"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09600" y="533400"/>
            <a:ext cx="4724400" cy="5787120"/>
          </a:xfrm>
        </p:spPr>
      </p:pic>
    </p:spTree>
    <p:extLst>
      <p:ext uri="{BB962C8B-B14F-4D97-AF65-F5344CB8AC3E}">
        <p14:creationId xmlns:p14="http://schemas.microsoft.com/office/powerpoint/2010/main" val="2707970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19800" y="2819400"/>
            <a:ext cx="2819400" cy="1143000"/>
          </a:xfrm>
        </p:spPr>
        <p:txBody>
          <a:bodyPr>
            <a:normAutofit/>
          </a:bodyPr>
          <a:lstStyle/>
          <a:p>
            <a:r>
              <a:rPr lang="el-GR" sz="2200" dirty="0" smtClean="0"/>
              <a:t>Η κοκκινοσκουφίτσα μέσα από γεωμετρικά σχήματα και χρώματα </a:t>
            </a:r>
            <a:endParaRPr lang="en-US" sz="2200" dirty="0"/>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81000" y="1371600"/>
            <a:ext cx="5499912" cy="4678363"/>
          </a:xfrm>
        </p:spPr>
      </p:pic>
    </p:spTree>
    <p:extLst>
      <p:ext uri="{BB962C8B-B14F-4D97-AF65-F5344CB8AC3E}">
        <p14:creationId xmlns:p14="http://schemas.microsoft.com/office/powerpoint/2010/main" val="887524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a:bodyPr>
          <a:lstStyle/>
          <a:p>
            <a:r>
              <a:rPr lang="el-GR" sz="2400" b="1" dirty="0" smtClean="0"/>
              <a:t>Χρώμα: </a:t>
            </a:r>
            <a:r>
              <a:rPr lang="el-GR" sz="2400" dirty="0" smtClean="0"/>
              <a:t>μέσα από τη χρήση των χρωμάτων ο εικονογράφος μπορεί να αποδώσει τόσο την ψυχολογία όσο και στοιχεία του χαρακτήρα του ήρωα</a:t>
            </a:r>
          </a:p>
          <a:p>
            <a:r>
              <a:rPr lang="el-GR" sz="2400" dirty="0" smtClean="0"/>
              <a:t>Τα χρώματα που φοράμε μαρτυρούν ενίοτε την προσωπικότητά μας </a:t>
            </a:r>
          </a:p>
          <a:p>
            <a:r>
              <a:rPr lang="el-GR" sz="2400" dirty="0" smtClean="0"/>
              <a:t>Πολλά χρώματα συνδέονται με αυθαίρετες κοινωνικές συμβάσεις </a:t>
            </a:r>
          </a:p>
          <a:p>
            <a:r>
              <a:rPr lang="el-GR" sz="2400" dirty="0" smtClean="0"/>
              <a:t>Το κόκκινο, ως το πιο θερμό, είναι το χρώμα του πάθους. Σε ορισμένες περιστάσεις μπορεί να συνδεθεί με απαγόρευση (βλ. </a:t>
            </a:r>
            <a:r>
              <a:rPr lang="en-US" sz="2400" dirty="0" smtClean="0"/>
              <a:t>Stop)</a:t>
            </a:r>
            <a:r>
              <a:rPr lang="el-GR" sz="2400" dirty="0" smtClean="0"/>
              <a:t>. Αντίθετα το γκρίζο χρώμα θεωρείται μελαγχολικό</a:t>
            </a:r>
          </a:p>
          <a:p>
            <a:r>
              <a:rPr lang="el-GR" sz="2400" dirty="0" smtClean="0"/>
              <a:t>Γενικά, τα σκούρα και </a:t>
            </a:r>
            <a:r>
              <a:rPr lang="el-GR" sz="2400" dirty="0"/>
              <a:t>μ</a:t>
            </a:r>
            <a:r>
              <a:rPr lang="el-GR" sz="2400" dirty="0" smtClean="0"/>
              <a:t>ουντά χρώματα με αποκορύφωση το μαύρο, σχετίζονται με τη στεναχώρια, τη μελαγχολία  και γενικότερα με δυσάρεστα συναισθήματα. Για τον λόγο αυτό σε πολλές περιπτώσεις τα συναντάμε στους κακούς μιας ιστορίας </a:t>
            </a:r>
          </a:p>
          <a:p>
            <a:r>
              <a:rPr lang="el-GR" sz="2400" dirty="0" smtClean="0"/>
              <a:t>Αντιθέτως τα χαρούμενα και φωτεινά χρώματα δηλώνουν αισιοδοξία και χαρά </a:t>
            </a:r>
          </a:p>
        </p:txBody>
      </p:sp>
    </p:spTree>
    <p:extLst>
      <p:ext uri="{BB962C8B-B14F-4D97-AF65-F5344CB8AC3E}">
        <p14:creationId xmlns:p14="http://schemas.microsoft.com/office/powerpoint/2010/main" val="4252732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638800"/>
          </a:xfrm>
        </p:spPr>
        <p:txBody>
          <a:bodyPr>
            <a:normAutofit fontScale="92500" lnSpcReduction="10000"/>
          </a:bodyPr>
          <a:lstStyle/>
          <a:p>
            <a:r>
              <a:rPr lang="el-GR" sz="2400" dirty="0" smtClean="0"/>
              <a:t>Το λευκό, είτε στο δέρμα είτε στα ρούχα, παραπέμπει στην αγνότητα και την καλοσύνη </a:t>
            </a:r>
          </a:p>
          <a:p>
            <a:r>
              <a:rPr lang="el-GR" sz="2400" dirty="0" smtClean="0"/>
              <a:t>Αυτή η σημειολογία των χρωμάτων σε πολλές περιπτώσεις λειτουργεί αρνητικά, εφόσον αναπαράγει στερεότυπα. Για παράδειγμα οι κακοί είναι συνήθως πιο σκουρόχρωμοι (στο δέρμα ή τα ρούχα) από τους καλούς μιας ιστορίας, γεγονός που παραπέμπει σε ρατσιστικές αντιλήψεις </a:t>
            </a:r>
          </a:p>
          <a:p>
            <a:r>
              <a:rPr lang="el-GR" sz="2400" dirty="0" smtClean="0"/>
              <a:t>Οι εικονογράφοι πολλές φορές μέσα από τα χρώματα που επιλέγουν, αναπαράγουν σεξιστικά κλισέ, ‘πνίγοντας’ για παράδειγμα τις πριγκίπισσες στο ροζ </a:t>
            </a:r>
          </a:p>
          <a:p>
            <a:r>
              <a:rPr lang="el-GR" sz="2400" dirty="0" smtClean="0"/>
              <a:t>Τα χρώματα βέβαια μπορούν να λειτουργήσουν και ανατρεπτικά, σπάζοντας αυτά τα κλισέ. Για παράδειγμα ένας άνδρας ντυμένος στα ροζ είναι οπωσδήποτε ένας μη αναμενόμενος ήρωας </a:t>
            </a:r>
          </a:p>
          <a:p>
            <a:r>
              <a:rPr lang="el-GR" sz="2400" dirty="0" smtClean="0"/>
              <a:t>Ακόμη και τα χρώματα του σκηνικού υποδηλώνουν τη γενικότερη ψυχολογική διάθεση του ήρωα. </a:t>
            </a:r>
          </a:p>
          <a:p>
            <a:r>
              <a:rPr lang="el-GR" sz="2400" dirty="0" smtClean="0"/>
              <a:t>Ένας ήρωας που κινείται σε μουντό και μελαγχολικό περιβάλλον συνήθως είναι θλιμμένος </a:t>
            </a:r>
          </a:p>
          <a:p>
            <a:endParaRPr lang="el-GR" sz="2400" dirty="0" smtClean="0"/>
          </a:p>
          <a:p>
            <a:endParaRPr lang="el-GR" sz="2400" dirty="0" smtClean="0"/>
          </a:p>
          <a:p>
            <a:endParaRPr lang="el-GR" sz="2400" dirty="0" smtClean="0"/>
          </a:p>
          <a:p>
            <a:endParaRPr lang="en-US" sz="2400" dirty="0"/>
          </a:p>
        </p:txBody>
      </p:sp>
    </p:spTree>
    <p:extLst>
      <p:ext uri="{BB962C8B-B14F-4D97-AF65-F5344CB8AC3E}">
        <p14:creationId xmlns:p14="http://schemas.microsoft.com/office/powerpoint/2010/main" val="2564634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fontScale="92500"/>
          </a:bodyPr>
          <a:lstStyle/>
          <a:p>
            <a:r>
              <a:rPr lang="el-GR" sz="2400" dirty="0" smtClean="0"/>
              <a:t>Αντίθετα οι χαρούμενοι ήρωες συνήθως περιβάλλονται από έντονα και ζωηρά χρώματα </a:t>
            </a:r>
          </a:p>
          <a:p>
            <a:r>
              <a:rPr lang="el-GR" sz="2400" dirty="0" smtClean="0"/>
              <a:t>Ενίοτε δε, τα χρώματα του σκηνικού μπορεί να μεταβάλλονται ανάλογα με τις συναισθηματικές διακυμάνσεις του ήρωα </a:t>
            </a:r>
          </a:p>
          <a:p>
            <a:r>
              <a:rPr lang="el-GR" sz="2400" dirty="0" smtClean="0"/>
              <a:t>Ακόμη, σε κάποιες περιπτώσεις τα χρώματα του σκηνικού δεν αντανακλούν τα συναισθήματα του ήρωα αλλά αποτελούν ένα </a:t>
            </a:r>
            <a:r>
              <a:rPr lang="el-GR" sz="2400" dirty="0" err="1" smtClean="0"/>
              <a:t>μετασχόλιο</a:t>
            </a:r>
            <a:r>
              <a:rPr lang="el-GR" sz="2400" dirty="0"/>
              <a:t> </a:t>
            </a:r>
            <a:r>
              <a:rPr lang="el-GR" sz="2400" dirty="0" smtClean="0"/>
              <a:t>του εικονογράφου αναφορικά με τους ήρωες </a:t>
            </a:r>
          </a:p>
          <a:p>
            <a:r>
              <a:rPr lang="el-GR" sz="2400" dirty="0" smtClean="0"/>
              <a:t>Τέλος, μέσα από χρωματικές αντιθέσεις μπορούν να διαφανούν ευκρινέστερα οι διαφορές ανάμεσα σε δύο ήρωες μιας ιστορίας </a:t>
            </a:r>
          </a:p>
          <a:p>
            <a:r>
              <a:rPr lang="el-GR" sz="2400" b="1" dirty="0" smtClean="0"/>
              <a:t>Οπτική γωνία: </a:t>
            </a:r>
            <a:r>
              <a:rPr lang="el-GR" sz="2400" dirty="0" smtClean="0"/>
              <a:t>η οπτική γωνία που επιλέγει να αποτυπώσει ο εικονογράφος μπορεί να φέρει τον αναγνώστη κοντά στους ήρωες, να τον απομακρύνει ή να τον βοηθήσει ακόμη και να ταυτιστεί με έναν χαρακτήρα βλέποντας μέσα από τα μάτια του</a:t>
            </a:r>
          </a:p>
          <a:p>
            <a:r>
              <a:rPr lang="el-GR" sz="2400" dirty="0" smtClean="0"/>
              <a:t>Ορισμένες φορές μέσα από τις αλλαγές της λήψης ενός ήρωα σηματοδοτούνται οι μεταστροφές της διάθεσής του </a:t>
            </a:r>
            <a:endParaRPr lang="en-US" sz="2400" dirty="0"/>
          </a:p>
        </p:txBody>
      </p:sp>
    </p:spTree>
    <p:extLst>
      <p:ext uri="{BB962C8B-B14F-4D97-AF65-F5344CB8AC3E}">
        <p14:creationId xmlns:p14="http://schemas.microsoft.com/office/powerpoint/2010/main" val="1226836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r>
              <a:rPr lang="el-GR" sz="2400" b="1" dirty="0" smtClean="0"/>
              <a:t>Υλικό: </a:t>
            </a:r>
            <a:r>
              <a:rPr lang="el-GR" sz="2400" dirty="0" smtClean="0"/>
              <a:t>στην παιδική λογοτεχνία συναντούμε ενίοτε ιστορίες με ήρωες προσωποποιημένα αντικείμενα. Το υλικό κατασκευής του κάθε ήρωα μπορεί να σώσει πληροφορίες για τον χαρακτήρα του. Για παράδειγμα σε ένα οικολογικό παραμύθι, οι καλοί ήρωες θα είναι από ανακυκλώσιμα υλικά και οι κακοί από υλικά που μολύνουν το περιβάλλον </a:t>
            </a:r>
          </a:p>
          <a:p>
            <a:r>
              <a:rPr lang="el-GR" sz="2400" dirty="0" smtClean="0"/>
              <a:t>Παράλληλα, ένας ήρωας μπορεί να είναι άνθρωπος, αλλά να είναι ντυμένος με κάποια υλικά. Και εδώ αντλούμε πληροφορίες από τα υλικά αυτά που επιλέγει ο εικονογράφος </a:t>
            </a:r>
          </a:p>
          <a:p>
            <a:r>
              <a:rPr lang="el-GR" sz="2400" b="1" dirty="0" smtClean="0"/>
              <a:t>Ομοιότητα/ταύτιση: </a:t>
            </a:r>
            <a:r>
              <a:rPr lang="el-GR" sz="2400" dirty="0" smtClean="0"/>
              <a:t>οι έντονες οπτικές ομοιότητες μεταξύ ηρώων (ρουχισμός, φυσικά χαρακτηριστικά) παραπέμπουν στο ότι αυτοί οι ήρωες είτε έχουν έναν στενό δεσμό μεταξύ τους (π.χ. μητέρα-κόρη) είτε ταυτίζονται ως προς κάποια στοιχεία όπως το επάγγελμα, την ιδεολογία τους ή ακόμη και τον τόπο καταγωγής τους</a:t>
            </a:r>
            <a:endParaRPr lang="en-US" sz="2400" b="1" dirty="0"/>
          </a:p>
        </p:txBody>
      </p:sp>
    </p:spTree>
    <p:extLst>
      <p:ext uri="{BB962C8B-B14F-4D97-AF65-F5344CB8AC3E}">
        <p14:creationId xmlns:p14="http://schemas.microsoft.com/office/powerpoint/2010/main" val="2733479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2610</TotalTime>
  <Words>1900</Words>
  <Application>Microsoft Office PowerPoint</Application>
  <PresentationFormat>On-screen Show (4:3)</PresentationFormat>
  <Paragraphs>83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Σύγχρονες Προσεγγίσεις στην Παιδική Λογοτεχνία και Εκπαιδευτική Πράξη</vt:lpstr>
      <vt:lpstr>Η εικόνα των χαρακτήρων </vt:lpstr>
      <vt:lpstr>PowerPoint Presentation</vt:lpstr>
      <vt:lpstr>Οι γραμμές μιας εικόνας μπορούν να μεταφέρουν στον αναγνώστη τα συναισθήματα του ήρωα </vt:lpstr>
      <vt:lpstr>Η κοκκινοσκουφίτσα μέσα από γεωμετρικά σχήματα και χρώματα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Προσεγγίσεις στην Παιδική Λογοτεχνία και Εκπαιδευτική Πράξη</dc:title>
  <dc:creator>asismanidis</dc:creator>
  <cp:lastModifiedBy>asismanidis</cp:lastModifiedBy>
  <cp:revision>41</cp:revision>
  <dcterms:created xsi:type="dcterms:W3CDTF">2006-08-16T00:00:00Z</dcterms:created>
  <dcterms:modified xsi:type="dcterms:W3CDTF">2023-04-04T04:46:12Z</dcterms:modified>
</cp:coreProperties>
</file>