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 id="2147483718" r:id="rId3"/>
  </p:sldMasterIdLst>
  <p:sldIdLst>
    <p:sldId id="373" r:id="rId4"/>
    <p:sldId id="374" r:id="rId5"/>
    <p:sldId id="375" r:id="rId6"/>
    <p:sldId id="376" r:id="rId7"/>
    <p:sldId id="381" r:id="rId8"/>
    <p:sldId id="377" r:id="rId9"/>
    <p:sldId id="378" r:id="rId10"/>
    <p:sldId id="382" r:id="rId11"/>
    <p:sldId id="371" r:id="rId12"/>
    <p:sldId id="351" r:id="rId13"/>
    <p:sldId id="354" r:id="rId14"/>
    <p:sldId id="366" r:id="rId15"/>
    <p:sldId id="355" r:id="rId16"/>
    <p:sldId id="359" r:id="rId17"/>
    <p:sldId id="356" r:id="rId18"/>
    <p:sldId id="357" r:id="rId19"/>
    <p:sldId id="360" r:id="rId20"/>
    <p:sldId id="367" r:id="rId21"/>
    <p:sldId id="358" r:id="rId22"/>
    <p:sldId id="383" r:id="rId23"/>
    <p:sldId id="307" r:id="rId24"/>
    <p:sldId id="368" r:id="rId25"/>
    <p:sldId id="372" r:id="rId26"/>
    <p:sldId id="3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Φωτεινό στυλ 2 - Έμφαση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660"/>
  </p:normalViewPr>
  <p:slideViewPr>
    <p:cSldViewPr snapToGrid="0" showGuides="1">
      <p:cViewPr varScale="1">
        <p:scale>
          <a:sx n="86" d="100"/>
          <a:sy n="86" d="100"/>
        </p:scale>
        <p:origin x="691" y="72"/>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554FB4E-E79F-4FCD-B373-1990A7E51642}"/>
              </a:ext>
            </a:extLst>
          </p:cNvPr>
          <p:cNvSpPr>
            <a:spLocks noGrp="1"/>
          </p:cNvSpPr>
          <p:nvPr>
            <p:ph type="pic" sz="quarter" idx="65" hasCustomPrompt="1"/>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6455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815216" y="2364113"/>
            <a:ext cx="5568816" cy="1440161"/>
          </a:xfrm>
          <a:prstGeom prst="rect">
            <a:avLst/>
          </a:prstGeom>
        </p:spPr>
        <p:txBody>
          <a:bodyPr lIns="121917" tIns="60958" rIns="121917" bIns="60958" anchor="ctr"/>
          <a:lstStyle>
            <a:lvl1pPr marL="0" indent="0" algn="l">
              <a:lnSpc>
                <a:spcPct val="80000"/>
              </a:lnSpc>
              <a:buNone/>
              <a:defRPr sz="4800" b="1" baseline="0">
                <a:solidFill>
                  <a:schemeClr val="accent2">
                    <a:lumMod val="50000"/>
                  </a:schemeClr>
                </a:solidFill>
                <a:latin typeface="+mj-lt"/>
                <a:cs typeface="Arial" pitchFamily="34" charset="0"/>
              </a:defRPr>
            </a:lvl1pPr>
          </a:lstStyle>
          <a:p>
            <a:pPr>
              <a:lnSpc>
                <a:spcPct val="100000"/>
              </a:lnSpc>
            </a:pPr>
            <a:r>
              <a:rPr lang="en-US" altLang="ko-KR" dirty="0">
                <a:ea typeface="맑은 고딕" pitchFamily="50" charset="-127"/>
              </a:rPr>
              <a:t>FREE </a:t>
            </a:r>
          </a:p>
          <a:p>
            <a:pPr>
              <a:lnSpc>
                <a:spcPct val="100000"/>
              </a:lnSpc>
            </a:pPr>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815216" y="3900283"/>
            <a:ext cx="5568816" cy="576064"/>
          </a:xfrm>
          <a:prstGeom prst="rect">
            <a:avLst/>
          </a:prstGeom>
        </p:spPr>
        <p:txBody>
          <a:bodyPr lIns="121917" tIns="60958" rIns="121917" bIns="60958" anchor="ctr"/>
          <a:lstStyle>
            <a:lvl1pPr marL="0" indent="0" algn="l">
              <a:spcBef>
                <a:spcPts val="0"/>
              </a:spcBef>
              <a:buNone/>
              <a:defRPr sz="1900" b="0" baseline="0">
                <a:solidFill>
                  <a:schemeClr val="accent2">
                    <a:lumMod val="50000"/>
                  </a:schemeClr>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spTree>
    <p:extLst>
      <p:ext uri="{BB962C8B-B14F-4D97-AF65-F5344CB8AC3E}">
        <p14:creationId xmlns:p14="http://schemas.microsoft.com/office/powerpoint/2010/main" val="4162736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0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815216" y="2364113"/>
            <a:ext cx="5568816" cy="1440161"/>
          </a:xfrm>
          <a:prstGeom prst="rect">
            <a:avLst/>
          </a:prstGeom>
        </p:spPr>
        <p:txBody>
          <a:bodyPr lIns="121917" tIns="60958" rIns="121917" bIns="60958" anchor="ctr"/>
          <a:lstStyle>
            <a:lvl1pPr marL="0" indent="0" algn="l">
              <a:lnSpc>
                <a:spcPct val="80000"/>
              </a:lnSpc>
              <a:buNone/>
              <a:defRPr sz="4800" b="1" baseline="0">
                <a:solidFill>
                  <a:schemeClr val="accent2">
                    <a:lumMod val="50000"/>
                  </a:schemeClr>
                </a:solidFill>
                <a:latin typeface="+mj-lt"/>
                <a:cs typeface="Arial" pitchFamily="34" charset="0"/>
              </a:defRPr>
            </a:lvl1pPr>
          </a:lstStyle>
          <a:p>
            <a:pPr>
              <a:lnSpc>
                <a:spcPct val="100000"/>
              </a:lnSpc>
            </a:pPr>
            <a:r>
              <a:rPr lang="en-US" altLang="ko-KR" dirty="0">
                <a:ea typeface="맑은 고딕" pitchFamily="50" charset="-127"/>
              </a:rPr>
              <a:t>FREE </a:t>
            </a:r>
          </a:p>
          <a:p>
            <a:pPr>
              <a:lnSpc>
                <a:spcPct val="100000"/>
              </a:lnSpc>
            </a:pPr>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815216" y="3900283"/>
            <a:ext cx="5568816" cy="576064"/>
          </a:xfrm>
          <a:prstGeom prst="rect">
            <a:avLst/>
          </a:prstGeom>
        </p:spPr>
        <p:txBody>
          <a:bodyPr lIns="121917" tIns="60958" rIns="121917" bIns="60958" anchor="ctr"/>
          <a:lstStyle>
            <a:lvl1pPr marL="0" indent="0" algn="l">
              <a:spcBef>
                <a:spcPts val="0"/>
              </a:spcBef>
              <a:buNone/>
              <a:defRPr sz="1900" b="0" baseline="0">
                <a:solidFill>
                  <a:schemeClr val="accent2">
                    <a:lumMod val="50000"/>
                  </a:schemeClr>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spTree>
    <p:extLst>
      <p:ext uri="{BB962C8B-B14F-4D97-AF65-F5344CB8AC3E}">
        <p14:creationId xmlns:p14="http://schemas.microsoft.com/office/powerpoint/2010/main" val="416273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8"/>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B738B1AC-BCE8-47E2-9D89-97DBB19AA0F7}" type="datetimeFigureOut">
              <a:rPr lang="el-GR" smtClean="0"/>
              <a:pPr/>
              <a:t>18/3/2022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2C887C-CC4F-4212-A08F-272EF719341A}"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738B1AC-BCE8-47E2-9D89-97DBB19AA0F7}" type="datetimeFigureOut">
              <a:rPr lang="el-GR" smtClean="0"/>
              <a:pPr/>
              <a:t>18/3/2022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2C887C-CC4F-4212-A08F-272EF719341A}"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3"/>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738B1AC-BCE8-47E2-9D89-97DBB19AA0F7}" type="datetimeFigureOut">
              <a:rPr lang="el-GR" smtClean="0"/>
              <a:pPr/>
              <a:t>18/3/2022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2C887C-CC4F-4212-A08F-272EF719341A}" type="slidenum">
              <a:rPr lang="el-GR" smtClean="0"/>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B738B1AC-BCE8-47E2-9D89-97DBB19AA0F7}" type="datetimeFigureOut">
              <a:rPr lang="el-GR" smtClean="0"/>
              <a:pPr/>
              <a:t>18/3/2022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2C887C-CC4F-4212-A08F-272EF719341A}" type="slidenum">
              <a:rPr lang="el-GR" smtClean="0"/>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B738B1AC-BCE8-47E2-9D89-97DBB19AA0F7}" type="datetimeFigureOut">
              <a:rPr lang="el-GR" smtClean="0"/>
              <a:pPr/>
              <a:t>18/3/2022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E2C887C-CC4F-4212-A08F-272EF719341A}" type="slidenum">
              <a:rPr lang="el-GR" smtClean="0"/>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B738B1AC-BCE8-47E2-9D89-97DBB19AA0F7}" type="datetimeFigureOut">
              <a:rPr lang="el-GR" smtClean="0"/>
              <a:pPr/>
              <a:t>18/3/2022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E2C887C-CC4F-4212-A08F-272EF719341A}" type="slidenum">
              <a:rPr lang="el-GR" smtClean="0"/>
              <a:pPr/>
              <a:t>‹#›</a:t>
            </a:fld>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738B1AC-BCE8-47E2-9D89-97DBB19AA0F7}" type="datetimeFigureOut">
              <a:rPr lang="el-GR" smtClean="0"/>
              <a:pPr/>
              <a:t>18/3/2022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E2C887C-CC4F-4212-A08F-272EF719341A}" type="slidenum">
              <a:rPr lang="el-GR" smtClean="0"/>
              <a:pPr/>
              <a:t>‹#›</a:t>
            </a:fld>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2"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738B1AC-BCE8-47E2-9D89-97DBB19AA0F7}" type="datetimeFigureOut">
              <a:rPr lang="el-GR" smtClean="0"/>
              <a:pPr/>
              <a:t>18/3/2022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2C887C-CC4F-4212-A08F-272EF719341A}" type="slidenum">
              <a:rPr lang="el-GR" smtClean="0"/>
              <a:pPr/>
              <a:t>‹#›</a:t>
            </a:fld>
            <a:endParaRPr 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738B1AC-BCE8-47E2-9D89-97DBB19AA0F7}" type="datetimeFigureOut">
              <a:rPr lang="el-GR" smtClean="0"/>
              <a:pPr/>
              <a:t>18/3/2022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2C887C-CC4F-4212-A08F-272EF719341A}" type="slidenum">
              <a:rPr lang="el-GR" smtClean="0"/>
              <a:pPr/>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738B1AC-BCE8-47E2-9D89-97DBB19AA0F7}" type="datetimeFigureOut">
              <a:rPr lang="el-GR" smtClean="0"/>
              <a:pPr/>
              <a:t>18/3/2022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2C887C-CC4F-4212-A08F-272EF719341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1785600" y="274641"/>
            <a:ext cx="36576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812800" y="274641"/>
            <a:ext cx="107696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738B1AC-BCE8-47E2-9D89-97DBB19AA0F7}" type="datetimeFigureOut">
              <a:rPr lang="el-GR" smtClean="0"/>
              <a:pPr/>
              <a:t>18/3/2022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2C887C-CC4F-4212-A08F-272EF719341A}" type="slidenum">
              <a:rPr lang="el-GR" smtClean="0"/>
              <a:pPr/>
              <a:t>‹#›</a:t>
            </a:fld>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815216" y="2364113"/>
            <a:ext cx="5568816" cy="1440161"/>
          </a:xfrm>
          <a:prstGeom prst="rect">
            <a:avLst/>
          </a:prstGeom>
        </p:spPr>
        <p:txBody>
          <a:bodyPr lIns="121917" tIns="60958" rIns="121917" bIns="60958" anchor="ctr"/>
          <a:lstStyle>
            <a:lvl1pPr marL="0" indent="0" algn="l">
              <a:lnSpc>
                <a:spcPct val="80000"/>
              </a:lnSpc>
              <a:buNone/>
              <a:defRPr sz="4800" b="1" baseline="0">
                <a:solidFill>
                  <a:schemeClr val="accent2">
                    <a:lumMod val="50000"/>
                  </a:schemeClr>
                </a:solidFill>
                <a:latin typeface="+mj-lt"/>
                <a:cs typeface="Arial" pitchFamily="34" charset="0"/>
              </a:defRPr>
            </a:lvl1pPr>
          </a:lstStyle>
          <a:p>
            <a:pPr>
              <a:lnSpc>
                <a:spcPct val="100000"/>
              </a:lnSpc>
            </a:pPr>
            <a:r>
              <a:rPr lang="en-US" altLang="ko-KR" dirty="0">
                <a:ea typeface="맑은 고딕" pitchFamily="50" charset="-127"/>
              </a:rPr>
              <a:t>FREE </a:t>
            </a:r>
          </a:p>
          <a:p>
            <a:pPr>
              <a:lnSpc>
                <a:spcPct val="100000"/>
              </a:lnSpc>
            </a:pPr>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815216" y="3900283"/>
            <a:ext cx="5568816" cy="576064"/>
          </a:xfrm>
          <a:prstGeom prst="rect">
            <a:avLst/>
          </a:prstGeom>
        </p:spPr>
        <p:txBody>
          <a:bodyPr lIns="121917" tIns="60958" rIns="121917" bIns="60958" anchor="ctr"/>
          <a:lstStyle>
            <a:lvl1pPr marL="0" indent="0" algn="l">
              <a:spcBef>
                <a:spcPts val="0"/>
              </a:spcBef>
              <a:buNone/>
              <a:defRPr sz="1900" b="0" baseline="0">
                <a:solidFill>
                  <a:schemeClr val="accent2">
                    <a:lumMod val="50000"/>
                  </a:schemeClr>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spTree>
    <p:extLst>
      <p:ext uri="{BB962C8B-B14F-4D97-AF65-F5344CB8AC3E}">
        <p14:creationId xmlns:p14="http://schemas.microsoft.com/office/powerpoint/2010/main" val="4162736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ction Break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568619" y="2908307"/>
            <a:ext cx="6623381" cy="768085"/>
          </a:xfrm>
          <a:prstGeom prst="rect">
            <a:avLst/>
          </a:prstGeom>
        </p:spPr>
        <p:txBody>
          <a:bodyPr anchor="ctr"/>
          <a:lstStyle>
            <a:lvl1pPr marL="0" indent="0" algn="l">
              <a:buNone/>
              <a:defRPr sz="4800" b="0" baseline="0">
                <a:solidFill>
                  <a:schemeClr val="accent2">
                    <a:lumMod val="50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5568619" y="3645912"/>
            <a:ext cx="6623381" cy="384043"/>
          </a:xfrm>
          <a:prstGeom prst="rect">
            <a:avLst/>
          </a:prstGeom>
        </p:spPr>
        <p:txBody>
          <a:bodyPr anchor="ctr"/>
          <a:lstStyle>
            <a:lvl1pPr marL="0" indent="0" algn="l">
              <a:buNone/>
              <a:defRPr sz="19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grpSp>
        <p:nvGrpSpPr>
          <p:cNvPr id="2" name="Group 3"/>
          <p:cNvGrpSpPr/>
          <p:nvPr userDrawn="1"/>
        </p:nvGrpSpPr>
        <p:grpSpPr>
          <a:xfrm>
            <a:off x="2535680" y="2231662"/>
            <a:ext cx="2504203" cy="2496277"/>
            <a:chOff x="1547664" y="1563638"/>
            <a:chExt cx="1878152" cy="1872208"/>
          </a:xfrm>
        </p:grpSpPr>
        <p:pic>
          <p:nvPicPr>
            <p:cNvPr id="5" name="Picture 3" descr="E:\002-KIMS BUSINESS\007-02-Fullslidesppt-Contents\20161228\01-abs\section-item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563638"/>
              <a:ext cx="1878152"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858556" y="1793198"/>
              <a:ext cx="1385096" cy="1385096"/>
            </a:xfrm>
            <a:prstGeom prst="ellipse">
              <a:avLst/>
            </a:prstGeom>
            <a:solidFill>
              <a:srgbClr val="EFE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738235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7"/>
            <a:ext cx="12192000" cy="768085"/>
          </a:xfrm>
          <a:prstGeom prst="rect">
            <a:avLst/>
          </a:prstGeom>
        </p:spPr>
        <p:txBody>
          <a:bodyPr anchor="ctr"/>
          <a:lstStyle>
            <a:lvl1pPr marL="0" indent="0" algn="ctr">
              <a:buNone/>
              <a:defRPr sz="48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9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12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98" r:id="rId4"/>
    <p:sldLayoutId id="2147483676" r:id="rId5"/>
    <p:sldLayoutId id="2147483677" r:id="rId6"/>
    <p:sldLayoutId id="2147483678" r:id="rId7"/>
    <p:sldLayoutId id="2147483680" r:id="rId8"/>
    <p:sldLayoutId id="2147483682" r:id="rId9"/>
    <p:sldLayoutId id="2147483684" r:id="rId10"/>
    <p:sldLayoutId id="2147483687" r:id="rId11"/>
    <p:sldLayoutId id="2147483688" r:id="rId12"/>
    <p:sldLayoutId id="2147483671" r:id="rId13"/>
    <p:sldLayoutId id="2147483672" r:id="rId14"/>
    <p:sldLayoutId id="214748371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99" r:id="rId1"/>
    <p:sldLayoutId id="2147483714" r:id="rId2"/>
    <p:sldLayoutId id="2147483715" r:id="rId3"/>
    <p:sldLayoutId id="214748371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8B1AC-BCE8-47E2-9D89-97DBB19AA0F7}" type="datetimeFigureOut">
              <a:rPr lang="el-GR" smtClean="0"/>
              <a:pPr/>
              <a:t>18/3/2022</a:t>
            </a:fld>
            <a:endParaRPr lang="el-GR"/>
          </a:p>
        </p:txBody>
      </p:sp>
      <p:sp>
        <p:nvSpPr>
          <p:cNvPr id="5" name="4 - Θέση υποσέλιδου"/>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C887C-CC4F-4212-A08F-272EF719341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2" r:id="rId13"/>
    <p:sldLayoutId id="2147483733" r:id="rId14"/>
    <p:sldLayoutId id="2147483734" r:id="rId15"/>
    <p:sldLayoutId id="2147483735"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15215" y="2364113"/>
            <a:ext cx="5990533" cy="1440161"/>
          </a:xfrm>
        </p:spPr>
        <p:txBody>
          <a:bodyPr>
            <a:normAutofit lnSpcReduction="10000"/>
          </a:bodyPr>
          <a:lstStyle/>
          <a:p>
            <a:pPr>
              <a:lnSpc>
                <a:spcPct val="100000"/>
              </a:lnSpc>
            </a:pPr>
            <a:r>
              <a:rPr lang="el-GR" altLang="ko-KR" dirty="0">
                <a:ea typeface="맑은 고딕" pitchFamily="50" charset="-127"/>
              </a:rPr>
              <a:t>ΚΟΙΝΩΝΙΟΛΟΓΙΑ ΤΟΥ ΠΟΛΙΤΙΣΜΟΥ</a:t>
            </a:r>
            <a:endParaRPr lang="en-US" altLang="ko-KR" dirty="0"/>
          </a:p>
        </p:txBody>
      </p:sp>
      <p:sp>
        <p:nvSpPr>
          <p:cNvPr id="4" name="Text Placeholder 3"/>
          <p:cNvSpPr>
            <a:spLocks noGrp="1"/>
          </p:cNvSpPr>
          <p:nvPr>
            <p:ph type="body" sz="quarter" idx="11"/>
          </p:nvPr>
        </p:nvSpPr>
        <p:spPr/>
        <p:txBody>
          <a:bodyPr>
            <a:normAutofit fontScale="92500" lnSpcReduction="20000"/>
          </a:bodyPr>
          <a:lstStyle/>
          <a:p>
            <a:pPr>
              <a:defRPr/>
            </a:pPr>
            <a:r>
              <a:rPr lang="el-GR" altLang="ko-KR" b="1" dirty="0"/>
              <a:t>Μαρία Βεργέτη</a:t>
            </a:r>
          </a:p>
          <a:p>
            <a:pPr>
              <a:defRPr/>
            </a:pPr>
            <a:r>
              <a:rPr lang="el-GR" altLang="ko-KR" b="1" dirty="0"/>
              <a:t>Καθηγήτρια Κοινωνιολογίας Π</a:t>
            </a:r>
            <a:r>
              <a:rPr lang="en-US" altLang="ko-KR" b="1" dirty="0"/>
              <a:t>.</a:t>
            </a:r>
            <a:r>
              <a:rPr lang="el-GR" altLang="ko-KR" b="1" dirty="0"/>
              <a:t>Τ</a:t>
            </a:r>
            <a:r>
              <a:rPr lang="en-US" altLang="ko-KR" b="1" dirty="0"/>
              <a:t>.</a:t>
            </a:r>
            <a:r>
              <a:rPr lang="el-GR" altLang="ko-KR" b="1" dirty="0"/>
              <a:t>Δ</a:t>
            </a:r>
            <a:r>
              <a:rPr lang="en-US" altLang="ko-KR" b="1" dirty="0"/>
              <a:t>.</a:t>
            </a:r>
            <a:r>
              <a:rPr lang="el-GR" altLang="ko-KR" b="1" dirty="0"/>
              <a:t>Ε</a:t>
            </a:r>
            <a:r>
              <a:rPr lang="en-US" altLang="ko-KR" b="1" dirty="0"/>
              <a:t>.</a:t>
            </a:r>
            <a:r>
              <a:rPr lang="el-GR" altLang="ko-KR" b="1" dirty="0"/>
              <a:t> Δ</a:t>
            </a:r>
            <a:r>
              <a:rPr lang="en-US" altLang="ko-KR" b="1" dirty="0"/>
              <a:t>.</a:t>
            </a:r>
            <a:r>
              <a:rPr lang="el-GR" altLang="ko-KR" b="1" dirty="0"/>
              <a:t>Π</a:t>
            </a:r>
            <a:r>
              <a:rPr lang="en-US" altLang="ko-KR" b="1" dirty="0"/>
              <a:t>.</a:t>
            </a:r>
            <a:r>
              <a:rPr lang="el-GR" altLang="ko-KR" b="1" dirty="0"/>
              <a:t>Θ</a:t>
            </a:r>
            <a:r>
              <a:rPr lang="en-US" altLang="ko-KR" b="1" dirty="0"/>
              <a:t>.</a:t>
            </a:r>
            <a:endParaRPr lang="en-US" altLang="ko-KR" dirty="0"/>
          </a:p>
        </p:txBody>
      </p:sp>
      <p:grpSp>
        <p:nvGrpSpPr>
          <p:cNvPr id="8" name="Group 7"/>
          <p:cNvGrpSpPr/>
          <p:nvPr/>
        </p:nvGrpSpPr>
        <p:grpSpPr>
          <a:xfrm>
            <a:off x="343019" y="2325000"/>
            <a:ext cx="184363" cy="2208000"/>
            <a:chOff x="0" y="1995686"/>
            <a:chExt cx="173576" cy="1368152"/>
          </a:xfrm>
          <a:solidFill>
            <a:schemeClr val="accent6"/>
          </a:solidFill>
        </p:grpSpPr>
        <p:sp>
          <p:nvSpPr>
            <p:cNvPr id="6" name="Rectangle 5"/>
            <p:cNvSpPr/>
            <p:nvPr/>
          </p:nvSpPr>
          <p:spPr>
            <a:xfrm>
              <a:off x="0" y="1995686"/>
              <a:ext cx="89756"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83820" y="1995686"/>
              <a:ext cx="89756"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Autofit/>
          </a:bodyPr>
          <a:lstStyle/>
          <a:p>
            <a:r>
              <a:rPr lang="el-GR" altLang="ko-KR" sz="3200" b="1" dirty="0">
                <a:solidFill>
                  <a:schemeClr val="accent2">
                    <a:lumMod val="50000"/>
                  </a:schemeClr>
                </a:solidFill>
              </a:rPr>
              <a:t>Α΄ φάση: Γνωριμία ομάδας, διερεύνηση ενδιαφερόντων</a:t>
            </a:r>
            <a:endParaRPr lang="en-US" sz="3200" b="1" dirty="0">
              <a:solidFill>
                <a:schemeClr val="accent2">
                  <a:lumMod val="50000"/>
                </a:schemeClr>
              </a:solidFill>
            </a:endParaRPr>
          </a:p>
        </p:txBody>
      </p:sp>
      <p:sp>
        <p:nvSpPr>
          <p:cNvPr id="122" name="Oval 121">
            <a:extLst>
              <a:ext uri="{FF2B5EF4-FFF2-40B4-BE49-F238E27FC236}">
                <a16:creationId xmlns:a16="http://schemas.microsoft.com/office/drawing/2014/main" id="{5FB91B80-9011-453D-A115-78BA400A6D83}"/>
              </a:ext>
            </a:extLst>
          </p:cNvPr>
          <p:cNvSpPr/>
          <p:nvPr/>
        </p:nvSpPr>
        <p:spPr>
          <a:xfrm>
            <a:off x="5295648" y="1465109"/>
            <a:ext cx="19534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accent2">
                  <a:lumMod val="50000"/>
                </a:schemeClr>
              </a:solidFill>
            </a:endParaRPr>
          </a:p>
        </p:txBody>
      </p:sp>
      <p:sp>
        <p:nvSpPr>
          <p:cNvPr id="123" name="Oval 122">
            <a:extLst>
              <a:ext uri="{FF2B5EF4-FFF2-40B4-BE49-F238E27FC236}">
                <a16:creationId xmlns:a16="http://schemas.microsoft.com/office/drawing/2014/main" id="{A56274B4-2BA8-4E38-8AB1-655EFF18FA6E}"/>
              </a:ext>
            </a:extLst>
          </p:cNvPr>
          <p:cNvSpPr/>
          <p:nvPr/>
        </p:nvSpPr>
        <p:spPr>
          <a:xfrm>
            <a:off x="5308712" y="3030879"/>
            <a:ext cx="19534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accent2">
                  <a:lumMod val="50000"/>
                </a:schemeClr>
              </a:solidFill>
            </a:endParaRPr>
          </a:p>
        </p:txBody>
      </p:sp>
      <p:sp>
        <p:nvSpPr>
          <p:cNvPr id="124" name="Oval 123">
            <a:extLst>
              <a:ext uri="{FF2B5EF4-FFF2-40B4-BE49-F238E27FC236}">
                <a16:creationId xmlns:a16="http://schemas.microsoft.com/office/drawing/2014/main" id="{C74B41EE-3F20-4379-97E4-C6CAD47D82C0}"/>
              </a:ext>
            </a:extLst>
          </p:cNvPr>
          <p:cNvSpPr/>
          <p:nvPr/>
        </p:nvSpPr>
        <p:spPr>
          <a:xfrm>
            <a:off x="5360963" y="4309267"/>
            <a:ext cx="19534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accent2">
                  <a:lumMod val="50000"/>
                </a:schemeClr>
              </a:solidFill>
            </a:endParaRPr>
          </a:p>
        </p:txBody>
      </p:sp>
      <p:sp>
        <p:nvSpPr>
          <p:cNvPr id="125" name="Oval 124">
            <a:extLst>
              <a:ext uri="{FF2B5EF4-FFF2-40B4-BE49-F238E27FC236}">
                <a16:creationId xmlns:a16="http://schemas.microsoft.com/office/drawing/2014/main" id="{0F7574D0-B304-4C2D-A4AC-F86578B976A3}"/>
              </a:ext>
            </a:extLst>
          </p:cNvPr>
          <p:cNvSpPr/>
          <p:nvPr/>
        </p:nvSpPr>
        <p:spPr>
          <a:xfrm>
            <a:off x="5374025" y="5352524"/>
            <a:ext cx="195340" cy="19126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accent2">
                  <a:lumMod val="50000"/>
                </a:schemeClr>
              </a:solidFill>
            </a:endParaRPr>
          </a:p>
        </p:txBody>
      </p:sp>
      <p:sp>
        <p:nvSpPr>
          <p:cNvPr id="126" name="TextBox 125">
            <a:extLst>
              <a:ext uri="{FF2B5EF4-FFF2-40B4-BE49-F238E27FC236}">
                <a16:creationId xmlns:a16="http://schemas.microsoft.com/office/drawing/2014/main" id="{FAB79797-DA5A-4C26-B77F-3BA37128790D}"/>
              </a:ext>
            </a:extLst>
          </p:cNvPr>
          <p:cNvSpPr txBox="1"/>
          <p:nvPr/>
        </p:nvSpPr>
        <p:spPr>
          <a:xfrm>
            <a:off x="5696788" y="1321744"/>
            <a:ext cx="5535329" cy="1323439"/>
          </a:xfrm>
          <a:prstGeom prst="rect">
            <a:avLst/>
          </a:prstGeom>
          <a:noFill/>
        </p:spPr>
        <p:txBody>
          <a:bodyPr wrap="square" rtlCol="0">
            <a:spAutoFit/>
          </a:bodyPr>
          <a:lstStyle/>
          <a:p>
            <a:r>
              <a:rPr lang="el-GR" altLang="ko-KR" sz="2000" b="1" dirty="0">
                <a:solidFill>
                  <a:schemeClr val="accent2">
                    <a:lumMod val="50000"/>
                  </a:schemeClr>
                </a:solidFill>
                <a:cs typeface="Arial" pitchFamily="34" charset="0"/>
              </a:rPr>
              <a:t>Ο χώρος διαμορφώνεται κατάλληλα. Σε εσωτερικό χώρο ιδανικά να μπορούν να έχουν όλοι οπτική επαφή με όλους. Σε εξωτερικό χώρο σε κύκλο.</a:t>
            </a:r>
            <a:endParaRPr lang="ko-KR" altLang="en-US" sz="2000" b="1" dirty="0">
              <a:solidFill>
                <a:schemeClr val="accent2">
                  <a:lumMod val="50000"/>
                </a:schemeClr>
              </a:solidFill>
              <a:cs typeface="Arial" pitchFamily="34" charset="0"/>
            </a:endParaRPr>
          </a:p>
        </p:txBody>
      </p:sp>
      <p:sp>
        <p:nvSpPr>
          <p:cNvPr id="127" name="TextBox 126">
            <a:extLst>
              <a:ext uri="{FF2B5EF4-FFF2-40B4-BE49-F238E27FC236}">
                <a16:creationId xmlns:a16="http://schemas.microsoft.com/office/drawing/2014/main" id="{47C4D0B4-AB7C-4C23-8B94-C9040B20AB43}"/>
              </a:ext>
            </a:extLst>
          </p:cNvPr>
          <p:cNvSpPr txBox="1"/>
          <p:nvPr/>
        </p:nvSpPr>
        <p:spPr>
          <a:xfrm>
            <a:off x="5762103" y="2913641"/>
            <a:ext cx="5341326" cy="1015663"/>
          </a:xfrm>
          <a:prstGeom prst="rect">
            <a:avLst/>
          </a:prstGeom>
          <a:noFill/>
        </p:spPr>
        <p:txBody>
          <a:bodyPr wrap="square" rtlCol="0">
            <a:spAutoFit/>
          </a:bodyPr>
          <a:lstStyle/>
          <a:p>
            <a:r>
              <a:rPr lang="el-GR" altLang="ko-KR" sz="2000" b="1" dirty="0">
                <a:solidFill>
                  <a:schemeClr val="accent2">
                    <a:lumMod val="50000"/>
                  </a:schemeClr>
                </a:solidFill>
                <a:cs typeface="Arial" pitchFamily="34" charset="0"/>
              </a:rPr>
              <a:t>Όλοι παρουσιάζουν τον εαυτό τους και κάποια γνωρίσματα που θεωρούν ότι τους χαρακτηρίζουν</a:t>
            </a:r>
            <a:r>
              <a:rPr lang="el-GR" altLang="ko-KR" sz="1200" b="1" dirty="0">
                <a:solidFill>
                  <a:schemeClr val="accent2">
                    <a:lumMod val="50000"/>
                  </a:schemeClr>
                </a:solidFill>
                <a:cs typeface="Arial" pitchFamily="34" charset="0"/>
              </a:rPr>
              <a:t>.</a:t>
            </a:r>
            <a:endParaRPr lang="ko-KR" altLang="en-US" sz="1200" b="1" dirty="0">
              <a:solidFill>
                <a:schemeClr val="accent2">
                  <a:lumMod val="50000"/>
                </a:schemeClr>
              </a:solidFill>
              <a:cs typeface="Arial" pitchFamily="34" charset="0"/>
            </a:endParaRPr>
          </a:p>
        </p:txBody>
      </p:sp>
      <p:sp>
        <p:nvSpPr>
          <p:cNvPr id="128" name="TextBox 127">
            <a:extLst>
              <a:ext uri="{FF2B5EF4-FFF2-40B4-BE49-F238E27FC236}">
                <a16:creationId xmlns:a16="http://schemas.microsoft.com/office/drawing/2014/main" id="{94651572-5066-4E10-8E7C-54B23D3BA4A6}"/>
              </a:ext>
            </a:extLst>
          </p:cNvPr>
          <p:cNvSpPr txBox="1"/>
          <p:nvPr/>
        </p:nvSpPr>
        <p:spPr>
          <a:xfrm>
            <a:off x="5840481" y="4231217"/>
            <a:ext cx="5262948" cy="707886"/>
          </a:xfrm>
          <a:prstGeom prst="rect">
            <a:avLst/>
          </a:prstGeom>
          <a:noFill/>
        </p:spPr>
        <p:txBody>
          <a:bodyPr wrap="square" rtlCol="0">
            <a:spAutoFit/>
          </a:bodyPr>
          <a:lstStyle/>
          <a:p>
            <a:r>
              <a:rPr lang="el-GR" altLang="ko-KR" sz="2000" b="1" dirty="0">
                <a:solidFill>
                  <a:schemeClr val="accent2">
                    <a:lumMod val="50000"/>
                  </a:schemeClr>
                </a:solidFill>
                <a:cs typeface="Arial" pitchFamily="34" charset="0"/>
              </a:rPr>
              <a:t>Δημιουργία κατά το δυνατόν ευχάριστου κλίματος</a:t>
            </a:r>
            <a:r>
              <a:rPr lang="en-US" altLang="ko-KR" sz="2000" b="1" dirty="0">
                <a:solidFill>
                  <a:schemeClr val="accent2">
                    <a:lumMod val="50000"/>
                  </a:schemeClr>
                </a:solidFill>
                <a:cs typeface="Arial" pitchFamily="34" charset="0"/>
              </a:rPr>
              <a:t>.</a:t>
            </a:r>
            <a:endParaRPr lang="ko-KR" altLang="en-US" sz="2000" b="1" dirty="0">
              <a:solidFill>
                <a:schemeClr val="accent2">
                  <a:lumMod val="50000"/>
                </a:schemeClr>
              </a:solidFill>
              <a:cs typeface="Arial" pitchFamily="34" charset="0"/>
            </a:endParaRPr>
          </a:p>
        </p:txBody>
      </p:sp>
      <p:sp>
        <p:nvSpPr>
          <p:cNvPr id="129" name="TextBox 128">
            <a:extLst>
              <a:ext uri="{FF2B5EF4-FFF2-40B4-BE49-F238E27FC236}">
                <a16:creationId xmlns:a16="http://schemas.microsoft.com/office/drawing/2014/main" id="{1ED137DE-A845-4EB4-81BC-295C93332302}"/>
              </a:ext>
            </a:extLst>
          </p:cNvPr>
          <p:cNvSpPr txBox="1"/>
          <p:nvPr/>
        </p:nvSpPr>
        <p:spPr>
          <a:xfrm>
            <a:off x="5853544" y="5248349"/>
            <a:ext cx="5262948" cy="400110"/>
          </a:xfrm>
          <a:prstGeom prst="rect">
            <a:avLst/>
          </a:prstGeom>
          <a:noFill/>
        </p:spPr>
        <p:txBody>
          <a:bodyPr wrap="square" rtlCol="0">
            <a:spAutoFit/>
          </a:bodyPr>
          <a:lstStyle/>
          <a:p>
            <a:r>
              <a:rPr lang="el-GR" altLang="ko-KR" sz="2000" b="1" dirty="0">
                <a:solidFill>
                  <a:schemeClr val="accent2">
                    <a:lumMod val="50000"/>
                  </a:schemeClr>
                </a:solidFill>
                <a:cs typeface="Arial" pitchFamily="34" charset="0"/>
              </a:rPr>
              <a:t>Παρουσίαση του θέματος-</a:t>
            </a:r>
            <a:r>
              <a:rPr lang="el-GR" altLang="ko-KR" sz="2000" b="1" dirty="0" err="1">
                <a:solidFill>
                  <a:schemeClr val="accent2">
                    <a:lumMod val="50000"/>
                  </a:schemeClr>
                </a:solidFill>
                <a:cs typeface="Arial" pitchFamily="34" charset="0"/>
              </a:rPr>
              <a:t>αφόρμηση</a:t>
            </a:r>
            <a:r>
              <a:rPr lang="el-GR" altLang="ko-KR" sz="2000" b="1" dirty="0">
                <a:solidFill>
                  <a:schemeClr val="accent2">
                    <a:lumMod val="50000"/>
                  </a:schemeClr>
                </a:solidFill>
                <a:cs typeface="Arial" pitchFamily="34" charset="0"/>
              </a:rPr>
              <a:t>.</a:t>
            </a:r>
            <a:endParaRPr lang="ko-KR" altLang="en-US" sz="2000" b="1" dirty="0">
              <a:solidFill>
                <a:schemeClr val="accent2">
                  <a:lumMod val="50000"/>
                </a:schemeClr>
              </a:solidFill>
              <a:cs typeface="Arial" pitchFamily="34" charset="0"/>
            </a:endParaRPr>
          </a:p>
        </p:txBody>
      </p:sp>
      <p:sp>
        <p:nvSpPr>
          <p:cNvPr id="134" name="Round Same Side Corner Rectangle 8">
            <a:extLst>
              <a:ext uri="{FF2B5EF4-FFF2-40B4-BE49-F238E27FC236}">
                <a16:creationId xmlns:a16="http://schemas.microsoft.com/office/drawing/2014/main" id="{6E46C3F5-E787-4CA4-982C-E98BC522D342}"/>
              </a:ext>
            </a:extLst>
          </p:cNvPr>
          <p:cNvSpPr/>
          <p:nvPr/>
        </p:nvSpPr>
        <p:spPr>
          <a:xfrm flipH="1">
            <a:off x="2315039" y="1953927"/>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137" name="Round Same Side Corner Rectangle 20">
            <a:extLst>
              <a:ext uri="{FF2B5EF4-FFF2-40B4-BE49-F238E27FC236}">
                <a16:creationId xmlns:a16="http://schemas.microsoft.com/office/drawing/2014/main" id="{4558BD11-E7C2-49BF-B0A6-0931A4B70207}"/>
              </a:ext>
            </a:extLst>
          </p:cNvPr>
          <p:cNvSpPr/>
          <p:nvPr/>
        </p:nvSpPr>
        <p:spPr>
          <a:xfrm rot="10800000">
            <a:off x="942613" y="3120519"/>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5" name="Round Same Side Corner Rectangle 8">
            <a:extLst>
              <a:ext uri="{FF2B5EF4-FFF2-40B4-BE49-F238E27FC236}">
                <a16:creationId xmlns:a16="http://schemas.microsoft.com/office/drawing/2014/main" id="{6E46C3F5-E787-4CA4-982C-E98BC522D342}"/>
              </a:ext>
            </a:extLst>
          </p:cNvPr>
          <p:cNvSpPr/>
          <p:nvPr/>
        </p:nvSpPr>
        <p:spPr>
          <a:xfrm flipH="1">
            <a:off x="1487725" y="2276144"/>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6" name="Round Same Side Corner Rectangle 20">
            <a:extLst>
              <a:ext uri="{FF2B5EF4-FFF2-40B4-BE49-F238E27FC236}">
                <a16:creationId xmlns:a16="http://schemas.microsoft.com/office/drawing/2014/main" id="{4558BD11-E7C2-49BF-B0A6-0931A4B70207}"/>
              </a:ext>
            </a:extLst>
          </p:cNvPr>
          <p:cNvSpPr/>
          <p:nvPr/>
        </p:nvSpPr>
        <p:spPr>
          <a:xfrm rot="10800000">
            <a:off x="2048601" y="4357134"/>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7" name="Round Same Side Corner Rectangle 20">
            <a:extLst>
              <a:ext uri="{FF2B5EF4-FFF2-40B4-BE49-F238E27FC236}">
                <a16:creationId xmlns:a16="http://schemas.microsoft.com/office/drawing/2014/main" id="{4558BD11-E7C2-49BF-B0A6-0931A4B70207}"/>
              </a:ext>
            </a:extLst>
          </p:cNvPr>
          <p:cNvSpPr/>
          <p:nvPr/>
        </p:nvSpPr>
        <p:spPr>
          <a:xfrm rot="10800000">
            <a:off x="3067504" y="2240952"/>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8" name="Round Same Side Corner Rectangle 20">
            <a:extLst>
              <a:ext uri="{FF2B5EF4-FFF2-40B4-BE49-F238E27FC236}">
                <a16:creationId xmlns:a16="http://schemas.microsoft.com/office/drawing/2014/main" id="{4558BD11-E7C2-49BF-B0A6-0931A4B70207}"/>
              </a:ext>
            </a:extLst>
          </p:cNvPr>
          <p:cNvSpPr/>
          <p:nvPr/>
        </p:nvSpPr>
        <p:spPr>
          <a:xfrm rot="10800000">
            <a:off x="3141526" y="4026210"/>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9" name="Round Same Side Corner Rectangle 8">
            <a:extLst>
              <a:ext uri="{FF2B5EF4-FFF2-40B4-BE49-F238E27FC236}">
                <a16:creationId xmlns:a16="http://schemas.microsoft.com/office/drawing/2014/main" id="{6E46C3F5-E787-4CA4-982C-E98BC522D342}"/>
              </a:ext>
            </a:extLst>
          </p:cNvPr>
          <p:cNvSpPr/>
          <p:nvPr/>
        </p:nvSpPr>
        <p:spPr>
          <a:xfrm flipH="1">
            <a:off x="2672089" y="4205092"/>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50" name="Round Same Side Corner Rectangle 8">
            <a:extLst>
              <a:ext uri="{FF2B5EF4-FFF2-40B4-BE49-F238E27FC236}">
                <a16:creationId xmlns:a16="http://schemas.microsoft.com/office/drawing/2014/main" id="{6E46C3F5-E787-4CA4-982C-E98BC522D342}"/>
              </a:ext>
            </a:extLst>
          </p:cNvPr>
          <p:cNvSpPr/>
          <p:nvPr/>
        </p:nvSpPr>
        <p:spPr>
          <a:xfrm flipH="1">
            <a:off x="1374513" y="4122360"/>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51" name="Round Same Side Corner Rectangle 20">
            <a:extLst>
              <a:ext uri="{FF2B5EF4-FFF2-40B4-BE49-F238E27FC236}">
                <a16:creationId xmlns:a16="http://schemas.microsoft.com/office/drawing/2014/main" id="{4558BD11-E7C2-49BF-B0A6-0931A4B70207}"/>
              </a:ext>
            </a:extLst>
          </p:cNvPr>
          <p:cNvSpPr/>
          <p:nvPr/>
        </p:nvSpPr>
        <p:spPr>
          <a:xfrm rot="10800000">
            <a:off x="3524704" y="3194542"/>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Tree>
    <p:extLst>
      <p:ext uri="{BB962C8B-B14F-4D97-AF65-F5344CB8AC3E}">
        <p14:creationId xmlns:p14="http://schemas.microsoft.com/office/powerpoint/2010/main" val="342313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200" b="1" dirty="0">
                <a:solidFill>
                  <a:schemeClr val="accent2">
                    <a:lumMod val="50000"/>
                  </a:schemeClr>
                </a:solidFill>
              </a:rPr>
              <a:t>Α΄ φάση: Γνωριμία ομάδας, διερεύνηση ενδιαφερόντων</a:t>
            </a:r>
            <a:endParaRPr lang="en-US" sz="3200" b="1" dirty="0">
              <a:solidFill>
                <a:schemeClr val="accent2">
                  <a:lumMod val="50000"/>
                </a:schemeClr>
              </a:solidFill>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6" name="Picture 2" descr="C:\Users\vicky\Desktop\υλικο για κεδιβιμ\19362686.jpg"/>
          <p:cNvPicPr>
            <a:picLocks noChangeAspect="1" noChangeArrowheads="1"/>
          </p:cNvPicPr>
          <p:nvPr/>
        </p:nvPicPr>
        <p:blipFill>
          <a:blip r:embed="rId2" cstate="print"/>
          <a:srcRect/>
          <a:stretch>
            <a:fillRect/>
          </a:stretch>
        </p:blipFill>
        <p:spPr bwMode="auto">
          <a:xfrm>
            <a:off x="222068" y="1031966"/>
            <a:ext cx="8242663" cy="5669280"/>
          </a:xfrm>
          <a:prstGeom prst="rect">
            <a:avLst/>
          </a:prstGeom>
          <a:noFill/>
        </p:spPr>
      </p:pic>
      <p:sp>
        <p:nvSpPr>
          <p:cNvPr id="7" name="6 - Ορθογώνιο"/>
          <p:cNvSpPr/>
          <p:nvPr/>
        </p:nvSpPr>
        <p:spPr>
          <a:xfrm>
            <a:off x="3092079" y="6318851"/>
            <a:ext cx="3352264" cy="369332"/>
          </a:xfrm>
          <a:prstGeom prst="rect">
            <a:avLst/>
          </a:prstGeom>
        </p:spPr>
        <p:txBody>
          <a:bodyPr wrap="none">
            <a:spAutoFit/>
          </a:bodyPr>
          <a:lstStyle/>
          <a:p>
            <a:r>
              <a:rPr lang="el-GR" dirty="0">
                <a:solidFill>
                  <a:schemeClr val="accent2">
                    <a:lumMod val="60000"/>
                    <a:lumOff val="40000"/>
                  </a:schemeClr>
                </a:solidFill>
              </a:rPr>
              <a:t>Πηγή: </a:t>
            </a:r>
            <a:r>
              <a:rPr lang="en-US" dirty="0">
                <a:solidFill>
                  <a:schemeClr val="accent2">
                    <a:lumMod val="60000"/>
                    <a:lumOff val="40000"/>
                  </a:schemeClr>
                </a:solidFill>
              </a:rPr>
              <a:t>https://www.freepik.com/</a:t>
            </a:r>
          </a:p>
        </p:txBody>
      </p:sp>
      <p:sp>
        <p:nvSpPr>
          <p:cNvPr id="8" name="7 - TextBox"/>
          <p:cNvSpPr txBox="1"/>
          <p:nvPr/>
        </p:nvSpPr>
        <p:spPr>
          <a:xfrm>
            <a:off x="8490857" y="1371601"/>
            <a:ext cx="3701143" cy="5262979"/>
          </a:xfrm>
          <a:prstGeom prst="rect">
            <a:avLst/>
          </a:prstGeom>
          <a:noFill/>
        </p:spPr>
        <p:txBody>
          <a:bodyPr wrap="square" rtlCol="0">
            <a:spAutoFit/>
          </a:bodyPr>
          <a:lstStyle/>
          <a:p>
            <a:endParaRPr lang="en-US" dirty="0">
              <a:solidFill>
                <a:schemeClr val="accent2">
                  <a:lumMod val="50000"/>
                </a:schemeClr>
              </a:solidFill>
            </a:endParaRPr>
          </a:p>
          <a:p>
            <a:pPr>
              <a:buFont typeface="Arial" pitchFamily="34" charset="0"/>
              <a:buChar char="•"/>
            </a:pPr>
            <a:r>
              <a:rPr lang="el-GR" sz="2400" dirty="0">
                <a:solidFill>
                  <a:schemeClr val="accent2">
                    <a:lumMod val="50000"/>
                  </a:schemeClr>
                </a:solidFill>
              </a:rPr>
              <a:t>Ο εκπαιδευτικός παρουσιάζει την εικόνα στους μαθητές και αφήνει να μαντέψουν οι ίδιοι οι μαθητές το θέμα με το οποίο θα ασχοληθούν.</a:t>
            </a:r>
          </a:p>
          <a:p>
            <a:endParaRPr lang="el-GR" sz="2400" dirty="0">
              <a:solidFill>
                <a:schemeClr val="accent2">
                  <a:lumMod val="50000"/>
                </a:schemeClr>
              </a:solidFill>
            </a:endParaRPr>
          </a:p>
          <a:p>
            <a:pPr>
              <a:buFont typeface="Arial" pitchFamily="34" charset="0"/>
              <a:buChar char="•"/>
            </a:pPr>
            <a:r>
              <a:rPr lang="el-GR" sz="2400" dirty="0">
                <a:solidFill>
                  <a:schemeClr val="accent2">
                    <a:lumMod val="50000"/>
                  </a:schemeClr>
                </a:solidFill>
              </a:rPr>
              <a:t>Το θέμα του εργαστηρίου είναι η πανδημία</a:t>
            </a:r>
            <a:r>
              <a:rPr lang="en-US" sz="2400" dirty="0">
                <a:solidFill>
                  <a:schemeClr val="accent2">
                    <a:lumMod val="50000"/>
                  </a:schemeClr>
                </a:solidFill>
              </a:rPr>
              <a:t> </a:t>
            </a:r>
            <a:r>
              <a:rPr lang="el-GR" sz="2400" dirty="0">
                <a:solidFill>
                  <a:schemeClr val="accent2">
                    <a:lumMod val="50000"/>
                  </a:schemeClr>
                </a:solidFill>
              </a:rPr>
              <a:t>που προκάλεσε ο κορονοϊός </a:t>
            </a:r>
            <a:r>
              <a:rPr lang="en-US" sz="2400" dirty="0">
                <a:solidFill>
                  <a:schemeClr val="accent2">
                    <a:lumMod val="50000"/>
                  </a:schemeClr>
                </a:solidFill>
              </a:rPr>
              <a:t>covid-19</a:t>
            </a:r>
            <a:r>
              <a:rPr lang="el-GR" sz="2400" dirty="0">
                <a:solidFill>
                  <a:schemeClr val="accent2">
                    <a:lumMod val="50000"/>
                  </a:schemeClr>
                </a:solidFill>
              </a:rPr>
              <a:t>.</a:t>
            </a:r>
            <a:endParaRPr lang="en-US" sz="2400" dirty="0">
              <a:solidFill>
                <a:schemeClr val="accent2">
                  <a:lumMod val="50000"/>
                </a:schemeClr>
              </a:solidFill>
            </a:endParaRPr>
          </a:p>
          <a:p>
            <a:endParaRPr lang="el-GR" dirty="0">
              <a:solidFill>
                <a:schemeClr val="accent2">
                  <a:lumMod val="50000"/>
                </a:schemeClr>
              </a:solidFill>
            </a:endParaRPr>
          </a:p>
          <a:p>
            <a:endParaRPr lang="el-GR" dirty="0">
              <a:solidFill>
                <a:schemeClr val="accent2">
                  <a:lumMod val="50000"/>
                </a:schemeClr>
              </a:solidFill>
            </a:endParaRPr>
          </a:p>
          <a:p>
            <a:endParaRPr lang="el-GR" dirty="0">
              <a:solidFill>
                <a:schemeClr val="accent2">
                  <a:lumMod val="50000"/>
                </a:schemeClr>
              </a:solidFill>
            </a:endParaRPr>
          </a:p>
        </p:txBody>
      </p:sp>
    </p:spTree>
    <p:extLst>
      <p:ext uri="{BB962C8B-B14F-4D97-AF65-F5344CB8AC3E}">
        <p14:creationId xmlns:p14="http://schemas.microsoft.com/office/powerpoint/2010/main" val="3423133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200" b="1" dirty="0">
                <a:solidFill>
                  <a:schemeClr val="accent2">
                    <a:lumMod val="50000"/>
                  </a:schemeClr>
                </a:solidFill>
              </a:rPr>
              <a:t>Α΄ φάση: Γνωριμία ομάδας, διερεύνηση ενδιαφερόντων</a:t>
            </a:r>
            <a:endParaRPr lang="en-US" sz="3200" b="1" dirty="0">
              <a:solidFill>
                <a:schemeClr val="accent2">
                  <a:lumMod val="50000"/>
                </a:schemeClr>
              </a:solidFill>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5172890" y="1214847"/>
            <a:ext cx="6818811" cy="5724644"/>
          </a:xfrm>
          <a:prstGeom prst="rect">
            <a:avLst/>
          </a:prstGeom>
          <a:noFill/>
        </p:spPr>
        <p:txBody>
          <a:bodyPr wrap="square" rtlCol="0">
            <a:spAutoFit/>
          </a:bodyPr>
          <a:lstStyle/>
          <a:p>
            <a:r>
              <a:rPr lang="el-GR" sz="2400" dirty="0">
                <a:solidFill>
                  <a:schemeClr val="accent2">
                    <a:lumMod val="50000"/>
                  </a:schemeClr>
                </a:solidFill>
              </a:rPr>
              <a:t>Το σκίτσο/εικόνα αποτελεί την </a:t>
            </a:r>
            <a:r>
              <a:rPr lang="el-GR" sz="2400" dirty="0" err="1">
                <a:solidFill>
                  <a:schemeClr val="accent2">
                    <a:lumMod val="50000"/>
                  </a:schemeClr>
                </a:solidFill>
              </a:rPr>
              <a:t>αφόρμηση</a:t>
            </a:r>
            <a:r>
              <a:rPr lang="el-GR" sz="2400" dirty="0">
                <a:solidFill>
                  <a:schemeClr val="accent2">
                    <a:lumMod val="50000"/>
                  </a:schemeClr>
                </a:solidFill>
              </a:rPr>
              <a:t> και εισάγει στο θέμα του βιωματικού εργαστηρίου.</a:t>
            </a:r>
          </a:p>
          <a:p>
            <a:endParaRPr lang="el-GR" sz="2400" dirty="0">
              <a:solidFill>
                <a:schemeClr val="accent2">
                  <a:lumMod val="50000"/>
                </a:schemeClr>
              </a:solidFill>
            </a:endParaRPr>
          </a:p>
          <a:p>
            <a:r>
              <a:rPr lang="el-GR" sz="2400" dirty="0">
                <a:solidFill>
                  <a:schemeClr val="accent2">
                    <a:lumMod val="50000"/>
                  </a:schemeClr>
                </a:solidFill>
              </a:rPr>
              <a:t>Στη συνέχεια ο εκπαιδευτής επεξηγεί το σκίτσο: </a:t>
            </a:r>
          </a:p>
          <a:p>
            <a:endParaRPr lang="el-GR" sz="2400" dirty="0">
              <a:solidFill>
                <a:schemeClr val="accent2">
                  <a:lumMod val="50000"/>
                </a:schemeClr>
              </a:solidFill>
            </a:endParaRPr>
          </a:p>
          <a:p>
            <a:r>
              <a:rPr lang="el-GR" sz="2400" dirty="0">
                <a:solidFill>
                  <a:schemeClr val="accent2">
                    <a:lumMod val="50000"/>
                  </a:schemeClr>
                </a:solidFill>
              </a:rPr>
              <a:t>«Στην εικόνα βλέπουμε μια παρέα παιδιών, αγόρια και κορίτσια. Ο χώρος στον οποίο  βρίσκονται είναι εξοπλισμένος με πολλές βιβλιοθήκες. Τα παιδιά είναι καθισμένα γύρω από ένα μεγάλο τραπέζι. Φορούν μάσκες στο πρόσωπο. Πάνω στο τραπέζι υπάρχουν μπογιές και ζωγραφιές. Οι σκέψεις των παιδιών παρουσιάζονται με σχέδια μέσα σε συννεφάκια ομιλίας».</a:t>
            </a:r>
          </a:p>
          <a:p>
            <a:endParaRPr lang="el-GR" dirty="0">
              <a:solidFill>
                <a:schemeClr val="accent2">
                  <a:lumMod val="50000"/>
                </a:schemeClr>
              </a:solidFill>
            </a:endParaRPr>
          </a:p>
          <a:p>
            <a:endParaRPr lang="en-US" dirty="0">
              <a:solidFill>
                <a:schemeClr val="accent2">
                  <a:lumMod val="50000"/>
                </a:schemeClr>
              </a:solidFill>
            </a:endParaRPr>
          </a:p>
          <a:p>
            <a:endParaRPr lang="el-GR" dirty="0">
              <a:solidFill>
                <a:schemeClr val="accent2">
                  <a:lumMod val="50000"/>
                </a:schemeClr>
              </a:solidFill>
            </a:endParaRPr>
          </a:p>
        </p:txBody>
      </p:sp>
      <p:pic>
        <p:nvPicPr>
          <p:cNvPr id="1026" name="Picture 2" descr="C:\Users\vicky\Desktop\υλικο για κεδιβιμ\19362686.jpg"/>
          <p:cNvPicPr>
            <a:picLocks noChangeAspect="1" noChangeArrowheads="1"/>
          </p:cNvPicPr>
          <p:nvPr/>
        </p:nvPicPr>
        <p:blipFill>
          <a:blip r:embed="rId2" cstate="print"/>
          <a:srcRect/>
          <a:stretch>
            <a:fillRect/>
          </a:stretch>
        </p:blipFill>
        <p:spPr bwMode="auto">
          <a:xfrm>
            <a:off x="209005" y="1580606"/>
            <a:ext cx="4898572" cy="3931919"/>
          </a:xfrm>
          <a:prstGeom prst="rect">
            <a:avLst/>
          </a:prstGeom>
          <a:noFill/>
        </p:spPr>
      </p:pic>
      <p:sp>
        <p:nvSpPr>
          <p:cNvPr id="7" name="6 - Ορθογώνιο"/>
          <p:cNvSpPr/>
          <p:nvPr/>
        </p:nvSpPr>
        <p:spPr>
          <a:xfrm>
            <a:off x="1485347" y="5221570"/>
            <a:ext cx="2124299" cy="261610"/>
          </a:xfrm>
          <a:prstGeom prst="rect">
            <a:avLst/>
          </a:prstGeom>
        </p:spPr>
        <p:txBody>
          <a:bodyPr wrap="none">
            <a:spAutoFit/>
          </a:bodyPr>
          <a:lstStyle/>
          <a:p>
            <a:r>
              <a:rPr lang="el-GR" sz="1100" dirty="0">
                <a:solidFill>
                  <a:schemeClr val="accent2">
                    <a:lumMod val="60000"/>
                    <a:lumOff val="40000"/>
                  </a:schemeClr>
                </a:solidFill>
              </a:rPr>
              <a:t>Πηγή: </a:t>
            </a:r>
            <a:r>
              <a:rPr lang="en-US" sz="1100" dirty="0">
                <a:solidFill>
                  <a:schemeClr val="accent2">
                    <a:lumMod val="60000"/>
                    <a:lumOff val="40000"/>
                  </a:schemeClr>
                </a:solidFill>
              </a:rPr>
              <a:t>https://www.freepik.com/</a:t>
            </a:r>
          </a:p>
        </p:txBody>
      </p:sp>
    </p:spTree>
    <p:extLst>
      <p:ext uri="{BB962C8B-B14F-4D97-AF65-F5344CB8AC3E}">
        <p14:creationId xmlns:p14="http://schemas.microsoft.com/office/powerpoint/2010/main" val="342313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200" b="1" dirty="0">
                <a:solidFill>
                  <a:schemeClr val="accent2">
                    <a:lumMod val="50000"/>
                  </a:schemeClr>
                </a:solidFill>
              </a:rPr>
              <a:t>Β΄ φάση: Προσέγγιση εννοιών</a:t>
            </a:r>
            <a:endParaRPr lang="en-US" sz="3200" b="1" dirty="0">
              <a:solidFill>
                <a:schemeClr val="accent2">
                  <a:lumMod val="50000"/>
                </a:schemeClr>
              </a:solidFill>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248195" y="1527028"/>
            <a:ext cx="5551714" cy="4832092"/>
          </a:xfrm>
          <a:prstGeom prst="rect">
            <a:avLst/>
          </a:prstGeom>
          <a:noFill/>
          <a:ln>
            <a:noFill/>
          </a:ln>
        </p:spPr>
        <p:txBody>
          <a:bodyPr wrap="square" rtlCol="0">
            <a:spAutoFit/>
          </a:bodyPr>
          <a:lstStyle/>
          <a:p>
            <a:r>
              <a:rPr lang="el-GR" sz="2200" dirty="0">
                <a:solidFill>
                  <a:schemeClr val="accent2">
                    <a:lumMod val="50000"/>
                  </a:schemeClr>
                </a:solidFill>
              </a:rPr>
              <a:t>Πού νομίζετε ότι βρίσκονται τα παιδιά της εικόνας;</a:t>
            </a:r>
          </a:p>
          <a:p>
            <a:pPr lvl="0"/>
            <a:endParaRPr lang="el-GR" sz="2200" dirty="0">
              <a:solidFill>
                <a:schemeClr val="accent2">
                  <a:lumMod val="50000"/>
                </a:schemeClr>
              </a:solidFill>
            </a:endParaRPr>
          </a:p>
          <a:p>
            <a:pPr lvl="0"/>
            <a:r>
              <a:rPr lang="el-GR" sz="2200" dirty="0">
                <a:solidFill>
                  <a:schemeClr val="accent2">
                    <a:lumMod val="50000"/>
                  </a:schemeClr>
                </a:solidFill>
              </a:rPr>
              <a:t>Ποιο πιστεύετε ότι είναι το θέμα συζήτησης των παιδιών της εικόνας;</a:t>
            </a:r>
          </a:p>
          <a:p>
            <a:pPr lvl="0"/>
            <a:endParaRPr lang="el-GR" sz="2200" dirty="0">
              <a:solidFill>
                <a:schemeClr val="accent2">
                  <a:lumMod val="50000"/>
                </a:schemeClr>
              </a:solidFill>
            </a:endParaRPr>
          </a:p>
          <a:p>
            <a:r>
              <a:rPr lang="el-GR" sz="2200" dirty="0">
                <a:solidFill>
                  <a:schemeClr val="accent2">
                    <a:lumMod val="50000"/>
                  </a:schemeClr>
                </a:solidFill>
              </a:rPr>
              <a:t>Τι νομίζετε ότι λέει το κορίτσι με τη ροζ μπλούζα; </a:t>
            </a:r>
          </a:p>
          <a:p>
            <a:endParaRPr lang="el-GR" sz="2200" dirty="0">
              <a:solidFill>
                <a:schemeClr val="accent2">
                  <a:lumMod val="50000"/>
                </a:schemeClr>
              </a:solidFill>
            </a:endParaRPr>
          </a:p>
          <a:p>
            <a:r>
              <a:rPr lang="el-GR" sz="2200" dirty="0">
                <a:solidFill>
                  <a:schemeClr val="accent2">
                    <a:lumMod val="50000"/>
                  </a:schemeClr>
                </a:solidFill>
              </a:rPr>
              <a:t>Τι νομίζετε ότι λέει αγόρι με τη μπλε μπλούζα;</a:t>
            </a:r>
          </a:p>
          <a:p>
            <a:endParaRPr lang="el-GR" sz="2200" dirty="0">
              <a:solidFill>
                <a:schemeClr val="accent2">
                  <a:lumMod val="50000"/>
                </a:schemeClr>
              </a:solidFill>
            </a:endParaRPr>
          </a:p>
          <a:p>
            <a:r>
              <a:rPr lang="el-GR" sz="2200" dirty="0">
                <a:solidFill>
                  <a:schemeClr val="accent2">
                    <a:lumMod val="50000"/>
                  </a:schemeClr>
                </a:solidFill>
              </a:rPr>
              <a:t>Τι νομίζετε ότι εκφράζει το κορίτσι με τη σιέλ μπλούζα;</a:t>
            </a:r>
          </a:p>
          <a:p>
            <a:endParaRPr lang="el-GR" sz="2200" dirty="0">
              <a:solidFill>
                <a:schemeClr val="accent2">
                  <a:lumMod val="50000"/>
                </a:schemeClr>
              </a:solidFill>
            </a:endParaRPr>
          </a:p>
        </p:txBody>
      </p:sp>
      <p:sp>
        <p:nvSpPr>
          <p:cNvPr id="14" name="13 - Ορθογώνιο"/>
          <p:cNvSpPr/>
          <p:nvPr/>
        </p:nvSpPr>
        <p:spPr>
          <a:xfrm>
            <a:off x="5878287" y="1579828"/>
            <a:ext cx="5995851" cy="4832092"/>
          </a:xfrm>
          <a:prstGeom prst="rect">
            <a:avLst/>
          </a:prstGeom>
        </p:spPr>
        <p:txBody>
          <a:bodyPr wrap="square">
            <a:spAutoFit/>
          </a:bodyPr>
          <a:lstStyle/>
          <a:p>
            <a:r>
              <a:rPr lang="el-GR" sz="2200" dirty="0">
                <a:solidFill>
                  <a:schemeClr val="accent2">
                    <a:lumMod val="50000"/>
                  </a:schemeClr>
                </a:solidFill>
              </a:rPr>
              <a:t>Γιατί πιστεύετε ότι δε μιλάει το αγόρι με την κόκκινη μπλούζα;</a:t>
            </a:r>
          </a:p>
          <a:p>
            <a:endParaRPr lang="el-GR" sz="2200" dirty="0">
              <a:solidFill>
                <a:schemeClr val="accent2">
                  <a:lumMod val="50000"/>
                </a:schemeClr>
              </a:solidFill>
            </a:endParaRPr>
          </a:p>
          <a:p>
            <a:r>
              <a:rPr lang="el-GR" sz="2200" dirty="0">
                <a:solidFill>
                  <a:schemeClr val="accent2">
                    <a:lumMod val="50000"/>
                  </a:schemeClr>
                </a:solidFill>
              </a:rPr>
              <a:t>Παρατηρήσατε τι έχουν ζωγραφίσει τα παιδιά της εικόνας;</a:t>
            </a:r>
          </a:p>
          <a:p>
            <a:endParaRPr lang="el-GR" sz="2200" dirty="0">
              <a:solidFill>
                <a:schemeClr val="accent2">
                  <a:lumMod val="50000"/>
                </a:schemeClr>
              </a:solidFill>
            </a:endParaRPr>
          </a:p>
          <a:p>
            <a:r>
              <a:rPr lang="el-GR" sz="2200" dirty="0">
                <a:solidFill>
                  <a:schemeClr val="accent2">
                    <a:lumMod val="50000"/>
                  </a:schemeClr>
                </a:solidFill>
              </a:rPr>
              <a:t>Πώς πιστεύετε ότι νιώθει το κορίτσι με την ροζ/σιέλ μπλούζα / το αγόρι με την κόκκινη/μπλε μπλούζα; Γιατί το πιστεύετε αυτό;</a:t>
            </a:r>
          </a:p>
          <a:p>
            <a:endParaRPr lang="el-GR" sz="2200" dirty="0">
              <a:solidFill>
                <a:schemeClr val="accent2">
                  <a:lumMod val="50000"/>
                </a:schemeClr>
              </a:solidFill>
            </a:endParaRPr>
          </a:p>
          <a:p>
            <a:pPr lvl="0"/>
            <a:r>
              <a:rPr lang="el-GR" sz="2200" dirty="0">
                <a:solidFill>
                  <a:schemeClr val="accent2">
                    <a:lumMod val="50000"/>
                  </a:schemeClr>
                </a:solidFill>
              </a:rPr>
              <a:t>Ποια νομίζετε ότι είναι η σχέση των παιδιών μεταξύ τους; </a:t>
            </a:r>
          </a:p>
          <a:p>
            <a:endParaRPr lang="el-GR" sz="2200" dirty="0">
              <a:solidFill>
                <a:schemeClr val="accent2">
                  <a:lumMod val="50000"/>
                </a:schemeClr>
              </a:solidFill>
            </a:endParaRPr>
          </a:p>
          <a:p>
            <a:r>
              <a:rPr lang="el-GR" sz="2200" dirty="0">
                <a:solidFill>
                  <a:schemeClr val="accent2">
                    <a:lumMod val="50000"/>
                  </a:schemeClr>
                </a:solidFill>
              </a:rPr>
              <a:t>Τι συναισθήματα δημιουργεί σε σας η εικόνα;</a:t>
            </a:r>
          </a:p>
        </p:txBody>
      </p:sp>
      <p:sp>
        <p:nvSpPr>
          <p:cNvPr id="15" name="14 - Ορθογώνιο"/>
          <p:cNvSpPr/>
          <p:nvPr/>
        </p:nvSpPr>
        <p:spPr>
          <a:xfrm>
            <a:off x="3348871" y="1023649"/>
            <a:ext cx="6879127" cy="461665"/>
          </a:xfrm>
          <a:prstGeom prst="rect">
            <a:avLst/>
          </a:prstGeom>
        </p:spPr>
        <p:txBody>
          <a:bodyPr wrap="none">
            <a:spAutoFit/>
          </a:bodyPr>
          <a:lstStyle/>
          <a:p>
            <a:r>
              <a:rPr lang="el-GR" sz="2400" b="1" dirty="0">
                <a:solidFill>
                  <a:schemeClr val="accent3">
                    <a:lumMod val="50000"/>
                  </a:schemeClr>
                </a:solidFill>
              </a:rPr>
              <a:t>Ο εκπαιδευτής ρωτάει τους εκπαιδευόμενους:</a:t>
            </a:r>
          </a:p>
        </p:txBody>
      </p:sp>
    </p:spTree>
    <p:extLst>
      <p:ext uri="{BB962C8B-B14F-4D97-AF65-F5344CB8AC3E}">
        <p14:creationId xmlns:p14="http://schemas.microsoft.com/office/powerpoint/2010/main" val="342313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200" b="1" dirty="0">
                <a:solidFill>
                  <a:schemeClr val="accent2">
                    <a:lumMod val="50000"/>
                  </a:schemeClr>
                </a:solidFill>
              </a:rPr>
              <a:t>Β΄ φάση: Προσέγγιση εννοιών</a:t>
            </a:r>
            <a:endParaRPr lang="en-US" sz="3200" b="1" dirty="0">
              <a:solidFill>
                <a:schemeClr val="accent2">
                  <a:lumMod val="50000"/>
                </a:schemeClr>
              </a:solidFill>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836022" y="1463040"/>
            <a:ext cx="5512527" cy="4524315"/>
          </a:xfrm>
          <a:prstGeom prst="rect">
            <a:avLst/>
          </a:prstGeom>
          <a:noFill/>
          <a:ln>
            <a:noFill/>
          </a:ln>
        </p:spPr>
        <p:txBody>
          <a:bodyPr wrap="square" rtlCol="0">
            <a:spAutoFit/>
          </a:bodyPr>
          <a:lstStyle/>
          <a:p>
            <a:r>
              <a:rPr lang="el-GR" sz="2400" dirty="0">
                <a:solidFill>
                  <a:schemeClr val="accent2">
                    <a:lumMod val="50000"/>
                  </a:schemeClr>
                </a:solidFill>
              </a:rPr>
              <a:t>Οι απαντήσεις συλλέγονται  με την τεχνική του </a:t>
            </a:r>
            <a:r>
              <a:rPr lang="en-US" sz="2400" dirty="0">
                <a:solidFill>
                  <a:schemeClr val="accent2">
                    <a:lumMod val="50000"/>
                  </a:schemeClr>
                </a:solidFill>
              </a:rPr>
              <a:t>brainstorming </a:t>
            </a:r>
            <a:r>
              <a:rPr lang="el-GR" sz="2400" dirty="0">
                <a:solidFill>
                  <a:schemeClr val="accent2">
                    <a:lumMod val="50000"/>
                  </a:schemeClr>
                </a:solidFill>
              </a:rPr>
              <a:t>και καταγράφονται</a:t>
            </a:r>
            <a:r>
              <a:rPr lang="en-US" sz="2400" dirty="0">
                <a:solidFill>
                  <a:schemeClr val="accent2">
                    <a:lumMod val="50000"/>
                  </a:schemeClr>
                </a:solidFill>
              </a:rPr>
              <a:t>. </a:t>
            </a:r>
            <a:endParaRPr lang="el-GR" sz="2400" dirty="0">
              <a:solidFill>
                <a:schemeClr val="accent2">
                  <a:lumMod val="50000"/>
                </a:schemeClr>
              </a:solidFill>
            </a:endParaRPr>
          </a:p>
          <a:p>
            <a:endParaRPr lang="en-US" sz="2400" dirty="0">
              <a:solidFill>
                <a:schemeClr val="accent2">
                  <a:lumMod val="50000"/>
                </a:schemeClr>
              </a:solidFill>
            </a:endParaRPr>
          </a:p>
          <a:p>
            <a:r>
              <a:rPr lang="el-GR" sz="2400" dirty="0">
                <a:solidFill>
                  <a:schemeClr val="accent2">
                    <a:lumMod val="50000"/>
                  </a:schemeClr>
                </a:solidFill>
              </a:rPr>
              <a:t>Χρήσιμα στη διαδικασία αυτή μπορεί να είναι δωρεάν διαδικτυακά εργαλεία δημιουργίας εννοιολογικών χαρτών (</a:t>
            </a:r>
            <a:r>
              <a:rPr lang="en-US" sz="2400" dirty="0">
                <a:solidFill>
                  <a:schemeClr val="accent2">
                    <a:lumMod val="50000"/>
                  </a:schemeClr>
                </a:solidFill>
              </a:rPr>
              <a:t>mind maps)</a:t>
            </a:r>
            <a:r>
              <a:rPr lang="el-GR" sz="2400" dirty="0">
                <a:solidFill>
                  <a:schemeClr val="accent2">
                    <a:lumMod val="50000"/>
                  </a:schemeClr>
                </a:solidFill>
              </a:rPr>
              <a:t>.</a:t>
            </a:r>
          </a:p>
          <a:p>
            <a:endParaRPr lang="el-GR" sz="2400" dirty="0">
              <a:solidFill>
                <a:schemeClr val="accent2">
                  <a:lumMod val="50000"/>
                </a:schemeClr>
              </a:solidFill>
            </a:endParaRPr>
          </a:p>
          <a:p>
            <a:r>
              <a:rPr lang="el-GR" sz="2400" dirty="0">
                <a:solidFill>
                  <a:schemeClr val="accent2">
                    <a:lumMod val="50000"/>
                  </a:schemeClr>
                </a:solidFill>
              </a:rPr>
              <a:t>Αφού παρουσιαστεί ο εννοιολογικός χάρτης με τις απαντήσεις, ο εκπαιδευτής ζητά να δημιουργηθούν ομάδες εκπαιδευόμενων. </a:t>
            </a:r>
          </a:p>
        </p:txBody>
      </p:sp>
      <p:pic>
        <p:nvPicPr>
          <p:cNvPr id="2050" name="Picture 2" descr="C:\Users\vicky\Desktop\υλικο για κεδιβιμ\mind.map.png"/>
          <p:cNvPicPr>
            <a:picLocks noChangeAspect="1" noChangeArrowheads="1"/>
          </p:cNvPicPr>
          <p:nvPr/>
        </p:nvPicPr>
        <p:blipFill>
          <a:blip r:embed="rId2" cstate="print"/>
          <a:srcRect/>
          <a:stretch>
            <a:fillRect/>
          </a:stretch>
        </p:blipFill>
        <p:spPr bwMode="auto">
          <a:xfrm>
            <a:off x="6760299" y="1149532"/>
            <a:ext cx="4957083" cy="5060262"/>
          </a:xfrm>
          <a:prstGeom prst="rect">
            <a:avLst/>
          </a:prstGeom>
          <a:noFill/>
        </p:spPr>
      </p:pic>
    </p:spTree>
    <p:extLst>
      <p:ext uri="{BB962C8B-B14F-4D97-AF65-F5344CB8AC3E}">
        <p14:creationId xmlns:p14="http://schemas.microsoft.com/office/powerpoint/2010/main" val="342313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200" b="1" dirty="0">
                <a:solidFill>
                  <a:schemeClr val="accent2">
                    <a:lumMod val="50000"/>
                  </a:schemeClr>
                </a:solidFill>
              </a:rPr>
              <a:t>Γ΄ φάση: Αναζήτηση στοιχείων με ομαδοσυνεργατικό τρόπ</a:t>
            </a:r>
            <a:r>
              <a:rPr lang="el-GR" altLang="ko-KR" sz="3200" dirty="0">
                <a:solidFill>
                  <a:schemeClr val="accent3"/>
                </a:solidFill>
              </a:rPr>
              <a:t>ο</a:t>
            </a:r>
            <a:endParaRPr lang="en-US" sz="3200" dirty="0"/>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1384663" y="1225689"/>
            <a:ext cx="9953898" cy="5262979"/>
          </a:xfrm>
          <a:prstGeom prst="rect">
            <a:avLst/>
          </a:prstGeom>
          <a:noFill/>
        </p:spPr>
        <p:txBody>
          <a:bodyPr wrap="square" rtlCol="0">
            <a:spAutoFit/>
          </a:bodyPr>
          <a:lstStyle/>
          <a:p>
            <a:r>
              <a:rPr lang="el-GR" sz="2400" dirty="0">
                <a:solidFill>
                  <a:schemeClr val="accent3">
                    <a:lumMod val="50000"/>
                  </a:schemeClr>
                </a:solidFill>
              </a:rPr>
              <a:t>Αφού οι εκπαιδευόμενοι χωρίστηκαν σε ομάδες, τους ανατίθεται:</a:t>
            </a:r>
          </a:p>
          <a:p>
            <a:endParaRPr lang="el-GR" sz="2400" dirty="0"/>
          </a:p>
          <a:p>
            <a:r>
              <a:rPr lang="el-GR" sz="2400" dirty="0">
                <a:solidFill>
                  <a:schemeClr val="accent2">
                    <a:lumMod val="50000"/>
                  </a:schemeClr>
                </a:solidFill>
              </a:rPr>
              <a:t>1</a:t>
            </a:r>
            <a:r>
              <a:rPr lang="el-GR" sz="2400" baseline="30000" dirty="0">
                <a:solidFill>
                  <a:schemeClr val="accent2">
                    <a:lumMod val="50000"/>
                  </a:schemeClr>
                </a:solidFill>
              </a:rPr>
              <a:t>η</a:t>
            </a:r>
            <a:r>
              <a:rPr lang="el-GR" sz="2400" dirty="0">
                <a:solidFill>
                  <a:schemeClr val="accent2">
                    <a:lumMod val="50000"/>
                  </a:schemeClr>
                </a:solidFill>
              </a:rPr>
              <a:t> ομάδα: Να σκεφτούν και να καταγράψουν τους τρόπους και τα μέσα που γνωρίζουν και βοηθούν ώστε να προφυλάσσονται από τον ιό (μάσκες, αποστάσεις, αποφυγή συγχρωτισμού, πλύσιμο χεριών)</a:t>
            </a:r>
          </a:p>
          <a:p>
            <a:endParaRPr lang="el-GR" sz="2400" dirty="0">
              <a:solidFill>
                <a:schemeClr val="accent2">
                  <a:lumMod val="50000"/>
                </a:schemeClr>
              </a:solidFill>
            </a:endParaRPr>
          </a:p>
          <a:p>
            <a:r>
              <a:rPr lang="el-GR" sz="2400" dirty="0">
                <a:solidFill>
                  <a:schemeClr val="accent2">
                    <a:lumMod val="50000"/>
                  </a:schemeClr>
                </a:solidFill>
              </a:rPr>
              <a:t>2</a:t>
            </a:r>
            <a:r>
              <a:rPr lang="el-GR" sz="2400" baseline="30000" dirty="0">
                <a:solidFill>
                  <a:schemeClr val="accent2">
                    <a:lumMod val="50000"/>
                  </a:schemeClr>
                </a:solidFill>
              </a:rPr>
              <a:t>η</a:t>
            </a:r>
            <a:r>
              <a:rPr lang="el-GR" sz="2400" dirty="0">
                <a:solidFill>
                  <a:schemeClr val="accent2">
                    <a:lumMod val="50000"/>
                  </a:schemeClr>
                </a:solidFill>
              </a:rPr>
              <a:t> ομάδα: Να σκεφτούν και να καταγράψουν όσα γνωρίζουν για τον ιό (τρόποι μετάδοσης, θεραπεία, εμβολιασμός, ευπαθείς ομάδες)</a:t>
            </a:r>
          </a:p>
          <a:p>
            <a:endParaRPr lang="el-GR" sz="2400" dirty="0">
              <a:solidFill>
                <a:schemeClr val="accent2">
                  <a:lumMod val="50000"/>
                </a:schemeClr>
              </a:solidFill>
            </a:endParaRPr>
          </a:p>
          <a:p>
            <a:r>
              <a:rPr lang="el-GR" sz="2400" dirty="0">
                <a:solidFill>
                  <a:schemeClr val="accent2">
                    <a:lumMod val="50000"/>
                  </a:schemeClr>
                </a:solidFill>
              </a:rPr>
              <a:t>3</a:t>
            </a:r>
            <a:r>
              <a:rPr lang="el-GR" sz="2400" baseline="30000" dirty="0">
                <a:solidFill>
                  <a:schemeClr val="accent2">
                    <a:lumMod val="50000"/>
                  </a:schemeClr>
                </a:solidFill>
              </a:rPr>
              <a:t>η</a:t>
            </a:r>
            <a:r>
              <a:rPr lang="el-GR" sz="2400" dirty="0">
                <a:solidFill>
                  <a:schemeClr val="accent2">
                    <a:lumMod val="50000"/>
                  </a:schemeClr>
                </a:solidFill>
              </a:rPr>
              <a:t> ομάδα: Να συγκεντρώσουν τυχόν απορίες που έχουν για την πανδημία και για τον ιό</a:t>
            </a:r>
          </a:p>
          <a:p>
            <a:endParaRPr lang="el-GR" sz="2400" dirty="0">
              <a:solidFill>
                <a:schemeClr val="accent2">
                  <a:lumMod val="50000"/>
                </a:schemeClr>
              </a:solidFill>
            </a:endParaRPr>
          </a:p>
          <a:p>
            <a:r>
              <a:rPr lang="el-GR" sz="2400" dirty="0">
                <a:solidFill>
                  <a:schemeClr val="accent2">
                    <a:lumMod val="50000"/>
                  </a:schemeClr>
                </a:solidFill>
              </a:rPr>
              <a:t>4</a:t>
            </a:r>
            <a:r>
              <a:rPr lang="el-GR" sz="2400" baseline="30000" dirty="0">
                <a:solidFill>
                  <a:schemeClr val="accent2">
                    <a:lumMod val="50000"/>
                  </a:schemeClr>
                </a:solidFill>
              </a:rPr>
              <a:t>η</a:t>
            </a:r>
            <a:r>
              <a:rPr lang="el-GR" sz="2400" dirty="0">
                <a:solidFill>
                  <a:schemeClr val="accent2">
                    <a:lumMod val="50000"/>
                  </a:schemeClr>
                </a:solidFill>
              </a:rPr>
              <a:t> ομάδα: Να καταγράψουν τα συναισθήματα που τους δημιουργεί η πανδημία που ζουν</a:t>
            </a:r>
          </a:p>
        </p:txBody>
      </p:sp>
      <p:sp>
        <p:nvSpPr>
          <p:cNvPr id="5" name="Oval 121">
            <a:extLst>
              <a:ext uri="{FF2B5EF4-FFF2-40B4-BE49-F238E27FC236}">
                <a16:creationId xmlns:a16="http://schemas.microsoft.com/office/drawing/2014/main" id="{5FB91B80-9011-453D-A115-78BA400A6D83}"/>
              </a:ext>
            </a:extLst>
          </p:cNvPr>
          <p:cNvSpPr/>
          <p:nvPr/>
        </p:nvSpPr>
        <p:spPr>
          <a:xfrm>
            <a:off x="1115535" y="3581292"/>
            <a:ext cx="191260" cy="19126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Oval 121">
            <a:extLst>
              <a:ext uri="{FF2B5EF4-FFF2-40B4-BE49-F238E27FC236}">
                <a16:creationId xmlns:a16="http://schemas.microsoft.com/office/drawing/2014/main" id="{5FB91B80-9011-453D-A115-78BA400A6D83}"/>
              </a:ext>
            </a:extLst>
          </p:cNvPr>
          <p:cNvSpPr/>
          <p:nvPr/>
        </p:nvSpPr>
        <p:spPr>
          <a:xfrm>
            <a:off x="1098116" y="2126958"/>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Oval 121">
            <a:extLst>
              <a:ext uri="{FF2B5EF4-FFF2-40B4-BE49-F238E27FC236}">
                <a16:creationId xmlns:a16="http://schemas.microsoft.com/office/drawing/2014/main" id="{5FB91B80-9011-453D-A115-78BA400A6D83}"/>
              </a:ext>
            </a:extLst>
          </p:cNvPr>
          <p:cNvSpPr/>
          <p:nvPr/>
        </p:nvSpPr>
        <p:spPr>
          <a:xfrm>
            <a:off x="1137306" y="5732309"/>
            <a:ext cx="191260" cy="19126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Oval 121">
            <a:extLst>
              <a:ext uri="{FF2B5EF4-FFF2-40B4-BE49-F238E27FC236}">
                <a16:creationId xmlns:a16="http://schemas.microsoft.com/office/drawing/2014/main" id="{5FB91B80-9011-453D-A115-78BA400A6D83}"/>
              </a:ext>
            </a:extLst>
          </p:cNvPr>
          <p:cNvSpPr/>
          <p:nvPr/>
        </p:nvSpPr>
        <p:spPr>
          <a:xfrm>
            <a:off x="1119888" y="4669863"/>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42313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200" b="1" dirty="0">
                <a:solidFill>
                  <a:schemeClr val="accent2">
                    <a:lumMod val="50000"/>
                  </a:schemeClr>
                </a:solidFill>
              </a:rPr>
              <a:t>Δ΄ φάση: Εμπέδωση και εφαρμογή της νέας γνώσης</a:t>
            </a:r>
            <a:endParaRPr lang="en-US" sz="3200" b="1" dirty="0">
              <a:solidFill>
                <a:schemeClr val="accent2">
                  <a:lumMod val="50000"/>
                </a:schemeClr>
              </a:solidFill>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391886" y="1071154"/>
            <a:ext cx="11129553" cy="1200329"/>
          </a:xfrm>
          <a:prstGeom prst="rect">
            <a:avLst/>
          </a:prstGeom>
          <a:noFill/>
        </p:spPr>
        <p:txBody>
          <a:bodyPr wrap="square" rtlCol="0">
            <a:spAutoFit/>
          </a:bodyPr>
          <a:lstStyle/>
          <a:p>
            <a:pPr algn="just"/>
            <a:r>
              <a:rPr lang="el-GR" sz="2400" dirty="0">
                <a:solidFill>
                  <a:schemeClr val="accent2">
                    <a:lumMod val="50000"/>
                  </a:schemeClr>
                </a:solidFill>
              </a:rPr>
              <a:t>Για την εμπέδωση της νέας γνώσης και την εφαρμογή της, επιλέγεται σε αυτή τη φάση η ανάληψη ρόλων από τις ομάδες των εκπαιδευομένων.</a:t>
            </a:r>
          </a:p>
          <a:p>
            <a:r>
              <a:rPr lang="el-GR" sz="2400" dirty="0">
                <a:solidFill>
                  <a:srgbClr val="600000"/>
                </a:solidFill>
              </a:rPr>
              <a:t> </a:t>
            </a:r>
          </a:p>
        </p:txBody>
      </p:sp>
      <p:sp>
        <p:nvSpPr>
          <p:cNvPr id="5" name="Freeform 46">
            <a:extLst>
              <a:ext uri="{FF2B5EF4-FFF2-40B4-BE49-F238E27FC236}">
                <a16:creationId xmlns:a16="http://schemas.microsoft.com/office/drawing/2014/main" id="{95C182BE-B7CE-4FBE-9A37-F22C63AFC163}"/>
              </a:ext>
            </a:extLst>
          </p:cNvPr>
          <p:cNvSpPr>
            <a:spLocks noChangeAspect="1"/>
          </p:cNvSpPr>
          <p:nvPr/>
        </p:nvSpPr>
        <p:spPr>
          <a:xfrm>
            <a:off x="796834" y="1854926"/>
            <a:ext cx="10907486" cy="500307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8268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6">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7" name="6 - TextBox"/>
          <p:cNvSpPr txBox="1"/>
          <p:nvPr/>
        </p:nvSpPr>
        <p:spPr>
          <a:xfrm>
            <a:off x="2612571" y="3487783"/>
            <a:ext cx="6727372" cy="2677656"/>
          </a:xfrm>
          <a:prstGeom prst="rect">
            <a:avLst/>
          </a:prstGeom>
          <a:noFill/>
        </p:spPr>
        <p:txBody>
          <a:bodyPr wrap="square" rtlCol="0">
            <a:spAutoFit/>
          </a:bodyPr>
          <a:lstStyle/>
          <a:p>
            <a:pPr algn="just"/>
            <a:r>
              <a:rPr lang="el-GR" sz="2400" dirty="0">
                <a:solidFill>
                  <a:srgbClr val="600000"/>
                </a:solidFill>
              </a:rPr>
              <a:t>Ας υποθέσουμε ότι εσείς είστε τα παιδιά της εικόνας.</a:t>
            </a:r>
            <a:r>
              <a:rPr lang="en-US" sz="2400" dirty="0">
                <a:solidFill>
                  <a:srgbClr val="600000"/>
                </a:solidFill>
              </a:rPr>
              <a:t> </a:t>
            </a:r>
            <a:r>
              <a:rPr lang="el-GR" sz="2400" dirty="0">
                <a:solidFill>
                  <a:srgbClr val="600000"/>
                </a:solidFill>
              </a:rPr>
              <a:t>Σύμφωνα με όσα σκεφτήκατε και καταγράψατε ως ομάδα, καλείστε να αναλάβετε το ρόλο του αντίστοιχου παιδιού της εικόνας που είδατε στην αρχή του εργαστηρίου. </a:t>
            </a:r>
            <a:endParaRPr lang="en-US" sz="2400" dirty="0">
              <a:solidFill>
                <a:srgbClr val="600000"/>
              </a:solidFill>
            </a:endParaRPr>
          </a:p>
          <a:p>
            <a:pPr algn="just"/>
            <a:r>
              <a:rPr lang="el-GR" sz="2400" dirty="0">
                <a:solidFill>
                  <a:srgbClr val="600000"/>
                </a:solidFill>
              </a:rPr>
              <a:t>Θα αναπαραστήσετε τον διάλογο μεταξύ αυτών των παιδιών. </a:t>
            </a:r>
          </a:p>
        </p:txBody>
      </p:sp>
    </p:spTree>
    <p:extLst>
      <p:ext uri="{BB962C8B-B14F-4D97-AF65-F5344CB8AC3E}">
        <p14:creationId xmlns:p14="http://schemas.microsoft.com/office/powerpoint/2010/main" val="342313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200" b="1" dirty="0">
                <a:solidFill>
                  <a:schemeClr val="accent2">
                    <a:lumMod val="50000"/>
                  </a:schemeClr>
                </a:solidFill>
              </a:rPr>
              <a:t>Δ΄ φάση: Εμπέδωση και εφαρμογή της νέας γνώσης</a:t>
            </a:r>
            <a:endParaRPr lang="en-US" sz="3200" b="1" dirty="0">
              <a:solidFill>
                <a:schemeClr val="accent2">
                  <a:lumMod val="50000"/>
                </a:schemeClr>
              </a:solidFill>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1423850" y="1254034"/>
            <a:ext cx="9339943" cy="4893647"/>
          </a:xfrm>
          <a:prstGeom prst="rect">
            <a:avLst/>
          </a:prstGeom>
          <a:noFill/>
        </p:spPr>
        <p:txBody>
          <a:bodyPr wrap="square" rtlCol="0">
            <a:spAutoFit/>
          </a:bodyPr>
          <a:lstStyle/>
          <a:p>
            <a:pPr algn="just"/>
            <a:r>
              <a:rPr lang="el-GR" sz="2400" dirty="0">
                <a:solidFill>
                  <a:schemeClr val="accent3">
                    <a:lumMod val="50000"/>
                  </a:schemeClr>
                </a:solidFill>
              </a:rPr>
              <a:t>Σημείωση: </a:t>
            </a:r>
          </a:p>
          <a:p>
            <a:pPr algn="just"/>
            <a:endParaRPr lang="el-GR" sz="2400" dirty="0"/>
          </a:p>
          <a:p>
            <a:pPr algn="just"/>
            <a:r>
              <a:rPr lang="el-GR" sz="2400" dirty="0">
                <a:solidFill>
                  <a:schemeClr val="accent2">
                    <a:lumMod val="50000"/>
                  </a:schemeClr>
                </a:solidFill>
              </a:rPr>
              <a:t>Καλό είναι να στηθεί και το αντίστοιχο σκηνικό με το τραπέζι και τα παιδιά που κάθονται γύρω από αυτό. </a:t>
            </a:r>
          </a:p>
          <a:p>
            <a:pPr algn="just"/>
            <a:endParaRPr lang="el-GR" sz="2400" dirty="0">
              <a:solidFill>
                <a:schemeClr val="accent2">
                  <a:lumMod val="50000"/>
                </a:schemeClr>
              </a:solidFill>
            </a:endParaRPr>
          </a:p>
          <a:p>
            <a:pPr algn="just"/>
            <a:r>
              <a:rPr lang="el-GR" sz="2400" dirty="0">
                <a:solidFill>
                  <a:schemeClr val="accent2">
                    <a:lumMod val="50000"/>
                  </a:schemeClr>
                </a:solidFill>
              </a:rPr>
              <a:t>Η αναπαράσταση του διαλόγου μπορεί να έχει διάρκεια ή να είναι σύντομη και να γίνει μία φορά ή και περισσότερες, ανάλογα με τη δυναμική και τα χαρακτηριστικά της ομάδας των εκπαιδευόμενων.</a:t>
            </a:r>
          </a:p>
          <a:p>
            <a:pPr algn="just"/>
            <a:endParaRPr lang="el-GR" sz="2400" dirty="0">
              <a:solidFill>
                <a:schemeClr val="accent2">
                  <a:lumMod val="50000"/>
                </a:schemeClr>
              </a:solidFill>
            </a:endParaRPr>
          </a:p>
          <a:p>
            <a:pPr algn="just"/>
            <a:endParaRPr lang="el-GR" sz="2400" dirty="0">
              <a:solidFill>
                <a:schemeClr val="accent2">
                  <a:lumMod val="50000"/>
                </a:schemeClr>
              </a:solidFill>
            </a:endParaRPr>
          </a:p>
          <a:p>
            <a:pPr algn="just"/>
            <a:r>
              <a:rPr lang="el-GR" sz="2400" dirty="0">
                <a:solidFill>
                  <a:schemeClr val="accent2">
                    <a:lumMod val="50000"/>
                  </a:schemeClr>
                </a:solidFill>
              </a:rPr>
              <a:t>Ακολουθεί συζήτηση στην ολομέλεια, για όλα όσα προέκυψαν από την αναπαράσταση του διαλόγου.</a:t>
            </a:r>
          </a:p>
          <a:p>
            <a:r>
              <a:rPr lang="el-GR" sz="2400" dirty="0"/>
              <a:t> </a:t>
            </a:r>
          </a:p>
        </p:txBody>
      </p:sp>
      <p:sp>
        <p:nvSpPr>
          <p:cNvPr id="8" name="Isosceles Triangle 13">
            <a:extLst>
              <a:ext uri="{FF2B5EF4-FFF2-40B4-BE49-F238E27FC236}">
                <a16:creationId xmlns:a16="http://schemas.microsoft.com/office/drawing/2014/main" id="{A54A6140-C0D9-4440-A5D4-E05BC900724C}"/>
              </a:ext>
            </a:extLst>
          </p:cNvPr>
          <p:cNvSpPr/>
          <p:nvPr/>
        </p:nvSpPr>
        <p:spPr>
          <a:xfrm rot="9091623">
            <a:off x="955854" y="2115727"/>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Isosceles Triangle 13">
            <a:extLst>
              <a:ext uri="{FF2B5EF4-FFF2-40B4-BE49-F238E27FC236}">
                <a16:creationId xmlns:a16="http://schemas.microsoft.com/office/drawing/2014/main" id="{A54A6140-C0D9-4440-A5D4-E05BC900724C}"/>
              </a:ext>
            </a:extLst>
          </p:cNvPr>
          <p:cNvSpPr/>
          <p:nvPr/>
        </p:nvSpPr>
        <p:spPr>
          <a:xfrm rot="9091623">
            <a:off x="951498" y="3287027"/>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Freeform 32">
            <a:extLst>
              <a:ext uri="{FF2B5EF4-FFF2-40B4-BE49-F238E27FC236}">
                <a16:creationId xmlns:a16="http://schemas.microsoft.com/office/drawing/2014/main" id="{9C5A04AA-A50B-457A-A783-D941E78BCCDF}"/>
              </a:ext>
            </a:extLst>
          </p:cNvPr>
          <p:cNvSpPr/>
          <p:nvPr/>
        </p:nvSpPr>
        <p:spPr>
          <a:xfrm>
            <a:off x="794064" y="5060083"/>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Donut 24">
            <a:extLst>
              <a:ext uri="{FF2B5EF4-FFF2-40B4-BE49-F238E27FC236}">
                <a16:creationId xmlns:a16="http://schemas.microsoft.com/office/drawing/2014/main" id="{2358F6B7-5407-478C-BBCE-24DB33354B70}"/>
              </a:ext>
            </a:extLst>
          </p:cNvPr>
          <p:cNvSpPr/>
          <p:nvPr/>
        </p:nvSpPr>
        <p:spPr>
          <a:xfrm>
            <a:off x="9640389" y="5316583"/>
            <a:ext cx="1423851" cy="1306286"/>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3423133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200" b="1" dirty="0">
                <a:solidFill>
                  <a:schemeClr val="accent2">
                    <a:lumMod val="50000"/>
                  </a:schemeClr>
                </a:solidFill>
              </a:rPr>
              <a:t>Ε΄ φάση: Δράσεις αξιολόγησης</a:t>
            </a:r>
            <a:endParaRPr lang="en-US" sz="3200" b="1" dirty="0">
              <a:solidFill>
                <a:schemeClr val="accent2">
                  <a:lumMod val="50000"/>
                </a:schemeClr>
              </a:solidFill>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692331" y="1175656"/>
            <a:ext cx="10607040" cy="830997"/>
          </a:xfrm>
          <a:prstGeom prst="rect">
            <a:avLst/>
          </a:prstGeom>
          <a:noFill/>
          <a:ln>
            <a:solidFill>
              <a:schemeClr val="accent1"/>
            </a:solidFill>
          </a:ln>
        </p:spPr>
        <p:txBody>
          <a:bodyPr wrap="square" rtlCol="0">
            <a:spAutoFit/>
          </a:bodyPr>
          <a:lstStyle/>
          <a:p>
            <a:pPr algn="ctr"/>
            <a:r>
              <a:rPr lang="el-GR" sz="2400" dirty="0">
                <a:solidFill>
                  <a:schemeClr val="accent2">
                    <a:lumMod val="50000"/>
                  </a:schemeClr>
                </a:solidFill>
              </a:rPr>
              <a:t>Αξιολόγηση του βιωματικού εργαστηρίου από τους εκπαιδευόμενους</a:t>
            </a:r>
          </a:p>
          <a:p>
            <a:r>
              <a:rPr lang="el-GR" sz="2400" dirty="0"/>
              <a:t> </a:t>
            </a:r>
          </a:p>
        </p:txBody>
      </p:sp>
      <p:sp>
        <p:nvSpPr>
          <p:cNvPr id="6" name="5 - TextBox"/>
          <p:cNvSpPr txBox="1"/>
          <p:nvPr/>
        </p:nvSpPr>
        <p:spPr>
          <a:xfrm>
            <a:off x="674915" y="2268581"/>
            <a:ext cx="10624456" cy="1200329"/>
          </a:xfrm>
          <a:prstGeom prst="rect">
            <a:avLst/>
          </a:prstGeom>
          <a:noFill/>
          <a:ln>
            <a:solidFill>
              <a:schemeClr val="tx2"/>
            </a:solidFill>
          </a:ln>
        </p:spPr>
        <p:txBody>
          <a:bodyPr wrap="square" rtlCol="0">
            <a:spAutoFit/>
          </a:bodyPr>
          <a:lstStyle/>
          <a:p>
            <a:r>
              <a:rPr lang="el-GR" sz="2400" dirty="0">
                <a:solidFill>
                  <a:schemeClr val="accent2">
                    <a:lumMod val="50000"/>
                  </a:schemeClr>
                </a:solidFill>
              </a:rPr>
              <a:t>Ζητείται να περιγράψουν ή να ζωγραφίσουν τα αισθήματά τους σχετικά με το βιωματικό εργαστήριο. Δημιουργία κολλάζ με τις απαντήσεις (ηλεκτρονικό κολλάζ ή χειροτεχνία).</a:t>
            </a:r>
          </a:p>
        </p:txBody>
      </p:sp>
      <p:grpSp>
        <p:nvGrpSpPr>
          <p:cNvPr id="47" name="46 - Ομάδα"/>
          <p:cNvGrpSpPr/>
          <p:nvPr/>
        </p:nvGrpSpPr>
        <p:grpSpPr>
          <a:xfrm>
            <a:off x="2769334" y="4441374"/>
            <a:ext cx="5839092" cy="1496788"/>
            <a:chOff x="2677892" y="3657600"/>
            <a:chExt cx="4639640" cy="1254033"/>
          </a:xfrm>
          <a:solidFill>
            <a:srgbClr val="FFC000"/>
          </a:solidFill>
        </p:grpSpPr>
        <p:grpSp>
          <p:nvGrpSpPr>
            <p:cNvPr id="9" name="Google Shape;5311;p62"/>
            <p:cNvGrpSpPr/>
            <p:nvPr/>
          </p:nvGrpSpPr>
          <p:grpSpPr>
            <a:xfrm>
              <a:off x="2677892" y="3696788"/>
              <a:ext cx="1515291" cy="1214845"/>
              <a:chOff x="6015525" y="3714217"/>
              <a:chExt cx="557665" cy="516387"/>
            </a:xfrm>
            <a:grpFill/>
          </p:grpSpPr>
          <p:grpSp>
            <p:nvGrpSpPr>
              <p:cNvPr id="10" name="Google Shape;5312;p62"/>
              <p:cNvGrpSpPr/>
              <p:nvPr/>
            </p:nvGrpSpPr>
            <p:grpSpPr>
              <a:xfrm>
                <a:off x="6036094" y="3716980"/>
                <a:ext cx="529822" cy="510480"/>
                <a:chOff x="3148311" y="-545634"/>
                <a:chExt cx="1006118" cy="969572"/>
              </a:xfrm>
              <a:grpFill/>
            </p:grpSpPr>
            <p:sp>
              <p:nvSpPr>
                <p:cNvPr id="12" name="Google Shape;5313;p62"/>
                <p:cNvSpPr/>
                <p:nvPr/>
              </p:nvSpPr>
              <p:spPr>
                <a:xfrm>
                  <a:off x="3497808" y="-545634"/>
                  <a:ext cx="152012" cy="12208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14;p62"/>
                <p:cNvSpPr/>
                <p:nvPr/>
              </p:nvSpPr>
              <p:spPr>
                <a:xfrm>
                  <a:off x="3779659" y="-441254"/>
                  <a:ext cx="74264" cy="69794"/>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15;p62"/>
                <p:cNvSpPr/>
                <p:nvPr/>
              </p:nvSpPr>
              <p:spPr>
                <a:xfrm>
                  <a:off x="3658562" y="-488295"/>
                  <a:ext cx="47632" cy="25284"/>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16;p62"/>
                <p:cNvSpPr/>
                <p:nvPr/>
              </p:nvSpPr>
              <p:spPr>
                <a:xfrm>
                  <a:off x="3773239" y="-411709"/>
                  <a:ext cx="34223" cy="31496"/>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17;p62"/>
                <p:cNvSpPr/>
                <p:nvPr/>
              </p:nvSpPr>
              <p:spPr>
                <a:xfrm>
                  <a:off x="3776942" y="-526397"/>
                  <a:ext cx="377487" cy="831956"/>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318;p62"/>
                <p:cNvSpPr/>
                <p:nvPr/>
              </p:nvSpPr>
              <p:spPr>
                <a:xfrm>
                  <a:off x="3352414" y="12491"/>
                  <a:ext cx="353584" cy="411448"/>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319;p62"/>
                <p:cNvSpPr/>
                <p:nvPr/>
              </p:nvSpPr>
              <p:spPr>
                <a:xfrm>
                  <a:off x="3289631" y="-66747"/>
                  <a:ext cx="64547" cy="26511"/>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320;p62"/>
                <p:cNvSpPr/>
                <p:nvPr/>
              </p:nvSpPr>
              <p:spPr>
                <a:xfrm>
                  <a:off x="3368156" y="-47247"/>
                  <a:ext cx="67855" cy="22556"/>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21;p62"/>
                <p:cNvSpPr/>
                <p:nvPr/>
              </p:nvSpPr>
              <p:spPr>
                <a:xfrm>
                  <a:off x="3466707" y="-328516"/>
                  <a:ext cx="37532" cy="23334"/>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22;p62"/>
                <p:cNvSpPr/>
                <p:nvPr/>
              </p:nvSpPr>
              <p:spPr>
                <a:xfrm>
                  <a:off x="3148311" y="-512013"/>
                  <a:ext cx="344841" cy="575576"/>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5323;p62"/>
              <p:cNvSpPr/>
              <p:nvPr/>
            </p:nvSpPr>
            <p:spPr>
              <a:xfrm>
                <a:off x="6015525" y="3714217"/>
                <a:ext cx="557665" cy="516387"/>
              </a:xfrm>
              <a:custGeom>
                <a:avLst/>
                <a:gdLst/>
                <a:ahLst/>
                <a:cxnLst/>
                <a:rect l="l" t="t" r="r" b="b"/>
                <a:pathLst>
                  <a:path w="96649" h="89534" extrusionOk="0">
                    <a:moveTo>
                      <a:pt x="48671" y="444"/>
                    </a:moveTo>
                    <a:cubicBezTo>
                      <a:pt x="70814" y="444"/>
                      <a:pt x="90084" y="16342"/>
                      <a:pt x="93207" y="38415"/>
                    </a:cubicBezTo>
                    <a:cubicBezTo>
                      <a:pt x="96649" y="62635"/>
                      <a:pt x="79314" y="85116"/>
                      <a:pt x="54526" y="88629"/>
                    </a:cubicBezTo>
                    <a:cubicBezTo>
                      <a:pt x="52344" y="88930"/>
                      <a:pt x="50161" y="89090"/>
                      <a:pt x="47961" y="89090"/>
                    </a:cubicBezTo>
                    <a:cubicBezTo>
                      <a:pt x="25817" y="89090"/>
                      <a:pt x="6548" y="73192"/>
                      <a:pt x="3425" y="51119"/>
                    </a:cubicBezTo>
                    <a:cubicBezTo>
                      <a:pt x="1" y="26899"/>
                      <a:pt x="17318" y="4418"/>
                      <a:pt x="42123" y="905"/>
                    </a:cubicBezTo>
                    <a:cubicBezTo>
                      <a:pt x="44288" y="586"/>
                      <a:pt x="46470" y="444"/>
                      <a:pt x="48671" y="444"/>
                    </a:cubicBezTo>
                    <a:close/>
                    <a:moveTo>
                      <a:pt x="48746" y="0"/>
                    </a:moveTo>
                    <a:cubicBezTo>
                      <a:pt x="48721" y="0"/>
                      <a:pt x="48696" y="0"/>
                      <a:pt x="48671" y="0"/>
                    </a:cubicBezTo>
                    <a:cubicBezTo>
                      <a:pt x="46453" y="0"/>
                      <a:pt x="44253" y="160"/>
                      <a:pt x="42052" y="462"/>
                    </a:cubicBezTo>
                    <a:cubicBezTo>
                      <a:pt x="36002" y="1313"/>
                      <a:pt x="30164" y="3336"/>
                      <a:pt x="24895" y="6441"/>
                    </a:cubicBezTo>
                    <a:cubicBezTo>
                      <a:pt x="19838" y="9404"/>
                      <a:pt x="15402" y="13326"/>
                      <a:pt x="11835" y="17974"/>
                    </a:cubicBezTo>
                    <a:cubicBezTo>
                      <a:pt x="8269" y="22570"/>
                      <a:pt x="5643" y="27822"/>
                      <a:pt x="4099" y="33447"/>
                    </a:cubicBezTo>
                    <a:cubicBezTo>
                      <a:pt x="2520" y="39213"/>
                      <a:pt x="2130" y="45246"/>
                      <a:pt x="2981" y="51190"/>
                    </a:cubicBezTo>
                    <a:cubicBezTo>
                      <a:pt x="4507" y="61925"/>
                      <a:pt x="9955" y="71737"/>
                      <a:pt x="18276" y="78728"/>
                    </a:cubicBezTo>
                    <a:cubicBezTo>
                      <a:pt x="26561" y="85703"/>
                      <a:pt x="37054" y="89534"/>
                      <a:pt x="47886" y="89534"/>
                    </a:cubicBezTo>
                    <a:cubicBezTo>
                      <a:pt x="47911" y="89534"/>
                      <a:pt x="47936" y="89534"/>
                      <a:pt x="47961" y="89534"/>
                    </a:cubicBezTo>
                    <a:cubicBezTo>
                      <a:pt x="50179" y="89534"/>
                      <a:pt x="52397" y="89374"/>
                      <a:pt x="54579" y="89072"/>
                    </a:cubicBezTo>
                    <a:cubicBezTo>
                      <a:pt x="60647" y="88221"/>
                      <a:pt x="66467" y="86198"/>
                      <a:pt x="71737" y="83093"/>
                    </a:cubicBezTo>
                    <a:cubicBezTo>
                      <a:pt x="76794" y="80112"/>
                      <a:pt x="81230" y="76208"/>
                      <a:pt x="84796" y="71560"/>
                    </a:cubicBezTo>
                    <a:cubicBezTo>
                      <a:pt x="88363" y="66964"/>
                      <a:pt x="90989" y="61712"/>
                      <a:pt x="92532" y="56105"/>
                    </a:cubicBezTo>
                    <a:cubicBezTo>
                      <a:pt x="94112" y="50321"/>
                      <a:pt x="94502" y="44288"/>
                      <a:pt x="93650" y="38362"/>
                    </a:cubicBezTo>
                    <a:cubicBezTo>
                      <a:pt x="92124" y="27609"/>
                      <a:pt x="86677" y="17797"/>
                      <a:pt x="78355" y="10824"/>
                    </a:cubicBezTo>
                    <a:cubicBezTo>
                      <a:pt x="70071" y="3831"/>
                      <a:pt x="59578" y="0"/>
                      <a:pt x="48746"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12021;p68"/>
            <p:cNvGrpSpPr/>
            <p:nvPr/>
          </p:nvGrpSpPr>
          <p:grpSpPr>
            <a:xfrm>
              <a:off x="4611189" y="3709849"/>
              <a:ext cx="1256787" cy="1140673"/>
              <a:chOff x="6664394" y="3346973"/>
              <a:chExt cx="353113" cy="394066"/>
            </a:xfrm>
            <a:grpFill/>
          </p:grpSpPr>
          <p:sp>
            <p:nvSpPr>
              <p:cNvPr id="24" name="Google Shape;12022;p68"/>
              <p:cNvSpPr/>
              <p:nvPr/>
            </p:nvSpPr>
            <p:spPr>
              <a:xfrm>
                <a:off x="6788023" y="3450917"/>
                <a:ext cx="37207" cy="37175"/>
              </a:xfrm>
              <a:custGeom>
                <a:avLst/>
                <a:gdLst/>
                <a:ahLst/>
                <a:cxnLst/>
                <a:rect l="l" t="t" r="r" b="b"/>
                <a:pathLst>
                  <a:path w="1168" h="1167" extrusionOk="0">
                    <a:moveTo>
                      <a:pt x="572" y="333"/>
                    </a:moveTo>
                    <a:cubicBezTo>
                      <a:pt x="703" y="333"/>
                      <a:pt x="822" y="453"/>
                      <a:pt x="822" y="583"/>
                    </a:cubicBezTo>
                    <a:cubicBezTo>
                      <a:pt x="822" y="738"/>
                      <a:pt x="703" y="834"/>
                      <a:pt x="572" y="834"/>
                    </a:cubicBezTo>
                    <a:cubicBezTo>
                      <a:pt x="429" y="834"/>
                      <a:pt x="310" y="738"/>
                      <a:pt x="310" y="583"/>
                    </a:cubicBezTo>
                    <a:cubicBezTo>
                      <a:pt x="310" y="441"/>
                      <a:pt x="429" y="333"/>
                      <a:pt x="572" y="333"/>
                    </a:cubicBezTo>
                    <a:close/>
                    <a:moveTo>
                      <a:pt x="584" y="0"/>
                    </a:moveTo>
                    <a:cubicBezTo>
                      <a:pt x="251" y="0"/>
                      <a:pt x="1" y="274"/>
                      <a:pt x="1" y="583"/>
                    </a:cubicBezTo>
                    <a:cubicBezTo>
                      <a:pt x="1" y="917"/>
                      <a:pt x="275" y="1167"/>
                      <a:pt x="584" y="1167"/>
                    </a:cubicBezTo>
                    <a:cubicBezTo>
                      <a:pt x="894" y="1167"/>
                      <a:pt x="1168" y="917"/>
                      <a:pt x="1168" y="583"/>
                    </a:cubicBezTo>
                    <a:cubicBezTo>
                      <a:pt x="1168" y="262"/>
                      <a:pt x="894" y="0"/>
                      <a:pt x="584"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023;p68"/>
              <p:cNvSpPr/>
              <p:nvPr/>
            </p:nvSpPr>
            <p:spPr>
              <a:xfrm>
                <a:off x="6874892" y="3495641"/>
                <a:ext cx="36824" cy="36824"/>
              </a:xfrm>
              <a:custGeom>
                <a:avLst/>
                <a:gdLst/>
                <a:ahLst/>
                <a:cxnLst/>
                <a:rect l="l" t="t" r="r" b="b"/>
                <a:pathLst>
                  <a:path w="1156" h="1156" extrusionOk="0">
                    <a:moveTo>
                      <a:pt x="584" y="311"/>
                    </a:moveTo>
                    <a:cubicBezTo>
                      <a:pt x="727" y="311"/>
                      <a:pt x="834" y="430"/>
                      <a:pt x="834" y="561"/>
                    </a:cubicBezTo>
                    <a:cubicBezTo>
                      <a:pt x="834" y="715"/>
                      <a:pt x="715" y="823"/>
                      <a:pt x="584" y="823"/>
                    </a:cubicBezTo>
                    <a:cubicBezTo>
                      <a:pt x="441" y="823"/>
                      <a:pt x="322" y="703"/>
                      <a:pt x="322" y="561"/>
                    </a:cubicBezTo>
                    <a:cubicBezTo>
                      <a:pt x="322" y="430"/>
                      <a:pt x="441" y="311"/>
                      <a:pt x="584" y="311"/>
                    </a:cubicBezTo>
                    <a:close/>
                    <a:moveTo>
                      <a:pt x="563" y="1"/>
                    </a:moveTo>
                    <a:cubicBezTo>
                      <a:pt x="251" y="1"/>
                      <a:pt x="0" y="258"/>
                      <a:pt x="0" y="584"/>
                    </a:cubicBezTo>
                    <a:cubicBezTo>
                      <a:pt x="0" y="906"/>
                      <a:pt x="262" y="1156"/>
                      <a:pt x="584" y="1156"/>
                    </a:cubicBezTo>
                    <a:cubicBezTo>
                      <a:pt x="905" y="1156"/>
                      <a:pt x="1155" y="894"/>
                      <a:pt x="1155" y="584"/>
                    </a:cubicBezTo>
                    <a:cubicBezTo>
                      <a:pt x="1155" y="251"/>
                      <a:pt x="893" y="1"/>
                      <a:pt x="584" y="1"/>
                    </a:cubicBezTo>
                    <a:cubicBezTo>
                      <a:pt x="577" y="1"/>
                      <a:pt x="570" y="1"/>
                      <a:pt x="563"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024;p68"/>
              <p:cNvSpPr/>
              <p:nvPr/>
            </p:nvSpPr>
            <p:spPr>
              <a:xfrm>
                <a:off x="6780059" y="3538136"/>
                <a:ext cx="53134" cy="53134"/>
              </a:xfrm>
              <a:custGeom>
                <a:avLst/>
                <a:gdLst/>
                <a:ahLst/>
                <a:cxnLst/>
                <a:rect l="l" t="t" r="r" b="b"/>
                <a:pathLst>
                  <a:path w="1668" h="1668" extrusionOk="0">
                    <a:moveTo>
                      <a:pt x="834" y="334"/>
                    </a:moveTo>
                    <a:cubicBezTo>
                      <a:pt x="1120" y="334"/>
                      <a:pt x="1334" y="560"/>
                      <a:pt x="1334" y="834"/>
                    </a:cubicBezTo>
                    <a:cubicBezTo>
                      <a:pt x="1334" y="1120"/>
                      <a:pt x="1120" y="1346"/>
                      <a:pt x="834" y="1346"/>
                    </a:cubicBezTo>
                    <a:cubicBezTo>
                      <a:pt x="548" y="1346"/>
                      <a:pt x="322" y="1120"/>
                      <a:pt x="322" y="834"/>
                    </a:cubicBezTo>
                    <a:cubicBezTo>
                      <a:pt x="322" y="572"/>
                      <a:pt x="548" y="334"/>
                      <a:pt x="834" y="334"/>
                    </a:cubicBezTo>
                    <a:close/>
                    <a:moveTo>
                      <a:pt x="834" y="1"/>
                    </a:moveTo>
                    <a:cubicBezTo>
                      <a:pt x="370" y="24"/>
                      <a:pt x="1" y="393"/>
                      <a:pt x="1" y="834"/>
                    </a:cubicBezTo>
                    <a:cubicBezTo>
                      <a:pt x="1" y="1298"/>
                      <a:pt x="370" y="1667"/>
                      <a:pt x="834" y="1667"/>
                    </a:cubicBezTo>
                    <a:cubicBezTo>
                      <a:pt x="1298" y="1667"/>
                      <a:pt x="1668" y="1298"/>
                      <a:pt x="1668" y="834"/>
                    </a:cubicBezTo>
                    <a:cubicBezTo>
                      <a:pt x="1668" y="382"/>
                      <a:pt x="1298" y="1"/>
                      <a:pt x="834"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025;p68"/>
              <p:cNvSpPr/>
              <p:nvPr/>
            </p:nvSpPr>
            <p:spPr>
              <a:xfrm>
                <a:off x="6664394" y="3346973"/>
                <a:ext cx="353113" cy="394066"/>
              </a:xfrm>
              <a:custGeom>
                <a:avLst/>
                <a:gdLst/>
                <a:ahLst/>
                <a:cxnLst/>
                <a:rect l="l" t="t" r="r" b="b"/>
                <a:pathLst>
                  <a:path w="11085" h="11050" extrusionOk="0">
                    <a:moveTo>
                      <a:pt x="5549" y="358"/>
                    </a:moveTo>
                    <a:cubicBezTo>
                      <a:pt x="5680" y="358"/>
                      <a:pt x="5799" y="477"/>
                      <a:pt x="5799" y="620"/>
                    </a:cubicBezTo>
                    <a:cubicBezTo>
                      <a:pt x="5799" y="763"/>
                      <a:pt x="5680" y="870"/>
                      <a:pt x="5549" y="870"/>
                    </a:cubicBezTo>
                    <a:cubicBezTo>
                      <a:pt x="5418" y="870"/>
                      <a:pt x="5299" y="763"/>
                      <a:pt x="5299" y="620"/>
                    </a:cubicBezTo>
                    <a:cubicBezTo>
                      <a:pt x="5299" y="465"/>
                      <a:pt x="5418" y="358"/>
                      <a:pt x="5549" y="358"/>
                    </a:cubicBezTo>
                    <a:close/>
                    <a:moveTo>
                      <a:pt x="9752" y="1001"/>
                    </a:moveTo>
                    <a:cubicBezTo>
                      <a:pt x="10061" y="1001"/>
                      <a:pt x="10228" y="1394"/>
                      <a:pt x="10002" y="1620"/>
                    </a:cubicBezTo>
                    <a:cubicBezTo>
                      <a:pt x="9936" y="1686"/>
                      <a:pt x="9844" y="1718"/>
                      <a:pt x="9750" y="1718"/>
                    </a:cubicBezTo>
                    <a:cubicBezTo>
                      <a:pt x="9656" y="1718"/>
                      <a:pt x="9561" y="1686"/>
                      <a:pt x="9490" y="1620"/>
                    </a:cubicBezTo>
                    <a:cubicBezTo>
                      <a:pt x="9275" y="1394"/>
                      <a:pt x="9430" y="1001"/>
                      <a:pt x="9752" y="1001"/>
                    </a:cubicBezTo>
                    <a:close/>
                    <a:moveTo>
                      <a:pt x="1554" y="1203"/>
                    </a:moveTo>
                    <a:cubicBezTo>
                      <a:pt x="1655" y="1203"/>
                      <a:pt x="1756" y="1239"/>
                      <a:pt x="1834" y="1310"/>
                    </a:cubicBezTo>
                    <a:cubicBezTo>
                      <a:pt x="1977" y="1465"/>
                      <a:pt x="1977" y="1715"/>
                      <a:pt x="1834" y="1870"/>
                    </a:cubicBezTo>
                    <a:cubicBezTo>
                      <a:pt x="1756" y="1941"/>
                      <a:pt x="1658" y="1977"/>
                      <a:pt x="1559" y="1977"/>
                    </a:cubicBezTo>
                    <a:cubicBezTo>
                      <a:pt x="1459" y="1977"/>
                      <a:pt x="1358" y="1941"/>
                      <a:pt x="1274" y="1870"/>
                    </a:cubicBezTo>
                    <a:cubicBezTo>
                      <a:pt x="1131" y="1715"/>
                      <a:pt x="1131" y="1465"/>
                      <a:pt x="1274" y="1310"/>
                    </a:cubicBezTo>
                    <a:cubicBezTo>
                      <a:pt x="1352" y="1239"/>
                      <a:pt x="1453" y="1203"/>
                      <a:pt x="1554" y="1203"/>
                    </a:cubicBezTo>
                    <a:close/>
                    <a:moveTo>
                      <a:pt x="596" y="5323"/>
                    </a:moveTo>
                    <a:cubicBezTo>
                      <a:pt x="727" y="5323"/>
                      <a:pt x="846" y="5442"/>
                      <a:pt x="846" y="5573"/>
                    </a:cubicBezTo>
                    <a:cubicBezTo>
                      <a:pt x="858" y="5704"/>
                      <a:pt x="738" y="5823"/>
                      <a:pt x="596" y="5823"/>
                    </a:cubicBezTo>
                    <a:cubicBezTo>
                      <a:pt x="441" y="5823"/>
                      <a:pt x="346" y="5704"/>
                      <a:pt x="346" y="5573"/>
                    </a:cubicBezTo>
                    <a:cubicBezTo>
                      <a:pt x="346" y="5430"/>
                      <a:pt x="465" y="5323"/>
                      <a:pt x="596" y="5323"/>
                    </a:cubicBezTo>
                    <a:close/>
                    <a:moveTo>
                      <a:pt x="10502" y="5323"/>
                    </a:moveTo>
                    <a:cubicBezTo>
                      <a:pt x="10656" y="5323"/>
                      <a:pt x="10764" y="5442"/>
                      <a:pt x="10764" y="5573"/>
                    </a:cubicBezTo>
                    <a:cubicBezTo>
                      <a:pt x="10764" y="5704"/>
                      <a:pt x="10644" y="5823"/>
                      <a:pt x="10502" y="5823"/>
                    </a:cubicBezTo>
                    <a:cubicBezTo>
                      <a:pt x="10359" y="5823"/>
                      <a:pt x="10252" y="5704"/>
                      <a:pt x="10252" y="5573"/>
                    </a:cubicBezTo>
                    <a:cubicBezTo>
                      <a:pt x="10252" y="5430"/>
                      <a:pt x="10371" y="5323"/>
                      <a:pt x="10502" y="5323"/>
                    </a:cubicBezTo>
                    <a:close/>
                    <a:moveTo>
                      <a:pt x="2036" y="8799"/>
                    </a:moveTo>
                    <a:cubicBezTo>
                      <a:pt x="2274" y="8823"/>
                      <a:pt x="2393" y="9085"/>
                      <a:pt x="2227" y="9252"/>
                    </a:cubicBezTo>
                    <a:cubicBezTo>
                      <a:pt x="2179" y="9305"/>
                      <a:pt x="2114" y="9332"/>
                      <a:pt x="2047" y="9332"/>
                    </a:cubicBezTo>
                    <a:cubicBezTo>
                      <a:pt x="1980" y="9332"/>
                      <a:pt x="1911" y="9305"/>
                      <a:pt x="1858" y="9252"/>
                    </a:cubicBezTo>
                    <a:cubicBezTo>
                      <a:pt x="1691" y="9085"/>
                      <a:pt x="1810" y="8799"/>
                      <a:pt x="2036" y="8799"/>
                    </a:cubicBezTo>
                    <a:close/>
                    <a:moveTo>
                      <a:pt x="5549" y="10264"/>
                    </a:moveTo>
                    <a:cubicBezTo>
                      <a:pt x="5680" y="10264"/>
                      <a:pt x="5799" y="10383"/>
                      <a:pt x="5799" y="10514"/>
                    </a:cubicBezTo>
                    <a:cubicBezTo>
                      <a:pt x="5799" y="10669"/>
                      <a:pt x="5680" y="10764"/>
                      <a:pt x="5549" y="10764"/>
                    </a:cubicBezTo>
                    <a:cubicBezTo>
                      <a:pt x="5418" y="10764"/>
                      <a:pt x="5299" y="10645"/>
                      <a:pt x="5299" y="10514"/>
                    </a:cubicBezTo>
                    <a:cubicBezTo>
                      <a:pt x="5299" y="10371"/>
                      <a:pt x="5418" y="10264"/>
                      <a:pt x="5549" y="10264"/>
                    </a:cubicBezTo>
                    <a:close/>
                    <a:moveTo>
                      <a:pt x="5501" y="1"/>
                    </a:moveTo>
                    <a:cubicBezTo>
                      <a:pt x="5180" y="1"/>
                      <a:pt x="4918" y="275"/>
                      <a:pt x="4918" y="584"/>
                    </a:cubicBezTo>
                    <a:cubicBezTo>
                      <a:pt x="4918" y="858"/>
                      <a:pt x="5096" y="1060"/>
                      <a:pt x="5334" y="1132"/>
                    </a:cubicBezTo>
                    <a:lnTo>
                      <a:pt x="5334" y="2025"/>
                    </a:lnTo>
                    <a:cubicBezTo>
                      <a:pt x="5299" y="2013"/>
                      <a:pt x="5251" y="2001"/>
                      <a:pt x="5191" y="1989"/>
                    </a:cubicBezTo>
                    <a:cubicBezTo>
                      <a:pt x="5015" y="1924"/>
                      <a:pt x="4880" y="1886"/>
                      <a:pt x="4761" y="1886"/>
                    </a:cubicBezTo>
                    <a:cubicBezTo>
                      <a:pt x="4576" y="1886"/>
                      <a:pt x="4430" y="1978"/>
                      <a:pt x="4227" y="2203"/>
                    </a:cubicBezTo>
                    <a:cubicBezTo>
                      <a:pt x="4144" y="2299"/>
                      <a:pt x="4072" y="2370"/>
                      <a:pt x="4001" y="2406"/>
                    </a:cubicBezTo>
                    <a:cubicBezTo>
                      <a:pt x="3929" y="2442"/>
                      <a:pt x="3810" y="2442"/>
                      <a:pt x="3703" y="2465"/>
                    </a:cubicBezTo>
                    <a:cubicBezTo>
                      <a:pt x="3370" y="2489"/>
                      <a:pt x="3179" y="2537"/>
                      <a:pt x="3036" y="2823"/>
                    </a:cubicBezTo>
                    <a:lnTo>
                      <a:pt x="2120" y="1906"/>
                    </a:lnTo>
                    <a:cubicBezTo>
                      <a:pt x="2286" y="1632"/>
                      <a:pt x="2274" y="1275"/>
                      <a:pt x="2036" y="1037"/>
                    </a:cubicBezTo>
                    <a:cubicBezTo>
                      <a:pt x="1893" y="894"/>
                      <a:pt x="1712" y="822"/>
                      <a:pt x="1530" y="822"/>
                    </a:cubicBezTo>
                    <a:cubicBezTo>
                      <a:pt x="1349" y="822"/>
                      <a:pt x="1167" y="894"/>
                      <a:pt x="1024" y="1037"/>
                    </a:cubicBezTo>
                    <a:cubicBezTo>
                      <a:pt x="546" y="1505"/>
                      <a:pt x="939" y="2252"/>
                      <a:pt x="1509" y="2252"/>
                    </a:cubicBezTo>
                    <a:cubicBezTo>
                      <a:pt x="1635" y="2252"/>
                      <a:pt x="1770" y="2216"/>
                      <a:pt x="1905" y="2132"/>
                    </a:cubicBezTo>
                    <a:lnTo>
                      <a:pt x="2917" y="3144"/>
                    </a:lnTo>
                    <a:cubicBezTo>
                      <a:pt x="2846" y="3370"/>
                      <a:pt x="2810" y="3394"/>
                      <a:pt x="2572" y="3549"/>
                    </a:cubicBezTo>
                    <a:cubicBezTo>
                      <a:pt x="2143" y="3799"/>
                      <a:pt x="2084" y="3966"/>
                      <a:pt x="2143" y="4442"/>
                    </a:cubicBezTo>
                    <a:cubicBezTo>
                      <a:pt x="2155" y="4561"/>
                      <a:pt x="2167" y="4668"/>
                      <a:pt x="2155" y="4751"/>
                    </a:cubicBezTo>
                    <a:cubicBezTo>
                      <a:pt x="2108" y="4918"/>
                      <a:pt x="1941" y="5061"/>
                      <a:pt x="1846" y="5359"/>
                    </a:cubicBezTo>
                    <a:lnTo>
                      <a:pt x="1131" y="5359"/>
                    </a:lnTo>
                    <a:cubicBezTo>
                      <a:pt x="1060" y="5120"/>
                      <a:pt x="846" y="4942"/>
                      <a:pt x="584" y="4942"/>
                    </a:cubicBezTo>
                    <a:cubicBezTo>
                      <a:pt x="250" y="4942"/>
                      <a:pt x="0" y="5216"/>
                      <a:pt x="0" y="5525"/>
                    </a:cubicBezTo>
                    <a:cubicBezTo>
                      <a:pt x="0" y="5859"/>
                      <a:pt x="262" y="6109"/>
                      <a:pt x="584" y="6109"/>
                    </a:cubicBezTo>
                    <a:cubicBezTo>
                      <a:pt x="846" y="6109"/>
                      <a:pt x="1060" y="5930"/>
                      <a:pt x="1131" y="5692"/>
                    </a:cubicBezTo>
                    <a:lnTo>
                      <a:pt x="1846" y="5692"/>
                    </a:lnTo>
                    <a:cubicBezTo>
                      <a:pt x="1929" y="5990"/>
                      <a:pt x="2108" y="6132"/>
                      <a:pt x="2155" y="6299"/>
                    </a:cubicBezTo>
                    <a:cubicBezTo>
                      <a:pt x="2203" y="6513"/>
                      <a:pt x="2036" y="6871"/>
                      <a:pt x="2179" y="7156"/>
                    </a:cubicBezTo>
                    <a:cubicBezTo>
                      <a:pt x="2322" y="7430"/>
                      <a:pt x="2703" y="7526"/>
                      <a:pt x="2822" y="7704"/>
                    </a:cubicBezTo>
                    <a:cubicBezTo>
                      <a:pt x="2870" y="7764"/>
                      <a:pt x="2894" y="7835"/>
                      <a:pt x="2929" y="7930"/>
                    </a:cubicBezTo>
                    <a:lnTo>
                      <a:pt x="2322" y="8538"/>
                    </a:lnTo>
                    <a:cubicBezTo>
                      <a:pt x="2229" y="8489"/>
                      <a:pt x="2127" y="8464"/>
                      <a:pt x="2025" y="8464"/>
                    </a:cubicBezTo>
                    <a:cubicBezTo>
                      <a:pt x="1880" y="8464"/>
                      <a:pt x="1737" y="8515"/>
                      <a:pt x="1631" y="8621"/>
                    </a:cubicBezTo>
                    <a:cubicBezTo>
                      <a:pt x="1262" y="9002"/>
                      <a:pt x="1536" y="9621"/>
                      <a:pt x="2048" y="9621"/>
                    </a:cubicBezTo>
                    <a:cubicBezTo>
                      <a:pt x="2489" y="9621"/>
                      <a:pt x="2786" y="9157"/>
                      <a:pt x="2560" y="8764"/>
                    </a:cubicBezTo>
                    <a:lnTo>
                      <a:pt x="3084" y="8240"/>
                    </a:lnTo>
                    <a:cubicBezTo>
                      <a:pt x="3322" y="8704"/>
                      <a:pt x="3810" y="8538"/>
                      <a:pt x="4060" y="8657"/>
                    </a:cubicBezTo>
                    <a:cubicBezTo>
                      <a:pt x="4251" y="8740"/>
                      <a:pt x="4418" y="9085"/>
                      <a:pt x="4727" y="9157"/>
                    </a:cubicBezTo>
                    <a:cubicBezTo>
                      <a:pt x="4769" y="9167"/>
                      <a:pt x="4811" y="9172"/>
                      <a:pt x="4853" y="9172"/>
                    </a:cubicBezTo>
                    <a:cubicBezTo>
                      <a:pt x="5045" y="9172"/>
                      <a:pt x="5230" y="9075"/>
                      <a:pt x="5406" y="9026"/>
                    </a:cubicBezTo>
                    <a:lnTo>
                      <a:pt x="5406" y="9919"/>
                    </a:lnTo>
                    <a:cubicBezTo>
                      <a:pt x="5168" y="9990"/>
                      <a:pt x="4989" y="10204"/>
                      <a:pt x="4989" y="10466"/>
                    </a:cubicBezTo>
                    <a:cubicBezTo>
                      <a:pt x="4989" y="10800"/>
                      <a:pt x="5251" y="11050"/>
                      <a:pt x="5561" y="11050"/>
                    </a:cubicBezTo>
                    <a:cubicBezTo>
                      <a:pt x="5894" y="11050"/>
                      <a:pt x="6144" y="10788"/>
                      <a:pt x="6144" y="10466"/>
                    </a:cubicBezTo>
                    <a:cubicBezTo>
                      <a:pt x="6144" y="10204"/>
                      <a:pt x="5965" y="9990"/>
                      <a:pt x="5727" y="9919"/>
                    </a:cubicBezTo>
                    <a:lnTo>
                      <a:pt x="5727" y="9026"/>
                    </a:lnTo>
                    <a:cubicBezTo>
                      <a:pt x="5903" y="9075"/>
                      <a:pt x="6080" y="9172"/>
                      <a:pt x="6269" y="9172"/>
                    </a:cubicBezTo>
                    <a:cubicBezTo>
                      <a:pt x="6310" y="9172"/>
                      <a:pt x="6352" y="9167"/>
                      <a:pt x="6394" y="9157"/>
                    </a:cubicBezTo>
                    <a:cubicBezTo>
                      <a:pt x="6715" y="9085"/>
                      <a:pt x="6894" y="8740"/>
                      <a:pt x="7073" y="8657"/>
                    </a:cubicBezTo>
                    <a:cubicBezTo>
                      <a:pt x="7323" y="8538"/>
                      <a:pt x="7799" y="8704"/>
                      <a:pt x="8049" y="8240"/>
                    </a:cubicBezTo>
                    <a:lnTo>
                      <a:pt x="8216" y="8407"/>
                    </a:lnTo>
                    <a:cubicBezTo>
                      <a:pt x="8245" y="8436"/>
                      <a:pt x="8287" y="8451"/>
                      <a:pt x="8329" y="8451"/>
                    </a:cubicBezTo>
                    <a:cubicBezTo>
                      <a:pt x="8370" y="8451"/>
                      <a:pt x="8412" y="8436"/>
                      <a:pt x="8442" y="8407"/>
                    </a:cubicBezTo>
                    <a:cubicBezTo>
                      <a:pt x="8501" y="8347"/>
                      <a:pt x="8501" y="8240"/>
                      <a:pt x="8442" y="8180"/>
                    </a:cubicBezTo>
                    <a:lnTo>
                      <a:pt x="8168" y="7907"/>
                    </a:lnTo>
                    <a:cubicBezTo>
                      <a:pt x="8239" y="7692"/>
                      <a:pt x="8275" y="7656"/>
                      <a:pt x="8513" y="7514"/>
                    </a:cubicBezTo>
                    <a:cubicBezTo>
                      <a:pt x="8942" y="7252"/>
                      <a:pt x="9013" y="7097"/>
                      <a:pt x="8942" y="6621"/>
                    </a:cubicBezTo>
                    <a:cubicBezTo>
                      <a:pt x="8894" y="6323"/>
                      <a:pt x="8918" y="6287"/>
                      <a:pt x="9073" y="6037"/>
                    </a:cubicBezTo>
                    <a:cubicBezTo>
                      <a:pt x="9156" y="5930"/>
                      <a:pt x="9216" y="5811"/>
                      <a:pt x="9240" y="5692"/>
                    </a:cubicBezTo>
                    <a:lnTo>
                      <a:pt x="9954" y="5692"/>
                    </a:lnTo>
                    <a:cubicBezTo>
                      <a:pt x="10025" y="5930"/>
                      <a:pt x="10240" y="6109"/>
                      <a:pt x="10502" y="6109"/>
                    </a:cubicBezTo>
                    <a:cubicBezTo>
                      <a:pt x="10835" y="6109"/>
                      <a:pt x="11085" y="5847"/>
                      <a:pt x="11085" y="5525"/>
                    </a:cubicBezTo>
                    <a:cubicBezTo>
                      <a:pt x="11085" y="5251"/>
                      <a:pt x="10823" y="4989"/>
                      <a:pt x="10502" y="4989"/>
                    </a:cubicBezTo>
                    <a:cubicBezTo>
                      <a:pt x="10240" y="4989"/>
                      <a:pt x="10025" y="5168"/>
                      <a:pt x="9954" y="5406"/>
                    </a:cubicBezTo>
                    <a:lnTo>
                      <a:pt x="9240" y="5406"/>
                    </a:lnTo>
                    <a:cubicBezTo>
                      <a:pt x="9156" y="5109"/>
                      <a:pt x="8978" y="4966"/>
                      <a:pt x="8930" y="4799"/>
                    </a:cubicBezTo>
                    <a:cubicBezTo>
                      <a:pt x="8882" y="4585"/>
                      <a:pt x="9049" y="4239"/>
                      <a:pt x="8894" y="3954"/>
                    </a:cubicBezTo>
                    <a:cubicBezTo>
                      <a:pt x="8763" y="3668"/>
                      <a:pt x="8382" y="3573"/>
                      <a:pt x="8263" y="3394"/>
                    </a:cubicBezTo>
                    <a:cubicBezTo>
                      <a:pt x="8216" y="3335"/>
                      <a:pt x="8180" y="3263"/>
                      <a:pt x="8156" y="3180"/>
                    </a:cubicBezTo>
                    <a:lnTo>
                      <a:pt x="9406" y="1930"/>
                    </a:lnTo>
                    <a:cubicBezTo>
                      <a:pt x="9513" y="1989"/>
                      <a:pt x="9632" y="2025"/>
                      <a:pt x="9752" y="2025"/>
                    </a:cubicBezTo>
                    <a:cubicBezTo>
                      <a:pt x="9930" y="2025"/>
                      <a:pt x="10109" y="1953"/>
                      <a:pt x="10228" y="1834"/>
                    </a:cubicBezTo>
                    <a:cubicBezTo>
                      <a:pt x="10490" y="1572"/>
                      <a:pt x="10490" y="1132"/>
                      <a:pt x="10228" y="870"/>
                    </a:cubicBezTo>
                    <a:cubicBezTo>
                      <a:pt x="10091" y="733"/>
                      <a:pt x="9915" y="665"/>
                      <a:pt x="9740" y="665"/>
                    </a:cubicBezTo>
                    <a:cubicBezTo>
                      <a:pt x="9564" y="665"/>
                      <a:pt x="9388" y="733"/>
                      <a:pt x="9251" y="870"/>
                    </a:cubicBezTo>
                    <a:cubicBezTo>
                      <a:pt x="9037" y="1096"/>
                      <a:pt x="9001" y="1430"/>
                      <a:pt x="9168" y="1691"/>
                    </a:cubicBezTo>
                    <a:lnTo>
                      <a:pt x="8025" y="2834"/>
                    </a:lnTo>
                    <a:cubicBezTo>
                      <a:pt x="7918" y="2644"/>
                      <a:pt x="7799" y="2537"/>
                      <a:pt x="7501" y="2489"/>
                    </a:cubicBezTo>
                    <a:cubicBezTo>
                      <a:pt x="7493" y="2488"/>
                      <a:pt x="7485" y="2488"/>
                      <a:pt x="7477" y="2488"/>
                    </a:cubicBezTo>
                    <a:cubicBezTo>
                      <a:pt x="7394" y="2488"/>
                      <a:pt x="7334" y="2545"/>
                      <a:pt x="7323" y="2632"/>
                    </a:cubicBezTo>
                    <a:cubicBezTo>
                      <a:pt x="7311" y="2715"/>
                      <a:pt x="7370" y="2787"/>
                      <a:pt x="7454" y="2811"/>
                    </a:cubicBezTo>
                    <a:cubicBezTo>
                      <a:pt x="7680" y="2834"/>
                      <a:pt x="7727" y="2906"/>
                      <a:pt x="7811" y="3192"/>
                    </a:cubicBezTo>
                    <a:cubicBezTo>
                      <a:pt x="7930" y="3549"/>
                      <a:pt x="7989" y="3644"/>
                      <a:pt x="8323" y="3835"/>
                    </a:cubicBezTo>
                    <a:cubicBezTo>
                      <a:pt x="8632" y="4025"/>
                      <a:pt x="8644" y="4061"/>
                      <a:pt x="8597" y="4418"/>
                    </a:cubicBezTo>
                    <a:cubicBezTo>
                      <a:pt x="8537" y="4799"/>
                      <a:pt x="8573" y="4906"/>
                      <a:pt x="8775" y="5216"/>
                    </a:cubicBezTo>
                    <a:cubicBezTo>
                      <a:pt x="8990" y="5525"/>
                      <a:pt x="8990" y="5573"/>
                      <a:pt x="8775" y="5871"/>
                    </a:cubicBezTo>
                    <a:cubicBezTo>
                      <a:pt x="8573" y="6180"/>
                      <a:pt x="8561" y="6287"/>
                      <a:pt x="8597" y="6668"/>
                    </a:cubicBezTo>
                    <a:cubicBezTo>
                      <a:pt x="8644" y="7025"/>
                      <a:pt x="8632" y="7061"/>
                      <a:pt x="8323" y="7252"/>
                    </a:cubicBezTo>
                    <a:cubicBezTo>
                      <a:pt x="7989" y="7442"/>
                      <a:pt x="7930" y="7537"/>
                      <a:pt x="7811" y="7895"/>
                    </a:cubicBezTo>
                    <a:cubicBezTo>
                      <a:pt x="7692" y="8240"/>
                      <a:pt x="7668" y="8264"/>
                      <a:pt x="7311" y="8299"/>
                    </a:cubicBezTo>
                    <a:cubicBezTo>
                      <a:pt x="6918" y="8323"/>
                      <a:pt x="6834" y="8383"/>
                      <a:pt x="6561" y="8657"/>
                    </a:cubicBezTo>
                    <a:cubicBezTo>
                      <a:pt x="6411" y="8813"/>
                      <a:pt x="6334" y="8876"/>
                      <a:pt x="6228" y="8876"/>
                    </a:cubicBezTo>
                    <a:cubicBezTo>
                      <a:pt x="6156" y="8876"/>
                      <a:pt x="6071" y="8847"/>
                      <a:pt x="5942" y="8799"/>
                    </a:cubicBezTo>
                    <a:cubicBezTo>
                      <a:pt x="5799" y="8752"/>
                      <a:pt x="5668" y="8692"/>
                      <a:pt x="5525" y="8692"/>
                    </a:cubicBezTo>
                    <a:cubicBezTo>
                      <a:pt x="5261" y="8692"/>
                      <a:pt x="4987" y="8875"/>
                      <a:pt x="4806" y="8875"/>
                    </a:cubicBezTo>
                    <a:cubicBezTo>
                      <a:pt x="4791" y="8875"/>
                      <a:pt x="4777" y="8874"/>
                      <a:pt x="4763" y="8871"/>
                    </a:cubicBezTo>
                    <a:cubicBezTo>
                      <a:pt x="4668" y="8859"/>
                      <a:pt x="4572" y="8752"/>
                      <a:pt x="4477" y="8657"/>
                    </a:cubicBezTo>
                    <a:cubicBezTo>
                      <a:pt x="4227" y="8383"/>
                      <a:pt x="4120" y="8323"/>
                      <a:pt x="3739" y="8299"/>
                    </a:cubicBezTo>
                    <a:cubicBezTo>
                      <a:pt x="3382" y="8264"/>
                      <a:pt x="3346" y="8240"/>
                      <a:pt x="3227" y="7895"/>
                    </a:cubicBezTo>
                    <a:cubicBezTo>
                      <a:pt x="3108" y="7537"/>
                      <a:pt x="3048" y="7442"/>
                      <a:pt x="2727" y="7252"/>
                    </a:cubicBezTo>
                    <a:cubicBezTo>
                      <a:pt x="2405" y="7061"/>
                      <a:pt x="2393" y="7025"/>
                      <a:pt x="2441" y="6668"/>
                    </a:cubicBezTo>
                    <a:cubicBezTo>
                      <a:pt x="2501" y="6287"/>
                      <a:pt x="2465" y="6180"/>
                      <a:pt x="2262" y="5871"/>
                    </a:cubicBezTo>
                    <a:cubicBezTo>
                      <a:pt x="2048" y="5561"/>
                      <a:pt x="2048" y="5513"/>
                      <a:pt x="2262" y="5216"/>
                    </a:cubicBezTo>
                    <a:cubicBezTo>
                      <a:pt x="2465" y="4906"/>
                      <a:pt x="2477" y="4799"/>
                      <a:pt x="2441" y="4418"/>
                    </a:cubicBezTo>
                    <a:cubicBezTo>
                      <a:pt x="2393" y="4061"/>
                      <a:pt x="2405" y="4025"/>
                      <a:pt x="2727" y="3835"/>
                    </a:cubicBezTo>
                    <a:cubicBezTo>
                      <a:pt x="2846" y="3763"/>
                      <a:pt x="2965" y="3680"/>
                      <a:pt x="3048" y="3585"/>
                    </a:cubicBezTo>
                    <a:cubicBezTo>
                      <a:pt x="3144" y="3477"/>
                      <a:pt x="3179" y="3323"/>
                      <a:pt x="3227" y="3192"/>
                    </a:cubicBezTo>
                    <a:cubicBezTo>
                      <a:pt x="3275" y="3061"/>
                      <a:pt x="3322" y="2942"/>
                      <a:pt x="3394" y="2882"/>
                    </a:cubicBezTo>
                    <a:cubicBezTo>
                      <a:pt x="3465" y="2823"/>
                      <a:pt x="3596" y="2799"/>
                      <a:pt x="3739" y="2787"/>
                    </a:cubicBezTo>
                    <a:cubicBezTo>
                      <a:pt x="4120" y="2763"/>
                      <a:pt x="4215" y="2703"/>
                      <a:pt x="4477" y="2430"/>
                    </a:cubicBezTo>
                    <a:cubicBezTo>
                      <a:pt x="4626" y="2273"/>
                      <a:pt x="4699" y="2210"/>
                      <a:pt x="4807" y="2210"/>
                    </a:cubicBezTo>
                    <a:cubicBezTo>
                      <a:pt x="4880" y="2210"/>
                      <a:pt x="4969" y="2239"/>
                      <a:pt x="5108" y="2287"/>
                    </a:cubicBezTo>
                    <a:cubicBezTo>
                      <a:pt x="5287" y="2352"/>
                      <a:pt x="5406" y="2385"/>
                      <a:pt x="5525" y="2385"/>
                    </a:cubicBezTo>
                    <a:cubicBezTo>
                      <a:pt x="5644" y="2385"/>
                      <a:pt x="5763" y="2352"/>
                      <a:pt x="5942" y="2287"/>
                    </a:cubicBezTo>
                    <a:cubicBezTo>
                      <a:pt x="6081" y="2233"/>
                      <a:pt x="6168" y="2206"/>
                      <a:pt x="6236" y="2206"/>
                    </a:cubicBezTo>
                    <a:cubicBezTo>
                      <a:pt x="6366" y="2206"/>
                      <a:pt x="6425" y="2306"/>
                      <a:pt x="6644" y="2525"/>
                    </a:cubicBezTo>
                    <a:cubicBezTo>
                      <a:pt x="6680" y="2555"/>
                      <a:pt x="6721" y="2570"/>
                      <a:pt x="6762" y="2570"/>
                    </a:cubicBezTo>
                    <a:cubicBezTo>
                      <a:pt x="6802" y="2570"/>
                      <a:pt x="6840" y="2555"/>
                      <a:pt x="6870" y="2525"/>
                    </a:cubicBezTo>
                    <a:cubicBezTo>
                      <a:pt x="6930" y="2465"/>
                      <a:pt x="6930" y="2358"/>
                      <a:pt x="6870" y="2299"/>
                    </a:cubicBezTo>
                    <a:lnTo>
                      <a:pt x="6787" y="2203"/>
                    </a:lnTo>
                    <a:cubicBezTo>
                      <a:pt x="6569" y="1978"/>
                      <a:pt x="6422" y="1886"/>
                      <a:pt x="6241" y="1886"/>
                    </a:cubicBezTo>
                    <a:cubicBezTo>
                      <a:pt x="6125" y="1886"/>
                      <a:pt x="5994" y="1924"/>
                      <a:pt x="5822" y="1989"/>
                    </a:cubicBezTo>
                    <a:cubicBezTo>
                      <a:pt x="5775" y="2001"/>
                      <a:pt x="5715" y="2013"/>
                      <a:pt x="5668" y="2025"/>
                    </a:cubicBezTo>
                    <a:lnTo>
                      <a:pt x="5668" y="1132"/>
                    </a:lnTo>
                    <a:cubicBezTo>
                      <a:pt x="5906" y="1060"/>
                      <a:pt x="6084" y="858"/>
                      <a:pt x="6084" y="584"/>
                    </a:cubicBezTo>
                    <a:cubicBezTo>
                      <a:pt x="6084" y="263"/>
                      <a:pt x="5822" y="1"/>
                      <a:pt x="5501"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026;p68"/>
              <p:cNvSpPr/>
              <p:nvPr/>
            </p:nvSpPr>
            <p:spPr>
              <a:xfrm>
                <a:off x="6938984" y="3622042"/>
                <a:ext cx="53899" cy="51605"/>
              </a:xfrm>
              <a:custGeom>
                <a:avLst/>
                <a:gdLst/>
                <a:ahLst/>
                <a:cxnLst/>
                <a:rect l="l" t="t" r="r" b="b"/>
                <a:pathLst>
                  <a:path w="1692" h="1620" extrusionOk="0">
                    <a:moveTo>
                      <a:pt x="919" y="548"/>
                    </a:moveTo>
                    <a:cubicBezTo>
                      <a:pt x="1015" y="548"/>
                      <a:pt x="1114" y="587"/>
                      <a:pt x="1191" y="665"/>
                    </a:cubicBezTo>
                    <a:cubicBezTo>
                      <a:pt x="1334" y="796"/>
                      <a:pt x="1334" y="1046"/>
                      <a:pt x="1191" y="1200"/>
                    </a:cubicBezTo>
                    <a:cubicBezTo>
                      <a:pt x="1114" y="1272"/>
                      <a:pt x="1015" y="1307"/>
                      <a:pt x="919" y="1307"/>
                    </a:cubicBezTo>
                    <a:cubicBezTo>
                      <a:pt x="822" y="1307"/>
                      <a:pt x="727" y="1272"/>
                      <a:pt x="655" y="1200"/>
                    </a:cubicBezTo>
                    <a:cubicBezTo>
                      <a:pt x="500" y="1046"/>
                      <a:pt x="500" y="807"/>
                      <a:pt x="655" y="665"/>
                    </a:cubicBezTo>
                    <a:cubicBezTo>
                      <a:pt x="727" y="587"/>
                      <a:pt x="822" y="548"/>
                      <a:pt x="919" y="548"/>
                    </a:cubicBezTo>
                    <a:close/>
                    <a:moveTo>
                      <a:pt x="167" y="1"/>
                    </a:moveTo>
                    <a:cubicBezTo>
                      <a:pt x="128" y="1"/>
                      <a:pt x="90" y="16"/>
                      <a:pt x="60" y="45"/>
                    </a:cubicBezTo>
                    <a:cubicBezTo>
                      <a:pt x="0" y="105"/>
                      <a:pt x="0" y="212"/>
                      <a:pt x="60" y="272"/>
                    </a:cubicBezTo>
                    <a:lnTo>
                      <a:pt x="334" y="557"/>
                    </a:lnTo>
                    <a:cubicBezTo>
                      <a:pt x="179" y="819"/>
                      <a:pt x="191" y="1177"/>
                      <a:pt x="429" y="1415"/>
                    </a:cubicBezTo>
                    <a:cubicBezTo>
                      <a:pt x="560" y="1552"/>
                      <a:pt x="739" y="1620"/>
                      <a:pt x="920" y="1620"/>
                    </a:cubicBezTo>
                    <a:cubicBezTo>
                      <a:pt x="1102" y="1620"/>
                      <a:pt x="1286" y="1552"/>
                      <a:pt x="1429" y="1415"/>
                    </a:cubicBezTo>
                    <a:cubicBezTo>
                      <a:pt x="1691" y="1153"/>
                      <a:pt x="1691" y="700"/>
                      <a:pt x="1429" y="415"/>
                    </a:cubicBezTo>
                    <a:cubicBezTo>
                      <a:pt x="1294" y="286"/>
                      <a:pt x="1120" y="223"/>
                      <a:pt x="945" y="223"/>
                    </a:cubicBezTo>
                    <a:cubicBezTo>
                      <a:pt x="812" y="223"/>
                      <a:pt x="678" y="259"/>
                      <a:pt x="560" y="331"/>
                    </a:cubicBezTo>
                    <a:lnTo>
                      <a:pt x="274" y="45"/>
                    </a:lnTo>
                    <a:cubicBezTo>
                      <a:pt x="244" y="16"/>
                      <a:pt x="206" y="1"/>
                      <a:pt x="167"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1773;p67"/>
            <p:cNvGrpSpPr/>
            <p:nvPr/>
          </p:nvGrpSpPr>
          <p:grpSpPr>
            <a:xfrm>
              <a:off x="6249105" y="3657600"/>
              <a:ext cx="1068427" cy="1138204"/>
              <a:chOff x="3584280" y="3699191"/>
              <a:chExt cx="403329" cy="374430"/>
            </a:xfrm>
            <a:grpFill/>
          </p:grpSpPr>
          <p:sp>
            <p:nvSpPr>
              <p:cNvPr id="43" name="Google Shape;11774;p67"/>
              <p:cNvSpPr/>
              <p:nvPr/>
            </p:nvSpPr>
            <p:spPr>
              <a:xfrm>
                <a:off x="3584280" y="3699191"/>
                <a:ext cx="403329" cy="374430"/>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775;p67"/>
              <p:cNvSpPr/>
              <p:nvPr/>
            </p:nvSpPr>
            <p:spPr>
              <a:xfrm>
                <a:off x="3636909" y="3773970"/>
                <a:ext cx="299763"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776;p67"/>
              <p:cNvSpPr/>
              <p:nvPr/>
            </p:nvSpPr>
            <p:spPr>
              <a:xfrm>
                <a:off x="3763306" y="3956975"/>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777;p67"/>
              <p:cNvSpPr/>
              <p:nvPr/>
            </p:nvSpPr>
            <p:spPr>
              <a:xfrm>
                <a:off x="3762404" y="3831625"/>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2313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200" b="1" dirty="0">
                <a:solidFill>
                  <a:schemeClr val="accent2">
                    <a:lumMod val="50000"/>
                  </a:schemeClr>
                </a:solidFill>
              </a:rPr>
              <a:t>Ε΄ φάση: Δράσεις αξιολόγησης</a:t>
            </a:r>
            <a:endParaRPr lang="en-US" sz="3200" b="1" dirty="0">
              <a:solidFill>
                <a:schemeClr val="accent2">
                  <a:lumMod val="50000"/>
                </a:schemeClr>
              </a:solidFill>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 name="4 - TextBox"/>
          <p:cNvSpPr txBox="1"/>
          <p:nvPr/>
        </p:nvSpPr>
        <p:spPr>
          <a:xfrm>
            <a:off x="692331" y="1171304"/>
            <a:ext cx="10302240" cy="830997"/>
          </a:xfrm>
          <a:prstGeom prst="rect">
            <a:avLst/>
          </a:prstGeom>
          <a:noFill/>
          <a:ln>
            <a:solidFill>
              <a:schemeClr val="accent1"/>
            </a:solidFill>
          </a:ln>
        </p:spPr>
        <p:txBody>
          <a:bodyPr wrap="square" rtlCol="0">
            <a:spAutoFit/>
          </a:bodyPr>
          <a:lstStyle/>
          <a:p>
            <a:pPr algn="ctr"/>
            <a:r>
              <a:rPr lang="el-GR" sz="2400" dirty="0">
                <a:solidFill>
                  <a:schemeClr val="accent2">
                    <a:lumMod val="50000"/>
                  </a:schemeClr>
                </a:solidFill>
              </a:rPr>
              <a:t>Αξιολόγηση του βιωματικού εργαστηρίου από τον εκπαιδευτή</a:t>
            </a:r>
          </a:p>
          <a:p>
            <a:r>
              <a:rPr lang="el-GR" sz="2400" dirty="0"/>
              <a:t> </a:t>
            </a:r>
          </a:p>
        </p:txBody>
      </p:sp>
      <p:sp>
        <p:nvSpPr>
          <p:cNvPr id="7" name="6 - TextBox"/>
          <p:cNvSpPr txBox="1"/>
          <p:nvPr/>
        </p:nvSpPr>
        <p:spPr>
          <a:xfrm>
            <a:off x="744583" y="2172787"/>
            <a:ext cx="10293532" cy="3785652"/>
          </a:xfrm>
          <a:prstGeom prst="rect">
            <a:avLst/>
          </a:prstGeom>
          <a:noFill/>
          <a:ln>
            <a:solidFill>
              <a:schemeClr val="tx2"/>
            </a:solidFill>
          </a:ln>
        </p:spPr>
        <p:txBody>
          <a:bodyPr wrap="square" rtlCol="0">
            <a:spAutoFit/>
          </a:bodyPr>
          <a:lstStyle/>
          <a:p>
            <a:pPr algn="ctr"/>
            <a:r>
              <a:rPr lang="el-GR" sz="2400" dirty="0">
                <a:solidFill>
                  <a:schemeClr val="accent2">
                    <a:lumMod val="50000"/>
                  </a:schemeClr>
                </a:solidFill>
              </a:rPr>
              <a:t> Η Παρατήρηση (</a:t>
            </a:r>
            <a:r>
              <a:rPr lang="el-GR" sz="2400" dirty="0" err="1">
                <a:solidFill>
                  <a:schemeClr val="accent2">
                    <a:lumMod val="50000"/>
                  </a:schemeClr>
                </a:solidFill>
              </a:rPr>
              <a:t>Observation</a:t>
            </a:r>
            <a:r>
              <a:rPr lang="el-GR" sz="2400" dirty="0">
                <a:solidFill>
                  <a:schemeClr val="accent2">
                    <a:lumMod val="50000"/>
                  </a:schemeClr>
                </a:solidFill>
              </a:rPr>
              <a:t>)</a:t>
            </a:r>
          </a:p>
          <a:p>
            <a:pPr algn="just"/>
            <a:r>
              <a:rPr lang="el-GR" sz="2400" dirty="0">
                <a:solidFill>
                  <a:schemeClr val="accent2">
                    <a:lumMod val="50000"/>
                  </a:schemeClr>
                </a:solidFill>
              </a:rPr>
              <a:t>Η συστηματική παρατήρηση των εκπαιδευομένων αποτελεί μια από τις πλέον γνωστές τεχνικές συλλογής, ανάλυσης και αποτίμησης δεδομένων, προκειμένου να παρακολουθείται η πορεία εξέλιξης της μαθησιακής διαδικασίας και να εξάγονται χρήσιμα συμπεράσματα για την πρόοδο των εκπαιδευόμενων. </a:t>
            </a:r>
          </a:p>
          <a:p>
            <a:pPr algn="just"/>
            <a:endParaRPr lang="el-GR" sz="2400" dirty="0">
              <a:solidFill>
                <a:schemeClr val="accent2">
                  <a:lumMod val="50000"/>
                </a:schemeClr>
              </a:solidFill>
            </a:endParaRPr>
          </a:p>
          <a:p>
            <a:pPr algn="just"/>
            <a:r>
              <a:rPr lang="el-GR" sz="2400" dirty="0">
                <a:solidFill>
                  <a:schemeClr val="accent2">
                    <a:lumMod val="50000"/>
                  </a:schemeClr>
                </a:solidFill>
              </a:rPr>
              <a:t>Στην δια ζώσης μάθηση μπορούν να χρησιμοποιηθούν φύλλα παρατήρησης. </a:t>
            </a:r>
          </a:p>
          <a:p>
            <a:pPr algn="just"/>
            <a:endParaRPr lang="el-GR" sz="2400" dirty="0">
              <a:solidFill>
                <a:schemeClr val="accent2">
                  <a:lumMod val="50000"/>
                </a:schemeClr>
              </a:solidFill>
            </a:endParaRPr>
          </a:p>
          <a:p>
            <a:pPr algn="just"/>
            <a:r>
              <a:rPr lang="el-GR" sz="2400" dirty="0">
                <a:solidFill>
                  <a:schemeClr val="accent2">
                    <a:lumMod val="50000"/>
                  </a:schemeClr>
                </a:solidFill>
              </a:rPr>
              <a:t>Στην ηλεκτρονική μάθηση μπορούν να χρησιμοποιηθούν τα </a:t>
            </a:r>
            <a:r>
              <a:rPr lang="en-US" sz="2400" dirty="0">
                <a:solidFill>
                  <a:schemeClr val="accent2">
                    <a:lumMod val="50000"/>
                  </a:schemeClr>
                </a:solidFill>
              </a:rPr>
              <a:t>log files</a:t>
            </a:r>
            <a:r>
              <a:rPr lang="el-GR" sz="2400" dirty="0">
                <a:solidFill>
                  <a:schemeClr val="accent2">
                    <a:lumMod val="50000"/>
                  </a:schemeClr>
                </a:solidFill>
              </a:rPr>
              <a:t>. </a:t>
            </a:r>
          </a:p>
          <a:p>
            <a:pPr algn="just"/>
            <a:endParaRPr lang="el-GR" sz="2400" dirty="0">
              <a:solidFill>
                <a:schemeClr val="accent2">
                  <a:lumMod val="50000"/>
                </a:schemeClr>
              </a:solidFill>
            </a:endParaRPr>
          </a:p>
        </p:txBody>
      </p:sp>
    </p:spTree>
    <p:extLst>
      <p:ext uri="{BB962C8B-B14F-4D97-AF65-F5344CB8AC3E}">
        <p14:creationId xmlns:p14="http://schemas.microsoft.com/office/powerpoint/2010/main" val="342313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639616" y="452669"/>
            <a:ext cx="9552384" cy="768085"/>
          </a:xfrm>
          <a:prstGeom prst="rect">
            <a:avLst/>
          </a:prstGeom>
        </p:spPr>
        <p:txBody>
          <a:bodyPr lIns="121917" tIns="60958" rIns="121917" bIns="60958"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l-GR" sz="4800" dirty="0">
                <a:solidFill>
                  <a:schemeClr val="accent2">
                    <a:lumMod val="50000"/>
                  </a:schemeClr>
                </a:solidFill>
                <a:latin typeface="Arial" pitchFamily="34" charset="0"/>
                <a:cs typeface="Arial" pitchFamily="34" charset="0"/>
              </a:rPr>
              <a:t>Περιεχόμενα</a:t>
            </a:r>
            <a:endParaRPr lang="en-US" sz="4800" dirty="0">
              <a:solidFill>
                <a:schemeClr val="accent2">
                  <a:lumMod val="50000"/>
                </a:schemeClr>
              </a:solidFill>
              <a:latin typeface="Arial" pitchFamily="34" charset="0"/>
              <a:cs typeface="Arial" pitchFamily="34" charset="0"/>
            </a:endParaRPr>
          </a:p>
        </p:txBody>
      </p:sp>
      <p:sp>
        <p:nvSpPr>
          <p:cNvPr id="2" name="Rounded Rectangle 1"/>
          <p:cNvSpPr/>
          <p:nvPr/>
        </p:nvSpPr>
        <p:spPr>
          <a:xfrm>
            <a:off x="2927648" y="1796819"/>
            <a:ext cx="8160907" cy="95944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6" name="Rounded Rectangle 5"/>
          <p:cNvSpPr/>
          <p:nvPr/>
        </p:nvSpPr>
        <p:spPr>
          <a:xfrm>
            <a:off x="2927648" y="3296320"/>
            <a:ext cx="8160907" cy="96217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dirty="0"/>
          </a:p>
        </p:txBody>
      </p:sp>
      <p:sp>
        <p:nvSpPr>
          <p:cNvPr id="7" name="Rounded Rectangle 6"/>
          <p:cNvSpPr/>
          <p:nvPr/>
        </p:nvSpPr>
        <p:spPr>
          <a:xfrm>
            <a:off x="2927648" y="4795823"/>
            <a:ext cx="8160907" cy="82120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4" name="Oval 3"/>
          <p:cNvSpPr/>
          <p:nvPr/>
        </p:nvSpPr>
        <p:spPr>
          <a:xfrm>
            <a:off x="3113408" y="2012484"/>
            <a:ext cx="480053" cy="480053"/>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9" name="Oval 8"/>
          <p:cNvSpPr/>
          <p:nvPr/>
        </p:nvSpPr>
        <p:spPr>
          <a:xfrm>
            <a:off x="3113408" y="3534601"/>
            <a:ext cx="480053" cy="4800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0" name="Oval 9"/>
          <p:cNvSpPr/>
          <p:nvPr/>
        </p:nvSpPr>
        <p:spPr>
          <a:xfrm>
            <a:off x="3139533" y="4959238"/>
            <a:ext cx="480053" cy="480053"/>
          </a:xfrm>
          <a:prstGeom prst="ellipse">
            <a:avLst/>
          </a:prstGeom>
          <a:solidFill>
            <a:srgbClr val="EFE0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5" name="Rectangle 4"/>
          <p:cNvSpPr/>
          <p:nvPr/>
        </p:nvSpPr>
        <p:spPr>
          <a:xfrm>
            <a:off x="3791745" y="3382619"/>
            <a:ext cx="6469316" cy="861770"/>
          </a:xfrm>
          <a:prstGeom prst="rect">
            <a:avLst/>
          </a:prstGeom>
        </p:spPr>
        <p:txBody>
          <a:bodyPr wrap="square" lIns="121917" tIns="60958" rIns="121917" bIns="60958">
            <a:spAutoFit/>
          </a:bodyPr>
          <a:lstStyle/>
          <a:p>
            <a:r>
              <a:rPr lang="el-GR" altLang="ko-KR" sz="2400" b="1" dirty="0">
                <a:solidFill>
                  <a:schemeClr val="bg1"/>
                </a:solidFill>
                <a:cs typeface="Arial" pitchFamily="34" charset="0"/>
              </a:rPr>
              <a:t>Βιωματικό εργαστήριο με θέμα την πανδημία </a:t>
            </a:r>
            <a:r>
              <a:rPr lang="en-US" altLang="ko-KR" sz="2400" b="1" dirty="0">
                <a:solidFill>
                  <a:schemeClr val="bg1"/>
                </a:solidFill>
                <a:cs typeface="Arial" pitchFamily="34" charset="0"/>
              </a:rPr>
              <a:t>covid-19</a:t>
            </a:r>
            <a:endParaRPr lang="ko-KR" altLang="en-US" sz="2400" b="1" dirty="0">
              <a:solidFill>
                <a:schemeClr val="bg1"/>
              </a:solidFill>
              <a:cs typeface="Arial" pitchFamily="34" charset="0"/>
            </a:endParaRPr>
          </a:p>
        </p:txBody>
      </p:sp>
      <p:sp>
        <p:nvSpPr>
          <p:cNvPr id="12" name="Rectangle 11"/>
          <p:cNvSpPr/>
          <p:nvPr/>
        </p:nvSpPr>
        <p:spPr>
          <a:xfrm>
            <a:off x="3791745" y="1882111"/>
            <a:ext cx="6469316" cy="861770"/>
          </a:xfrm>
          <a:prstGeom prst="rect">
            <a:avLst/>
          </a:prstGeom>
        </p:spPr>
        <p:txBody>
          <a:bodyPr wrap="square" lIns="121917" tIns="60958" rIns="121917" bIns="60958">
            <a:spAutoFit/>
          </a:bodyPr>
          <a:lstStyle/>
          <a:p>
            <a:r>
              <a:rPr lang="el-GR" altLang="ko-KR" sz="2400" b="1" dirty="0">
                <a:solidFill>
                  <a:schemeClr val="bg1"/>
                </a:solidFill>
                <a:cs typeface="Arial" pitchFamily="34" charset="0"/>
              </a:rPr>
              <a:t>Το μοντέλο των 5 σταδίων για εργαστήρια βιωματικής μάθησης</a:t>
            </a:r>
            <a:endParaRPr lang="ko-KR" altLang="en-US" sz="2400" b="1" dirty="0">
              <a:solidFill>
                <a:schemeClr val="bg1"/>
              </a:solidFill>
              <a:cs typeface="Arial" pitchFamily="34" charset="0"/>
            </a:endParaRPr>
          </a:p>
        </p:txBody>
      </p:sp>
      <p:sp>
        <p:nvSpPr>
          <p:cNvPr id="13" name="Rectangle 12"/>
          <p:cNvSpPr/>
          <p:nvPr/>
        </p:nvSpPr>
        <p:spPr>
          <a:xfrm>
            <a:off x="3791745" y="4882122"/>
            <a:ext cx="6469316" cy="492438"/>
          </a:xfrm>
          <a:prstGeom prst="rect">
            <a:avLst/>
          </a:prstGeom>
        </p:spPr>
        <p:txBody>
          <a:bodyPr wrap="square" lIns="121917" tIns="60958" rIns="121917" bIns="60958">
            <a:spAutoFit/>
          </a:bodyPr>
          <a:lstStyle/>
          <a:p>
            <a:r>
              <a:rPr lang="el-GR" altLang="ko-KR" sz="2400" b="1" dirty="0">
                <a:solidFill>
                  <a:schemeClr val="bg1"/>
                </a:solidFill>
                <a:cs typeface="Arial" pitchFamily="34" charset="0"/>
              </a:rPr>
              <a:t>Ανάθεση έργου</a:t>
            </a:r>
            <a:endParaRPr lang="ko-KR" altLang="en-US" sz="2400" b="1" dirty="0">
              <a:solidFill>
                <a:schemeClr val="bg1"/>
              </a:solidFill>
              <a:cs typeface="Arial" pitchFamily="34" charset="0"/>
            </a:endParaRPr>
          </a:p>
        </p:txBody>
      </p:sp>
      <p:sp>
        <p:nvSpPr>
          <p:cNvPr id="15" name="TextBox 14"/>
          <p:cNvSpPr txBox="1"/>
          <p:nvPr/>
        </p:nvSpPr>
        <p:spPr>
          <a:xfrm>
            <a:off x="3092764" y="3546829"/>
            <a:ext cx="547468" cy="415494"/>
          </a:xfrm>
          <a:prstGeom prst="rect">
            <a:avLst/>
          </a:prstGeom>
          <a:noFill/>
        </p:spPr>
        <p:txBody>
          <a:bodyPr wrap="square" lIns="121917" tIns="60958" rIns="121917" bIns="60958" rtlCol="0">
            <a:spAutoFit/>
          </a:bodyPr>
          <a:lstStyle/>
          <a:p>
            <a:pPr algn="ctr"/>
            <a:r>
              <a:rPr lang="en-US" altLang="ko-KR" sz="1900" b="1" dirty="0">
                <a:solidFill>
                  <a:schemeClr val="tx1">
                    <a:lumMod val="75000"/>
                    <a:lumOff val="25000"/>
                  </a:schemeClr>
                </a:solidFill>
                <a:cs typeface="Arial" pitchFamily="34" charset="0"/>
              </a:rPr>
              <a:t>02</a:t>
            </a:r>
            <a:endParaRPr lang="ko-KR" altLang="en-US" sz="1900" b="1" dirty="0">
              <a:solidFill>
                <a:schemeClr val="tx1">
                  <a:lumMod val="75000"/>
                  <a:lumOff val="25000"/>
                </a:schemeClr>
              </a:solidFill>
              <a:cs typeface="Arial" pitchFamily="34" charset="0"/>
            </a:endParaRPr>
          </a:p>
        </p:txBody>
      </p:sp>
      <p:sp>
        <p:nvSpPr>
          <p:cNvPr id="16" name="TextBox 15"/>
          <p:cNvSpPr txBox="1"/>
          <p:nvPr/>
        </p:nvSpPr>
        <p:spPr>
          <a:xfrm>
            <a:off x="3131952" y="4994081"/>
            <a:ext cx="547468" cy="415494"/>
          </a:xfrm>
          <a:prstGeom prst="rect">
            <a:avLst/>
          </a:prstGeom>
          <a:noFill/>
        </p:spPr>
        <p:txBody>
          <a:bodyPr wrap="square" lIns="121917" tIns="60958" rIns="121917" bIns="60958" rtlCol="0">
            <a:spAutoFit/>
          </a:bodyPr>
          <a:lstStyle/>
          <a:p>
            <a:pPr algn="ctr"/>
            <a:r>
              <a:rPr lang="en-US" altLang="ko-KR" sz="1900" b="1" dirty="0">
                <a:solidFill>
                  <a:schemeClr val="tx1">
                    <a:lumMod val="75000"/>
                    <a:lumOff val="25000"/>
                  </a:schemeClr>
                </a:solidFill>
                <a:cs typeface="Arial" pitchFamily="34" charset="0"/>
              </a:rPr>
              <a:t>03</a:t>
            </a:r>
            <a:endParaRPr lang="ko-KR" altLang="en-US" sz="1900" b="1" dirty="0">
              <a:solidFill>
                <a:schemeClr val="tx1">
                  <a:lumMod val="75000"/>
                  <a:lumOff val="25000"/>
                </a:schemeClr>
              </a:solidFill>
              <a:cs typeface="Arial" pitchFamily="34" charset="0"/>
            </a:endParaRPr>
          </a:p>
        </p:txBody>
      </p:sp>
      <p:sp>
        <p:nvSpPr>
          <p:cNvPr id="23" name="TextBox 14"/>
          <p:cNvSpPr txBox="1"/>
          <p:nvPr/>
        </p:nvSpPr>
        <p:spPr>
          <a:xfrm>
            <a:off x="3114536" y="2066372"/>
            <a:ext cx="547468" cy="415494"/>
          </a:xfrm>
          <a:prstGeom prst="rect">
            <a:avLst/>
          </a:prstGeom>
          <a:noFill/>
        </p:spPr>
        <p:txBody>
          <a:bodyPr wrap="square" lIns="121917" tIns="60958" rIns="121917" bIns="60958" rtlCol="0">
            <a:spAutoFit/>
          </a:bodyPr>
          <a:lstStyle/>
          <a:p>
            <a:pPr algn="ctr"/>
            <a:r>
              <a:rPr lang="en-US" altLang="ko-KR" sz="1900" b="1" dirty="0">
                <a:solidFill>
                  <a:schemeClr val="tx1">
                    <a:lumMod val="75000"/>
                    <a:lumOff val="25000"/>
                  </a:schemeClr>
                </a:solidFill>
                <a:cs typeface="Arial" pitchFamily="34" charset="0"/>
              </a:rPr>
              <a:t>0</a:t>
            </a:r>
            <a:r>
              <a:rPr lang="el-GR" altLang="ko-KR" sz="1900" b="1" dirty="0">
                <a:solidFill>
                  <a:schemeClr val="tx1">
                    <a:lumMod val="75000"/>
                    <a:lumOff val="25000"/>
                  </a:schemeClr>
                </a:solidFill>
                <a:cs typeface="Arial" pitchFamily="34" charset="0"/>
              </a:rPr>
              <a:t>1</a:t>
            </a:r>
            <a:endParaRPr lang="ko-KR" altLang="en-US" sz="19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68619" y="2908307"/>
            <a:ext cx="5796067" cy="768085"/>
          </a:xfrm>
        </p:spPr>
        <p:txBody>
          <a:bodyPr>
            <a:noAutofit/>
          </a:bodyPr>
          <a:lstStyle/>
          <a:p>
            <a:r>
              <a:rPr lang="el-GR" altLang="ko-KR" sz="3200" b="1" dirty="0"/>
              <a:t>Ανάθεση Έργου</a:t>
            </a:r>
          </a:p>
        </p:txBody>
      </p:sp>
      <p:sp>
        <p:nvSpPr>
          <p:cNvPr id="6" name="TextBox 14"/>
          <p:cNvSpPr txBox="1"/>
          <p:nvPr/>
        </p:nvSpPr>
        <p:spPr>
          <a:xfrm>
            <a:off x="3409406" y="3150589"/>
            <a:ext cx="940526" cy="615549"/>
          </a:xfrm>
          <a:prstGeom prst="rect">
            <a:avLst/>
          </a:prstGeom>
          <a:noFill/>
        </p:spPr>
        <p:txBody>
          <a:bodyPr wrap="square" lIns="121917" tIns="60958" rIns="121917" bIns="60958" rtlCol="0">
            <a:spAutoFit/>
          </a:bodyPr>
          <a:lstStyle/>
          <a:p>
            <a:pPr algn="ctr"/>
            <a:r>
              <a:rPr lang="en-US" altLang="ko-KR" sz="3200" b="1" dirty="0">
                <a:solidFill>
                  <a:schemeClr val="accent2">
                    <a:lumMod val="50000"/>
                  </a:schemeClr>
                </a:solidFill>
                <a:cs typeface="Arial" pitchFamily="34" charset="0"/>
              </a:rPr>
              <a:t>0</a:t>
            </a:r>
            <a:r>
              <a:rPr lang="el-GR" altLang="ko-KR" sz="3200" b="1" dirty="0">
                <a:solidFill>
                  <a:schemeClr val="accent2">
                    <a:lumMod val="50000"/>
                  </a:schemeClr>
                </a:solidFill>
                <a:cs typeface="Arial" pitchFamily="34" charset="0"/>
              </a:rPr>
              <a:t>3</a:t>
            </a:r>
            <a:endParaRPr lang="ko-KR" altLang="en-US" sz="3200" b="1" dirty="0">
              <a:solidFill>
                <a:schemeClr val="accent2">
                  <a:lumMod val="50000"/>
                </a:schemeClr>
              </a:solidFill>
              <a:cs typeface="Arial" pitchFamily="34" charset="0"/>
            </a:endParaRPr>
          </a:p>
        </p:txBody>
      </p:sp>
    </p:spTree>
    <p:extLst>
      <p:ext uri="{BB962C8B-B14F-4D97-AF65-F5344CB8AC3E}">
        <p14:creationId xmlns:p14="http://schemas.microsoft.com/office/powerpoint/2010/main" val="1323865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D59553-A039-471C-AE26-F96ADECAB6CF}"/>
              </a:ext>
            </a:extLst>
          </p:cNvPr>
          <p:cNvGrpSpPr/>
          <p:nvPr/>
        </p:nvGrpSpPr>
        <p:grpSpPr>
          <a:xfrm>
            <a:off x="679270" y="1397726"/>
            <a:ext cx="5055324" cy="4173231"/>
            <a:chOff x="668085" y="2656301"/>
            <a:chExt cx="3954836" cy="31105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126" name="TextBox 125">
            <a:extLst>
              <a:ext uri="{FF2B5EF4-FFF2-40B4-BE49-F238E27FC236}">
                <a16:creationId xmlns:a16="http://schemas.microsoft.com/office/drawing/2014/main" id="{FAB79797-DA5A-4C26-B77F-3BA37128790D}"/>
              </a:ext>
            </a:extLst>
          </p:cNvPr>
          <p:cNvSpPr txBox="1"/>
          <p:nvPr/>
        </p:nvSpPr>
        <p:spPr>
          <a:xfrm>
            <a:off x="6036423" y="1426248"/>
            <a:ext cx="5153011" cy="3908762"/>
          </a:xfrm>
          <a:prstGeom prst="rect">
            <a:avLst/>
          </a:prstGeom>
          <a:noFill/>
        </p:spPr>
        <p:txBody>
          <a:bodyPr wrap="square" rtlCol="0">
            <a:spAutoFit/>
          </a:bodyPr>
          <a:lstStyle/>
          <a:p>
            <a:r>
              <a:rPr lang="el-GR" altLang="ko-KR" sz="2000" b="1" dirty="0">
                <a:solidFill>
                  <a:schemeClr val="accent2">
                    <a:lumMod val="50000"/>
                  </a:schemeClr>
                </a:solidFill>
                <a:cs typeface="Arial" pitchFamily="34" charset="0"/>
              </a:rPr>
              <a:t>Καλείστε να σχεδιάσετε ένα βιωματικό εργαστήριο ακολουθώντας τις 5 φάσεις, όπως σας παρουσιάστηκαν.</a:t>
            </a:r>
          </a:p>
          <a:p>
            <a:endParaRPr lang="el-GR" altLang="ko-KR" sz="2000" b="1" dirty="0">
              <a:solidFill>
                <a:schemeClr val="accent2">
                  <a:lumMod val="50000"/>
                </a:schemeClr>
              </a:solidFill>
              <a:cs typeface="Arial" pitchFamily="34" charset="0"/>
            </a:endParaRPr>
          </a:p>
          <a:p>
            <a:r>
              <a:rPr lang="el-GR" altLang="ko-KR" sz="2000" b="1" dirty="0">
                <a:solidFill>
                  <a:schemeClr val="accent2">
                    <a:lumMod val="50000"/>
                  </a:schemeClr>
                </a:solidFill>
                <a:cs typeface="Arial" pitchFamily="34" charset="0"/>
              </a:rPr>
              <a:t>Το θέμα του εργαστηρίου θα πρέπει να είναι σχετικό με την</a:t>
            </a:r>
            <a:r>
              <a:rPr lang="en-US" altLang="ko-KR" sz="2000" b="1" dirty="0">
                <a:solidFill>
                  <a:schemeClr val="accent2">
                    <a:lumMod val="50000"/>
                  </a:schemeClr>
                </a:solidFill>
                <a:cs typeface="Arial" pitchFamily="34" charset="0"/>
              </a:rPr>
              <a:t> </a:t>
            </a:r>
            <a:r>
              <a:rPr lang="el-GR" altLang="ko-KR" sz="2000" b="1" dirty="0">
                <a:solidFill>
                  <a:schemeClr val="accent2">
                    <a:lumMod val="50000"/>
                  </a:schemeClr>
                </a:solidFill>
                <a:cs typeface="Arial" pitchFamily="34" charset="0"/>
              </a:rPr>
              <a:t>πανδημία.</a:t>
            </a:r>
          </a:p>
          <a:p>
            <a:endParaRPr lang="el-GR" altLang="ko-KR" sz="2000" b="1" dirty="0">
              <a:solidFill>
                <a:schemeClr val="accent2">
                  <a:lumMod val="50000"/>
                </a:schemeClr>
              </a:solidFill>
              <a:cs typeface="Arial" pitchFamily="34" charset="0"/>
            </a:endParaRPr>
          </a:p>
          <a:p>
            <a:r>
              <a:rPr lang="el-GR" altLang="ko-KR" sz="2000" b="1" dirty="0">
                <a:solidFill>
                  <a:schemeClr val="accent2">
                    <a:lumMod val="50000"/>
                  </a:schemeClr>
                </a:solidFill>
                <a:cs typeface="Arial" pitchFamily="34" charset="0"/>
              </a:rPr>
              <a:t>Προτείνεται το βιωματικό να απευθύνεται σε μαθητές πρωτοβάθμιας ή δευτεροβάθμιας (δημοτικό, γυμνάσιο, λύκειο)</a:t>
            </a:r>
          </a:p>
          <a:p>
            <a:endParaRPr lang="el-GR" altLang="ko-KR" sz="1200" b="1" dirty="0">
              <a:solidFill>
                <a:schemeClr val="accent2">
                  <a:lumMod val="50000"/>
                </a:schemeClr>
              </a:solidFill>
              <a:cs typeface="Arial" pitchFamily="34" charset="0"/>
            </a:endParaRPr>
          </a:p>
          <a:p>
            <a:endParaRPr lang="el-GR" altLang="ko-KR" sz="1200" b="1" dirty="0">
              <a:solidFill>
                <a:schemeClr val="accent2">
                  <a:lumMod val="50000"/>
                </a:schemeClr>
              </a:solidFill>
              <a:cs typeface="Arial" pitchFamily="34" charset="0"/>
            </a:endParaRPr>
          </a:p>
          <a:p>
            <a:endParaRPr lang="el-GR" altLang="ko-KR" sz="1200" b="1" dirty="0">
              <a:solidFill>
                <a:schemeClr val="accent2">
                  <a:lumMod val="50000"/>
                </a:schemeClr>
              </a:solidFill>
              <a:cs typeface="Arial" pitchFamily="34" charset="0"/>
            </a:endParaRPr>
          </a:p>
          <a:p>
            <a:endParaRPr lang="ko-KR" altLang="en-US" sz="1200" b="1" dirty="0">
              <a:solidFill>
                <a:schemeClr val="accent2">
                  <a:lumMod val="50000"/>
                </a:schemeClr>
              </a:solidFill>
              <a:cs typeface="Arial" pitchFamily="34" charset="0"/>
            </a:endParaRPr>
          </a:p>
        </p:txBody>
      </p:sp>
      <p:sp>
        <p:nvSpPr>
          <p:cNvPr id="71" name="직사각형 3">
            <a:extLst>
              <a:ext uri="{FF2B5EF4-FFF2-40B4-BE49-F238E27FC236}">
                <a16:creationId xmlns:a16="http://schemas.microsoft.com/office/drawing/2014/main" id="{1DAB7448-0F97-41F6-82E6-03CB11D94D6E}"/>
              </a:ext>
            </a:extLst>
          </p:cNvPr>
          <p:cNvSpPr/>
          <p:nvPr/>
        </p:nvSpPr>
        <p:spPr>
          <a:xfrm>
            <a:off x="4411914" y="337722"/>
            <a:ext cx="2929412" cy="923330"/>
          </a:xfrm>
          <a:prstGeom prst="rect">
            <a:avLst/>
          </a:prstGeom>
        </p:spPr>
        <p:txBody>
          <a:bodyPr wrap="square">
            <a:spAutoFit/>
          </a:bodyPr>
          <a:lstStyle/>
          <a:p>
            <a:r>
              <a:rPr lang="el-GR" altLang="ko-KR" sz="5400" dirty="0">
                <a:solidFill>
                  <a:schemeClr val="accent3"/>
                </a:solidFill>
                <a:latin typeface="+mj-lt"/>
              </a:rPr>
              <a:t>Ε</a:t>
            </a:r>
            <a:r>
              <a:rPr lang="el-GR" altLang="ko-KR" sz="5400" dirty="0">
                <a:solidFill>
                  <a:schemeClr val="accent2">
                    <a:lumMod val="50000"/>
                  </a:schemeClr>
                </a:solidFill>
                <a:latin typeface="+mj-lt"/>
              </a:rPr>
              <a:t>ργασία</a:t>
            </a:r>
            <a:endParaRPr lang="ko-KR" altLang="en-US" sz="5400" dirty="0">
              <a:solidFill>
                <a:schemeClr val="accent2">
                  <a:lumMod val="50000"/>
                </a:schemeClr>
              </a:solidFill>
              <a:latin typeface="+mj-lt"/>
            </a:endParaRPr>
          </a:p>
        </p:txBody>
      </p:sp>
    </p:spTree>
    <p:extLst>
      <p:ext uri="{BB962C8B-B14F-4D97-AF65-F5344CB8AC3E}">
        <p14:creationId xmlns:p14="http://schemas.microsoft.com/office/powerpoint/2010/main" val="342313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5D59553-A039-471C-AE26-F96ADECAB6CF}"/>
              </a:ext>
            </a:extLst>
          </p:cNvPr>
          <p:cNvGrpSpPr/>
          <p:nvPr/>
        </p:nvGrpSpPr>
        <p:grpSpPr>
          <a:xfrm>
            <a:off x="587831" y="182880"/>
            <a:ext cx="1828798" cy="1463040"/>
            <a:chOff x="668085" y="2656301"/>
            <a:chExt cx="3954836" cy="31105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3"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7"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126" name="TextBox 125">
            <a:extLst>
              <a:ext uri="{FF2B5EF4-FFF2-40B4-BE49-F238E27FC236}">
                <a16:creationId xmlns:a16="http://schemas.microsoft.com/office/drawing/2014/main" id="{FAB79797-DA5A-4C26-B77F-3BA37128790D}"/>
              </a:ext>
            </a:extLst>
          </p:cNvPr>
          <p:cNvSpPr txBox="1"/>
          <p:nvPr/>
        </p:nvSpPr>
        <p:spPr>
          <a:xfrm>
            <a:off x="613955" y="1685109"/>
            <a:ext cx="10763794" cy="4278094"/>
          </a:xfrm>
          <a:prstGeom prst="rect">
            <a:avLst/>
          </a:prstGeom>
          <a:noFill/>
        </p:spPr>
        <p:txBody>
          <a:bodyPr wrap="square" rtlCol="0">
            <a:spAutoFit/>
          </a:bodyPr>
          <a:lstStyle/>
          <a:p>
            <a:r>
              <a:rPr lang="el-GR" altLang="ko-KR" sz="2000" b="1" dirty="0">
                <a:solidFill>
                  <a:schemeClr val="accent2">
                    <a:lumMod val="50000"/>
                  </a:schemeClr>
                </a:solidFill>
                <a:cs typeface="Arial" pitchFamily="34" charset="0"/>
              </a:rPr>
              <a:t>Στην Α΄ φάση μπορούν να χρησιμοποιηθούν διάφορες τεχνικές, ώστε να γίνει η γνωριμία της ομάδας και να δημιουργηθεί ευχάριστο κλίμα.</a:t>
            </a:r>
          </a:p>
          <a:p>
            <a:endParaRPr lang="el-GR" altLang="ko-KR" sz="2000" b="1" dirty="0">
              <a:solidFill>
                <a:schemeClr val="accent2">
                  <a:lumMod val="50000"/>
                </a:schemeClr>
              </a:solidFill>
              <a:cs typeface="Arial" pitchFamily="34" charset="0"/>
            </a:endParaRPr>
          </a:p>
          <a:p>
            <a:r>
              <a:rPr lang="el-GR" altLang="ko-KR" sz="2000" b="1" dirty="0">
                <a:solidFill>
                  <a:schemeClr val="accent2">
                    <a:lumMod val="50000"/>
                  </a:schemeClr>
                </a:solidFill>
                <a:cs typeface="Arial" pitchFamily="34" charset="0"/>
              </a:rPr>
              <a:t>Στη Β΄ φάση προσέγγισης εννοιών μπορεί να γίνει προσέγγιση των βασικότερων εννοιών του θέματος από τον εκπαιδευτή, ώστε να ενεργοποιηθούν τυχόν προϋπάρχουσες γνώσεις.</a:t>
            </a:r>
          </a:p>
          <a:p>
            <a:endParaRPr lang="el-GR" altLang="ko-KR" sz="2000" b="1" dirty="0">
              <a:solidFill>
                <a:schemeClr val="accent2">
                  <a:lumMod val="50000"/>
                </a:schemeClr>
              </a:solidFill>
              <a:cs typeface="Arial" pitchFamily="34" charset="0"/>
            </a:endParaRPr>
          </a:p>
          <a:p>
            <a:r>
              <a:rPr lang="el-GR" altLang="ko-KR" sz="2000" b="1" dirty="0">
                <a:solidFill>
                  <a:schemeClr val="accent2">
                    <a:lumMod val="50000"/>
                  </a:schemeClr>
                </a:solidFill>
                <a:cs typeface="Arial" pitchFamily="34" charset="0"/>
              </a:rPr>
              <a:t>Στη Γ΄ φάση αναζήτησης στοιχείων ακολουθούνται ομαδοσυνεργατικοί τρόποι. </a:t>
            </a:r>
          </a:p>
          <a:p>
            <a:endParaRPr lang="el-GR" altLang="ko-KR" sz="2000" b="1" dirty="0">
              <a:solidFill>
                <a:schemeClr val="accent2">
                  <a:lumMod val="50000"/>
                </a:schemeClr>
              </a:solidFill>
              <a:cs typeface="Arial" pitchFamily="34" charset="0"/>
            </a:endParaRPr>
          </a:p>
          <a:p>
            <a:r>
              <a:rPr lang="el-GR" altLang="ko-KR" sz="2000" b="1" dirty="0">
                <a:solidFill>
                  <a:schemeClr val="accent2">
                    <a:lumMod val="50000"/>
                  </a:schemeClr>
                </a:solidFill>
                <a:cs typeface="Arial" pitchFamily="34" charset="0"/>
              </a:rPr>
              <a:t>Στη Δ΄ φάση εφαρμογής της νέας γνώσης ακολουθούνται βιωματικοί τρόποι και τεχνικές εμπέδωσης.</a:t>
            </a:r>
          </a:p>
          <a:p>
            <a:endParaRPr lang="el-GR" altLang="ko-KR" sz="2000" b="1" dirty="0">
              <a:solidFill>
                <a:schemeClr val="accent2">
                  <a:lumMod val="50000"/>
                </a:schemeClr>
              </a:solidFill>
              <a:cs typeface="Arial" pitchFamily="34" charset="0"/>
            </a:endParaRPr>
          </a:p>
          <a:p>
            <a:r>
              <a:rPr lang="el-GR" altLang="ko-KR" sz="2000" b="1" dirty="0">
                <a:solidFill>
                  <a:schemeClr val="accent2">
                    <a:lumMod val="50000"/>
                  </a:schemeClr>
                </a:solidFill>
                <a:cs typeface="Arial" pitchFamily="34" charset="0"/>
              </a:rPr>
              <a:t>Στην Ε΄ φάση της αξιολόγησης, αξιολογείται το εργαστήριο από τους εκπαιδευόμενους, η διαδικασία από τον εκπαιδευτή και μπορεί να αξιολογηθεί και το μαθησιακό αποτέλεσμα. </a:t>
            </a:r>
            <a:endParaRPr lang="el-GR" altLang="ko-KR" sz="1200" b="1" dirty="0">
              <a:solidFill>
                <a:schemeClr val="accent2">
                  <a:lumMod val="50000"/>
                </a:schemeClr>
              </a:solidFill>
              <a:cs typeface="Arial" pitchFamily="34" charset="0"/>
            </a:endParaRPr>
          </a:p>
          <a:p>
            <a:endParaRPr lang="ko-KR" altLang="en-US" sz="1200" b="1" dirty="0">
              <a:solidFill>
                <a:schemeClr val="accent2">
                  <a:lumMod val="50000"/>
                </a:schemeClr>
              </a:solidFill>
              <a:cs typeface="Arial" pitchFamily="34" charset="0"/>
            </a:endParaRPr>
          </a:p>
        </p:txBody>
      </p:sp>
      <p:sp>
        <p:nvSpPr>
          <p:cNvPr id="71" name="직사각형 3">
            <a:extLst>
              <a:ext uri="{FF2B5EF4-FFF2-40B4-BE49-F238E27FC236}">
                <a16:creationId xmlns:a16="http://schemas.microsoft.com/office/drawing/2014/main" id="{1DAB7448-0F97-41F6-82E6-03CB11D94D6E}"/>
              </a:ext>
            </a:extLst>
          </p:cNvPr>
          <p:cNvSpPr/>
          <p:nvPr/>
        </p:nvSpPr>
        <p:spPr>
          <a:xfrm>
            <a:off x="4411914" y="337722"/>
            <a:ext cx="2929412" cy="923330"/>
          </a:xfrm>
          <a:prstGeom prst="rect">
            <a:avLst/>
          </a:prstGeom>
        </p:spPr>
        <p:txBody>
          <a:bodyPr wrap="square">
            <a:spAutoFit/>
          </a:bodyPr>
          <a:lstStyle/>
          <a:p>
            <a:r>
              <a:rPr lang="el-GR" altLang="ko-KR" sz="5400" dirty="0">
                <a:solidFill>
                  <a:schemeClr val="accent3"/>
                </a:solidFill>
                <a:latin typeface="+mj-lt"/>
              </a:rPr>
              <a:t>Ε</a:t>
            </a:r>
            <a:r>
              <a:rPr lang="el-GR" altLang="ko-KR" sz="5400" dirty="0">
                <a:solidFill>
                  <a:schemeClr val="accent2">
                    <a:lumMod val="50000"/>
                  </a:schemeClr>
                </a:solidFill>
                <a:latin typeface="+mj-lt"/>
              </a:rPr>
              <a:t>ργασία</a:t>
            </a:r>
            <a:endParaRPr lang="ko-KR" altLang="en-US" sz="5400" dirty="0">
              <a:solidFill>
                <a:schemeClr val="accent2">
                  <a:lumMod val="50000"/>
                </a:schemeClr>
              </a:solidFill>
              <a:latin typeface="+mj-lt"/>
            </a:endParaRPr>
          </a:p>
        </p:txBody>
      </p:sp>
      <p:grpSp>
        <p:nvGrpSpPr>
          <p:cNvPr id="25" name="Group 2">
            <a:extLst>
              <a:ext uri="{FF2B5EF4-FFF2-40B4-BE49-F238E27FC236}">
                <a16:creationId xmlns:a16="http://schemas.microsoft.com/office/drawing/2014/main" id="{55D59553-A039-471C-AE26-F96ADECAB6CF}"/>
              </a:ext>
            </a:extLst>
          </p:cNvPr>
          <p:cNvGrpSpPr/>
          <p:nvPr/>
        </p:nvGrpSpPr>
        <p:grpSpPr>
          <a:xfrm>
            <a:off x="9348654" y="230777"/>
            <a:ext cx="1828798" cy="1463040"/>
            <a:chOff x="668085" y="2656301"/>
            <a:chExt cx="3954836" cy="3110599"/>
          </a:xfrm>
        </p:grpSpPr>
        <p:sp>
          <p:nvSpPr>
            <p:cNvPr id="26"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27"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31"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44"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5"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42"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33"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0"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1"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4"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38"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9"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5"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36"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7"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28"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29"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30"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23133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5D59553-A039-471C-AE26-F96ADECAB6CF}"/>
              </a:ext>
            </a:extLst>
          </p:cNvPr>
          <p:cNvGrpSpPr/>
          <p:nvPr/>
        </p:nvGrpSpPr>
        <p:grpSpPr>
          <a:xfrm>
            <a:off x="587831" y="182880"/>
            <a:ext cx="1828798" cy="1463040"/>
            <a:chOff x="668085" y="2656301"/>
            <a:chExt cx="3954836" cy="31105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3"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7"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126" name="TextBox 125">
            <a:extLst>
              <a:ext uri="{FF2B5EF4-FFF2-40B4-BE49-F238E27FC236}">
                <a16:creationId xmlns:a16="http://schemas.microsoft.com/office/drawing/2014/main" id="{FAB79797-DA5A-4C26-B77F-3BA37128790D}"/>
              </a:ext>
            </a:extLst>
          </p:cNvPr>
          <p:cNvSpPr txBox="1"/>
          <p:nvPr/>
        </p:nvSpPr>
        <p:spPr>
          <a:xfrm>
            <a:off x="587829" y="1959429"/>
            <a:ext cx="10763794" cy="4647426"/>
          </a:xfrm>
          <a:prstGeom prst="rect">
            <a:avLst/>
          </a:prstGeom>
          <a:noFill/>
        </p:spPr>
        <p:txBody>
          <a:bodyPr wrap="square" rtlCol="0">
            <a:spAutoFit/>
          </a:bodyPr>
          <a:lstStyle/>
          <a:p>
            <a:pPr algn="ctr"/>
            <a:r>
              <a:rPr lang="el-GR" altLang="ko-KR" sz="2000" b="1" dirty="0">
                <a:solidFill>
                  <a:schemeClr val="accent2">
                    <a:lumMod val="50000"/>
                  </a:schemeClr>
                </a:solidFill>
                <a:cs typeface="Arial" pitchFamily="34" charset="0"/>
              </a:rPr>
              <a:t>Ενδεικτικά/προτεινόμενα θέματα σχεδιασμού βιωματικού εργαστηρίου:</a:t>
            </a:r>
          </a:p>
          <a:p>
            <a:pPr algn="ctr"/>
            <a:endParaRPr lang="el-GR" altLang="ko-KR" sz="2000" b="1" dirty="0">
              <a:solidFill>
                <a:schemeClr val="accent2">
                  <a:lumMod val="50000"/>
                </a:schemeClr>
              </a:solidFill>
              <a:cs typeface="Arial" pitchFamily="34" charset="0"/>
            </a:endParaRPr>
          </a:p>
          <a:p>
            <a:pPr algn="ctr">
              <a:buFont typeface="Wingdings" pitchFamily="2" charset="2"/>
              <a:buChar char="v"/>
            </a:pPr>
            <a:r>
              <a:rPr lang="el-GR" altLang="ko-KR" sz="2000" b="1" dirty="0">
                <a:solidFill>
                  <a:schemeClr val="accent2">
                    <a:lumMod val="50000"/>
                  </a:schemeClr>
                </a:solidFill>
                <a:cs typeface="Arial" pitchFamily="34" charset="0"/>
              </a:rPr>
              <a:t>Η πανδημία και η σχολική μου τάξη</a:t>
            </a:r>
          </a:p>
          <a:p>
            <a:pPr algn="ctr">
              <a:buFont typeface="Wingdings" pitchFamily="2" charset="2"/>
              <a:buChar char="v"/>
            </a:pPr>
            <a:r>
              <a:rPr lang="el-GR" altLang="ko-KR" sz="2000" b="1" dirty="0">
                <a:solidFill>
                  <a:schemeClr val="accent2">
                    <a:lumMod val="50000"/>
                  </a:schemeClr>
                </a:solidFill>
                <a:cs typeface="Arial" pitchFamily="34" charset="0"/>
              </a:rPr>
              <a:t>Ο κορονοϊός και οι παππούδες μας</a:t>
            </a:r>
          </a:p>
          <a:p>
            <a:pPr algn="ctr">
              <a:buFont typeface="Wingdings" pitchFamily="2" charset="2"/>
              <a:buChar char="v"/>
            </a:pPr>
            <a:r>
              <a:rPr lang="el-GR" altLang="ko-KR" sz="2000" b="1" dirty="0">
                <a:solidFill>
                  <a:schemeClr val="accent2">
                    <a:lumMod val="50000"/>
                  </a:schemeClr>
                </a:solidFill>
                <a:cs typeface="Arial" pitchFamily="34" charset="0"/>
              </a:rPr>
              <a:t>Η οικογένειά μου σε καραντίνα</a:t>
            </a:r>
          </a:p>
          <a:p>
            <a:pPr algn="ctr">
              <a:buFont typeface="Wingdings" pitchFamily="2" charset="2"/>
              <a:buChar char="v"/>
            </a:pPr>
            <a:r>
              <a:rPr lang="el-GR" altLang="ko-KR" sz="2000" b="1" dirty="0">
                <a:solidFill>
                  <a:schemeClr val="accent2">
                    <a:lumMod val="50000"/>
                  </a:schemeClr>
                </a:solidFill>
                <a:cs typeface="Arial" pitchFamily="34" charset="0"/>
              </a:rPr>
              <a:t>Η εμπειρία μου με την τηλεκπαίδευση</a:t>
            </a:r>
          </a:p>
          <a:p>
            <a:pPr algn="ctr">
              <a:buFont typeface="Wingdings" pitchFamily="2" charset="2"/>
              <a:buChar char="v"/>
            </a:pPr>
            <a:r>
              <a:rPr lang="el-GR" altLang="ko-KR" sz="2000" b="1" dirty="0">
                <a:solidFill>
                  <a:schemeClr val="accent2">
                    <a:lumMod val="50000"/>
                  </a:schemeClr>
                </a:solidFill>
                <a:cs typeface="Arial" pitchFamily="34" charset="0"/>
              </a:rPr>
              <a:t>Πανδημία και σωστή ενημέρωση</a:t>
            </a:r>
          </a:p>
          <a:p>
            <a:pPr algn="ctr">
              <a:buFont typeface="Wingdings" pitchFamily="2" charset="2"/>
              <a:buChar char="v"/>
            </a:pPr>
            <a:r>
              <a:rPr lang="el-GR" altLang="ko-KR" sz="2000" b="1" dirty="0">
                <a:solidFill>
                  <a:schemeClr val="accent2">
                    <a:lumMod val="50000"/>
                  </a:schemeClr>
                </a:solidFill>
                <a:cs typeface="Arial" pitchFamily="34" charset="0"/>
              </a:rPr>
              <a:t>Ο ρόλος των μέσων μαζικής ενημέρωσης στην πανδημία</a:t>
            </a:r>
          </a:p>
          <a:p>
            <a:pPr algn="ctr">
              <a:buFont typeface="Wingdings" pitchFamily="2" charset="2"/>
              <a:buChar char="v"/>
            </a:pPr>
            <a:r>
              <a:rPr lang="el-GR" altLang="ko-KR" sz="2000" b="1" dirty="0">
                <a:solidFill>
                  <a:schemeClr val="accent2">
                    <a:lumMod val="50000"/>
                  </a:schemeClr>
                </a:solidFill>
                <a:cs typeface="Arial" pitchFamily="34" charset="0"/>
              </a:rPr>
              <a:t>Πανδημία και διαχείριση άγχους</a:t>
            </a:r>
          </a:p>
          <a:p>
            <a:pPr algn="ctr">
              <a:buFont typeface="Wingdings" pitchFamily="2" charset="2"/>
              <a:buChar char="v"/>
            </a:pPr>
            <a:r>
              <a:rPr lang="el-GR" altLang="ko-KR" sz="2000" b="1" dirty="0">
                <a:solidFill>
                  <a:schemeClr val="accent2">
                    <a:lumMod val="50000"/>
                  </a:schemeClr>
                </a:solidFill>
                <a:cs typeface="Arial" pitchFamily="34" charset="0"/>
              </a:rPr>
              <a:t>Ο/η συμμαθητής/</a:t>
            </a:r>
            <a:r>
              <a:rPr lang="el-GR" altLang="ko-KR" sz="2000" b="1" dirty="0" err="1">
                <a:solidFill>
                  <a:schemeClr val="accent2">
                    <a:lumMod val="50000"/>
                  </a:schemeClr>
                </a:solidFill>
                <a:cs typeface="Arial" pitchFamily="34" charset="0"/>
              </a:rPr>
              <a:t>τρια</a:t>
            </a:r>
            <a:r>
              <a:rPr lang="el-GR" altLang="ko-KR" sz="2000" b="1" dirty="0">
                <a:solidFill>
                  <a:schemeClr val="accent2">
                    <a:lumMod val="50000"/>
                  </a:schemeClr>
                </a:solidFill>
                <a:cs typeface="Arial" pitchFamily="34" charset="0"/>
              </a:rPr>
              <a:t> είναι θετικός στον ιό</a:t>
            </a:r>
          </a:p>
          <a:p>
            <a:pPr algn="ctr">
              <a:buFont typeface="Wingdings" pitchFamily="2" charset="2"/>
              <a:buChar char="v"/>
            </a:pPr>
            <a:endParaRPr lang="el-GR" altLang="ko-KR" sz="2000" b="1" dirty="0">
              <a:solidFill>
                <a:schemeClr val="accent2">
                  <a:lumMod val="50000"/>
                </a:schemeClr>
              </a:solidFill>
              <a:cs typeface="Arial" pitchFamily="34" charset="0"/>
            </a:endParaRPr>
          </a:p>
          <a:p>
            <a:pPr algn="ctr"/>
            <a:r>
              <a:rPr lang="el-GR" altLang="ko-KR" sz="2000" b="1" dirty="0">
                <a:solidFill>
                  <a:schemeClr val="accent2">
                    <a:lumMod val="50000"/>
                  </a:schemeClr>
                </a:solidFill>
                <a:cs typeface="Arial" pitchFamily="34" charset="0"/>
              </a:rPr>
              <a:t>…</a:t>
            </a:r>
          </a:p>
          <a:p>
            <a:pPr>
              <a:buFont typeface="Wingdings" pitchFamily="2" charset="2"/>
              <a:buChar char="v"/>
            </a:pPr>
            <a:endParaRPr lang="el-GR" altLang="ko-KR" sz="2000" b="1" dirty="0">
              <a:solidFill>
                <a:schemeClr val="accent2">
                  <a:lumMod val="50000"/>
                </a:schemeClr>
              </a:solidFill>
              <a:cs typeface="Arial" pitchFamily="34" charset="0"/>
            </a:endParaRPr>
          </a:p>
          <a:p>
            <a:endParaRPr lang="el-GR" altLang="ko-KR" sz="1200" b="1" dirty="0">
              <a:solidFill>
                <a:schemeClr val="accent2">
                  <a:lumMod val="50000"/>
                </a:schemeClr>
              </a:solidFill>
              <a:cs typeface="Arial" pitchFamily="34" charset="0"/>
            </a:endParaRPr>
          </a:p>
          <a:p>
            <a:endParaRPr lang="el-GR" altLang="ko-KR" sz="1200" b="1" dirty="0">
              <a:solidFill>
                <a:schemeClr val="accent2">
                  <a:lumMod val="50000"/>
                </a:schemeClr>
              </a:solidFill>
              <a:cs typeface="Arial" pitchFamily="34" charset="0"/>
            </a:endParaRPr>
          </a:p>
          <a:p>
            <a:endParaRPr lang="ko-KR" altLang="en-US" sz="1200" b="1" dirty="0">
              <a:solidFill>
                <a:schemeClr val="accent2">
                  <a:lumMod val="50000"/>
                </a:schemeClr>
              </a:solidFill>
              <a:cs typeface="Arial" pitchFamily="34" charset="0"/>
            </a:endParaRPr>
          </a:p>
        </p:txBody>
      </p:sp>
      <p:sp>
        <p:nvSpPr>
          <p:cNvPr id="71" name="직사각형 3">
            <a:extLst>
              <a:ext uri="{FF2B5EF4-FFF2-40B4-BE49-F238E27FC236}">
                <a16:creationId xmlns:a16="http://schemas.microsoft.com/office/drawing/2014/main" id="{1DAB7448-0F97-41F6-82E6-03CB11D94D6E}"/>
              </a:ext>
            </a:extLst>
          </p:cNvPr>
          <p:cNvSpPr/>
          <p:nvPr/>
        </p:nvSpPr>
        <p:spPr>
          <a:xfrm>
            <a:off x="4411914" y="337722"/>
            <a:ext cx="2929412" cy="923330"/>
          </a:xfrm>
          <a:prstGeom prst="rect">
            <a:avLst/>
          </a:prstGeom>
        </p:spPr>
        <p:txBody>
          <a:bodyPr wrap="square">
            <a:spAutoFit/>
          </a:bodyPr>
          <a:lstStyle/>
          <a:p>
            <a:r>
              <a:rPr lang="el-GR" altLang="ko-KR" sz="5400" dirty="0">
                <a:solidFill>
                  <a:schemeClr val="accent3"/>
                </a:solidFill>
                <a:latin typeface="+mj-lt"/>
              </a:rPr>
              <a:t>Ε</a:t>
            </a:r>
            <a:r>
              <a:rPr lang="el-GR" altLang="ko-KR" sz="5400" dirty="0">
                <a:solidFill>
                  <a:schemeClr val="accent2">
                    <a:lumMod val="50000"/>
                  </a:schemeClr>
                </a:solidFill>
                <a:latin typeface="+mj-lt"/>
              </a:rPr>
              <a:t>ργασία</a:t>
            </a:r>
            <a:endParaRPr lang="ko-KR" altLang="en-US" sz="5400" dirty="0">
              <a:solidFill>
                <a:schemeClr val="accent2">
                  <a:lumMod val="50000"/>
                </a:schemeClr>
              </a:solidFill>
              <a:latin typeface="+mj-lt"/>
            </a:endParaRPr>
          </a:p>
        </p:txBody>
      </p:sp>
      <p:grpSp>
        <p:nvGrpSpPr>
          <p:cNvPr id="10" name="Group 2">
            <a:extLst>
              <a:ext uri="{FF2B5EF4-FFF2-40B4-BE49-F238E27FC236}">
                <a16:creationId xmlns:a16="http://schemas.microsoft.com/office/drawing/2014/main" id="{55D59553-A039-471C-AE26-F96ADECAB6CF}"/>
              </a:ext>
            </a:extLst>
          </p:cNvPr>
          <p:cNvGrpSpPr/>
          <p:nvPr/>
        </p:nvGrpSpPr>
        <p:grpSpPr>
          <a:xfrm>
            <a:off x="9348654" y="230777"/>
            <a:ext cx="1828798" cy="1463040"/>
            <a:chOff x="668085" y="2656301"/>
            <a:chExt cx="3954836" cy="3110599"/>
          </a:xfrm>
        </p:grpSpPr>
        <p:sp>
          <p:nvSpPr>
            <p:cNvPr id="26"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11"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12"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44"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5"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42"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4"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0"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1"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5"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38"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9"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36"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7"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28"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29"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30"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23133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15215" y="2364113"/>
            <a:ext cx="5990533" cy="1440161"/>
          </a:xfrm>
        </p:spPr>
        <p:txBody>
          <a:bodyPr>
            <a:normAutofit/>
          </a:bodyPr>
          <a:lstStyle/>
          <a:p>
            <a:pPr>
              <a:lnSpc>
                <a:spcPct val="100000"/>
              </a:lnSpc>
            </a:pPr>
            <a:r>
              <a:rPr lang="el-GR" altLang="ko-KR" dirty="0">
                <a:ea typeface="맑은 고딕" pitchFamily="50" charset="-127"/>
              </a:rPr>
              <a:t>Καλή επιτυχία!</a:t>
            </a:r>
            <a:endParaRPr lang="en-US" altLang="ko-KR" dirty="0"/>
          </a:p>
        </p:txBody>
      </p:sp>
      <p:sp>
        <p:nvSpPr>
          <p:cNvPr id="4" name="Text Placeholder 3"/>
          <p:cNvSpPr>
            <a:spLocks noGrp="1"/>
          </p:cNvSpPr>
          <p:nvPr>
            <p:ph type="body" sz="quarter" idx="11"/>
          </p:nvPr>
        </p:nvSpPr>
        <p:spPr/>
        <p:txBody>
          <a:bodyPr>
            <a:normAutofit fontScale="92500" lnSpcReduction="20000"/>
          </a:bodyPr>
          <a:lstStyle/>
          <a:p>
            <a:pPr>
              <a:defRPr/>
            </a:pPr>
            <a:r>
              <a:rPr lang="el-GR" altLang="ko-KR" b="1" dirty="0"/>
              <a:t>Μαρία Βεργέτη</a:t>
            </a:r>
          </a:p>
          <a:p>
            <a:pPr>
              <a:defRPr/>
            </a:pPr>
            <a:r>
              <a:rPr lang="el-GR" altLang="ko-KR" b="1" dirty="0"/>
              <a:t>Καθηγήτρια Κοινωνιολογίας Π</a:t>
            </a:r>
            <a:r>
              <a:rPr lang="en-US" altLang="ko-KR" b="1" dirty="0"/>
              <a:t>.</a:t>
            </a:r>
            <a:r>
              <a:rPr lang="el-GR" altLang="ko-KR" b="1" dirty="0"/>
              <a:t>Τ</a:t>
            </a:r>
            <a:r>
              <a:rPr lang="en-US" altLang="ko-KR" b="1" dirty="0"/>
              <a:t>.</a:t>
            </a:r>
            <a:r>
              <a:rPr lang="el-GR" altLang="ko-KR" b="1" dirty="0"/>
              <a:t>Δ</a:t>
            </a:r>
            <a:r>
              <a:rPr lang="en-US" altLang="ko-KR" b="1" dirty="0"/>
              <a:t>.</a:t>
            </a:r>
            <a:r>
              <a:rPr lang="el-GR" altLang="ko-KR" b="1" dirty="0"/>
              <a:t>Ε</a:t>
            </a:r>
            <a:r>
              <a:rPr lang="en-US" altLang="ko-KR" b="1" dirty="0"/>
              <a:t>.</a:t>
            </a:r>
            <a:r>
              <a:rPr lang="el-GR" altLang="ko-KR" b="1" dirty="0"/>
              <a:t> Δ</a:t>
            </a:r>
            <a:r>
              <a:rPr lang="en-US" altLang="ko-KR" b="1" dirty="0"/>
              <a:t>.</a:t>
            </a:r>
            <a:r>
              <a:rPr lang="el-GR" altLang="ko-KR" b="1" dirty="0"/>
              <a:t>Π</a:t>
            </a:r>
            <a:r>
              <a:rPr lang="en-US" altLang="ko-KR" b="1" dirty="0"/>
              <a:t>.</a:t>
            </a:r>
            <a:r>
              <a:rPr lang="el-GR" altLang="ko-KR" b="1" dirty="0"/>
              <a:t>Θ</a:t>
            </a:r>
            <a:r>
              <a:rPr lang="en-US" altLang="ko-KR" b="1" dirty="0"/>
              <a:t>.</a:t>
            </a:r>
            <a:endParaRPr lang="en-US" altLang="ko-KR" dirty="0"/>
          </a:p>
        </p:txBody>
      </p:sp>
      <p:grpSp>
        <p:nvGrpSpPr>
          <p:cNvPr id="2" name="Group 7"/>
          <p:cNvGrpSpPr/>
          <p:nvPr/>
        </p:nvGrpSpPr>
        <p:grpSpPr>
          <a:xfrm>
            <a:off x="343019" y="2325000"/>
            <a:ext cx="184363" cy="2208000"/>
            <a:chOff x="0" y="1995686"/>
            <a:chExt cx="173576" cy="1368152"/>
          </a:xfrm>
          <a:solidFill>
            <a:schemeClr val="accent6"/>
          </a:solidFill>
        </p:grpSpPr>
        <p:sp>
          <p:nvSpPr>
            <p:cNvPr id="6" name="Rectangle 5"/>
            <p:cNvSpPr/>
            <p:nvPr/>
          </p:nvSpPr>
          <p:spPr>
            <a:xfrm>
              <a:off x="0" y="1995686"/>
              <a:ext cx="89756"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83820" y="1995686"/>
              <a:ext cx="89756"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97184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l-GR" altLang="ko-KR" sz="3200" b="1" dirty="0"/>
              <a:t>Το μοντέλο των 5 σταδίων για εργαστήρια βιωματικής μάθησης</a:t>
            </a:r>
          </a:p>
        </p:txBody>
      </p:sp>
      <p:sp>
        <p:nvSpPr>
          <p:cNvPr id="6" name="TextBox 14"/>
          <p:cNvSpPr txBox="1"/>
          <p:nvPr/>
        </p:nvSpPr>
        <p:spPr>
          <a:xfrm>
            <a:off x="3409406" y="3150589"/>
            <a:ext cx="940526" cy="615549"/>
          </a:xfrm>
          <a:prstGeom prst="rect">
            <a:avLst/>
          </a:prstGeom>
          <a:noFill/>
        </p:spPr>
        <p:txBody>
          <a:bodyPr wrap="square" lIns="121917" tIns="60958" rIns="121917" bIns="60958" rtlCol="0">
            <a:spAutoFit/>
          </a:bodyPr>
          <a:lstStyle/>
          <a:p>
            <a:pPr algn="ctr"/>
            <a:r>
              <a:rPr lang="en-US" altLang="ko-KR" sz="3200" b="1" dirty="0">
                <a:solidFill>
                  <a:schemeClr val="accent2">
                    <a:lumMod val="50000"/>
                  </a:schemeClr>
                </a:solidFill>
                <a:cs typeface="Arial" pitchFamily="34" charset="0"/>
              </a:rPr>
              <a:t>0</a:t>
            </a:r>
            <a:r>
              <a:rPr lang="el-GR" altLang="ko-KR" sz="3200" b="1" dirty="0">
                <a:solidFill>
                  <a:schemeClr val="accent2">
                    <a:lumMod val="50000"/>
                  </a:schemeClr>
                </a:solidFill>
                <a:cs typeface="Arial" pitchFamily="34" charset="0"/>
              </a:rPr>
              <a:t>1</a:t>
            </a:r>
            <a:endParaRPr lang="ko-KR" altLang="en-US" sz="3200" b="1" dirty="0">
              <a:solidFill>
                <a:schemeClr val="accent2">
                  <a:lumMod val="50000"/>
                </a:schemeClr>
              </a:solidFill>
              <a:cs typeface="Arial" pitchFamily="34" charset="0"/>
            </a:endParaRPr>
          </a:p>
        </p:txBody>
      </p:sp>
    </p:spTree>
    <p:extLst>
      <p:ext uri="{BB962C8B-B14F-4D97-AF65-F5344CB8AC3E}">
        <p14:creationId xmlns:p14="http://schemas.microsoft.com/office/powerpoint/2010/main" val="132386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6"/>
          <p:cNvSpPr/>
          <p:nvPr/>
        </p:nvSpPr>
        <p:spPr>
          <a:xfrm>
            <a:off x="3958330" y="2738882"/>
            <a:ext cx="405020" cy="33856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29" name="Rectangle 16"/>
          <p:cNvSpPr/>
          <p:nvPr/>
        </p:nvSpPr>
        <p:spPr>
          <a:xfrm rot="2700000">
            <a:off x="6613794" y="4121430"/>
            <a:ext cx="298172" cy="56728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31" name="Oval 21"/>
          <p:cNvSpPr>
            <a:spLocks noChangeAspect="1"/>
          </p:cNvSpPr>
          <p:nvPr/>
        </p:nvSpPr>
        <p:spPr>
          <a:xfrm>
            <a:off x="10657172" y="3486218"/>
            <a:ext cx="402101" cy="40546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33" name="TextBox 32"/>
          <p:cNvSpPr txBox="1"/>
          <p:nvPr/>
        </p:nvSpPr>
        <p:spPr>
          <a:xfrm>
            <a:off x="2103341" y="2723499"/>
            <a:ext cx="1763801" cy="369332"/>
          </a:xfrm>
          <a:prstGeom prst="rect">
            <a:avLst/>
          </a:prstGeom>
          <a:noFill/>
        </p:spPr>
        <p:txBody>
          <a:bodyPr wrap="square" lIns="121917" tIns="60958" rIns="121917" bIns="60958" rtlCol="0">
            <a:spAutoFit/>
          </a:bodyPr>
          <a:lstStyle/>
          <a:p>
            <a:pPr algn="ctr"/>
            <a:r>
              <a:rPr lang="en-US" altLang="ko-KR" sz="1600" b="1" dirty="0">
                <a:solidFill>
                  <a:schemeClr val="bg1"/>
                </a:solidFill>
                <a:cs typeface="Arial" pitchFamily="34" charset="0"/>
              </a:rPr>
              <a:t>Your Text  Here</a:t>
            </a:r>
            <a:endParaRPr lang="ko-KR" altLang="en-US" sz="1600" b="1" dirty="0">
              <a:solidFill>
                <a:schemeClr val="bg1"/>
              </a:solidFill>
              <a:cs typeface="Arial" pitchFamily="34" charset="0"/>
            </a:endParaRPr>
          </a:p>
        </p:txBody>
      </p:sp>
      <p:sp>
        <p:nvSpPr>
          <p:cNvPr id="35" name="TextBox 34"/>
          <p:cNvSpPr txBox="1"/>
          <p:nvPr/>
        </p:nvSpPr>
        <p:spPr>
          <a:xfrm>
            <a:off x="8811548" y="3504283"/>
            <a:ext cx="1763801" cy="369332"/>
          </a:xfrm>
          <a:prstGeom prst="rect">
            <a:avLst/>
          </a:prstGeom>
          <a:noFill/>
        </p:spPr>
        <p:txBody>
          <a:bodyPr wrap="square" lIns="121917" tIns="60958" rIns="121917" bIns="60958" rtlCol="0">
            <a:spAutoFit/>
          </a:bodyPr>
          <a:lstStyle/>
          <a:p>
            <a:pPr algn="ctr"/>
            <a:r>
              <a:rPr lang="en-US" altLang="ko-KR" sz="1600" b="1" dirty="0">
                <a:solidFill>
                  <a:schemeClr val="bg1"/>
                </a:solidFill>
                <a:cs typeface="Arial" pitchFamily="34" charset="0"/>
              </a:rPr>
              <a:t>Your Text  Here</a:t>
            </a:r>
            <a:endParaRPr lang="ko-KR" altLang="en-US" sz="1600" b="1" dirty="0">
              <a:solidFill>
                <a:schemeClr val="bg1"/>
              </a:solidFill>
              <a:cs typeface="Arial" pitchFamily="34" charset="0"/>
            </a:endParaRPr>
          </a:p>
        </p:txBody>
      </p:sp>
      <p:sp>
        <p:nvSpPr>
          <p:cNvPr id="37" name="TextBox 36"/>
          <p:cNvSpPr txBox="1"/>
          <p:nvPr/>
        </p:nvSpPr>
        <p:spPr>
          <a:xfrm>
            <a:off x="4691857" y="4220407"/>
            <a:ext cx="1763801" cy="369332"/>
          </a:xfrm>
          <a:prstGeom prst="rect">
            <a:avLst/>
          </a:prstGeom>
          <a:noFill/>
        </p:spPr>
        <p:txBody>
          <a:bodyPr wrap="square" lIns="121917" tIns="60958" rIns="121917" bIns="60958" rtlCol="0">
            <a:spAutoFit/>
          </a:bodyPr>
          <a:lstStyle/>
          <a:p>
            <a:pPr algn="ctr"/>
            <a:r>
              <a:rPr lang="en-US" altLang="ko-KR" sz="1600" b="1" dirty="0">
                <a:solidFill>
                  <a:schemeClr val="bg1"/>
                </a:solidFill>
                <a:cs typeface="Arial" pitchFamily="34" charset="0"/>
              </a:rPr>
              <a:t>Your Text  Here</a:t>
            </a:r>
            <a:endParaRPr lang="ko-KR" altLang="en-US" sz="1600" b="1" dirty="0">
              <a:solidFill>
                <a:schemeClr val="bg1"/>
              </a:solidFill>
              <a:cs typeface="Arial" pitchFamily="34" charset="0"/>
            </a:endParaRPr>
          </a:p>
        </p:txBody>
      </p:sp>
      <p:sp>
        <p:nvSpPr>
          <p:cNvPr id="45" name="Text Placeholder 1">
            <a:extLst>
              <a:ext uri="{FF2B5EF4-FFF2-40B4-BE49-F238E27FC236}">
                <a16:creationId xmlns:a16="http://schemas.microsoft.com/office/drawing/2014/main" id="{D735F7F3-C1B5-4B60-A00A-4EB618DDFB5A}"/>
              </a:ext>
            </a:extLst>
          </p:cNvPr>
          <p:cNvSpPr txBox="1">
            <a:spLocks/>
          </p:cNvSpPr>
          <p:nvPr/>
        </p:nvSpPr>
        <p:spPr>
          <a:xfrm>
            <a:off x="0" y="287259"/>
            <a:ext cx="12192000" cy="72424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l-GR" altLang="ko-KR" sz="4800" dirty="0">
                <a:solidFill>
                  <a:schemeClr val="accent2">
                    <a:lumMod val="50000"/>
                  </a:schemeClr>
                </a:solidFill>
                <a:latin typeface="+mj-lt"/>
                <a:cs typeface="Arial" pitchFamily="34" charset="0"/>
              </a:rPr>
              <a:t>Το μοντέλο 5 σταδίων (Βεργέτη, 2019)</a:t>
            </a:r>
            <a:endParaRPr lang="en-US" altLang="ko-KR" sz="4800" dirty="0">
              <a:solidFill>
                <a:schemeClr val="accent2">
                  <a:lumMod val="50000"/>
                </a:schemeClr>
              </a:solidFill>
              <a:latin typeface="+mj-lt"/>
              <a:cs typeface="Arial" pitchFamily="34" charset="0"/>
            </a:endParaRPr>
          </a:p>
        </p:txBody>
      </p:sp>
      <p:sp>
        <p:nvSpPr>
          <p:cNvPr id="46" name="TextBox 32">
            <a:extLst>
              <a:ext uri="{FF2B5EF4-FFF2-40B4-BE49-F238E27FC236}">
                <a16:creationId xmlns:a16="http://schemas.microsoft.com/office/drawing/2014/main" id="{9B583191-69B8-463E-8E8A-295A73BDD1DC}"/>
              </a:ext>
            </a:extLst>
          </p:cNvPr>
          <p:cNvSpPr txBox="1"/>
          <p:nvPr/>
        </p:nvSpPr>
        <p:spPr>
          <a:xfrm>
            <a:off x="4320629" y="2421251"/>
            <a:ext cx="7001183" cy="276999"/>
          </a:xfrm>
          <a:prstGeom prst="rect">
            <a:avLst/>
          </a:prstGeom>
          <a:noFill/>
        </p:spPr>
        <p:txBody>
          <a:bodyPr wrap="square" lIns="0" rtlCol="0">
            <a:spAutoFit/>
          </a:bodyPr>
          <a:lstStyle/>
          <a:p>
            <a:pPr marL="171450" indent="-171450">
              <a:buFont typeface="Wingdings" pitchFamily="2" charset="2"/>
              <a:buChar char="ü"/>
            </a:pPr>
            <a:endParaRPr lang="en-US" altLang="ko-KR" sz="1200" dirty="0">
              <a:solidFill>
                <a:schemeClr val="tx1">
                  <a:lumMod val="75000"/>
                  <a:lumOff val="25000"/>
                </a:schemeClr>
              </a:solidFill>
              <a:cs typeface="Arial" pitchFamily="34" charset="0"/>
            </a:endParaRPr>
          </a:p>
        </p:txBody>
      </p:sp>
      <p:sp>
        <p:nvSpPr>
          <p:cNvPr id="47" name="TextBox 34">
            <a:extLst>
              <a:ext uri="{FF2B5EF4-FFF2-40B4-BE49-F238E27FC236}">
                <a16:creationId xmlns:a16="http://schemas.microsoft.com/office/drawing/2014/main" id="{61EF8622-94E7-4149-8E38-3AC446FFB96D}"/>
              </a:ext>
            </a:extLst>
          </p:cNvPr>
          <p:cNvSpPr txBox="1"/>
          <p:nvPr/>
        </p:nvSpPr>
        <p:spPr>
          <a:xfrm>
            <a:off x="679268" y="1230978"/>
            <a:ext cx="10724606" cy="5262979"/>
          </a:xfrm>
          <a:prstGeom prst="rect">
            <a:avLst/>
          </a:prstGeom>
          <a:noFill/>
        </p:spPr>
        <p:txBody>
          <a:bodyPr wrap="square" rtlCol="0" anchor="ctr">
            <a:spAutoFit/>
          </a:bodyPr>
          <a:lstStyle/>
          <a:p>
            <a:r>
              <a:rPr lang="el-GR" altLang="ko-KR" sz="2800" dirty="0">
                <a:solidFill>
                  <a:schemeClr val="accent6">
                    <a:lumMod val="75000"/>
                  </a:schemeClr>
                </a:solidFill>
                <a:cs typeface="Arial" pitchFamily="34" charset="0"/>
              </a:rPr>
              <a:t>Α΄ φάση: </a:t>
            </a:r>
            <a:r>
              <a:rPr lang="el-GR" altLang="ko-KR" sz="2800" dirty="0">
                <a:solidFill>
                  <a:srgbClr val="600000"/>
                </a:solidFill>
                <a:cs typeface="Arial" pitchFamily="34" charset="0"/>
              </a:rPr>
              <a:t>Γνωριμία ομάδας, διερεύνηση ενδιαφερόντων.</a:t>
            </a:r>
          </a:p>
          <a:p>
            <a:br>
              <a:rPr lang="el-GR" altLang="ko-KR" sz="2800" dirty="0">
                <a:solidFill>
                  <a:srgbClr val="600000"/>
                </a:solidFill>
                <a:cs typeface="Arial" pitchFamily="34" charset="0"/>
              </a:rPr>
            </a:br>
            <a:r>
              <a:rPr lang="el-GR" altLang="ko-KR" sz="2800" dirty="0">
                <a:solidFill>
                  <a:schemeClr val="accent6">
                    <a:lumMod val="75000"/>
                  </a:schemeClr>
                </a:solidFill>
                <a:cs typeface="Arial" pitchFamily="34" charset="0"/>
              </a:rPr>
              <a:t>Β΄ φάση: </a:t>
            </a:r>
            <a:r>
              <a:rPr lang="el-GR" altLang="ko-KR" sz="2800" dirty="0">
                <a:solidFill>
                  <a:srgbClr val="600000"/>
                </a:solidFill>
                <a:cs typeface="Arial" pitchFamily="34" charset="0"/>
              </a:rPr>
              <a:t>Προσέγγιση εννοιών. </a:t>
            </a:r>
          </a:p>
          <a:p>
            <a:br>
              <a:rPr lang="el-GR" altLang="ko-KR" sz="2800" dirty="0">
                <a:solidFill>
                  <a:srgbClr val="600000"/>
                </a:solidFill>
                <a:cs typeface="Arial" pitchFamily="34" charset="0"/>
              </a:rPr>
            </a:br>
            <a:r>
              <a:rPr lang="el-GR" altLang="ko-KR" sz="2800" dirty="0">
                <a:solidFill>
                  <a:schemeClr val="accent6">
                    <a:lumMod val="75000"/>
                  </a:schemeClr>
                </a:solidFill>
                <a:cs typeface="Arial" pitchFamily="34" charset="0"/>
              </a:rPr>
              <a:t>Γ΄ φάση: </a:t>
            </a:r>
            <a:r>
              <a:rPr lang="el-GR" altLang="ko-KR" sz="2800" dirty="0">
                <a:solidFill>
                  <a:srgbClr val="600000"/>
                </a:solidFill>
                <a:cs typeface="Arial" pitchFamily="34" charset="0"/>
              </a:rPr>
              <a:t>Αναζήτηση στοιχείων με ομαδοσυνεργατικό τρόπο.</a:t>
            </a:r>
          </a:p>
          <a:p>
            <a:br>
              <a:rPr lang="el-GR" altLang="ko-KR" sz="2800" dirty="0">
                <a:solidFill>
                  <a:srgbClr val="600000"/>
                </a:solidFill>
                <a:cs typeface="Arial" pitchFamily="34" charset="0"/>
              </a:rPr>
            </a:br>
            <a:r>
              <a:rPr lang="el-GR" altLang="ko-KR" sz="2800" dirty="0">
                <a:solidFill>
                  <a:schemeClr val="accent6">
                    <a:lumMod val="75000"/>
                  </a:schemeClr>
                </a:solidFill>
                <a:cs typeface="Arial" pitchFamily="34" charset="0"/>
              </a:rPr>
              <a:t>Δ΄ φάση: </a:t>
            </a:r>
            <a:r>
              <a:rPr lang="el-GR" altLang="ko-KR" sz="2800" dirty="0">
                <a:solidFill>
                  <a:srgbClr val="600000"/>
                </a:solidFill>
                <a:cs typeface="Arial" pitchFamily="34" charset="0"/>
              </a:rPr>
              <a:t>Εμπέδωση και εφαρμογή της νέας γνώσης: δραστηριότητες 	      εμπέδωσης, παρουσίαση υλικού από τους εκπαιδευόμενους. </a:t>
            </a:r>
          </a:p>
          <a:p>
            <a:br>
              <a:rPr lang="el-GR" altLang="ko-KR" sz="2800" dirty="0">
                <a:solidFill>
                  <a:srgbClr val="600000"/>
                </a:solidFill>
                <a:cs typeface="Arial" pitchFamily="34" charset="0"/>
              </a:rPr>
            </a:br>
            <a:r>
              <a:rPr lang="el-GR" altLang="ko-KR" sz="2800" dirty="0">
                <a:solidFill>
                  <a:schemeClr val="accent6">
                    <a:lumMod val="75000"/>
                  </a:schemeClr>
                </a:solidFill>
                <a:cs typeface="Arial" pitchFamily="34" charset="0"/>
              </a:rPr>
              <a:t>Ε΄ φάση: </a:t>
            </a:r>
            <a:r>
              <a:rPr lang="el-GR" altLang="ko-KR" sz="2800" dirty="0">
                <a:solidFill>
                  <a:srgbClr val="600000"/>
                </a:solidFill>
                <a:cs typeface="Arial" pitchFamily="34" charset="0"/>
              </a:rPr>
              <a:t>Δράσεις αξιολόγησης του εργαστηρίου από τους ίδιους τους 	     εκπαιδευόμενους, αξιολόγηση της διαδικασίας από τον 	     </a:t>
            </a:r>
          </a:p>
          <a:p>
            <a:r>
              <a:rPr lang="el-GR" altLang="ko-KR" sz="2800" dirty="0">
                <a:solidFill>
                  <a:srgbClr val="600000"/>
                </a:solidFill>
                <a:cs typeface="Arial" pitchFamily="34" charset="0"/>
              </a:rPr>
              <a:t>                εκπαιδευτή.</a:t>
            </a:r>
            <a:endParaRPr lang="ko-KR" altLang="en-US" sz="2800" dirty="0">
              <a:solidFill>
                <a:srgbClr val="600000"/>
              </a:solidFill>
              <a:cs typeface="Arial" pitchFamily="34" charset="0"/>
            </a:endParaRPr>
          </a:p>
        </p:txBody>
      </p:sp>
    </p:spTree>
    <p:extLst>
      <p:ext uri="{BB962C8B-B14F-4D97-AF65-F5344CB8AC3E}">
        <p14:creationId xmlns:p14="http://schemas.microsoft.com/office/powerpoint/2010/main" val="246967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ppt_w/2"/>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ppt_w</p:attrName>
                                        </p:attrNameLst>
                                      </p:cBhvr>
                                      <p:tavLst>
                                        <p:tav tm="0">
                                          <p:val>
                                            <p:fltVal val="0"/>
                                          </p:val>
                                        </p:tav>
                                        <p:tav tm="100000">
                                          <p:val>
                                            <p:strVal val="#ppt_w"/>
                                          </p:val>
                                        </p:tav>
                                      </p:tavLst>
                                    </p:anim>
                                    <p:anim calcmode="lin" valueType="num">
                                      <p:cBhvr>
                                        <p:cTn id="10"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68619" y="2908307"/>
            <a:ext cx="5796067" cy="768085"/>
          </a:xfrm>
        </p:spPr>
        <p:txBody>
          <a:bodyPr>
            <a:noAutofit/>
          </a:bodyPr>
          <a:lstStyle/>
          <a:p>
            <a:r>
              <a:rPr lang="el-GR" altLang="ko-KR" sz="3200" b="1" dirty="0"/>
              <a:t>Βιωματικό εργαστήριο με θέμα την πανδημία covid-19</a:t>
            </a:r>
          </a:p>
        </p:txBody>
      </p:sp>
      <p:sp>
        <p:nvSpPr>
          <p:cNvPr id="6" name="TextBox 14"/>
          <p:cNvSpPr txBox="1"/>
          <p:nvPr/>
        </p:nvSpPr>
        <p:spPr>
          <a:xfrm>
            <a:off x="3409406" y="3150589"/>
            <a:ext cx="940526" cy="615549"/>
          </a:xfrm>
          <a:prstGeom prst="rect">
            <a:avLst/>
          </a:prstGeom>
          <a:noFill/>
        </p:spPr>
        <p:txBody>
          <a:bodyPr wrap="square" lIns="121917" tIns="60958" rIns="121917" bIns="60958" rtlCol="0">
            <a:spAutoFit/>
          </a:bodyPr>
          <a:lstStyle/>
          <a:p>
            <a:pPr algn="ctr"/>
            <a:r>
              <a:rPr lang="en-US" altLang="ko-KR" sz="3200" b="1" dirty="0">
                <a:solidFill>
                  <a:schemeClr val="accent2">
                    <a:lumMod val="50000"/>
                  </a:schemeClr>
                </a:solidFill>
                <a:cs typeface="Arial" pitchFamily="34" charset="0"/>
              </a:rPr>
              <a:t>02</a:t>
            </a:r>
            <a:endParaRPr lang="ko-KR" altLang="en-US" sz="3200" b="1" dirty="0">
              <a:solidFill>
                <a:schemeClr val="accent2">
                  <a:lumMod val="50000"/>
                </a:schemeClr>
              </a:solidFill>
              <a:cs typeface="Arial" pitchFamily="34" charset="0"/>
            </a:endParaRPr>
          </a:p>
        </p:txBody>
      </p:sp>
    </p:spTree>
    <p:extLst>
      <p:ext uri="{BB962C8B-B14F-4D97-AF65-F5344CB8AC3E}">
        <p14:creationId xmlns:p14="http://schemas.microsoft.com/office/powerpoint/2010/main" val="132386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6"/>
          <p:cNvSpPr/>
          <p:nvPr/>
        </p:nvSpPr>
        <p:spPr>
          <a:xfrm>
            <a:off x="3958330" y="2738882"/>
            <a:ext cx="405020" cy="33856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29" name="Rectangle 16"/>
          <p:cNvSpPr/>
          <p:nvPr/>
        </p:nvSpPr>
        <p:spPr>
          <a:xfrm rot="2700000">
            <a:off x="6613794" y="4121430"/>
            <a:ext cx="298172" cy="56728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31" name="Oval 21"/>
          <p:cNvSpPr>
            <a:spLocks noChangeAspect="1"/>
          </p:cNvSpPr>
          <p:nvPr/>
        </p:nvSpPr>
        <p:spPr>
          <a:xfrm>
            <a:off x="10657172" y="3486218"/>
            <a:ext cx="402101" cy="40546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33" name="TextBox 32"/>
          <p:cNvSpPr txBox="1"/>
          <p:nvPr/>
        </p:nvSpPr>
        <p:spPr>
          <a:xfrm>
            <a:off x="2103341" y="2723499"/>
            <a:ext cx="1763801" cy="369332"/>
          </a:xfrm>
          <a:prstGeom prst="rect">
            <a:avLst/>
          </a:prstGeom>
          <a:noFill/>
        </p:spPr>
        <p:txBody>
          <a:bodyPr wrap="square" lIns="121917" tIns="60958" rIns="121917" bIns="60958" rtlCol="0">
            <a:spAutoFit/>
          </a:bodyPr>
          <a:lstStyle/>
          <a:p>
            <a:pPr algn="ctr"/>
            <a:r>
              <a:rPr lang="en-US" altLang="ko-KR" sz="1600" b="1" dirty="0">
                <a:solidFill>
                  <a:schemeClr val="bg1"/>
                </a:solidFill>
                <a:cs typeface="Arial" pitchFamily="34" charset="0"/>
              </a:rPr>
              <a:t>Your Text  Here</a:t>
            </a:r>
            <a:endParaRPr lang="ko-KR" altLang="en-US" sz="1600" b="1" dirty="0">
              <a:solidFill>
                <a:schemeClr val="bg1"/>
              </a:solidFill>
              <a:cs typeface="Arial" pitchFamily="34" charset="0"/>
            </a:endParaRPr>
          </a:p>
        </p:txBody>
      </p:sp>
      <p:sp>
        <p:nvSpPr>
          <p:cNvPr id="35" name="TextBox 34"/>
          <p:cNvSpPr txBox="1"/>
          <p:nvPr/>
        </p:nvSpPr>
        <p:spPr>
          <a:xfrm>
            <a:off x="8811548" y="3504283"/>
            <a:ext cx="1763801" cy="369332"/>
          </a:xfrm>
          <a:prstGeom prst="rect">
            <a:avLst/>
          </a:prstGeom>
          <a:noFill/>
        </p:spPr>
        <p:txBody>
          <a:bodyPr wrap="square" lIns="121917" tIns="60958" rIns="121917" bIns="60958" rtlCol="0">
            <a:spAutoFit/>
          </a:bodyPr>
          <a:lstStyle/>
          <a:p>
            <a:pPr algn="ctr"/>
            <a:r>
              <a:rPr lang="en-US" altLang="ko-KR" sz="1600" b="1" dirty="0">
                <a:solidFill>
                  <a:schemeClr val="bg1"/>
                </a:solidFill>
                <a:cs typeface="Arial" pitchFamily="34" charset="0"/>
              </a:rPr>
              <a:t>Your Text  Here</a:t>
            </a:r>
            <a:endParaRPr lang="ko-KR" altLang="en-US" sz="1600" b="1" dirty="0">
              <a:solidFill>
                <a:schemeClr val="bg1"/>
              </a:solidFill>
              <a:cs typeface="Arial" pitchFamily="34" charset="0"/>
            </a:endParaRPr>
          </a:p>
        </p:txBody>
      </p:sp>
      <p:sp>
        <p:nvSpPr>
          <p:cNvPr id="37" name="TextBox 36"/>
          <p:cNvSpPr txBox="1"/>
          <p:nvPr/>
        </p:nvSpPr>
        <p:spPr>
          <a:xfrm>
            <a:off x="4691857" y="4220407"/>
            <a:ext cx="1763801" cy="369332"/>
          </a:xfrm>
          <a:prstGeom prst="rect">
            <a:avLst/>
          </a:prstGeom>
          <a:noFill/>
        </p:spPr>
        <p:txBody>
          <a:bodyPr wrap="square" lIns="121917" tIns="60958" rIns="121917" bIns="60958" rtlCol="0">
            <a:spAutoFit/>
          </a:bodyPr>
          <a:lstStyle/>
          <a:p>
            <a:pPr algn="ctr"/>
            <a:r>
              <a:rPr lang="en-US" altLang="ko-KR" sz="1600" b="1" dirty="0">
                <a:solidFill>
                  <a:schemeClr val="bg1"/>
                </a:solidFill>
                <a:cs typeface="Arial" pitchFamily="34" charset="0"/>
              </a:rPr>
              <a:t>Your Text  Here</a:t>
            </a:r>
            <a:endParaRPr lang="ko-KR" altLang="en-US" sz="1600" b="1" dirty="0">
              <a:solidFill>
                <a:schemeClr val="bg1"/>
              </a:solidFill>
              <a:cs typeface="Arial" pitchFamily="34" charset="0"/>
            </a:endParaRPr>
          </a:p>
        </p:txBody>
      </p:sp>
      <p:sp>
        <p:nvSpPr>
          <p:cNvPr id="46" name="TextBox 32">
            <a:extLst>
              <a:ext uri="{FF2B5EF4-FFF2-40B4-BE49-F238E27FC236}">
                <a16:creationId xmlns:a16="http://schemas.microsoft.com/office/drawing/2014/main" id="{9B583191-69B8-463E-8E8A-295A73BDD1DC}"/>
              </a:ext>
            </a:extLst>
          </p:cNvPr>
          <p:cNvSpPr txBox="1"/>
          <p:nvPr/>
        </p:nvSpPr>
        <p:spPr>
          <a:xfrm>
            <a:off x="4320629" y="2421251"/>
            <a:ext cx="7001183" cy="276999"/>
          </a:xfrm>
          <a:prstGeom prst="rect">
            <a:avLst/>
          </a:prstGeom>
          <a:noFill/>
        </p:spPr>
        <p:txBody>
          <a:bodyPr wrap="square" lIns="0" rtlCol="0">
            <a:spAutoFit/>
          </a:bodyPr>
          <a:lstStyle/>
          <a:p>
            <a:pPr marL="171450" indent="-171450">
              <a:buFont typeface="Wingdings" pitchFamily="2" charset="2"/>
              <a:buChar char="ü"/>
            </a:pPr>
            <a:endParaRPr lang="en-US" altLang="ko-KR" sz="1200" dirty="0">
              <a:solidFill>
                <a:schemeClr val="tx1">
                  <a:lumMod val="75000"/>
                  <a:lumOff val="25000"/>
                </a:schemeClr>
              </a:solidFill>
              <a:cs typeface="Arial" pitchFamily="34" charset="0"/>
            </a:endParaRPr>
          </a:p>
        </p:txBody>
      </p:sp>
      <p:sp>
        <p:nvSpPr>
          <p:cNvPr id="13" name="TextBox 34">
            <a:extLst>
              <a:ext uri="{FF2B5EF4-FFF2-40B4-BE49-F238E27FC236}">
                <a16:creationId xmlns:a16="http://schemas.microsoft.com/office/drawing/2014/main" id="{61EF8622-94E7-4149-8E38-3AC446FFB96D}"/>
              </a:ext>
            </a:extLst>
          </p:cNvPr>
          <p:cNvSpPr txBox="1"/>
          <p:nvPr/>
        </p:nvSpPr>
        <p:spPr>
          <a:xfrm>
            <a:off x="914400" y="2113496"/>
            <a:ext cx="10371909" cy="2400657"/>
          </a:xfrm>
          <a:prstGeom prst="rect">
            <a:avLst/>
          </a:prstGeom>
          <a:noFill/>
        </p:spPr>
        <p:txBody>
          <a:bodyPr wrap="square" rtlCol="0" anchor="ctr">
            <a:spAutoFit/>
          </a:bodyPr>
          <a:lstStyle/>
          <a:p>
            <a:pPr>
              <a:spcBef>
                <a:spcPts val="600"/>
              </a:spcBef>
              <a:buClr>
                <a:schemeClr val="dk1"/>
              </a:buClr>
              <a:buSzPts val="1100"/>
              <a:buFont typeface="Wingdings" pitchFamily="2" charset="2"/>
              <a:buChar char="§"/>
            </a:pPr>
            <a:r>
              <a:rPr lang="el-GR" altLang="ko-KR" sz="2800" dirty="0">
                <a:solidFill>
                  <a:srgbClr val="600000"/>
                </a:solidFill>
                <a:cs typeface="Arial" pitchFamily="34" charset="0"/>
              </a:rPr>
              <a:t>Η κατανόηση της κατάστασης πανδημίας που βιώνουμε</a:t>
            </a:r>
          </a:p>
          <a:p>
            <a:pPr lvl="0">
              <a:spcBef>
                <a:spcPts val="600"/>
              </a:spcBef>
              <a:buClr>
                <a:schemeClr val="dk1"/>
              </a:buClr>
              <a:buSzPts val="1100"/>
              <a:buFont typeface="Wingdings" pitchFamily="2" charset="2"/>
              <a:buChar char="§"/>
            </a:pPr>
            <a:r>
              <a:rPr lang="el-GR" altLang="ko-KR" sz="2800" dirty="0">
                <a:solidFill>
                  <a:srgbClr val="600000"/>
                </a:solidFill>
                <a:cs typeface="Arial" pitchFamily="34" charset="0"/>
              </a:rPr>
              <a:t>Η αποδοχή των συναισθημάτων που δημιουργεί η κατάσταση πανδημίας </a:t>
            </a:r>
          </a:p>
          <a:p>
            <a:pPr lvl="0">
              <a:spcBef>
                <a:spcPts val="600"/>
              </a:spcBef>
              <a:buClr>
                <a:schemeClr val="dk1"/>
              </a:buClr>
              <a:buSzPts val="1100"/>
              <a:buFont typeface="Wingdings" pitchFamily="2" charset="2"/>
              <a:buChar char="§"/>
            </a:pPr>
            <a:r>
              <a:rPr lang="el-GR" altLang="ko-KR" sz="2800" dirty="0">
                <a:solidFill>
                  <a:srgbClr val="600000"/>
                </a:solidFill>
                <a:cs typeface="Arial" pitchFamily="34" charset="0"/>
              </a:rPr>
              <a:t>Η αντιμετώπιση των ιδιαίτερων καταστάσεων που  προκύπτουν από την πανδημία</a:t>
            </a:r>
          </a:p>
        </p:txBody>
      </p:sp>
      <p:sp>
        <p:nvSpPr>
          <p:cNvPr id="14"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011680" y="535452"/>
            <a:ext cx="7262949" cy="724247"/>
          </a:xfrm>
        </p:spPr>
        <p:txBody>
          <a:bodyPr>
            <a:noAutofit/>
          </a:bodyPr>
          <a:lstStyle/>
          <a:p>
            <a:r>
              <a:rPr lang="el-GR" altLang="ko-KR" dirty="0"/>
              <a:t>Σκοπός του εργαστηρίου</a:t>
            </a:r>
            <a:endParaRPr lang="en-US" altLang="ko-KR" dirty="0"/>
          </a:p>
        </p:txBody>
      </p:sp>
    </p:spTree>
    <p:extLst>
      <p:ext uri="{BB962C8B-B14F-4D97-AF65-F5344CB8AC3E}">
        <p14:creationId xmlns:p14="http://schemas.microsoft.com/office/powerpoint/2010/main" val="246967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6"/>
          <p:cNvSpPr/>
          <p:nvPr/>
        </p:nvSpPr>
        <p:spPr>
          <a:xfrm>
            <a:off x="3958330" y="2738882"/>
            <a:ext cx="405020" cy="33856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29" name="Rectangle 16"/>
          <p:cNvSpPr/>
          <p:nvPr/>
        </p:nvSpPr>
        <p:spPr>
          <a:xfrm rot="2700000">
            <a:off x="6613794" y="4121430"/>
            <a:ext cx="298172" cy="56728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31" name="Oval 21"/>
          <p:cNvSpPr>
            <a:spLocks noChangeAspect="1"/>
          </p:cNvSpPr>
          <p:nvPr/>
        </p:nvSpPr>
        <p:spPr>
          <a:xfrm>
            <a:off x="10657172" y="3486218"/>
            <a:ext cx="402101" cy="40546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33" name="TextBox 32"/>
          <p:cNvSpPr txBox="1"/>
          <p:nvPr/>
        </p:nvSpPr>
        <p:spPr>
          <a:xfrm>
            <a:off x="2103341" y="2723499"/>
            <a:ext cx="1763801" cy="369332"/>
          </a:xfrm>
          <a:prstGeom prst="rect">
            <a:avLst/>
          </a:prstGeom>
          <a:noFill/>
        </p:spPr>
        <p:txBody>
          <a:bodyPr wrap="square" lIns="121917" tIns="60958" rIns="121917" bIns="60958" rtlCol="0">
            <a:spAutoFit/>
          </a:bodyPr>
          <a:lstStyle/>
          <a:p>
            <a:pPr algn="ctr"/>
            <a:r>
              <a:rPr lang="en-US" altLang="ko-KR" sz="1600" b="1" dirty="0">
                <a:solidFill>
                  <a:schemeClr val="bg1"/>
                </a:solidFill>
                <a:cs typeface="Arial" pitchFamily="34" charset="0"/>
              </a:rPr>
              <a:t>Your Text  Here</a:t>
            </a:r>
            <a:endParaRPr lang="ko-KR" altLang="en-US" sz="1600" b="1" dirty="0">
              <a:solidFill>
                <a:schemeClr val="bg1"/>
              </a:solidFill>
              <a:cs typeface="Arial" pitchFamily="34" charset="0"/>
            </a:endParaRPr>
          </a:p>
        </p:txBody>
      </p:sp>
      <p:sp>
        <p:nvSpPr>
          <p:cNvPr id="35" name="TextBox 34"/>
          <p:cNvSpPr txBox="1"/>
          <p:nvPr/>
        </p:nvSpPr>
        <p:spPr>
          <a:xfrm>
            <a:off x="8811548" y="3504283"/>
            <a:ext cx="1763801" cy="369332"/>
          </a:xfrm>
          <a:prstGeom prst="rect">
            <a:avLst/>
          </a:prstGeom>
          <a:noFill/>
        </p:spPr>
        <p:txBody>
          <a:bodyPr wrap="square" lIns="121917" tIns="60958" rIns="121917" bIns="60958" rtlCol="0">
            <a:spAutoFit/>
          </a:bodyPr>
          <a:lstStyle/>
          <a:p>
            <a:pPr algn="ctr"/>
            <a:r>
              <a:rPr lang="en-US" altLang="ko-KR" sz="1600" b="1" dirty="0">
                <a:solidFill>
                  <a:schemeClr val="bg1"/>
                </a:solidFill>
                <a:cs typeface="Arial" pitchFamily="34" charset="0"/>
              </a:rPr>
              <a:t>Your Text  Here</a:t>
            </a:r>
            <a:endParaRPr lang="ko-KR" altLang="en-US" sz="1600" b="1" dirty="0">
              <a:solidFill>
                <a:schemeClr val="bg1"/>
              </a:solidFill>
              <a:cs typeface="Arial" pitchFamily="34" charset="0"/>
            </a:endParaRPr>
          </a:p>
        </p:txBody>
      </p:sp>
      <p:sp>
        <p:nvSpPr>
          <p:cNvPr id="37" name="TextBox 36"/>
          <p:cNvSpPr txBox="1"/>
          <p:nvPr/>
        </p:nvSpPr>
        <p:spPr>
          <a:xfrm>
            <a:off x="4691857" y="4220407"/>
            <a:ext cx="1763801" cy="369332"/>
          </a:xfrm>
          <a:prstGeom prst="rect">
            <a:avLst/>
          </a:prstGeom>
          <a:noFill/>
        </p:spPr>
        <p:txBody>
          <a:bodyPr wrap="square" lIns="121917" tIns="60958" rIns="121917" bIns="60958" rtlCol="0">
            <a:spAutoFit/>
          </a:bodyPr>
          <a:lstStyle/>
          <a:p>
            <a:pPr algn="ctr"/>
            <a:r>
              <a:rPr lang="en-US" altLang="ko-KR" sz="1600" b="1" dirty="0">
                <a:solidFill>
                  <a:schemeClr val="bg1"/>
                </a:solidFill>
                <a:cs typeface="Arial" pitchFamily="34" charset="0"/>
              </a:rPr>
              <a:t>Your Text  Here</a:t>
            </a:r>
            <a:endParaRPr lang="ko-KR" altLang="en-US" sz="1600" b="1" dirty="0">
              <a:solidFill>
                <a:schemeClr val="bg1"/>
              </a:solidFill>
              <a:cs typeface="Arial" pitchFamily="34" charset="0"/>
            </a:endParaRPr>
          </a:p>
        </p:txBody>
      </p:sp>
      <p:sp>
        <p:nvSpPr>
          <p:cNvPr id="46" name="TextBox 32">
            <a:extLst>
              <a:ext uri="{FF2B5EF4-FFF2-40B4-BE49-F238E27FC236}">
                <a16:creationId xmlns:a16="http://schemas.microsoft.com/office/drawing/2014/main" id="{9B583191-69B8-463E-8E8A-295A73BDD1DC}"/>
              </a:ext>
            </a:extLst>
          </p:cNvPr>
          <p:cNvSpPr txBox="1"/>
          <p:nvPr/>
        </p:nvSpPr>
        <p:spPr>
          <a:xfrm>
            <a:off x="4320629" y="2421251"/>
            <a:ext cx="7001183" cy="276999"/>
          </a:xfrm>
          <a:prstGeom prst="rect">
            <a:avLst/>
          </a:prstGeom>
          <a:noFill/>
        </p:spPr>
        <p:txBody>
          <a:bodyPr wrap="square" lIns="0" rtlCol="0">
            <a:spAutoFit/>
          </a:bodyPr>
          <a:lstStyle/>
          <a:p>
            <a:pPr marL="171450" indent="-171450">
              <a:buFont typeface="Wingdings" pitchFamily="2" charset="2"/>
              <a:buChar char="ü"/>
            </a:pPr>
            <a:endParaRPr lang="en-US" altLang="ko-KR" sz="1200" dirty="0">
              <a:solidFill>
                <a:schemeClr val="tx1">
                  <a:lumMod val="75000"/>
                  <a:lumOff val="25000"/>
                </a:schemeClr>
              </a:solidFill>
              <a:cs typeface="Arial" pitchFamily="34" charset="0"/>
            </a:endParaRPr>
          </a:p>
        </p:txBody>
      </p:sp>
      <p:sp>
        <p:nvSpPr>
          <p:cNvPr id="11" name="TextBox 34">
            <a:extLst>
              <a:ext uri="{FF2B5EF4-FFF2-40B4-BE49-F238E27FC236}">
                <a16:creationId xmlns:a16="http://schemas.microsoft.com/office/drawing/2014/main" id="{61EF8622-94E7-4149-8E38-3AC446FFB96D}"/>
              </a:ext>
            </a:extLst>
          </p:cNvPr>
          <p:cNvSpPr txBox="1"/>
          <p:nvPr/>
        </p:nvSpPr>
        <p:spPr>
          <a:xfrm>
            <a:off x="666206" y="1837933"/>
            <a:ext cx="10933611" cy="3108543"/>
          </a:xfrm>
          <a:prstGeom prst="rect">
            <a:avLst/>
          </a:prstGeom>
          <a:noFill/>
        </p:spPr>
        <p:txBody>
          <a:bodyPr wrap="square" rtlCol="0" anchor="ctr">
            <a:spAutoFit/>
          </a:bodyPr>
          <a:lstStyle/>
          <a:p>
            <a:pPr>
              <a:buNone/>
            </a:pPr>
            <a:r>
              <a:rPr lang="el-GR" altLang="ko-KR" sz="2800" dirty="0">
                <a:solidFill>
                  <a:srgbClr val="600000"/>
                </a:solidFill>
                <a:cs typeface="Arial" pitchFamily="34" charset="0"/>
              </a:rPr>
              <a:t>Μετά το πέρας του εργαστηρίου οι εκπαιδευόμενοι θα είναι σε θέση να:</a:t>
            </a:r>
          </a:p>
          <a:p>
            <a:pPr>
              <a:buNone/>
            </a:pPr>
            <a:endParaRPr lang="en-US" altLang="ko-KR" sz="2800" dirty="0">
              <a:solidFill>
                <a:srgbClr val="600000"/>
              </a:solidFill>
              <a:cs typeface="Arial" pitchFamily="34" charset="0"/>
            </a:endParaRPr>
          </a:p>
          <a:p>
            <a:pPr>
              <a:buFont typeface="Wingdings" pitchFamily="2" charset="2"/>
              <a:buChar char="§"/>
            </a:pPr>
            <a:r>
              <a:rPr lang="el-GR" altLang="ko-KR" sz="2800" dirty="0">
                <a:solidFill>
                  <a:srgbClr val="600000"/>
                </a:solidFill>
                <a:cs typeface="Arial" pitchFamily="34" charset="0"/>
              </a:rPr>
              <a:t>Να γνωρίζουν τους τρόπους μετάδοσης του ιού </a:t>
            </a:r>
            <a:r>
              <a:rPr lang="en-US" altLang="ko-KR" sz="2800" dirty="0">
                <a:solidFill>
                  <a:srgbClr val="600000"/>
                </a:solidFill>
                <a:cs typeface="Arial" pitchFamily="34" charset="0"/>
              </a:rPr>
              <a:t>covid-19</a:t>
            </a:r>
            <a:endParaRPr lang="el-GR" altLang="ko-KR" sz="2800" dirty="0">
              <a:solidFill>
                <a:srgbClr val="600000"/>
              </a:solidFill>
              <a:cs typeface="Arial" pitchFamily="34" charset="0"/>
            </a:endParaRPr>
          </a:p>
          <a:p>
            <a:pPr>
              <a:buFont typeface="Wingdings" pitchFamily="2" charset="2"/>
              <a:buChar char="§"/>
            </a:pPr>
            <a:r>
              <a:rPr lang="el-GR" altLang="ko-KR" sz="2800" dirty="0">
                <a:solidFill>
                  <a:srgbClr val="600000"/>
                </a:solidFill>
                <a:cs typeface="Arial" pitchFamily="34" charset="0"/>
              </a:rPr>
              <a:t>Να γνωρίζουν τους τρόπους προφύλαξης από τον ιό </a:t>
            </a:r>
            <a:r>
              <a:rPr lang="en-US" altLang="ko-KR" sz="2800" dirty="0">
                <a:solidFill>
                  <a:srgbClr val="600000"/>
                </a:solidFill>
                <a:cs typeface="Arial" pitchFamily="34" charset="0"/>
              </a:rPr>
              <a:t> covid-19</a:t>
            </a:r>
          </a:p>
          <a:p>
            <a:pPr>
              <a:buFont typeface="Wingdings" pitchFamily="2" charset="2"/>
              <a:buChar char="§"/>
            </a:pPr>
            <a:r>
              <a:rPr lang="el-GR" altLang="ko-KR" sz="2800" dirty="0">
                <a:solidFill>
                  <a:srgbClr val="600000"/>
                </a:solidFill>
                <a:cs typeface="Arial" pitchFamily="34" charset="0"/>
              </a:rPr>
              <a:t>Να αντιλαμβάνονται τις πιθανές επιπτώσεις που μπορεί να επιφέρει η πανδημία στους ανθρώπους</a:t>
            </a:r>
          </a:p>
          <a:p>
            <a:pPr>
              <a:buFont typeface="Wingdings" pitchFamily="2" charset="2"/>
              <a:buChar char="§"/>
            </a:pPr>
            <a:r>
              <a:rPr lang="el-GR" altLang="ko-KR" sz="2800" dirty="0">
                <a:solidFill>
                  <a:srgbClr val="600000"/>
                </a:solidFill>
                <a:cs typeface="Arial" pitchFamily="34" charset="0"/>
              </a:rPr>
              <a:t>Να επιδεικνύουν ενσυναίσθηση  για τους συνανθρώπους τους</a:t>
            </a:r>
          </a:p>
        </p:txBody>
      </p:sp>
      <p:sp>
        <p:nvSpPr>
          <p:cNvPr id="12" name="11 - Ορθογώνιο"/>
          <p:cNvSpPr/>
          <p:nvPr/>
        </p:nvSpPr>
        <p:spPr>
          <a:xfrm>
            <a:off x="770709" y="435819"/>
            <a:ext cx="10489474" cy="830997"/>
          </a:xfrm>
          <a:prstGeom prst="rect">
            <a:avLst/>
          </a:prstGeom>
        </p:spPr>
        <p:txBody>
          <a:bodyPr wrap="square">
            <a:spAutoFit/>
          </a:bodyPr>
          <a:lstStyle/>
          <a:p>
            <a:pPr algn="ctr"/>
            <a:r>
              <a:rPr lang="el-GR" altLang="ko-KR" sz="4800" dirty="0">
                <a:solidFill>
                  <a:schemeClr val="accent2">
                    <a:lumMod val="50000"/>
                  </a:schemeClr>
                </a:solidFill>
                <a:latin typeface="+mj-lt"/>
                <a:cs typeface="Arial" pitchFamily="34" charset="0"/>
              </a:rPr>
              <a:t>Προσδοκώμενα αποτελέσματα</a:t>
            </a:r>
            <a:endParaRPr lang="en-US" altLang="ko-KR" sz="4800"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val="246967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quarter" idx="10"/>
          </p:nvPr>
        </p:nvSpPr>
        <p:spPr/>
        <p:txBody>
          <a:bodyPr>
            <a:normAutofit lnSpcReduction="10000"/>
          </a:bodyPr>
          <a:lstStyle/>
          <a:p>
            <a:r>
              <a:rPr lang="el-GR" dirty="0"/>
              <a:t>Βιωματικό εργαστήριο</a:t>
            </a:r>
          </a:p>
        </p:txBody>
      </p:sp>
      <p:sp>
        <p:nvSpPr>
          <p:cNvPr id="28" name="27 - TextBox"/>
          <p:cNvSpPr txBox="1"/>
          <p:nvPr/>
        </p:nvSpPr>
        <p:spPr>
          <a:xfrm>
            <a:off x="940527" y="914400"/>
            <a:ext cx="10567850" cy="5693866"/>
          </a:xfrm>
          <a:prstGeom prst="rect">
            <a:avLst/>
          </a:prstGeom>
          <a:noFill/>
        </p:spPr>
        <p:txBody>
          <a:bodyPr wrap="square" rtlCol="0">
            <a:spAutoFit/>
          </a:bodyPr>
          <a:lstStyle/>
          <a:p>
            <a:r>
              <a:rPr lang="el-GR" altLang="ko-KR" sz="2800" dirty="0">
                <a:solidFill>
                  <a:srgbClr val="600000"/>
                </a:solidFill>
                <a:cs typeface="Arial" pitchFamily="34" charset="0"/>
              </a:rPr>
              <a:t>Το θέμα του εργαστηρίου είναι η πανδημία</a:t>
            </a:r>
            <a:r>
              <a:rPr lang="en-US" altLang="ko-KR" sz="2800" dirty="0">
                <a:solidFill>
                  <a:srgbClr val="600000"/>
                </a:solidFill>
                <a:cs typeface="Arial" pitchFamily="34" charset="0"/>
              </a:rPr>
              <a:t> </a:t>
            </a:r>
            <a:r>
              <a:rPr lang="el-GR" altLang="ko-KR" sz="2800" dirty="0">
                <a:solidFill>
                  <a:srgbClr val="600000"/>
                </a:solidFill>
                <a:cs typeface="Arial" pitchFamily="34" charset="0"/>
              </a:rPr>
              <a:t>που προκάλεσε ο κορονοϊός </a:t>
            </a:r>
            <a:r>
              <a:rPr lang="en-US" altLang="ko-KR" sz="2800" dirty="0">
                <a:solidFill>
                  <a:srgbClr val="600000"/>
                </a:solidFill>
                <a:cs typeface="Arial" pitchFamily="34" charset="0"/>
              </a:rPr>
              <a:t>SARS CoV-2 (covid-19)</a:t>
            </a:r>
            <a:r>
              <a:rPr lang="el-GR" altLang="ko-KR" sz="2800" dirty="0">
                <a:solidFill>
                  <a:srgbClr val="600000"/>
                </a:solidFill>
                <a:cs typeface="Arial" pitchFamily="34" charset="0"/>
              </a:rPr>
              <a:t>.</a:t>
            </a:r>
            <a:endParaRPr lang="en-US" altLang="ko-KR" sz="2800" dirty="0">
              <a:solidFill>
                <a:srgbClr val="600000"/>
              </a:solidFill>
              <a:cs typeface="Arial" pitchFamily="34" charset="0"/>
            </a:endParaRPr>
          </a:p>
          <a:p>
            <a:endParaRPr lang="en-US" altLang="ko-KR" sz="2800" dirty="0">
              <a:solidFill>
                <a:srgbClr val="600000"/>
              </a:solidFill>
              <a:cs typeface="Arial" pitchFamily="34" charset="0"/>
            </a:endParaRPr>
          </a:p>
          <a:p>
            <a:r>
              <a:rPr lang="el-GR" altLang="ko-KR" sz="2800" dirty="0">
                <a:solidFill>
                  <a:srgbClr val="600000"/>
                </a:solidFill>
                <a:cs typeface="Arial" pitchFamily="34" charset="0"/>
              </a:rPr>
              <a:t>Το βιωματικό εργαστήριο που παρουσιάζεται στη συνέχεια απευθύνεται σε παιδιά ηλικίας δημοτικού.</a:t>
            </a:r>
          </a:p>
          <a:p>
            <a:pPr>
              <a:buFont typeface="Arial" pitchFamily="34" charset="0"/>
              <a:buChar char="•"/>
            </a:pPr>
            <a:endParaRPr lang="el-GR" altLang="ko-KR" sz="2800" dirty="0">
              <a:solidFill>
                <a:srgbClr val="600000"/>
              </a:solidFill>
              <a:cs typeface="Arial" pitchFamily="34" charset="0"/>
            </a:endParaRPr>
          </a:p>
          <a:p>
            <a:r>
              <a:rPr lang="el-GR" altLang="ko-KR" sz="2800" dirty="0">
                <a:solidFill>
                  <a:srgbClr val="600000"/>
                </a:solidFill>
                <a:cs typeface="Arial" pitchFamily="34" charset="0"/>
              </a:rPr>
              <a:t>Η ομάδα των συμμετεχόντων μπορεί να είναι από 16-24 άτομα.</a:t>
            </a:r>
          </a:p>
          <a:p>
            <a:pPr>
              <a:buFont typeface="Arial" pitchFamily="34" charset="0"/>
              <a:buChar char="•"/>
            </a:pPr>
            <a:endParaRPr lang="el-GR" altLang="ko-KR" sz="2800" dirty="0">
              <a:solidFill>
                <a:srgbClr val="600000"/>
              </a:solidFill>
              <a:cs typeface="Arial" pitchFamily="34" charset="0"/>
            </a:endParaRPr>
          </a:p>
          <a:p>
            <a:r>
              <a:rPr lang="el-GR" altLang="ko-KR" sz="2800" dirty="0">
                <a:solidFill>
                  <a:srgbClr val="600000"/>
                </a:solidFill>
                <a:cs typeface="Arial" pitchFamily="34" charset="0"/>
              </a:rPr>
              <a:t>Ο εκτιμώμενος χρόνος για την ολοκλήρωσή του είναι 2 διδακτικές ώρες (90΄)</a:t>
            </a:r>
          </a:p>
          <a:p>
            <a:endParaRPr lang="el-GR" altLang="ko-KR" sz="2800" dirty="0">
              <a:solidFill>
                <a:srgbClr val="600000"/>
              </a:solidFill>
              <a:cs typeface="Arial" pitchFamily="34" charset="0"/>
            </a:endParaRPr>
          </a:p>
          <a:p>
            <a:r>
              <a:rPr lang="el-GR" altLang="ko-KR" sz="2800" dirty="0">
                <a:solidFill>
                  <a:srgbClr val="600000"/>
                </a:solidFill>
                <a:cs typeface="Arial" pitchFamily="34" charset="0"/>
              </a:rPr>
              <a:t>Υλικά: τραπέζι, καρέκλες, χαρτί, μολύβι, Η/Υ, κόλλα, μπογιές, μαρκαδόρος, πίνακας, εικόνα</a:t>
            </a:r>
          </a:p>
        </p:txBody>
      </p:sp>
      <p:grpSp>
        <p:nvGrpSpPr>
          <p:cNvPr id="29" name="Google Shape;11735;p67"/>
          <p:cNvGrpSpPr/>
          <p:nvPr/>
        </p:nvGrpSpPr>
        <p:grpSpPr>
          <a:xfrm>
            <a:off x="553016" y="1021473"/>
            <a:ext cx="356196" cy="265631"/>
            <a:chOff x="5216456" y="3725484"/>
            <a:chExt cx="356196" cy="265631"/>
          </a:xfrm>
          <a:solidFill>
            <a:schemeClr val="accent2">
              <a:lumMod val="50000"/>
            </a:schemeClr>
          </a:solidFill>
        </p:grpSpPr>
        <p:sp>
          <p:nvSpPr>
            <p:cNvPr id="30"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sp>
          <p:nvSpPr>
            <p:cNvPr id="31"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grpSp>
      <p:grpSp>
        <p:nvGrpSpPr>
          <p:cNvPr id="32" name="Google Shape;11735;p67"/>
          <p:cNvGrpSpPr/>
          <p:nvPr/>
        </p:nvGrpSpPr>
        <p:grpSpPr>
          <a:xfrm>
            <a:off x="587850" y="2336467"/>
            <a:ext cx="356196" cy="265631"/>
            <a:chOff x="5216456" y="3725484"/>
            <a:chExt cx="356196" cy="265631"/>
          </a:xfrm>
          <a:solidFill>
            <a:schemeClr val="accent2">
              <a:lumMod val="50000"/>
            </a:schemeClr>
          </a:solidFill>
        </p:grpSpPr>
        <p:sp>
          <p:nvSpPr>
            <p:cNvPr id="33"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sp>
          <p:nvSpPr>
            <p:cNvPr id="34"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grpSp>
      <p:grpSp>
        <p:nvGrpSpPr>
          <p:cNvPr id="35" name="Google Shape;11735;p67"/>
          <p:cNvGrpSpPr/>
          <p:nvPr/>
        </p:nvGrpSpPr>
        <p:grpSpPr>
          <a:xfrm>
            <a:off x="570433" y="3573084"/>
            <a:ext cx="356196" cy="265631"/>
            <a:chOff x="5216456" y="3725484"/>
            <a:chExt cx="356196" cy="265631"/>
          </a:xfrm>
          <a:solidFill>
            <a:schemeClr val="accent2">
              <a:lumMod val="50000"/>
            </a:schemeClr>
          </a:solidFill>
        </p:grpSpPr>
        <p:sp>
          <p:nvSpPr>
            <p:cNvPr id="36"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sp>
          <p:nvSpPr>
            <p:cNvPr id="37"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grpSp>
      <p:grpSp>
        <p:nvGrpSpPr>
          <p:cNvPr id="38" name="Google Shape;11735;p67"/>
          <p:cNvGrpSpPr/>
          <p:nvPr/>
        </p:nvGrpSpPr>
        <p:grpSpPr>
          <a:xfrm>
            <a:off x="539953" y="4496193"/>
            <a:ext cx="356196" cy="265631"/>
            <a:chOff x="5216456" y="3725484"/>
            <a:chExt cx="356196" cy="265631"/>
          </a:xfrm>
          <a:solidFill>
            <a:schemeClr val="accent2">
              <a:lumMod val="50000"/>
            </a:schemeClr>
          </a:solidFill>
        </p:grpSpPr>
        <p:sp>
          <p:nvSpPr>
            <p:cNvPr id="39"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sp>
          <p:nvSpPr>
            <p:cNvPr id="40"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grpSp>
      <p:grpSp>
        <p:nvGrpSpPr>
          <p:cNvPr id="41" name="Google Shape;11735;p67"/>
          <p:cNvGrpSpPr/>
          <p:nvPr/>
        </p:nvGrpSpPr>
        <p:grpSpPr>
          <a:xfrm>
            <a:off x="561724" y="5706685"/>
            <a:ext cx="356196" cy="265631"/>
            <a:chOff x="5216456" y="3725484"/>
            <a:chExt cx="356196" cy="265631"/>
          </a:xfrm>
          <a:solidFill>
            <a:schemeClr val="accent2">
              <a:lumMod val="50000"/>
            </a:schemeClr>
          </a:solidFill>
        </p:grpSpPr>
        <p:sp>
          <p:nvSpPr>
            <p:cNvPr id="42"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sp>
          <p:nvSpPr>
            <p:cNvPr id="43"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grpSp>
      <p:grpSp>
        <p:nvGrpSpPr>
          <p:cNvPr id="44" name="Google Shape;12021;p68"/>
          <p:cNvGrpSpPr/>
          <p:nvPr/>
        </p:nvGrpSpPr>
        <p:grpSpPr>
          <a:xfrm>
            <a:off x="10060737" y="496390"/>
            <a:ext cx="1460702" cy="1345473"/>
            <a:chOff x="6664394" y="3346974"/>
            <a:chExt cx="353113" cy="351998"/>
          </a:xfrm>
          <a:solidFill>
            <a:srgbClr val="600000"/>
          </a:solidFill>
        </p:grpSpPr>
        <p:sp>
          <p:nvSpPr>
            <p:cNvPr id="45" name="Google Shape;12022;p68"/>
            <p:cNvSpPr/>
            <p:nvPr/>
          </p:nvSpPr>
          <p:spPr>
            <a:xfrm>
              <a:off x="6788023" y="3450917"/>
              <a:ext cx="37207" cy="37175"/>
            </a:xfrm>
            <a:custGeom>
              <a:avLst/>
              <a:gdLst/>
              <a:ahLst/>
              <a:cxnLst/>
              <a:rect l="l" t="t" r="r" b="b"/>
              <a:pathLst>
                <a:path w="1168" h="1167" extrusionOk="0">
                  <a:moveTo>
                    <a:pt x="572" y="333"/>
                  </a:moveTo>
                  <a:cubicBezTo>
                    <a:pt x="703" y="333"/>
                    <a:pt x="822" y="453"/>
                    <a:pt x="822" y="583"/>
                  </a:cubicBezTo>
                  <a:cubicBezTo>
                    <a:pt x="822" y="738"/>
                    <a:pt x="703" y="834"/>
                    <a:pt x="572" y="834"/>
                  </a:cubicBezTo>
                  <a:cubicBezTo>
                    <a:pt x="429" y="834"/>
                    <a:pt x="310" y="738"/>
                    <a:pt x="310" y="583"/>
                  </a:cubicBezTo>
                  <a:cubicBezTo>
                    <a:pt x="310" y="441"/>
                    <a:pt x="429" y="333"/>
                    <a:pt x="572" y="333"/>
                  </a:cubicBezTo>
                  <a:close/>
                  <a:moveTo>
                    <a:pt x="584" y="0"/>
                  </a:moveTo>
                  <a:cubicBezTo>
                    <a:pt x="251" y="0"/>
                    <a:pt x="1" y="274"/>
                    <a:pt x="1" y="583"/>
                  </a:cubicBezTo>
                  <a:cubicBezTo>
                    <a:pt x="1" y="917"/>
                    <a:pt x="275" y="1167"/>
                    <a:pt x="584" y="1167"/>
                  </a:cubicBezTo>
                  <a:cubicBezTo>
                    <a:pt x="894" y="1167"/>
                    <a:pt x="1168" y="917"/>
                    <a:pt x="1168" y="583"/>
                  </a:cubicBezTo>
                  <a:cubicBezTo>
                    <a:pt x="1168" y="262"/>
                    <a:pt x="894" y="0"/>
                    <a:pt x="5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023;p68"/>
            <p:cNvSpPr/>
            <p:nvPr/>
          </p:nvSpPr>
          <p:spPr>
            <a:xfrm>
              <a:off x="6874892" y="3495641"/>
              <a:ext cx="36824" cy="36824"/>
            </a:xfrm>
            <a:custGeom>
              <a:avLst/>
              <a:gdLst/>
              <a:ahLst/>
              <a:cxnLst/>
              <a:rect l="l" t="t" r="r" b="b"/>
              <a:pathLst>
                <a:path w="1156" h="1156" extrusionOk="0">
                  <a:moveTo>
                    <a:pt x="584" y="311"/>
                  </a:moveTo>
                  <a:cubicBezTo>
                    <a:pt x="727" y="311"/>
                    <a:pt x="834" y="430"/>
                    <a:pt x="834" y="561"/>
                  </a:cubicBezTo>
                  <a:cubicBezTo>
                    <a:pt x="834" y="715"/>
                    <a:pt x="715" y="823"/>
                    <a:pt x="584" y="823"/>
                  </a:cubicBezTo>
                  <a:cubicBezTo>
                    <a:pt x="441" y="823"/>
                    <a:pt x="322" y="703"/>
                    <a:pt x="322" y="561"/>
                  </a:cubicBezTo>
                  <a:cubicBezTo>
                    <a:pt x="322" y="430"/>
                    <a:pt x="441" y="311"/>
                    <a:pt x="584" y="311"/>
                  </a:cubicBezTo>
                  <a:close/>
                  <a:moveTo>
                    <a:pt x="563" y="1"/>
                  </a:moveTo>
                  <a:cubicBezTo>
                    <a:pt x="251" y="1"/>
                    <a:pt x="0" y="258"/>
                    <a:pt x="0" y="584"/>
                  </a:cubicBezTo>
                  <a:cubicBezTo>
                    <a:pt x="0" y="906"/>
                    <a:pt x="262" y="1156"/>
                    <a:pt x="584" y="1156"/>
                  </a:cubicBezTo>
                  <a:cubicBezTo>
                    <a:pt x="905" y="1156"/>
                    <a:pt x="1155" y="894"/>
                    <a:pt x="1155" y="584"/>
                  </a:cubicBezTo>
                  <a:cubicBezTo>
                    <a:pt x="1155" y="251"/>
                    <a:pt x="893" y="1"/>
                    <a:pt x="584" y="1"/>
                  </a:cubicBezTo>
                  <a:cubicBezTo>
                    <a:pt x="577" y="1"/>
                    <a:pt x="570" y="1"/>
                    <a:pt x="5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024;p68"/>
            <p:cNvSpPr/>
            <p:nvPr/>
          </p:nvSpPr>
          <p:spPr>
            <a:xfrm>
              <a:off x="6780059" y="3538136"/>
              <a:ext cx="53134" cy="53134"/>
            </a:xfrm>
            <a:custGeom>
              <a:avLst/>
              <a:gdLst/>
              <a:ahLst/>
              <a:cxnLst/>
              <a:rect l="l" t="t" r="r" b="b"/>
              <a:pathLst>
                <a:path w="1668" h="1668" extrusionOk="0">
                  <a:moveTo>
                    <a:pt x="834" y="334"/>
                  </a:moveTo>
                  <a:cubicBezTo>
                    <a:pt x="1120" y="334"/>
                    <a:pt x="1334" y="560"/>
                    <a:pt x="1334" y="834"/>
                  </a:cubicBezTo>
                  <a:cubicBezTo>
                    <a:pt x="1334" y="1120"/>
                    <a:pt x="1120" y="1346"/>
                    <a:pt x="834" y="1346"/>
                  </a:cubicBezTo>
                  <a:cubicBezTo>
                    <a:pt x="548" y="1346"/>
                    <a:pt x="322" y="1120"/>
                    <a:pt x="322" y="834"/>
                  </a:cubicBezTo>
                  <a:cubicBezTo>
                    <a:pt x="322" y="572"/>
                    <a:pt x="548" y="334"/>
                    <a:pt x="834" y="334"/>
                  </a:cubicBezTo>
                  <a:close/>
                  <a:moveTo>
                    <a:pt x="834" y="1"/>
                  </a:moveTo>
                  <a:cubicBezTo>
                    <a:pt x="370" y="24"/>
                    <a:pt x="1" y="393"/>
                    <a:pt x="1" y="834"/>
                  </a:cubicBezTo>
                  <a:cubicBezTo>
                    <a:pt x="1" y="1298"/>
                    <a:pt x="370" y="1667"/>
                    <a:pt x="834" y="1667"/>
                  </a:cubicBezTo>
                  <a:cubicBezTo>
                    <a:pt x="1298" y="1667"/>
                    <a:pt x="1668" y="1298"/>
                    <a:pt x="1668" y="834"/>
                  </a:cubicBezTo>
                  <a:cubicBezTo>
                    <a:pt x="1668" y="382"/>
                    <a:pt x="1298" y="1"/>
                    <a:pt x="8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025;p68"/>
            <p:cNvSpPr/>
            <p:nvPr/>
          </p:nvSpPr>
          <p:spPr>
            <a:xfrm>
              <a:off x="6664394" y="3346974"/>
              <a:ext cx="353113" cy="351998"/>
            </a:xfrm>
            <a:custGeom>
              <a:avLst/>
              <a:gdLst/>
              <a:ahLst/>
              <a:cxnLst/>
              <a:rect l="l" t="t" r="r" b="b"/>
              <a:pathLst>
                <a:path w="11085" h="11050" extrusionOk="0">
                  <a:moveTo>
                    <a:pt x="5549" y="358"/>
                  </a:moveTo>
                  <a:cubicBezTo>
                    <a:pt x="5680" y="358"/>
                    <a:pt x="5799" y="477"/>
                    <a:pt x="5799" y="620"/>
                  </a:cubicBezTo>
                  <a:cubicBezTo>
                    <a:pt x="5799" y="763"/>
                    <a:pt x="5680" y="870"/>
                    <a:pt x="5549" y="870"/>
                  </a:cubicBezTo>
                  <a:cubicBezTo>
                    <a:pt x="5418" y="870"/>
                    <a:pt x="5299" y="763"/>
                    <a:pt x="5299" y="620"/>
                  </a:cubicBezTo>
                  <a:cubicBezTo>
                    <a:pt x="5299" y="465"/>
                    <a:pt x="5418" y="358"/>
                    <a:pt x="5549" y="358"/>
                  </a:cubicBezTo>
                  <a:close/>
                  <a:moveTo>
                    <a:pt x="9752" y="1001"/>
                  </a:moveTo>
                  <a:cubicBezTo>
                    <a:pt x="10061" y="1001"/>
                    <a:pt x="10228" y="1394"/>
                    <a:pt x="10002" y="1620"/>
                  </a:cubicBezTo>
                  <a:cubicBezTo>
                    <a:pt x="9936" y="1686"/>
                    <a:pt x="9844" y="1718"/>
                    <a:pt x="9750" y="1718"/>
                  </a:cubicBezTo>
                  <a:cubicBezTo>
                    <a:pt x="9656" y="1718"/>
                    <a:pt x="9561" y="1686"/>
                    <a:pt x="9490" y="1620"/>
                  </a:cubicBezTo>
                  <a:cubicBezTo>
                    <a:pt x="9275" y="1394"/>
                    <a:pt x="9430" y="1001"/>
                    <a:pt x="9752" y="1001"/>
                  </a:cubicBezTo>
                  <a:close/>
                  <a:moveTo>
                    <a:pt x="1554" y="1203"/>
                  </a:moveTo>
                  <a:cubicBezTo>
                    <a:pt x="1655" y="1203"/>
                    <a:pt x="1756" y="1239"/>
                    <a:pt x="1834" y="1310"/>
                  </a:cubicBezTo>
                  <a:cubicBezTo>
                    <a:pt x="1977" y="1465"/>
                    <a:pt x="1977" y="1715"/>
                    <a:pt x="1834" y="1870"/>
                  </a:cubicBezTo>
                  <a:cubicBezTo>
                    <a:pt x="1756" y="1941"/>
                    <a:pt x="1658" y="1977"/>
                    <a:pt x="1559" y="1977"/>
                  </a:cubicBezTo>
                  <a:cubicBezTo>
                    <a:pt x="1459" y="1977"/>
                    <a:pt x="1358" y="1941"/>
                    <a:pt x="1274" y="1870"/>
                  </a:cubicBezTo>
                  <a:cubicBezTo>
                    <a:pt x="1131" y="1715"/>
                    <a:pt x="1131" y="1465"/>
                    <a:pt x="1274" y="1310"/>
                  </a:cubicBezTo>
                  <a:cubicBezTo>
                    <a:pt x="1352" y="1239"/>
                    <a:pt x="1453" y="1203"/>
                    <a:pt x="1554" y="1203"/>
                  </a:cubicBezTo>
                  <a:close/>
                  <a:moveTo>
                    <a:pt x="596" y="5323"/>
                  </a:moveTo>
                  <a:cubicBezTo>
                    <a:pt x="727" y="5323"/>
                    <a:pt x="846" y="5442"/>
                    <a:pt x="846" y="5573"/>
                  </a:cubicBezTo>
                  <a:cubicBezTo>
                    <a:pt x="858" y="5704"/>
                    <a:pt x="738" y="5823"/>
                    <a:pt x="596" y="5823"/>
                  </a:cubicBezTo>
                  <a:cubicBezTo>
                    <a:pt x="441" y="5823"/>
                    <a:pt x="346" y="5704"/>
                    <a:pt x="346" y="5573"/>
                  </a:cubicBezTo>
                  <a:cubicBezTo>
                    <a:pt x="346" y="5430"/>
                    <a:pt x="465" y="5323"/>
                    <a:pt x="596" y="5323"/>
                  </a:cubicBezTo>
                  <a:close/>
                  <a:moveTo>
                    <a:pt x="10502" y="5323"/>
                  </a:moveTo>
                  <a:cubicBezTo>
                    <a:pt x="10656" y="5323"/>
                    <a:pt x="10764" y="5442"/>
                    <a:pt x="10764" y="5573"/>
                  </a:cubicBezTo>
                  <a:cubicBezTo>
                    <a:pt x="10764" y="5704"/>
                    <a:pt x="10644" y="5823"/>
                    <a:pt x="10502" y="5823"/>
                  </a:cubicBezTo>
                  <a:cubicBezTo>
                    <a:pt x="10359" y="5823"/>
                    <a:pt x="10252" y="5704"/>
                    <a:pt x="10252" y="5573"/>
                  </a:cubicBezTo>
                  <a:cubicBezTo>
                    <a:pt x="10252" y="5430"/>
                    <a:pt x="10371" y="5323"/>
                    <a:pt x="10502" y="5323"/>
                  </a:cubicBezTo>
                  <a:close/>
                  <a:moveTo>
                    <a:pt x="2036" y="8799"/>
                  </a:moveTo>
                  <a:cubicBezTo>
                    <a:pt x="2274" y="8823"/>
                    <a:pt x="2393" y="9085"/>
                    <a:pt x="2227" y="9252"/>
                  </a:cubicBezTo>
                  <a:cubicBezTo>
                    <a:pt x="2179" y="9305"/>
                    <a:pt x="2114" y="9332"/>
                    <a:pt x="2047" y="9332"/>
                  </a:cubicBezTo>
                  <a:cubicBezTo>
                    <a:pt x="1980" y="9332"/>
                    <a:pt x="1911" y="9305"/>
                    <a:pt x="1858" y="9252"/>
                  </a:cubicBezTo>
                  <a:cubicBezTo>
                    <a:pt x="1691" y="9085"/>
                    <a:pt x="1810" y="8799"/>
                    <a:pt x="2036" y="8799"/>
                  </a:cubicBezTo>
                  <a:close/>
                  <a:moveTo>
                    <a:pt x="5549" y="10264"/>
                  </a:moveTo>
                  <a:cubicBezTo>
                    <a:pt x="5680" y="10264"/>
                    <a:pt x="5799" y="10383"/>
                    <a:pt x="5799" y="10514"/>
                  </a:cubicBezTo>
                  <a:cubicBezTo>
                    <a:pt x="5799" y="10669"/>
                    <a:pt x="5680" y="10764"/>
                    <a:pt x="5549" y="10764"/>
                  </a:cubicBezTo>
                  <a:cubicBezTo>
                    <a:pt x="5418" y="10764"/>
                    <a:pt x="5299" y="10645"/>
                    <a:pt x="5299" y="10514"/>
                  </a:cubicBezTo>
                  <a:cubicBezTo>
                    <a:pt x="5299" y="10371"/>
                    <a:pt x="5418" y="10264"/>
                    <a:pt x="5549" y="10264"/>
                  </a:cubicBezTo>
                  <a:close/>
                  <a:moveTo>
                    <a:pt x="5501" y="1"/>
                  </a:moveTo>
                  <a:cubicBezTo>
                    <a:pt x="5180" y="1"/>
                    <a:pt x="4918" y="275"/>
                    <a:pt x="4918" y="584"/>
                  </a:cubicBezTo>
                  <a:cubicBezTo>
                    <a:pt x="4918" y="858"/>
                    <a:pt x="5096" y="1060"/>
                    <a:pt x="5334" y="1132"/>
                  </a:cubicBezTo>
                  <a:lnTo>
                    <a:pt x="5334" y="2025"/>
                  </a:lnTo>
                  <a:cubicBezTo>
                    <a:pt x="5299" y="2013"/>
                    <a:pt x="5251" y="2001"/>
                    <a:pt x="5191" y="1989"/>
                  </a:cubicBezTo>
                  <a:cubicBezTo>
                    <a:pt x="5015" y="1924"/>
                    <a:pt x="4880" y="1886"/>
                    <a:pt x="4761" y="1886"/>
                  </a:cubicBezTo>
                  <a:cubicBezTo>
                    <a:pt x="4576" y="1886"/>
                    <a:pt x="4430" y="1978"/>
                    <a:pt x="4227" y="2203"/>
                  </a:cubicBezTo>
                  <a:cubicBezTo>
                    <a:pt x="4144" y="2299"/>
                    <a:pt x="4072" y="2370"/>
                    <a:pt x="4001" y="2406"/>
                  </a:cubicBezTo>
                  <a:cubicBezTo>
                    <a:pt x="3929" y="2442"/>
                    <a:pt x="3810" y="2442"/>
                    <a:pt x="3703" y="2465"/>
                  </a:cubicBezTo>
                  <a:cubicBezTo>
                    <a:pt x="3370" y="2489"/>
                    <a:pt x="3179" y="2537"/>
                    <a:pt x="3036" y="2823"/>
                  </a:cubicBezTo>
                  <a:lnTo>
                    <a:pt x="2120" y="1906"/>
                  </a:lnTo>
                  <a:cubicBezTo>
                    <a:pt x="2286" y="1632"/>
                    <a:pt x="2274" y="1275"/>
                    <a:pt x="2036" y="1037"/>
                  </a:cubicBezTo>
                  <a:cubicBezTo>
                    <a:pt x="1893" y="894"/>
                    <a:pt x="1712" y="822"/>
                    <a:pt x="1530" y="822"/>
                  </a:cubicBezTo>
                  <a:cubicBezTo>
                    <a:pt x="1349" y="822"/>
                    <a:pt x="1167" y="894"/>
                    <a:pt x="1024" y="1037"/>
                  </a:cubicBezTo>
                  <a:cubicBezTo>
                    <a:pt x="546" y="1505"/>
                    <a:pt x="939" y="2252"/>
                    <a:pt x="1509" y="2252"/>
                  </a:cubicBezTo>
                  <a:cubicBezTo>
                    <a:pt x="1635" y="2252"/>
                    <a:pt x="1770" y="2216"/>
                    <a:pt x="1905" y="2132"/>
                  </a:cubicBezTo>
                  <a:lnTo>
                    <a:pt x="2917" y="3144"/>
                  </a:lnTo>
                  <a:cubicBezTo>
                    <a:pt x="2846" y="3370"/>
                    <a:pt x="2810" y="3394"/>
                    <a:pt x="2572" y="3549"/>
                  </a:cubicBezTo>
                  <a:cubicBezTo>
                    <a:pt x="2143" y="3799"/>
                    <a:pt x="2084" y="3966"/>
                    <a:pt x="2143" y="4442"/>
                  </a:cubicBezTo>
                  <a:cubicBezTo>
                    <a:pt x="2155" y="4561"/>
                    <a:pt x="2167" y="4668"/>
                    <a:pt x="2155" y="4751"/>
                  </a:cubicBezTo>
                  <a:cubicBezTo>
                    <a:pt x="2108" y="4918"/>
                    <a:pt x="1941" y="5061"/>
                    <a:pt x="1846" y="5359"/>
                  </a:cubicBezTo>
                  <a:lnTo>
                    <a:pt x="1131" y="5359"/>
                  </a:lnTo>
                  <a:cubicBezTo>
                    <a:pt x="1060" y="5120"/>
                    <a:pt x="846" y="4942"/>
                    <a:pt x="584" y="4942"/>
                  </a:cubicBezTo>
                  <a:cubicBezTo>
                    <a:pt x="250" y="4942"/>
                    <a:pt x="0" y="5216"/>
                    <a:pt x="0" y="5525"/>
                  </a:cubicBezTo>
                  <a:cubicBezTo>
                    <a:pt x="0" y="5859"/>
                    <a:pt x="262" y="6109"/>
                    <a:pt x="584" y="6109"/>
                  </a:cubicBezTo>
                  <a:cubicBezTo>
                    <a:pt x="846" y="6109"/>
                    <a:pt x="1060" y="5930"/>
                    <a:pt x="1131" y="5692"/>
                  </a:cubicBezTo>
                  <a:lnTo>
                    <a:pt x="1846" y="5692"/>
                  </a:lnTo>
                  <a:cubicBezTo>
                    <a:pt x="1929" y="5990"/>
                    <a:pt x="2108" y="6132"/>
                    <a:pt x="2155" y="6299"/>
                  </a:cubicBezTo>
                  <a:cubicBezTo>
                    <a:pt x="2203" y="6513"/>
                    <a:pt x="2036" y="6871"/>
                    <a:pt x="2179" y="7156"/>
                  </a:cubicBezTo>
                  <a:cubicBezTo>
                    <a:pt x="2322" y="7430"/>
                    <a:pt x="2703" y="7526"/>
                    <a:pt x="2822" y="7704"/>
                  </a:cubicBezTo>
                  <a:cubicBezTo>
                    <a:pt x="2870" y="7764"/>
                    <a:pt x="2894" y="7835"/>
                    <a:pt x="2929" y="7930"/>
                  </a:cubicBezTo>
                  <a:lnTo>
                    <a:pt x="2322" y="8538"/>
                  </a:lnTo>
                  <a:cubicBezTo>
                    <a:pt x="2229" y="8489"/>
                    <a:pt x="2127" y="8464"/>
                    <a:pt x="2025" y="8464"/>
                  </a:cubicBezTo>
                  <a:cubicBezTo>
                    <a:pt x="1880" y="8464"/>
                    <a:pt x="1737" y="8515"/>
                    <a:pt x="1631" y="8621"/>
                  </a:cubicBezTo>
                  <a:cubicBezTo>
                    <a:pt x="1262" y="9002"/>
                    <a:pt x="1536" y="9621"/>
                    <a:pt x="2048" y="9621"/>
                  </a:cubicBezTo>
                  <a:cubicBezTo>
                    <a:pt x="2489" y="9621"/>
                    <a:pt x="2786" y="9157"/>
                    <a:pt x="2560" y="8764"/>
                  </a:cubicBezTo>
                  <a:lnTo>
                    <a:pt x="3084" y="8240"/>
                  </a:lnTo>
                  <a:cubicBezTo>
                    <a:pt x="3322" y="8704"/>
                    <a:pt x="3810" y="8538"/>
                    <a:pt x="4060" y="8657"/>
                  </a:cubicBezTo>
                  <a:cubicBezTo>
                    <a:pt x="4251" y="8740"/>
                    <a:pt x="4418" y="9085"/>
                    <a:pt x="4727" y="9157"/>
                  </a:cubicBezTo>
                  <a:cubicBezTo>
                    <a:pt x="4769" y="9167"/>
                    <a:pt x="4811" y="9172"/>
                    <a:pt x="4853" y="9172"/>
                  </a:cubicBezTo>
                  <a:cubicBezTo>
                    <a:pt x="5045" y="9172"/>
                    <a:pt x="5230" y="9075"/>
                    <a:pt x="5406" y="9026"/>
                  </a:cubicBezTo>
                  <a:lnTo>
                    <a:pt x="5406" y="9919"/>
                  </a:lnTo>
                  <a:cubicBezTo>
                    <a:pt x="5168" y="9990"/>
                    <a:pt x="4989" y="10204"/>
                    <a:pt x="4989" y="10466"/>
                  </a:cubicBezTo>
                  <a:cubicBezTo>
                    <a:pt x="4989" y="10800"/>
                    <a:pt x="5251" y="11050"/>
                    <a:pt x="5561" y="11050"/>
                  </a:cubicBezTo>
                  <a:cubicBezTo>
                    <a:pt x="5894" y="11050"/>
                    <a:pt x="6144" y="10788"/>
                    <a:pt x="6144" y="10466"/>
                  </a:cubicBezTo>
                  <a:cubicBezTo>
                    <a:pt x="6144" y="10204"/>
                    <a:pt x="5965" y="9990"/>
                    <a:pt x="5727" y="9919"/>
                  </a:cubicBezTo>
                  <a:lnTo>
                    <a:pt x="5727" y="9026"/>
                  </a:lnTo>
                  <a:cubicBezTo>
                    <a:pt x="5903" y="9075"/>
                    <a:pt x="6080" y="9172"/>
                    <a:pt x="6269" y="9172"/>
                  </a:cubicBezTo>
                  <a:cubicBezTo>
                    <a:pt x="6310" y="9172"/>
                    <a:pt x="6352" y="9167"/>
                    <a:pt x="6394" y="9157"/>
                  </a:cubicBezTo>
                  <a:cubicBezTo>
                    <a:pt x="6715" y="9085"/>
                    <a:pt x="6894" y="8740"/>
                    <a:pt x="7073" y="8657"/>
                  </a:cubicBezTo>
                  <a:cubicBezTo>
                    <a:pt x="7323" y="8538"/>
                    <a:pt x="7799" y="8704"/>
                    <a:pt x="8049" y="8240"/>
                  </a:cubicBezTo>
                  <a:lnTo>
                    <a:pt x="8216" y="8407"/>
                  </a:lnTo>
                  <a:cubicBezTo>
                    <a:pt x="8245" y="8436"/>
                    <a:pt x="8287" y="8451"/>
                    <a:pt x="8329" y="8451"/>
                  </a:cubicBezTo>
                  <a:cubicBezTo>
                    <a:pt x="8370" y="8451"/>
                    <a:pt x="8412" y="8436"/>
                    <a:pt x="8442" y="8407"/>
                  </a:cubicBezTo>
                  <a:cubicBezTo>
                    <a:pt x="8501" y="8347"/>
                    <a:pt x="8501" y="8240"/>
                    <a:pt x="8442" y="8180"/>
                  </a:cubicBezTo>
                  <a:lnTo>
                    <a:pt x="8168" y="7907"/>
                  </a:lnTo>
                  <a:cubicBezTo>
                    <a:pt x="8239" y="7692"/>
                    <a:pt x="8275" y="7656"/>
                    <a:pt x="8513" y="7514"/>
                  </a:cubicBezTo>
                  <a:cubicBezTo>
                    <a:pt x="8942" y="7252"/>
                    <a:pt x="9013" y="7097"/>
                    <a:pt x="8942" y="6621"/>
                  </a:cubicBezTo>
                  <a:cubicBezTo>
                    <a:pt x="8894" y="6323"/>
                    <a:pt x="8918" y="6287"/>
                    <a:pt x="9073" y="6037"/>
                  </a:cubicBezTo>
                  <a:cubicBezTo>
                    <a:pt x="9156" y="5930"/>
                    <a:pt x="9216" y="5811"/>
                    <a:pt x="9240" y="5692"/>
                  </a:cubicBezTo>
                  <a:lnTo>
                    <a:pt x="9954" y="5692"/>
                  </a:lnTo>
                  <a:cubicBezTo>
                    <a:pt x="10025" y="5930"/>
                    <a:pt x="10240" y="6109"/>
                    <a:pt x="10502" y="6109"/>
                  </a:cubicBezTo>
                  <a:cubicBezTo>
                    <a:pt x="10835" y="6109"/>
                    <a:pt x="11085" y="5847"/>
                    <a:pt x="11085" y="5525"/>
                  </a:cubicBezTo>
                  <a:cubicBezTo>
                    <a:pt x="11085" y="5251"/>
                    <a:pt x="10823" y="4989"/>
                    <a:pt x="10502" y="4989"/>
                  </a:cubicBezTo>
                  <a:cubicBezTo>
                    <a:pt x="10240" y="4989"/>
                    <a:pt x="10025" y="5168"/>
                    <a:pt x="9954" y="5406"/>
                  </a:cubicBezTo>
                  <a:lnTo>
                    <a:pt x="9240" y="5406"/>
                  </a:lnTo>
                  <a:cubicBezTo>
                    <a:pt x="9156" y="5109"/>
                    <a:pt x="8978" y="4966"/>
                    <a:pt x="8930" y="4799"/>
                  </a:cubicBezTo>
                  <a:cubicBezTo>
                    <a:pt x="8882" y="4585"/>
                    <a:pt x="9049" y="4239"/>
                    <a:pt x="8894" y="3954"/>
                  </a:cubicBezTo>
                  <a:cubicBezTo>
                    <a:pt x="8763" y="3668"/>
                    <a:pt x="8382" y="3573"/>
                    <a:pt x="8263" y="3394"/>
                  </a:cubicBezTo>
                  <a:cubicBezTo>
                    <a:pt x="8216" y="3335"/>
                    <a:pt x="8180" y="3263"/>
                    <a:pt x="8156" y="3180"/>
                  </a:cubicBezTo>
                  <a:lnTo>
                    <a:pt x="9406" y="1930"/>
                  </a:lnTo>
                  <a:cubicBezTo>
                    <a:pt x="9513" y="1989"/>
                    <a:pt x="9632" y="2025"/>
                    <a:pt x="9752" y="2025"/>
                  </a:cubicBezTo>
                  <a:cubicBezTo>
                    <a:pt x="9930" y="2025"/>
                    <a:pt x="10109" y="1953"/>
                    <a:pt x="10228" y="1834"/>
                  </a:cubicBezTo>
                  <a:cubicBezTo>
                    <a:pt x="10490" y="1572"/>
                    <a:pt x="10490" y="1132"/>
                    <a:pt x="10228" y="870"/>
                  </a:cubicBezTo>
                  <a:cubicBezTo>
                    <a:pt x="10091" y="733"/>
                    <a:pt x="9915" y="665"/>
                    <a:pt x="9740" y="665"/>
                  </a:cubicBezTo>
                  <a:cubicBezTo>
                    <a:pt x="9564" y="665"/>
                    <a:pt x="9388" y="733"/>
                    <a:pt x="9251" y="870"/>
                  </a:cubicBezTo>
                  <a:cubicBezTo>
                    <a:pt x="9037" y="1096"/>
                    <a:pt x="9001" y="1430"/>
                    <a:pt x="9168" y="1691"/>
                  </a:cubicBezTo>
                  <a:lnTo>
                    <a:pt x="8025" y="2834"/>
                  </a:lnTo>
                  <a:cubicBezTo>
                    <a:pt x="7918" y="2644"/>
                    <a:pt x="7799" y="2537"/>
                    <a:pt x="7501" y="2489"/>
                  </a:cubicBezTo>
                  <a:cubicBezTo>
                    <a:pt x="7493" y="2488"/>
                    <a:pt x="7485" y="2488"/>
                    <a:pt x="7477" y="2488"/>
                  </a:cubicBezTo>
                  <a:cubicBezTo>
                    <a:pt x="7394" y="2488"/>
                    <a:pt x="7334" y="2545"/>
                    <a:pt x="7323" y="2632"/>
                  </a:cubicBezTo>
                  <a:cubicBezTo>
                    <a:pt x="7311" y="2715"/>
                    <a:pt x="7370" y="2787"/>
                    <a:pt x="7454" y="2811"/>
                  </a:cubicBezTo>
                  <a:cubicBezTo>
                    <a:pt x="7680" y="2834"/>
                    <a:pt x="7727" y="2906"/>
                    <a:pt x="7811" y="3192"/>
                  </a:cubicBezTo>
                  <a:cubicBezTo>
                    <a:pt x="7930" y="3549"/>
                    <a:pt x="7989" y="3644"/>
                    <a:pt x="8323" y="3835"/>
                  </a:cubicBezTo>
                  <a:cubicBezTo>
                    <a:pt x="8632" y="4025"/>
                    <a:pt x="8644" y="4061"/>
                    <a:pt x="8597" y="4418"/>
                  </a:cubicBezTo>
                  <a:cubicBezTo>
                    <a:pt x="8537" y="4799"/>
                    <a:pt x="8573" y="4906"/>
                    <a:pt x="8775" y="5216"/>
                  </a:cubicBezTo>
                  <a:cubicBezTo>
                    <a:pt x="8990" y="5525"/>
                    <a:pt x="8990" y="5573"/>
                    <a:pt x="8775" y="5871"/>
                  </a:cubicBezTo>
                  <a:cubicBezTo>
                    <a:pt x="8573" y="6180"/>
                    <a:pt x="8561" y="6287"/>
                    <a:pt x="8597" y="6668"/>
                  </a:cubicBezTo>
                  <a:cubicBezTo>
                    <a:pt x="8644" y="7025"/>
                    <a:pt x="8632" y="7061"/>
                    <a:pt x="8323" y="7252"/>
                  </a:cubicBezTo>
                  <a:cubicBezTo>
                    <a:pt x="7989" y="7442"/>
                    <a:pt x="7930" y="7537"/>
                    <a:pt x="7811" y="7895"/>
                  </a:cubicBezTo>
                  <a:cubicBezTo>
                    <a:pt x="7692" y="8240"/>
                    <a:pt x="7668" y="8264"/>
                    <a:pt x="7311" y="8299"/>
                  </a:cubicBezTo>
                  <a:cubicBezTo>
                    <a:pt x="6918" y="8323"/>
                    <a:pt x="6834" y="8383"/>
                    <a:pt x="6561" y="8657"/>
                  </a:cubicBezTo>
                  <a:cubicBezTo>
                    <a:pt x="6411" y="8813"/>
                    <a:pt x="6334" y="8876"/>
                    <a:pt x="6228" y="8876"/>
                  </a:cubicBezTo>
                  <a:cubicBezTo>
                    <a:pt x="6156" y="8876"/>
                    <a:pt x="6071" y="8847"/>
                    <a:pt x="5942" y="8799"/>
                  </a:cubicBezTo>
                  <a:cubicBezTo>
                    <a:pt x="5799" y="8752"/>
                    <a:pt x="5668" y="8692"/>
                    <a:pt x="5525" y="8692"/>
                  </a:cubicBezTo>
                  <a:cubicBezTo>
                    <a:pt x="5261" y="8692"/>
                    <a:pt x="4987" y="8875"/>
                    <a:pt x="4806" y="8875"/>
                  </a:cubicBezTo>
                  <a:cubicBezTo>
                    <a:pt x="4791" y="8875"/>
                    <a:pt x="4777" y="8874"/>
                    <a:pt x="4763" y="8871"/>
                  </a:cubicBezTo>
                  <a:cubicBezTo>
                    <a:pt x="4668" y="8859"/>
                    <a:pt x="4572" y="8752"/>
                    <a:pt x="4477" y="8657"/>
                  </a:cubicBezTo>
                  <a:cubicBezTo>
                    <a:pt x="4227" y="8383"/>
                    <a:pt x="4120" y="8323"/>
                    <a:pt x="3739" y="8299"/>
                  </a:cubicBezTo>
                  <a:cubicBezTo>
                    <a:pt x="3382" y="8264"/>
                    <a:pt x="3346" y="8240"/>
                    <a:pt x="3227" y="7895"/>
                  </a:cubicBezTo>
                  <a:cubicBezTo>
                    <a:pt x="3108" y="7537"/>
                    <a:pt x="3048" y="7442"/>
                    <a:pt x="2727" y="7252"/>
                  </a:cubicBezTo>
                  <a:cubicBezTo>
                    <a:pt x="2405" y="7061"/>
                    <a:pt x="2393" y="7025"/>
                    <a:pt x="2441" y="6668"/>
                  </a:cubicBezTo>
                  <a:cubicBezTo>
                    <a:pt x="2501" y="6287"/>
                    <a:pt x="2465" y="6180"/>
                    <a:pt x="2262" y="5871"/>
                  </a:cubicBezTo>
                  <a:cubicBezTo>
                    <a:pt x="2048" y="5561"/>
                    <a:pt x="2048" y="5513"/>
                    <a:pt x="2262" y="5216"/>
                  </a:cubicBezTo>
                  <a:cubicBezTo>
                    <a:pt x="2465" y="4906"/>
                    <a:pt x="2477" y="4799"/>
                    <a:pt x="2441" y="4418"/>
                  </a:cubicBezTo>
                  <a:cubicBezTo>
                    <a:pt x="2393" y="4061"/>
                    <a:pt x="2405" y="4025"/>
                    <a:pt x="2727" y="3835"/>
                  </a:cubicBezTo>
                  <a:cubicBezTo>
                    <a:pt x="2846" y="3763"/>
                    <a:pt x="2965" y="3680"/>
                    <a:pt x="3048" y="3585"/>
                  </a:cubicBezTo>
                  <a:cubicBezTo>
                    <a:pt x="3144" y="3477"/>
                    <a:pt x="3179" y="3323"/>
                    <a:pt x="3227" y="3192"/>
                  </a:cubicBezTo>
                  <a:cubicBezTo>
                    <a:pt x="3275" y="3061"/>
                    <a:pt x="3322" y="2942"/>
                    <a:pt x="3394" y="2882"/>
                  </a:cubicBezTo>
                  <a:cubicBezTo>
                    <a:pt x="3465" y="2823"/>
                    <a:pt x="3596" y="2799"/>
                    <a:pt x="3739" y="2787"/>
                  </a:cubicBezTo>
                  <a:cubicBezTo>
                    <a:pt x="4120" y="2763"/>
                    <a:pt x="4215" y="2703"/>
                    <a:pt x="4477" y="2430"/>
                  </a:cubicBezTo>
                  <a:cubicBezTo>
                    <a:pt x="4626" y="2273"/>
                    <a:pt x="4699" y="2210"/>
                    <a:pt x="4807" y="2210"/>
                  </a:cubicBezTo>
                  <a:cubicBezTo>
                    <a:pt x="4880" y="2210"/>
                    <a:pt x="4969" y="2239"/>
                    <a:pt x="5108" y="2287"/>
                  </a:cubicBezTo>
                  <a:cubicBezTo>
                    <a:pt x="5287" y="2352"/>
                    <a:pt x="5406" y="2385"/>
                    <a:pt x="5525" y="2385"/>
                  </a:cubicBezTo>
                  <a:cubicBezTo>
                    <a:pt x="5644" y="2385"/>
                    <a:pt x="5763" y="2352"/>
                    <a:pt x="5942" y="2287"/>
                  </a:cubicBezTo>
                  <a:cubicBezTo>
                    <a:pt x="6081" y="2233"/>
                    <a:pt x="6168" y="2206"/>
                    <a:pt x="6236" y="2206"/>
                  </a:cubicBezTo>
                  <a:cubicBezTo>
                    <a:pt x="6366" y="2206"/>
                    <a:pt x="6425" y="2306"/>
                    <a:pt x="6644" y="2525"/>
                  </a:cubicBezTo>
                  <a:cubicBezTo>
                    <a:pt x="6680" y="2555"/>
                    <a:pt x="6721" y="2570"/>
                    <a:pt x="6762" y="2570"/>
                  </a:cubicBezTo>
                  <a:cubicBezTo>
                    <a:pt x="6802" y="2570"/>
                    <a:pt x="6840" y="2555"/>
                    <a:pt x="6870" y="2525"/>
                  </a:cubicBezTo>
                  <a:cubicBezTo>
                    <a:pt x="6930" y="2465"/>
                    <a:pt x="6930" y="2358"/>
                    <a:pt x="6870" y="2299"/>
                  </a:cubicBezTo>
                  <a:lnTo>
                    <a:pt x="6787" y="2203"/>
                  </a:lnTo>
                  <a:cubicBezTo>
                    <a:pt x="6569" y="1978"/>
                    <a:pt x="6422" y="1886"/>
                    <a:pt x="6241" y="1886"/>
                  </a:cubicBezTo>
                  <a:cubicBezTo>
                    <a:pt x="6125" y="1886"/>
                    <a:pt x="5994" y="1924"/>
                    <a:pt x="5822" y="1989"/>
                  </a:cubicBezTo>
                  <a:cubicBezTo>
                    <a:pt x="5775" y="2001"/>
                    <a:pt x="5715" y="2013"/>
                    <a:pt x="5668" y="2025"/>
                  </a:cubicBezTo>
                  <a:lnTo>
                    <a:pt x="5668" y="1132"/>
                  </a:lnTo>
                  <a:cubicBezTo>
                    <a:pt x="5906" y="1060"/>
                    <a:pt x="6084" y="858"/>
                    <a:pt x="6084" y="584"/>
                  </a:cubicBezTo>
                  <a:cubicBezTo>
                    <a:pt x="6084" y="263"/>
                    <a:pt x="5822" y="1"/>
                    <a:pt x="5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026;p68"/>
            <p:cNvSpPr/>
            <p:nvPr/>
          </p:nvSpPr>
          <p:spPr>
            <a:xfrm>
              <a:off x="6938984" y="3622042"/>
              <a:ext cx="53899" cy="51605"/>
            </a:xfrm>
            <a:custGeom>
              <a:avLst/>
              <a:gdLst/>
              <a:ahLst/>
              <a:cxnLst/>
              <a:rect l="l" t="t" r="r" b="b"/>
              <a:pathLst>
                <a:path w="1692" h="1620" extrusionOk="0">
                  <a:moveTo>
                    <a:pt x="919" y="548"/>
                  </a:moveTo>
                  <a:cubicBezTo>
                    <a:pt x="1015" y="548"/>
                    <a:pt x="1114" y="587"/>
                    <a:pt x="1191" y="665"/>
                  </a:cubicBezTo>
                  <a:cubicBezTo>
                    <a:pt x="1334" y="796"/>
                    <a:pt x="1334" y="1046"/>
                    <a:pt x="1191" y="1200"/>
                  </a:cubicBezTo>
                  <a:cubicBezTo>
                    <a:pt x="1114" y="1272"/>
                    <a:pt x="1015" y="1307"/>
                    <a:pt x="919" y="1307"/>
                  </a:cubicBezTo>
                  <a:cubicBezTo>
                    <a:pt x="822" y="1307"/>
                    <a:pt x="727" y="1272"/>
                    <a:pt x="655" y="1200"/>
                  </a:cubicBezTo>
                  <a:cubicBezTo>
                    <a:pt x="500" y="1046"/>
                    <a:pt x="500" y="807"/>
                    <a:pt x="655" y="665"/>
                  </a:cubicBezTo>
                  <a:cubicBezTo>
                    <a:pt x="727" y="587"/>
                    <a:pt x="822" y="548"/>
                    <a:pt x="919" y="548"/>
                  </a:cubicBezTo>
                  <a:close/>
                  <a:moveTo>
                    <a:pt x="167" y="1"/>
                  </a:moveTo>
                  <a:cubicBezTo>
                    <a:pt x="128" y="1"/>
                    <a:pt x="90" y="16"/>
                    <a:pt x="60" y="45"/>
                  </a:cubicBezTo>
                  <a:cubicBezTo>
                    <a:pt x="0" y="105"/>
                    <a:pt x="0" y="212"/>
                    <a:pt x="60" y="272"/>
                  </a:cubicBezTo>
                  <a:lnTo>
                    <a:pt x="334" y="557"/>
                  </a:lnTo>
                  <a:cubicBezTo>
                    <a:pt x="179" y="819"/>
                    <a:pt x="191" y="1177"/>
                    <a:pt x="429" y="1415"/>
                  </a:cubicBezTo>
                  <a:cubicBezTo>
                    <a:pt x="560" y="1552"/>
                    <a:pt x="739" y="1620"/>
                    <a:pt x="920" y="1620"/>
                  </a:cubicBezTo>
                  <a:cubicBezTo>
                    <a:pt x="1102" y="1620"/>
                    <a:pt x="1286" y="1552"/>
                    <a:pt x="1429" y="1415"/>
                  </a:cubicBezTo>
                  <a:cubicBezTo>
                    <a:pt x="1691" y="1153"/>
                    <a:pt x="1691" y="700"/>
                    <a:pt x="1429" y="415"/>
                  </a:cubicBezTo>
                  <a:cubicBezTo>
                    <a:pt x="1294" y="286"/>
                    <a:pt x="1120" y="223"/>
                    <a:pt x="945" y="223"/>
                  </a:cubicBezTo>
                  <a:cubicBezTo>
                    <a:pt x="812" y="223"/>
                    <a:pt x="678" y="259"/>
                    <a:pt x="560" y="331"/>
                  </a:cubicBezTo>
                  <a:lnTo>
                    <a:pt x="274" y="45"/>
                  </a:lnTo>
                  <a:cubicBezTo>
                    <a:pt x="244" y="16"/>
                    <a:pt x="206"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306286" y="339509"/>
            <a:ext cx="8412480" cy="724247"/>
          </a:xfrm>
        </p:spPr>
        <p:txBody>
          <a:bodyPr>
            <a:noAutofit/>
          </a:bodyPr>
          <a:lstStyle/>
          <a:p>
            <a:r>
              <a:rPr lang="el-GR" sz="4800" dirty="0">
                <a:solidFill>
                  <a:schemeClr val="accent2">
                    <a:lumMod val="50000"/>
                  </a:schemeClr>
                </a:solidFill>
              </a:rPr>
              <a:t>Βιωματικό εργαστήριο</a:t>
            </a:r>
            <a:endParaRPr lang="en-US" sz="4800" dirty="0">
              <a:solidFill>
                <a:schemeClr val="accent2">
                  <a:lumMod val="50000"/>
                </a:schemeClr>
              </a:solidFill>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grpSp>
        <p:nvGrpSpPr>
          <p:cNvPr id="3" name="Google Shape;12021;p68"/>
          <p:cNvGrpSpPr/>
          <p:nvPr/>
        </p:nvGrpSpPr>
        <p:grpSpPr>
          <a:xfrm>
            <a:off x="9590475" y="248196"/>
            <a:ext cx="820622" cy="679267"/>
            <a:chOff x="6664394" y="3346974"/>
            <a:chExt cx="353113" cy="351998"/>
          </a:xfrm>
          <a:solidFill>
            <a:srgbClr val="600000"/>
          </a:solidFill>
        </p:grpSpPr>
        <p:sp>
          <p:nvSpPr>
            <p:cNvPr id="12" name="Google Shape;12022;p68"/>
            <p:cNvSpPr/>
            <p:nvPr/>
          </p:nvSpPr>
          <p:spPr>
            <a:xfrm>
              <a:off x="6788023" y="3450917"/>
              <a:ext cx="37207" cy="37175"/>
            </a:xfrm>
            <a:custGeom>
              <a:avLst/>
              <a:gdLst/>
              <a:ahLst/>
              <a:cxnLst/>
              <a:rect l="l" t="t" r="r" b="b"/>
              <a:pathLst>
                <a:path w="1168" h="1167" extrusionOk="0">
                  <a:moveTo>
                    <a:pt x="572" y="333"/>
                  </a:moveTo>
                  <a:cubicBezTo>
                    <a:pt x="703" y="333"/>
                    <a:pt x="822" y="453"/>
                    <a:pt x="822" y="583"/>
                  </a:cubicBezTo>
                  <a:cubicBezTo>
                    <a:pt x="822" y="738"/>
                    <a:pt x="703" y="834"/>
                    <a:pt x="572" y="834"/>
                  </a:cubicBezTo>
                  <a:cubicBezTo>
                    <a:pt x="429" y="834"/>
                    <a:pt x="310" y="738"/>
                    <a:pt x="310" y="583"/>
                  </a:cubicBezTo>
                  <a:cubicBezTo>
                    <a:pt x="310" y="441"/>
                    <a:pt x="429" y="333"/>
                    <a:pt x="572" y="333"/>
                  </a:cubicBezTo>
                  <a:close/>
                  <a:moveTo>
                    <a:pt x="584" y="0"/>
                  </a:moveTo>
                  <a:cubicBezTo>
                    <a:pt x="251" y="0"/>
                    <a:pt x="1" y="274"/>
                    <a:pt x="1" y="583"/>
                  </a:cubicBezTo>
                  <a:cubicBezTo>
                    <a:pt x="1" y="917"/>
                    <a:pt x="275" y="1167"/>
                    <a:pt x="584" y="1167"/>
                  </a:cubicBezTo>
                  <a:cubicBezTo>
                    <a:pt x="894" y="1167"/>
                    <a:pt x="1168" y="917"/>
                    <a:pt x="1168" y="583"/>
                  </a:cubicBezTo>
                  <a:cubicBezTo>
                    <a:pt x="1168" y="262"/>
                    <a:pt x="894" y="0"/>
                    <a:pt x="5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023;p68"/>
            <p:cNvSpPr/>
            <p:nvPr/>
          </p:nvSpPr>
          <p:spPr>
            <a:xfrm>
              <a:off x="6874892" y="3495641"/>
              <a:ext cx="36824" cy="36824"/>
            </a:xfrm>
            <a:custGeom>
              <a:avLst/>
              <a:gdLst/>
              <a:ahLst/>
              <a:cxnLst/>
              <a:rect l="l" t="t" r="r" b="b"/>
              <a:pathLst>
                <a:path w="1156" h="1156" extrusionOk="0">
                  <a:moveTo>
                    <a:pt x="584" y="311"/>
                  </a:moveTo>
                  <a:cubicBezTo>
                    <a:pt x="727" y="311"/>
                    <a:pt x="834" y="430"/>
                    <a:pt x="834" y="561"/>
                  </a:cubicBezTo>
                  <a:cubicBezTo>
                    <a:pt x="834" y="715"/>
                    <a:pt x="715" y="823"/>
                    <a:pt x="584" y="823"/>
                  </a:cubicBezTo>
                  <a:cubicBezTo>
                    <a:pt x="441" y="823"/>
                    <a:pt x="322" y="703"/>
                    <a:pt x="322" y="561"/>
                  </a:cubicBezTo>
                  <a:cubicBezTo>
                    <a:pt x="322" y="430"/>
                    <a:pt x="441" y="311"/>
                    <a:pt x="584" y="311"/>
                  </a:cubicBezTo>
                  <a:close/>
                  <a:moveTo>
                    <a:pt x="563" y="1"/>
                  </a:moveTo>
                  <a:cubicBezTo>
                    <a:pt x="251" y="1"/>
                    <a:pt x="0" y="258"/>
                    <a:pt x="0" y="584"/>
                  </a:cubicBezTo>
                  <a:cubicBezTo>
                    <a:pt x="0" y="906"/>
                    <a:pt x="262" y="1156"/>
                    <a:pt x="584" y="1156"/>
                  </a:cubicBezTo>
                  <a:cubicBezTo>
                    <a:pt x="905" y="1156"/>
                    <a:pt x="1155" y="894"/>
                    <a:pt x="1155" y="584"/>
                  </a:cubicBezTo>
                  <a:cubicBezTo>
                    <a:pt x="1155" y="251"/>
                    <a:pt x="893" y="1"/>
                    <a:pt x="584" y="1"/>
                  </a:cubicBezTo>
                  <a:cubicBezTo>
                    <a:pt x="577" y="1"/>
                    <a:pt x="570" y="1"/>
                    <a:pt x="5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024;p68"/>
            <p:cNvSpPr/>
            <p:nvPr/>
          </p:nvSpPr>
          <p:spPr>
            <a:xfrm>
              <a:off x="6780059" y="3538136"/>
              <a:ext cx="53134" cy="53134"/>
            </a:xfrm>
            <a:custGeom>
              <a:avLst/>
              <a:gdLst/>
              <a:ahLst/>
              <a:cxnLst/>
              <a:rect l="l" t="t" r="r" b="b"/>
              <a:pathLst>
                <a:path w="1668" h="1668" extrusionOk="0">
                  <a:moveTo>
                    <a:pt x="834" y="334"/>
                  </a:moveTo>
                  <a:cubicBezTo>
                    <a:pt x="1120" y="334"/>
                    <a:pt x="1334" y="560"/>
                    <a:pt x="1334" y="834"/>
                  </a:cubicBezTo>
                  <a:cubicBezTo>
                    <a:pt x="1334" y="1120"/>
                    <a:pt x="1120" y="1346"/>
                    <a:pt x="834" y="1346"/>
                  </a:cubicBezTo>
                  <a:cubicBezTo>
                    <a:pt x="548" y="1346"/>
                    <a:pt x="322" y="1120"/>
                    <a:pt x="322" y="834"/>
                  </a:cubicBezTo>
                  <a:cubicBezTo>
                    <a:pt x="322" y="572"/>
                    <a:pt x="548" y="334"/>
                    <a:pt x="834" y="334"/>
                  </a:cubicBezTo>
                  <a:close/>
                  <a:moveTo>
                    <a:pt x="834" y="1"/>
                  </a:moveTo>
                  <a:cubicBezTo>
                    <a:pt x="370" y="24"/>
                    <a:pt x="1" y="393"/>
                    <a:pt x="1" y="834"/>
                  </a:cubicBezTo>
                  <a:cubicBezTo>
                    <a:pt x="1" y="1298"/>
                    <a:pt x="370" y="1667"/>
                    <a:pt x="834" y="1667"/>
                  </a:cubicBezTo>
                  <a:cubicBezTo>
                    <a:pt x="1298" y="1667"/>
                    <a:pt x="1668" y="1298"/>
                    <a:pt x="1668" y="834"/>
                  </a:cubicBezTo>
                  <a:cubicBezTo>
                    <a:pt x="1668" y="382"/>
                    <a:pt x="1298" y="1"/>
                    <a:pt x="8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025;p68"/>
            <p:cNvSpPr/>
            <p:nvPr/>
          </p:nvSpPr>
          <p:spPr>
            <a:xfrm>
              <a:off x="6664394" y="3346974"/>
              <a:ext cx="353113" cy="351998"/>
            </a:xfrm>
            <a:custGeom>
              <a:avLst/>
              <a:gdLst/>
              <a:ahLst/>
              <a:cxnLst/>
              <a:rect l="l" t="t" r="r" b="b"/>
              <a:pathLst>
                <a:path w="11085" h="11050" extrusionOk="0">
                  <a:moveTo>
                    <a:pt x="5549" y="358"/>
                  </a:moveTo>
                  <a:cubicBezTo>
                    <a:pt x="5680" y="358"/>
                    <a:pt x="5799" y="477"/>
                    <a:pt x="5799" y="620"/>
                  </a:cubicBezTo>
                  <a:cubicBezTo>
                    <a:pt x="5799" y="763"/>
                    <a:pt x="5680" y="870"/>
                    <a:pt x="5549" y="870"/>
                  </a:cubicBezTo>
                  <a:cubicBezTo>
                    <a:pt x="5418" y="870"/>
                    <a:pt x="5299" y="763"/>
                    <a:pt x="5299" y="620"/>
                  </a:cubicBezTo>
                  <a:cubicBezTo>
                    <a:pt x="5299" y="465"/>
                    <a:pt x="5418" y="358"/>
                    <a:pt x="5549" y="358"/>
                  </a:cubicBezTo>
                  <a:close/>
                  <a:moveTo>
                    <a:pt x="9752" y="1001"/>
                  </a:moveTo>
                  <a:cubicBezTo>
                    <a:pt x="10061" y="1001"/>
                    <a:pt x="10228" y="1394"/>
                    <a:pt x="10002" y="1620"/>
                  </a:cubicBezTo>
                  <a:cubicBezTo>
                    <a:pt x="9936" y="1686"/>
                    <a:pt x="9844" y="1718"/>
                    <a:pt x="9750" y="1718"/>
                  </a:cubicBezTo>
                  <a:cubicBezTo>
                    <a:pt x="9656" y="1718"/>
                    <a:pt x="9561" y="1686"/>
                    <a:pt x="9490" y="1620"/>
                  </a:cubicBezTo>
                  <a:cubicBezTo>
                    <a:pt x="9275" y="1394"/>
                    <a:pt x="9430" y="1001"/>
                    <a:pt x="9752" y="1001"/>
                  </a:cubicBezTo>
                  <a:close/>
                  <a:moveTo>
                    <a:pt x="1554" y="1203"/>
                  </a:moveTo>
                  <a:cubicBezTo>
                    <a:pt x="1655" y="1203"/>
                    <a:pt x="1756" y="1239"/>
                    <a:pt x="1834" y="1310"/>
                  </a:cubicBezTo>
                  <a:cubicBezTo>
                    <a:pt x="1977" y="1465"/>
                    <a:pt x="1977" y="1715"/>
                    <a:pt x="1834" y="1870"/>
                  </a:cubicBezTo>
                  <a:cubicBezTo>
                    <a:pt x="1756" y="1941"/>
                    <a:pt x="1658" y="1977"/>
                    <a:pt x="1559" y="1977"/>
                  </a:cubicBezTo>
                  <a:cubicBezTo>
                    <a:pt x="1459" y="1977"/>
                    <a:pt x="1358" y="1941"/>
                    <a:pt x="1274" y="1870"/>
                  </a:cubicBezTo>
                  <a:cubicBezTo>
                    <a:pt x="1131" y="1715"/>
                    <a:pt x="1131" y="1465"/>
                    <a:pt x="1274" y="1310"/>
                  </a:cubicBezTo>
                  <a:cubicBezTo>
                    <a:pt x="1352" y="1239"/>
                    <a:pt x="1453" y="1203"/>
                    <a:pt x="1554" y="1203"/>
                  </a:cubicBezTo>
                  <a:close/>
                  <a:moveTo>
                    <a:pt x="596" y="5323"/>
                  </a:moveTo>
                  <a:cubicBezTo>
                    <a:pt x="727" y="5323"/>
                    <a:pt x="846" y="5442"/>
                    <a:pt x="846" y="5573"/>
                  </a:cubicBezTo>
                  <a:cubicBezTo>
                    <a:pt x="858" y="5704"/>
                    <a:pt x="738" y="5823"/>
                    <a:pt x="596" y="5823"/>
                  </a:cubicBezTo>
                  <a:cubicBezTo>
                    <a:pt x="441" y="5823"/>
                    <a:pt x="346" y="5704"/>
                    <a:pt x="346" y="5573"/>
                  </a:cubicBezTo>
                  <a:cubicBezTo>
                    <a:pt x="346" y="5430"/>
                    <a:pt x="465" y="5323"/>
                    <a:pt x="596" y="5323"/>
                  </a:cubicBezTo>
                  <a:close/>
                  <a:moveTo>
                    <a:pt x="10502" y="5323"/>
                  </a:moveTo>
                  <a:cubicBezTo>
                    <a:pt x="10656" y="5323"/>
                    <a:pt x="10764" y="5442"/>
                    <a:pt x="10764" y="5573"/>
                  </a:cubicBezTo>
                  <a:cubicBezTo>
                    <a:pt x="10764" y="5704"/>
                    <a:pt x="10644" y="5823"/>
                    <a:pt x="10502" y="5823"/>
                  </a:cubicBezTo>
                  <a:cubicBezTo>
                    <a:pt x="10359" y="5823"/>
                    <a:pt x="10252" y="5704"/>
                    <a:pt x="10252" y="5573"/>
                  </a:cubicBezTo>
                  <a:cubicBezTo>
                    <a:pt x="10252" y="5430"/>
                    <a:pt x="10371" y="5323"/>
                    <a:pt x="10502" y="5323"/>
                  </a:cubicBezTo>
                  <a:close/>
                  <a:moveTo>
                    <a:pt x="2036" y="8799"/>
                  </a:moveTo>
                  <a:cubicBezTo>
                    <a:pt x="2274" y="8823"/>
                    <a:pt x="2393" y="9085"/>
                    <a:pt x="2227" y="9252"/>
                  </a:cubicBezTo>
                  <a:cubicBezTo>
                    <a:pt x="2179" y="9305"/>
                    <a:pt x="2114" y="9332"/>
                    <a:pt x="2047" y="9332"/>
                  </a:cubicBezTo>
                  <a:cubicBezTo>
                    <a:pt x="1980" y="9332"/>
                    <a:pt x="1911" y="9305"/>
                    <a:pt x="1858" y="9252"/>
                  </a:cubicBezTo>
                  <a:cubicBezTo>
                    <a:pt x="1691" y="9085"/>
                    <a:pt x="1810" y="8799"/>
                    <a:pt x="2036" y="8799"/>
                  </a:cubicBezTo>
                  <a:close/>
                  <a:moveTo>
                    <a:pt x="5549" y="10264"/>
                  </a:moveTo>
                  <a:cubicBezTo>
                    <a:pt x="5680" y="10264"/>
                    <a:pt x="5799" y="10383"/>
                    <a:pt x="5799" y="10514"/>
                  </a:cubicBezTo>
                  <a:cubicBezTo>
                    <a:pt x="5799" y="10669"/>
                    <a:pt x="5680" y="10764"/>
                    <a:pt x="5549" y="10764"/>
                  </a:cubicBezTo>
                  <a:cubicBezTo>
                    <a:pt x="5418" y="10764"/>
                    <a:pt x="5299" y="10645"/>
                    <a:pt x="5299" y="10514"/>
                  </a:cubicBezTo>
                  <a:cubicBezTo>
                    <a:pt x="5299" y="10371"/>
                    <a:pt x="5418" y="10264"/>
                    <a:pt x="5549" y="10264"/>
                  </a:cubicBezTo>
                  <a:close/>
                  <a:moveTo>
                    <a:pt x="5501" y="1"/>
                  </a:moveTo>
                  <a:cubicBezTo>
                    <a:pt x="5180" y="1"/>
                    <a:pt x="4918" y="275"/>
                    <a:pt x="4918" y="584"/>
                  </a:cubicBezTo>
                  <a:cubicBezTo>
                    <a:pt x="4918" y="858"/>
                    <a:pt x="5096" y="1060"/>
                    <a:pt x="5334" y="1132"/>
                  </a:cubicBezTo>
                  <a:lnTo>
                    <a:pt x="5334" y="2025"/>
                  </a:lnTo>
                  <a:cubicBezTo>
                    <a:pt x="5299" y="2013"/>
                    <a:pt x="5251" y="2001"/>
                    <a:pt x="5191" y="1989"/>
                  </a:cubicBezTo>
                  <a:cubicBezTo>
                    <a:pt x="5015" y="1924"/>
                    <a:pt x="4880" y="1886"/>
                    <a:pt x="4761" y="1886"/>
                  </a:cubicBezTo>
                  <a:cubicBezTo>
                    <a:pt x="4576" y="1886"/>
                    <a:pt x="4430" y="1978"/>
                    <a:pt x="4227" y="2203"/>
                  </a:cubicBezTo>
                  <a:cubicBezTo>
                    <a:pt x="4144" y="2299"/>
                    <a:pt x="4072" y="2370"/>
                    <a:pt x="4001" y="2406"/>
                  </a:cubicBezTo>
                  <a:cubicBezTo>
                    <a:pt x="3929" y="2442"/>
                    <a:pt x="3810" y="2442"/>
                    <a:pt x="3703" y="2465"/>
                  </a:cubicBezTo>
                  <a:cubicBezTo>
                    <a:pt x="3370" y="2489"/>
                    <a:pt x="3179" y="2537"/>
                    <a:pt x="3036" y="2823"/>
                  </a:cubicBezTo>
                  <a:lnTo>
                    <a:pt x="2120" y="1906"/>
                  </a:lnTo>
                  <a:cubicBezTo>
                    <a:pt x="2286" y="1632"/>
                    <a:pt x="2274" y="1275"/>
                    <a:pt x="2036" y="1037"/>
                  </a:cubicBezTo>
                  <a:cubicBezTo>
                    <a:pt x="1893" y="894"/>
                    <a:pt x="1712" y="822"/>
                    <a:pt x="1530" y="822"/>
                  </a:cubicBezTo>
                  <a:cubicBezTo>
                    <a:pt x="1349" y="822"/>
                    <a:pt x="1167" y="894"/>
                    <a:pt x="1024" y="1037"/>
                  </a:cubicBezTo>
                  <a:cubicBezTo>
                    <a:pt x="546" y="1505"/>
                    <a:pt x="939" y="2252"/>
                    <a:pt x="1509" y="2252"/>
                  </a:cubicBezTo>
                  <a:cubicBezTo>
                    <a:pt x="1635" y="2252"/>
                    <a:pt x="1770" y="2216"/>
                    <a:pt x="1905" y="2132"/>
                  </a:cubicBezTo>
                  <a:lnTo>
                    <a:pt x="2917" y="3144"/>
                  </a:lnTo>
                  <a:cubicBezTo>
                    <a:pt x="2846" y="3370"/>
                    <a:pt x="2810" y="3394"/>
                    <a:pt x="2572" y="3549"/>
                  </a:cubicBezTo>
                  <a:cubicBezTo>
                    <a:pt x="2143" y="3799"/>
                    <a:pt x="2084" y="3966"/>
                    <a:pt x="2143" y="4442"/>
                  </a:cubicBezTo>
                  <a:cubicBezTo>
                    <a:pt x="2155" y="4561"/>
                    <a:pt x="2167" y="4668"/>
                    <a:pt x="2155" y="4751"/>
                  </a:cubicBezTo>
                  <a:cubicBezTo>
                    <a:pt x="2108" y="4918"/>
                    <a:pt x="1941" y="5061"/>
                    <a:pt x="1846" y="5359"/>
                  </a:cubicBezTo>
                  <a:lnTo>
                    <a:pt x="1131" y="5359"/>
                  </a:lnTo>
                  <a:cubicBezTo>
                    <a:pt x="1060" y="5120"/>
                    <a:pt x="846" y="4942"/>
                    <a:pt x="584" y="4942"/>
                  </a:cubicBezTo>
                  <a:cubicBezTo>
                    <a:pt x="250" y="4942"/>
                    <a:pt x="0" y="5216"/>
                    <a:pt x="0" y="5525"/>
                  </a:cubicBezTo>
                  <a:cubicBezTo>
                    <a:pt x="0" y="5859"/>
                    <a:pt x="262" y="6109"/>
                    <a:pt x="584" y="6109"/>
                  </a:cubicBezTo>
                  <a:cubicBezTo>
                    <a:pt x="846" y="6109"/>
                    <a:pt x="1060" y="5930"/>
                    <a:pt x="1131" y="5692"/>
                  </a:cubicBezTo>
                  <a:lnTo>
                    <a:pt x="1846" y="5692"/>
                  </a:lnTo>
                  <a:cubicBezTo>
                    <a:pt x="1929" y="5990"/>
                    <a:pt x="2108" y="6132"/>
                    <a:pt x="2155" y="6299"/>
                  </a:cubicBezTo>
                  <a:cubicBezTo>
                    <a:pt x="2203" y="6513"/>
                    <a:pt x="2036" y="6871"/>
                    <a:pt x="2179" y="7156"/>
                  </a:cubicBezTo>
                  <a:cubicBezTo>
                    <a:pt x="2322" y="7430"/>
                    <a:pt x="2703" y="7526"/>
                    <a:pt x="2822" y="7704"/>
                  </a:cubicBezTo>
                  <a:cubicBezTo>
                    <a:pt x="2870" y="7764"/>
                    <a:pt x="2894" y="7835"/>
                    <a:pt x="2929" y="7930"/>
                  </a:cubicBezTo>
                  <a:lnTo>
                    <a:pt x="2322" y="8538"/>
                  </a:lnTo>
                  <a:cubicBezTo>
                    <a:pt x="2229" y="8489"/>
                    <a:pt x="2127" y="8464"/>
                    <a:pt x="2025" y="8464"/>
                  </a:cubicBezTo>
                  <a:cubicBezTo>
                    <a:pt x="1880" y="8464"/>
                    <a:pt x="1737" y="8515"/>
                    <a:pt x="1631" y="8621"/>
                  </a:cubicBezTo>
                  <a:cubicBezTo>
                    <a:pt x="1262" y="9002"/>
                    <a:pt x="1536" y="9621"/>
                    <a:pt x="2048" y="9621"/>
                  </a:cubicBezTo>
                  <a:cubicBezTo>
                    <a:pt x="2489" y="9621"/>
                    <a:pt x="2786" y="9157"/>
                    <a:pt x="2560" y="8764"/>
                  </a:cubicBezTo>
                  <a:lnTo>
                    <a:pt x="3084" y="8240"/>
                  </a:lnTo>
                  <a:cubicBezTo>
                    <a:pt x="3322" y="8704"/>
                    <a:pt x="3810" y="8538"/>
                    <a:pt x="4060" y="8657"/>
                  </a:cubicBezTo>
                  <a:cubicBezTo>
                    <a:pt x="4251" y="8740"/>
                    <a:pt x="4418" y="9085"/>
                    <a:pt x="4727" y="9157"/>
                  </a:cubicBezTo>
                  <a:cubicBezTo>
                    <a:pt x="4769" y="9167"/>
                    <a:pt x="4811" y="9172"/>
                    <a:pt x="4853" y="9172"/>
                  </a:cubicBezTo>
                  <a:cubicBezTo>
                    <a:pt x="5045" y="9172"/>
                    <a:pt x="5230" y="9075"/>
                    <a:pt x="5406" y="9026"/>
                  </a:cubicBezTo>
                  <a:lnTo>
                    <a:pt x="5406" y="9919"/>
                  </a:lnTo>
                  <a:cubicBezTo>
                    <a:pt x="5168" y="9990"/>
                    <a:pt x="4989" y="10204"/>
                    <a:pt x="4989" y="10466"/>
                  </a:cubicBezTo>
                  <a:cubicBezTo>
                    <a:pt x="4989" y="10800"/>
                    <a:pt x="5251" y="11050"/>
                    <a:pt x="5561" y="11050"/>
                  </a:cubicBezTo>
                  <a:cubicBezTo>
                    <a:pt x="5894" y="11050"/>
                    <a:pt x="6144" y="10788"/>
                    <a:pt x="6144" y="10466"/>
                  </a:cubicBezTo>
                  <a:cubicBezTo>
                    <a:pt x="6144" y="10204"/>
                    <a:pt x="5965" y="9990"/>
                    <a:pt x="5727" y="9919"/>
                  </a:cubicBezTo>
                  <a:lnTo>
                    <a:pt x="5727" y="9026"/>
                  </a:lnTo>
                  <a:cubicBezTo>
                    <a:pt x="5903" y="9075"/>
                    <a:pt x="6080" y="9172"/>
                    <a:pt x="6269" y="9172"/>
                  </a:cubicBezTo>
                  <a:cubicBezTo>
                    <a:pt x="6310" y="9172"/>
                    <a:pt x="6352" y="9167"/>
                    <a:pt x="6394" y="9157"/>
                  </a:cubicBezTo>
                  <a:cubicBezTo>
                    <a:pt x="6715" y="9085"/>
                    <a:pt x="6894" y="8740"/>
                    <a:pt x="7073" y="8657"/>
                  </a:cubicBezTo>
                  <a:cubicBezTo>
                    <a:pt x="7323" y="8538"/>
                    <a:pt x="7799" y="8704"/>
                    <a:pt x="8049" y="8240"/>
                  </a:cubicBezTo>
                  <a:lnTo>
                    <a:pt x="8216" y="8407"/>
                  </a:lnTo>
                  <a:cubicBezTo>
                    <a:pt x="8245" y="8436"/>
                    <a:pt x="8287" y="8451"/>
                    <a:pt x="8329" y="8451"/>
                  </a:cubicBezTo>
                  <a:cubicBezTo>
                    <a:pt x="8370" y="8451"/>
                    <a:pt x="8412" y="8436"/>
                    <a:pt x="8442" y="8407"/>
                  </a:cubicBezTo>
                  <a:cubicBezTo>
                    <a:pt x="8501" y="8347"/>
                    <a:pt x="8501" y="8240"/>
                    <a:pt x="8442" y="8180"/>
                  </a:cubicBezTo>
                  <a:lnTo>
                    <a:pt x="8168" y="7907"/>
                  </a:lnTo>
                  <a:cubicBezTo>
                    <a:pt x="8239" y="7692"/>
                    <a:pt x="8275" y="7656"/>
                    <a:pt x="8513" y="7514"/>
                  </a:cubicBezTo>
                  <a:cubicBezTo>
                    <a:pt x="8942" y="7252"/>
                    <a:pt x="9013" y="7097"/>
                    <a:pt x="8942" y="6621"/>
                  </a:cubicBezTo>
                  <a:cubicBezTo>
                    <a:pt x="8894" y="6323"/>
                    <a:pt x="8918" y="6287"/>
                    <a:pt x="9073" y="6037"/>
                  </a:cubicBezTo>
                  <a:cubicBezTo>
                    <a:pt x="9156" y="5930"/>
                    <a:pt x="9216" y="5811"/>
                    <a:pt x="9240" y="5692"/>
                  </a:cubicBezTo>
                  <a:lnTo>
                    <a:pt x="9954" y="5692"/>
                  </a:lnTo>
                  <a:cubicBezTo>
                    <a:pt x="10025" y="5930"/>
                    <a:pt x="10240" y="6109"/>
                    <a:pt x="10502" y="6109"/>
                  </a:cubicBezTo>
                  <a:cubicBezTo>
                    <a:pt x="10835" y="6109"/>
                    <a:pt x="11085" y="5847"/>
                    <a:pt x="11085" y="5525"/>
                  </a:cubicBezTo>
                  <a:cubicBezTo>
                    <a:pt x="11085" y="5251"/>
                    <a:pt x="10823" y="4989"/>
                    <a:pt x="10502" y="4989"/>
                  </a:cubicBezTo>
                  <a:cubicBezTo>
                    <a:pt x="10240" y="4989"/>
                    <a:pt x="10025" y="5168"/>
                    <a:pt x="9954" y="5406"/>
                  </a:cubicBezTo>
                  <a:lnTo>
                    <a:pt x="9240" y="5406"/>
                  </a:lnTo>
                  <a:cubicBezTo>
                    <a:pt x="9156" y="5109"/>
                    <a:pt x="8978" y="4966"/>
                    <a:pt x="8930" y="4799"/>
                  </a:cubicBezTo>
                  <a:cubicBezTo>
                    <a:pt x="8882" y="4585"/>
                    <a:pt x="9049" y="4239"/>
                    <a:pt x="8894" y="3954"/>
                  </a:cubicBezTo>
                  <a:cubicBezTo>
                    <a:pt x="8763" y="3668"/>
                    <a:pt x="8382" y="3573"/>
                    <a:pt x="8263" y="3394"/>
                  </a:cubicBezTo>
                  <a:cubicBezTo>
                    <a:pt x="8216" y="3335"/>
                    <a:pt x="8180" y="3263"/>
                    <a:pt x="8156" y="3180"/>
                  </a:cubicBezTo>
                  <a:lnTo>
                    <a:pt x="9406" y="1930"/>
                  </a:lnTo>
                  <a:cubicBezTo>
                    <a:pt x="9513" y="1989"/>
                    <a:pt x="9632" y="2025"/>
                    <a:pt x="9752" y="2025"/>
                  </a:cubicBezTo>
                  <a:cubicBezTo>
                    <a:pt x="9930" y="2025"/>
                    <a:pt x="10109" y="1953"/>
                    <a:pt x="10228" y="1834"/>
                  </a:cubicBezTo>
                  <a:cubicBezTo>
                    <a:pt x="10490" y="1572"/>
                    <a:pt x="10490" y="1132"/>
                    <a:pt x="10228" y="870"/>
                  </a:cubicBezTo>
                  <a:cubicBezTo>
                    <a:pt x="10091" y="733"/>
                    <a:pt x="9915" y="665"/>
                    <a:pt x="9740" y="665"/>
                  </a:cubicBezTo>
                  <a:cubicBezTo>
                    <a:pt x="9564" y="665"/>
                    <a:pt x="9388" y="733"/>
                    <a:pt x="9251" y="870"/>
                  </a:cubicBezTo>
                  <a:cubicBezTo>
                    <a:pt x="9037" y="1096"/>
                    <a:pt x="9001" y="1430"/>
                    <a:pt x="9168" y="1691"/>
                  </a:cubicBezTo>
                  <a:lnTo>
                    <a:pt x="8025" y="2834"/>
                  </a:lnTo>
                  <a:cubicBezTo>
                    <a:pt x="7918" y="2644"/>
                    <a:pt x="7799" y="2537"/>
                    <a:pt x="7501" y="2489"/>
                  </a:cubicBezTo>
                  <a:cubicBezTo>
                    <a:pt x="7493" y="2488"/>
                    <a:pt x="7485" y="2488"/>
                    <a:pt x="7477" y="2488"/>
                  </a:cubicBezTo>
                  <a:cubicBezTo>
                    <a:pt x="7394" y="2488"/>
                    <a:pt x="7334" y="2545"/>
                    <a:pt x="7323" y="2632"/>
                  </a:cubicBezTo>
                  <a:cubicBezTo>
                    <a:pt x="7311" y="2715"/>
                    <a:pt x="7370" y="2787"/>
                    <a:pt x="7454" y="2811"/>
                  </a:cubicBezTo>
                  <a:cubicBezTo>
                    <a:pt x="7680" y="2834"/>
                    <a:pt x="7727" y="2906"/>
                    <a:pt x="7811" y="3192"/>
                  </a:cubicBezTo>
                  <a:cubicBezTo>
                    <a:pt x="7930" y="3549"/>
                    <a:pt x="7989" y="3644"/>
                    <a:pt x="8323" y="3835"/>
                  </a:cubicBezTo>
                  <a:cubicBezTo>
                    <a:pt x="8632" y="4025"/>
                    <a:pt x="8644" y="4061"/>
                    <a:pt x="8597" y="4418"/>
                  </a:cubicBezTo>
                  <a:cubicBezTo>
                    <a:pt x="8537" y="4799"/>
                    <a:pt x="8573" y="4906"/>
                    <a:pt x="8775" y="5216"/>
                  </a:cubicBezTo>
                  <a:cubicBezTo>
                    <a:pt x="8990" y="5525"/>
                    <a:pt x="8990" y="5573"/>
                    <a:pt x="8775" y="5871"/>
                  </a:cubicBezTo>
                  <a:cubicBezTo>
                    <a:pt x="8573" y="6180"/>
                    <a:pt x="8561" y="6287"/>
                    <a:pt x="8597" y="6668"/>
                  </a:cubicBezTo>
                  <a:cubicBezTo>
                    <a:pt x="8644" y="7025"/>
                    <a:pt x="8632" y="7061"/>
                    <a:pt x="8323" y="7252"/>
                  </a:cubicBezTo>
                  <a:cubicBezTo>
                    <a:pt x="7989" y="7442"/>
                    <a:pt x="7930" y="7537"/>
                    <a:pt x="7811" y="7895"/>
                  </a:cubicBezTo>
                  <a:cubicBezTo>
                    <a:pt x="7692" y="8240"/>
                    <a:pt x="7668" y="8264"/>
                    <a:pt x="7311" y="8299"/>
                  </a:cubicBezTo>
                  <a:cubicBezTo>
                    <a:pt x="6918" y="8323"/>
                    <a:pt x="6834" y="8383"/>
                    <a:pt x="6561" y="8657"/>
                  </a:cubicBezTo>
                  <a:cubicBezTo>
                    <a:pt x="6411" y="8813"/>
                    <a:pt x="6334" y="8876"/>
                    <a:pt x="6228" y="8876"/>
                  </a:cubicBezTo>
                  <a:cubicBezTo>
                    <a:pt x="6156" y="8876"/>
                    <a:pt x="6071" y="8847"/>
                    <a:pt x="5942" y="8799"/>
                  </a:cubicBezTo>
                  <a:cubicBezTo>
                    <a:pt x="5799" y="8752"/>
                    <a:pt x="5668" y="8692"/>
                    <a:pt x="5525" y="8692"/>
                  </a:cubicBezTo>
                  <a:cubicBezTo>
                    <a:pt x="5261" y="8692"/>
                    <a:pt x="4987" y="8875"/>
                    <a:pt x="4806" y="8875"/>
                  </a:cubicBezTo>
                  <a:cubicBezTo>
                    <a:pt x="4791" y="8875"/>
                    <a:pt x="4777" y="8874"/>
                    <a:pt x="4763" y="8871"/>
                  </a:cubicBezTo>
                  <a:cubicBezTo>
                    <a:pt x="4668" y="8859"/>
                    <a:pt x="4572" y="8752"/>
                    <a:pt x="4477" y="8657"/>
                  </a:cubicBezTo>
                  <a:cubicBezTo>
                    <a:pt x="4227" y="8383"/>
                    <a:pt x="4120" y="8323"/>
                    <a:pt x="3739" y="8299"/>
                  </a:cubicBezTo>
                  <a:cubicBezTo>
                    <a:pt x="3382" y="8264"/>
                    <a:pt x="3346" y="8240"/>
                    <a:pt x="3227" y="7895"/>
                  </a:cubicBezTo>
                  <a:cubicBezTo>
                    <a:pt x="3108" y="7537"/>
                    <a:pt x="3048" y="7442"/>
                    <a:pt x="2727" y="7252"/>
                  </a:cubicBezTo>
                  <a:cubicBezTo>
                    <a:pt x="2405" y="7061"/>
                    <a:pt x="2393" y="7025"/>
                    <a:pt x="2441" y="6668"/>
                  </a:cubicBezTo>
                  <a:cubicBezTo>
                    <a:pt x="2501" y="6287"/>
                    <a:pt x="2465" y="6180"/>
                    <a:pt x="2262" y="5871"/>
                  </a:cubicBezTo>
                  <a:cubicBezTo>
                    <a:pt x="2048" y="5561"/>
                    <a:pt x="2048" y="5513"/>
                    <a:pt x="2262" y="5216"/>
                  </a:cubicBezTo>
                  <a:cubicBezTo>
                    <a:pt x="2465" y="4906"/>
                    <a:pt x="2477" y="4799"/>
                    <a:pt x="2441" y="4418"/>
                  </a:cubicBezTo>
                  <a:cubicBezTo>
                    <a:pt x="2393" y="4061"/>
                    <a:pt x="2405" y="4025"/>
                    <a:pt x="2727" y="3835"/>
                  </a:cubicBezTo>
                  <a:cubicBezTo>
                    <a:pt x="2846" y="3763"/>
                    <a:pt x="2965" y="3680"/>
                    <a:pt x="3048" y="3585"/>
                  </a:cubicBezTo>
                  <a:cubicBezTo>
                    <a:pt x="3144" y="3477"/>
                    <a:pt x="3179" y="3323"/>
                    <a:pt x="3227" y="3192"/>
                  </a:cubicBezTo>
                  <a:cubicBezTo>
                    <a:pt x="3275" y="3061"/>
                    <a:pt x="3322" y="2942"/>
                    <a:pt x="3394" y="2882"/>
                  </a:cubicBezTo>
                  <a:cubicBezTo>
                    <a:pt x="3465" y="2823"/>
                    <a:pt x="3596" y="2799"/>
                    <a:pt x="3739" y="2787"/>
                  </a:cubicBezTo>
                  <a:cubicBezTo>
                    <a:pt x="4120" y="2763"/>
                    <a:pt x="4215" y="2703"/>
                    <a:pt x="4477" y="2430"/>
                  </a:cubicBezTo>
                  <a:cubicBezTo>
                    <a:pt x="4626" y="2273"/>
                    <a:pt x="4699" y="2210"/>
                    <a:pt x="4807" y="2210"/>
                  </a:cubicBezTo>
                  <a:cubicBezTo>
                    <a:pt x="4880" y="2210"/>
                    <a:pt x="4969" y="2239"/>
                    <a:pt x="5108" y="2287"/>
                  </a:cubicBezTo>
                  <a:cubicBezTo>
                    <a:pt x="5287" y="2352"/>
                    <a:pt x="5406" y="2385"/>
                    <a:pt x="5525" y="2385"/>
                  </a:cubicBezTo>
                  <a:cubicBezTo>
                    <a:pt x="5644" y="2385"/>
                    <a:pt x="5763" y="2352"/>
                    <a:pt x="5942" y="2287"/>
                  </a:cubicBezTo>
                  <a:cubicBezTo>
                    <a:pt x="6081" y="2233"/>
                    <a:pt x="6168" y="2206"/>
                    <a:pt x="6236" y="2206"/>
                  </a:cubicBezTo>
                  <a:cubicBezTo>
                    <a:pt x="6366" y="2206"/>
                    <a:pt x="6425" y="2306"/>
                    <a:pt x="6644" y="2525"/>
                  </a:cubicBezTo>
                  <a:cubicBezTo>
                    <a:pt x="6680" y="2555"/>
                    <a:pt x="6721" y="2570"/>
                    <a:pt x="6762" y="2570"/>
                  </a:cubicBezTo>
                  <a:cubicBezTo>
                    <a:pt x="6802" y="2570"/>
                    <a:pt x="6840" y="2555"/>
                    <a:pt x="6870" y="2525"/>
                  </a:cubicBezTo>
                  <a:cubicBezTo>
                    <a:pt x="6930" y="2465"/>
                    <a:pt x="6930" y="2358"/>
                    <a:pt x="6870" y="2299"/>
                  </a:cubicBezTo>
                  <a:lnTo>
                    <a:pt x="6787" y="2203"/>
                  </a:lnTo>
                  <a:cubicBezTo>
                    <a:pt x="6569" y="1978"/>
                    <a:pt x="6422" y="1886"/>
                    <a:pt x="6241" y="1886"/>
                  </a:cubicBezTo>
                  <a:cubicBezTo>
                    <a:pt x="6125" y="1886"/>
                    <a:pt x="5994" y="1924"/>
                    <a:pt x="5822" y="1989"/>
                  </a:cubicBezTo>
                  <a:cubicBezTo>
                    <a:pt x="5775" y="2001"/>
                    <a:pt x="5715" y="2013"/>
                    <a:pt x="5668" y="2025"/>
                  </a:cubicBezTo>
                  <a:lnTo>
                    <a:pt x="5668" y="1132"/>
                  </a:lnTo>
                  <a:cubicBezTo>
                    <a:pt x="5906" y="1060"/>
                    <a:pt x="6084" y="858"/>
                    <a:pt x="6084" y="584"/>
                  </a:cubicBezTo>
                  <a:cubicBezTo>
                    <a:pt x="6084" y="263"/>
                    <a:pt x="5822" y="1"/>
                    <a:pt x="5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26;p68"/>
            <p:cNvSpPr/>
            <p:nvPr/>
          </p:nvSpPr>
          <p:spPr>
            <a:xfrm>
              <a:off x="6938984" y="3622042"/>
              <a:ext cx="53899" cy="51605"/>
            </a:xfrm>
            <a:custGeom>
              <a:avLst/>
              <a:gdLst/>
              <a:ahLst/>
              <a:cxnLst/>
              <a:rect l="l" t="t" r="r" b="b"/>
              <a:pathLst>
                <a:path w="1692" h="1620" extrusionOk="0">
                  <a:moveTo>
                    <a:pt x="919" y="548"/>
                  </a:moveTo>
                  <a:cubicBezTo>
                    <a:pt x="1015" y="548"/>
                    <a:pt x="1114" y="587"/>
                    <a:pt x="1191" y="665"/>
                  </a:cubicBezTo>
                  <a:cubicBezTo>
                    <a:pt x="1334" y="796"/>
                    <a:pt x="1334" y="1046"/>
                    <a:pt x="1191" y="1200"/>
                  </a:cubicBezTo>
                  <a:cubicBezTo>
                    <a:pt x="1114" y="1272"/>
                    <a:pt x="1015" y="1307"/>
                    <a:pt x="919" y="1307"/>
                  </a:cubicBezTo>
                  <a:cubicBezTo>
                    <a:pt x="822" y="1307"/>
                    <a:pt x="727" y="1272"/>
                    <a:pt x="655" y="1200"/>
                  </a:cubicBezTo>
                  <a:cubicBezTo>
                    <a:pt x="500" y="1046"/>
                    <a:pt x="500" y="807"/>
                    <a:pt x="655" y="665"/>
                  </a:cubicBezTo>
                  <a:cubicBezTo>
                    <a:pt x="727" y="587"/>
                    <a:pt x="822" y="548"/>
                    <a:pt x="919" y="548"/>
                  </a:cubicBezTo>
                  <a:close/>
                  <a:moveTo>
                    <a:pt x="167" y="1"/>
                  </a:moveTo>
                  <a:cubicBezTo>
                    <a:pt x="128" y="1"/>
                    <a:pt x="90" y="16"/>
                    <a:pt x="60" y="45"/>
                  </a:cubicBezTo>
                  <a:cubicBezTo>
                    <a:pt x="0" y="105"/>
                    <a:pt x="0" y="212"/>
                    <a:pt x="60" y="272"/>
                  </a:cubicBezTo>
                  <a:lnTo>
                    <a:pt x="334" y="557"/>
                  </a:lnTo>
                  <a:cubicBezTo>
                    <a:pt x="179" y="819"/>
                    <a:pt x="191" y="1177"/>
                    <a:pt x="429" y="1415"/>
                  </a:cubicBezTo>
                  <a:cubicBezTo>
                    <a:pt x="560" y="1552"/>
                    <a:pt x="739" y="1620"/>
                    <a:pt x="920" y="1620"/>
                  </a:cubicBezTo>
                  <a:cubicBezTo>
                    <a:pt x="1102" y="1620"/>
                    <a:pt x="1286" y="1552"/>
                    <a:pt x="1429" y="1415"/>
                  </a:cubicBezTo>
                  <a:cubicBezTo>
                    <a:pt x="1691" y="1153"/>
                    <a:pt x="1691" y="700"/>
                    <a:pt x="1429" y="415"/>
                  </a:cubicBezTo>
                  <a:cubicBezTo>
                    <a:pt x="1294" y="286"/>
                    <a:pt x="1120" y="223"/>
                    <a:pt x="945" y="223"/>
                  </a:cubicBezTo>
                  <a:cubicBezTo>
                    <a:pt x="812" y="223"/>
                    <a:pt x="678" y="259"/>
                    <a:pt x="560" y="331"/>
                  </a:cubicBezTo>
                  <a:lnTo>
                    <a:pt x="274" y="45"/>
                  </a:lnTo>
                  <a:cubicBezTo>
                    <a:pt x="244" y="16"/>
                    <a:pt x="206"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10 - Πίνακας"/>
          <p:cNvGraphicFramePr>
            <a:graphicFrameLocks noGrp="1"/>
          </p:cNvGraphicFramePr>
          <p:nvPr/>
        </p:nvGraphicFramePr>
        <p:xfrm>
          <a:off x="1031631" y="1312982"/>
          <a:ext cx="10386646" cy="5134709"/>
        </p:xfrm>
        <a:graphic>
          <a:graphicData uri="http://schemas.openxmlformats.org/drawingml/2006/table">
            <a:tbl>
              <a:tblPr/>
              <a:tblGrid>
                <a:gridCol w="989205">
                  <a:extLst>
                    <a:ext uri="{9D8B030D-6E8A-4147-A177-3AD203B41FA5}">
                      <a16:colId xmlns:a16="http://schemas.microsoft.com/office/drawing/2014/main" val="20000"/>
                    </a:ext>
                  </a:extLst>
                </a:gridCol>
                <a:gridCol w="2610401">
                  <a:extLst>
                    <a:ext uri="{9D8B030D-6E8A-4147-A177-3AD203B41FA5}">
                      <a16:colId xmlns:a16="http://schemas.microsoft.com/office/drawing/2014/main" val="20001"/>
                    </a:ext>
                  </a:extLst>
                </a:gridCol>
                <a:gridCol w="1318939">
                  <a:extLst>
                    <a:ext uri="{9D8B030D-6E8A-4147-A177-3AD203B41FA5}">
                      <a16:colId xmlns:a16="http://schemas.microsoft.com/office/drawing/2014/main" val="20002"/>
                    </a:ext>
                  </a:extLst>
                </a:gridCol>
                <a:gridCol w="3132480">
                  <a:extLst>
                    <a:ext uri="{9D8B030D-6E8A-4147-A177-3AD203B41FA5}">
                      <a16:colId xmlns:a16="http://schemas.microsoft.com/office/drawing/2014/main" val="20003"/>
                    </a:ext>
                  </a:extLst>
                </a:gridCol>
                <a:gridCol w="2335621">
                  <a:extLst>
                    <a:ext uri="{9D8B030D-6E8A-4147-A177-3AD203B41FA5}">
                      <a16:colId xmlns:a16="http://schemas.microsoft.com/office/drawing/2014/main" val="20004"/>
                    </a:ext>
                  </a:extLst>
                </a:gridCol>
              </a:tblGrid>
              <a:tr h="264676">
                <a:tc gridSpan="5">
                  <a:txBody>
                    <a:bodyPr/>
                    <a:lstStyle/>
                    <a:p>
                      <a:pPr algn="l" fontAlgn="ctr"/>
                      <a:r>
                        <a:rPr lang="el-GR" sz="1100" b="1" i="0" u="none" strike="noStrike" dirty="0">
                          <a:solidFill>
                            <a:srgbClr val="000000"/>
                          </a:solidFill>
                          <a:latin typeface="Calibri"/>
                        </a:rPr>
                        <a:t>ΤΑΞΗ: ….ΔΗΜΟΤΙΚΟΥ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264676">
                <a:tc gridSpan="5">
                  <a:txBody>
                    <a:bodyPr/>
                    <a:lstStyle/>
                    <a:p>
                      <a:pPr algn="l" fontAlgn="ctr"/>
                      <a:r>
                        <a:rPr lang="el-GR" sz="1100" b="1" i="0" u="none" strike="noStrike">
                          <a:solidFill>
                            <a:srgbClr val="000000"/>
                          </a:solidFill>
                          <a:latin typeface="Calibri"/>
                        </a:rPr>
                        <a:t>ΑΡ. ΜΑΘΗΤΩΝ: 16-24 (αγόρια &amp; κορίτσια)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1"/>
                  </a:ext>
                </a:extLst>
              </a:tr>
              <a:tr h="264676">
                <a:tc gridSpan="5">
                  <a:txBody>
                    <a:bodyPr/>
                    <a:lstStyle/>
                    <a:p>
                      <a:pPr algn="l" fontAlgn="ctr"/>
                      <a:r>
                        <a:rPr lang="el-GR" sz="1100" b="1" i="0" u="none" strike="noStrike">
                          <a:solidFill>
                            <a:srgbClr val="000000"/>
                          </a:solidFill>
                          <a:latin typeface="Calibri"/>
                        </a:rPr>
                        <a:t>ΔΙΑΤΑΞΗ: σε κύκλο/σε ομάδες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2"/>
                  </a:ext>
                </a:extLst>
              </a:tr>
              <a:tr h="264676">
                <a:tc gridSpan="5">
                  <a:txBody>
                    <a:bodyPr/>
                    <a:lstStyle/>
                    <a:p>
                      <a:pPr algn="l" fontAlgn="ctr"/>
                      <a:r>
                        <a:rPr lang="el-GR" sz="1100" b="1" i="0" u="none" strike="noStrike">
                          <a:solidFill>
                            <a:srgbClr val="000000"/>
                          </a:solidFill>
                          <a:latin typeface="Calibri"/>
                        </a:rPr>
                        <a:t>ΔΙΑΡΚΕΙΑ: 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3"/>
                  </a:ext>
                </a:extLst>
              </a:tr>
              <a:tr h="582286">
                <a:tc gridSpan="5">
                  <a:txBody>
                    <a:bodyPr/>
                    <a:lstStyle/>
                    <a:p>
                      <a:pPr algn="l" fontAlgn="ctr"/>
                      <a:r>
                        <a:rPr lang="el-GR" sz="1100" b="1" i="0" u="none" strike="noStrike">
                          <a:solidFill>
                            <a:srgbClr val="000000"/>
                          </a:solidFill>
                          <a:latin typeface="Calibri"/>
                        </a:rPr>
                        <a:t>Υλικά: τραπέζι, καρέκλες, χαρτί, μολύβι, Η/Υ, κόλλα, μπογιές, μαρκαδόρος, πίνακας, εικόνα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4"/>
                  </a:ext>
                </a:extLst>
              </a:tr>
              <a:tr h="264676">
                <a:tc gridSpan="5">
                  <a:txBody>
                    <a:bodyPr/>
                    <a:lstStyle/>
                    <a:p>
                      <a:pPr algn="l" fontAlgn="ctr"/>
                      <a:r>
                        <a:rPr lang="el-GR" sz="1100" b="1" i="0" u="none" strike="noStrike">
                          <a:solidFill>
                            <a:srgbClr val="000000"/>
                          </a:solidFill>
                          <a:latin typeface="Calibri"/>
                        </a:rPr>
                        <a:t>ΜΕΘΟΔΟΛΟΓΙ</a:t>
                      </a:r>
                      <a:r>
                        <a:rPr lang="en-US" sz="1100" b="1" i="0" u="none" strike="noStrike">
                          <a:solidFill>
                            <a:srgbClr val="000000"/>
                          </a:solidFill>
                          <a:latin typeface="Calibri"/>
                        </a:rPr>
                        <a:t>A: </a:t>
                      </a:r>
                      <a:r>
                        <a:rPr lang="el-GR" sz="1100" b="1" i="0" u="none" strike="noStrike">
                          <a:solidFill>
                            <a:srgbClr val="000000"/>
                          </a:solidFill>
                          <a:latin typeface="Calibri"/>
                        </a:rPr>
                        <a:t>ΕΡΓΑΣΤΗΡΙΟ ΒΙΩΜΑΤΙΚΗΣ ΜΑΘΗΣΗΣ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5"/>
                  </a:ext>
                </a:extLst>
              </a:tr>
              <a:tr h="264676">
                <a:tc>
                  <a:txBody>
                    <a:bodyPr/>
                    <a:lstStyle/>
                    <a:p>
                      <a:pPr algn="l" fontAlgn="ctr"/>
                      <a:r>
                        <a:rPr lang="el-GR" sz="1100" b="1" i="0" u="none" strike="noStrike">
                          <a:solidFill>
                            <a:srgbClr val="000000"/>
                          </a:solidFill>
                          <a:latin typeface="Calibri"/>
                        </a:rPr>
                        <a:t>Α/Α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l-GR" sz="1100" b="1" i="0" u="none" strike="noStrike">
                          <a:solidFill>
                            <a:srgbClr val="000000"/>
                          </a:solidFill>
                          <a:latin typeface="Calibri"/>
                        </a:rPr>
                        <a:t>ΣΤΑΔΙΑ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l-GR" sz="1100" b="1" i="0" u="none" strike="noStrike">
                          <a:solidFill>
                            <a:srgbClr val="000000"/>
                          </a:solidFill>
                          <a:latin typeface="Calibri"/>
                        </a:rPr>
                        <a:t>ΧΡΟΝΟΣ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l-GR" sz="1100" b="1" i="0" u="none" strike="noStrike">
                          <a:solidFill>
                            <a:srgbClr val="000000"/>
                          </a:solidFill>
                          <a:latin typeface="Calibri"/>
                        </a:rPr>
                        <a:t>ΚΟΙΝΩΝΙΚΗ ΜΟΡΦΗ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l-GR" sz="1100" b="1" i="0" u="none" strike="noStrike">
                          <a:solidFill>
                            <a:srgbClr val="000000"/>
                          </a:solidFill>
                          <a:latin typeface="Calibri"/>
                        </a:rPr>
                        <a:t>ΥΛΙΚΑ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264676">
                <a:tc>
                  <a:txBody>
                    <a:bodyPr/>
                    <a:lstStyle/>
                    <a:p>
                      <a:pPr algn="ctr" fontAlgn="ctr"/>
                      <a:r>
                        <a:rPr lang="el-GR" sz="1100" b="1"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Γνωριμία ομάδας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ολομέλεια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εικόνα/σκίτσο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7"/>
                  </a:ext>
                </a:extLst>
              </a:tr>
              <a:tr h="794027">
                <a:tc>
                  <a:txBody>
                    <a:bodyPr/>
                    <a:lstStyle/>
                    <a:p>
                      <a:pPr algn="ctr" fontAlgn="ctr"/>
                      <a:r>
                        <a:rPr lang="el-GR" sz="11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Προσέγγιση εννοιών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ολομέλεια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πίνακας-μαρκαδόρος, Η/Υ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8"/>
                  </a:ext>
                </a:extLst>
              </a:tr>
              <a:tr h="582286">
                <a:tc>
                  <a:txBody>
                    <a:bodyPr/>
                    <a:lstStyle/>
                    <a:p>
                      <a:pPr algn="ctr" fontAlgn="ctr"/>
                      <a:r>
                        <a:rPr lang="el-GR" sz="11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Αναζήτηση στοιχείων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ομάδες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dirty="0">
                          <a:solidFill>
                            <a:srgbClr val="000000"/>
                          </a:solidFill>
                          <a:latin typeface="Calibri"/>
                        </a:rPr>
                        <a:t>μολύβι-χαρτί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9"/>
                  </a:ext>
                </a:extLst>
              </a:tr>
              <a:tr h="794027">
                <a:tc>
                  <a:txBody>
                    <a:bodyPr/>
                    <a:lstStyle/>
                    <a:p>
                      <a:pPr algn="ctr" fontAlgn="ctr"/>
                      <a:r>
                        <a:rPr lang="el-GR" sz="11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Εμπέδωση και εφαρμογή της νέας γνώσης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ομάδες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τραπέζι, καρέκλες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0"/>
                  </a:ext>
                </a:extLst>
              </a:tr>
              <a:tr h="529351">
                <a:tc>
                  <a:txBody>
                    <a:bodyPr/>
                    <a:lstStyle/>
                    <a:p>
                      <a:pPr algn="ctr" fontAlgn="ctr"/>
                      <a:r>
                        <a:rPr lang="el-GR" sz="1100" b="1"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Δράσεις αξιολόγησης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ατομική εκφραση/ολομέλεια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dirty="0">
                          <a:solidFill>
                            <a:srgbClr val="000000"/>
                          </a:solidFill>
                          <a:latin typeface="Calibri"/>
                        </a:rPr>
                        <a:t>μπογιές-χαρτί, κόλλα, Η/Υ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23133475"/>
      </p:ext>
    </p:extLst>
  </p:cSld>
  <p:clrMapOvr>
    <a:masterClrMapping/>
  </p:clrMapOvr>
</p:sld>
</file>

<file path=ppt/theme/theme1.xml><?xml version="1.0" encoding="utf-8"?>
<a:theme xmlns:a="http://schemas.openxmlformats.org/drawingml/2006/main" name="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2508</TotalTime>
  <Words>1481</Words>
  <Application>Microsoft Office PowerPoint</Application>
  <PresentationFormat>Ευρεία οθόνη</PresentationFormat>
  <Paragraphs>210</Paragraphs>
  <Slides>24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24</vt:i4>
      </vt:variant>
    </vt:vector>
  </HeadingPairs>
  <TitlesOfParts>
    <vt:vector size="32" baseType="lpstr">
      <vt:lpstr>Arial Unicode MS</vt:lpstr>
      <vt:lpstr>맑은 고딕</vt:lpstr>
      <vt:lpstr>Arial</vt:lpstr>
      <vt:lpstr>Calibri</vt:lpstr>
      <vt:lpstr>Wingdings</vt:lpstr>
      <vt:lpstr>Contents Slide Master</vt:lpstr>
      <vt:lpstr>Section Break Slide Master</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Μαρία Βεργέτη</cp:lastModifiedBy>
  <cp:revision>129</cp:revision>
  <dcterms:created xsi:type="dcterms:W3CDTF">2020-01-20T05:08:25Z</dcterms:created>
  <dcterms:modified xsi:type="dcterms:W3CDTF">2022-03-18T14:27:51Z</dcterms:modified>
</cp:coreProperties>
</file>