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82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F4E2C2DE-AD0C-497F-B269-6F39C8586ED1}" type="datetimeFigureOut">
              <a:rPr lang="el-GR" smtClean="0"/>
              <a:pPr/>
              <a:t>17/4/2024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09CEB15-33CC-4FAF-B7EF-323D149581A8}"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F4E2C2DE-AD0C-497F-B269-6F39C8586ED1}" type="datetimeFigureOut">
              <a:rPr lang="el-GR" smtClean="0"/>
              <a:pPr/>
              <a:t>17/4/2024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09CEB15-33CC-4FAF-B7EF-323D149581A8}"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F4E2C2DE-AD0C-497F-B269-6F39C8586ED1}" type="datetimeFigureOut">
              <a:rPr lang="el-GR" smtClean="0"/>
              <a:pPr/>
              <a:t>17/4/2024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09CEB15-33CC-4FAF-B7EF-323D149581A8}"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F4E2C2DE-AD0C-497F-B269-6F39C8586ED1}" type="datetimeFigureOut">
              <a:rPr lang="el-GR" smtClean="0"/>
              <a:pPr/>
              <a:t>17/4/2024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09CEB15-33CC-4FAF-B7EF-323D149581A8}"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4E2C2DE-AD0C-497F-B269-6F39C8586ED1}" type="datetimeFigureOut">
              <a:rPr lang="el-GR" smtClean="0"/>
              <a:pPr/>
              <a:t>17/4/2024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09CEB15-33CC-4FAF-B7EF-323D149581A8}"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F4E2C2DE-AD0C-497F-B269-6F39C8586ED1}" type="datetimeFigureOut">
              <a:rPr lang="el-GR" smtClean="0"/>
              <a:pPr/>
              <a:t>17/4/2024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09CEB15-33CC-4FAF-B7EF-323D149581A8}"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F4E2C2DE-AD0C-497F-B269-6F39C8586ED1}" type="datetimeFigureOut">
              <a:rPr lang="el-GR" smtClean="0"/>
              <a:pPr/>
              <a:t>17/4/2024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A09CEB15-33CC-4FAF-B7EF-323D149581A8}"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F4E2C2DE-AD0C-497F-B269-6F39C8586ED1}" type="datetimeFigureOut">
              <a:rPr lang="el-GR" smtClean="0"/>
              <a:pPr/>
              <a:t>17/4/2024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A09CEB15-33CC-4FAF-B7EF-323D149581A8}"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4E2C2DE-AD0C-497F-B269-6F39C8586ED1}" type="datetimeFigureOut">
              <a:rPr lang="el-GR" smtClean="0"/>
              <a:pPr/>
              <a:t>17/4/2024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A09CEB15-33CC-4FAF-B7EF-323D149581A8}"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4E2C2DE-AD0C-497F-B269-6F39C8586ED1}" type="datetimeFigureOut">
              <a:rPr lang="el-GR" smtClean="0"/>
              <a:pPr/>
              <a:t>17/4/2024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09CEB15-33CC-4FAF-B7EF-323D149581A8}"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4E2C2DE-AD0C-497F-B269-6F39C8586ED1}" type="datetimeFigureOut">
              <a:rPr lang="el-GR" smtClean="0"/>
              <a:pPr/>
              <a:t>17/4/2024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09CEB15-33CC-4FAF-B7EF-323D149581A8}"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E2C2DE-AD0C-497F-B269-6F39C8586ED1}" type="datetimeFigureOut">
              <a:rPr lang="el-GR" smtClean="0"/>
              <a:pPr/>
              <a:t>17/4/2024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9CEB15-33CC-4FAF-B7EF-323D149581A8}"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a:t>Ὁ ἐγκυκλοπαιδισμὸς τοῦ 10ου αἰῶνα</a:t>
            </a:r>
            <a:br>
              <a:rPr lang="el-GR"/>
            </a:br>
            <a:endParaRPr lang="el-GR"/>
          </a:p>
        </p:txBody>
      </p:sp>
      <p:sp>
        <p:nvSpPr>
          <p:cNvPr id="3" name="2 - Υπότιτλος"/>
          <p:cNvSpPr>
            <a:spLocks noGrp="1"/>
          </p:cNvSpPr>
          <p:nvPr>
            <p:ph type="subTitle" idx="1"/>
          </p:nvPr>
        </p:nvSpPr>
        <p:spPr/>
        <p:txBody>
          <a:bodyPr/>
          <a:lstStyle/>
          <a:p>
            <a:endParaRPr lang="el-G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a:t>Δύο κοινά χαρακτηριστικὰ ἀνάμεσα στὰ τέσσερα ἔργα: α)Ἡ ἔμφυτη κλίση τοῦ Κωνσταντίνου Πορφυρογέννητου γιὰ τὰ ἀρχεῖα, τὸ ἀνεπεξέργαστο ὑλικό κ. ἄ. </a:t>
            </a:r>
          </a:p>
          <a:p>
            <a:r>
              <a:rPr lang="el-GR"/>
              <a:t>β)Τὸ ὅραμα τῆς αὐτοκρατορίας μέσα ἀπὸ τὸ πρίσμα τῆς αἰωνιότητας καὶ τῆς σταθερότητάς της.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a:t>Excerpta (</a:t>
            </a:r>
            <a:r>
              <a:rPr lang="el-GR"/>
              <a:t>Ἐκλεκτὰ ἀποσπάσματα)</a:t>
            </a:r>
          </a:p>
        </p:txBody>
      </p:sp>
      <p:sp>
        <p:nvSpPr>
          <p:cNvPr id="3" name="2 - Θέση περιεχομένου"/>
          <p:cNvSpPr>
            <a:spLocks noGrp="1"/>
          </p:cNvSpPr>
          <p:nvPr>
            <p:ph idx="1"/>
          </p:nvPr>
        </p:nvSpPr>
        <p:spPr/>
        <p:txBody>
          <a:bodyPr/>
          <a:lstStyle/>
          <a:p>
            <a:r>
              <a:rPr lang="el-GR"/>
              <a:t>Κάθε ἑνότητα λέγεται </a:t>
            </a:r>
            <a:r>
              <a:rPr lang="el-GR" i="1"/>
              <a:t>ὑπόθεσις</a:t>
            </a:r>
            <a:r>
              <a:rPr lang="el-GR"/>
              <a:t> ὡς πρὸς τὸ θέμα και τὸ περιεχόμενό της. </a:t>
            </a:r>
          </a:p>
          <a:p>
            <a:r>
              <a:rPr lang="el-GR"/>
              <a:t>Κάθε ἑνότητα λέγεται </a:t>
            </a:r>
            <a:r>
              <a:rPr lang="el-GR" i="1"/>
              <a:t>τεῦχος </a:t>
            </a:r>
            <a:r>
              <a:rPr lang="el-GR"/>
              <a:t>μὲ τὴν ἔννοια τοῦ «τόμου», ὡς πρὸς τὴν ὑλική της ἐμφάνιση. </a:t>
            </a:r>
          </a:p>
          <a:p>
            <a:r>
              <a:rPr lang="el-GR"/>
              <a:t>Μιὰ </a:t>
            </a:r>
            <a:r>
              <a:rPr lang="el-GR" i="1"/>
              <a:t>ὑπόθεσις</a:t>
            </a:r>
            <a:r>
              <a:rPr lang="el-GR"/>
              <a:t> ἐνδέχεται νὰ καλύπτει περισσότερα ἀπὸ ἕνα </a:t>
            </a:r>
            <a:r>
              <a:rPr lang="el-GR" i="1"/>
              <a:t>τεύχη: </a:t>
            </a:r>
            <a:r>
              <a:rPr lang="en-US"/>
              <a:t>De legationibus</a:t>
            </a:r>
          </a:p>
          <a:p>
            <a:r>
              <a:rPr lang="el-GR"/>
              <a:t>Τὸ ἔργο ἔχει συνολικὰ 53 ὑποθέσεις. </a:t>
            </a:r>
          </a:p>
          <a:p>
            <a:r>
              <a:rPr lang="el-GR"/>
              <a:t>Τὸ ἔργο ὁλοκληρώθηκε. </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z="2800"/>
              <a:t>Σώθηκε μόνον μιὰ ὑπόθεση: «</a:t>
            </a:r>
            <a:r>
              <a:rPr lang="en-US" sz="2800"/>
              <a:t>De legationibus</a:t>
            </a:r>
            <a:r>
              <a:rPr lang="el-GR" sz="2800"/>
              <a:t>» (Περὶ πρεσβειῶν).</a:t>
            </a:r>
            <a:endParaRPr lang="en-US" sz="2800"/>
          </a:p>
          <a:p>
            <a:r>
              <a:rPr lang="el-GR" sz="2800"/>
              <a:t>Ὅπως καὶ τὰ ἄλλα ἔργα τοῦ Πορφυρογέννητου, μᾶς παρουσιάζεται μὲ τὴ μορφὴ ἑνὸς πλήθους δάνειων κειμένων, μὲ ἕνα προοίμιο στὴν ἀρχή, ποὺ ὑποτίθεται ὅτι ἔδινε τὸ κλειδὶ τοῦ ἔργου. Τὸ ἴδιο ὅμως προοίμιο ἐπαναλαμβανόταν στὴν ἀρχὴ καθεμιᾶς ἀπὸ τὶς πενήντα τρεῖς ἑνότητες.  </a:t>
            </a:r>
          </a:p>
          <a:p>
            <a:r>
              <a:rPr lang="el-GR" sz="2800"/>
              <a:t>Πρόκειται τελικὰ γιὰ μιὰ «Ἠθικὴ ἐγκυκλοπαιδεία».</a:t>
            </a:r>
            <a:r>
              <a:rPr lang="el-GR"/>
              <a:t> </a:t>
            </a:r>
          </a:p>
          <a:p>
            <a:endParaRPr lang="el-G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Προίμιο</a:t>
            </a:r>
          </a:p>
        </p:txBody>
      </p:sp>
      <p:sp>
        <p:nvSpPr>
          <p:cNvPr id="3" name="2 - Θέση περιεχομένου"/>
          <p:cNvSpPr>
            <a:spLocks noGrp="1"/>
          </p:cNvSpPr>
          <p:nvPr>
            <p:ph idx="1"/>
          </p:nvPr>
        </p:nvSpPr>
        <p:spPr/>
        <p:txBody>
          <a:bodyPr>
            <a:noAutofit/>
          </a:bodyPr>
          <a:lstStyle/>
          <a:p>
            <a:r>
              <a:rPr lang="el-GR" sz="2800"/>
              <a:t>Τὸ προοίμιο μπορεῖ νὰ μὴν προέρχεται ἀπὸ τὴ γραφίδα τοῦ Πορφυρογέννητου, ὅμως εἶναι δικῆς του ἐμπνεύσεως. </a:t>
            </a:r>
          </a:p>
          <a:p>
            <a:r>
              <a:rPr lang="el-GR" sz="2800"/>
              <a:t>Ἰδέα τοῦ ἔργου: Τὸ μάθημα τοῦ παρελθόντος (αὐτὴ τὴν ἠθικὴ ἔννοια πρέπει νὰ δώσουμε στὴν ἱστορία) εἶναι ὠφέλιμο στοὺς ἀνθρώπους καὶ ὅτι ἡ ἄγνοιά του τοὺς ἀφήνει ἔκθετους στὸ κακό. </a:t>
            </a:r>
          </a:p>
          <a:p>
            <a:r>
              <a:rPr lang="el-GR" sz="2800"/>
              <a:t>Ὁ Πορφυρογέννητος συγκέντρωσε βιβλία ἀπὸ ὁλόκληρη τὴν αὐτοκρατορία καὶ πλούτισε τὴ βιβλιοθήκη τοῦ παλατιοῦ.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a:t>Ἐπειδὴ τὸ πλῆθος τοῦ ὑλικοῦ ἦταν τεράστιο, ἀναγκάστηκε νὰ κάνει μιὰ ἐπιλογή: ἡ λέξη </a:t>
            </a:r>
            <a:r>
              <a:rPr lang="el-GR" i="1"/>
              <a:t>ἐκλογὴ </a:t>
            </a:r>
            <a:r>
              <a:rPr lang="el-GR"/>
              <a:t>εἶναι ἐκείνη ποὺ προσδιορίζει τὴ μέθοδο. </a:t>
            </a:r>
          </a:p>
          <a:p>
            <a:r>
              <a:rPr lang="el-GR"/>
              <a:t>Γιὰ νὰ διαφυλαχτεῖ ἡ ἑνότητα τοῦ ἔργου χωρίστηκε σὲ 53 ὑποθέσεις. </a:t>
            </a:r>
          </a:p>
          <a:p>
            <a:r>
              <a:rPr lang="el-GR"/>
              <a:t>Δυὸ προβλήματα μᾶς ἐνδιαφέρουν: α) Ποιοί εἶναι οἱ τίτλοι καὶ ἡ σειρὰ τῶν ὑποθέσεων. β)Ἀπὸ ποιοὺς συγγραφεῖς πῆραν τὸ ὑλικό τους οἱ ἐρανιστές.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a:t>Γνωρίζουμε 25 ἀπὸ τὶς 53 </a:t>
            </a:r>
            <a:r>
              <a:rPr lang="el-GR" i="1"/>
              <a:t>ὑποθέσεις.</a:t>
            </a:r>
            <a:r>
              <a:rPr lang="el-GR"/>
              <a:t> </a:t>
            </a:r>
          </a:p>
          <a:p>
            <a:r>
              <a:rPr lang="el-GR"/>
              <a:t>Μερικὲς ἀπὸ τὶς ὑποθέσεις: Περὶ ἀναγορεύσεως βασιλέων, Περὶ πρέσβεων, Περὶ ἀρετῆς καὶ κακίας, Περὶ στρατηγημάτων, Περὶ ἐθῶν, Περὶ κυνηγίας, Περὶ νίκης κ. ἄ. </a:t>
            </a:r>
          </a:p>
          <a:p>
            <a:r>
              <a:rPr lang="el-GR"/>
              <a:t>Μποροῦμε νὰ μαντέψουμε κάποια διαίρεση τῶν ὑποθέσεων σὲ ὁμάδες: Μιὰ ἀφορᾶ τὸν αὐτοκράτορα, μιὰ τὸν πόλεμο κ. ἄ.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a:t>Δὲν ξέρουμε πῶς συγκρότησε τὸ τεράστιο αὐτὸ συμπίλημα τῶν </a:t>
            </a:r>
            <a:r>
              <a:rPr lang="en-US" i="1"/>
              <a:t>Excerpta.</a:t>
            </a:r>
            <a:r>
              <a:rPr lang="en-US"/>
              <a:t> </a:t>
            </a:r>
            <a:r>
              <a:rPr lang="el-GR"/>
              <a:t>Θὰ χρησιμοποίησε ἀναγκαστικὰ ἕναν μεγάλο ἀριθμὸ συνεργατῶν. </a:t>
            </a:r>
          </a:p>
          <a:p>
            <a:r>
              <a:rPr lang="el-GR"/>
              <a:t>Αὐτὸ ποὺ μποροῦμε νὰ ποῦμε μὲ βεβαιότητα ἦταν ὅτι ἡ ἐπιλογὴ τῶν ἔργων πάνω στὰ ὁποῖα ἔπρεπε νὰ ἐργαστεῖ ἕνας ἐρανιστὴς (</a:t>
            </a:r>
            <a:r>
              <a:rPr lang="en-US"/>
              <a:t>excerptor)</a:t>
            </a:r>
            <a:r>
              <a:rPr lang="el-GR"/>
              <a:t> ἦταν ἔργο τοῦ Κωνσταντίνου Ζ'. Αὐτὸ στὰ μάτια του ἦταν τὸ πιὸ σημαντικό.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z="2800"/>
              <a:t>Στὴν ἀρχὴ κάθε </a:t>
            </a:r>
            <a:r>
              <a:rPr lang="el-GR" sz="2800" i="1"/>
              <a:t>ὑπόθεσης</a:t>
            </a:r>
            <a:r>
              <a:rPr lang="el-GR" sz="2800"/>
              <a:t> ὑπῆρχε κατάλογος τῶν ἔργων ποὺ χρησιμοποιήθηκαν, μὲ τὴ σειρὰ ποὺ εἶχαν τὰ ἀποσπάσματα σὲ κάθε </a:t>
            </a:r>
            <a:r>
              <a:rPr lang="el-GR" sz="2800" i="1"/>
              <a:t>ὑπόθεση.</a:t>
            </a:r>
          </a:p>
          <a:p>
            <a:r>
              <a:rPr lang="el-GR" sz="2800"/>
              <a:t>Μερικοὶ ἀπὸ τοὺς συγγραφεῖς ποὺ χρησιμοποιήθηκαν ἦταν: Διονύσιος Ἁλικαρνασσέας (1ος αἰ. π. Χ.), Πολύβιος (2ος αἰ. π. Χ.), Ζώσιμος (5ος αἰ.), Διόδωρος Σικελιώτης (1ος αἰ. π. Χ.), Προκόπιος (6ος αἰ.), Μάλχος (5ος - 6ος αἰ.) Ἡρόδοτος (5ος αἰ. π. Χ.), Θουκυδίδης (5ος αἰ. π. Χ.) κ. ἄ.</a:t>
            </a:r>
            <a:r>
              <a:rPr lang="el-GR"/>
              <a:t> </a:t>
            </a:r>
            <a:r>
              <a:rPr lang="el-GR" i="1"/>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285860"/>
            <a:ext cx="8229600" cy="4840303"/>
          </a:xfrm>
        </p:spPr>
        <p:txBody>
          <a:bodyPr>
            <a:normAutofit/>
          </a:bodyPr>
          <a:lstStyle/>
          <a:p>
            <a:r>
              <a:rPr lang="el-GR" sz="2800"/>
              <a:t>Ἔχουμε ἀποσπάσματα ἀπὸ 26 ἱστορικοὺς καὶ χρονογράφους, ποὺ ἐκτείνονται ἀπὸ τὸν Ἡρόδοτο ὣς τὸν Γεώργιο Μοναχό. </a:t>
            </a:r>
          </a:p>
          <a:p>
            <a:r>
              <a:rPr lang="el-GR" sz="2800"/>
              <a:t>Ἑπτὰ ἀπὸ αὐτοὺς εἶναι γνωστοὶ στὸ σύνολό τους, ἢ σχεδὸν στὸ σύνολό τους, ἀποκλειστικὰ ἀπὸ τὰ </a:t>
            </a:r>
            <a:r>
              <a:rPr lang="en-US" sz="2800" i="1"/>
              <a:t>Excerpta: </a:t>
            </a:r>
            <a:r>
              <a:rPr lang="el-GR" sz="2800"/>
              <a:t>ὁ Νικόλαος Δαμασκηνός, ὁ Πρίσκος, ὁ Μάλχος, ὁ Μένανδρος, ὁ Εὐνάπιος, ὁ Πέτρος πατρίκιος καὶ ὁ Ἰωάννης Ἀντιοχείας.  </a:t>
            </a:r>
          </a:p>
          <a:p>
            <a:r>
              <a:rPr lang="el-GR" sz="2800"/>
              <a:t>Αὐτὸ ἀρκεῖ γιὰ νὰ δείξει ὅτι Ἕλληνες συγγραφεῖς χάθηκαν καὶ μετὰ τὸν 10ο αἰώνα.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285860"/>
            <a:ext cx="8229600" cy="4840303"/>
          </a:xfrm>
        </p:spPr>
        <p:txBody>
          <a:bodyPr>
            <a:normAutofit/>
          </a:bodyPr>
          <a:lstStyle/>
          <a:p>
            <a:r>
              <a:rPr lang="el-GR" sz="2800"/>
              <a:t>Ἡ χειρόγραφη παράδοση τῶν </a:t>
            </a:r>
            <a:r>
              <a:rPr lang="en-US" sz="2800" i="1"/>
              <a:t>Excerpta</a:t>
            </a:r>
            <a:r>
              <a:rPr lang="el-GR" sz="2800" i="1"/>
              <a:t> </a:t>
            </a:r>
            <a:r>
              <a:rPr lang="el-GR" sz="2800"/>
              <a:t>εἶναι φτωχή, συνεπῶς τὸ ἔργο αὐτὸ δὲν γνώρισε μεγάλη διάδοση. </a:t>
            </a:r>
          </a:p>
          <a:p>
            <a:r>
              <a:rPr lang="el-GR" sz="2800"/>
              <a:t>Ὁ </a:t>
            </a:r>
            <a:r>
              <a:rPr lang="en-US" sz="2800"/>
              <a:t>Lemerle</a:t>
            </a:r>
            <a:r>
              <a:rPr lang="el-GR" sz="2800"/>
              <a:t> πιστεύει ὅτι ὁ Πορφυρογέννητος ἀπέτυχε, γιατὶ τὰ </a:t>
            </a:r>
            <a:r>
              <a:rPr lang="en-US" sz="2800" i="1"/>
              <a:t>Excerpta</a:t>
            </a:r>
            <a:r>
              <a:rPr lang="el-GR" sz="2800" i="1"/>
              <a:t> </a:t>
            </a:r>
            <a:r>
              <a:rPr lang="el-GR" sz="2800"/>
              <a:t>παρουσιάζουν ἐνδιαφέρον μόνο γιὰ τὴ φιλολογία καὶ γιὰ τὴν ἱστορία τῆς παράδοσης τῶν κειμένων. Ἀλλὰ ἕνα συμπίλημα ποὺ τεμαχίζει, διασπᾶ, ἐξαρθρώνει τὶς πηγὲς καὶ σκορπίζει τὰ σπαράγματά τους μὲ τρόπο ποὺ καταστρέφει τὴ συνέχεια καὶ τὸ νόημά τους, τὸ συμπίλημα αὐτὸ εἶναι ἀντι-ιστορία.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Εἰσαγωγικά</a:t>
            </a:r>
          </a:p>
        </p:txBody>
      </p:sp>
      <p:sp>
        <p:nvSpPr>
          <p:cNvPr id="3" name="2 - Θέση περιεχομένου"/>
          <p:cNvSpPr>
            <a:spLocks noGrp="1"/>
          </p:cNvSpPr>
          <p:nvPr>
            <p:ph idx="1"/>
          </p:nvPr>
        </p:nvSpPr>
        <p:spPr/>
        <p:txBody>
          <a:bodyPr/>
          <a:lstStyle/>
          <a:p>
            <a:r>
              <a:rPr lang="el-GR"/>
              <a:t>Ὁ 10ος αἰώνας στὸ Βυζάντιο χαρακτηρίζεται ἀπὸ τὴν ἰδέα τοῦ ἐγκυκλοπαιδισμοῦ.</a:t>
            </a:r>
          </a:p>
          <a:p>
            <a:r>
              <a:rPr lang="el-GR"/>
              <a:t>Τὸ φαινόμενο αὐτὸ δὲν εἶναι κάτι νέο: Ἀριστοτέλης. Ἡ Ῥώμη συνέχισε τὴν παράδοση μὲ τὸν Οὐάρρωνα καὶ τὸν Πλίνιο τὸν Πρεσβύτερο. Ὁ χριστιανισμὸς θὰ στενέψει σημαντικὰ τὸν ὁρίζοντα. </a:t>
            </a:r>
          </a:p>
          <a:p>
            <a:r>
              <a:rPr lang="el-GR"/>
              <a:t>Τὴν ἴδια ἐποχὴ ὑπάρχει καὶ ὁ Ἀραβικὸς ἐγκυκλοπαιδισμὸς ἀλλὰ εἶναι κάτι διαφορετικὸ ἀπὸ τὸν ἑλληνικό/βυζαντινό.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a:t>Ὁ βασικὸς στόχος τοῦ Πορφυρογεννήτου: Θέλησε νὰ κάνει ἔργο ἠθικολόγου. Νὰ βοηθήσει τοὺς ἀνθρώπους νὰ στραφοῦν πρὸς τὸ καλό, κάνοντάς τους εὔκολα προσιτὰ τὰ διδάγματα καὶ τὰ παραδείγματα τοῦ παρελθόντος ποὺ ἦταν ικανὰ νὰ τοὺς παρακινήσουν στὸ καλό. </a:t>
            </a:r>
          </a:p>
          <a:p>
            <a:r>
              <a:rPr lang="el-GR"/>
              <a:t>Τὰ </a:t>
            </a:r>
            <a:r>
              <a:rPr lang="en-US" i="1"/>
              <a:t>Excerpta</a:t>
            </a:r>
            <a:r>
              <a:rPr lang="el-GR" i="1"/>
              <a:t> </a:t>
            </a:r>
            <a:r>
              <a:rPr lang="el-GR"/>
              <a:t>εἶναι μιὰ ἠθικὴ ἐγκυκλοπαιδεία.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a:t>Οἱ φιλόδοξες καὶ λίγο ἀόριστες προθέσεις ποὺ ἀναγγέλλονται στὸν πρόλογο αὐτοῦ τοῦ χωρὶς πρωτοτυπία ἔργου θὰ μᾶς προετοίμαζαν γιὰ μιὰ μεγάλη ἀπογοήτευση, ἂν δὲν βρίσκαμε παρηγοριὰ στὸ γεγονὸς ὅτι ἔτσι μᾶς σώθηκαν τόσα πολύτιμα κείμενα, ποὺ χωρὶς αὐτὸ θὰ εἶχαν χαθεῖ.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a:t>Γεωπονικά</a:t>
            </a:r>
          </a:p>
        </p:txBody>
      </p:sp>
      <p:sp>
        <p:nvSpPr>
          <p:cNvPr id="3" name="2 - Θέση περιεχομένου"/>
          <p:cNvSpPr>
            <a:spLocks noGrp="1"/>
          </p:cNvSpPr>
          <p:nvPr>
            <p:ph idx="1"/>
          </p:nvPr>
        </p:nvSpPr>
        <p:spPr>
          <a:xfrm>
            <a:off x="457200" y="1214422"/>
            <a:ext cx="8229600" cy="4911741"/>
          </a:xfrm>
        </p:spPr>
        <p:txBody>
          <a:bodyPr>
            <a:normAutofit/>
          </a:bodyPr>
          <a:lstStyle/>
          <a:p>
            <a:r>
              <a:rPr lang="el-GR" sz="2800"/>
              <a:t>Ὑπάρχουν καὶ ἄλλες ἐγκυκλοπαίδειες ποὺ ἀποδίδονται στὸν Κωνσταντῖνο Ζ' Πορφυρογέννητο. Ἡ μόνη ποὺ θὰ μπορούσαμε νὰ τὴν ἀποδώσουμε μὲ μεγάλη πιθανότητα σὲ πρωτοβουλία του εἶναι τὰ </a:t>
            </a:r>
            <a:r>
              <a:rPr lang="el-GR" sz="2800" i="1"/>
              <a:t>Γεωπονικά. </a:t>
            </a:r>
            <a:endParaRPr lang="el-GR" sz="2800"/>
          </a:p>
          <a:p>
            <a:r>
              <a:rPr lang="el-GR" sz="2800"/>
              <a:t>Χωρίζονται σὲ εἴκοσι βιβλία καὶ περιλαμβάνουν ὅλη τὴν ὕλη ποὺ ἐνδιαφέρει τὴν ἀγροτικὴ ζωή, ἀπὸ τὴν πρόγνωση τοῦ καιροῦ (βιβλίο Α') ὡς τὸ ψάρεμα καὶ τὰ ψάρια (βιβλίο Κ').</a:t>
            </a:r>
          </a:p>
          <a:p>
            <a:r>
              <a:rPr lang="el-GR" sz="2800"/>
              <a:t>Τὸ ἔργο ἔχει στὴν ἀρχή του, κατὰ τὸ πρότυπο τῶν κωνσταντίνειων ἐγκυκλοπαιδειῶν ἕνα γενικὸ προοίμιο, καὶ ἀκολουθεῖ πίνακας τῶν συγγραφέων ποὺ χρησιμοποιήθηκαν.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Προοίμιο Γεωπονικῶν</a:t>
            </a:r>
          </a:p>
        </p:txBody>
      </p:sp>
      <p:sp>
        <p:nvSpPr>
          <p:cNvPr id="3" name="2 - Θέση περιεχομένου"/>
          <p:cNvSpPr>
            <a:spLocks noGrp="1"/>
          </p:cNvSpPr>
          <p:nvPr>
            <p:ph idx="1"/>
          </p:nvPr>
        </p:nvSpPr>
        <p:spPr/>
        <p:txBody>
          <a:bodyPr/>
          <a:lstStyle/>
          <a:p>
            <a:r>
              <a:rPr lang="el-GR"/>
              <a:t>Ὅλα στὸ προοίμιο αὐτό, οἱ ἰδέες καὶ οἱ ἐκφράσεις, μᾶς ὁδηγοῦν στὸν Πορφυρογέννητο, στὸν ὁποῖο ὁ συμπιλητὴς τῶν Γεωπονικῶν ἀποδίδει τὴν τιμὴ ὅτι ἐνέπνευσε τὸ ἔργο αὐτό, ποὺ τελείωσε ἐπὶ τῆς βασιλείας του.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Πηγὲς τοῦ ἔργου</a:t>
            </a:r>
          </a:p>
        </p:txBody>
      </p:sp>
      <p:sp>
        <p:nvSpPr>
          <p:cNvPr id="3" name="2 - Θέση περιεχομένου"/>
          <p:cNvSpPr>
            <a:spLocks noGrp="1"/>
          </p:cNvSpPr>
          <p:nvPr>
            <p:ph idx="1"/>
          </p:nvPr>
        </p:nvSpPr>
        <p:spPr/>
        <p:txBody>
          <a:bodyPr/>
          <a:lstStyle/>
          <a:p>
            <a:r>
              <a:rPr lang="el-GR"/>
              <a:t>Τὰ Γεωπονικὰ πρέπει νὰ χρησιμοποίησαν α)ἀπὸ τὴ μιὰ τὴν ἴδια συλλογὴ ποὺ χρησιμοποίησε καὶ ὁ Φώτιος, δηλαδὴ τὸ ἔργο τοῦ Οὐινδανίου Ἀνατολίου ἀπὸ τὴ Βηρυτό, ποὺ συνδύασε ἐννέα ἀρχαιότερα ἔργα</a:t>
            </a:r>
            <a:r>
              <a:rPr lang="en-US"/>
              <a:t>· </a:t>
            </a:r>
            <a:r>
              <a:rPr lang="el-GR"/>
              <a:t>β) καὶ ἀπὸ τὴν ἄλλη, μιὰ συλλογὴ ποὺ βασιζόταν σὲ ὀκτὼ ἄλλους συγγραφεῖς γεωπονικῶν.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a:t>Ὁ Πορφυρογέννητος συνέλαβε σωστὰ καὶ πραγματοποίησε τὸ σχέδιο νὰ ἀφιερώσει στὰ ἀγροτικὰ πράγματα μιὰ ἐγκυκλοπαιδεία ἀπὸ </a:t>
            </a:r>
            <a:r>
              <a:rPr lang="en-US"/>
              <a:t>excerpta, </a:t>
            </a:r>
            <a:r>
              <a:rPr lang="el-GR"/>
              <a:t>ποὺ θὰ ἔθετε ξανὰ σὲ ἐφαρμογὴ τὰ διδάγματα τοῦ παρελθοντος. Ἀπὸ ὅλα τὰ ἐγχειρήματα τοῦ εἴδους, αὐτὸ εἶχε ἴσως τὴ μεγαλύτερη ἐπιτυχία, ἂν κρίνουμε ἀπὸ τὸν μεγάλο ἀριθμὸ τῶν ἑλληνικῶν χειρογράφων ποὺ μᾶς διέσωσαν τὰ Γεωπονικά, καὶ ἀπὸ τὴ διάδοσή τους σὲ μεταφράσεις σὲ διάφορες γλῶσσες.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a:t>Ἕνας αὐτοκράτορας πρέπει νὰ πολεμᾶ, ὅπως ὁ Βασίλειος Α', ἢ νὰ γράφει γιὰ τὸν πόλεμο, ὅπως ὁ Λέων Στ'. </a:t>
            </a:r>
          </a:p>
          <a:p>
            <a:r>
              <a:rPr lang="el-GR"/>
              <a:t>Ἡ μεγάλη ἐγκυκλοπαιδικὴ κίνηση τοῦ 10ου αἰώνα ἐπεκτάθηκε καὶ στὴ στρατιωτικὴ τέχνη, κυρίως ὅμως πρὶν καὶ μετὰ τὸν Κωνσταντίνο Ζ': Λέων Στ', Νικηφόρος Φωκᾶς, Νικηφόρος Οὐρανός. Γράφουν «Τακτικά».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214422"/>
            <a:ext cx="8229600" cy="4911741"/>
          </a:xfrm>
        </p:spPr>
        <p:txBody>
          <a:bodyPr>
            <a:normAutofit/>
          </a:bodyPr>
          <a:lstStyle/>
          <a:p>
            <a:r>
              <a:rPr lang="el-GR" sz="2800"/>
              <a:t>Ὅσο γιὰ τὴ συμβολὴ τοῦ Πορφυρογέννητου, αὐτὴ φαίνεται ὅτι ἔγκειται κυρίως στὴ σύλληψη ἑνὸς </a:t>
            </a:r>
            <a:r>
              <a:rPr lang="en-US" sz="2800"/>
              <a:t>corpus</a:t>
            </a:r>
            <a:r>
              <a:rPr lang="el-GR" sz="2800"/>
              <a:t> στρατηγικῶν, ποὺ κατὰ τύχη μᾶς ἔχει σωθεῖ: εἶναι ὁ κώδικας </a:t>
            </a:r>
            <a:r>
              <a:rPr lang="en-US" sz="2800"/>
              <a:t>Laurentianus 55, 4, </a:t>
            </a:r>
            <a:r>
              <a:rPr lang="el-GR" sz="2800"/>
              <a:t>ποὺ τὸν χρονολογοῦν στὰ μέσα τοῦ 10ου αἰώνα. </a:t>
            </a:r>
          </a:p>
          <a:p>
            <a:r>
              <a:rPr lang="el-GR" sz="2800"/>
              <a:t>Πρόκειται γιὰ μιὰ πραγματικὴ στρατιωτικὴ ἐγκυκλοπαιδεία, ποὺ περιλαμβάνει μιὰ συλλογὴ βυζαντινῶν πραγματειῶν, μιὰ συλλογὴ Τακτικῶν τῆς ἀρχαιότητας καί, τέλος, τὴ συλλογὴ τῶν στρατιωτικῶν ἔργων τοῦ Λέοντος Στ' ἢ τῶν ἔργων ποὺ φέρονται μὲ τὸ ὄνομα τοῦ Λέοντος Στ'.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Βασιλικά</a:t>
            </a:r>
          </a:p>
        </p:txBody>
      </p:sp>
      <p:sp>
        <p:nvSpPr>
          <p:cNvPr id="3" name="2 - Θέση περιεχομένου"/>
          <p:cNvSpPr>
            <a:spLocks noGrp="1"/>
          </p:cNvSpPr>
          <p:nvPr>
            <p:ph idx="1"/>
          </p:nvPr>
        </p:nvSpPr>
        <p:spPr>
          <a:xfrm>
            <a:off x="457200" y="1357298"/>
            <a:ext cx="8229600" cy="4768865"/>
          </a:xfrm>
        </p:spPr>
        <p:txBody>
          <a:bodyPr>
            <a:normAutofit/>
          </a:bodyPr>
          <a:lstStyle/>
          <a:p>
            <a:r>
              <a:rPr lang="el-GR" sz="2800"/>
              <a:t>Μιὰ νομικὴ ἐγκυκλοπαιδεία γράφτηκε στὰ χρόνια τῆς Μακεδονικῆς δυναστείας. Στὸν Βασίλειο Α', καὶ ἴσως στὸν Φώτιο, ἀνάγεται ἡ σύλληψη τοῦ μεγάλου </a:t>
            </a:r>
            <a:r>
              <a:rPr lang="en-US" sz="2800"/>
              <a:t>corpus</a:t>
            </a:r>
            <a:r>
              <a:rPr lang="el-GR" sz="2800"/>
              <a:t> τῶν Βασιλικῶν, ποὺ ὁλοκληρώθηκε καὶ δημοσιεύτηκε τὴν ἐποχὴ τοῦ Λέοντα Στ'. </a:t>
            </a:r>
          </a:p>
          <a:p>
            <a:r>
              <a:rPr lang="el-GR" sz="2800"/>
              <a:t>Ξεχωρίζουν δύο στοιχεῖα στὸ ἔργο αὐτό: α) τὰ καθαυτὸ νομοθετικὰ κείμενα, καὶ β) τὰ ἑρμηνευτικὰ σχόλια, ποὺ εἶναι στὸ μεγαλύτερο μέρος τους ἔργο μεγάλων νομομαθῶν οἱ ὁποῖοι ἐργάστηκαν πάνω στὸν Ἰουστινιάνειο Κώδικα.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Ἰατρικὴ Ἐγκυκλοπαίδεια</a:t>
            </a:r>
          </a:p>
        </p:txBody>
      </p:sp>
      <p:sp>
        <p:nvSpPr>
          <p:cNvPr id="3" name="2 - Θέση περιεχομένου"/>
          <p:cNvSpPr>
            <a:spLocks noGrp="1"/>
          </p:cNvSpPr>
          <p:nvPr>
            <p:ph idx="1"/>
          </p:nvPr>
        </p:nvSpPr>
        <p:spPr/>
        <p:txBody>
          <a:bodyPr/>
          <a:lstStyle/>
          <a:p>
            <a:r>
              <a:rPr lang="el-GR"/>
              <a:t>Φαίνεται πιθανὸ ὅτι ὁ Κωνσταντῖνος Ζ' ὑπῆρξε ὁ ἐμπνευστὴς ἑνὸς εἴδους ἰατρικῆς ἐγκυκλοπαιδείας. Οἱ δύο κύριες πραγματεῖες τοῦ Θεοφάνη Νόννου, ἡ </a:t>
            </a:r>
            <a:r>
              <a:rPr lang="el-GR" i="1"/>
              <a:t>Σύνοψις ἐν ἐπιτομῇ τῆς ἰατρικῆς ἁπάσης τέχνης καὶ τὸ Περὶ διαίτης </a:t>
            </a:r>
            <a:r>
              <a:rPr lang="el-GR"/>
              <a:t>ποὺ τὴ συμπληρώνει, ἔχουν στὴν ἀρχή τους προοίμια ποὺ δὲν ἀφήνουν καμία ἀμφιβολία ὅτι οἱ πραγματεῖες αὐτὲς παραγγέλθηκαν ἀπὸ τὸν Πορφυρογέννητο.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a:t>Ὁ προσωπικὸς ῥόλος τοῦ Κωνσταντίνου Ζ' (913-920, 944-959)</a:t>
            </a:r>
          </a:p>
        </p:txBody>
      </p:sp>
      <p:sp>
        <p:nvSpPr>
          <p:cNvPr id="3" name="2 - Θέση περιεχομένου"/>
          <p:cNvSpPr>
            <a:spLocks noGrp="1"/>
          </p:cNvSpPr>
          <p:nvPr>
            <p:ph idx="1"/>
          </p:nvPr>
        </p:nvSpPr>
        <p:spPr/>
        <p:txBody>
          <a:bodyPr>
            <a:noAutofit/>
          </a:bodyPr>
          <a:lstStyle/>
          <a:p>
            <a:r>
              <a:rPr lang="el-GR" sz="2800"/>
              <a:t>Ἤδη τὸν 9ο αἰώνα ὁ Κωνσταντῖνος Κεφαλᾶς εἶχε συγκροτήσει τὴ μεγάλη συλλογὴ ἐπιγραμμάτων (Παλατινὴ ἀνθολογία). Ἀποτελεῖ πρόδρομο τοῦ ἐγκυκλοπαιδισμοῦ. </a:t>
            </a:r>
          </a:p>
          <a:p>
            <a:r>
              <a:rPr lang="el-GR" sz="2800"/>
              <a:t>Σχετικὰ μὲ τὴν κλίση τοῦ Κωνσταντίνου Ζ' πρὸς τὴν παιδεία παρέχουν μαρτυρίες οἱ σύγχρονοί του, ἀλλὰ κυρίως τὸ ἔργο του καὶ οἱ ἐπιστολές του. </a:t>
            </a:r>
          </a:p>
          <a:p>
            <a:r>
              <a:rPr lang="el-GR" sz="2800"/>
              <a:t>Πραγματοποίησε διορισμοὺς στὸ πανεπιστήμιο τῆς Μαγναύρας.</a:t>
            </a:r>
          </a:p>
          <a:p>
            <a:r>
              <a:rPr lang="el-GR" sz="2800"/>
              <a:t>Δημιούργησε μιὰ βιβλιοθήκη στὸ παλάτι.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Ἱππιατρικά</a:t>
            </a:r>
          </a:p>
        </p:txBody>
      </p:sp>
      <p:sp>
        <p:nvSpPr>
          <p:cNvPr id="3" name="2 - Θέση περιεχομένου"/>
          <p:cNvSpPr>
            <a:spLocks noGrp="1"/>
          </p:cNvSpPr>
          <p:nvPr>
            <p:ph idx="1"/>
          </p:nvPr>
        </p:nvSpPr>
        <p:spPr/>
        <p:txBody>
          <a:bodyPr/>
          <a:lstStyle/>
          <a:p>
            <a:r>
              <a:rPr lang="el-GR"/>
              <a:t>Κοντὰ στὴν ἰατρικὴ εἶναι ἡ κτηνιατρικὴ τέχνη: ἕνα πολυτελὲς χειρόγραφο τῶν Ἱππιατρικῶν παρουσιάζει ὅλα τὰ χαρακτηριστικὰ ἑνὸς «αὐτοκρατορικοῦ» χειρογράφου, γραμμένου γιὰ τὸν Πορφυρογέννητο, καὶ ἀσφαλῶς ὕστερα ἀπὸ δική του πρωτοβουλία.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Ἱστορία τῶν ζώων</a:t>
            </a:r>
          </a:p>
        </p:txBody>
      </p:sp>
      <p:sp>
        <p:nvSpPr>
          <p:cNvPr id="3" name="2 - Θέση περιεχομένου"/>
          <p:cNvSpPr>
            <a:spLocks noGrp="1"/>
          </p:cNvSpPr>
          <p:nvPr>
            <p:ph idx="1"/>
          </p:nvPr>
        </p:nvSpPr>
        <p:spPr/>
        <p:txBody>
          <a:bodyPr/>
          <a:lstStyle/>
          <a:p>
            <a:r>
              <a:rPr lang="el-GR"/>
              <a:t>Ἔδωσε ἐπίσης ἐντολὴ νὰ συνταχθεῖ καὶ μιὰ «ἱστορία τῶν ζώων», μὲ βάση διάφορες πραγματεῖες πάνω στὸ θέμα αὐτό: τὸ ἔργο περιλάμβανε δύο τουλάχιστον βιβλία καὶ μᾶς διασώθηκε σὲ δύο χειρόγραφα τοῦ 14ου αἰώνα.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Ἡ πορεία τῶν θετικῶν ἐπιστημῶν</a:t>
            </a:r>
          </a:p>
        </p:txBody>
      </p:sp>
      <p:sp>
        <p:nvSpPr>
          <p:cNvPr id="3" name="2 - Θέση περιεχομένου"/>
          <p:cNvSpPr>
            <a:spLocks noGrp="1"/>
          </p:cNvSpPr>
          <p:nvPr>
            <p:ph idx="1"/>
          </p:nvPr>
        </p:nvSpPr>
        <p:spPr/>
        <p:txBody>
          <a:bodyPr/>
          <a:lstStyle/>
          <a:p>
            <a:r>
              <a:rPr lang="el-GR"/>
              <a:t>Στὴ γενιὰ τοῦ Ἰωάννη Γραμματικοῦ καὶ τοῦ Λέοντα τοῦ Μαθηματικοῦ εἴχαμε τὴν αἴσθηση ὅτι οἱ θετικὲς ἐπιστῆμες κατεῖχαν μεγάλη θέση στοὺς ἐπιγόνους τῆς εἰκονομαχίας. Ἔπειτα ἔγινε μιὰ στροφὴ μὲ τὸν Φώτιο καί, ἀκόμα πιὸ καθαρά, μὲ τὸν Ἀρέθα. Τὸν 10ο αἰώνα, ἰδιαίτερα στὸ περιβάλλον τοῦ Πορφυρογέννητου, ἄλλα ἐνδιαφέροντα ὁδήγησαν σὲ μιὰ κατεύθυνση ἐλάχιστα σχετικὴ μὲ τὶς «θετικὲς ἐπιστῆμες».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Λεξικὸ τῆς Σούδας</a:t>
            </a:r>
          </a:p>
        </p:txBody>
      </p:sp>
      <p:sp>
        <p:nvSpPr>
          <p:cNvPr id="3" name="2 - Θέση περιεχομένου"/>
          <p:cNvSpPr>
            <a:spLocks noGrp="1"/>
          </p:cNvSpPr>
          <p:nvPr>
            <p:ph idx="1"/>
          </p:nvPr>
        </p:nvSpPr>
        <p:spPr>
          <a:xfrm>
            <a:off x="457200" y="1357298"/>
            <a:ext cx="8229600" cy="4768865"/>
          </a:xfrm>
        </p:spPr>
        <p:txBody>
          <a:bodyPr>
            <a:normAutofit/>
          </a:bodyPr>
          <a:lstStyle/>
          <a:p>
            <a:r>
              <a:rPr lang="el-GR" sz="2800"/>
              <a:t>Ὅσον ἀφορᾶ τὸ λεξικὸ αὐτό, γιὰ πολὺ καιρὸ θεωροῦσαν ὅτι ὁ συγγραφέας του εἶναι ὁ Σουίδας. Ὅμως, ὁ καλύτερα μαρτυρημένος τίτλος του εἶναι «ἡ σοῦδα». </a:t>
            </a:r>
          </a:p>
          <a:p>
            <a:r>
              <a:rPr lang="el-GR" sz="2800"/>
              <a:t>Δὲν γνωρίζουμε οὔτε τὸν συγγραφέα του οὔτε τὴ χρονολογία του. </a:t>
            </a:r>
          </a:p>
          <a:p>
            <a:r>
              <a:rPr lang="el-GR" sz="2800"/>
              <a:t>Ἡ Σοῦδα χρονολογεῖται, ἂν ὄχι ἐπὶ Κωνσταντίνου Ζ', τουλάχιστον στὸ β' μισὸ τοῦ 10ου αἰώνα. </a:t>
            </a:r>
          </a:p>
          <a:p>
            <a:r>
              <a:rPr lang="el-GR" sz="2800"/>
              <a:t>Ἡ προσπάθεια αὐτὴ πρέπει νὰ ἀπασχόλησε πολλὰ χρόνια τὸν συντάκτη ἢ τοὺς συντάκτες τοῦ ἔργου.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214422"/>
            <a:ext cx="8229600" cy="4911741"/>
          </a:xfrm>
        </p:spPr>
        <p:txBody>
          <a:bodyPr>
            <a:noAutofit/>
          </a:bodyPr>
          <a:lstStyle/>
          <a:p>
            <a:r>
              <a:rPr lang="el-GR" sz="2800"/>
              <a:t>Πηγὲς τῆς Σούδας: λεξικά, συλλογὲς σχολίων, συλλογὲς παροιμιῶν, </a:t>
            </a:r>
            <a:r>
              <a:rPr lang="en-US" sz="2800"/>
              <a:t>Excerpta </a:t>
            </a:r>
            <a:r>
              <a:rPr lang="el-GR" sz="2800"/>
              <a:t>κ. ἄ. </a:t>
            </a:r>
          </a:p>
          <a:p>
            <a:r>
              <a:rPr lang="el-GR" sz="2800"/>
              <a:t>Ὁ συντάκτης τῆς Σούδας ἐργάστηκε μὲ σοβαρότητα. Γι' αὐτὸ τὸ λεξικὸ εἶχε τεράστια ἐπιτυχία, ὅπως δηλώνει ὁ μεγάλος ἀριθμὸς τῶν χειρογράφων του. </a:t>
            </a:r>
          </a:p>
          <a:p>
            <a:r>
              <a:rPr lang="el-GR" sz="2800"/>
              <a:t>Τί εἶναι ὅμως ἡ Σούδα; Μιὰ σειρὰ ἀπὸ μερικὲς χιλιάδες ἄρθρα ποὺ ἔχουν ἔκταση ἀπὸ μιὰ μόνο λέξη ὡς μιὰ σελίδα καὶ περισσότερο.  Βρίσκουμε ἐκεῖ τὴν ἐξήγηση ἑνὸς δύσκολου τύπου, μιᾶς σπάνιας λέξης, γραμματικὲς πληροφορίες, σημειώσεις γιὰ πρόσωπα, τόπους, θεσμοὺς ἢ καὶ ἔννοιες.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a:t>Ἡ σούδα εἶναι: ἕνα λεξικὸ καθημερινῆς ὁμιλίας γιὰ καλλιεργημένους ἀνθρώπους.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a:t>Γενικὲς παρατηρήσεις γιὰ τὸν ἐγκυκλοπαιδισμὸ τοῦ 10ου αἰῶνος. </a:t>
            </a:r>
          </a:p>
        </p:txBody>
      </p:sp>
      <p:sp>
        <p:nvSpPr>
          <p:cNvPr id="3" name="2 - Θέση περιεχομένου"/>
          <p:cNvSpPr>
            <a:spLocks noGrp="1"/>
          </p:cNvSpPr>
          <p:nvPr>
            <p:ph idx="1"/>
          </p:nvPr>
        </p:nvSpPr>
        <p:spPr/>
        <p:txBody>
          <a:bodyPr>
            <a:noAutofit/>
          </a:bodyPr>
          <a:lstStyle/>
          <a:p>
            <a:r>
              <a:rPr lang="el-GR" sz="2800"/>
              <a:t>Ὁ ἐγκυκλοπαιδισμὸς αὐτὸς ἀγνοεῖ καὶ ἀπωθεῖ τὸ κριτικὸ πνεῦμα. </a:t>
            </a:r>
          </a:p>
          <a:p>
            <a:r>
              <a:rPr lang="el-GR" sz="2800"/>
              <a:t>Μᾶς δημιουργειται ἡ ἐντύπωση ἑνὸς κόσμου κλειστοῦ, ὅπου δὲν εἰσχωρεῖ ἡ ζωντανὴ πραγματικότητα. Καὶ αὐτὴ εἶναι ἡ μιὰ ἀπὸ τὶς δυὸ ὄψεις τοῦ Βυζαντίου: δὲν εἶναι παράδοξο ὅτι ἕνα θεοκρατικὸ καθεστὼς καὶ ἕνας θεοκρατικὸς πολιτισμὸς δημιουργοῦν γύρω τους μιὰ ζώνη ποὺ τὸν προφυλάσσει, τὸν προστατεύει. Ἡ ἀλλαγή, ἡ καινοτομία, τὸ ἄνοιγμα θὰ λέγαμε, εἶναι κάτι περισσότερο ἀπὸ κίνδυνος, εἶναι λάθος. Τὸ νεωτερίζειν σημαίνει τὴ διατάραξη τῆς θείας τάξης.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a:t>Τὰ ἐπιτεύγματα αὐτοῦ τοῦ ἐγκυκλοπαιδισμοῦ ἀποκτοῦν ἕναν ἀέρα μεγαλείου. Δικαιολογοῦνται στὰ μάτια μας ἐπειδὴ πέτυχαν στὴν προσπάθειά τους νὰ ξαναβροῦν, νὰ ἀνακτήσουν, νὰ διασώσουν.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a:t>Τὰ πράγματα ἐξελίχτηκαν ἔτσι, ἡ ἀπομάκρυνση τῆς ἀραβικῆς ἀπειλῆς χαλάρωσε τὴν ἀβάσταχτη πίεση στὴν ὁποία εἶχε ζήσει τὸ Βυζάντιο ἐπὶ δύο αἰῶνες. Ἡ Αὐτοκρατορία μπόρεσε ἔτσι νὰ ἀποδυθεῖ στὴ μεγάλη ἀντιμετώπιση τοῦ ἑλληνικοῦ παρελθόντος, ποὺ εἶχε γίνει πιὰ ἀκίνδυνο. Καὶ τὸ παρελθὸν αὐτὸ τὸ ἔσωσε, ἀπὸ τὸ γεγονὸς καὶ μόνο ὅτι δὲν τὸ καταδίκασε. </a:t>
            </a:r>
          </a:p>
          <a:p>
            <a:endParaRPr lang="el-G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93C48F-9030-10E1-9687-8172CDE26A0B}"/>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AFE15733-D03A-51A8-F0B6-57C3CD1FBD5C}"/>
              </a:ext>
            </a:extLst>
          </p:cNvPr>
          <p:cNvSpPr>
            <a:spLocks noGrp="1"/>
          </p:cNvSpPr>
          <p:nvPr>
            <p:ph idx="1"/>
          </p:nvPr>
        </p:nvSpPr>
        <p:spPr/>
        <p:txBody>
          <a:bodyPr/>
          <a:lstStyle/>
          <a:p>
            <a:r>
              <a:rPr lang="en-US" dirty="0"/>
              <a:t>P. </a:t>
            </a:r>
            <a:r>
              <a:rPr lang="en-US" dirty="0" err="1"/>
              <a:t>Lemerle</a:t>
            </a:r>
            <a:r>
              <a:rPr lang="en-US" dirty="0"/>
              <a:t>, </a:t>
            </a:r>
            <a:r>
              <a:rPr lang="el-GR" i="1" dirty="0"/>
              <a:t>Ὁ </a:t>
            </a:r>
            <a:r>
              <a:rPr lang="el-GR" i="1" dirty="0" err="1"/>
              <a:t>πρῶτος</a:t>
            </a:r>
            <a:r>
              <a:rPr lang="el-GR" i="1" dirty="0"/>
              <a:t> </a:t>
            </a:r>
            <a:r>
              <a:rPr lang="el-GR" i="1" dirty="0" err="1"/>
              <a:t>Βυζαντινὸς</a:t>
            </a:r>
            <a:r>
              <a:rPr lang="el-GR" i="1" dirty="0"/>
              <a:t> </a:t>
            </a:r>
            <a:r>
              <a:rPr lang="el-GR" i="1" dirty="0" err="1"/>
              <a:t>Οὑμανισμός</a:t>
            </a:r>
            <a:r>
              <a:rPr lang="el-GR" i="1" dirty="0"/>
              <a:t>, </a:t>
            </a:r>
            <a:r>
              <a:rPr lang="el-GR" dirty="0" err="1"/>
              <a:t>Ἀθήνα</a:t>
            </a:r>
            <a:r>
              <a:rPr lang="el-GR" dirty="0"/>
              <a:t> 1985, </a:t>
            </a:r>
            <a:r>
              <a:rPr lang="el-GR" dirty="0" err="1"/>
              <a:t>σσ</a:t>
            </a:r>
            <a:r>
              <a:rPr lang="el-GR" dirty="0"/>
              <a:t>. </a:t>
            </a:r>
            <a:r>
              <a:rPr lang="el-GR"/>
              <a:t>241-276.</a:t>
            </a:r>
            <a:r>
              <a:rPr lang="el-GR" i="1"/>
              <a:t> </a:t>
            </a:r>
            <a:endParaRPr lang="el-GR" i="1" dirty="0"/>
          </a:p>
        </p:txBody>
      </p:sp>
    </p:spTree>
    <p:extLst>
      <p:ext uri="{BB962C8B-B14F-4D97-AF65-F5344CB8AC3E}">
        <p14:creationId xmlns:p14="http://schemas.microsoft.com/office/powerpoint/2010/main" val="906659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a:t>Ὁ Πορφυρογέννητος κατὰ τὴ διάρκεια τῶν ἐκστρατειῶν ἔπαιρνε μαζί του μιὰ βιβλιοθήκη. Θὰ λέγαμε ὅτι ἦταν μιὰ «βιβλιοθήκη τοῦ ταξιδιώτη». Περιλάμβανε ἔργα στρατιωτικῆς τέχνης, ἕναν ὀνειροκρίτη, ἕνα βροντολόγιο, ἕνα σεισμολόγιο κ. ἄ.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Μικρότερα ἢ ἀβέβαια ἔργα τοῦ Κωνσταντίνου Πορφυρογέννητου</a:t>
            </a:r>
          </a:p>
        </p:txBody>
      </p:sp>
      <p:sp>
        <p:nvSpPr>
          <p:cNvPr id="3" name="2 - Θέση περιεχομένου"/>
          <p:cNvSpPr>
            <a:spLocks noGrp="1"/>
          </p:cNvSpPr>
          <p:nvPr>
            <p:ph idx="1"/>
          </p:nvPr>
        </p:nvSpPr>
        <p:spPr/>
        <p:txBody>
          <a:bodyPr>
            <a:noAutofit/>
          </a:bodyPr>
          <a:lstStyle/>
          <a:p>
            <a:r>
              <a:rPr lang="el-GR" sz="2400"/>
              <a:t>Διάφοροι λόγοι καὶ ἐπιστολὲς ἀπευθύνονται, χωρὶς νὰ εἶναι, στὸν Κωνσταντῖνο Ζ' π. χ. λόγος γιὰ τὴ μεταφορὰ τῆς εἰκόνας τῆς Ἔδεσσας στὴν Κωνσταντινούπολη τὸ 944. </a:t>
            </a:r>
          </a:p>
          <a:p>
            <a:r>
              <a:rPr lang="el-GR" sz="2400"/>
              <a:t>Ἀντιθέτως, δύο δημηγορίες πρὸς τὰ στρατεύματα εἶναι πράγματι τοῦ Κωνσταντίνου Πορφυρογέννητου.</a:t>
            </a:r>
          </a:p>
          <a:p>
            <a:r>
              <a:rPr lang="el-GR" sz="2400"/>
              <a:t>Ἐπίσης, συνέταξε μιὰ στρατιωτικὴ πραγματεία γιὰ τὸν γιό του Ῥωμανὸ στὸ βιβλίο Α' τοῦ ἔργου «Περὶ βασιλείου τάξεως». Τὸ ἔργο ἔχει ἕνα σημαντικὸ προοίμιο, ὅπως ὅλα τὰ ἔργα του. Προέρχεται κυρίως ἀπὸ τὸ στρατιωτικὸ ἔργο τοῦ Λέοντος Κατακύλα. </a:t>
            </a:r>
          </a:p>
          <a:p>
            <a:r>
              <a:rPr lang="el-GR" sz="2400"/>
              <a:t>Τρόπος δουλειᾶς τοῦ Κωνσταντίνου Πορφυρογέννητου.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«Βίος Βασιλείου»</a:t>
            </a:r>
          </a:p>
        </p:txBody>
      </p:sp>
      <p:sp>
        <p:nvSpPr>
          <p:cNvPr id="3" name="2 - Θέση περιεχομένου"/>
          <p:cNvSpPr>
            <a:spLocks noGrp="1"/>
          </p:cNvSpPr>
          <p:nvPr>
            <p:ph idx="1"/>
          </p:nvPr>
        </p:nvSpPr>
        <p:spPr/>
        <p:txBody>
          <a:bodyPr/>
          <a:lstStyle/>
          <a:p>
            <a:r>
              <a:rPr lang="el-GR"/>
              <a:t>Ἀποτελεῖ τὸ βιβλίο Ε' τοῦ ἔργου ποὺ ὀνομάζουμε Συνέχεια τοῦ Θεοφάνη. </a:t>
            </a:r>
          </a:p>
          <a:p>
            <a:r>
              <a:rPr lang="el-GR"/>
              <a:t>Πρόκειται γιὰ ἕνα ἔργο μὲ πολιτικοὺς στόχους.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«Περὶ βασιλείου τάξεως»</a:t>
            </a:r>
          </a:p>
        </p:txBody>
      </p:sp>
      <p:sp>
        <p:nvSpPr>
          <p:cNvPr id="3" name="2 - Θέση περιεχομένου"/>
          <p:cNvSpPr>
            <a:spLocks noGrp="1"/>
          </p:cNvSpPr>
          <p:nvPr>
            <p:ph idx="1"/>
          </p:nvPr>
        </p:nvSpPr>
        <p:spPr/>
        <p:txBody>
          <a:bodyPr/>
          <a:lstStyle/>
          <a:p>
            <a:r>
              <a:rPr lang="el-GR"/>
              <a:t>Πρόκειται γιὰ ἐγκυκλοπαίδεια αὐτοκρατορικοῦ τυπικοῦ. π.χ. διήγηση τῆς ὑποδοχῆς τῆς Ὄλγας τῆς Ῥωσίας στὴν Κωνσταντινούπολη κ. ἄ.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a:t>De administrando imperio</a:t>
            </a:r>
            <a:endParaRPr lang="el-GR"/>
          </a:p>
        </p:txBody>
      </p:sp>
      <p:sp>
        <p:nvSpPr>
          <p:cNvPr id="3" name="2 - Θέση περιεχομένου"/>
          <p:cNvSpPr>
            <a:spLocks noGrp="1"/>
          </p:cNvSpPr>
          <p:nvPr>
            <p:ph idx="1"/>
          </p:nvPr>
        </p:nvSpPr>
        <p:spPr/>
        <p:txBody>
          <a:bodyPr/>
          <a:lstStyle/>
          <a:p>
            <a:r>
              <a:rPr lang="el-GR"/>
              <a:t>Ἀπευθύνεται στὸν γιό του Ῥωμανό. </a:t>
            </a:r>
          </a:p>
          <a:p>
            <a:r>
              <a:rPr lang="el-GR"/>
              <a:t>Εἶναι μιὰ ἐμπιστευτικὴ ἐγκυκλοπαίδεια τῆς ἐξωτερικῆς πολιτικῆς τοῦ Βυζαντίου. </a:t>
            </a:r>
          </a:p>
          <a:p>
            <a:r>
              <a:rPr lang="el-GR"/>
              <a:t>Ἡ συμμετοχὴ τοῦ Κωνσταντίνου Πορφυρογέννητου εἶναι ἐξαιρετικὰ μικρὴ στὴ δημιουργία τοῦ ἔργου.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«Περὶ Θεμάτων»</a:t>
            </a:r>
          </a:p>
        </p:txBody>
      </p:sp>
      <p:sp>
        <p:nvSpPr>
          <p:cNvPr id="3" name="2 - Θέση περιεχομένου"/>
          <p:cNvSpPr>
            <a:spLocks noGrp="1"/>
          </p:cNvSpPr>
          <p:nvPr>
            <p:ph idx="1"/>
          </p:nvPr>
        </p:nvSpPr>
        <p:spPr/>
        <p:txBody>
          <a:bodyPr/>
          <a:lstStyle/>
          <a:p>
            <a:r>
              <a:rPr lang="el-GR"/>
              <a:t>Δὲν ἀναφέρεται στὸν Ῥωμανό. </a:t>
            </a:r>
          </a:p>
          <a:p>
            <a:r>
              <a:rPr lang="el-GR"/>
              <a:t>Δὲν ἔχει προοίμιο. </a:t>
            </a:r>
          </a:p>
          <a:p>
            <a:r>
              <a:rPr lang="el-GR"/>
              <a:t>Ἀναφέρεται στὰ θέματα τῆς αὐτοκρατορίας. </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560</TotalTime>
  <Words>2226</Words>
  <Application>Microsoft Office PowerPoint</Application>
  <PresentationFormat>Προβολή στην οθόνη (4:3)</PresentationFormat>
  <Paragraphs>101</Paragraphs>
  <Slides>39</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39</vt:i4>
      </vt:variant>
    </vt:vector>
  </HeadingPairs>
  <TitlesOfParts>
    <vt:vector size="42" baseType="lpstr">
      <vt:lpstr>Arial</vt:lpstr>
      <vt:lpstr>Calibri</vt:lpstr>
      <vt:lpstr>Θέμα του Office</vt:lpstr>
      <vt:lpstr>Ὁ ἐγκυκλοπαιδισμὸς τοῦ 10ου αἰῶνα </vt:lpstr>
      <vt:lpstr>Εἰσαγωγικά</vt:lpstr>
      <vt:lpstr>Ὁ προσωπικὸς ῥόλος τοῦ Κωνσταντίνου Ζ' (913-920, 944-959)</vt:lpstr>
      <vt:lpstr>Παρουσίαση του PowerPoint</vt:lpstr>
      <vt:lpstr>Μικρότερα ἢ ἀβέβαια ἔργα τοῦ Κωνσταντίνου Πορφυρογέννητου</vt:lpstr>
      <vt:lpstr>«Βίος Βασιλείου»</vt:lpstr>
      <vt:lpstr>«Περὶ βασιλείου τάξεως»</vt:lpstr>
      <vt:lpstr>De administrando imperio</vt:lpstr>
      <vt:lpstr>«Περὶ Θεμάτων»</vt:lpstr>
      <vt:lpstr>Παρουσίαση του PowerPoint</vt:lpstr>
      <vt:lpstr>Excerpta (Ἐκλεκτὰ ἀποσπάσματα)</vt:lpstr>
      <vt:lpstr>Παρουσίαση του PowerPoint</vt:lpstr>
      <vt:lpstr>Προίμιο</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Γεωπονικά</vt:lpstr>
      <vt:lpstr>Προοίμιο Γεωπονικῶν</vt:lpstr>
      <vt:lpstr>Πηγὲς τοῦ ἔργου</vt:lpstr>
      <vt:lpstr>Παρουσίαση του PowerPoint</vt:lpstr>
      <vt:lpstr>Παρουσίαση του PowerPoint</vt:lpstr>
      <vt:lpstr>Παρουσίαση του PowerPoint</vt:lpstr>
      <vt:lpstr>Βασιλικά</vt:lpstr>
      <vt:lpstr>Ἰατρικὴ Ἐγκυκλοπαίδεια</vt:lpstr>
      <vt:lpstr>Ἱππιατρικά</vt:lpstr>
      <vt:lpstr>Ἱστορία τῶν ζώων</vt:lpstr>
      <vt:lpstr>Ἡ πορεία τῶν θετικῶν ἐπιστημῶν</vt:lpstr>
      <vt:lpstr>Λεξικὸ τῆς Σούδας</vt:lpstr>
      <vt:lpstr>Παρουσίαση του PowerPoint</vt:lpstr>
      <vt:lpstr>Παρουσίαση του PowerPoint</vt:lpstr>
      <vt:lpstr>Γενικὲς παρατηρήσεις γιὰ τὸν ἐγκυκλοπαιδισμὸ τοῦ 10ου αἰῶνος. </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Ὁ ἐγκυκλοπαιδισμὸς τοῦ 10ου αἰῶνα </dc:title>
  <dc:creator>tasos</dc:creator>
  <cp:lastModifiedBy>Δ. Τσεντικόπουλος</cp:lastModifiedBy>
  <cp:revision>129</cp:revision>
  <dcterms:created xsi:type="dcterms:W3CDTF">2024-04-10T04:14:29Z</dcterms:created>
  <dcterms:modified xsi:type="dcterms:W3CDTF">2024-04-17T08:42:07Z</dcterms:modified>
</cp:coreProperties>
</file>