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1" r:id="rId2"/>
  </p:sldMasterIdLst>
  <p:notesMasterIdLst>
    <p:notesMasterId r:id="rId37"/>
  </p:notesMasterIdLst>
  <p:sldIdLst>
    <p:sldId id="256" r:id="rId3"/>
    <p:sldId id="295" r:id="rId4"/>
    <p:sldId id="294" r:id="rId5"/>
    <p:sldId id="296" r:id="rId6"/>
    <p:sldId id="299" r:id="rId7"/>
    <p:sldId id="298" r:id="rId8"/>
    <p:sldId id="301" r:id="rId9"/>
    <p:sldId id="302" r:id="rId10"/>
    <p:sldId id="303" r:id="rId11"/>
    <p:sldId id="304" r:id="rId12"/>
    <p:sldId id="307" r:id="rId13"/>
    <p:sldId id="309" r:id="rId14"/>
    <p:sldId id="310" r:id="rId15"/>
    <p:sldId id="311" r:id="rId16"/>
    <p:sldId id="312" r:id="rId17"/>
    <p:sldId id="305" r:id="rId18"/>
    <p:sldId id="313" r:id="rId19"/>
    <p:sldId id="314" r:id="rId20"/>
    <p:sldId id="318" r:id="rId21"/>
    <p:sldId id="320" r:id="rId22"/>
    <p:sldId id="321" r:id="rId23"/>
    <p:sldId id="322" r:id="rId24"/>
    <p:sldId id="323" r:id="rId25"/>
    <p:sldId id="315" r:id="rId26"/>
    <p:sldId id="316" r:id="rId27"/>
    <p:sldId id="317" r:id="rId28"/>
    <p:sldId id="306" r:id="rId29"/>
    <p:sldId id="297" r:id="rId30"/>
    <p:sldId id="324" r:id="rId31"/>
    <p:sldId id="319" r:id="rId32"/>
    <p:sldId id="326" r:id="rId33"/>
    <p:sldId id="327" r:id="rId34"/>
    <p:sldId id="325" r:id="rId35"/>
    <p:sldId id="328" r:id="rId3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6B62"/>
    <a:srgbClr val="EDBC79"/>
    <a:srgbClr val="94A9A2"/>
    <a:srgbClr val="AF90EC"/>
    <a:srgbClr val="55536C"/>
    <a:srgbClr val="84899D"/>
    <a:srgbClr val="0B364F"/>
    <a:srgbClr val="08A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39" autoAdjust="0"/>
    <p:restoredTop sz="86455" autoAdjust="0"/>
  </p:normalViewPr>
  <p:slideViewPr>
    <p:cSldViewPr snapToGrid="0">
      <p:cViewPr varScale="1">
        <p:scale>
          <a:sx n="59" d="100"/>
          <a:sy n="59" d="100"/>
        </p:scale>
        <p:origin x="780" y="6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9372A-8783-4387-B55E-7F3EF14B1E55}" type="datetimeFigureOut">
              <a:rPr lang="en-GB" smtClean="0"/>
              <a:t>15/11/2020</a:t>
            </a:fld>
            <a:endParaRPr lang="en-GB"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555B0-43F1-4148-8E6E-9C6D1D31D2AE}" type="slidenum">
              <a:rPr lang="en-GB" smtClean="0"/>
              <a:t>‹#›</a:t>
            </a:fld>
            <a:endParaRPr lang="en-GB" dirty="0"/>
          </a:p>
        </p:txBody>
      </p:sp>
    </p:spTree>
    <p:extLst>
      <p:ext uri="{BB962C8B-B14F-4D97-AF65-F5344CB8AC3E}">
        <p14:creationId xmlns:p14="http://schemas.microsoft.com/office/powerpoint/2010/main" val="393606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20F0C6-20AC-41EB-97A9-F4D49B814E72}"/>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32E3D7A-E6B7-4F3B-A3A4-4325517390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913F9FC-9EB9-4B41-B003-FC4C036B10AF}"/>
              </a:ext>
            </a:extLst>
          </p:cNvPr>
          <p:cNvSpPr>
            <a:spLocks noGrp="1"/>
          </p:cNvSpPr>
          <p:nvPr>
            <p:ph type="dt" sz="half" idx="10"/>
          </p:nvPr>
        </p:nvSpPr>
        <p:spPr/>
        <p:txBody>
          <a:bodyPr/>
          <a:lstStyle/>
          <a:p>
            <a:fld id="{77C47DEE-5753-44EA-A073-053903F4D65C}" type="datetimeFigureOut">
              <a:rPr lang="el-GR" smtClean="0"/>
              <a:t>15/11/2020</a:t>
            </a:fld>
            <a:endParaRPr lang="el-GR" dirty="0"/>
          </a:p>
        </p:txBody>
      </p:sp>
      <p:sp>
        <p:nvSpPr>
          <p:cNvPr id="5" name="Θέση υποσέλιδου 4">
            <a:extLst>
              <a:ext uri="{FF2B5EF4-FFF2-40B4-BE49-F238E27FC236}">
                <a16:creationId xmlns:a16="http://schemas.microsoft.com/office/drawing/2014/main" id="{3FB8E113-6156-4872-81CC-442E8373B36D}"/>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76173B9A-A0EA-47D7-8D18-B6E2BD95D9D4}"/>
              </a:ext>
            </a:extLst>
          </p:cNvPr>
          <p:cNvSpPr>
            <a:spLocks noGrp="1"/>
          </p:cNvSpPr>
          <p:nvPr>
            <p:ph type="sldNum" sz="quarter" idx="12"/>
          </p:nvPr>
        </p:nvSpPr>
        <p:spPr/>
        <p:txBody>
          <a:bodyPr/>
          <a:lstStyle/>
          <a:p>
            <a:fld id="{61C6C20E-1D6A-4E7C-944C-DE305A6F1CA5}" type="slidenum">
              <a:rPr lang="el-GR" smtClean="0"/>
              <a:t>‹#›</a:t>
            </a:fld>
            <a:endParaRPr lang="el-GR" dirty="0"/>
          </a:p>
        </p:txBody>
      </p:sp>
    </p:spTree>
    <p:extLst>
      <p:ext uri="{BB962C8B-B14F-4D97-AF65-F5344CB8AC3E}">
        <p14:creationId xmlns:p14="http://schemas.microsoft.com/office/powerpoint/2010/main" val="29922711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BF383B-9D9C-4567-A73F-3964FF66D08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2568873-5978-4A13-BA12-F77F173EB2AE}"/>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788EFFCE-A34B-4F95-B3D5-603927E16998}"/>
              </a:ext>
            </a:extLst>
          </p:cNvPr>
          <p:cNvSpPr>
            <a:spLocks noGrp="1"/>
          </p:cNvSpPr>
          <p:nvPr>
            <p:ph type="dt" sz="half" idx="10"/>
          </p:nvPr>
        </p:nvSpPr>
        <p:spPr/>
        <p:txBody>
          <a:bodyPr/>
          <a:lstStyle/>
          <a:p>
            <a:fld id="{77C47DEE-5753-44EA-A073-053903F4D65C}" type="datetimeFigureOut">
              <a:rPr lang="el-GR" smtClean="0"/>
              <a:t>15/11/2020</a:t>
            </a:fld>
            <a:endParaRPr lang="el-GR" dirty="0"/>
          </a:p>
        </p:txBody>
      </p:sp>
      <p:sp>
        <p:nvSpPr>
          <p:cNvPr id="5" name="Θέση υποσέλιδου 4">
            <a:extLst>
              <a:ext uri="{FF2B5EF4-FFF2-40B4-BE49-F238E27FC236}">
                <a16:creationId xmlns:a16="http://schemas.microsoft.com/office/drawing/2014/main" id="{1BE576DF-BE6C-4DE7-BDD8-60E8F026DE82}"/>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74B323CB-AAB1-4C9E-AE28-C6179CB9C315}"/>
              </a:ext>
            </a:extLst>
          </p:cNvPr>
          <p:cNvSpPr>
            <a:spLocks noGrp="1"/>
          </p:cNvSpPr>
          <p:nvPr>
            <p:ph type="sldNum" sz="quarter" idx="12"/>
          </p:nvPr>
        </p:nvSpPr>
        <p:spPr/>
        <p:txBody>
          <a:bodyPr/>
          <a:lstStyle/>
          <a:p>
            <a:fld id="{61C6C20E-1D6A-4E7C-944C-DE305A6F1CA5}" type="slidenum">
              <a:rPr lang="el-GR" smtClean="0"/>
              <a:t>‹#›</a:t>
            </a:fld>
            <a:endParaRPr lang="el-GR" dirty="0"/>
          </a:p>
        </p:txBody>
      </p:sp>
    </p:spTree>
    <p:extLst>
      <p:ext uri="{BB962C8B-B14F-4D97-AF65-F5344CB8AC3E}">
        <p14:creationId xmlns:p14="http://schemas.microsoft.com/office/powerpoint/2010/main" val="996564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176F3CB-2A60-46CD-8CF9-DD053E08C84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2F4BEC8-6DEB-41E5-B12D-18B14C6B0A04}"/>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CC7DD041-7F64-4984-A13C-EE7907028650}"/>
              </a:ext>
            </a:extLst>
          </p:cNvPr>
          <p:cNvSpPr>
            <a:spLocks noGrp="1"/>
          </p:cNvSpPr>
          <p:nvPr>
            <p:ph type="dt" sz="half" idx="10"/>
          </p:nvPr>
        </p:nvSpPr>
        <p:spPr/>
        <p:txBody>
          <a:bodyPr/>
          <a:lstStyle/>
          <a:p>
            <a:fld id="{77C47DEE-5753-44EA-A073-053903F4D65C}" type="datetimeFigureOut">
              <a:rPr lang="el-GR" smtClean="0"/>
              <a:t>15/11/2020</a:t>
            </a:fld>
            <a:endParaRPr lang="el-GR" dirty="0"/>
          </a:p>
        </p:txBody>
      </p:sp>
      <p:sp>
        <p:nvSpPr>
          <p:cNvPr id="5" name="Θέση υποσέλιδου 4">
            <a:extLst>
              <a:ext uri="{FF2B5EF4-FFF2-40B4-BE49-F238E27FC236}">
                <a16:creationId xmlns:a16="http://schemas.microsoft.com/office/drawing/2014/main" id="{6502BD5F-24B7-4FDD-BD59-39295F5737B5}"/>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4E0B5687-7B67-47CF-995B-36EF0D417F48}"/>
              </a:ext>
            </a:extLst>
          </p:cNvPr>
          <p:cNvSpPr>
            <a:spLocks noGrp="1"/>
          </p:cNvSpPr>
          <p:nvPr>
            <p:ph type="sldNum" sz="quarter" idx="12"/>
          </p:nvPr>
        </p:nvSpPr>
        <p:spPr/>
        <p:txBody>
          <a:bodyPr/>
          <a:lstStyle/>
          <a:p>
            <a:fld id="{61C6C20E-1D6A-4E7C-944C-DE305A6F1CA5}" type="slidenum">
              <a:rPr lang="el-GR" smtClean="0"/>
              <a:t>‹#›</a:t>
            </a:fld>
            <a:endParaRPr lang="el-GR" dirty="0"/>
          </a:p>
        </p:txBody>
      </p:sp>
    </p:spTree>
    <p:extLst>
      <p:ext uri="{BB962C8B-B14F-4D97-AF65-F5344CB8AC3E}">
        <p14:creationId xmlns:p14="http://schemas.microsoft.com/office/powerpoint/2010/main" val="3997139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4F669A-4E9E-4B48-9105-818B83EBD57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7F211DD-60AD-487F-A609-32F1AC4F54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EF506ECF-03AD-4CA0-822E-236A87052C24}"/>
              </a:ext>
            </a:extLst>
          </p:cNvPr>
          <p:cNvSpPr>
            <a:spLocks noGrp="1"/>
          </p:cNvSpPr>
          <p:nvPr>
            <p:ph type="dt" sz="half" idx="10"/>
          </p:nvPr>
        </p:nvSpPr>
        <p:spPr/>
        <p:txBody>
          <a:bodyPr/>
          <a:lstStyle/>
          <a:p>
            <a:fld id="{C858F2E9-5724-40D7-A084-8A9A9CED4F62}" type="datetimeFigureOut">
              <a:rPr lang="el-GR" smtClean="0"/>
              <a:t>15/11/2020</a:t>
            </a:fld>
            <a:endParaRPr lang="el-GR" dirty="0"/>
          </a:p>
        </p:txBody>
      </p:sp>
      <p:sp>
        <p:nvSpPr>
          <p:cNvPr id="5" name="Θέση υποσέλιδου 4">
            <a:extLst>
              <a:ext uri="{FF2B5EF4-FFF2-40B4-BE49-F238E27FC236}">
                <a16:creationId xmlns:a16="http://schemas.microsoft.com/office/drawing/2014/main" id="{A52BC4EE-C445-494B-A194-FCB1CEB3050A}"/>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0FF0F5C9-B419-4138-A9D2-2E83FC860F72}"/>
              </a:ext>
            </a:extLst>
          </p:cNvPr>
          <p:cNvSpPr>
            <a:spLocks noGrp="1"/>
          </p:cNvSpPr>
          <p:nvPr>
            <p:ph type="sldNum" sz="quarter" idx="12"/>
          </p:nvPr>
        </p:nvSpPr>
        <p:spPr/>
        <p:txBody>
          <a:bodyPr/>
          <a:lstStyle/>
          <a:p>
            <a:fld id="{16848B04-D0CA-4D92-8779-0291FECC15E7}" type="slidenum">
              <a:rPr lang="el-GR" smtClean="0"/>
              <a:t>‹#›</a:t>
            </a:fld>
            <a:endParaRPr lang="el-GR" dirty="0"/>
          </a:p>
        </p:txBody>
      </p:sp>
    </p:spTree>
    <p:extLst>
      <p:ext uri="{BB962C8B-B14F-4D97-AF65-F5344CB8AC3E}">
        <p14:creationId xmlns:p14="http://schemas.microsoft.com/office/powerpoint/2010/main" val="16341425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6D2866-D3B0-4A09-9792-F23A10E06E8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3C45AD6-9DBB-4ED3-8250-7A84E6C1C2F9}"/>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A923AA5-A764-4EFC-A159-13D3D794AC3D}"/>
              </a:ext>
            </a:extLst>
          </p:cNvPr>
          <p:cNvSpPr>
            <a:spLocks noGrp="1"/>
          </p:cNvSpPr>
          <p:nvPr>
            <p:ph type="dt" sz="half" idx="10"/>
          </p:nvPr>
        </p:nvSpPr>
        <p:spPr/>
        <p:txBody>
          <a:bodyPr/>
          <a:lstStyle/>
          <a:p>
            <a:fld id="{C858F2E9-5724-40D7-A084-8A9A9CED4F62}" type="datetimeFigureOut">
              <a:rPr lang="el-GR" smtClean="0"/>
              <a:t>15/11/2020</a:t>
            </a:fld>
            <a:endParaRPr lang="el-GR" dirty="0"/>
          </a:p>
        </p:txBody>
      </p:sp>
      <p:sp>
        <p:nvSpPr>
          <p:cNvPr id="5" name="Θέση υποσέλιδου 4">
            <a:extLst>
              <a:ext uri="{FF2B5EF4-FFF2-40B4-BE49-F238E27FC236}">
                <a16:creationId xmlns:a16="http://schemas.microsoft.com/office/drawing/2014/main" id="{1011D78B-7A03-4581-8B86-48CA6DE851D3}"/>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DD422A63-094F-45D5-ABD2-7D77CCB2F287}"/>
              </a:ext>
            </a:extLst>
          </p:cNvPr>
          <p:cNvSpPr>
            <a:spLocks noGrp="1"/>
          </p:cNvSpPr>
          <p:nvPr>
            <p:ph type="sldNum" sz="quarter" idx="12"/>
          </p:nvPr>
        </p:nvSpPr>
        <p:spPr/>
        <p:txBody>
          <a:bodyPr/>
          <a:lstStyle/>
          <a:p>
            <a:fld id="{16848B04-D0CA-4D92-8779-0291FECC15E7}" type="slidenum">
              <a:rPr lang="el-GR" smtClean="0"/>
              <a:t>‹#›</a:t>
            </a:fld>
            <a:endParaRPr lang="el-GR" dirty="0"/>
          </a:p>
        </p:txBody>
      </p:sp>
    </p:spTree>
    <p:extLst>
      <p:ext uri="{BB962C8B-B14F-4D97-AF65-F5344CB8AC3E}">
        <p14:creationId xmlns:p14="http://schemas.microsoft.com/office/powerpoint/2010/main" val="1348826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EC5DFE-EA2B-4DB5-BB7B-827A5109586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7D1A63A-664A-48E0-970F-72F4C9CFAB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BCE55588-E371-477C-9941-13D0CA42F870}"/>
              </a:ext>
            </a:extLst>
          </p:cNvPr>
          <p:cNvSpPr>
            <a:spLocks noGrp="1"/>
          </p:cNvSpPr>
          <p:nvPr>
            <p:ph type="dt" sz="half" idx="10"/>
          </p:nvPr>
        </p:nvSpPr>
        <p:spPr/>
        <p:txBody>
          <a:bodyPr/>
          <a:lstStyle/>
          <a:p>
            <a:fld id="{C858F2E9-5724-40D7-A084-8A9A9CED4F62}" type="datetimeFigureOut">
              <a:rPr lang="el-GR" smtClean="0"/>
              <a:t>15/11/2020</a:t>
            </a:fld>
            <a:endParaRPr lang="el-GR" dirty="0"/>
          </a:p>
        </p:txBody>
      </p:sp>
      <p:sp>
        <p:nvSpPr>
          <p:cNvPr id="5" name="Θέση υποσέλιδου 4">
            <a:extLst>
              <a:ext uri="{FF2B5EF4-FFF2-40B4-BE49-F238E27FC236}">
                <a16:creationId xmlns:a16="http://schemas.microsoft.com/office/drawing/2014/main" id="{8030F601-8D24-41E0-9410-86155FF8EB28}"/>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27E6DF85-A4AA-433F-A14A-93D437B2C035}"/>
              </a:ext>
            </a:extLst>
          </p:cNvPr>
          <p:cNvSpPr>
            <a:spLocks noGrp="1"/>
          </p:cNvSpPr>
          <p:nvPr>
            <p:ph type="sldNum" sz="quarter" idx="12"/>
          </p:nvPr>
        </p:nvSpPr>
        <p:spPr/>
        <p:txBody>
          <a:bodyPr/>
          <a:lstStyle/>
          <a:p>
            <a:fld id="{16848B04-D0CA-4D92-8779-0291FECC15E7}" type="slidenum">
              <a:rPr lang="el-GR" smtClean="0"/>
              <a:t>‹#›</a:t>
            </a:fld>
            <a:endParaRPr lang="el-GR" dirty="0"/>
          </a:p>
        </p:txBody>
      </p:sp>
    </p:spTree>
    <p:extLst>
      <p:ext uri="{BB962C8B-B14F-4D97-AF65-F5344CB8AC3E}">
        <p14:creationId xmlns:p14="http://schemas.microsoft.com/office/powerpoint/2010/main" val="31747760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FC1448-F78B-438F-9BC5-20F85B4A3FA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F4B0FEA-AF1D-402B-8E11-3123851E5709}"/>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00E498C1-9D5C-488E-A9D8-D5EED4B60F26}"/>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1601DC17-0383-40AF-B768-F4B3F3D7609A}"/>
              </a:ext>
            </a:extLst>
          </p:cNvPr>
          <p:cNvSpPr>
            <a:spLocks noGrp="1"/>
          </p:cNvSpPr>
          <p:nvPr>
            <p:ph type="dt" sz="half" idx="10"/>
          </p:nvPr>
        </p:nvSpPr>
        <p:spPr/>
        <p:txBody>
          <a:bodyPr/>
          <a:lstStyle/>
          <a:p>
            <a:fld id="{C858F2E9-5724-40D7-A084-8A9A9CED4F62}" type="datetimeFigureOut">
              <a:rPr lang="el-GR" smtClean="0"/>
              <a:t>15/11/2020</a:t>
            </a:fld>
            <a:endParaRPr lang="el-GR" dirty="0"/>
          </a:p>
        </p:txBody>
      </p:sp>
      <p:sp>
        <p:nvSpPr>
          <p:cNvPr id="6" name="Θέση υποσέλιδου 5">
            <a:extLst>
              <a:ext uri="{FF2B5EF4-FFF2-40B4-BE49-F238E27FC236}">
                <a16:creationId xmlns:a16="http://schemas.microsoft.com/office/drawing/2014/main" id="{8CF7CDEB-9864-4F71-93EF-7DDE667BD48E}"/>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id="{0DC853C5-9494-43E5-A503-7279DD218054}"/>
              </a:ext>
            </a:extLst>
          </p:cNvPr>
          <p:cNvSpPr>
            <a:spLocks noGrp="1"/>
          </p:cNvSpPr>
          <p:nvPr>
            <p:ph type="sldNum" sz="quarter" idx="12"/>
          </p:nvPr>
        </p:nvSpPr>
        <p:spPr/>
        <p:txBody>
          <a:bodyPr/>
          <a:lstStyle/>
          <a:p>
            <a:fld id="{16848B04-D0CA-4D92-8779-0291FECC15E7}" type="slidenum">
              <a:rPr lang="el-GR" smtClean="0"/>
              <a:t>‹#›</a:t>
            </a:fld>
            <a:endParaRPr lang="el-GR" dirty="0"/>
          </a:p>
        </p:txBody>
      </p:sp>
    </p:spTree>
    <p:extLst>
      <p:ext uri="{BB962C8B-B14F-4D97-AF65-F5344CB8AC3E}">
        <p14:creationId xmlns:p14="http://schemas.microsoft.com/office/powerpoint/2010/main" val="5137306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6159D4-4CA2-4F62-BBD2-901BA4F3C37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D130E404-392F-4985-A301-40562C24DE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7CF66EFD-6855-4FB0-9FF5-A5907FD2B850}"/>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7DCC2B78-6CE0-4287-8DC5-04791757C0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AE7B575A-00C4-41C1-94A7-14B9E133B7A8}"/>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27478077-8FD0-489F-B394-464D06C1BEA9}"/>
              </a:ext>
            </a:extLst>
          </p:cNvPr>
          <p:cNvSpPr>
            <a:spLocks noGrp="1"/>
          </p:cNvSpPr>
          <p:nvPr>
            <p:ph type="dt" sz="half" idx="10"/>
          </p:nvPr>
        </p:nvSpPr>
        <p:spPr/>
        <p:txBody>
          <a:bodyPr/>
          <a:lstStyle/>
          <a:p>
            <a:fld id="{C858F2E9-5724-40D7-A084-8A9A9CED4F62}" type="datetimeFigureOut">
              <a:rPr lang="el-GR" smtClean="0"/>
              <a:t>15/11/2020</a:t>
            </a:fld>
            <a:endParaRPr lang="el-GR" dirty="0"/>
          </a:p>
        </p:txBody>
      </p:sp>
      <p:sp>
        <p:nvSpPr>
          <p:cNvPr id="8" name="Θέση υποσέλιδου 7">
            <a:extLst>
              <a:ext uri="{FF2B5EF4-FFF2-40B4-BE49-F238E27FC236}">
                <a16:creationId xmlns:a16="http://schemas.microsoft.com/office/drawing/2014/main" id="{6912829C-1B19-4711-A9AC-41FDF30935AD}"/>
              </a:ext>
            </a:extLst>
          </p:cNvPr>
          <p:cNvSpPr>
            <a:spLocks noGrp="1"/>
          </p:cNvSpPr>
          <p:nvPr>
            <p:ph type="ftr" sz="quarter" idx="11"/>
          </p:nvPr>
        </p:nvSpPr>
        <p:spPr/>
        <p:txBody>
          <a:bodyPr/>
          <a:lstStyle/>
          <a:p>
            <a:endParaRPr lang="el-GR" dirty="0"/>
          </a:p>
        </p:txBody>
      </p:sp>
      <p:sp>
        <p:nvSpPr>
          <p:cNvPr id="9" name="Θέση αριθμού διαφάνειας 8">
            <a:extLst>
              <a:ext uri="{FF2B5EF4-FFF2-40B4-BE49-F238E27FC236}">
                <a16:creationId xmlns:a16="http://schemas.microsoft.com/office/drawing/2014/main" id="{FB83AAB5-932E-4714-9BD4-D3B389E525AA}"/>
              </a:ext>
            </a:extLst>
          </p:cNvPr>
          <p:cNvSpPr>
            <a:spLocks noGrp="1"/>
          </p:cNvSpPr>
          <p:nvPr>
            <p:ph type="sldNum" sz="quarter" idx="12"/>
          </p:nvPr>
        </p:nvSpPr>
        <p:spPr/>
        <p:txBody>
          <a:bodyPr/>
          <a:lstStyle/>
          <a:p>
            <a:fld id="{16848B04-D0CA-4D92-8779-0291FECC15E7}" type="slidenum">
              <a:rPr lang="el-GR" smtClean="0"/>
              <a:t>‹#›</a:t>
            </a:fld>
            <a:endParaRPr lang="el-GR" dirty="0"/>
          </a:p>
        </p:txBody>
      </p:sp>
    </p:spTree>
    <p:extLst>
      <p:ext uri="{BB962C8B-B14F-4D97-AF65-F5344CB8AC3E}">
        <p14:creationId xmlns:p14="http://schemas.microsoft.com/office/powerpoint/2010/main" val="23192356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25FA4A-86C2-4F4B-BCCE-99C08441D56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847DC46-7FD4-4D50-AAF2-10FD792445A1}"/>
              </a:ext>
            </a:extLst>
          </p:cNvPr>
          <p:cNvSpPr>
            <a:spLocks noGrp="1"/>
          </p:cNvSpPr>
          <p:nvPr>
            <p:ph type="dt" sz="half" idx="10"/>
          </p:nvPr>
        </p:nvSpPr>
        <p:spPr/>
        <p:txBody>
          <a:bodyPr/>
          <a:lstStyle/>
          <a:p>
            <a:fld id="{C858F2E9-5724-40D7-A084-8A9A9CED4F62}" type="datetimeFigureOut">
              <a:rPr lang="el-GR" smtClean="0"/>
              <a:t>15/11/2020</a:t>
            </a:fld>
            <a:endParaRPr lang="el-GR" dirty="0"/>
          </a:p>
        </p:txBody>
      </p:sp>
      <p:sp>
        <p:nvSpPr>
          <p:cNvPr id="4" name="Θέση υποσέλιδου 3">
            <a:extLst>
              <a:ext uri="{FF2B5EF4-FFF2-40B4-BE49-F238E27FC236}">
                <a16:creationId xmlns:a16="http://schemas.microsoft.com/office/drawing/2014/main" id="{5FD78E8D-793E-4F85-9B89-C06670299CB7}"/>
              </a:ext>
            </a:extLst>
          </p:cNvPr>
          <p:cNvSpPr>
            <a:spLocks noGrp="1"/>
          </p:cNvSpPr>
          <p:nvPr>
            <p:ph type="ftr" sz="quarter" idx="11"/>
          </p:nvPr>
        </p:nvSpPr>
        <p:spPr/>
        <p:txBody>
          <a:bodyPr/>
          <a:lstStyle/>
          <a:p>
            <a:endParaRPr lang="el-GR" dirty="0"/>
          </a:p>
        </p:txBody>
      </p:sp>
      <p:sp>
        <p:nvSpPr>
          <p:cNvPr id="5" name="Θέση αριθμού διαφάνειας 4">
            <a:extLst>
              <a:ext uri="{FF2B5EF4-FFF2-40B4-BE49-F238E27FC236}">
                <a16:creationId xmlns:a16="http://schemas.microsoft.com/office/drawing/2014/main" id="{20FB9D03-7C8F-49C3-B118-E12DD2AE0D54}"/>
              </a:ext>
            </a:extLst>
          </p:cNvPr>
          <p:cNvSpPr>
            <a:spLocks noGrp="1"/>
          </p:cNvSpPr>
          <p:nvPr>
            <p:ph type="sldNum" sz="quarter" idx="12"/>
          </p:nvPr>
        </p:nvSpPr>
        <p:spPr/>
        <p:txBody>
          <a:bodyPr/>
          <a:lstStyle/>
          <a:p>
            <a:fld id="{16848B04-D0CA-4D92-8779-0291FECC15E7}" type="slidenum">
              <a:rPr lang="el-GR" smtClean="0"/>
              <a:t>‹#›</a:t>
            </a:fld>
            <a:endParaRPr lang="el-GR" dirty="0"/>
          </a:p>
        </p:txBody>
      </p:sp>
    </p:spTree>
    <p:extLst>
      <p:ext uri="{BB962C8B-B14F-4D97-AF65-F5344CB8AC3E}">
        <p14:creationId xmlns:p14="http://schemas.microsoft.com/office/powerpoint/2010/main" val="25698974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2D2F8021-19CB-4030-87E9-B9FDFE9668CD}"/>
              </a:ext>
            </a:extLst>
          </p:cNvPr>
          <p:cNvSpPr>
            <a:spLocks noGrp="1"/>
          </p:cNvSpPr>
          <p:nvPr>
            <p:ph type="dt" sz="half" idx="10"/>
          </p:nvPr>
        </p:nvSpPr>
        <p:spPr/>
        <p:txBody>
          <a:bodyPr/>
          <a:lstStyle/>
          <a:p>
            <a:fld id="{C858F2E9-5724-40D7-A084-8A9A9CED4F62}" type="datetimeFigureOut">
              <a:rPr lang="el-GR" smtClean="0"/>
              <a:t>15/11/2020</a:t>
            </a:fld>
            <a:endParaRPr lang="el-GR" dirty="0"/>
          </a:p>
        </p:txBody>
      </p:sp>
      <p:sp>
        <p:nvSpPr>
          <p:cNvPr id="3" name="Θέση υποσέλιδου 2">
            <a:extLst>
              <a:ext uri="{FF2B5EF4-FFF2-40B4-BE49-F238E27FC236}">
                <a16:creationId xmlns:a16="http://schemas.microsoft.com/office/drawing/2014/main" id="{65AADC4C-D0A4-4ADF-AE11-45283AC3FF15}"/>
              </a:ext>
            </a:extLst>
          </p:cNvPr>
          <p:cNvSpPr>
            <a:spLocks noGrp="1"/>
          </p:cNvSpPr>
          <p:nvPr>
            <p:ph type="ftr" sz="quarter" idx="1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B8BAF815-2DA0-4AFF-9C59-DF59A76717FE}"/>
              </a:ext>
            </a:extLst>
          </p:cNvPr>
          <p:cNvSpPr>
            <a:spLocks noGrp="1"/>
          </p:cNvSpPr>
          <p:nvPr>
            <p:ph type="sldNum" sz="quarter" idx="12"/>
          </p:nvPr>
        </p:nvSpPr>
        <p:spPr/>
        <p:txBody>
          <a:bodyPr/>
          <a:lstStyle/>
          <a:p>
            <a:fld id="{16848B04-D0CA-4D92-8779-0291FECC15E7}" type="slidenum">
              <a:rPr lang="el-GR" smtClean="0"/>
              <a:t>‹#›</a:t>
            </a:fld>
            <a:endParaRPr lang="el-GR" dirty="0"/>
          </a:p>
        </p:txBody>
      </p:sp>
    </p:spTree>
    <p:extLst>
      <p:ext uri="{BB962C8B-B14F-4D97-AF65-F5344CB8AC3E}">
        <p14:creationId xmlns:p14="http://schemas.microsoft.com/office/powerpoint/2010/main" val="2073271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69F9261-0C91-4EFD-BC92-2DBF2F22D7C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2937F5C-AC5B-4C62-99DF-E2AEFD557E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68B023E4-6356-4A2A-BDF2-0B7471D74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22B97541-B088-4F77-AC4E-71C30732372D}"/>
              </a:ext>
            </a:extLst>
          </p:cNvPr>
          <p:cNvSpPr>
            <a:spLocks noGrp="1"/>
          </p:cNvSpPr>
          <p:nvPr>
            <p:ph type="dt" sz="half" idx="10"/>
          </p:nvPr>
        </p:nvSpPr>
        <p:spPr/>
        <p:txBody>
          <a:bodyPr/>
          <a:lstStyle/>
          <a:p>
            <a:fld id="{C858F2E9-5724-40D7-A084-8A9A9CED4F62}" type="datetimeFigureOut">
              <a:rPr lang="el-GR" smtClean="0"/>
              <a:t>15/11/2020</a:t>
            </a:fld>
            <a:endParaRPr lang="el-GR" dirty="0"/>
          </a:p>
        </p:txBody>
      </p:sp>
      <p:sp>
        <p:nvSpPr>
          <p:cNvPr id="6" name="Θέση υποσέλιδου 5">
            <a:extLst>
              <a:ext uri="{FF2B5EF4-FFF2-40B4-BE49-F238E27FC236}">
                <a16:creationId xmlns:a16="http://schemas.microsoft.com/office/drawing/2014/main" id="{BFB0CA36-75BC-4682-BFA8-D45C4A46CA6D}"/>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id="{7B21352A-4233-42E3-8268-54FD1F1FAC10}"/>
              </a:ext>
            </a:extLst>
          </p:cNvPr>
          <p:cNvSpPr>
            <a:spLocks noGrp="1"/>
          </p:cNvSpPr>
          <p:nvPr>
            <p:ph type="sldNum" sz="quarter" idx="12"/>
          </p:nvPr>
        </p:nvSpPr>
        <p:spPr/>
        <p:txBody>
          <a:bodyPr/>
          <a:lstStyle/>
          <a:p>
            <a:fld id="{16848B04-D0CA-4D92-8779-0291FECC15E7}" type="slidenum">
              <a:rPr lang="el-GR" smtClean="0"/>
              <a:t>‹#›</a:t>
            </a:fld>
            <a:endParaRPr lang="el-GR" dirty="0"/>
          </a:p>
        </p:txBody>
      </p:sp>
    </p:spTree>
    <p:extLst>
      <p:ext uri="{BB962C8B-B14F-4D97-AF65-F5344CB8AC3E}">
        <p14:creationId xmlns:p14="http://schemas.microsoft.com/office/powerpoint/2010/main" val="786433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FF7B4CC-9312-4102-9C7A-DD5776C36EC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9207E59-B014-409F-8E39-F07CF6FA4572}"/>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D28C698E-FDE3-406F-AEF7-58C354D6FB0E}"/>
              </a:ext>
            </a:extLst>
          </p:cNvPr>
          <p:cNvSpPr>
            <a:spLocks noGrp="1"/>
          </p:cNvSpPr>
          <p:nvPr>
            <p:ph type="dt" sz="half" idx="10"/>
          </p:nvPr>
        </p:nvSpPr>
        <p:spPr/>
        <p:txBody>
          <a:bodyPr/>
          <a:lstStyle/>
          <a:p>
            <a:fld id="{77C47DEE-5753-44EA-A073-053903F4D65C}" type="datetimeFigureOut">
              <a:rPr lang="el-GR" smtClean="0"/>
              <a:t>15/11/2020</a:t>
            </a:fld>
            <a:endParaRPr lang="el-GR" dirty="0"/>
          </a:p>
        </p:txBody>
      </p:sp>
      <p:sp>
        <p:nvSpPr>
          <p:cNvPr id="5" name="Θέση υποσέλιδου 4">
            <a:extLst>
              <a:ext uri="{FF2B5EF4-FFF2-40B4-BE49-F238E27FC236}">
                <a16:creationId xmlns:a16="http://schemas.microsoft.com/office/drawing/2014/main" id="{1DBB6EE0-1F7E-4C3D-8524-627F4FAB7F04}"/>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115A0C17-4537-4F4D-B727-1C89BF11BF95}"/>
              </a:ext>
            </a:extLst>
          </p:cNvPr>
          <p:cNvSpPr>
            <a:spLocks noGrp="1"/>
          </p:cNvSpPr>
          <p:nvPr>
            <p:ph type="sldNum" sz="quarter" idx="12"/>
          </p:nvPr>
        </p:nvSpPr>
        <p:spPr/>
        <p:txBody>
          <a:bodyPr/>
          <a:lstStyle/>
          <a:p>
            <a:fld id="{61C6C20E-1D6A-4E7C-944C-DE305A6F1CA5}" type="slidenum">
              <a:rPr lang="el-GR" smtClean="0"/>
              <a:t>‹#›</a:t>
            </a:fld>
            <a:endParaRPr lang="el-GR" dirty="0"/>
          </a:p>
        </p:txBody>
      </p:sp>
    </p:spTree>
    <p:extLst>
      <p:ext uri="{BB962C8B-B14F-4D97-AF65-F5344CB8AC3E}">
        <p14:creationId xmlns:p14="http://schemas.microsoft.com/office/powerpoint/2010/main" val="2202150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287227-6EAF-40BB-9501-5DD402765B6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073FF6F-8679-4C90-9CE3-8CEFD93DD4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a:extLst>
              <a:ext uri="{FF2B5EF4-FFF2-40B4-BE49-F238E27FC236}">
                <a16:creationId xmlns:a16="http://schemas.microsoft.com/office/drawing/2014/main" id="{11A52DF8-2826-405E-A8F7-A524BE16ED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31A7E9C2-0C54-4A2E-A8CE-F6F3C30C59DE}"/>
              </a:ext>
            </a:extLst>
          </p:cNvPr>
          <p:cNvSpPr>
            <a:spLocks noGrp="1"/>
          </p:cNvSpPr>
          <p:nvPr>
            <p:ph type="dt" sz="half" idx="10"/>
          </p:nvPr>
        </p:nvSpPr>
        <p:spPr/>
        <p:txBody>
          <a:bodyPr/>
          <a:lstStyle/>
          <a:p>
            <a:fld id="{C858F2E9-5724-40D7-A084-8A9A9CED4F62}" type="datetimeFigureOut">
              <a:rPr lang="el-GR" smtClean="0"/>
              <a:t>15/11/2020</a:t>
            </a:fld>
            <a:endParaRPr lang="el-GR" dirty="0"/>
          </a:p>
        </p:txBody>
      </p:sp>
      <p:sp>
        <p:nvSpPr>
          <p:cNvPr id="6" name="Θέση υποσέλιδου 5">
            <a:extLst>
              <a:ext uri="{FF2B5EF4-FFF2-40B4-BE49-F238E27FC236}">
                <a16:creationId xmlns:a16="http://schemas.microsoft.com/office/drawing/2014/main" id="{A0E9A9A3-8724-4FA8-8AA6-7920852FAA81}"/>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id="{1F79014C-2B98-47A5-8504-A4762E221178}"/>
              </a:ext>
            </a:extLst>
          </p:cNvPr>
          <p:cNvSpPr>
            <a:spLocks noGrp="1"/>
          </p:cNvSpPr>
          <p:nvPr>
            <p:ph type="sldNum" sz="quarter" idx="12"/>
          </p:nvPr>
        </p:nvSpPr>
        <p:spPr/>
        <p:txBody>
          <a:bodyPr/>
          <a:lstStyle/>
          <a:p>
            <a:fld id="{16848B04-D0CA-4D92-8779-0291FECC15E7}" type="slidenum">
              <a:rPr lang="el-GR" smtClean="0"/>
              <a:t>‹#›</a:t>
            </a:fld>
            <a:endParaRPr lang="el-GR" dirty="0"/>
          </a:p>
        </p:txBody>
      </p:sp>
    </p:spTree>
    <p:extLst>
      <p:ext uri="{BB962C8B-B14F-4D97-AF65-F5344CB8AC3E}">
        <p14:creationId xmlns:p14="http://schemas.microsoft.com/office/powerpoint/2010/main" val="4078232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A571E3-9083-41C7-9B67-25ADA6048FA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B1BAA99-EEB9-4221-8614-040A8E5E6103}"/>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30956C68-8985-4424-B9BF-299A0B6F6286}"/>
              </a:ext>
            </a:extLst>
          </p:cNvPr>
          <p:cNvSpPr>
            <a:spLocks noGrp="1"/>
          </p:cNvSpPr>
          <p:nvPr>
            <p:ph type="dt" sz="half" idx="10"/>
          </p:nvPr>
        </p:nvSpPr>
        <p:spPr/>
        <p:txBody>
          <a:bodyPr/>
          <a:lstStyle/>
          <a:p>
            <a:fld id="{C858F2E9-5724-40D7-A084-8A9A9CED4F62}" type="datetimeFigureOut">
              <a:rPr lang="el-GR" smtClean="0"/>
              <a:t>15/11/2020</a:t>
            </a:fld>
            <a:endParaRPr lang="el-GR" dirty="0"/>
          </a:p>
        </p:txBody>
      </p:sp>
      <p:sp>
        <p:nvSpPr>
          <p:cNvPr id="5" name="Θέση υποσέλιδου 4">
            <a:extLst>
              <a:ext uri="{FF2B5EF4-FFF2-40B4-BE49-F238E27FC236}">
                <a16:creationId xmlns:a16="http://schemas.microsoft.com/office/drawing/2014/main" id="{F5518F5F-D505-41E8-A8F4-43C808592505}"/>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834E69B7-0D86-4141-8CF1-9B38484CA8F4}"/>
              </a:ext>
            </a:extLst>
          </p:cNvPr>
          <p:cNvSpPr>
            <a:spLocks noGrp="1"/>
          </p:cNvSpPr>
          <p:nvPr>
            <p:ph type="sldNum" sz="quarter" idx="12"/>
          </p:nvPr>
        </p:nvSpPr>
        <p:spPr/>
        <p:txBody>
          <a:bodyPr/>
          <a:lstStyle/>
          <a:p>
            <a:fld id="{16848B04-D0CA-4D92-8779-0291FECC15E7}" type="slidenum">
              <a:rPr lang="el-GR" smtClean="0"/>
              <a:t>‹#›</a:t>
            </a:fld>
            <a:endParaRPr lang="el-GR" dirty="0"/>
          </a:p>
        </p:txBody>
      </p:sp>
    </p:spTree>
    <p:extLst>
      <p:ext uri="{BB962C8B-B14F-4D97-AF65-F5344CB8AC3E}">
        <p14:creationId xmlns:p14="http://schemas.microsoft.com/office/powerpoint/2010/main" val="17275002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41AAC1C-17BE-487D-BB33-CAE223E69B0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E5D90C3-65DF-4269-838C-1C3802E22023}"/>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D2DDD07D-5174-49DA-8C93-45CA8EAE8D40}"/>
              </a:ext>
            </a:extLst>
          </p:cNvPr>
          <p:cNvSpPr>
            <a:spLocks noGrp="1"/>
          </p:cNvSpPr>
          <p:nvPr>
            <p:ph type="dt" sz="half" idx="10"/>
          </p:nvPr>
        </p:nvSpPr>
        <p:spPr/>
        <p:txBody>
          <a:bodyPr/>
          <a:lstStyle/>
          <a:p>
            <a:fld id="{C858F2E9-5724-40D7-A084-8A9A9CED4F62}" type="datetimeFigureOut">
              <a:rPr lang="el-GR" smtClean="0"/>
              <a:t>15/11/2020</a:t>
            </a:fld>
            <a:endParaRPr lang="el-GR" dirty="0"/>
          </a:p>
        </p:txBody>
      </p:sp>
      <p:sp>
        <p:nvSpPr>
          <p:cNvPr id="5" name="Θέση υποσέλιδου 4">
            <a:extLst>
              <a:ext uri="{FF2B5EF4-FFF2-40B4-BE49-F238E27FC236}">
                <a16:creationId xmlns:a16="http://schemas.microsoft.com/office/drawing/2014/main" id="{7B543837-7E31-491D-BACF-47309DD209B1}"/>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CBB4864E-F067-49EB-A3A4-497D2A4C5E02}"/>
              </a:ext>
            </a:extLst>
          </p:cNvPr>
          <p:cNvSpPr>
            <a:spLocks noGrp="1"/>
          </p:cNvSpPr>
          <p:nvPr>
            <p:ph type="sldNum" sz="quarter" idx="12"/>
          </p:nvPr>
        </p:nvSpPr>
        <p:spPr/>
        <p:txBody>
          <a:bodyPr/>
          <a:lstStyle/>
          <a:p>
            <a:fld id="{16848B04-D0CA-4D92-8779-0291FECC15E7}" type="slidenum">
              <a:rPr lang="el-GR" smtClean="0"/>
              <a:t>‹#›</a:t>
            </a:fld>
            <a:endParaRPr lang="el-GR" dirty="0"/>
          </a:p>
        </p:txBody>
      </p:sp>
    </p:spTree>
    <p:extLst>
      <p:ext uri="{BB962C8B-B14F-4D97-AF65-F5344CB8AC3E}">
        <p14:creationId xmlns:p14="http://schemas.microsoft.com/office/powerpoint/2010/main" val="23529128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AD7298-5AF8-4835-97EB-C16ED6D23C1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D2EC4FE-ACD0-4F71-A34B-36ED905061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0525369C-E8DA-4A41-A021-C2AFFA6BA4A0}"/>
              </a:ext>
            </a:extLst>
          </p:cNvPr>
          <p:cNvSpPr>
            <a:spLocks noGrp="1"/>
          </p:cNvSpPr>
          <p:nvPr>
            <p:ph type="dt" sz="half" idx="10"/>
          </p:nvPr>
        </p:nvSpPr>
        <p:spPr/>
        <p:txBody>
          <a:bodyPr/>
          <a:lstStyle/>
          <a:p>
            <a:fld id="{77C47DEE-5753-44EA-A073-053903F4D65C}" type="datetimeFigureOut">
              <a:rPr lang="el-GR" smtClean="0"/>
              <a:t>15/11/2020</a:t>
            </a:fld>
            <a:endParaRPr lang="el-GR" dirty="0"/>
          </a:p>
        </p:txBody>
      </p:sp>
      <p:sp>
        <p:nvSpPr>
          <p:cNvPr id="5" name="Θέση υποσέλιδου 4">
            <a:extLst>
              <a:ext uri="{FF2B5EF4-FFF2-40B4-BE49-F238E27FC236}">
                <a16:creationId xmlns:a16="http://schemas.microsoft.com/office/drawing/2014/main" id="{09E6631D-4B2B-42B6-B88C-990FA7605C60}"/>
              </a:ext>
            </a:extLst>
          </p:cNvPr>
          <p:cNvSpPr>
            <a:spLocks noGrp="1"/>
          </p:cNvSpPr>
          <p:nvPr>
            <p:ph type="ftr" sz="quarter" idx="11"/>
          </p:nvPr>
        </p:nvSpPr>
        <p:spPr/>
        <p:txBody>
          <a:bodyPr/>
          <a:lstStyle/>
          <a:p>
            <a:endParaRPr lang="el-GR" dirty="0"/>
          </a:p>
        </p:txBody>
      </p:sp>
      <p:sp>
        <p:nvSpPr>
          <p:cNvPr id="6" name="Θέση αριθμού διαφάνειας 5">
            <a:extLst>
              <a:ext uri="{FF2B5EF4-FFF2-40B4-BE49-F238E27FC236}">
                <a16:creationId xmlns:a16="http://schemas.microsoft.com/office/drawing/2014/main" id="{54B4A319-5C9B-46DF-96B8-F30BC39F7913}"/>
              </a:ext>
            </a:extLst>
          </p:cNvPr>
          <p:cNvSpPr>
            <a:spLocks noGrp="1"/>
          </p:cNvSpPr>
          <p:nvPr>
            <p:ph type="sldNum" sz="quarter" idx="12"/>
          </p:nvPr>
        </p:nvSpPr>
        <p:spPr/>
        <p:txBody>
          <a:bodyPr/>
          <a:lstStyle/>
          <a:p>
            <a:fld id="{61C6C20E-1D6A-4E7C-944C-DE305A6F1CA5}" type="slidenum">
              <a:rPr lang="el-GR" smtClean="0"/>
              <a:t>‹#›</a:t>
            </a:fld>
            <a:endParaRPr lang="el-GR" dirty="0"/>
          </a:p>
        </p:txBody>
      </p:sp>
    </p:spTree>
    <p:extLst>
      <p:ext uri="{BB962C8B-B14F-4D97-AF65-F5344CB8AC3E}">
        <p14:creationId xmlns:p14="http://schemas.microsoft.com/office/powerpoint/2010/main" val="39417744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DD86A31-D5EC-46FA-A235-F151422FA94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52F68FD-8072-4020-B6C4-C8DEF5ACC9D2}"/>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B43AF00-F0E0-4F57-8814-5AB4B0C031DB}"/>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89D9695B-1677-4255-A36B-ADA53963E256}"/>
              </a:ext>
            </a:extLst>
          </p:cNvPr>
          <p:cNvSpPr>
            <a:spLocks noGrp="1"/>
          </p:cNvSpPr>
          <p:nvPr>
            <p:ph type="dt" sz="half" idx="10"/>
          </p:nvPr>
        </p:nvSpPr>
        <p:spPr/>
        <p:txBody>
          <a:bodyPr/>
          <a:lstStyle/>
          <a:p>
            <a:fld id="{77C47DEE-5753-44EA-A073-053903F4D65C}" type="datetimeFigureOut">
              <a:rPr lang="el-GR" smtClean="0"/>
              <a:t>15/11/2020</a:t>
            </a:fld>
            <a:endParaRPr lang="el-GR" dirty="0"/>
          </a:p>
        </p:txBody>
      </p:sp>
      <p:sp>
        <p:nvSpPr>
          <p:cNvPr id="6" name="Θέση υποσέλιδου 5">
            <a:extLst>
              <a:ext uri="{FF2B5EF4-FFF2-40B4-BE49-F238E27FC236}">
                <a16:creationId xmlns:a16="http://schemas.microsoft.com/office/drawing/2014/main" id="{32F05351-67C2-46C6-A91C-414650F2CC4A}"/>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id="{7D2959A3-E6A4-4BB0-BE95-F23CF5F56685}"/>
              </a:ext>
            </a:extLst>
          </p:cNvPr>
          <p:cNvSpPr>
            <a:spLocks noGrp="1"/>
          </p:cNvSpPr>
          <p:nvPr>
            <p:ph type="sldNum" sz="quarter" idx="12"/>
          </p:nvPr>
        </p:nvSpPr>
        <p:spPr/>
        <p:txBody>
          <a:bodyPr/>
          <a:lstStyle/>
          <a:p>
            <a:fld id="{61C6C20E-1D6A-4E7C-944C-DE305A6F1CA5}" type="slidenum">
              <a:rPr lang="el-GR" smtClean="0"/>
              <a:t>‹#›</a:t>
            </a:fld>
            <a:endParaRPr lang="el-GR" dirty="0"/>
          </a:p>
        </p:txBody>
      </p:sp>
    </p:spTree>
    <p:extLst>
      <p:ext uri="{BB962C8B-B14F-4D97-AF65-F5344CB8AC3E}">
        <p14:creationId xmlns:p14="http://schemas.microsoft.com/office/powerpoint/2010/main" val="32987406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1550276-9848-4578-8364-691220AD21E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1C9CFA5-81EF-4418-9CE2-C9EB8CE5F8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8144BA92-B3F1-426D-9721-D505666C5228}"/>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34964523-2FE6-420B-BF7F-3ED5906588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4EE8D821-AC0B-4F1C-AC1B-68CAEA6E8CA5}"/>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0836FDB2-AE28-437A-B450-FC5FA0970633}"/>
              </a:ext>
            </a:extLst>
          </p:cNvPr>
          <p:cNvSpPr>
            <a:spLocks noGrp="1"/>
          </p:cNvSpPr>
          <p:nvPr>
            <p:ph type="dt" sz="half" idx="10"/>
          </p:nvPr>
        </p:nvSpPr>
        <p:spPr/>
        <p:txBody>
          <a:bodyPr/>
          <a:lstStyle/>
          <a:p>
            <a:fld id="{77C47DEE-5753-44EA-A073-053903F4D65C}" type="datetimeFigureOut">
              <a:rPr lang="el-GR" smtClean="0"/>
              <a:t>15/11/2020</a:t>
            </a:fld>
            <a:endParaRPr lang="el-GR" dirty="0"/>
          </a:p>
        </p:txBody>
      </p:sp>
      <p:sp>
        <p:nvSpPr>
          <p:cNvPr id="8" name="Θέση υποσέλιδου 7">
            <a:extLst>
              <a:ext uri="{FF2B5EF4-FFF2-40B4-BE49-F238E27FC236}">
                <a16:creationId xmlns:a16="http://schemas.microsoft.com/office/drawing/2014/main" id="{3CC56F37-5360-4ED6-9EFB-B4959D6A052A}"/>
              </a:ext>
            </a:extLst>
          </p:cNvPr>
          <p:cNvSpPr>
            <a:spLocks noGrp="1"/>
          </p:cNvSpPr>
          <p:nvPr>
            <p:ph type="ftr" sz="quarter" idx="11"/>
          </p:nvPr>
        </p:nvSpPr>
        <p:spPr/>
        <p:txBody>
          <a:bodyPr/>
          <a:lstStyle/>
          <a:p>
            <a:endParaRPr lang="el-GR" dirty="0"/>
          </a:p>
        </p:txBody>
      </p:sp>
      <p:sp>
        <p:nvSpPr>
          <p:cNvPr id="9" name="Θέση αριθμού διαφάνειας 8">
            <a:extLst>
              <a:ext uri="{FF2B5EF4-FFF2-40B4-BE49-F238E27FC236}">
                <a16:creationId xmlns:a16="http://schemas.microsoft.com/office/drawing/2014/main" id="{8423FDBB-6E0A-4AD0-AD73-FB22040EE5F5}"/>
              </a:ext>
            </a:extLst>
          </p:cNvPr>
          <p:cNvSpPr>
            <a:spLocks noGrp="1"/>
          </p:cNvSpPr>
          <p:nvPr>
            <p:ph type="sldNum" sz="quarter" idx="12"/>
          </p:nvPr>
        </p:nvSpPr>
        <p:spPr/>
        <p:txBody>
          <a:bodyPr/>
          <a:lstStyle/>
          <a:p>
            <a:fld id="{61C6C20E-1D6A-4E7C-944C-DE305A6F1CA5}" type="slidenum">
              <a:rPr lang="el-GR" smtClean="0"/>
              <a:t>‹#›</a:t>
            </a:fld>
            <a:endParaRPr lang="el-GR" dirty="0"/>
          </a:p>
        </p:txBody>
      </p:sp>
    </p:spTree>
    <p:extLst>
      <p:ext uri="{BB962C8B-B14F-4D97-AF65-F5344CB8AC3E}">
        <p14:creationId xmlns:p14="http://schemas.microsoft.com/office/powerpoint/2010/main" val="18852397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BE337C-659B-44A0-815E-1CE7F2FDBE9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59D7B6A3-3626-4AD7-97D4-F6210A23721E}"/>
              </a:ext>
            </a:extLst>
          </p:cNvPr>
          <p:cNvSpPr>
            <a:spLocks noGrp="1"/>
          </p:cNvSpPr>
          <p:nvPr>
            <p:ph type="dt" sz="half" idx="10"/>
          </p:nvPr>
        </p:nvSpPr>
        <p:spPr/>
        <p:txBody>
          <a:bodyPr/>
          <a:lstStyle/>
          <a:p>
            <a:fld id="{77C47DEE-5753-44EA-A073-053903F4D65C}" type="datetimeFigureOut">
              <a:rPr lang="el-GR" smtClean="0"/>
              <a:t>15/11/2020</a:t>
            </a:fld>
            <a:endParaRPr lang="el-GR" dirty="0"/>
          </a:p>
        </p:txBody>
      </p:sp>
      <p:sp>
        <p:nvSpPr>
          <p:cNvPr id="4" name="Θέση υποσέλιδου 3">
            <a:extLst>
              <a:ext uri="{FF2B5EF4-FFF2-40B4-BE49-F238E27FC236}">
                <a16:creationId xmlns:a16="http://schemas.microsoft.com/office/drawing/2014/main" id="{D50B290B-CDC6-4F07-927A-EB7F796E2DA3}"/>
              </a:ext>
            </a:extLst>
          </p:cNvPr>
          <p:cNvSpPr>
            <a:spLocks noGrp="1"/>
          </p:cNvSpPr>
          <p:nvPr>
            <p:ph type="ftr" sz="quarter" idx="11"/>
          </p:nvPr>
        </p:nvSpPr>
        <p:spPr/>
        <p:txBody>
          <a:bodyPr/>
          <a:lstStyle/>
          <a:p>
            <a:endParaRPr lang="el-GR" dirty="0"/>
          </a:p>
        </p:txBody>
      </p:sp>
      <p:sp>
        <p:nvSpPr>
          <p:cNvPr id="5" name="Θέση αριθμού διαφάνειας 4">
            <a:extLst>
              <a:ext uri="{FF2B5EF4-FFF2-40B4-BE49-F238E27FC236}">
                <a16:creationId xmlns:a16="http://schemas.microsoft.com/office/drawing/2014/main" id="{5AD0E512-8E7A-4A77-8496-D36864CFC6EE}"/>
              </a:ext>
            </a:extLst>
          </p:cNvPr>
          <p:cNvSpPr>
            <a:spLocks noGrp="1"/>
          </p:cNvSpPr>
          <p:nvPr>
            <p:ph type="sldNum" sz="quarter" idx="12"/>
          </p:nvPr>
        </p:nvSpPr>
        <p:spPr/>
        <p:txBody>
          <a:bodyPr/>
          <a:lstStyle/>
          <a:p>
            <a:fld id="{61C6C20E-1D6A-4E7C-944C-DE305A6F1CA5}" type="slidenum">
              <a:rPr lang="el-GR" smtClean="0"/>
              <a:t>‹#›</a:t>
            </a:fld>
            <a:endParaRPr lang="el-GR" dirty="0"/>
          </a:p>
        </p:txBody>
      </p:sp>
    </p:spTree>
    <p:extLst>
      <p:ext uri="{BB962C8B-B14F-4D97-AF65-F5344CB8AC3E}">
        <p14:creationId xmlns:p14="http://schemas.microsoft.com/office/powerpoint/2010/main" val="32244607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5F803E6-97F1-4D9B-A18A-566A4A16D1A4}"/>
              </a:ext>
            </a:extLst>
          </p:cNvPr>
          <p:cNvSpPr>
            <a:spLocks noGrp="1"/>
          </p:cNvSpPr>
          <p:nvPr>
            <p:ph type="dt" sz="half" idx="10"/>
          </p:nvPr>
        </p:nvSpPr>
        <p:spPr/>
        <p:txBody>
          <a:bodyPr/>
          <a:lstStyle/>
          <a:p>
            <a:fld id="{77C47DEE-5753-44EA-A073-053903F4D65C}" type="datetimeFigureOut">
              <a:rPr lang="el-GR" smtClean="0"/>
              <a:t>15/11/2020</a:t>
            </a:fld>
            <a:endParaRPr lang="el-GR" dirty="0"/>
          </a:p>
        </p:txBody>
      </p:sp>
      <p:sp>
        <p:nvSpPr>
          <p:cNvPr id="3" name="Θέση υποσέλιδου 2">
            <a:extLst>
              <a:ext uri="{FF2B5EF4-FFF2-40B4-BE49-F238E27FC236}">
                <a16:creationId xmlns:a16="http://schemas.microsoft.com/office/drawing/2014/main" id="{D16003C0-6EB6-4C9B-A531-7B4E3CE4C6EF}"/>
              </a:ext>
            </a:extLst>
          </p:cNvPr>
          <p:cNvSpPr>
            <a:spLocks noGrp="1"/>
          </p:cNvSpPr>
          <p:nvPr>
            <p:ph type="ftr" sz="quarter" idx="1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2EA301AA-05AA-466A-BB11-E4CEB6F9F9F8}"/>
              </a:ext>
            </a:extLst>
          </p:cNvPr>
          <p:cNvSpPr>
            <a:spLocks noGrp="1"/>
          </p:cNvSpPr>
          <p:nvPr>
            <p:ph type="sldNum" sz="quarter" idx="12"/>
          </p:nvPr>
        </p:nvSpPr>
        <p:spPr/>
        <p:txBody>
          <a:bodyPr/>
          <a:lstStyle/>
          <a:p>
            <a:fld id="{61C6C20E-1D6A-4E7C-944C-DE305A6F1CA5}" type="slidenum">
              <a:rPr lang="el-GR" smtClean="0"/>
              <a:t>‹#›</a:t>
            </a:fld>
            <a:endParaRPr lang="el-GR" dirty="0"/>
          </a:p>
        </p:txBody>
      </p:sp>
    </p:spTree>
    <p:extLst>
      <p:ext uri="{BB962C8B-B14F-4D97-AF65-F5344CB8AC3E}">
        <p14:creationId xmlns:p14="http://schemas.microsoft.com/office/powerpoint/2010/main" val="7065816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EAAEFBB-DCF4-46CF-9FC6-8D65BCEB99F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DFACB05B-E524-44F7-BF66-694B0E3338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5473C60C-80C9-4542-852E-B22F6BA60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5209058B-2FCA-4D37-A928-B77A09F78313}"/>
              </a:ext>
            </a:extLst>
          </p:cNvPr>
          <p:cNvSpPr>
            <a:spLocks noGrp="1"/>
          </p:cNvSpPr>
          <p:nvPr>
            <p:ph type="dt" sz="half" idx="10"/>
          </p:nvPr>
        </p:nvSpPr>
        <p:spPr/>
        <p:txBody>
          <a:bodyPr/>
          <a:lstStyle/>
          <a:p>
            <a:fld id="{77C47DEE-5753-44EA-A073-053903F4D65C}" type="datetimeFigureOut">
              <a:rPr lang="el-GR" smtClean="0"/>
              <a:t>15/11/2020</a:t>
            </a:fld>
            <a:endParaRPr lang="el-GR" dirty="0"/>
          </a:p>
        </p:txBody>
      </p:sp>
      <p:sp>
        <p:nvSpPr>
          <p:cNvPr id="6" name="Θέση υποσέλιδου 5">
            <a:extLst>
              <a:ext uri="{FF2B5EF4-FFF2-40B4-BE49-F238E27FC236}">
                <a16:creationId xmlns:a16="http://schemas.microsoft.com/office/drawing/2014/main" id="{2F8D9052-7B1B-4DEA-BE59-76E1CA206034}"/>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id="{7F7BFCBB-BB2D-41CB-8EF4-1D6154D0585F}"/>
              </a:ext>
            </a:extLst>
          </p:cNvPr>
          <p:cNvSpPr>
            <a:spLocks noGrp="1"/>
          </p:cNvSpPr>
          <p:nvPr>
            <p:ph type="sldNum" sz="quarter" idx="12"/>
          </p:nvPr>
        </p:nvSpPr>
        <p:spPr/>
        <p:txBody>
          <a:bodyPr/>
          <a:lstStyle/>
          <a:p>
            <a:fld id="{61C6C20E-1D6A-4E7C-944C-DE305A6F1CA5}" type="slidenum">
              <a:rPr lang="el-GR" smtClean="0"/>
              <a:t>‹#›</a:t>
            </a:fld>
            <a:endParaRPr lang="el-GR" dirty="0"/>
          </a:p>
        </p:txBody>
      </p:sp>
    </p:spTree>
    <p:extLst>
      <p:ext uri="{BB962C8B-B14F-4D97-AF65-F5344CB8AC3E}">
        <p14:creationId xmlns:p14="http://schemas.microsoft.com/office/powerpoint/2010/main" val="25464404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A72A12-B4CE-41C0-824E-4DB22C0C50F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4331ABF6-AF41-4DA6-82BC-340BA63822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a:extLst>
              <a:ext uri="{FF2B5EF4-FFF2-40B4-BE49-F238E27FC236}">
                <a16:creationId xmlns:a16="http://schemas.microsoft.com/office/drawing/2014/main" id="{D4AD854A-F202-4241-AFA5-8F8D5175F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D2D25601-E5C6-4DAA-A438-750D7B0C4393}"/>
              </a:ext>
            </a:extLst>
          </p:cNvPr>
          <p:cNvSpPr>
            <a:spLocks noGrp="1"/>
          </p:cNvSpPr>
          <p:nvPr>
            <p:ph type="dt" sz="half" idx="10"/>
          </p:nvPr>
        </p:nvSpPr>
        <p:spPr/>
        <p:txBody>
          <a:bodyPr/>
          <a:lstStyle/>
          <a:p>
            <a:fld id="{77C47DEE-5753-44EA-A073-053903F4D65C}" type="datetimeFigureOut">
              <a:rPr lang="el-GR" smtClean="0"/>
              <a:t>15/11/2020</a:t>
            </a:fld>
            <a:endParaRPr lang="el-GR" dirty="0"/>
          </a:p>
        </p:txBody>
      </p:sp>
      <p:sp>
        <p:nvSpPr>
          <p:cNvPr id="6" name="Θέση υποσέλιδου 5">
            <a:extLst>
              <a:ext uri="{FF2B5EF4-FFF2-40B4-BE49-F238E27FC236}">
                <a16:creationId xmlns:a16="http://schemas.microsoft.com/office/drawing/2014/main" id="{C1A411BF-7CE1-4136-85D0-CEA759EB38CE}"/>
              </a:ext>
            </a:extLst>
          </p:cNvPr>
          <p:cNvSpPr>
            <a:spLocks noGrp="1"/>
          </p:cNvSpPr>
          <p:nvPr>
            <p:ph type="ftr" sz="quarter" idx="11"/>
          </p:nvPr>
        </p:nvSpPr>
        <p:spPr/>
        <p:txBody>
          <a:bodyPr/>
          <a:lstStyle/>
          <a:p>
            <a:endParaRPr lang="el-GR" dirty="0"/>
          </a:p>
        </p:txBody>
      </p:sp>
      <p:sp>
        <p:nvSpPr>
          <p:cNvPr id="7" name="Θέση αριθμού διαφάνειας 6">
            <a:extLst>
              <a:ext uri="{FF2B5EF4-FFF2-40B4-BE49-F238E27FC236}">
                <a16:creationId xmlns:a16="http://schemas.microsoft.com/office/drawing/2014/main" id="{EBD64BFB-00A3-49A7-B9AF-C93C938A5D40}"/>
              </a:ext>
            </a:extLst>
          </p:cNvPr>
          <p:cNvSpPr>
            <a:spLocks noGrp="1"/>
          </p:cNvSpPr>
          <p:nvPr>
            <p:ph type="sldNum" sz="quarter" idx="12"/>
          </p:nvPr>
        </p:nvSpPr>
        <p:spPr/>
        <p:txBody>
          <a:bodyPr/>
          <a:lstStyle/>
          <a:p>
            <a:fld id="{61C6C20E-1D6A-4E7C-944C-DE305A6F1CA5}" type="slidenum">
              <a:rPr lang="el-GR" smtClean="0"/>
              <a:t>‹#›</a:t>
            </a:fld>
            <a:endParaRPr lang="el-GR" dirty="0"/>
          </a:p>
        </p:txBody>
      </p:sp>
    </p:spTree>
    <p:extLst>
      <p:ext uri="{BB962C8B-B14F-4D97-AF65-F5344CB8AC3E}">
        <p14:creationId xmlns:p14="http://schemas.microsoft.com/office/powerpoint/2010/main" val="3068634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92F1800-E376-4EAC-8DCE-EF767BC9F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3EDA18A-E08C-433A-8864-CE510E638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F5AF37D2-402E-4529-9EEC-414BB35C5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47DEE-5753-44EA-A073-053903F4D65C}" type="datetimeFigureOut">
              <a:rPr lang="el-GR" smtClean="0"/>
              <a:t>15/11/2020</a:t>
            </a:fld>
            <a:endParaRPr lang="el-GR" dirty="0"/>
          </a:p>
        </p:txBody>
      </p:sp>
      <p:sp>
        <p:nvSpPr>
          <p:cNvPr id="5" name="Θέση υποσέλιδου 4">
            <a:extLst>
              <a:ext uri="{FF2B5EF4-FFF2-40B4-BE49-F238E27FC236}">
                <a16:creationId xmlns:a16="http://schemas.microsoft.com/office/drawing/2014/main" id="{3CF16FB6-3B9A-47F7-BC11-0CD0D44781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a:extLst>
              <a:ext uri="{FF2B5EF4-FFF2-40B4-BE49-F238E27FC236}">
                <a16:creationId xmlns:a16="http://schemas.microsoft.com/office/drawing/2014/main" id="{1A057F2B-A2D8-4FC1-B53F-4487A38756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6C20E-1D6A-4E7C-944C-DE305A6F1CA5}" type="slidenum">
              <a:rPr lang="el-GR" smtClean="0"/>
              <a:t>‹#›</a:t>
            </a:fld>
            <a:endParaRPr lang="el-GR" dirty="0"/>
          </a:p>
        </p:txBody>
      </p:sp>
    </p:spTree>
    <p:extLst>
      <p:ext uri="{BB962C8B-B14F-4D97-AF65-F5344CB8AC3E}">
        <p14:creationId xmlns:p14="http://schemas.microsoft.com/office/powerpoint/2010/main" val="1777641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090B047C-531C-430F-8F6D-9B460BA6DE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4257425-1B20-436C-B5C5-FBC62A696D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7201C9FB-C3C6-4347-862A-4772F84ED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47DEE-5753-44EA-A073-053903F4D65C}" type="datetimeFigureOut">
              <a:rPr lang="el-GR" smtClean="0"/>
              <a:t>15/11/2020</a:t>
            </a:fld>
            <a:endParaRPr lang="el-GR" dirty="0"/>
          </a:p>
        </p:txBody>
      </p:sp>
      <p:sp>
        <p:nvSpPr>
          <p:cNvPr id="5" name="Θέση υποσέλιδου 4">
            <a:extLst>
              <a:ext uri="{FF2B5EF4-FFF2-40B4-BE49-F238E27FC236}">
                <a16:creationId xmlns:a16="http://schemas.microsoft.com/office/drawing/2014/main" id="{C8F6D420-0324-4E65-BB46-9115938DFE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a:extLst>
              <a:ext uri="{FF2B5EF4-FFF2-40B4-BE49-F238E27FC236}">
                <a16:creationId xmlns:a16="http://schemas.microsoft.com/office/drawing/2014/main" id="{269C83F9-D80A-4FB9-B145-DC33032F36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6C20E-1D6A-4E7C-944C-DE305A6F1CA5}" type="slidenum">
              <a:rPr lang="el-GR" smtClean="0"/>
              <a:t>‹#›</a:t>
            </a:fld>
            <a:endParaRPr lang="el-GR" dirty="0"/>
          </a:p>
        </p:txBody>
      </p:sp>
    </p:spTree>
    <p:extLst>
      <p:ext uri="{BB962C8B-B14F-4D97-AF65-F5344CB8AC3E}">
        <p14:creationId xmlns:p14="http://schemas.microsoft.com/office/powerpoint/2010/main" val="2635253120"/>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3.xml"/><Relationship Id="rId4" Type="http://schemas.openxmlformats.org/officeDocument/2006/relationships/image" Target="../media/image15.emf"/></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WatercolorSponge/>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A061BA2E-A388-41C5-B73A-B0FEB6B102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76E192A2-3ED3-4081-8A86-A22B51141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152902" y="-1181101"/>
            <a:ext cx="3886200" cy="12192001"/>
          </a:xfrm>
          <a:prstGeom prst="rect">
            <a:avLst/>
          </a:prstGeom>
          <a:gradFill>
            <a:gsLst>
              <a:gs pos="41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Υπότιτλος 2">
            <a:extLst>
              <a:ext uri="{FF2B5EF4-FFF2-40B4-BE49-F238E27FC236}">
                <a16:creationId xmlns:a16="http://schemas.microsoft.com/office/drawing/2014/main" id="{999AB7B1-2CA7-4F2E-91BE-62A4C3CC57D6}"/>
              </a:ext>
            </a:extLst>
          </p:cNvPr>
          <p:cNvSpPr txBox="1">
            <a:spLocks/>
          </p:cNvSpPr>
          <p:nvPr/>
        </p:nvSpPr>
        <p:spPr>
          <a:xfrm>
            <a:off x="2263575" y="2174274"/>
            <a:ext cx="7664850" cy="2075939"/>
          </a:xfrm>
          <a:prstGeom prst="rect">
            <a:avLst/>
          </a:prstGeom>
        </p:spPr>
        <p:txBody>
          <a:bodyPr vert="horz" lIns="91440" tIns="45720" rIns="91440" bIns="45720" rtlCol="0" anchor="b">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ct val="0"/>
              </a:spcBef>
              <a:spcAft>
                <a:spcPts val="600"/>
              </a:spcAft>
            </a:pPr>
            <a:endParaRPr lang="el-GR" sz="4600" kern="1200" dirty="0">
              <a:ea typeface="+mj-ea"/>
              <a:cs typeface="+mj-cs"/>
            </a:endParaRPr>
          </a:p>
          <a:p>
            <a:pPr>
              <a:spcBef>
                <a:spcPct val="0"/>
              </a:spcBef>
              <a:spcAft>
                <a:spcPts val="600"/>
              </a:spcAft>
            </a:pPr>
            <a:endParaRPr lang="el-GR" sz="4600" dirty="0">
              <a:ea typeface="+mj-ea"/>
              <a:cs typeface="+mj-cs"/>
            </a:endParaRPr>
          </a:p>
          <a:p>
            <a:pPr>
              <a:spcBef>
                <a:spcPct val="0"/>
              </a:spcBef>
              <a:spcAft>
                <a:spcPts val="600"/>
              </a:spcAft>
            </a:pPr>
            <a:endParaRPr lang="el-GR" sz="14400" kern="1200" dirty="0">
              <a:ea typeface="+mj-ea"/>
              <a:cs typeface="+mj-cs"/>
            </a:endParaRPr>
          </a:p>
          <a:p>
            <a:pPr>
              <a:spcBef>
                <a:spcPct val="0"/>
              </a:spcBef>
              <a:spcAft>
                <a:spcPts val="600"/>
              </a:spcAft>
            </a:pPr>
            <a:endParaRPr lang="el-GR" sz="14400" kern="1200" dirty="0">
              <a:ea typeface="+mj-ea"/>
              <a:cs typeface="+mj-cs"/>
            </a:endParaRPr>
          </a:p>
          <a:p>
            <a:pPr>
              <a:spcBef>
                <a:spcPct val="0"/>
              </a:spcBef>
              <a:spcAft>
                <a:spcPts val="600"/>
              </a:spcAft>
            </a:pPr>
            <a:r>
              <a:rPr lang="el-GR" sz="14400" kern="1200" dirty="0">
                <a:ea typeface="+mj-ea"/>
                <a:cs typeface="+mj-cs"/>
              </a:rPr>
              <a:t>ΚΥΚΛΙΚΗ ΟΙΚΟΝΟΜΙΑ – ΑΝΑΛΥΣΗ ΚΥΚΛΟΥ ΖΩΗΣ ΣΤΗ ΔΙΑΧΕΙΡΙΣΗ ΣΤΕΡΕΩΝ ΑΠΟΒΛΗΤΩΝ</a:t>
            </a:r>
          </a:p>
          <a:p>
            <a:pPr>
              <a:spcBef>
                <a:spcPct val="0"/>
              </a:spcBef>
              <a:spcAft>
                <a:spcPts val="600"/>
              </a:spcAft>
            </a:pPr>
            <a:endParaRPr lang="el-GR" sz="4600" dirty="0">
              <a:ea typeface="+mj-ea"/>
              <a:cs typeface="+mj-cs"/>
            </a:endParaRPr>
          </a:p>
          <a:p>
            <a:pPr>
              <a:spcBef>
                <a:spcPct val="0"/>
              </a:spcBef>
              <a:spcAft>
                <a:spcPts val="600"/>
              </a:spcAft>
            </a:pPr>
            <a:r>
              <a:rPr lang="el-GR" sz="9600" kern="1200" dirty="0">
                <a:ea typeface="+mj-ea"/>
                <a:cs typeface="+mj-cs"/>
              </a:rPr>
              <a:t>ΠΜΣ: ΤΕΧΝΟΛΟΓΙΕΣ ΠΕΡΙΒΑΛΛΟΝΤΟΣ ΣΤΗΝ ΠΕΡΙΒΑΛΛΟΝΤΙΚΗ ΝΟΜΟΘΕΣΙΑ</a:t>
            </a:r>
          </a:p>
          <a:p>
            <a:pPr>
              <a:spcBef>
                <a:spcPct val="0"/>
              </a:spcBef>
              <a:spcAft>
                <a:spcPts val="600"/>
              </a:spcAft>
            </a:pPr>
            <a:endParaRPr lang="el-GR" sz="9600" dirty="0">
              <a:solidFill>
                <a:schemeClr val="bg1"/>
              </a:solidFill>
              <a:ea typeface="+mj-ea"/>
              <a:cs typeface="+mj-cs"/>
            </a:endParaRPr>
          </a:p>
          <a:p>
            <a:pPr>
              <a:spcBef>
                <a:spcPct val="0"/>
              </a:spcBef>
              <a:spcAft>
                <a:spcPts val="600"/>
              </a:spcAft>
            </a:pPr>
            <a:endParaRPr lang="en-US" sz="4800" kern="1200" dirty="0">
              <a:solidFill>
                <a:schemeClr val="bg1"/>
              </a:solidFill>
              <a:ea typeface="+mj-ea"/>
              <a:cs typeface="+mj-cs"/>
            </a:endParaRPr>
          </a:p>
        </p:txBody>
      </p:sp>
      <p:sp>
        <p:nvSpPr>
          <p:cNvPr id="65" name="Rectangle: Rounded Corners 6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575039"/>
            <a:ext cx="97840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a:endParaRPr>
          </a:p>
        </p:txBody>
      </p:sp>
      <p:sp>
        <p:nvSpPr>
          <p:cNvPr id="3" name="Υπότιτλος 2">
            <a:extLst>
              <a:ext uri="{FF2B5EF4-FFF2-40B4-BE49-F238E27FC236}">
                <a16:creationId xmlns:a16="http://schemas.microsoft.com/office/drawing/2014/main" id="{3D7572E8-3EBF-4C0C-8292-5F55C4EF3663}"/>
              </a:ext>
            </a:extLst>
          </p:cNvPr>
          <p:cNvSpPr>
            <a:spLocks noGrp="1"/>
          </p:cNvSpPr>
          <p:nvPr>
            <p:ph type="subTitle" idx="1"/>
          </p:nvPr>
        </p:nvSpPr>
        <p:spPr>
          <a:xfrm>
            <a:off x="1908048" y="5621451"/>
            <a:ext cx="9079992" cy="592975"/>
          </a:xfrm>
        </p:spPr>
        <p:txBody>
          <a:bodyPr vert="horz" lIns="91440" tIns="45720" rIns="91440" bIns="45720" rtlCol="0" anchor="ctr">
            <a:normAutofit/>
          </a:bodyPr>
          <a:lstStyle/>
          <a:p>
            <a:r>
              <a:rPr lang="el-GR" sz="2800" kern="1200" dirty="0">
                <a:latin typeface="+mn-lt"/>
                <a:ea typeface="+mn-ea"/>
                <a:cs typeface="+mn-cs"/>
              </a:rPr>
              <a:t>ΔΗΜΗΤΡΙΟΣ ΚΟΜΙΛΗΣ</a:t>
            </a:r>
            <a:endParaRPr lang="en-US" sz="2800" kern="1200" dirty="0">
              <a:latin typeface="+mn-lt"/>
              <a:ea typeface="+mn-ea"/>
              <a:cs typeface="+mn-cs"/>
            </a:endParaRPr>
          </a:p>
        </p:txBody>
      </p:sp>
    </p:spTree>
    <p:extLst>
      <p:ext uri="{BB962C8B-B14F-4D97-AF65-F5344CB8AC3E}">
        <p14:creationId xmlns:p14="http://schemas.microsoft.com/office/powerpoint/2010/main" val="7727654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10</a:t>
            </a:fld>
            <a:endParaRPr lang="en-US" sz="1600" b="1" dirty="0">
              <a:latin typeface="Arial" pitchFamily="34" charset="0"/>
              <a:cs typeface="Arial" pitchFamily="34" charset="0"/>
            </a:endParaRPr>
          </a:p>
        </p:txBody>
      </p:sp>
      <p:pic>
        <p:nvPicPr>
          <p:cNvPr id="5" name="Εικόνα 4" descr="Εικόνα που περιέχει στιγμιότυπο οθόνης&#10;&#10;Περιγραφή που δημιουργήθηκε αυτόματα">
            <a:extLst>
              <a:ext uri="{FF2B5EF4-FFF2-40B4-BE49-F238E27FC236}">
                <a16:creationId xmlns:a16="http://schemas.microsoft.com/office/drawing/2014/main" id="{AEFACFD6-1A27-4428-AD98-9CE248491D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1701" y="959809"/>
            <a:ext cx="7347856" cy="4938382"/>
          </a:xfrm>
          <a:prstGeom prst="rect">
            <a:avLst/>
          </a:prstGeom>
        </p:spPr>
      </p:pic>
    </p:spTree>
    <p:extLst>
      <p:ext uri="{BB962C8B-B14F-4D97-AF65-F5344CB8AC3E}">
        <p14:creationId xmlns:p14="http://schemas.microsoft.com/office/powerpoint/2010/main" val="17777983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11</a:t>
            </a:fld>
            <a:endParaRPr lang="en-US" sz="1600" b="1" dirty="0">
              <a:latin typeface="Arial" pitchFamily="34" charset="0"/>
              <a:cs typeface="Arial" pitchFamily="34" charset="0"/>
            </a:endParaRPr>
          </a:p>
        </p:txBody>
      </p:sp>
      <p:sp>
        <p:nvSpPr>
          <p:cNvPr id="3" name="Ορθογώνιο 2">
            <a:extLst>
              <a:ext uri="{FF2B5EF4-FFF2-40B4-BE49-F238E27FC236}">
                <a16:creationId xmlns:a16="http://schemas.microsoft.com/office/drawing/2014/main" id="{29520E5D-784E-4F07-81CA-27523FA8DF8E}"/>
              </a:ext>
            </a:extLst>
          </p:cNvPr>
          <p:cNvSpPr/>
          <p:nvPr/>
        </p:nvSpPr>
        <p:spPr>
          <a:xfrm>
            <a:off x="280374" y="1452880"/>
            <a:ext cx="11753783" cy="5940088"/>
          </a:xfrm>
          <a:prstGeom prst="rect">
            <a:avLst/>
          </a:prstGeom>
        </p:spPr>
        <p:txBody>
          <a:bodyPr wrap="square">
            <a:spAutoFit/>
          </a:bodyPr>
          <a:lstStyle/>
          <a:p>
            <a:r>
              <a:rPr lang="el-GR" sz="1900" b="1" dirty="0">
                <a:solidFill>
                  <a:srgbClr val="000000"/>
                </a:solidFill>
                <a:latin typeface="+mj-lt"/>
              </a:rPr>
              <a:t>Άμεσα δεδομένα (</a:t>
            </a:r>
            <a:r>
              <a:rPr lang="el-GR" sz="1900" b="1" dirty="0" err="1">
                <a:solidFill>
                  <a:srgbClr val="000000"/>
                </a:solidFill>
                <a:latin typeface="+mj-lt"/>
              </a:rPr>
              <a:t>foreground</a:t>
            </a:r>
            <a:r>
              <a:rPr lang="el-GR" sz="1900" b="1" dirty="0">
                <a:solidFill>
                  <a:srgbClr val="000000"/>
                </a:solidFill>
                <a:latin typeface="+mj-lt"/>
              </a:rPr>
              <a:t> </a:t>
            </a:r>
            <a:r>
              <a:rPr lang="el-GR" sz="1900" b="1" dirty="0" err="1">
                <a:solidFill>
                  <a:srgbClr val="000000"/>
                </a:solidFill>
                <a:latin typeface="+mj-lt"/>
              </a:rPr>
              <a:t>data</a:t>
            </a:r>
            <a:r>
              <a:rPr lang="el-GR" sz="1900" b="1" dirty="0">
                <a:solidFill>
                  <a:srgbClr val="000000"/>
                </a:solidFill>
                <a:latin typeface="+mj-lt"/>
              </a:rPr>
              <a:t>): </a:t>
            </a:r>
            <a:r>
              <a:rPr lang="el-GR" sz="1900" dirty="0">
                <a:solidFill>
                  <a:srgbClr val="000000"/>
                </a:solidFill>
                <a:latin typeface="+mj-lt"/>
              </a:rPr>
              <a:t>Είναι τα δεδομένα που απαιτούνται για τη </a:t>
            </a:r>
            <a:r>
              <a:rPr lang="el-GR" sz="1900" dirty="0" err="1">
                <a:solidFill>
                  <a:srgbClr val="000000"/>
                </a:solidFill>
                <a:latin typeface="+mj-lt"/>
              </a:rPr>
              <a:t>μοντελοποίηση</a:t>
            </a:r>
            <a:r>
              <a:rPr lang="el-GR" sz="1900" dirty="0">
                <a:solidFill>
                  <a:srgbClr val="000000"/>
                </a:solidFill>
                <a:latin typeface="+mj-lt"/>
              </a:rPr>
              <a:t> του συστήματος και προέρχονται από τη λειτουργία του ιδίου του συστήματος. </a:t>
            </a:r>
          </a:p>
          <a:p>
            <a:r>
              <a:rPr lang="el-GR" sz="1900" b="1" dirty="0">
                <a:latin typeface="+mj-lt"/>
              </a:rPr>
              <a:t>Έμμεσα δεδομένα (</a:t>
            </a:r>
            <a:r>
              <a:rPr lang="el-GR" sz="1900" b="1" dirty="0" err="1">
                <a:latin typeface="+mj-lt"/>
              </a:rPr>
              <a:t>background</a:t>
            </a:r>
            <a:r>
              <a:rPr lang="el-GR" sz="1900" b="1" dirty="0">
                <a:latin typeface="+mj-lt"/>
              </a:rPr>
              <a:t> </a:t>
            </a:r>
            <a:r>
              <a:rPr lang="el-GR" sz="1900" b="1" dirty="0" err="1">
                <a:latin typeface="+mj-lt"/>
              </a:rPr>
              <a:t>data</a:t>
            </a:r>
            <a:r>
              <a:rPr lang="el-GR" sz="1900" b="1" dirty="0">
                <a:latin typeface="+mj-lt"/>
              </a:rPr>
              <a:t>): </a:t>
            </a:r>
            <a:r>
              <a:rPr lang="el-GR" sz="1900" dirty="0">
                <a:latin typeface="+mj-lt"/>
              </a:rPr>
              <a:t>Είναι τα δεδομένα που σχετίζονται με την παραγωγή υλικών, ενέργειας, μεταφοράς υλικών και διαχείρισης αποβλήτων και έμμεσα σχετίζονται με το σύστημα που αναλύουμε. </a:t>
            </a:r>
          </a:p>
          <a:p>
            <a:r>
              <a:rPr lang="el-GR" sz="1900" b="1" dirty="0">
                <a:latin typeface="+mj-lt"/>
              </a:rPr>
              <a:t>Άμεσες εκπομπές: </a:t>
            </a:r>
            <a:r>
              <a:rPr lang="el-GR" sz="1900" dirty="0">
                <a:latin typeface="+mj-lt"/>
              </a:rPr>
              <a:t>Εκπομπές που παράγονται μέσα από τα όρια του συστήματος. Παραδείγματος χάρη, αν γίνεται μια ΑΚΖ για μια βιομηχανική διεργασία, τότε οι εκπομπές CO</a:t>
            </a:r>
            <a:r>
              <a:rPr lang="el-GR" sz="1900" baseline="-25000" dirty="0">
                <a:latin typeface="+mj-lt"/>
              </a:rPr>
              <a:t>2eq</a:t>
            </a:r>
            <a:r>
              <a:rPr lang="el-GR" sz="1900" dirty="0">
                <a:latin typeface="+mj-lt"/>
              </a:rPr>
              <a:t> που παράγονται από την ίδια τη διεργασία (π.χ. λόγω της λειτουργίας ενός εξοπλισμού/οχήματος που καίει πετρέλαιο) είναι οι άμεσες. </a:t>
            </a:r>
          </a:p>
          <a:p>
            <a:r>
              <a:rPr lang="el-GR" sz="1900" b="1" dirty="0">
                <a:latin typeface="+mj-lt"/>
              </a:rPr>
              <a:t>Έμμεσες εκπομπές ηλεκτρισμού και θερμότητας: </a:t>
            </a:r>
            <a:r>
              <a:rPr lang="el-GR" sz="1900" dirty="0">
                <a:latin typeface="+mj-lt"/>
              </a:rPr>
              <a:t>Εδώ έχουμε τις εκπομπές λόγω της κατανάλωσης ηλεκτρισμού και θερμότητας εντός των ορίων της βιομηχανίας. Παρ’ όλα αυτά, επειδή η παραγωγή του ηλεκτρισμού αυτού παράγει περιβαλλοντικές εκπομπές κάπου εκτός των ορίων της βιομηχανίας (π.χ. σε κάποιο θερμοηλεκτρικό εργοστάσιο), τότε οι εκπομπές αυτές είναι έμμεσες. </a:t>
            </a:r>
          </a:p>
          <a:p>
            <a:r>
              <a:rPr lang="el-GR" sz="1900" b="1" dirty="0">
                <a:latin typeface="+mj-lt"/>
              </a:rPr>
              <a:t>Άλλες έμμεσες εκπομπές: </a:t>
            </a:r>
            <a:r>
              <a:rPr lang="el-GR" sz="1900" dirty="0">
                <a:latin typeface="+mj-lt"/>
              </a:rPr>
              <a:t>Περιβαλλοντικές εκπομπές που σχετίζονται με τις δραστηριότητες της βιομηχανίας, οι οποίες παράγονται εκτός των ορίων της βιομηχανίας από πηγές που δεν ανήκουν ή ελέγχονται από τη βιομηχανία. Έτσι, αν η βιομηχανική διεργασία κάνει χρήση ενός χημικού υλικού, τότε έμμεσες είναι οι εκπομπές που σχετίζονται με την εξόρυξη των πρώτων υλών παραγωγής του χημικού υλικού ή με τη μεταφορά αυτών στον χώρο παραγωγής του. Επίσης, έμμεσες είναι οι εκπομπές που σχετίζονται με τη διαχείριση ενός αποβλήτου που παράγει η βιομηχανία. </a:t>
            </a:r>
          </a:p>
          <a:p>
            <a:endParaRPr lang="el-GR" sz="1900" dirty="0">
              <a:latin typeface="+mj-lt"/>
            </a:endParaRPr>
          </a:p>
          <a:p>
            <a:endParaRPr lang="el-GR" sz="1900" dirty="0">
              <a:solidFill>
                <a:srgbClr val="000000"/>
              </a:solidFill>
              <a:latin typeface="+mj-lt"/>
            </a:endParaRPr>
          </a:p>
          <a:p>
            <a:endParaRPr lang="el-GR" sz="1900" dirty="0">
              <a:solidFill>
                <a:srgbClr val="000000"/>
              </a:solidFill>
              <a:latin typeface="+mj-lt"/>
            </a:endParaRPr>
          </a:p>
          <a:p>
            <a:endParaRPr lang="el-GR" sz="1900" dirty="0">
              <a:solidFill>
                <a:srgbClr val="000000"/>
              </a:solidFill>
              <a:latin typeface="+mj-lt"/>
            </a:endParaRPr>
          </a:p>
        </p:txBody>
      </p:sp>
      <p:sp>
        <p:nvSpPr>
          <p:cNvPr id="12" name="TextBox 11">
            <a:extLst>
              <a:ext uri="{FF2B5EF4-FFF2-40B4-BE49-F238E27FC236}">
                <a16:creationId xmlns:a16="http://schemas.microsoft.com/office/drawing/2014/main" id="{8206C544-0E40-41D5-A3EC-482FEEE10296}"/>
              </a:ext>
            </a:extLst>
          </p:cNvPr>
          <p:cNvSpPr txBox="1"/>
          <p:nvPr/>
        </p:nvSpPr>
        <p:spPr>
          <a:xfrm>
            <a:off x="348295" y="845205"/>
            <a:ext cx="10267733" cy="461665"/>
          </a:xfrm>
          <a:prstGeom prst="rect">
            <a:avLst/>
          </a:prstGeom>
          <a:noFill/>
        </p:spPr>
        <p:txBody>
          <a:bodyPr wrap="square" rtlCol="0">
            <a:spAutoFit/>
          </a:bodyPr>
          <a:lstStyle/>
          <a:p>
            <a:r>
              <a:rPr lang="el-GR" sz="2400" dirty="0">
                <a:solidFill>
                  <a:srgbClr val="B46B62"/>
                </a:solidFill>
              </a:rPr>
              <a:t>Είδη δεδομένων</a:t>
            </a:r>
            <a:endParaRPr lang="en-GB" sz="2400" dirty="0">
              <a:solidFill>
                <a:srgbClr val="B46B62"/>
              </a:solidFill>
            </a:endParaRPr>
          </a:p>
        </p:txBody>
      </p:sp>
    </p:spTree>
    <p:extLst>
      <p:ext uri="{BB962C8B-B14F-4D97-AF65-F5344CB8AC3E}">
        <p14:creationId xmlns:p14="http://schemas.microsoft.com/office/powerpoint/2010/main" val="16955350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12</a:t>
            </a:fld>
            <a:endParaRPr lang="en-US" sz="1600" b="1" dirty="0">
              <a:latin typeface="Arial" pitchFamily="34" charset="0"/>
              <a:cs typeface="Arial" pitchFamily="34" charset="0"/>
            </a:endParaRPr>
          </a:p>
        </p:txBody>
      </p:sp>
      <p:sp>
        <p:nvSpPr>
          <p:cNvPr id="3" name="Ορθογώνιο 2">
            <a:extLst>
              <a:ext uri="{FF2B5EF4-FFF2-40B4-BE49-F238E27FC236}">
                <a16:creationId xmlns:a16="http://schemas.microsoft.com/office/drawing/2014/main" id="{29520E5D-784E-4F07-81CA-27523FA8DF8E}"/>
              </a:ext>
            </a:extLst>
          </p:cNvPr>
          <p:cNvSpPr/>
          <p:nvPr/>
        </p:nvSpPr>
        <p:spPr>
          <a:xfrm>
            <a:off x="280374" y="1290866"/>
            <a:ext cx="11753783" cy="5262979"/>
          </a:xfrm>
          <a:prstGeom prst="rect">
            <a:avLst/>
          </a:prstGeom>
        </p:spPr>
        <p:txBody>
          <a:bodyPr wrap="square">
            <a:spAutoFit/>
          </a:bodyPr>
          <a:lstStyle/>
          <a:p>
            <a:pPr marL="342900" indent="-342900">
              <a:buFont typeface="+mj-lt"/>
              <a:buAutoNum type="arabicPeriod"/>
            </a:pPr>
            <a:r>
              <a:rPr lang="el-GR" sz="2400" b="1" dirty="0"/>
              <a:t>Προσδιορισμός του σκοπού και του αντικειμένου της μελέτης </a:t>
            </a:r>
            <a:r>
              <a:rPr lang="el-GR" sz="2400" dirty="0"/>
              <a:t>– </a:t>
            </a:r>
            <a:r>
              <a:rPr lang="el-GR" sz="2400" dirty="0" err="1"/>
              <a:t>Goal</a:t>
            </a:r>
            <a:r>
              <a:rPr lang="el-GR" sz="2400" dirty="0"/>
              <a:t> and </a:t>
            </a:r>
            <a:r>
              <a:rPr lang="el-GR" sz="2400" dirty="0" err="1"/>
              <a:t>Scope</a:t>
            </a:r>
            <a:r>
              <a:rPr lang="el-GR" sz="2400" dirty="0"/>
              <a:t> </a:t>
            </a:r>
            <a:r>
              <a:rPr lang="el-GR" sz="2400" dirty="0" err="1"/>
              <a:t>Definition</a:t>
            </a:r>
            <a:r>
              <a:rPr lang="el-GR" sz="2400" dirty="0"/>
              <a:t> (ISO 14040). Στο συγκεκριμένο πρότυπο, έχουμε και έναν εναλλακτικό ορισμό της ΑΚΖ (που μοιάζει με τον ορισμό της SETAC), που είναι: «</a:t>
            </a:r>
            <a:r>
              <a:rPr lang="el-GR" sz="2400" i="1" dirty="0"/>
              <a:t>μια τεχνική για την εκτίμηση των περιβαλλοντικών θεμάτων και πιθανών επιπτώσεων που σχετίζονται με ένα προϊόν μέσω: της δημιουργίας μιας βάσης (απογραφής) δεδομένων των εισροών και εκροών ενός συστήματος που αφορά ένα προϊόν, της εκτίμησης των πιθανών περιβαλλοντικών επιπτώσεων που σχετίζονται με αυτές τις εισροές/εκροές, της ερμηνείας των αποτελεσμάτων των σταδίων της απογραφής και της εκτίμησης περιβαλλοντικών των επιπτώσεων σε σχέση με τους αντικειμενικούς στόχους της μελέτης</a:t>
            </a:r>
            <a:r>
              <a:rPr lang="el-GR" sz="2400" dirty="0"/>
              <a:t>». </a:t>
            </a:r>
          </a:p>
          <a:p>
            <a:pPr marL="342900" indent="-342900">
              <a:buFont typeface="+mj-lt"/>
              <a:buAutoNum type="arabicPeriod"/>
            </a:pPr>
            <a:r>
              <a:rPr lang="el-GR" sz="2400" b="1" dirty="0"/>
              <a:t>Απογραφή ή καταγραφή των δεδομένων </a:t>
            </a:r>
            <a:r>
              <a:rPr lang="el-GR" sz="2400" dirty="0"/>
              <a:t>– </a:t>
            </a:r>
            <a:r>
              <a:rPr lang="el-GR" sz="2400" dirty="0" err="1"/>
              <a:t>Life</a:t>
            </a:r>
            <a:r>
              <a:rPr lang="el-GR" sz="2400" dirty="0"/>
              <a:t> </a:t>
            </a:r>
            <a:r>
              <a:rPr lang="el-GR" sz="2400" dirty="0" err="1"/>
              <a:t>cycle</a:t>
            </a:r>
            <a:r>
              <a:rPr lang="el-GR" sz="2400" dirty="0"/>
              <a:t> </a:t>
            </a:r>
            <a:r>
              <a:rPr lang="el-GR" sz="2400" dirty="0" err="1"/>
              <a:t>inventory</a:t>
            </a:r>
            <a:r>
              <a:rPr lang="el-GR" sz="2400" dirty="0"/>
              <a:t> </a:t>
            </a:r>
            <a:r>
              <a:rPr lang="el-GR" sz="2400" dirty="0" err="1"/>
              <a:t>analysis</a:t>
            </a:r>
            <a:r>
              <a:rPr lang="el-GR" sz="2400" dirty="0"/>
              <a:t>, (ISO 14041, 1998). </a:t>
            </a:r>
          </a:p>
          <a:p>
            <a:pPr marL="342900" indent="-342900">
              <a:buFont typeface="+mj-lt"/>
              <a:buAutoNum type="arabicPeriod"/>
            </a:pPr>
            <a:r>
              <a:rPr lang="el-GR" sz="2400" b="1" dirty="0"/>
              <a:t>Εκτίμηση επιπτώσεων </a:t>
            </a:r>
            <a:r>
              <a:rPr lang="el-GR" sz="2400" dirty="0"/>
              <a:t>– </a:t>
            </a:r>
            <a:r>
              <a:rPr lang="en-GB" sz="2400" dirty="0"/>
              <a:t>Life cycle impact assessment, (ISO 14042 2000). </a:t>
            </a:r>
          </a:p>
          <a:p>
            <a:pPr marL="342900" indent="-342900">
              <a:buFont typeface="+mj-lt"/>
              <a:buAutoNum type="arabicPeriod"/>
            </a:pPr>
            <a:r>
              <a:rPr lang="el-GR" sz="2400" b="1" dirty="0"/>
              <a:t>Ερμηνεία και φάση βελτίωσης </a:t>
            </a:r>
            <a:r>
              <a:rPr lang="el-GR" sz="2400" dirty="0"/>
              <a:t>– </a:t>
            </a:r>
            <a:r>
              <a:rPr lang="el-GR" sz="2400" dirty="0" err="1"/>
              <a:t>Interpretation</a:t>
            </a:r>
            <a:r>
              <a:rPr lang="el-GR" sz="2400" dirty="0"/>
              <a:t> </a:t>
            </a:r>
            <a:r>
              <a:rPr lang="el-GR" sz="2400" dirty="0" err="1"/>
              <a:t>phase</a:t>
            </a:r>
            <a:r>
              <a:rPr lang="el-GR" sz="2400" dirty="0"/>
              <a:t>, (ISO 14043, 2000). </a:t>
            </a:r>
          </a:p>
          <a:p>
            <a:endParaRPr lang="el-GR" sz="2400" dirty="0">
              <a:solidFill>
                <a:srgbClr val="000000"/>
              </a:solidFill>
              <a:latin typeface="+mj-lt"/>
            </a:endParaRPr>
          </a:p>
        </p:txBody>
      </p:sp>
      <p:sp>
        <p:nvSpPr>
          <p:cNvPr id="12" name="TextBox 11">
            <a:extLst>
              <a:ext uri="{FF2B5EF4-FFF2-40B4-BE49-F238E27FC236}">
                <a16:creationId xmlns:a16="http://schemas.microsoft.com/office/drawing/2014/main" id="{8206C544-0E40-41D5-A3EC-482FEEE10296}"/>
              </a:ext>
            </a:extLst>
          </p:cNvPr>
          <p:cNvSpPr txBox="1"/>
          <p:nvPr/>
        </p:nvSpPr>
        <p:spPr>
          <a:xfrm>
            <a:off x="328041" y="806850"/>
            <a:ext cx="1778346" cy="461665"/>
          </a:xfrm>
          <a:prstGeom prst="rect">
            <a:avLst/>
          </a:prstGeom>
          <a:noFill/>
        </p:spPr>
        <p:txBody>
          <a:bodyPr wrap="square" rtlCol="0">
            <a:spAutoFit/>
          </a:bodyPr>
          <a:lstStyle/>
          <a:p>
            <a:r>
              <a:rPr lang="el-GR" sz="2400" dirty="0">
                <a:solidFill>
                  <a:srgbClr val="B46B62"/>
                </a:solidFill>
              </a:rPr>
              <a:t>Στάδια ΑΚΖ</a:t>
            </a:r>
            <a:endParaRPr lang="en-GB" sz="2400" dirty="0">
              <a:solidFill>
                <a:srgbClr val="B46B62"/>
              </a:solidFill>
            </a:endParaRPr>
          </a:p>
        </p:txBody>
      </p:sp>
    </p:spTree>
    <p:extLst>
      <p:ext uri="{BB962C8B-B14F-4D97-AF65-F5344CB8AC3E}">
        <p14:creationId xmlns:p14="http://schemas.microsoft.com/office/powerpoint/2010/main" val="33351603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13</a:t>
            </a:fld>
            <a:endParaRPr lang="en-US" sz="1600" b="1" dirty="0">
              <a:latin typeface="Arial" pitchFamily="34" charset="0"/>
              <a:cs typeface="Arial" pitchFamily="34" charset="0"/>
            </a:endParaRPr>
          </a:p>
        </p:txBody>
      </p:sp>
      <p:sp>
        <p:nvSpPr>
          <p:cNvPr id="3" name="Ορθογώνιο 2">
            <a:extLst>
              <a:ext uri="{FF2B5EF4-FFF2-40B4-BE49-F238E27FC236}">
                <a16:creationId xmlns:a16="http://schemas.microsoft.com/office/drawing/2014/main" id="{29520E5D-784E-4F07-81CA-27523FA8DF8E}"/>
              </a:ext>
            </a:extLst>
          </p:cNvPr>
          <p:cNvSpPr/>
          <p:nvPr/>
        </p:nvSpPr>
        <p:spPr>
          <a:xfrm>
            <a:off x="328040" y="1904911"/>
            <a:ext cx="6399331" cy="1938992"/>
          </a:xfrm>
          <a:prstGeom prst="rect">
            <a:avLst/>
          </a:prstGeom>
        </p:spPr>
        <p:txBody>
          <a:bodyPr wrap="square">
            <a:spAutoFit/>
          </a:bodyPr>
          <a:lstStyle/>
          <a:p>
            <a:pPr marL="342900" indent="-342900">
              <a:buFont typeface="Arial" panose="020B0604020202020204" pitchFamily="34" charset="0"/>
              <a:buChar char="•"/>
            </a:pPr>
            <a:r>
              <a:rPr lang="el-GR" sz="2400" dirty="0">
                <a:latin typeface="+mj-lt"/>
              </a:rPr>
              <a:t>Λειτουργική μονάδα – ΛΜ (</a:t>
            </a:r>
            <a:r>
              <a:rPr lang="el-GR" sz="2400" dirty="0" err="1">
                <a:latin typeface="+mj-lt"/>
              </a:rPr>
              <a:t>functional</a:t>
            </a:r>
            <a:r>
              <a:rPr lang="el-GR" sz="2400" dirty="0">
                <a:latin typeface="+mj-lt"/>
              </a:rPr>
              <a:t> </a:t>
            </a:r>
            <a:r>
              <a:rPr lang="el-GR" sz="2400" dirty="0" err="1">
                <a:latin typeface="+mj-lt"/>
              </a:rPr>
              <a:t>unit</a:t>
            </a:r>
            <a:r>
              <a:rPr lang="el-GR" sz="2400" dirty="0">
                <a:latin typeface="+mj-lt"/>
              </a:rPr>
              <a:t>)</a:t>
            </a:r>
          </a:p>
          <a:p>
            <a:pPr marL="342900" indent="-342900">
              <a:buFont typeface="Arial" panose="020B0604020202020204" pitchFamily="34" charset="0"/>
              <a:buChar char="•"/>
            </a:pPr>
            <a:endParaRPr lang="el-GR" sz="2400" dirty="0">
              <a:latin typeface="+mj-lt"/>
            </a:endParaRPr>
          </a:p>
          <a:p>
            <a:pPr marL="342900" indent="-342900">
              <a:buFont typeface="Arial" panose="020B0604020202020204" pitchFamily="34" charset="0"/>
              <a:buChar char="•"/>
            </a:pPr>
            <a:r>
              <a:rPr lang="el-GR" sz="2400" dirty="0">
                <a:latin typeface="+mj-lt"/>
              </a:rPr>
              <a:t>Όρια συστήματος (</a:t>
            </a:r>
            <a:r>
              <a:rPr lang="en-GB" sz="2400" dirty="0">
                <a:latin typeface="+mj-lt"/>
              </a:rPr>
              <a:t>system boundaries)</a:t>
            </a:r>
            <a:endParaRPr lang="el-GR" sz="2400" dirty="0">
              <a:latin typeface="+mj-lt"/>
            </a:endParaRPr>
          </a:p>
          <a:p>
            <a:pPr marL="342900" indent="-342900">
              <a:buFont typeface="Arial" panose="020B0604020202020204" pitchFamily="34" charset="0"/>
              <a:buChar char="•"/>
            </a:pPr>
            <a:endParaRPr lang="el-GR" sz="2400" dirty="0">
              <a:latin typeface="+mj-lt"/>
            </a:endParaRPr>
          </a:p>
          <a:p>
            <a:pPr marL="342900" indent="-342900">
              <a:buFont typeface="Arial" panose="020B0604020202020204" pitchFamily="34" charset="0"/>
              <a:buChar char="•"/>
            </a:pPr>
            <a:r>
              <a:rPr lang="el-GR" sz="2400" dirty="0">
                <a:latin typeface="+mj-lt"/>
              </a:rPr>
              <a:t>Αξιοπιστία δεδομένων </a:t>
            </a:r>
            <a:r>
              <a:rPr lang="en-GB" sz="2400" dirty="0">
                <a:latin typeface="+mj-lt"/>
              </a:rPr>
              <a:t> </a:t>
            </a:r>
            <a:r>
              <a:rPr lang="el-GR" sz="2400" dirty="0">
                <a:latin typeface="+mj-lt"/>
              </a:rPr>
              <a:t> </a:t>
            </a:r>
            <a:endParaRPr lang="el-GR" sz="2400" dirty="0">
              <a:solidFill>
                <a:srgbClr val="000000"/>
              </a:solidFill>
              <a:latin typeface="+mj-lt"/>
            </a:endParaRPr>
          </a:p>
        </p:txBody>
      </p:sp>
      <p:sp>
        <p:nvSpPr>
          <p:cNvPr id="12" name="TextBox 11">
            <a:extLst>
              <a:ext uri="{FF2B5EF4-FFF2-40B4-BE49-F238E27FC236}">
                <a16:creationId xmlns:a16="http://schemas.microsoft.com/office/drawing/2014/main" id="{8206C544-0E40-41D5-A3EC-482FEEE10296}"/>
              </a:ext>
            </a:extLst>
          </p:cNvPr>
          <p:cNvSpPr txBox="1"/>
          <p:nvPr/>
        </p:nvSpPr>
        <p:spPr>
          <a:xfrm>
            <a:off x="328040" y="1012335"/>
            <a:ext cx="6252373" cy="492443"/>
          </a:xfrm>
          <a:prstGeom prst="rect">
            <a:avLst/>
          </a:prstGeom>
          <a:noFill/>
        </p:spPr>
        <p:txBody>
          <a:bodyPr wrap="square" rtlCol="0">
            <a:spAutoFit/>
          </a:bodyPr>
          <a:lstStyle/>
          <a:p>
            <a:r>
              <a:rPr lang="el-GR" sz="2600" dirty="0">
                <a:solidFill>
                  <a:srgbClr val="B46B62"/>
                </a:solidFill>
              </a:rPr>
              <a:t>Σημαντικές έννοιες στην ΑΖΚ</a:t>
            </a:r>
            <a:endParaRPr lang="en-GB" sz="2600" dirty="0">
              <a:solidFill>
                <a:srgbClr val="B46B62"/>
              </a:solidFill>
            </a:endParaRPr>
          </a:p>
        </p:txBody>
      </p:sp>
    </p:spTree>
    <p:extLst>
      <p:ext uri="{BB962C8B-B14F-4D97-AF65-F5344CB8AC3E}">
        <p14:creationId xmlns:p14="http://schemas.microsoft.com/office/powerpoint/2010/main" val="24849889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14</a:t>
            </a:fld>
            <a:endParaRPr lang="en-US" sz="1600" b="1" dirty="0">
              <a:latin typeface="Arial" pitchFamily="34" charset="0"/>
              <a:cs typeface="Arial" pitchFamily="34" charset="0"/>
            </a:endParaRPr>
          </a:p>
        </p:txBody>
      </p:sp>
      <p:sp>
        <p:nvSpPr>
          <p:cNvPr id="3" name="Ορθογώνιο 2">
            <a:extLst>
              <a:ext uri="{FF2B5EF4-FFF2-40B4-BE49-F238E27FC236}">
                <a16:creationId xmlns:a16="http://schemas.microsoft.com/office/drawing/2014/main" id="{29520E5D-784E-4F07-81CA-27523FA8DF8E}"/>
              </a:ext>
            </a:extLst>
          </p:cNvPr>
          <p:cNvSpPr/>
          <p:nvPr/>
        </p:nvSpPr>
        <p:spPr>
          <a:xfrm>
            <a:off x="328040" y="1904911"/>
            <a:ext cx="11583586" cy="3416320"/>
          </a:xfrm>
          <a:prstGeom prst="rect">
            <a:avLst/>
          </a:prstGeom>
        </p:spPr>
        <p:txBody>
          <a:bodyPr wrap="square">
            <a:spAutoFit/>
          </a:bodyPr>
          <a:lstStyle/>
          <a:p>
            <a:r>
              <a:rPr lang="el-GR" sz="2400" dirty="0">
                <a:latin typeface="+mj-lt"/>
              </a:rPr>
              <a:t>συλλογή δεδομένων που αφορούν: </a:t>
            </a:r>
          </a:p>
          <a:p>
            <a:pPr marL="342900" indent="-342900">
              <a:buFont typeface="Arial" panose="020B0604020202020204" pitchFamily="34" charset="0"/>
              <a:buChar char="•"/>
            </a:pPr>
            <a:r>
              <a:rPr lang="el-GR" sz="2400" dirty="0">
                <a:latin typeface="+mj-lt"/>
              </a:rPr>
              <a:t>ενέργεια </a:t>
            </a:r>
          </a:p>
          <a:p>
            <a:pPr marL="342900" indent="-342900">
              <a:buFont typeface="Arial" panose="020B0604020202020204" pitchFamily="34" charset="0"/>
              <a:buChar char="•"/>
            </a:pPr>
            <a:r>
              <a:rPr lang="el-GR" sz="2400" dirty="0">
                <a:latin typeface="+mj-lt"/>
              </a:rPr>
              <a:t>υλικά-πρώτες ύλες </a:t>
            </a:r>
          </a:p>
          <a:p>
            <a:pPr marL="342900" indent="-342900">
              <a:buFont typeface="Arial" panose="020B0604020202020204" pitchFamily="34" charset="0"/>
              <a:buChar char="•"/>
            </a:pPr>
            <a:r>
              <a:rPr lang="el-GR" sz="2400" dirty="0">
                <a:latin typeface="+mj-lt"/>
              </a:rPr>
              <a:t>απόβλητα </a:t>
            </a:r>
          </a:p>
          <a:p>
            <a:pPr marL="342900" indent="-342900">
              <a:buFont typeface="Arial" panose="020B0604020202020204" pitchFamily="34" charset="0"/>
              <a:buChar char="•"/>
            </a:pPr>
            <a:r>
              <a:rPr lang="el-GR" sz="2400" dirty="0">
                <a:latin typeface="+mj-lt"/>
              </a:rPr>
              <a:t>αέριες εκπομπές </a:t>
            </a:r>
          </a:p>
          <a:p>
            <a:pPr marL="342900" indent="-342900">
              <a:buFont typeface="Arial" panose="020B0604020202020204" pitchFamily="34" charset="0"/>
              <a:buChar char="•"/>
            </a:pPr>
            <a:r>
              <a:rPr lang="el-GR" sz="2400" dirty="0">
                <a:latin typeface="+mj-lt"/>
              </a:rPr>
              <a:t>υδατική και εδαφική διάθεση κ.ά. </a:t>
            </a:r>
          </a:p>
          <a:p>
            <a:pPr marL="342900" indent="-342900">
              <a:buFont typeface="Arial" panose="020B0604020202020204" pitchFamily="34" charset="0"/>
              <a:buChar char="•"/>
            </a:pPr>
            <a:r>
              <a:rPr lang="el-GR" sz="2400" dirty="0">
                <a:latin typeface="+mj-lt"/>
              </a:rPr>
              <a:t>επιβεβαίωση των δεδομένων </a:t>
            </a:r>
          </a:p>
          <a:p>
            <a:pPr marL="342900" indent="-342900">
              <a:buFont typeface="Arial" panose="020B0604020202020204" pitchFamily="34" charset="0"/>
              <a:buChar char="•"/>
            </a:pPr>
            <a:r>
              <a:rPr lang="el-GR" sz="2400" dirty="0">
                <a:latin typeface="+mj-lt"/>
              </a:rPr>
              <a:t>έκφραση των δεδομένων ανά λειτουργική μονάδα </a:t>
            </a:r>
          </a:p>
          <a:p>
            <a:pPr marL="342900" indent="-342900">
              <a:buFont typeface="Arial" panose="020B0604020202020204" pitchFamily="34" charset="0"/>
              <a:buChar char="•"/>
            </a:pPr>
            <a:r>
              <a:rPr lang="el-GR" sz="2400" dirty="0">
                <a:latin typeface="+mj-lt"/>
              </a:rPr>
              <a:t>πιθανό επαναπροσδιορισμό των ορίων μετά από ανάλυση ευαισθησίας </a:t>
            </a:r>
          </a:p>
        </p:txBody>
      </p:sp>
      <p:sp>
        <p:nvSpPr>
          <p:cNvPr id="12" name="TextBox 11">
            <a:extLst>
              <a:ext uri="{FF2B5EF4-FFF2-40B4-BE49-F238E27FC236}">
                <a16:creationId xmlns:a16="http://schemas.microsoft.com/office/drawing/2014/main" id="{8206C544-0E40-41D5-A3EC-482FEEE10296}"/>
              </a:ext>
            </a:extLst>
          </p:cNvPr>
          <p:cNvSpPr txBox="1"/>
          <p:nvPr/>
        </p:nvSpPr>
        <p:spPr>
          <a:xfrm>
            <a:off x="328040" y="1012335"/>
            <a:ext cx="6252373" cy="492443"/>
          </a:xfrm>
          <a:prstGeom prst="rect">
            <a:avLst/>
          </a:prstGeom>
          <a:noFill/>
        </p:spPr>
        <p:txBody>
          <a:bodyPr wrap="square" rtlCol="0">
            <a:spAutoFit/>
          </a:bodyPr>
          <a:lstStyle/>
          <a:p>
            <a:r>
              <a:rPr lang="el-GR" sz="2600" dirty="0">
                <a:solidFill>
                  <a:srgbClr val="B46B62"/>
                </a:solidFill>
              </a:rPr>
              <a:t>Καταγραφή δεδομένων (</a:t>
            </a:r>
            <a:r>
              <a:rPr lang="en-US" sz="2600" dirty="0">
                <a:solidFill>
                  <a:srgbClr val="B46B62"/>
                </a:solidFill>
              </a:rPr>
              <a:t>LCI)</a:t>
            </a:r>
            <a:endParaRPr lang="en-GB" sz="2600" dirty="0">
              <a:solidFill>
                <a:srgbClr val="B46B62"/>
              </a:solidFill>
            </a:endParaRPr>
          </a:p>
        </p:txBody>
      </p:sp>
    </p:spTree>
    <p:extLst>
      <p:ext uri="{BB962C8B-B14F-4D97-AF65-F5344CB8AC3E}">
        <p14:creationId xmlns:p14="http://schemas.microsoft.com/office/powerpoint/2010/main" val="2106370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15</a:t>
            </a:fld>
            <a:endParaRPr lang="en-US" sz="1600" b="1" dirty="0">
              <a:latin typeface="Arial" pitchFamily="34" charset="0"/>
              <a:cs typeface="Arial" pitchFamily="34" charset="0"/>
            </a:endParaRPr>
          </a:p>
        </p:txBody>
      </p:sp>
      <p:sp>
        <p:nvSpPr>
          <p:cNvPr id="3" name="Ορθογώνιο 2">
            <a:extLst>
              <a:ext uri="{FF2B5EF4-FFF2-40B4-BE49-F238E27FC236}">
                <a16:creationId xmlns:a16="http://schemas.microsoft.com/office/drawing/2014/main" id="{29520E5D-784E-4F07-81CA-27523FA8DF8E}"/>
              </a:ext>
            </a:extLst>
          </p:cNvPr>
          <p:cNvSpPr/>
          <p:nvPr/>
        </p:nvSpPr>
        <p:spPr>
          <a:xfrm>
            <a:off x="328040" y="1904911"/>
            <a:ext cx="4358260" cy="2462213"/>
          </a:xfrm>
          <a:prstGeom prst="rect">
            <a:avLst/>
          </a:prstGeom>
        </p:spPr>
        <p:txBody>
          <a:bodyPr wrap="square">
            <a:spAutoFit/>
          </a:bodyPr>
          <a:lstStyle/>
          <a:p>
            <a:pPr marL="457200" indent="-457200">
              <a:buFont typeface="+mj-lt"/>
              <a:buAutoNum type="arabicPeriod"/>
            </a:pPr>
            <a:r>
              <a:rPr lang="el-GR" sz="2200" dirty="0">
                <a:latin typeface="+mj-lt"/>
              </a:rPr>
              <a:t>Επιλογή ρύπων και κατηγοριών επιπτώσεων </a:t>
            </a:r>
          </a:p>
          <a:p>
            <a:pPr marL="457200" indent="-457200">
              <a:buFont typeface="+mj-lt"/>
              <a:buAutoNum type="arabicPeriod"/>
            </a:pPr>
            <a:endParaRPr lang="el-GR" sz="2200" dirty="0">
              <a:latin typeface="+mj-lt"/>
            </a:endParaRPr>
          </a:p>
          <a:p>
            <a:pPr marL="457200" indent="-457200">
              <a:buFont typeface="+mj-lt"/>
              <a:buAutoNum type="arabicPeriod"/>
            </a:pPr>
            <a:r>
              <a:rPr lang="el-GR" sz="2200" dirty="0">
                <a:latin typeface="+mj-lt"/>
              </a:rPr>
              <a:t>Εσωτερική στάθμιση ρύπων ανά περιβαλλοντική επίπτωση </a:t>
            </a:r>
          </a:p>
          <a:p>
            <a:pPr marL="457200" indent="-457200">
              <a:buFont typeface="+mj-lt"/>
              <a:buAutoNum type="arabicPeriod"/>
            </a:pPr>
            <a:endParaRPr lang="el-GR" sz="2200" dirty="0">
              <a:latin typeface="+mj-lt"/>
            </a:endParaRPr>
          </a:p>
          <a:p>
            <a:pPr marL="457200" indent="-457200">
              <a:buFont typeface="+mj-lt"/>
              <a:buAutoNum type="arabicPeriod"/>
            </a:pPr>
            <a:r>
              <a:rPr lang="el-GR" sz="2200" dirty="0">
                <a:latin typeface="+mj-lt"/>
              </a:rPr>
              <a:t>Κανονικοποίηση δεδομένων </a:t>
            </a:r>
          </a:p>
        </p:txBody>
      </p:sp>
      <p:sp>
        <p:nvSpPr>
          <p:cNvPr id="12" name="TextBox 11">
            <a:extLst>
              <a:ext uri="{FF2B5EF4-FFF2-40B4-BE49-F238E27FC236}">
                <a16:creationId xmlns:a16="http://schemas.microsoft.com/office/drawing/2014/main" id="{8206C544-0E40-41D5-A3EC-482FEEE10296}"/>
              </a:ext>
            </a:extLst>
          </p:cNvPr>
          <p:cNvSpPr txBox="1"/>
          <p:nvPr/>
        </p:nvSpPr>
        <p:spPr>
          <a:xfrm>
            <a:off x="328040" y="1012335"/>
            <a:ext cx="6252373" cy="492443"/>
          </a:xfrm>
          <a:prstGeom prst="rect">
            <a:avLst/>
          </a:prstGeom>
          <a:noFill/>
        </p:spPr>
        <p:txBody>
          <a:bodyPr wrap="square" rtlCol="0">
            <a:spAutoFit/>
          </a:bodyPr>
          <a:lstStyle/>
          <a:p>
            <a:r>
              <a:rPr lang="el-GR" sz="2600" dirty="0">
                <a:solidFill>
                  <a:srgbClr val="B46B62"/>
                </a:solidFill>
              </a:rPr>
              <a:t>Εκτίμηση επιπτώσεων</a:t>
            </a:r>
            <a:endParaRPr lang="en-GB" sz="2600" dirty="0">
              <a:solidFill>
                <a:srgbClr val="B46B62"/>
              </a:solidFill>
            </a:endParaRPr>
          </a:p>
        </p:txBody>
      </p:sp>
      <p:pic>
        <p:nvPicPr>
          <p:cNvPr id="13" name="Εικόνα 12" descr="Εικόνα που περιέχει στιγμιότυπο οθόνης&#10;&#10;Περιγραφή που δημιουργήθηκε αυτόματα">
            <a:extLst>
              <a:ext uri="{FF2B5EF4-FFF2-40B4-BE49-F238E27FC236}">
                <a16:creationId xmlns:a16="http://schemas.microsoft.com/office/drawing/2014/main" id="{21D68B8F-F73E-44D0-AD00-C861215CD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7558" y="935943"/>
            <a:ext cx="7111026" cy="5007830"/>
          </a:xfrm>
          <a:prstGeom prst="rect">
            <a:avLst/>
          </a:prstGeom>
        </p:spPr>
      </p:pic>
      <p:sp>
        <p:nvSpPr>
          <p:cNvPr id="4" name="TextBox 3">
            <a:extLst>
              <a:ext uri="{FF2B5EF4-FFF2-40B4-BE49-F238E27FC236}">
                <a16:creationId xmlns:a16="http://schemas.microsoft.com/office/drawing/2014/main" id="{42D53C1C-9DB0-46D5-B073-9259165BB0F1}"/>
              </a:ext>
            </a:extLst>
          </p:cNvPr>
          <p:cNvSpPr txBox="1"/>
          <p:nvPr/>
        </p:nvSpPr>
        <p:spPr>
          <a:xfrm>
            <a:off x="816429" y="5012871"/>
            <a:ext cx="3102428" cy="646331"/>
          </a:xfrm>
          <a:prstGeom prst="rect">
            <a:avLst/>
          </a:prstGeom>
          <a:noFill/>
        </p:spPr>
        <p:txBody>
          <a:bodyPr wrap="square" rtlCol="0">
            <a:spAutoFit/>
          </a:bodyPr>
          <a:lstStyle/>
          <a:p>
            <a:pPr algn="ctr"/>
            <a:r>
              <a:rPr lang="el-GR" dirty="0">
                <a:solidFill>
                  <a:srgbClr val="B46B62"/>
                </a:solidFill>
                <a:latin typeface="+mj-lt"/>
              </a:rPr>
              <a:t>Δυναμικά παγκόσμιας υπερθέρμανσης</a:t>
            </a:r>
            <a:endParaRPr lang="en-GB" dirty="0">
              <a:solidFill>
                <a:srgbClr val="B46B62"/>
              </a:solidFill>
              <a:latin typeface="+mj-lt"/>
            </a:endParaRPr>
          </a:p>
        </p:txBody>
      </p:sp>
      <p:cxnSp>
        <p:nvCxnSpPr>
          <p:cNvPr id="6" name="Ευθύγραμμο βέλος σύνδεσης 5">
            <a:extLst>
              <a:ext uri="{FF2B5EF4-FFF2-40B4-BE49-F238E27FC236}">
                <a16:creationId xmlns:a16="http://schemas.microsoft.com/office/drawing/2014/main" id="{290DE5D2-4355-40A7-8567-7FCE9BBA0681}"/>
              </a:ext>
            </a:extLst>
          </p:cNvPr>
          <p:cNvCxnSpPr>
            <a:cxnSpLocks/>
          </p:cNvCxnSpPr>
          <p:nvPr/>
        </p:nvCxnSpPr>
        <p:spPr>
          <a:xfrm flipV="1">
            <a:off x="3722914" y="3921443"/>
            <a:ext cx="5355773" cy="1352687"/>
          </a:xfrm>
          <a:prstGeom prst="straightConnector1">
            <a:avLst/>
          </a:prstGeom>
          <a:ln>
            <a:solidFill>
              <a:srgbClr val="B46B62"/>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248528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16</a:t>
            </a:fld>
            <a:endParaRPr lang="en-US" sz="1600" b="1" dirty="0">
              <a:latin typeface="Arial" pitchFamily="34" charset="0"/>
              <a:cs typeface="Arial" pitchFamily="34" charset="0"/>
            </a:endParaRPr>
          </a:p>
        </p:txBody>
      </p:sp>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A2F5C0D1-E3F0-4F6B-B806-A6A8CCE85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8295" y="767978"/>
            <a:ext cx="4111534" cy="5474760"/>
          </a:xfrm>
          <a:prstGeom prst="rect">
            <a:avLst/>
          </a:prstGeom>
        </p:spPr>
      </p:pic>
      <p:sp>
        <p:nvSpPr>
          <p:cNvPr id="6" name="TextBox 5">
            <a:extLst>
              <a:ext uri="{FF2B5EF4-FFF2-40B4-BE49-F238E27FC236}">
                <a16:creationId xmlns:a16="http://schemas.microsoft.com/office/drawing/2014/main" id="{27E4F736-25D8-41D1-9027-5B17FBC6B65F}"/>
              </a:ext>
            </a:extLst>
          </p:cNvPr>
          <p:cNvSpPr txBox="1"/>
          <p:nvPr/>
        </p:nvSpPr>
        <p:spPr>
          <a:xfrm>
            <a:off x="328040" y="1473451"/>
            <a:ext cx="2986660" cy="1938992"/>
          </a:xfrm>
          <a:prstGeom prst="rect">
            <a:avLst/>
          </a:prstGeom>
          <a:noFill/>
        </p:spPr>
        <p:txBody>
          <a:bodyPr wrap="square" rtlCol="0">
            <a:spAutoFit/>
          </a:bodyPr>
          <a:lstStyle/>
          <a:p>
            <a:r>
              <a:rPr lang="el-GR" sz="2400" dirty="0">
                <a:solidFill>
                  <a:srgbClr val="B46B62"/>
                </a:solidFill>
              </a:rPr>
              <a:t>Εκτίμηση επιπτώσεων</a:t>
            </a:r>
          </a:p>
          <a:p>
            <a:endParaRPr lang="el-GR" sz="2400" dirty="0">
              <a:solidFill>
                <a:srgbClr val="B46B62"/>
              </a:solidFill>
            </a:endParaRPr>
          </a:p>
          <a:p>
            <a:r>
              <a:rPr lang="el-GR" sz="2400" dirty="0">
                <a:solidFill>
                  <a:srgbClr val="B46B62"/>
                </a:solidFill>
              </a:rPr>
              <a:t>3 κατηγορίες δεικτών</a:t>
            </a:r>
          </a:p>
          <a:p>
            <a:endParaRPr lang="el-GR" sz="2400" dirty="0">
              <a:solidFill>
                <a:srgbClr val="B46B62"/>
              </a:solidFill>
            </a:endParaRPr>
          </a:p>
          <a:p>
            <a:r>
              <a:rPr lang="el-GR" sz="2400" dirty="0">
                <a:solidFill>
                  <a:srgbClr val="B46B62"/>
                </a:solidFill>
              </a:rPr>
              <a:t>(</a:t>
            </a:r>
            <a:r>
              <a:rPr lang="en-US" sz="2400" dirty="0">
                <a:solidFill>
                  <a:srgbClr val="B46B62"/>
                </a:solidFill>
              </a:rPr>
              <a:t>method </a:t>
            </a:r>
            <a:r>
              <a:rPr lang="en-US" sz="2400" dirty="0" err="1">
                <a:solidFill>
                  <a:srgbClr val="B46B62"/>
                </a:solidFill>
              </a:rPr>
              <a:t>ReCiPe</a:t>
            </a:r>
            <a:r>
              <a:rPr lang="en-US" sz="2400" dirty="0">
                <a:solidFill>
                  <a:srgbClr val="B46B62"/>
                </a:solidFill>
              </a:rPr>
              <a:t>)</a:t>
            </a:r>
            <a:endParaRPr lang="en-GB" sz="2400" dirty="0">
              <a:solidFill>
                <a:srgbClr val="B46B62"/>
              </a:solidFill>
            </a:endParaRPr>
          </a:p>
        </p:txBody>
      </p:sp>
    </p:spTree>
    <p:extLst>
      <p:ext uri="{BB962C8B-B14F-4D97-AF65-F5344CB8AC3E}">
        <p14:creationId xmlns:p14="http://schemas.microsoft.com/office/powerpoint/2010/main" val="27524495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17</a:t>
            </a:fld>
            <a:endParaRPr lang="en-US" sz="1600" b="1" dirty="0">
              <a:latin typeface="Arial" pitchFamily="34" charset="0"/>
              <a:cs typeface="Arial" pitchFamily="34" charset="0"/>
            </a:endParaRPr>
          </a:p>
        </p:txBody>
      </p:sp>
      <p:sp>
        <p:nvSpPr>
          <p:cNvPr id="6" name="TextBox 5">
            <a:extLst>
              <a:ext uri="{FF2B5EF4-FFF2-40B4-BE49-F238E27FC236}">
                <a16:creationId xmlns:a16="http://schemas.microsoft.com/office/drawing/2014/main" id="{27E4F736-25D8-41D1-9027-5B17FBC6B65F}"/>
              </a:ext>
            </a:extLst>
          </p:cNvPr>
          <p:cNvSpPr txBox="1"/>
          <p:nvPr/>
        </p:nvSpPr>
        <p:spPr>
          <a:xfrm>
            <a:off x="328040" y="1473451"/>
            <a:ext cx="2986660" cy="830997"/>
          </a:xfrm>
          <a:prstGeom prst="rect">
            <a:avLst/>
          </a:prstGeom>
          <a:noFill/>
        </p:spPr>
        <p:txBody>
          <a:bodyPr wrap="square" rtlCol="0">
            <a:spAutoFit/>
          </a:bodyPr>
          <a:lstStyle/>
          <a:p>
            <a:r>
              <a:rPr lang="el-GR" sz="2400" dirty="0">
                <a:solidFill>
                  <a:srgbClr val="B46B62"/>
                </a:solidFill>
              </a:rPr>
              <a:t>Κανονικοποίηση δεδομένων</a:t>
            </a:r>
            <a:endParaRPr lang="en-GB" sz="2400" dirty="0">
              <a:solidFill>
                <a:srgbClr val="B46B62"/>
              </a:solidFill>
            </a:endParaRPr>
          </a:p>
        </p:txBody>
      </p:sp>
      <p:pic>
        <p:nvPicPr>
          <p:cNvPr id="5" name="Εικόνα 4">
            <a:extLst>
              <a:ext uri="{FF2B5EF4-FFF2-40B4-BE49-F238E27FC236}">
                <a16:creationId xmlns:a16="http://schemas.microsoft.com/office/drawing/2014/main" id="{31205140-FF58-45C6-8C3B-5AD754CC4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614" y="725516"/>
            <a:ext cx="5479122" cy="5461274"/>
          </a:xfrm>
          <a:prstGeom prst="rect">
            <a:avLst/>
          </a:prstGeom>
        </p:spPr>
      </p:pic>
    </p:spTree>
    <p:extLst>
      <p:ext uri="{BB962C8B-B14F-4D97-AF65-F5344CB8AC3E}">
        <p14:creationId xmlns:p14="http://schemas.microsoft.com/office/powerpoint/2010/main" val="2237662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18</a:t>
            </a:fld>
            <a:endParaRPr lang="en-US" sz="1600" b="1" dirty="0">
              <a:latin typeface="Arial" pitchFamily="34" charset="0"/>
              <a:cs typeface="Arial" pitchFamily="34" charset="0"/>
            </a:endParaRPr>
          </a:p>
        </p:txBody>
      </p:sp>
      <p:sp>
        <p:nvSpPr>
          <p:cNvPr id="6" name="TextBox 5">
            <a:extLst>
              <a:ext uri="{FF2B5EF4-FFF2-40B4-BE49-F238E27FC236}">
                <a16:creationId xmlns:a16="http://schemas.microsoft.com/office/drawing/2014/main" id="{27E4F736-25D8-41D1-9027-5B17FBC6B65F}"/>
              </a:ext>
            </a:extLst>
          </p:cNvPr>
          <p:cNvSpPr txBox="1"/>
          <p:nvPr/>
        </p:nvSpPr>
        <p:spPr>
          <a:xfrm>
            <a:off x="932096" y="892416"/>
            <a:ext cx="9254375" cy="461665"/>
          </a:xfrm>
          <a:prstGeom prst="rect">
            <a:avLst/>
          </a:prstGeom>
          <a:noFill/>
        </p:spPr>
        <p:txBody>
          <a:bodyPr wrap="square" rtlCol="0">
            <a:spAutoFit/>
          </a:bodyPr>
          <a:lstStyle/>
          <a:p>
            <a:pPr algn="ctr"/>
            <a:r>
              <a:rPr lang="el-GR" sz="2400" dirty="0">
                <a:solidFill>
                  <a:srgbClr val="B46B62"/>
                </a:solidFill>
              </a:rPr>
              <a:t>Ισοδύναμο </a:t>
            </a:r>
            <a:r>
              <a:rPr lang="en-US" sz="2400" dirty="0">
                <a:solidFill>
                  <a:srgbClr val="B46B62"/>
                </a:solidFill>
              </a:rPr>
              <a:t>CO</a:t>
            </a:r>
            <a:r>
              <a:rPr lang="en-US" sz="2400" baseline="-25000" dirty="0">
                <a:solidFill>
                  <a:srgbClr val="B46B62"/>
                </a:solidFill>
              </a:rPr>
              <a:t>2eq</a:t>
            </a:r>
            <a:r>
              <a:rPr lang="en-US" sz="2400" dirty="0">
                <a:solidFill>
                  <a:srgbClr val="B46B62"/>
                </a:solidFill>
              </a:rPr>
              <a:t> – </a:t>
            </a:r>
            <a:r>
              <a:rPr lang="el-GR" sz="2400" dirty="0">
                <a:solidFill>
                  <a:srgbClr val="B46B62"/>
                </a:solidFill>
              </a:rPr>
              <a:t>Βιογενές, ορυκτό </a:t>
            </a:r>
            <a:r>
              <a:rPr lang="en-US" sz="2400" dirty="0">
                <a:solidFill>
                  <a:srgbClr val="B46B62"/>
                </a:solidFill>
              </a:rPr>
              <a:t>CO</a:t>
            </a:r>
            <a:r>
              <a:rPr lang="en-US" sz="2400" baseline="-25000" dirty="0">
                <a:solidFill>
                  <a:srgbClr val="B46B62"/>
                </a:solidFill>
              </a:rPr>
              <a:t>2</a:t>
            </a:r>
            <a:endParaRPr lang="en-GB" sz="2400" baseline="-25000" dirty="0">
              <a:solidFill>
                <a:srgbClr val="B46B62"/>
              </a:solidFill>
            </a:endParaRPr>
          </a:p>
        </p:txBody>
      </p:sp>
      <p:pic>
        <p:nvPicPr>
          <p:cNvPr id="4" name="Εικόνα 3" descr="Εικόνα που περιέχει κείμενο, χάρτης&#10;&#10;Περιγραφή που δημιουργήθηκε αυτόματα">
            <a:extLst>
              <a:ext uri="{FF2B5EF4-FFF2-40B4-BE49-F238E27FC236}">
                <a16:creationId xmlns:a16="http://schemas.microsoft.com/office/drawing/2014/main" id="{E6263A66-C7D6-46B5-B28C-4DCDB8AD96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5590" y="1426731"/>
            <a:ext cx="8196943" cy="4522451"/>
          </a:xfrm>
          <a:prstGeom prst="rect">
            <a:avLst/>
          </a:prstGeom>
        </p:spPr>
      </p:pic>
    </p:spTree>
    <p:extLst>
      <p:ext uri="{BB962C8B-B14F-4D97-AF65-F5344CB8AC3E}">
        <p14:creationId xmlns:p14="http://schemas.microsoft.com/office/powerpoint/2010/main" val="9126469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19</a:t>
            </a:fld>
            <a:endParaRPr lang="en-US" sz="1600" b="1" dirty="0">
              <a:latin typeface="Arial" pitchFamily="34" charset="0"/>
              <a:cs typeface="Arial" pitchFamily="34" charset="0"/>
            </a:endParaRPr>
          </a:p>
        </p:txBody>
      </p:sp>
      <p:sp>
        <p:nvSpPr>
          <p:cNvPr id="6" name="TextBox 5">
            <a:extLst>
              <a:ext uri="{FF2B5EF4-FFF2-40B4-BE49-F238E27FC236}">
                <a16:creationId xmlns:a16="http://schemas.microsoft.com/office/drawing/2014/main" id="{27E4F736-25D8-41D1-9027-5B17FBC6B65F}"/>
              </a:ext>
            </a:extLst>
          </p:cNvPr>
          <p:cNvSpPr txBox="1"/>
          <p:nvPr/>
        </p:nvSpPr>
        <p:spPr>
          <a:xfrm>
            <a:off x="656081" y="908818"/>
            <a:ext cx="9254375" cy="461665"/>
          </a:xfrm>
          <a:prstGeom prst="rect">
            <a:avLst/>
          </a:prstGeom>
          <a:noFill/>
        </p:spPr>
        <p:txBody>
          <a:bodyPr wrap="square" rtlCol="0">
            <a:spAutoFit/>
          </a:bodyPr>
          <a:lstStyle/>
          <a:p>
            <a:r>
              <a:rPr lang="el-GR" sz="2400" dirty="0">
                <a:solidFill>
                  <a:srgbClr val="B46B62"/>
                </a:solidFill>
              </a:rPr>
              <a:t>Ισοδύναμο </a:t>
            </a:r>
            <a:r>
              <a:rPr lang="en-US" sz="2400" dirty="0">
                <a:solidFill>
                  <a:srgbClr val="B46B62"/>
                </a:solidFill>
              </a:rPr>
              <a:t>CO</a:t>
            </a:r>
            <a:r>
              <a:rPr lang="en-US" sz="2400" baseline="-25000" dirty="0">
                <a:solidFill>
                  <a:srgbClr val="B46B62"/>
                </a:solidFill>
              </a:rPr>
              <a:t>2eq</a:t>
            </a:r>
            <a:endParaRPr lang="en-GB" sz="2400" baseline="-25000" dirty="0">
              <a:solidFill>
                <a:srgbClr val="B46B62"/>
              </a:solidFill>
            </a:endParaRPr>
          </a:p>
        </p:txBody>
      </p:sp>
      <p:sp>
        <p:nvSpPr>
          <p:cNvPr id="3" name="Ορθογώνιο 2">
            <a:extLst>
              <a:ext uri="{FF2B5EF4-FFF2-40B4-BE49-F238E27FC236}">
                <a16:creationId xmlns:a16="http://schemas.microsoft.com/office/drawing/2014/main" id="{544A6180-2FC1-460F-81DC-1981C9884D81}"/>
              </a:ext>
            </a:extLst>
          </p:cNvPr>
          <p:cNvSpPr/>
          <p:nvPr/>
        </p:nvSpPr>
        <p:spPr>
          <a:xfrm>
            <a:off x="656081" y="1608997"/>
            <a:ext cx="11051505" cy="830997"/>
          </a:xfrm>
          <a:prstGeom prst="rect">
            <a:avLst/>
          </a:prstGeom>
        </p:spPr>
        <p:txBody>
          <a:bodyPr wrap="square">
            <a:spAutoFit/>
          </a:bodyPr>
          <a:lstStyle/>
          <a:p>
            <a:pPr algn="ctr"/>
            <a:r>
              <a:rPr lang="pt-BR" sz="2400" dirty="0">
                <a:solidFill>
                  <a:srgbClr val="000000"/>
                </a:solidFill>
                <a:latin typeface="+mj-lt"/>
              </a:rPr>
              <a:t>CO</a:t>
            </a:r>
            <a:r>
              <a:rPr lang="pt-BR" sz="2400" baseline="-25000" dirty="0">
                <a:solidFill>
                  <a:srgbClr val="000000"/>
                </a:solidFill>
                <a:latin typeface="+mj-lt"/>
              </a:rPr>
              <a:t>2eq</a:t>
            </a:r>
            <a:r>
              <a:rPr lang="pt-BR" sz="2400" dirty="0">
                <a:solidFill>
                  <a:srgbClr val="000000"/>
                </a:solidFill>
                <a:latin typeface="+mj-lt"/>
              </a:rPr>
              <a:t> = 0 × CO</a:t>
            </a:r>
            <a:r>
              <a:rPr lang="pt-BR" sz="2400" baseline="-25000" dirty="0">
                <a:solidFill>
                  <a:srgbClr val="000000"/>
                </a:solidFill>
                <a:latin typeface="+mj-lt"/>
              </a:rPr>
              <a:t>2bio</a:t>
            </a:r>
            <a:r>
              <a:rPr lang="pt-BR" sz="2400" dirty="0">
                <a:solidFill>
                  <a:srgbClr val="000000"/>
                </a:solidFill>
                <a:latin typeface="+mj-lt"/>
              </a:rPr>
              <a:t> + 1 × CΟ</a:t>
            </a:r>
            <a:r>
              <a:rPr lang="pt-BR" sz="2400" baseline="-25000" dirty="0">
                <a:solidFill>
                  <a:srgbClr val="000000"/>
                </a:solidFill>
                <a:latin typeface="+mj-lt"/>
              </a:rPr>
              <a:t>2fossil</a:t>
            </a:r>
            <a:r>
              <a:rPr lang="pt-BR" sz="2400" dirty="0">
                <a:solidFill>
                  <a:srgbClr val="000000"/>
                </a:solidFill>
                <a:latin typeface="+mj-lt"/>
              </a:rPr>
              <a:t> + 34 × CH</a:t>
            </a:r>
            <a:r>
              <a:rPr lang="pt-BR" sz="2400" baseline="-25000" dirty="0">
                <a:solidFill>
                  <a:srgbClr val="000000"/>
                </a:solidFill>
                <a:latin typeface="+mj-lt"/>
              </a:rPr>
              <a:t>4</a:t>
            </a:r>
            <a:r>
              <a:rPr lang="pt-BR" sz="2400" dirty="0">
                <a:solidFill>
                  <a:srgbClr val="000000"/>
                </a:solidFill>
                <a:latin typeface="+mj-lt"/>
              </a:rPr>
              <a:t> + 298 × N</a:t>
            </a:r>
            <a:r>
              <a:rPr lang="pt-BR" sz="2400" baseline="-25000" dirty="0">
                <a:solidFill>
                  <a:srgbClr val="000000"/>
                </a:solidFill>
                <a:latin typeface="+mj-lt"/>
              </a:rPr>
              <a:t>2</a:t>
            </a:r>
            <a:r>
              <a:rPr lang="pt-BR" sz="2400" dirty="0">
                <a:solidFill>
                  <a:srgbClr val="000000"/>
                </a:solidFill>
                <a:latin typeface="+mj-lt"/>
              </a:rPr>
              <a:t>O + 7.350 × CF</a:t>
            </a:r>
            <a:r>
              <a:rPr lang="pt-BR" sz="2400" baseline="-25000" dirty="0">
                <a:solidFill>
                  <a:srgbClr val="000000"/>
                </a:solidFill>
                <a:latin typeface="+mj-lt"/>
              </a:rPr>
              <a:t>4</a:t>
            </a:r>
            <a:r>
              <a:rPr lang="el-GR" sz="2400" dirty="0">
                <a:solidFill>
                  <a:srgbClr val="000000"/>
                </a:solidFill>
                <a:latin typeface="+mj-lt"/>
              </a:rPr>
              <a:t> </a:t>
            </a:r>
            <a:r>
              <a:rPr lang="en-GB" sz="2400" dirty="0">
                <a:solidFill>
                  <a:srgbClr val="000000"/>
                </a:solidFill>
                <a:latin typeface="+mj-lt"/>
              </a:rPr>
              <a:t>+ </a:t>
            </a:r>
            <a:endParaRPr lang="el-GR" sz="2400" dirty="0">
              <a:solidFill>
                <a:srgbClr val="000000"/>
              </a:solidFill>
              <a:latin typeface="+mj-lt"/>
            </a:endParaRPr>
          </a:p>
          <a:p>
            <a:pPr algn="ctr"/>
            <a:r>
              <a:rPr lang="en-GB" sz="2400" dirty="0">
                <a:solidFill>
                  <a:srgbClr val="000000"/>
                </a:solidFill>
                <a:latin typeface="+mj-lt"/>
              </a:rPr>
              <a:t>5.350 × CFC-11 + 1.550 × HFC-134 </a:t>
            </a:r>
            <a:endParaRPr lang="en-GB" sz="2400" dirty="0">
              <a:latin typeface="+mj-lt"/>
            </a:endParaRPr>
          </a:p>
        </p:txBody>
      </p:sp>
      <p:sp>
        <p:nvSpPr>
          <p:cNvPr id="5" name="Ορθογώνιο 4">
            <a:extLst>
              <a:ext uri="{FF2B5EF4-FFF2-40B4-BE49-F238E27FC236}">
                <a16:creationId xmlns:a16="http://schemas.microsoft.com/office/drawing/2014/main" id="{1E5FD8CA-5036-4E7F-A7DA-E05F0B67A4C6}"/>
              </a:ext>
            </a:extLst>
          </p:cNvPr>
          <p:cNvSpPr/>
          <p:nvPr/>
        </p:nvSpPr>
        <p:spPr>
          <a:xfrm>
            <a:off x="656081" y="3880526"/>
            <a:ext cx="6899005" cy="430887"/>
          </a:xfrm>
          <a:prstGeom prst="rect">
            <a:avLst/>
          </a:prstGeom>
        </p:spPr>
        <p:txBody>
          <a:bodyPr wrap="none">
            <a:spAutoFit/>
          </a:bodyPr>
          <a:lstStyle/>
          <a:p>
            <a:r>
              <a:rPr lang="el-GR" sz="2200" b="1" dirty="0">
                <a:solidFill>
                  <a:srgbClr val="B46B62"/>
                </a:solidFill>
                <a:latin typeface="+mj-lt"/>
              </a:rPr>
              <a:t>Δέσμευση ή απομόνωση άνθρακα (</a:t>
            </a:r>
            <a:r>
              <a:rPr lang="en-GB" sz="2200" b="1" dirty="0">
                <a:solidFill>
                  <a:srgbClr val="B46B62"/>
                </a:solidFill>
                <a:latin typeface="+mj-lt"/>
              </a:rPr>
              <a:t>carbon sequestration) </a:t>
            </a:r>
          </a:p>
        </p:txBody>
      </p:sp>
      <p:sp>
        <p:nvSpPr>
          <p:cNvPr id="7" name="Ορθογώνιο 6">
            <a:extLst>
              <a:ext uri="{FF2B5EF4-FFF2-40B4-BE49-F238E27FC236}">
                <a16:creationId xmlns:a16="http://schemas.microsoft.com/office/drawing/2014/main" id="{C0A3F6E6-BA8E-408D-8A8B-6696DAEBF4B0}"/>
              </a:ext>
            </a:extLst>
          </p:cNvPr>
          <p:cNvSpPr/>
          <p:nvPr/>
        </p:nvSpPr>
        <p:spPr>
          <a:xfrm>
            <a:off x="656081" y="4309757"/>
            <a:ext cx="10896600" cy="769441"/>
          </a:xfrm>
          <a:prstGeom prst="rect">
            <a:avLst/>
          </a:prstGeom>
        </p:spPr>
        <p:txBody>
          <a:bodyPr wrap="square">
            <a:spAutoFit/>
          </a:bodyPr>
          <a:lstStyle/>
          <a:p>
            <a:r>
              <a:rPr lang="el-GR" sz="2200" dirty="0">
                <a:solidFill>
                  <a:srgbClr val="000000"/>
                </a:solidFill>
                <a:latin typeface="+mj-lt"/>
              </a:rPr>
              <a:t>Είναι μια φυσική διαδικασία κατά την οποία άνθρακας από την ατμόσφαιρα δεσμεύεται (παραμένει) σε στερεή ή υδάτινη μορφή και δεν μπορεί να οξειδωθεί προς CO</a:t>
            </a:r>
            <a:r>
              <a:rPr lang="el-GR" sz="2200" baseline="-25000" dirty="0">
                <a:solidFill>
                  <a:srgbClr val="000000"/>
                </a:solidFill>
                <a:latin typeface="+mj-lt"/>
              </a:rPr>
              <a:t>2</a:t>
            </a:r>
            <a:r>
              <a:rPr lang="el-GR" sz="2200" dirty="0">
                <a:solidFill>
                  <a:srgbClr val="000000"/>
                </a:solidFill>
                <a:latin typeface="+mj-lt"/>
              </a:rPr>
              <a:t>. </a:t>
            </a:r>
            <a:endParaRPr lang="en-GB" sz="2200" dirty="0">
              <a:latin typeface="+mj-lt"/>
            </a:endParaRPr>
          </a:p>
        </p:txBody>
      </p:sp>
      <p:sp>
        <p:nvSpPr>
          <p:cNvPr id="12" name="Ορθογώνιο 11">
            <a:extLst>
              <a:ext uri="{FF2B5EF4-FFF2-40B4-BE49-F238E27FC236}">
                <a16:creationId xmlns:a16="http://schemas.microsoft.com/office/drawing/2014/main" id="{11F73F38-BC9F-4735-BF96-886C6545D871}"/>
              </a:ext>
            </a:extLst>
          </p:cNvPr>
          <p:cNvSpPr/>
          <p:nvPr/>
        </p:nvSpPr>
        <p:spPr>
          <a:xfrm>
            <a:off x="656081" y="2721114"/>
            <a:ext cx="11255545" cy="769441"/>
          </a:xfrm>
          <a:prstGeom prst="rect">
            <a:avLst/>
          </a:prstGeom>
        </p:spPr>
        <p:txBody>
          <a:bodyPr wrap="square">
            <a:spAutoFit/>
          </a:bodyPr>
          <a:lstStyle/>
          <a:p>
            <a:r>
              <a:rPr lang="el-GR" sz="2200" b="1" dirty="0">
                <a:solidFill>
                  <a:srgbClr val="B46B62"/>
                </a:solidFill>
                <a:latin typeface="+mj-lt"/>
              </a:rPr>
              <a:t>Αποτύπωμα άνθρακα: </a:t>
            </a:r>
            <a:r>
              <a:rPr lang="el-GR" sz="2200" dirty="0">
                <a:solidFill>
                  <a:srgbClr val="000000"/>
                </a:solidFill>
                <a:latin typeface="+mj-lt"/>
              </a:rPr>
              <a:t>συνολικές εκπομπές CO</a:t>
            </a:r>
            <a:r>
              <a:rPr lang="el-GR" sz="2200" baseline="-25000" dirty="0">
                <a:solidFill>
                  <a:srgbClr val="000000"/>
                </a:solidFill>
                <a:latin typeface="+mj-lt"/>
              </a:rPr>
              <a:t>2eq</a:t>
            </a:r>
            <a:r>
              <a:rPr lang="el-GR" sz="2200" dirty="0">
                <a:solidFill>
                  <a:srgbClr val="000000"/>
                </a:solidFill>
                <a:latin typeface="+mj-lt"/>
              </a:rPr>
              <a:t> που παράγονται άμεσα ή έμμεσα από μία μονάδα (άνθρωπο, νοικοκυριό, ίδρυμα), διεργασία, γεγονός ή προϊόν ανά μονάδα χρόνου</a:t>
            </a:r>
            <a:endParaRPr lang="en-GB" sz="2200" dirty="0">
              <a:latin typeface="+mj-lt"/>
            </a:endParaRPr>
          </a:p>
        </p:txBody>
      </p:sp>
    </p:spTree>
    <p:extLst>
      <p:ext uri="{BB962C8B-B14F-4D97-AF65-F5344CB8AC3E}">
        <p14:creationId xmlns:p14="http://schemas.microsoft.com/office/powerpoint/2010/main" val="2792572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2</a:t>
            </a:fld>
            <a:endParaRPr lang="en-US" sz="1600" b="1" dirty="0">
              <a:latin typeface="Arial" pitchFamily="34" charset="0"/>
              <a:cs typeface="Arial" pitchFamily="34" charset="0"/>
            </a:endParaRPr>
          </a:p>
        </p:txBody>
      </p:sp>
      <p:sp>
        <p:nvSpPr>
          <p:cNvPr id="12" name="Ορθογώνιο 11">
            <a:extLst>
              <a:ext uri="{FF2B5EF4-FFF2-40B4-BE49-F238E27FC236}">
                <a16:creationId xmlns:a16="http://schemas.microsoft.com/office/drawing/2014/main" id="{FBCDEBC2-0143-4E64-A11A-06B3F5790E2E}"/>
              </a:ext>
            </a:extLst>
          </p:cNvPr>
          <p:cNvSpPr/>
          <p:nvPr/>
        </p:nvSpPr>
        <p:spPr>
          <a:xfrm>
            <a:off x="454477" y="1125100"/>
            <a:ext cx="11283043" cy="5262979"/>
          </a:xfrm>
          <a:prstGeom prst="rect">
            <a:avLst/>
          </a:prstGeom>
        </p:spPr>
        <p:txBody>
          <a:bodyPr wrap="square">
            <a:spAutoFit/>
          </a:bodyPr>
          <a:lstStyle/>
          <a:p>
            <a:pPr marL="342900" indent="-342900">
              <a:buFont typeface="Arial" panose="020B0604020202020204" pitchFamily="34" charset="0"/>
              <a:buChar char="•"/>
            </a:pPr>
            <a:r>
              <a:rPr lang="el-GR" sz="2100" dirty="0">
                <a:latin typeface="+mj-lt"/>
              </a:rPr>
              <a:t>Η κυκλική οικονομία περιγράφει ένα οικονομικό σύστημα το οποίο βασίζεται σε </a:t>
            </a:r>
            <a:r>
              <a:rPr lang="el-GR" sz="2100" b="1" dirty="0">
                <a:latin typeface="+mj-lt"/>
              </a:rPr>
              <a:t>επιχειρησιακά μοντέλα και τρόπους ζωής καταναλωτών</a:t>
            </a:r>
            <a:r>
              <a:rPr lang="el-GR" sz="2100" dirty="0">
                <a:latin typeface="+mj-lt"/>
              </a:rPr>
              <a:t> τα οποία αντικαθιστούν την </a:t>
            </a:r>
            <a:r>
              <a:rPr lang="el-GR" sz="2100" b="1" dirty="0">
                <a:latin typeface="+mj-lt"/>
              </a:rPr>
              <a:t>αρχή «τέλους ζωής»</a:t>
            </a:r>
            <a:r>
              <a:rPr lang="el-GR" sz="2100" dirty="0">
                <a:latin typeface="+mj-lt"/>
              </a:rPr>
              <a:t> με τη </a:t>
            </a:r>
            <a:r>
              <a:rPr lang="el-GR" sz="2100" b="1" dirty="0">
                <a:latin typeface="+mj-lt"/>
              </a:rPr>
              <a:t>πρόληψη</a:t>
            </a:r>
            <a:r>
              <a:rPr lang="el-GR" sz="2100" dirty="0">
                <a:latin typeface="+mj-lt"/>
              </a:rPr>
              <a:t> κατανάλωσης προϊόντων, </a:t>
            </a:r>
            <a:r>
              <a:rPr lang="el-GR" sz="2100" b="1" dirty="0">
                <a:latin typeface="+mj-lt"/>
              </a:rPr>
              <a:t>επαναχρησιμοποίηση</a:t>
            </a:r>
            <a:r>
              <a:rPr lang="el-GR" sz="2100" dirty="0">
                <a:latin typeface="+mj-lt"/>
              </a:rPr>
              <a:t> προϊόντων, </a:t>
            </a:r>
            <a:r>
              <a:rPr lang="el-GR" sz="2100" b="1" dirty="0">
                <a:latin typeface="+mj-lt"/>
              </a:rPr>
              <a:t>προετοιμασία για επαναχρησιμοποίηση</a:t>
            </a:r>
            <a:r>
              <a:rPr lang="el-GR" sz="2100" dirty="0">
                <a:latin typeface="+mj-lt"/>
              </a:rPr>
              <a:t> αποβλήτων, </a:t>
            </a:r>
            <a:r>
              <a:rPr lang="el-GR" sz="2100" b="1" dirty="0">
                <a:latin typeface="+mj-lt"/>
              </a:rPr>
              <a:t>ανακύκλωση</a:t>
            </a:r>
            <a:r>
              <a:rPr lang="el-GR" sz="2100" dirty="0">
                <a:latin typeface="+mj-lt"/>
              </a:rPr>
              <a:t> αποβλήτων και </a:t>
            </a:r>
            <a:r>
              <a:rPr lang="el-GR" sz="2100" b="1" dirty="0">
                <a:latin typeface="+mj-lt"/>
              </a:rPr>
              <a:t>ανάκτηση</a:t>
            </a:r>
            <a:r>
              <a:rPr lang="el-GR" sz="2100" dirty="0">
                <a:latin typeface="+mj-lt"/>
              </a:rPr>
              <a:t> υλικών και ενέργειας από απόβλητα κατά την παραγωγή/διανομή και κατανάλωση, ώστε όλα αυτά να λειτουργούν σε επίπεδο </a:t>
            </a:r>
            <a:r>
              <a:rPr lang="el-GR" sz="2100" dirty="0" err="1">
                <a:latin typeface="+mj-lt"/>
              </a:rPr>
              <a:t>μίκρο</a:t>
            </a:r>
            <a:r>
              <a:rPr lang="el-GR" sz="2100" dirty="0">
                <a:latin typeface="+mj-lt"/>
              </a:rPr>
              <a:t>- (προϊόντα, εταιρείες, καταναλωτές), μέσο- (</a:t>
            </a:r>
            <a:r>
              <a:rPr lang="el-GR" sz="2100" dirty="0" err="1">
                <a:latin typeface="+mj-lt"/>
              </a:rPr>
              <a:t>οικο</a:t>
            </a:r>
            <a:r>
              <a:rPr lang="el-GR" sz="2100" dirty="0">
                <a:latin typeface="+mj-lt"/>
              </a:rPr>
              <a:t>-βιομηχανικά πάρκα), </a:t>
            </a:r>
            <a:r>
              <a:rPr lang="el-GR" sz="2100" dirty="0" err="1">
                <a:latin typeface="+mj-lt"/>
              </a:rPr>
              <a:t>μάκρο</a:t>
            </a:r>
            <a:r>
              <a:rPr lang="el-GR" sz="2100" dirty="0">
                <a:latin typeface="+mj-lt"/>
              </a:rPr>
              <a:t>- (πόλη, περιφέρεια, έθνος) με στόχο να επιτύχουν βιώσιμη ανάπτυξη που σημαίνει να δημιουργήσουν </a:t>
            </a:r>
            <a:r>
              <a:rPr lang="el-GR" sz="2100" b="1" dirty="0">
                <a:latin typeface="+mj-lt"/>
              </a:rPr>
              <a:t>περιβαλλοντική ποιότητα</a:t>
            </a:r>
            <a:r>
              <a:rPr lang="el-GR" sz="2100" dirty="0">
                <a:latin typeface="+mj-lt"/>
              </a:rPr>
              <a:t>, </a:t>
            </a:r>
            <a:r>
              <a:rPr lang="el-GR" sz="2100" b="1" dirty="0">
                <a:latin typeface="+mj-lt"/>
              </a:rPr>
              <a:t>οικονομική ευμάρεια </a:t>
            </a:r>
            <a:r>
              <a:rPr lang="el-GR" sz="2100" dirty="0">
                <a:latin typeface="+mj-lt"/>
              </a:rPr>
              <a:t>και </a:t>
            </a:r>
            <a:r>
              <a:rPr lang="el-GR" sz="2100" b="1" dirty="0">
                <a:latin typeface="+mj-lt"/>
              </a:rPr>
              <a:t>κοινωνική ισότητα</a:t>
            </a:r>
            <a:r>
              <a:rPr lang="el-GR" sz="2100" dirty="0">
                <a:latin typeface="+mj-lt"/>
              </a:rPr>
              <a:t>, σε όφελος της παρούσας γενιάς και μελλοντικών γενεών</a:t>
            </a:r>
            <a:r>
              <a:rPr lang="el-GR" sz="2100" b="1" dirty="0">
                <a:latin typeface="+mj-lt"/>
              </a:rPr>
              <a:t> </a:t>
            </a:r>
            <a:r>
              <a:rPr lang="el-GR" sz="2100" dirty="0">
                <a:latin typeface="+mj-lt"/>
              </a:rPr>
              <a:t>(</a:t>
            </a:r>
            <a:r>
              <a:rPr lang="el-GR" sz="2100" dirty="0" err="1">
                <a:latin typeface="+mj-lt"/>
              </a:rPr>
              <a:t>Kirchherr</a:t>
            </a:r>
            <a:r>
              <a:rPr lang="el-GR" sz="2100" dirty="0">
                <a:latin typeface="+mj-lt"/>
              </a:rPr>
              <a:t> </a:t>
            </a:r>
            <a:r>
              <a:rPr lang="el-GR" sz="2100" dirty="0" err="1">
                <a:latin typeface="+mj-lt"/>
              </a:rPr>
              <a:t>et</a:t>
            </a:r>
            <a:r>
              <a:rPr lang="el-GR" sz="2100" dirty="0">
                <a:latin typeface="+mj-lt"/>
              </a:rPr>
              <a:t> </a:t>
            </a:r>
            <a:r>
              <a:rPr lang="el-GR" sz="2100" dirty="0" err="1">
                <a:latin typeface="+mj-lt"/>
              </a:rPr>
              <a:t>al</a:t>
            </a:r>
            <a:r>
              <a:rPr lang="el-GR" sz="2100" dirty="0">
                <a:latin typeface="+mj-lt"/>
              </a:rPr>
              <a:t>., 2017) </a:t>
            </a:r>
          </a:p>
          <a:p>
            <a:pPr marL="342900" indent="-342900">
              <a:buFont typeface="Arial" panose="020B0604020202020204" pitchFamily="34" charset="0"/>
              <a:buChar char="•"/>
            </a:pPr>
            <a:r>
              <a:rPr lang="el-GR" sz="2100" dirty="0">
                <a:latin typeface="+mj-lt"/>
              </a:rPr>
              <a:t>Η κυκλική οικονομία είναι ένα </a:t>
            </a:r>
            <a:r>
              <a:rPr lang="el-GR" sz="2100" b="1" dirty="0">
                <a:latin typeface="+mj-lt"/>
              </a:rPr>
              <a:t>μοντέλο παραγωγής και κατανάλωσης</a:t>
            </a:r>
            <a:r>
              <a:rPr lang="el-GR" sz="2100" dirty="0">
                <a:latin typeface="+mj-lt"/>
              </a:rPr>
              <a:t>, το οποίο περιλαμβάνει την </a:t>
            </a:r>
            <a:r>
              <a:rPr lang="el-GR" sz="2100" b="1" dirty="0">
                <a:latin typeface="+mj-lt"/>
              </a:rPr>
              <a:t>ανταλλαγή, εκμίσθωση, επαναχρησιμοποίηση, επισκευή, ανακαίνιση και ανακύκλωση</a:t>
            </a:r>
            <a:r>
              <a:rPr lang="el-GR" sz="2100" dirty="0">
                <a:latin typeface="+mj-lt"/>
              </a:rPr>
              <a:t> των υπαρχόντων υλικών και προϊόντων όσο το δυνατόν περισσότερο προκειμένου να παραταθεί ο κύκλος ζωής τους. Στην πράξη, η κυκλική οικονομία υποδηλώνει τη μείωση των αποβλήτων στο ελάχιστο δυνατό επίπεδο. Όταν ένα προϊόν φτάνει </a:t>
            </a:r>
            <a:r>
              <a:rPr lang="el-GR" sz="2100" b="1" dirty="0">
                <a:latin typeface="+mj-lt"/>
              </a:rPr>
              <a:t>στο τέλος της ζωής του</a:t>
            </a:r>
            <a:r>
              <a:rPr lang="el-GR" sz="2100" dirty="0">
                <a:latin typeface="+mj-lt"/>
              </a:rPr>
              <a:t>, τα υλικά κατασκευής του διατηρούνται μέσα στην οικονομία με οποιονδήποτε δυνατό τρόπο για να χρησιμοποιηθούν ξανά και ξανά, δημιουργώντας </a:t>
            </a:r>
            <a:r>
              <a:rPr lang="el-GR" sz="2100" b="1" dirty="0">
                <a:latin typeface="+mj-lt"/>
              </a:rPr>
              <a:t>προστιθέμενη αξία </a:t>
            </a:r>
            <a:r>
              <a:rPr lang="el-GR" sz="2100" dirty="0">
                <a:latin typeface="+mj-lt"/>
              </a:rPr>
              <a:t>στο προϊόν</a:t>
            </a:r>
            <a:endParaRPr lang="el-GR" sz="2100" dirty="0">
              <a:solidFill>
                <a:srgbClr val="000000"/>
              </a:solidFill>
              <a:latin typeface="+mj-lt"/>
            </a:endParaRPr>
          </a:p>
        </p:txBody>
      </p:sp>
      <p:sp>
        <p:nvSpPr>
          <p:cNvPr id="14" name="TextBox 13">
            <a:extLst>
              <a:ext uri="{FF2B5EF4-FFF2-40B4-BE49-F238E27FC236}">
                <a16:creationId xmlns:a16="http://schemas.microsoft.com/office/drawing/2014/main" id="{D86A3FB3-40FA-43A8-9EF0-0BDB139BE76D}"/>
              </a:ext>
            </a:extLst>
          </p:cNvPr>
          <p:cNvSpPr txBox="1"/>
          <p:nvPr/>
        </p:nvSpPr>
        <p:spPr>
          <a:xfrm>
            <a:off x="454477" y="755190"/>
            <a:ext cx="4996543" cy="492443"/>
          </a:xfrm>
          <a:prstGeom prst="rect">
            <a:avLst/>
          </a:prstGeom>
          <a:noFill/>
        </p:spPr>
        <p:txBody>
          <a:bodyPr wrap="square" rtlCol="0">
            <a:spAutoFit/>
          </a:bodyPr>
          <a:lstStyle/>
          <a:p>
            <a:r>
              <a:rPr lang="el-GR" sz="2600" dirty="0">
                <a:solidFill>
                  <a:srgbClr val="B46B62"/>
                </a:solidFill>
              </a:rPr>
              <a:t>Ορισμοί κυκλικής οικονομίας</a:t>
            </a:r>
            <a:endParaRPr lang="en-GB" sz="2600" dirty="0">
              <a:solidFill>
                <a:srgbClr val="B46B62"/>
              </a:solidFill>
            </a:endParaRPr>
          </a:p>
        </p:txBody>
      </p:sp>
    </p:spTree>
    <p:extLst>
      <p:ext uri="{BB962C8B-B14F-4D97-AF65-F5344CB8AC3E}">
        <p14:creationId xmlns:p14="http://schemas.microsoft.com/office/powerpoint/2010/main" val="34333068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20</a:t>
            </a:fld>
            <a:endParaRPr lang="en-US" sz="1600" b="1" dirty="0">
              <a:latin typeface="Arial" pitchFamily="34" charset="0"/>
              <a:cs typeface="Arial" pitchFamily="34" charset="0"/>
            </a:endParaRPr>
          </a:p>
        </p:txBody>
      </p:sp>
      <p:sp>
        <p:nvSpPr>
          <p:cNvPr id="6" name="TextBox 5">
            <a:extLst>
              <a:ext uri="{FF2B5EF4-FFF2-40B4-BE49-F238E27FC236}">
                <a16:creationId xmlns:a16="http://schemas.microsoft.com/office/drawing/2014/main" id="{27E4F736-25D8-41D1-9027-5B17FBC6B65F}"/>
              </a:ext>
            </a:extLst>
          </p:cNvPr>
          <p:cNvSpPr txBox="1"/>
          <p:nvPr/>
        </p:nvSpPr>
        <p:spPr>
          <a:xfrm>
            <a:off x="656081" y="827612"/>
            <a:ext cx="9254375" cy="461665"/>
          </a:xfrm>
          <a:prstGeom prst="rect">
            <a:avLst/>
          </a:prstGeom>
          <a:noFill/>
        </p:spPr>
        <p:txBody>
          <a:bodyPr wrap="square" rtlCol="0">
            <a:spAutoFit/>
          </a:bodyPr>
          <a:lstStyle/>
          <a:p>
            <a:r>
              <a:rPr lang="el-GR" sz="2400" dirty="0">
                <a:solidFill>
                  <a:srgbClr val="B46B62"/>
                </a:solidFill>
              </a:rPr>
              <a:t>Παράδειγμα</a:t>
            </a:r>
            <a:endParaRPr lang="en-GB" sz="2400" baseline="-25000" dirty="0">
              <a:solidFill>
                <a:srgbClr val="B46B62"/>
              </a:solidFill>
            </a:endParaRPr>
          </a:p>
        </p:txBody>
      </p:sp>
      <p:sp>
        <p:nvSpPr>
          <p:cNvPr id="3" name="Ορθογώνιο 2">
            <a:extLst>
              <a:ext uri="{FF2B5EF4-FFF2-40B4-BE49-F238E27FC236}">
                <a16:creationId xmlns:a16="http://schemas.microsoft.com/office/drawing/2014/main" id="{544A6180-2FC1-460F-81DC-1981C9884D81}"/>
              </a:ext>
            </a:extLst>
          </p:cNvPr>
          <p:cNvSpPr/>
          <p:nvPr/>
        </p:nvSpPr>
        <p:spPr>
          <a:xfrm>
            <a:off x="656081" y="1397558"/>
            <a:ext cx="11051505" cy="4832092"/>
          </a:xfrm>
          <a:prstGeom prst="rect">
            <a:avLst/>
          </a:prstGeom>
        </p:spPr>
        <p:txBody>
          <a:bodyPr wrap="square">
            <a:spAutoFit/>
          </a:bodyPr>
          <a:lstStyle/>
          <a:p>
            <a:r>
              <a:rPr lang="el-GR" sz="2200" dirty="0">
                <a:latin typeface="+mj-lt"/>
              </a:rPr>
              <a:t>Σε μια μονάδα κομποστοποίησης εισέρχονται 1 t = 1.000 </a:t>
            </a:r>
            <a:r>
              <a:rPr lang="el-GR" sz="2200" dirty="0" err="1">
                <a:latin typeface="+mj-lt"/>
              </a:rPr>
              <a:t>dry</a:t>
            </a:r>
            <a:r>
              <a:rPr lang="el-GR" sz="2200" dirty="0">
                <a:latin typeface="+mj-lt"/>
              </a:rPr>
              <a:t> </a:t>
            </a:r>
            <a:r>
              <a:rPr lang="el-GR" sz="2200" dirty="0" err="1">
                <a:latin typeface="+mj-lt"/>
              </a:rPr>
              <a:t>kg</a:t>
            </a:r>
            <a:r>
              <a:rPr lang="el-GR" sz="2200" dirty="0">
                <a:latin typeface="+mj-lt"/>
              </a:rPr>
              <a:t> βιοαποβλήτων καθημερινά, από τα οποία το 70% είναι οργανική ύλη, της οποίας το 80% </a:t>
            </a:r>
            <a:r>
              <a:rPr lang="el-GR" sz="2200" dirty="0" err="1">
                <a:latin typeface="+mj-lt"/>
              </a:rPr>
              <a:t>βιοαποδομείται</a:t>
            </a:r>
            <a:r>
              <a:rPr lang="el-GR" sz="2200" dirty="0">
                <a:latin typeface="+mj-lt"/>
              </a:rPr>
              <a:t> αερόβια προς βιομάζα και CO</a:t>
            </a:r>
            <a:r>
              <a:rPr lang="el-GR" sz="2200" baseline="-25000" dirty="0">
                <a:latin typeface="+mj-lt"/>
              </a:rPr>
              <a:t>2</a:t>
            </a:r>
            <a:r>
              <a:rPr lang="el-GR" sz="2200" dirty="0">
                <a:latin typeface="+mj-lt"/>
              </a:rPr>
              <a:t>. Θεωρήστε ότι η οργανική ύλη των βιοαποβλήτων έχει εμπειρικό τύπο C</a:t>
            </a:r>
            <a:r>
              <a:rPr lang="el-GR" sz="2200" baseline="-25000" dirty="0">
                <a:latin typeface="+mj-lt"/>
              </a:rPr>
              <a:t>32</a:t>
            </a:r>
            <a:r>
              <a:rPr lang="el-GR" sz="2200" dirty="0">
                <a:latin typeface="+mj-lt"/>
              </a:rPr>
              <a:t>H</a:t>
            </a:r>
            <a:r>
              <a:rPr lang="el-GR" sz="2200" baseline="-25000" dirty="0">
                <a:latin typeface="+mj-lt"/>
              </a:rPr>
              <a:t>54</a:t>
            </a:r>
            <a:r>
              <a:rPr lang="el-GR" sz="2200" dirty="0">
                <a:latin typeface="+mj-lt"/>
              </a:rPr>
              <a:t>O</a:t>
            </a:r>
            <a:r>
              <a:rPr lang="el-GR" sz="2200" baseline="-25000" dirty="0">
                <a:latin typeface="+mj-lt"/>
              </a:rPr>
              <a:t>16</a:t>
            </a:r>
            <a:r>
              <a:rPr lang="el-GR" sz="2200" dirty="0">
                <a:latin typeface="+mj-lt"/>
              </a:rPr>
              <a:t>N και ακολουθεί τη βιοχημική εξίσωση που περιγράφεται στο Κεφάλαιο 6 (Πίνακας 6.4). Με χρήση προγραμμάτων ΑΚΖ έχει υπολογιστεί ότι ημερησίως παράγονται 300 </a:t>
            </a:r>
            <a:r>
              <a:rPr lang="el-GR" sz="2200" dirty="0" err="1">
                <a:latin typeface="+mj-lt"/>
              </a:rPr>
              <a:t>kg</a:t>
            </a:r>
            <a:r>
              <a:rPr lang="el-GR" sz="2200" dirty="0">
                <a:latin typeface="+mj-lt"/>
              </a:rPr>
              <a:t> </a:t>
            </a:r>
            <a:r>
              <a:rPr lang="el-GR" sz="2200" i="1" dirty="0">
                <a:latin typeface="+mj-lt"/>
              </a:rPr>
              <a:t>ορυκτού CO</a:t>
            </a:r>
            <a:r>
              <a:rPr lang="el-GR" sz="2200" i="1" baseline="-25000" dirty="0">
                <a:latin typeface="+mj-lt"/>
              </a:rPr>
              <a:t>2</a:t>
            </a:r>
            <a:r>
              <a:rPr lang="el-GR" sz="2200" i="1" dirty="0">
                <a:latin typeface="+mj-lt"/>
              </a:rPr>
              <a:t> </a:t>
            </a:r>
            <a:r>
              <a:rPr lang="el-GR" sz="2200" dirty="0">
                <a:latin typeface="+mj-lt"/>
              </a:rPr>
              <a:t>ως άμεσες εκπομπές (καύση πετρελαίου για κίνηση μηχανημάτων εντός της μονάδας) και 200 </a:t>
            </a:r>
            <a:r>
              <a:rPr lang="el-GR" sz="2200" dirty="0" err="1">
                <a:latin typeface="+mj-lt"/>
              </a:rPr>
              <a:t>kg</a:t>
            </a:r>
            <a:r>
              <a:rPr lang="el-GR" sz="2200" dirty="0">
                <a:latin typeface="+mj-lt"/>
              </a:rPr>
              <a:t> </a:t>
            </a:r>
            <a:r>
              <a:rPr lang="el-GR" sz="2200" i="1" dirty="0">
                <a:latin typeface="+mj-lt"/>
              </a:rPr>
              <a:t>ορυκτού CO</a:t>
            </a:r>
            <a:r>
              <a:rPr lang="el-GR" sz="2200" i="1" baseline="-25000" dirty="0">
                <a:latin typeface="+mj-lt"/>
              </a:rPr>
              <a:t>2</a:t>
            </a:r>
            <a:r>
              <a:rPr lang="el-GR" sz="2200" i="1" dirty="0">
                <a:latin typeface="+mj-lt"/>
              </a:rPr>
              <a:t> </a:t>
            </a:r>
            <a:r>
              <a:rPr lang="el-GR" sz="2200" dirty="0">
                <a:latin typeface="+mj-lt"/>
              </a:rPr>
              <a:t>ως έμμεσες εκπομπές (π.χ. κατανάλωση ηλεκτρισμού από θερμοηλεκτρικά εργοστάσια για λειτουργία της μονάδας, παρασκευή και μεταφορά </a:t>
            </a:r>
            <a:r>
              <a:rPr lang="el-GR" sz="2200" dirty="0" err="1">
                <a:latin typeface="+mj-lt"/>
              </a:rPr>
              <a:t>πληρωτικού</a:t>
            </a:r>
            <a:r>
              <a:rPr lang="el-GR" sz="2200" dirty="0">
                <a:latin typeface="+mj-lt"/>
              </a:rPr>
              <a:t> υλικού στη μονάδα κ.ά.). Η ημερήσια παραγωγή του σταθεροποιημένου κομπόστ τύπου Α είναι 400 υγρό </a:t>
            </a:r>
            <a:r>
              <a:rPr lang="el-GR" sz="2200" dirty="0" err="1">
                <a:latin typeface="+mj-lt"/>
              </a:rPr>
              <a:t>kg</a:t>
            </a:r>
            <a:r>
              <a:rPr lang="el-GR" sz="2200" dirty="0">
                <a:latin typeface="+mj-lt"/>
              </a:rPr>
              <a:t>, με υγρασία 30% </a:t>
            </a:r>
            <a:r>
              <a:rPr lang="el-GR" sz="2200" dirty="0" err="1">
                <a:latin typeface="+mj-lt"/>
              </a:rPr>
              <a:t>υβ</a:t>
            </a:r>
            <a:r>
              <a:rPr lang="el-GR" sz="2200" dirty="0">
                <a:latin typeface="+mj-lt"/>
              </a:rPr>
              <a:t> και TΟC (ολικό οργανικό άνθρακα) 40% </a:t>
            </a:r>
            <a:r>
              <a:rPr lang="el-GR" sz="2200" dirty="0" err="1">
                <a:latin typeface="+mj-lt"/>
              </a:rPr>
              <a:t>ξβ</a:t>
            </a:r>
            <a:r>
              <a:rPr lang="el-GR" sz="2200" dirty="0">
                <a:latin typeface="+mj-lt"/>
              </a:rPr>
              <a:t>. Το κομπόστ αυτό διατίθεται σε μη βρώσιμες καλλιέργειες ως εδαφοβελτιωτικό. Επίσης, έχει υπολογιστεί ότι κατά τη βιολογική διεργασία της κομποστοποίησης παράγονται ημερήσια 1 </a:t>
            </a:r>
            <a:r>
              <a:rPr lang="el-GR" sz="2200" dirty="0" err="1">
                <a:latin typeface="+mj-lt"/>
              </a:rPr>
              <a:t>kg</a:t>
            </a:r>
            <a:r>
              <a:rPr lang="el-GR" sz="2200" dirty="0">
                <a:latin typeface="+mj-lt"/>
              </a:rPr>
              <a:t> N</a:t>
            </a:r>
            <a:r>
              <a:rPr lang="el-GR" sz="2200" baseline="-25000" dirty="0">
                <a:latin typeface="+mj-lt"/>
              </a:rPr>
              <a:t>2</a:t>
            </a:r>
            <a:r>
              <a:rPr lang="el-GR" sz="2200" dirty="0">
                <a:latin typeface="+mj-lt"/>
              </a:rPr>
              <a:t>O και 2 </a:t>
            </a:r>
            <a:r>
              <a:rPr lang="el-GR" sz="2200" dirty="0" err="1">
                <a:latin typeface="+mj-lt"/>
              </a:rPr>
              <a:t>kg</a:t>
            </a:r>
            <a:r>
              <a:rPr lang="el-GR" sz="2200" dirty="0">
                <a:latin typeface="+mj-lt"/>
              </a:rPr>
              <a:t> CH</a:t>
            </a:r>
            <a:r>
              <a:rPr lang="el-GR" sz="2200" baseline="-25000" dirty="0">
                <a:latin typeface="+mj-lt"/>
              </a:rPr>
              <a:t>4</a:t>
            </a:r>
            <a:r>
              <a:rPr lang="el-GR" sz="2200" dirty="0">
                <a:latin typeface="+mj-lt"/>
              </a:rPr>
              <a:t>. Ποιες είναι οι καθαρές εκπομπές ισοδυνάμου διοξειδίου του άνθρακα (CΟ</a:t>
            </a:r>
            <a:r>
              <a:rPr lang="el-GR" sz="2200" baseline="-25000" dirty="0">
                <a:latin typeface="+mj-lt"/>
              </a:rPr>
              <a:t>2eq</a:t>
            </a:r>
            <a:r>
              <a:rPr lang="el-GR" sz="2200" dirty="0">
                <a:latin typeface="+mj-lt"/>
              </a:rPr>
              <a:t>) από το παραπάνω σύστημα; </a:t>
            </a:r>
            <a:endParaRPr lang="en-GB" sz="2200" dirty="0">
              <a:latin typeface="+mj-lt"/>
            </a:endParaRPr>
          </a:p>
        </p:txBody>
      </p:sp>
    </p:spTree>
    <p:extLst>
      <p:ext uri="{BB962C8B-B14F-4D97-AF65-F5344CB8AC3E}">
        <p14:creationId xmlns:p14="http://schemas.microsoft.com/office/powerpoint/2010/main" val="21966139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21</a:t>
            </a:fld>
            <a:endParaRPr lang="en-US" sz="1600" b="1" dirty="0">
              <a:latin typeface="Arial" pitchFamily="34" charset="0"/>
              <a:cs typeface="Arial" pitchFamily="34" charset="0"/>
            </a:endParaRPr>
          </a:p>
        </p:txBody>
      </p:sp>
      <p:sp>
        <p:nvSpPr>
          <p:cNvPr id="6" name="TextBox 5">
            <a:extLst>
              <a:ext uri="{FF2B5EF4-FFF2-40B4-BE49-F238E27FC236}">
                <a16:creationId xmlns:a16="http://schemas.microsoft.com/office/drawing/2014/main" id="{27E4F736-25D8-41D1-9027-5B17FBC6B65F}"/>
              </a:ext>
            </a:extLst>
          </p:cNvPr>
          <p:cNvSpPr txBox="1"/>
          <p:nvPr/>
        </p:nvSpPr>
        <p:spPr>
          <a:xfrm>
            <a:off x="391887" y="827538"/>
            <a:ext cx="9518569" cy="461665"/>
          </a:xfrm>
          <a:prstGeom prst="rect">
            <a:avLst/>
          </a:prstGeom>
          <a:noFill/>
        </p:spPr>
        <p:txBody>
          <a:bodyPr wrap="square" rtlCol="0">
            <a:spAutoFit/>
          </a:bodyPr>
          <a:lstStyle/>
          <a:p>
            <a:r>
              <a:rPr lang="el-GR" sz="2400" dirty="0">
                <a:solidFill>
                  <a:srgbClr val="B46B62"/>
                </a:solidFill>
              </a:rPr>
              <a:t>Λύση</a:t>
            </a:r>
            <a:endParaRPr lang="en-GB" sz="2400" baseline="-25000" dirty="0">
              <a:solidFill>
                <a:srgbClr val="B46B62"/>
              </a:solidFill>
            </a:endParaRPr>
          </a:p>
        </p:txBody>
      </p:sp>
      <p:sp>
        <p:nvSpPr>
          <p:cNvPr id="3" name="Ορθογώνιο 2">
            <a:extLst>
              <a:ext uri="{FF2B5EF4-FFF2-40B4-BE49-F238E27FC236}">
                <a16:creationId xmlns:a16="http://schemas.microsoft.com/office/drawing/2014/main" id="{544A6180-2FC1-460F-81DC-1981C9884D81}"/>
              </a:ext>
            </a:extLst>
          </p:cNvPr>
          <p:cNvSpPr/>
          <p:nvPr/>
        </p:nvSpPr>
        <p:spPr>
          <a:xfrm>
            <a:off x="391887" y="1435287"/>
            <a:ext cx="11315700" cy="4493538"/>
          </a:xfrm>
          <a:prstGeom prst="rect">
            <a:avLst/>
          </a:prstGeom>
        </p:spPr>
        <p:txBody>
          <a:bodyPr wrap="square">
            <a:spAutoFit/>
          </a:bodyPr>
          <a:lstStyle/>
          <a:p>
            <a:r>
              <a:rPr lang="el-GR" sz="2200" dirty="0">
                <a:latin typeface="+mj-lt"/>
              </a:rPr>
              <a:t>Η βιοαποδομήσιμη οργανική ύλη των αποβλήτων είναι: </a:t>
            </a:r>
          </a:p>
          <a:p>
            <a:r>
              <a:rPr lang="el-GR" sz="2200" dirty="0">
                <a:latin typeface="+mj-lt"/>
              </a:rPr>
              <a:t>ΒΟΥ = 1.000 × 70% × 80% = 560 </a:t>
            </a:r>
            <a:r>
              <a:rPr lang="el-GR" sz="2200" dirty="0" err="1">
                <a:latin typeface="+mj-lt"/>
              </a:rPr>
              <a:t>kg</a:t>
            </a:r>
            <a:r>
              <a:rPr lang="el-GR" sz="2200" dirty="0">
                <a:latin typeface="+mj-lt"/>
              </a:rPr>
              <a:t> </a:t>
            </a:r>
          </a:p>
          <a:p>
            <a:r>
              <a:rPr lang="el-GR" sz="2200" dirty="0">
                <a:latin typeface="+mj-lt"/>
              </a:rPr>
              <a:t>Σύμφωνα με τη βιοχημική εξίσωση του Κεφαλαίου 6 (Πίνακας 6.4), το βιογενές CO</a:t>
            </a:r>
            <a:r>
              <a:rPr lang="el-GR" sz="2200" baseline="-25000" dirty="0">
                <a:latin typeface="+mj-lt"/>
              </a:rPr>
              <a:t>2</a:t>
            </a:r>
            <a:r>
              <a:rPr lang="el-GR" sz="2200" dirty="0">
                <a:latin typeface="+mj-lt"/>
              </a:rPr>
              <a:t> (CO</a:t>
            </a:r>
            <a:r>
              <a:rPr lang="el-GR" sz="2200" baseline="-25000" dirty="0">
                <a:latin typeface="+mj-lt"/>
              </a:rPr>
              <a:t>2bio</a:t>
            </a:r>
            <a:r>
              <a:rPr lang="el-GR" sz="2200" dirty="0">
                <a:latin typeface="+mj-lt"/>
              </a:rPr>
              <a:t>) που παράγεται είναι 556 </a:t>
            </a:r>
            <a:r>
              <a:rPr lang="el-GR" sz="2200" dirty="0" err="1">
                <a:latin typeface="+mj-lt"/>
              </a:rPr>
              <a:t>kg</a:t>
            </a:r>
            <a:r>
              <a:rPr lang="el-GR" sz="2200" dirty="0">
                <a:latin typeface="+mj-lt"/>
              </a:rPr>
              <a:t>/d (ή 556 g CO</a:t>
            </a:r>
            <a:r>
              <a:rPr lang="el-GR" sz="2200" baseline="-25000" dirty="0">
                <a:latin typeface="+mj-lt"/>
              </a:rPr>
              <a:t>2bio</a:t>
            </a:r>
            <a:r>
              <a:rPr lang="el-GR" sz="2200" dirty="0">
                <a:latin typeface="+mj-lt"/>
              </a:rPr>
              <a:t> / </a:t>
            </a:r>
            <a:r>
              <a:rPr lang="el-GR" sz="2200" dirty="0" err="1">
                <a:latin typeface="+mj-lt"/>
              </a:rPr>
              <a:t>dry</a:t>
            </a:r>
            <a:r>
              <a:rPr lang="el-GR" sz="2200" dirty="0">
                <a:latin typeface="+mj-lt"/>
              </a:rPr>
              <a:t> </a:t>
            </a:r>
            <a:r>
              <a:rPr lang="el-GR" sz="2200" dirty="0" err="1">
                <a:latin typeface="+mj-lt"/>
              </a:rPr>
              <a:t>kg</a:t>
            </a:r>
            <a:r>
              <a:rPr lang="el-GR" sz="2200" dirty="0">
                <a:latin typeface="+mj-lt"/>
              </a:rPr>
              <a:t>). </a:t>
            </a:r>
          </a:p>
          <a:p>
            <a:r>
              <a:rPr lang="el-GR" sz="2200" dirty="0">
                <a:latin typeface="+mj-lt"/>
              </a:rPr>
              <a:t>Ο δεσμευμένος στο παραγόμενο κομπόστ οργανικός άνθρακας (</a:t>
            </a:r>
            <a:r>
              <a:rPr lang="el-GR" sz="2200" dirty="0" err="1">
                <a:latin typeface="+mj-lt"/>
              </a:rPr>
              <a:t>C</a:t>
            </a:r>
            <a:r>
              <a:rPr lang="el-GR" sz="2200" baseline="-25000" dirty="0" err="1">
                <a:latin typeface="+mj-lt"/>
              </a:rPr>
              <a:t>seq</a:t>
            </a:r>
            <a:r>
              <a:rPr lang="el-GR" sz="2200" dirty="0">
                <a:latin typeface="+mj-lt"/>
              </a:rPr>
              <a:t>) είναι: </a:t>
            </a:r>
          </a:p>
          <a:p>
            <a:r>
              <a:rPr lang="en-US" sz="2200" dirty="0" err="1">
                <a:latin typeface="+mj-lt"/>
              </a:rPr>
              <a:t>C</a:t>
            </a:r>
            <a:r>
              <a:rPr lang="en-US" sz="2200" baseline="-25000" dirty="0" err="1">
                <a:latin typeface="+mj-lt"/>
              </a:rPr>
              <a:t>seq</a:t>
            </a:r>
            <a:r>
              <a:rPr lang="en-US" sz="2200" dirty="0">
                <a:latin typeface="+mj-lt"/>
              </a:rPr>
              <a:t> = 400 kg × (1 – 30%) × 40% = 112 kg C/d </a:t>
            </a:r>
          </a:p>
          <a:p>
            <a:r>
              <a:rPr lang="el-GR" sz="2200" dirty="0">
                <a:latin typeface="+mj-lt"/>
              </a:rPr>
              <a:t>Λαμβάνοντας υπόψη και το δεσμευμένο (</a:t>
            </a:r>
            <a:r>
              <a:rPr lang="el-GR" sz="2200" dirty="0" err="1">
                <a:latin typeface="+mj-lt"/>
              </a:rPr>
              <a:t>sequestered</a:t>
            </a:r>
            <a:r>
              <a:rPr lang="el-GR" sz="2200" dirty="0">
                <a:latin typeface="+mj-lt"/>
              </a:rPr>
              <a:t>) στο παραγόμενο κομπόστ C, ο οποίος πρέπει να αφαιρεθεί από τις πραγματικές εκπομπές CO</a:t>
            </a:r>
            <a:r>
              <a:rPr lang="el-GR" sz="2200" baseline="-25000" dirty="0">
                <a:latin typeface="+mj-lt"/>
              </a:rPr>
              <a:t>2</a:t>
            </a:r>
            <a:r>
              <a:rPr lang="el-GR" sz="2200" dirty="0">
                <a:latin typeface="+mj-lt"/>
              </a:rPr>
              <a:t>, τότε οι καθαρές (</a:t>
            </a:r>
            <a:r>
              <a:rPr lang="el-GR" sz="2200" dirty="0" err="1">
                <a:latin typeface="+mj-lt"/>
              </a:rPr>
              <a:t>net</a:t>
            </a:r>
            <a:r>
              <a:rPr lang="el-GR" sz="2200" dirty="0">
                <a:latin typeface="+mj-lt"/>
              </a:rPr>
              <a:t>) εκπομπές ισοδυνάμου CO</a:t>
            </a:r>
            <a:r>
              <a:rPr lang="el-GR" sz="2200" baseline="-25000" dirty="0">
                <a:latin typeface="+mj-lt"/>
              </a:rPr>
              <a:t>2</a:t>
            </a:r>
            <a:r>
              <a:rPr lang="el-GR" sz="2200" dirty="0">
                <a:latin typeface="+mj-lt"/>
              </a:rPr>
              <a:t> (CO</a:t>
            </a:r>
            <a:r>
              <a:rPr lang="el-GR" sz="2200" baseline="-25000" dirty="0">
                <a:latin typeface="+mj-lt"/>
              </a:rPr>
              <a:t>2eq</a:t>
            </a:r>
            <a:r>
              <a:rPr lang="el-GR" sz="2200" dirty="0">
                <a:latin typeface="+mj-lt"/>
              </a:rPr>
              <a:t>) είναι: </a:t>
            </a:r>
          </a:p>
          <a:p>
            <a:r>
              <a:rPr lang="en-US" sz="2200" dirty="0">
                <a:latin typeface="+mj-lt"/>
              </a:rPr>
              <a:t>CO</a:t>
            </a:r>
            <a:r>
              <a:rPr lang="en-US" sz="2200" baseline="-25000" dirty="0">
                <a:latin typeface="+mj-lt"/>
              </a:rPr>
              <a:t>2eq</a:t>
            </a:r>
            <a:r>
              <a:rPr lang="en-US" sz="2200" dirty="0">
                <a:latin typeface="+mj-lt"/>
              </a:rPr>
              <a:t> = 0 × 556 kg CO</a:t>
            </a:r>
            <a:r>
              <a:rPr lang="en-US" sz="2200" baseline="-25000" dirty="0">
                <a:latin typeface="+mj-lt"/>
              </a:rPr>
              <a:t>2bio</a:t>
            </a:r>
            <a:r>
              <a:rPr lang="en-US" sz="2200" dirty="0">
                <a:latin typeface="+mj-lt"/>
              </a:rPr>
              <a:t> + 1× (300 + 200) kg CO</a:t>
            </a:r>
            <a:r>
              <a:rPr lang="en-US" sz="2200" baseline="-25000" dirty="0">
                <a:latin typeface="+mj-lt"/>
              </a:rPr>
              <a:t>2fossil</a:t>
            </a:r>
            <a:r>
              <a:rPr lang="en-US" sz="2200" dirty="0">
                <a:latin typeface="+mj-lt"/>
              </a:rPr>
              <a:t> + 25 × 2 kg CH</a:t>
            </a:r>
            <a:r>
              <a:rPr lang="en-US" sz="2200" baseline="-25000" dirty="0">
                <a:latin typeface="+mj-lt"/>
              </a:rPr>
              <a:t>4</a:t>
            </a:r>
          </a:p>
          <a:p>
            <a:r>
              <a:rPr lang="el-GR" sz="2200" dirty="0">
                <a:latin typeface="+mj-lt"/>
              </a:rPr>
              <a:t>+ 298 × 1 </a:t>
            </a:r>
            <a:r>
              <a:rPr lang="el-GR" sz="2200" dirty="0" err="1">
                <a:latin typeface="+mj-lt"/>
              </a:rPr>
              <a:t>kg</a:t>
            </a:r>
            <a:r>
              <a:rPr lang="el-GR" sz="2200" dirty="0">
                <a:latin typeface="+mj-lt"/>
              </a:rPr>
              <a:t> Ν</a:t>
            </a:r>
            <a:r>
              <a:rPr lang="el-GR" sz="2200" baseline="-25000" dirty="0">
                <a:latin typeface="+mj-lt"/>
              </a:rPr>
              <a:t>2</a:t>
            </a:r>
            <a:r>
              <a:rPr lang="el-GR" sz="2200" dirty="0">
                <a:latin typeface="+mj-lt"/>
              </a:rPr>
              <a:t>Ο – 112 </a:t>
            </a:r>
            <a:r>
              <a:rPr lang="el-GR" sz="2200" dirty="0" err="1">
                <a:latin typeface="+mj-lt"/>
              </a:rPr>
              <a:t>kg</a:t>
            </a:r>
            <a:r>
              <a:rPr lang="el-GR" sz="2200" dirty="0">
                <a:latin typeface="+mj-lt"/>
              </a:rPr>
              <a:t> </a:t>
            </a:r>
            <a:r>
              <a:rPr lang="el-GR" sz="2200" dirty="0" err="1">
                <a:latin typeface="+mj-lt"/>
              </a:rPr>
              <a:t>C</a:t>
            </a:r>
            <a:r>
              <a:rPr lang="el-GR" sz="2200" baseline="-25000" dirty="0" err="1">
                <a:latin typeface="+mj-lt"/>
              </a:rPr>
              <a:t>seq</a:t>
            </a:r>
            <a:r>
              <a:rPr lang="el-GR" sz="2200" dirty="0">
                <a:latin typeface="+mj-lt"/>
              </a:rPr>
              <a:t> × (44/12) = </a:t>
            </a:r>
            <a:r>
              <a:rPr lang="el-GR" sz="2200" b="1" dirty="0">
                <a:latin typeface="+mj-lt"/>
              </a:rPr>
              <a:t>437 </a:t>
            </a:r>
            <a:r>
              <a:rPr lang="el-GR" sz="2200" b="1" dirty="0" err="1">
                <a:latin typeface="+mj-lt"/>
              </a:rPr>
              <a:t>kg</a:t>
            </a:r>
            <a:r>
              <a:rPr lang="el-GR" sz="2200" b="1" dirty="0">
                <a:latin typeface="+mj-lt"/>
              </a:rPr>
              <a:t> CO</a:t>
            </a:r>
            <a:r>
              <a:rPr lang="el-GR" sz="2200" b="1" baseline="-25000" dirty="0">
                <a:latin typeface="+mj-lt"/>
              </a:rPr>
              <a:t>2eq</a:t>
            </a:r>
            <a:r>
              <a:rPr lang="el-GR" sz="2200" b="1" dirty="0">
                <a:latin typeface="+mj-lt"/>
              </a:rPr>
              <a:t> / d </a:t>
            </a:r>
            <a:r>
              <a:rPr lang="el-GR" sz="2200" dirty="0">
                <a:latin typeface="+mj-lt"/>
              </a:rPr>
              <a:t>ή </a:t>
            </a:r>
          </a:p>
          <a:p>
            <a:r>
              <a:rPr lang="el-GR" sz="2200" dirty="0">
                <a:latin typeface="+mj-lt"/>
              </a:rPr>
              <a:t>CO</a:t>
            </a:r>
            <a:r>
              <a:rPr lang="el-GR" sz="2200" baseline="-25000" dirty="0">
                <a:latin typeface="+mj-lt"/>
              </a:rPr>
              <a:t>2eq</a:t>
            </a:r>
            <a:r>
              <a:rPr lang="el-GR" sz="2200" dirty="0">
                <a:latin typeface="+mj-lt"/>
              </a:rPr>
              <a:t> = 437 / 1.000 = 0,437 </a:t>
            </a:r>
            <a:r>
              <a:rPr lang="el-GR" sz="2200" dirty="0" err="1">
                <a:latin typeface="+mj-lt"/>
              </a:rPr>
              <a:t>kg</a:t>
            </a:r>
            <a:r>
              <a:rPr lang="el-GR" sz="2200" dirty="0">
                <a:latin typeface="+mj-lt"/>
              </a:rPr>
              <a:t> CO</a:t>
            </a:r>
            <a:r>
              <a:rPr lang="el-GR" sz="2200" baseline="-25000" dirty="0">
                <a:latin typeface="+mj-lt"/>
              </a:rPr>
              <a:t>2eq</a:t>
            </a:r>
            <a:r>
              <a:rPr lang="el-GR" sz="2200" dirty="0">
                <a:latin typeface="+mj-lt"/>
              </a:rPr>
              <a:t> / ξηρό </a:t>
            </a:r>
            <a:r>
              <a:rPr lang="el-GR" sz="2200" dirty="0" err="1">
                <a:latin typeface="+mj-lt"/>
              </a:rPr>
              <a:t>kg</a:t>
            </a:r>
            <a:r>
              <a:rPr lang="el-GR" sz="2200" dirty="0">
                <a:latin typeface="+mj-lt"/>
              </a:rPr>
              <a:t> εισερχόμενων βιοαποβλήτων ή </a:t>
            </a:r>
          </a:p>
          <a:p>
            <a:r>
              <a:rPr lang="el-GR" sz="2200" dirty="0">
                <a:latin typeface="+mj-lt"/>
              </a:rPr>
              <a:t>CO</a:t>
            </a:r>
            <a:r>
              <a:rPr lang="el-GR" sz="2200" baseline="-25000" dirty="0">
                <a:latin typeface="+mj-lt"/>
              </a:rPr>
              <a:t>2eq</a:t>
            </a:r>
            <a:r>
              <a:rPr lang="el-GR" sz="2200" dirty="0">
                <a:latin typeface="+mj-lt"/>
              </a:rPr>
              <a:t> = 437 g / ξηρό </a:t>
            </a:r>
            <a:r>
              <a:rPr lang="el-GR" sz="2200" dirty="0" err="1">
                <a:latin typeface="+mj-lt"/>
              </a:rPr>
              <a:t>kg</a:t>
            </a:r>
            <a:r>
              <a:rPr lang="el-GR" sz="2200" dirty="0">
                <a:latin typeface="+mj-lt"/>
              </a:rPr>
              <a:t> εισερχόμενων βιοαποβλήτων</a:t>
            </a:r>
            <a:endParaRPr lang="en-GB" sz="2200" dirty="0">
              <a:latin typeface="+mj-lt"/>
            </a:endParaRPr>
          </a:p>
        </p:txBody>
      </p:sp>
    </p:spTree>
    <p:extLst>
      <p:ext uri="{BB962C8B-B14F-4D97-AF65-F5344CB8AC3E}">
        <p14:creationId xmlns:p14="http://schemas.microsoft.com/office/powerpoint/2010/main" val="7451175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22</a:t>
            </a:fld>
            <a:endParaRPr lang="en-US" sz="1600" b="1" dirty="0">
              <a:latin typeface="Arial" pitchFamily="34" charset="0"/>
              <a:cs typeface="Arial" pitchFamily="34" charset="0"/>
            </a:endParaRPr>
          </a:p>
        </p:txBody>
      </p:sp>
      <p:sp>
        <p:nvSpPr>
          <p:cNvPr id="6" name="TextBox 5">
            <a:extLst>
              <a:ext uri="{FF2B5EF4-FFF2-40B4-BE49-F238E27FC236}">
                <a16:creationId xmlns:a16="http://schemas.microsoft.com/office/drawing/2014/main" id="{27E4F736-25D8-41D1-9027-5B17FBC6B65F}"/>
              </a:ext>
            </a:extLst>
          </p:cNvPr>
          <p:cNvSpPr txBox="1"/>
          <p:nvPr/>
        </p:nvSpPr>
        <p:spPr>
          <a:xfrm>
            <a:off x="656081" y="827612"/>
            <a:ext cx="9254375" cy="461665"/>
          </a:xfrm>
          <a:prstGeom prst="rect">
            <a:avLst/>
          </a:prstGeom>
          <a:noFill/>
        </p:spPr>
        <p:txBody>
          <a:bodyPr wrap="square" rtlCol="0">
            <a:spAutoFit/>
          </a:bodyPr>
          <a:lstStyle/>
          <a:p>
            <a:r>
              <a:rPr lang="el-GR" sz="2400" dirty="0">
                <a:solidFill>
                  <a:srgbClr val="B46B62"/>
                </a:solidFill>
              </a:rPr>
              <a:t>Παράδειγμα</a:t>
            </a:r>
            <a:endParaRPr lang="en-GB" sz="2400" baseline="-25000" dirty="0">
              <a:solidFill>
                <a:srgbClr val="B46B62"/>
              </a:solidFill>
            </a:endParaRPr>
          </a:p>
        </p:txBody>
      </p:sp>
      <p:sp>
        <p:nvSpPr>
          <p:cNvPr id="3" name="Ορθογώνιο 2">
            <a:extLst>
              <a:ext uri="{FF2B5EF4-FFF2-40B4-BE49-F238E27FC236}">
                <a16:creationId xmlns:a16="http://schemas.microsoft.com/office/drawing/2014/main" id="{544A6180-2FC1-460F-81DC-1981C9884D81}"/>
              </a:ext>
            </a:extLst>
          </p:cNvPr>
          <p:cNvSpPr/>
          <p:nvPr/>
        </p:nvSpPr>
        <p:spPr>
          <a:xfrm>
            <a:off x="656081" y="1397558"/>
            <a:ext cx="11051505" cy="4832092"/>
          </a:xfrm>
          <a:prstGeom prst="rect">
            <a:avLst/>
          </a:prstGeom>
        </p:spPr>
        <p:txBody>
          <a:bodyPr wrap="square">
            <a:spAutoFit/>
          </a:bodyPr>
          <a:lstStyle/>
          <a:p>
            <a:r>
              <a:rPr lang="el-GR" sz="2200" dirty="0">
                <a:latin typeface="+mj-lt"/>
              </a:rPr>
              <a:t>Η παραπάνω ΜΚ των ΑΣΑ παράγει όπως είπαμε 400 </a:t>
            </a:r>
            <a:r>
              <a:rPr lang="el-GR" sz="2200" dirty="0" err="1">
                <a:latin typeface="+mj-lt"/>
              </a:rPr>
              <a:t>kg</a:t>
            </a:r>
            <a:r>
              <a:rPr lang="el-GR" sz="2200" dirty="0">
                <a:latin typeface="+mj-lt"/>
              </a:rPr>
              <a:t> υγρό κομπόστ ανά ημέρα με υγρασία 30% </a:t>
            </a:r>
            <a:r>
              <a:rPr lang="el-GR" sz="2200" dirty="0" err="1">
                <a:latin typeface="+mj-lt"/>
              </a:rPr>
              <a:t>υβ</a:t>
            </a:r>
            <a:r>
              <a:rPr lang="el-GR" sz="2200" dirty="0">
                <a:latin typeface="+mj-lt"/>
              </a:rPr>
              <a:t>. Το κομπόστ έχει περιεχόμενο αζώτου Ν ίσο με 2% (</a:t>
            </a:r>
            <a:r>
              <a:rPr lang="el-GR" sz="2200" dirty="0" err="1">
                <a:latin typeface="+mj-lt"/>
              </a:rPr>
              <a:t>ξ.β</a:t>
            </a:r>
            <a:r>
              <a:rPr lang="el-GR" sz="2200" dirty="0">
                <a:latin typeface="+mj-lt"/>
              </a:rPr>
              <a:t>.), από το οποίο το 50% είναι διαθέσιμο στα φυτά όταν το κομπόστ εφαρμοστεί σε καλλιέργειες. Το διαθέσιμο Ν του κομπόστ μπορεί να αντικαταστήσει ίσες ποσότητες αζωτούχου χημικού λιπάσματος. Επισημαίνεται ότι κάτι τέτοιο δεν θα ίσχυε για κομπόστ τύπου Α, αλλά μόνο για κομπόστ υψηλής ποιότητας προερχόμενο από διαχωρισμένα στην πηγή βιοαπόβλητα, όπως στο παράδειγμα εδώ (αν και ακόμα δεν υπάρχουν προδιαγραφές για το υψηλής ποιότητας κομπόστ στην Ελλάδα). Ας υποθέσουμε τώρα ότι ένα χημικό λίπασμα με σύσταση N = 80% </a:t>
            </a:r>
            <a:r>
              <a:rPr lang="el-GR" sz="2200" dirty="0" err="1">
                <a:latin typeface="+mj-lt"/>
              </a:rPr>
              <a:t>ξβ</a:t>
            </a:r>
            <a:r>
              <a:rPr lang="el-GR" sz="2200" dirty="0">
                <a:latin typeface="+mj-lt"/>
              </a:rPr>
              <a:t>, κατά την παραγωγή του και μεταφορά του στον χώρο εφαρμογής, παράγει 150 </a:t>
            </a:r>
            <a:r>
              <a:rPr lang="el-GR" sz="2200" dirty="0" err="1">
                <a:latin typeface="+mj-lt"/>
              </a:rPr>
              <a:t>kg</a:t>
            </a:r>
            <a:r>
              <a:rPr lang="el-GR" sz="2200" dirty="0">
                <a:latin typeface="+mj-lt"/>
              </a:rPr>
              <a:t> CO2eq / ξηρό </a:t>
            </a:r>
            <a:r>
              <a:rPr lang="el-GR" sz="2200" dirty="0" err="1">
                <a:latin typeface="+mj-lt"/>
              </a:rPr>
              <a:t>kg</a:t>
            </a:r>
            <a:r>
              <a:rPr lang="el-GR" sz="2200" dirty="0">
                <a:latin typeface="+mj-lt"/>
              </a:rPr>
              <a:t> λιπάσματος (αυτές οι τιμές είναι που παρέχονται στις βάσεις δεδομένων, όπως η Ecoinvent5). Οι καθαρές περιβαλλοντικές επιπτώσεις της </a:t>
            </a:r>
            <a:r>
              <a:rPr lang="el-GR" sz="2200" i="1" dirty="0">
                <a:latin typeface="+mj-lt"/>
              </a:rPr>
              <a:t>λειτουργίας </a:t>
            </a:r>
            <a:r>
              <a:rPr lang="el-GR" sz="2200" dirty="0">
                <a:latin typeface="+mj-lt"/>
              </a:rPr>
              <a:t>της ΜΚ είναι 437 </a:t>
            </a:r>
            <a:r>
              <a:rPr lang="el-GR" sz="2200" dirty="0" err="1">
                <a:latin typeface="+mj-lt"/>
              </a:rPr>
              <a:t>kg</a:t>
            </a:r>
            <a:r>
              <a:rPr lang="el-GR" sz="2200" dirty="0">
                <a:latin typeface="+mj-lt"/>
              </a:rPr>
              <a:t> CO2eq / t ξηρών εισερχόμενων βιοαποβλήτων (δες παραπάνω παράδειγμα). Πώς αλλάζουν οι </a:t>
            </a:r>
            <a:r>
              <a:rPr lang="el-GR" sz="2200" i="1" dirty="0">
                <a:latin typeface="+mj-lt"/>
              </a:rPr>
              <a:t>καθαρές </a:t>
            </a:r>
            <a:r>
              <a:rPr lang="el-GR" sz="2200" dirty="0">
                <a:latin typeface="+mj-lt"/>
              </a:rPr>
              <a:t>περιβαλλοντικές επιπτώσεις της ΜΚ, αν λάβουμε υπόψη και τη χρήση του κομπόστ ως πηγή αζώτου σε καλλιέργειες;</a:t>
            </a:r>
            <a:endParaRPr lang="en-GB" sz="2200" dirty="0">
              <a:latin typeface="+mj-lt"/>
            </a:endParaRPr>
          </a:p>
        </p:txBody>
      </p:sp>
    </p:spTree>
    <p:extLst>
      <p:ext uri="{BB962C8B-B14F-4D97-AF65-F5344CB8AC3E}">
        <p14:creationId xmlns:p14="http://schemas.microsoft.com/office/powerpoint/2010/main" val="33433387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23</a:t>
            </a:fld>
            <a:endParaRPr lang="en-US" sz="1600" b="1" dirty="0">
              <a:latin typeface="Arial" pitchFamily="34" charset="0"/>
              <a:cs typeface="Arial" pitchFamily="34" charset="0"/>
            </a:endParaRPr>
          </a:p>
        </p:txBody>
      </p:sp>
      <p:sp>
        <p:nvSpPr>
          <p:cNvPr id="6" name="TextBox 5">
            <a:extLst>
              <a:ext uri="{FF2B5EF4-FFF2-40B4-BE49-F238E27FC236}">
                <a16:creationId xmlns:a16="http://schemas.microsoft.com/office/drawing/2014/main" id="{27E4F736-25D8-41D1-9027-5B17FBC6B65F}"/>
              </a:ext>
            </a:extLst>
          </p:cNvPr>
          <p:cNvSpPr txBox="1"/>
          <p:nvPr/>
        </p:nvSpPr>
        <p:spPr>
          <a:xfrm>
            <a:off x="179615" y="789793"/>
            <a:ext cx="9254375" cy="461665"/>
          </a:xfrm>
          <a:prstGeom prst="rect">
            <a:avLst/>
          </a:prstGeom>
          <a:noFill/>
        </p:spPr>
        <p:txBody>
          <a:bodyPr wrap="square" rtlCol="0">
            <a:spAutoFit/>
          </a:bodyPr>
          <a:lstStyle/>
          <a:p>
            <a:r>
              <a:rPr lang="el-GR" sz="2400" dirty="0">
                <a:solidFill>
                  <a:srgbClr val="B46B62"/>
                </a:solidFill>
              </a:rPr>
              <a:t>Λύση</a:t>
            </a:r>
            <a:endParaRPr lang="en-GB" sz="2400" baseline="-25000" dirty="0">
              <a:solidFill>
                <a:srgbClr val="B46B62"/>
              </a:solidFill>
            </a:endParaRPr>
          </a:p>
        </p:txBody>
      </p:sp>
      <p:sp>
        <p:nvSpPr>
          <p:cNvPr id="3" name="Ορθογώνιο 2">
            <a:extLst>
              <a:ext uri="{FF2B5EF4-FFF2-40B4-BE49-F238E27FC236}">
                <a16:creationId xmlns:a16="http://schemas.microsoft.com/office/drawing/2014/main" id="{544A6180-2FC1-460F-81DC-1981C9884D81}"/>
              </a:ext>
            </a:extLst>
          </p:cNvPr>
          <p:cNvSpPr/>
          <p:nvPr/>
        </p:nvSpPr>
        <p:spPr>
          <a:xfrm>
            <a:off x="179615" y="1289277"/>
            <a:ext cx="11527972" cy="4401205"/>
          </a:xfrm>
          <a:prstGeom prst="rect">
            <a:avLst/>
          </a:prstGeom>
        </p:spPr>
        <p:txBody>
          <a:bodyPr wrap="square">
            <a:spAutoFit/>
          </a:bodyPr>
          <a:lstStyle/>
          <a:p>
            <a:r>
              <a:rPr lang="el-GR" sz="2000" dirty="0">
                <a:latin typeface="+mj-lt"/>
              </a:rPr>
              <a:t>400 × (1 – 30%) × 2% Ν × 50% διαθέσιμο Ν = 2,8 </a:t>
            </a:r>
            <a:r>
              <a:rPr lang="el-GR" sz="2000" dirty="0" err="1">
                <a:latin typeface="+mj-lt"/>
              </a:rPr>
              <a:t>kg</a:t>
            </a:r>
            <a:r>
              <a:rPr lang="el-GR" sz="2000" dirty="0">
                <a:latin typeface="+mj-lt"/>
              </a:rPr>
              <a:t> διαθέσιμο N / d που αντικαθιστά χημικό Ν λίπασμα. </a:t>
            </a:r>
          </a:p>
          <a:p>
            <a:r>
              <a:rPr lang="el-GR" sz="2000" dirty="0">
                <a:latin typeface="+mj-lt"/>
              </a:rPr>
              <a:t>Τα 400 </a:t>
            </a:r>
            <a:r>
              <a:rPr lang="el-GR" sz="2000" dirty="0" err="1">
                <a:latin typeface="+mj-lt"/>
              </a:rPr>
              <a:t>kg</a:t>
            </a:r>
            <a:r>
              <a:rPr lang="el-GR" sz="2000" dirty="0">
                <a:latin typeface="+mj-lt"/>
              </a:rPr>
              <a:t> υγρού κομπόστ αντικαθιστούν 2,8 </a:t>
            </a:r>
            <a:r>
              <a:rPr lang="el-GR" sz="2000" dirty="0" err="1">
                <a:latin typeface="+mj-lt"/>
              </a:rPr>
              <a:t>kg</a:t>
            </a:r>
            <a:r>
              <a:rPr lang="el-GR" sz="2000" dirty="0">
                <a:latin typeface="+mj-lt"/>
              </a:rPr>
              <a:t> Ν προερχόμενο από χημικό λίπασμα ή </a:t>
            </a:r>
          </a:p>
          <a:p>
            <a:pPr algn="ctr"/>
            <a:r>
              <a:rPr lang="el-GR" sz="2000" dirty="0">
                <a:latin typeface="+mj-lt"/>
              </a:rPr>
              <a:t>2,8 </a:t>
            </a:r>
            <a:r>
              <a:rPr lang="el-GR" sz="2000" dirty="0" err="1">
                <a:latin typeface="+mj-lt"/>
              </a:rPr>
              <a:t>kg</a:t>
            </a:r>
            <a:r>
              <a:rPr lang="el-GR" sz="2000" dirty="0">
                <a:latin typeface="+mj-lt"/>
              </a:rPr>
              <a:t> N / 80% = 3,5 ξηρό </a:t>
            </a:r>
            <a:r>
              <a:rPr lang="el-GR" sz="2000" dirty="0" err="1">
                <a:latin typeface="+mj-lt"/>
              </a:rPr>
              <a:t>kg</a:t>
            </a:r>
            <a:r>
              <a:rPr lang="el-GR" sz="2000" dirty="0">
                <a:latin typeface="+mj-lt"/>
              </a:rPr>
              <a:t> / d χημικό λίπασμα (στην εμπορική του μορφή), </a:t>
            </a:r>
          </a:p>
          <a:p>
            <a:endParaRPr lang="en-GB" sz="2000" dirty="0">
              <a:latin typeface="+mj-lt"/>
            </a:endParaRPr>
          </a:p>
          <a:p>
            <a:pPr algn="ctr"/>
            <a:r>
              <a:rPr lang="en-GB" sz="2000" dirty="0">
                <a:latin typeface="+mj-lt"/>
              </a:rPr>
              <a:t>150 kg CO</a:t>
            </a:r>
            <a:r>
              <a:rPr lang="en-GB" sz="2000" baseline="-25000" dirty="0">
                <a:latin typeface="+mj-lt"/>
              </a:rPr>
              <a:t>2eq</a:t>
            </a:r>
            <a:r>
              <a:rPr lang="en-GB" sz="2000" dirty="0">
                <a:latin typeface="+mj-lt"/>
              </a:rPr>
              <a:t> / kg </a:t>
            </a:r>
            <a:r>
              <a:rPr lang="el-GR" sz="2000" dirty="0">
                <a:latin typeface="+mj-lt"/>
              </a:rPr>
              <a:t>χημικού λιπάσματος × 3,5 </a:t>
            </a:r>
            <a:r>
              <a:rPr lang="en-GB" sz="2000" dirty="0">
                <a:latin typeface="+mj-lt"/>
              </a:rPr>
              <a:t>kg/d = 525 kg CO</a:t>
            </a:r>
            <a:r>
              <a:rPr lang="en-GB" sz="2000" baseline="-25000" dirty="0">
                <a:latin typeface="+mj-lt"/>
              </a:rPr>
              <a:t>2eq</a:t>
            </a:r>
            <a:r>
              <a:rPr lang="en-GB" sz="2000" dirty="0">
                <a:latin typeface="+mj-lt"/>
              </a:rPr>
              <a:t> / d </a:t>
            </a:r>
            <a:r>
              <a:rPr lang="el-GR" sz="2000" dirty="0">
                <a:latin typeface="+mj-lt"/>
              </a:rPr>
              <a:t> ή </a:t>
            </a:r>
          </a:p>
          <a:p>
            <a:pPr algn="ctr"/>
            <a:r>
              <a:rPr lang="en-GB" sz="2000" dirty="0">
                <a:latin typeface="+mj-lt"/>
              </a:rPr>
              <a:t>525 / 400 = </a:t>
            </a:r>
            <a:r>
              <a:rPr lang="en-GB" sz="2000" b="1" dirty="0">
                <a:latin typeface="+mj-lt"/>
              </a:rPr>
              <a:t>1,31 kg CO</a:t>
            </a:r>
            <a:r>
              <a:rPr lang="en-GB" sz="2000" b="1" baseline="-25000" dirty="0">
                <a:latin typeface="+mj-lt"/>
              </a:rPr>
              <a:t>2eq</a:t>
            </a:r>
            <a:r>
              <a:rPr lang="en-GB" sz="2000" b="1" dirty="0">
                <a:latin typeface="+mj-lt"/>
              </a:rPr>
              <a:t> / kg </a:t>
            </a:r>
            <a:r>
              <a:rPr lang="el-GR" sz="2000" b="1" dirty="0">
                <a:latin typeface="+mj-lt"/>
              </a:rPr>
              <a:t>υγρού κομπόστ </a:t>
            </a:r>
            <a:endParaRPr lang="el-GR" sz="2000" dirty="0">
              <a:latin typeface="+mj-lt"/>
            </a:endParaRPr>
          </a:p>
          <a:p>
            <a:endParaRPr lang="el-GR" sz="2000" dirty="0">
              <a:latin typeface="+mj-lt"/>
            </a:endParaRPr>
          </a:p>
          <a:p>
            <a:r>
              <a:rPr lang="el-GR" sz="2000" dirty="0">
                <a:latin typeface="+mj-lt"/>
              </a:rPr>
              <a:t>Με τη χρήση, λοιπόν, του κομπόστ αποτρέπεται ημερησίως η εκπομπή 525 </a:t>
            </a:r>
            <a:r>
              <a:rPr lang="el-GR" sz="2000" dirty="0" err="1">
                <a:latin typeface="+mj-lt"/>
              </a:rPr>
              <a:t>kg</a:t>
            </a:r>
            <a:r>
              <a:rPr lang="el-GR" sz="2000" dirty="0">
                <a:latin typeface="+mj-lt"/>
              </a:rPr>
              <a:t> CO</a:t>
            </a:r>
            <a:r>
              <a:rPr lang="el-GR" sz="2000" baseline="-25000" dirty="0">
                <a:latin typeface="+mj-lt"/>
              </a:rPr>
              <a:t>2eq</a:t>
            </a:r>
            <a:r>
              <a:rPr lang="el-GR" sz="2000" dirty="0">
                <a:latin typeface="+mj-lt"/>
              </a:rPr>
              <a:t> (</a:t>
            </a:r>
            <a:r>
              <a:rPr lang="el-GR" sz="2000" dirty="0" err="1">
                <a:latin typeface="+mj-lt"/>
              </a:rPr>
              <a:t>avoided</a:t>
            </a:r>
            <a:r>
              <a:rPr lang="el-GR" sz="2000" dirty="0">
                <a:latin typeface="+mj-lt"/>
              </a:rPr>
              <a:t> </a:t>
            </a:r>
            <a:r>
              <a:rPr lang="el-GR" sz="2000" dirty="0" err="1">
                <a:latin typeface="+mj-lt"/>
              </a:rPr>
              <a:t>emissions</a:t>
            </a:r>
            <a:r>
              <a:rPr lang="el-GR" sz="2000" dirty="0">
                <a:latin typeface="+mj-lt"/>
              </a:rPr>
              <a:t>) (ή 1,31 </a:t>
            </a:r>
            <a:r>
              <a:rPr lang="el-GR" sz="2000" dirty="0" err="1">
                <a:latin typeface="+mj-lt"/>
              </a:rPr>
              <a:t>kg</a:t>
            </a:r>
            <a:r>
              <a:rPr lang="el-GR" sz="2000" dirty="0">
                <a:latin typeface="+mj-lt"/>
              </a:rPr>
              <a:t> CO</a:t>
            </a:r>
            <a:r>
              <a:rPr lang="el-GR" sz="2000" baseline="-25000" dirty="0">
                <a:latin typeface="+mj-lt"/>
              </a:rPr>
              <a:t>2eq</a:t>
            </a:r>
            <a:r>
              <a:rPr lang="el-GR" sz="2000" dirty="0">
                <a:latin typeface="+mj-lt"/>
              </a:rPr>
              <a:t> / </a:t>
            </a:r>
            <a:r>
              <a:rPr lang="el-GR" sz="2000" dirty="0" err="1">
                <a:latin typeface="+mj-lt"/>
              </a:rPr>
              <a:t>kg</a:t>
            </a:r>
            <a:r>
              <a:rPr lang="el-GR" sz="2000" dirty="0">
                <a:latin typeface="+mj-lt"/>
              </a:rPr>
              <a:t> υγρού κομπόστ) που θα παράγονταν αν κάναμε χρήση του χημικού λιπάσματος αντί του κομπόστ. </a:t>
            </a:r>
          </a:p>
          <a:p>
            <a:pPr algn="ctr"/>
            <a:r>
              <a:rPr lang="en-GB" sz="2000" dirty="0">
                <a:latin typeface="+mj-lt"/>
              </a:rPr>
              <a:t>(437 kg CO</a:t>
            </a:r>
            <a:r>
              <a:rPr lang="en-GB" sz="2000" baseline="-25000" dirty="0">
                <a:latin typeface="+mj-lt"/>
              </a:rPr>
              <a:t>2eq</a:t>
            </a:r>
            <a:r>
              <a:rPr lang="en-GB" sz="2000" dirty="0">
                <a:latin typeface="+mj-lt"/>
              </a:rPr>
              <a:t> / </a:t>
            </a:r>
            <a:r>
              <a:rPr lang="el-GR" sz="2000" dirty="0">
                <a:latin typeface="+mj-lt"/>
              </a:rPr>
              <a:t>ξηρό </a:t>
            </a:r>
            <a:r>
              <a:rPr lang="en-GB" sz="2000" dirty="0">
                <a:latin typeface="+mj-lt"/>
              </a:rPr>
              <a:t>t </a:t>
            </a:r>
            <a:r>
              <a:rPr lang="el-GR" sz="2000" dirty="0">
                <a:latin typeface="+mj-lt"/>
              </a:rPr>
              <a:t>βιοαποβλήτων) / (400 </a:t>
            </a:r>
            <a:r>
              <a:rPr lang="en-GB" sz="2000" dirty="0">
                <a:latin typeface="+mj-lt"/>
              </a:rPr>
              <a:t>kg </a:t>
            </a:r>
            <a:r>
              <a:rPr lang="el-GR" sz="2000" dirty="0">
                <a:latin typeface="+mj-lt"/>
              </a:rPr>
              <a:t>κομπόστ / ξηρό </a:t>
            </a:r>
            <a:r>
              <a:rPr lang="en-GB" sz="2000" dirty="0">
                <a:latin typeface="+mj-lt"/>
              </a:rPr>
              <a:t>t </a:t>
            </a:r>
            <a:r>
              <a:rPr lang="el-GR" sz="2000" dirty="0">
                <a:latin typeface="+mj-lt"/>
              </a:rPr>
              <a:t>βιοαποβλήτων)  </a:t>
            </a:r>
            <a:r>
              <a:rPr lang="en-US" sz="2000" dirty="0">
                <a:latin typeface="+mj-lt"/>
              </a:rPr>
              <a:t>= </a:t>
            </a:r>
            <a:endParaRPr lang="el-GR" sz="2000" dirty="0">
              <a:latin typeface="+mj-lt"/>
            </a:endParaRPr>
          </a:p>
          <a:p>
            <a:pPr algn="ctr"/>
            <a:r>
              <a:rPr lang="en-US" sz="2000" dirty="0">
                <a:latin typeface="+mj-lt"/>
              </a:rPr>
              <a:t>1,1 kg CO</a:t>
            </a:r>
            <a:r>
              <a:rPr lang="en-US" sz="2000" baseline="-25000" dirty="0">
                <a:latin typeface="+mj-lt"/>
              </a:rPr>
              <a:t>2eq</a:t>
            </a:r>
            <a:r>
              <a:rPr lang="en-US" sz="2000" dirty="0">
                <a:latin typeface="+mj-lt"/>
              </a:rPr>
              <a:t> / kg </a:t>
            </a:r>
            <a:r>
              <a:rPr lang="en-US" sz="2000" dirty="0" err="1">
                <a:latin typeface="+mj-lt"/>
              </a:rPr>
              <a:t>κομ</a:t>
            </a:r>
            <a:r>
              <a:rPr lang="en-US" sz="2000" dirty="0">
                <a:latin typeface="+mj-lt"/>
              </a:rPr>
              <a:t>πόστ </a:t>
            </a:r>
          </a:p>
          <a:p>
            <a:pPr algn="ctr"/>
            <a:r>
              <a:rPr lang="el-GR" sz="2000" dirty="0">
                <a:latin typeface="+mj-lt"/>
              </a:rPr>
              <a:t>Οι καθαρές εκπομπές είναι:  </a:t>
            </a:r>
            <a:r>
              <a:rPr lang="en-GB" sz="2000" dirty="0">
                <a:latin typeface="+mj-lt"/>
              </a:rPr>
              <a:t>437 – 525 = –88 kg CO</a:t>
            </a:r>
            <a:r>
              <a:rPr lang="en-GB" sz="2000" baseline="-25000" dirty="0">
                <a:latin typeface="+mj-lt"/>
              </a:rPr>
              <a:t>2eq</a:t>
            </a:r>
            <a:r>
              <a:rPr lang="en-GB" sz="2000" dirty="0">
                <a:latin typeface="+mj-lt"/>
              </a:rPr>
              <a:t> / d </a:t>
            </a:r>
            <a:r>
              <a:rPr lang="el-GR" sz="2000" dirty="0">
                <a:latin typeface="+mj-lt"/>
              </a:rPr>
              <a:t> ή </a:t>
            </a:r>
          </a:p>
          <a:p>
            <a:pPr algn="ctr"/>
            <a:r>
              <a:rPr lang="en-GB" sz="2000" b="1" dirty="0">
                <a:latin typeface="+mj-lt"/>
              </a:rPr>
              <a:t>1,1 – 1,31 = –0,21 kg CO</a:t>
            </a:r>
            <a:r>
              <a:rPr lang="en-GB" sz="2000" b="1" baseline="-25000" dirty="0">
                <a:latin typeface="+mj-lt"/>
              </a:rPr>
              <a:t>2eq</a:t>
            </a:r>
            <a:r>
              <a:rPr lang="en-GB" sz="2000" b="1" dirty="0">
                <a:latin typeface="+mj-lt"/>
              </a:rPr>
              <a:t> / kg </a:t>
            </a:r>
            <a:r>
              <a:rPr lang="el-GR" sz="2000" b="1" dirty="0">
                <a:latin typeface="+mj-lt"/>
              </a:rPr>
              <a:t>υγρού κομπόστ </a:t>
            </a:r>
            <a:endParaRPr lang="el-GR" sz="2000" dirty="0">
              <a:latin typeface="+mj-lt"/>
            </a:endParaRPr>
          </a:p>
        </p:txBody>
      </p:sp>
    </p:spTree>
    <p:extLst>
      <p:ext uri="{BB962C8B-B14F-4D97-AF65-F5344CB8AC3E}">
        <p14:creationId xmlns:p14="http://schemas.microsoft.com/office/powerpoint/2010/main" val="27995478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24</a:t>
            </a:fld>
            <a:endParaRPr lang="en-US" sz="1600" b="1" dirty="0">
              <a:latin typeface="Arial" pitchFamily="34" charset="0"/>
              <a:cs typeface="Arial" pitchFamily="34" charset="0"/>
            </a:endParaRPr>
          </a:p>
        </p:txBody>
      </p:sp>
      <p:sp>
        <p:nvSpPr>
          <p:cNvPr id="16" name="TextBox 15">
            <a:extLst>
              <a:ext uri="{FF2B5EF4-FFF2-40B4-BE49-F238E27FC236}">
                <a16:creationId xmlns:a16="http://schemas.microsoft.com/office/drawing/2014/main" id="{97C137A3-81BB-400E-AA85-86B91CB35D3B}"/>
              </a:ext>
            </a:extLst>
          </p:cNvPr>
          <p:cNvSpPr txBox="1"/>
          <p:nvPr/>
        </p:nvSpPr>
        <p:spPr>
          <a:xfrm>
            <a:off x="1291580" y="723196"/>
            <a:ext cx="8964963" cy="492443"/>
          </a:xfrm>
          <a:prstGeom prst="rect">
            <a:avLst/>
          </a:prstGeom>
          <a:noFill/>
        </p:spPr>
        <p:txBody>
          <a:bodyPr wrap="square" rtlCol="0">
            <a:spAutoFit/>
          </a:bodyPr>
          <a:lstStyle/>
          <a:p>
            <a:pPr algn="ctr"/>
            <a:r>
              <a:rPr lang="el-GR" sz="2600" dirty="0">
                <a:solidFill>
                  <a:srgbClr val="B46B62"/>
                </a:solidFill>
              </a:rPr>
              <a:t>Εκπομπές ισοδυνάμου </a:t>
            </a:r>
            <a:r>
              <a:rPr lang="en-US" sz="2600" dirty="0">
                <a:solidFill>
                  <a:srgbClr val="B46B62"/>
                </a:solidFill>
              </a:rPr>
              <a:t>CO</a:t>
            </a:r>
            <a:r>
              <a:rPr lang="en-US" sz="2600" baseline="-25000" dirty="0">
                <a:solidFill>
                  <a:srgbClr val="B46B62"/>
                </a:solidFill>
              </a:rPr>
              <a:t>2</a:t>
            </a:r>
            <a:endParaRPr lang="en-GB" sz="2600" baseline="-25000" dirty="0">
              <a:solidFill>
                <a:srgbClr val="B46B62"/>
              </a:solidFill>
            </a:endParaRPr>
          </a:p>
        </p:txBody>
      </p:sp>
      <p:pic>
        <p:nvPicPr>
          <p:cNvPr id="5" name="Εικόνα 4" descr="Εικόνα που περιέχει στιγμιότυπο οθόνης&#10;&#10;Περιγραφή που δημιουργήθηκε αυτόματα">
            <a:extLst>
              <a:ext uri="{FF2B5EF4-FFF2-40B4-BE49-F238E27FC236}">
                <a16:creationId xmlns:a16="http://schemas.microsoft.com/office/drawing/2014/main" id="{C88A5FF2-4C9F-4526-8C17-76551FFA1C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580" y="1315962"/>
            <a:ext cx="9980280" cy="4856853"/>
          </a:xfrm>
          <a:prstGeom prst="rect">
            <a:avLst/>
          </a:prstGeom>
        </p:spPr>
      </p:pic>
    </p:spTree>
    <p:extLst>
      <p:ext uri="{BB962C8B-B14F-4D97-AF65-F5344CB8AC3E}">
        <p14:creationId xmlns:p14="http://schemas.microsoft.com/office/powerpoint/2010/main" val="34648187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25</a:t>
            </a:fld>
            <a:endParaRPr lang="en-US" sz="1600" b="1" dirty="0">
              <a:latin typeface="Arial" pitchFamily="34" charset="0"/>
              <a:cs typeface="Arial" pitchFamily="34" charset="0"/>
            </a:endParaRPr>
          </a:p>
        </p:txBody>
      </p:sp>
      <p:sp>
        <p:nvSpPr>
          <p:cNvPr id="16" name="TextBox 15">
            <a:extLst>
              <a:ext uri="{FF2B5EF4-FFF2-40B4-BE49-F238E27FC236}">
                <a16:creationId xmlns:a16="http://schemas.microsoft.com/office/drawing/2014/main" id="{97C137A3-81BB-400E-AA85-86B91CB35D3B}"/>
              </a:ext>
            </a:extLst>
          </p:cNvPr>
          <p:cNvSpPr txBox="1"/>
          <p:nvPr/>
        </p:nvSpPr>
        <p:spPr>
          <a:xfrm>
            <a:off x="1291580" y="908818"/>
            <a:ext cx="8964963" cy="492443"/>
          </a:xfrm>
          <a:prstGeom prst="rect">
            <a:avLst/>
          </a:prstGeom>
          <a:noFill/>
        </p:spPr>
        <p:txBody>
          <a:bodyPr wrap="square" rtlCol="0">
            <a:spAutoFit/>
          </a:bodyPr>
          <a:lstStyle/>
          <a:p>
            <a:pPr algn="ctr"/>
            <a:r>
              <a:rPr lang="el-GR" sz="2600" dirty="0">
                <a:solidFill>
                  <a:srgbClr val="B46B62"/>
                </a:solidFill>
              </a:rPr>
              <a:t>Βασικοί όροι στην ΑΚΖ</a:t>
            </a:r>
            <a:endParaRPr lang="en-GB" sz="2600" baseline="-25000" dirty="0">
              <a:solidFill>
                <a:srgbClr val="B46B62"/>
              </a:solidFill>
            </a:endParaRPr>
          </a:p>
        </p:txBody>
      </p:sp>
      <p:sp>
        <p:nvSpPr>
          <p:cNvPr id="3" name="Ορθογώνιο 2">
            <a:extLst>
              <a:ext uri="{FF2B5EF4-FFF2-40B4-BE49-F238E27FC236}">
                <a16:creationId xmlns:a16="http://schemas.microsoft.com/office/drawing/2014/main" id="{AB9AF575-FFF1-4238-B96C-58F2A68428A2}"/>
              </a:ext>
            </a:extLst>
          </p:cNvPr>
          <p:cNvSpPr/>
          <p:nvPr/>
        </p:nvSpPr>
        <p:spPr>
          <a:xfrm>
            <a:off x="259938" y="1598900"/>
            <a:ext cx="11806876" cy="4493538"/>
          </a:xfrm>
          <a:prstGeom prst="rect">
            <a:avLst/>
          </a:prstGeom>
        </p:spPr>
        <p:txBody>
          <a:bodyPr wrap="square">
            <a:spAutoFit/>
          </a:bodyPr>
          <a:lstStyle/>
          <a:p>
            <a:r>
              <a:rPr lang="el-GR" sz="2200" b="1" dirty="0">
                <a:solidFill>
                  <a:srgbClr val="000000"/>
                </a:solidFill>
                <a:latin typeface="+mj-lt"/>
              </a:rPr>
              <a:t>Αποτύπωμα άνθρακα (</a:t>
            </a:r>
            <a:r>
              <a:rPr lang="el-GR" sz="2200" b="1" dirty="0" err="1">
                <a:solidFill>
                  <a:srgbClr val="000000"/>
                </a:solidFill>
                <a:latin typeface="+mj-lt"/>
              </a:rPr>
              <a:t>carbon</a:t>
            </a:r>
            <a:r>
              <a:rPr lang="el-GR" sz="2200" b="1" dirty="0">
                <a:solidFill>
                  <a:srgbClr val="000000"/>
                </a:solidFill>
                <a:latin typeface="+mj-lt"/>
              </a:rPr>
              <a:t> </a:t>
            </a:r>
            <a:r>
              <a:rPr lang="el-GR" sz="2200" b="1" dirty="0" err="1">
                <a:solidFill>
                  <a:srgbClr val="000000"/>
                </a:solidFill>
                <a:latin typeface="+mj-lt"/>
              </a:rPr>
              <a:t>footprint</a:t>
            </a:r>
            <a:r>
              <a:rPr lang="el-GR" sz="2200" b="1" dirty="0">
                <a:solidFill>
                  <a:srgbClr val="000000"/>
                </a:solidFill>
                <a:latin typeface="+mj-lt"/>
              </a:rPr>
              <a:t>): </a:t>
            </a:r>
            <a:r>
              <a:rPr lang="el-GR" sz="2200" dirty="0">
                <a:solidFill>
                  <a:srgbClr val="000000"/>
                </a:solidFill>
                <a:latin typeface="+mj-lt"/>
              </a:rPr>
              <a:t>Συνολικές εκπομπές CO</a:t>
            </a:r>
            <a:r>
              <a:rPr lang="el-GR" sz="2200" baseline="-25000" dirty="0">
                <a:solidFill>
                  <a:srgbClr val="000000"/>
                </a:solidFill>
                <a:latin typeface="+mj-lt"/>
              </a:rPr>
              <a:t>2eq</a:t>
            </a:r>
            <a:r>
              <a:rPr lang="el-GR" sz="2200" dirty="0">
                <a:solidFill>
                  <a:srgbClr val="000000"/>
                </a:solidFill>
                <a:latin typeface="+mj-lt"/>
              </a:rPr>
              <a:t> ανά άτομο/ οργανισμό/μονάδα/υπηρεσία. Συνήθως υπολογίζεται για χρονικό ορίζοντα 100 ετών. </a:t>
            </a:r>
          </a:p>
          <a:p>
            <a:r>
              <a:rPr lang="el-GR" sz="2200" b="1" dirty="0">
                <a:solidFill>
                  <a:srgbClr val="000000"/>
                </a:solidFill>
                <a:latin typeface="+mj-lt"/>
              </a:rPr>
              <a:t>Αποτύπωμα νερού (</a:t>
            </a:r>
            <a:r>
              <a:rPr lang="el-GR" sz="2200" b="1" dirty="0" err="1">
                <a:solidFill>
                  <a:srgbClr val="000000"/>
                </a:solidFill>
                <a:latin typeface="+mj-lt"/>
              </a:rPr>
              <a:t>water</a:t>
            </a:r>
            <a:r>
              <a:rPr lang="el-GR" sz="2200" b="1" dirty="0">
                <a:solidFill>
                  <a:srgbClr val="000000"/>
                </a:solidFill>
                <a:latin typeface="+mj-lt"/>
              </a:rPr>
              <a:t> </a:t>
            </a:r>
            <a:r>
              <a:rPr lang="el-GR" sz="2200" b="1" dirty="0" err="1">
                <a:solidFill>
                  <a:srgbClr val="000000"/>
                </a:solidFill>
                <a:latin typeface="+mj-lt"/>
              </a:rPr>
              <a:t>footprint</a:t>
            </a:r>
            <a:r>
              <a:rPr lang="el-GR" sz="2200" b="1" dirty="0">
                <a:solidFill>
                  <a:srgbClr val="000000"/>
                </a:solidFill>
                <a:latin typeface="+mj-lt"/>
              </a:rPr>
              <a:t>): </a:t>
            </a:r>
            <a:r>
              <a:rPr lang="el-GR" sz="2200" dirty="0">
                <a:solidFill>
                  <a:srgbClr val="000000"/>
                </a:solidFill>
                <a:latin typeface="+mj-lt"/>
              </a:rPr>
              <a:t>Ο ολικός όγκος (m</a:t>
            </a:r>
            <a:r>
              <a:rPr lang="el-GR" sz="2200" baseline="30000" dirty="0">
                <a:solidFill>
                  <a:srgbClr val="000000"/>
                </a:solidFill>
                <a:latin typeface="+mj-lt"/>
              </a:rPr>
              <a:t>3</a:t>
            </a:r>
            <a:r>
              <a:rPr lang="el-GR" sz="2200" dirty="0">
                <a:solidFill>
                  <a:srgbClr val="000000"/>
                </a:solidFill>
                <a:latin typeface="+mj-lt"/>
              </a:rPr>
              <a:t>) γλυκού νερού που απαιτείται για την παραγωγή των προϊόντων που καταναλώνει ένας άνθρωπος ή μια υπηρεσία. </a:t>
            </a:r>
          </a:p>
          <a:p>
            <a:r>
              <a:rPr lang="el-GR" sz="2200" b="1" dirty="0">
                <a:solidFill>
                  <a:srgbClr val="000000"/>
                </a:solidFill>
                <a:latin typeface="+mj-lt"/>
              </a:rPr>
              <a:t>Κούνια σε τάφο (</a:t>
            </a:r>
            <a:r>
              <a:rPr lang="el-GR" sz="2200" b="1" dirty="0" err="1">
                <a:solidFill>
                  <a:srgbClr val="000000"/>
                </a:solidFill>
                <a:latin typeface="+mj-lt"/>
              </a:rPr>
              <a:t>cradle</a:t>
            </a:r>
            <a:r>
              <a:rPr lang="el-GR" sz="2200" b="1" dirty="0">
                <a:solidFill>
                  <a:srgbClr val="000000"/>
                </a:solidFill>
                <a:latin typeface="+mj-lt"/>
              </a:rPr>
              <a:t> </a:t>
            </a:r>
            <a:r>
              <a:rPr lang="el-GR" sz="2200" b="1" dirty="0" err="1">
                <a:solidFill>
                  <a:srgbClr val="000000"/>
                </a:solidFill>
                <a:latin typeface="+mj-lt"/>
              </a:rPr>
              <a:t>to</a:t>
            </a:r>
            <a:r>
              <a:rPr lang="el-GR" sz="2200" b="1" dirty="0">
                <a:solidFill>
                  <a:srgbClr val="000000"/>
                </a:solidFill>
                <a:latin typeface="+mj-lt"/>
              </a:rPr>
              <a:t> </a:t>
            </a:r>
            <a:r>
              <a:rPr lang="el-GR" sz="2200" b="1" dirty="0" err="1">
                <a:solidFill>
                  <a:srgbClr val="000000"/>
                </a:solidFill>
                <a:latin typeface="+mj-lt"/>
              </a:rPr>
              <a:t>grave</a:t>
            </a:r>
            <a:r>
              <a:rPr lang="el-GR" sz="2200" b="1" dirty="0">
                <a:solidFill>
                  <a:srgbClr val="000000"/>
                </a:solidFill>
                <a:latin typeface="+mj-lt"/>
              </a:rPr>
              <a:t>): </a:t>
            </a:r>
            <a:r>
              <a:rPr lang="el-GR" sz="2200" dirty="0">
                <a:solidFill>
                  <a:srgbClr val="000000"/>
                </a:solidFill>
                <a:latin typeface="+mj-lt"/>
              </a:rPr>
              <a:t>Από την εξόρυξη / δημιουργία έως την τελική διάθεση ενός προϊόντος. </a:t>
            </a:r>
          </a:p>
          <a:p>
            <a:r>
              <a:rPr lang="el-GR" sz="2200" b="1" dirty="0">
                <a:solidFill>
                  <a:srgbClr val="000000"/>
                </a:solidFill>
                <a:latin typeface="+mj-lt"/>
              </a:rPr>
              <a:t>Κούνια σε πύλη (</a:t>
            </a:r>
            <a:r>
              <a:rPr lang="el-GR" sz="2200" b="1" dirty="0" err="1">
                <a:solidFill>
                  <a:srgbClr val="000000"/>
                </a:solidFill>
                <a:latin typeface="+mj-lt"/>
              </a:rPr>
              <a:t>cradle</a:t>
            </a:r>
            <a:r>
              <a:rPr lang="el-GR" sz="2200" b="1" dirty="0">
                <a:solidFill>
                  <a:srgbClr val="000000"/>
                </a:solidFill>
                <a:latin typeface="+mj-lt"/>
              </a:rPr>
              <a:t> </a:t>
            </a:r>
            <a:r>
              <a:rPr lang="el-GR" sz="2200" b="1" dirty="0" err="1">
                <a:solidFill>
                  <a:srgbClr val="000000"/>
                </a:solidFill>
                <a:latin typeface="+mj-lt"/>
              </a:rPr>
              <a:t>to</a:t>
            </a:r>
            <a:r>
              <a:rPr lang="el-GR" sz="2200" b="1" dirty="0">
                <a:solidFill>
                  <a:srgbClr val="000000"/>
                </a:solidFill>
                <a:latin typeface="+mj-lt"/>
              </a:rPr>
              <a:t> </a:t>
            </a:r>
            <a:r>
              <a:rPr lang="el-GR" sz="2200" b="1" dirty="0" err="1">
                <a:solidFill>
                  <a:srgbClr val="000000"/>
                </a:solidFill>
                <a:latin typeface="+mj-lt"/>
              </a:rPr>
              <a:t>gate</a:t>
            </a:r>
            <a:r>
              <a:rPr lang="el-GR" sz="2200" b="1" dirty="0">
                <a:solidFill>
                  <a:srgbClr val="000000"/>
                </a:solidFill>
                <a:latin typeface="+mj-lt"/>
              </a:rPr>
              <a:t>): </a:t>
            </a:r>
            <a:r>
              <a:rPr lang="el-GR" sz="2200" dirty="0">
                <a:solidFill>
                  <a:srgbClr val="000000"/>
                </a:solidFill>
                <a:latin typeface="+mj-lt"/>
              </a:rPr>
              <a:t>Από την εξόρυξη / δημιουργία ενός προϊόντος έως την είσοδό του σε ένα εργοστάσιο μεταποίησης. Είναι πρακτικά μια περιορισμένη ΑΚΖ, όπου δεν μας αφορά η πορεία του προϊόντος όταν οδηγείται για κατανάλωση και γίνεται απόβλητο. </a:t>
            </a:r>
          </a:p>
          <a:p>
            <a:r>
              <a:rPr lang="el-GR" sz="2200" b="1" dirty="0">
                <a:solidFill>
                  <a:srgbClr val="000000"/>
                </a:solidFill>
                <a:latin typeface="+mj-lt"/>
              </a:rPr>
              <a:t>Πύλη σε τάφο: </a:t>
            </a:r>
            <a:r>
              <a:rPr lang="el-GR" sz="2200" dirty="0">
                <a:solidFill>
                  <a:srgbClr val="000000"/>
                </a:solidFill>
                <a:latin typeface="+mj-lt"/>
              </a:rPr>
              <a:t>Είναι το στάδιο της ΑΚΖ που μας αφορά περισσότερο στη ΔΣΑ. Τα όρια του συστήματος της ανάλυσης ξεκινούν από το στάδιο που το προϊόν γίνεται απόβλητο και οδηγείται προς τα συστήματα διαχείρισής του έως την τελική διάθεση στη γη. </a:t>
            </a:r>
          </a:p>
          <a:p>
            <a:endParaRPr lang="el-GR" sz="2200" dirty="0">
              <a:solidFill>
                <a:srgbClr val="000000"/>
              </a:solidFill>
              <a:latin typeface="+mj-lt"/>
            </a:endParaRPr>
          </a:p>
        </p:txBody>
      </p:sp>
    </p:spTree>
    <p:extLst>
      <p:ext uri="{BB962C8B-B14F-4D97-AF65-F5344CB8AC3E}">
        <p14:creationId xmlns:p14="http://schemas.microsoft.com/office/powerpoint/2010/main" val="20881441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26</a:t>
            </a:fld>
            <a:endParaRPr lang="en-US" sz="1600" b="1" dirty="0">
              <a:latin typeface="Arial" pitchFamily="34" charset="0"/>
              <a:cs typeface="Arial" pitchFamily="34" charset="0"/>
            </a:endParaRPr>
          </a:p>
        </p:txBody>
      </p:sp>
      <p:sp>
        <p:nvSpPr>
          <p:cNvPr id="16" name="TextBox 15">
            <a:extLst>
              <a:ext uri="{FF2B5EF4-FFF2-40B4-BE49-F238E27FC236}">
                <a16:creationId xmlns:a16="http://schemas.microsoft.com/office/drawing/2014/main" id="{97C137A3-81BB-400E-AA85-86B91CB35D3B}"/>
              </a:ext>
            </a:extLst>
          </p:cNvPr>
          <p:cNvSpPr txBox="1"/>
          <p:nvPr/>
        </p:nvSpPr>
        <p:spPr>
          <a:xfrm>
            <a:off x="1291580" y="791970"/>
            <a:ext cx="8964963" cy="492443"/>
          </a:xfrm>
          <a:prstGeom prst="rect">
            <a:avLst/>
          </a:prstGeom>
          <a:noFill/>
        </p:spPr>
        <p:txBody>
          <a:bodyPr wrap="square" rtlCol="0">
            <a:spAutoFit/>
          </a:bodyPr>
          <a:lstStyle/>
          <a:p>
            <a:pPr algn="ctr"/>
            <a:r>
              <a:rPr lang="el-GR" sz="2600" dirty="0">
                <a:solidFill>
                  <a:srgbClr val="B46B62"/>
                </a:solidFill>
              </a:rPr>
              <a:t>Βασικοί όροι στην ΑΚΖ</a:t>
            </a:r>
            <a:endParaRPr lang="en-GB" sz="2600" baseline="-25000" dirty="0">
              <a:solidFill>
                <a:srgbClr val="B46B62"/>
              </a:solidFill>
            </a:endParaRPr>
          </a:p>
        </p:txBody>
      </p:sp>
      <p:sp>
        <p:nvSpPr>
          <p:cNvPr id="3" name="Ορθογώνιο 2">
            <a:extLst>
              <a:ext uri="{FF2B5EF4-FFF2-40B4-BE49-F238E27FC236}">
                <a16:creationId xmlns:a16="http://schemas.microsoft.com/office/drawing/2014/main" id="{AB9AF575-FFF1-4238-B96C-58F2A68428A2}"/>
              </a:ext>
            </a:extLst>
          </p:cNvPr>
          <p:cNvSpPr/>
          <p:nvPr/>
        </p:nvSpPr>
        <p:spPr>
          <a:xfrm>
            <a:off x="259938" y="1305070"/>
            <a:ext cx="11651688" cy="4832092"/>
          </a:xfrm>
          <a:prstGeom prst="rect">
            <a:avLst/>
          </a:prstGeom>
        </p:spPr>
        <p:txBody>
          <a:bodyPr wrap="square">
            <a:spAutoFit/>
          </a:bodyPr>
          <a:lstStyle/>
          <a:p>
            <a:r>
              <a:rPr lang="el-GR" sz="2200" b="1" dirty="0">
                <a:solidFill>
                  <a:srgbClr val="000000"/>
                </a:solidFill>
                <a:latin typeface="+mj-lt"/>
              </a:rPr>
              <a:t>Άμεσες εκπομπές (</a:t>
            </a:r>
            <a:r>
              <a:rPr lang="el-GR" sz="2200" b="1" dirty="0" err="1">
                <a:solidFill>
                  <a:srgbClr val="000000"/>
                </a:solidFill>
                <a:latin typeface="+mj-lt"/>
              </a:rPr>
              <a:t>direct</a:t>
            </a:r>
            <a:r>
              <a:rPr lang="el-GR" sz="2200" b="1" dirty="0">
                <a:solidFill>
                  <a:srgbClr val="000000"/>
                </a:solidFill>
                <a:latin typeface="+mj-lt"/>
              </a:rPr>
              <a:t> </a:t>
            </a:r>
            <a:r>
              <a:rPr lang="el-GR" sz="2200" b="1" dirty="0" err="1">
                <a:solidFill>
                  <a:srgbClr val="000000"/>
                </a:solidFill>
                <a:latin typeface="+mj-lt"/>
              </a:rPr>
              <a:t>emissions</a:t>
            </a:r>
            <a:r>
              <a:rPr lang="el-GR" sz="2200" b="1" dirty="0">
                <a:solidFill>
                  <a:srgbClr val="000000"/>
                </a:solidFill>
                <a:latin typeface="+mj-lt"/>
              </a:rPr>
              <a:t>): </a:t>
            </a:r>
            <a:r>
              <a:rPr lang="el-GR" sz="2200" dirty="0">
                <a:solidFill>
                  <a:srgbClr val="000000"/>
                </a:solidFill>
                <a:latin typeface="+mj-lt"/>
              </a:rPr>
              <a:t>Περιβαλλοντικές εκπομπές που δημιουργούνται κατά τη δημιουργία ενός προϊόντος, εντός μιας υπηρεσίας ή κατά τη λειτουργία μιας μονάδας διαχείρισης ενός υλικού. Για παράδειγμα, σε μια μονάδα κομποστοποίησης, το μεθάνιο που παράγεται από τους σωρούς κομποστοποίησης (εντός της μονάδας) θεωρείται άμεση εκπομπή και εκφράζεται ανά λειτουργική μονάδα (</a:t>
            </a:r>
            <a:r>
              <a:rPr lang="el-GR" sz="2200" dirty="0" err="1">
                <a:solidFill>
                  <a:srgbClr val="000000"/>
                </a:solidFill>
                <a:latin typeface="+mj-lt"/>
              </a:rPr>
              <a:t>functional</a:t>
            </a:r>
            <a:r>
              <a:rPr lang="el-GR" sz="2200" dirty="0">
                <a:solidFill>
                  <a:srgbClr val="000000"/>
                </a:solidFill>
                <a:latin typeface="+mj-lt"/>
              </a:rPr>
              <a:t> </a:t>
            </a:r>
            <a:r>
              <a:rPr lang="el-GR" sz="2200" dirty="0" err="1">
                <a:solidFill>
                  <a:srgbClr val="000000"/>
                </a:solidFill>
                <a:latin typeface="+mj-lt"/>
              </a:rPr>
              <a:t>unit</a:t>
            </a:r>
            <a:r>
              <a:rPr lang="el-GR" sz="2200" dirty="0">
                <a:solidFill>
                  <a:srgbClr val="000000"/>
                </a:solidFill>
                <a:latin typeface="+mj-lt"/>
              </a:rPr>
              <a:t>). </a:t>
            </a:r>
          </a:p>
          <a:p>
            <a:r>
              <a:rPr lang="el-GR" sz="2200" b="1" dirty="0">
                <a:solidFill>
                  <a:srgbClr val="000000"/>
                </a:solidFill>
                <a:latin typeface="+mj-lt"/>
              </a:rPr>
              <a:t>Έμμεσες εκπομπές (</a:t>
            </a:r>
            <a:r>
              <a:rPr lang="el-GR" sz="2200" b="1" dirty="0" err="1">
                <a:solidFill>
                  <a:srgbClr val="000000"/>
                </a:solidFill>
                <a:latin typeface="+mj-lt"/>
              </a:rPr>
              <a:t>indirect</a:t>
            </a:r>
            <a:r>
              <a:rPr lang="el-GR" sz="2200" b="1" dirty="0">
                <a:solidFill>
                  <a:srgbClr val="000000"/>
                </a:solidFill>
                <a:latin typeface="+mj-lt"/>
              </a:rPr>
              <a:t> </a:t>
            </a:r>
            <a:r>
              <a:rPr lang="el-GR" sz="2200" b="1" dirty="0" err="1">
                <a:solidFill>
                  <a:srgbClr val="000000"/>
                </a:solidFill>
                <a:latin typeface="+mj-lt"/>
              </a:rPr>
              <a:t>emissions</a:t>
            </a:r>
            <a:r>
              <a:rPr lang="el-GR" sz="2200" b="1" dirty="0">
                <a:solidFill>
                  <a:srgbClr val="000000"/>
                </a:solidFill>
                <a:latin typeface="+mj-lt"/>
              </a:rPr>
              <a:t>): </a:t>
            </a:r>
            <a:r>
              <a:rPr lang="el-GR" sz="2200" dirty="0">
                <a:solidFill>
                  <a:srgbClr val="000000"/>
                </a:solidFill>
                <a:latin typeface="+mj-lt"/>
              </a:rPr>
              <a:t>Εκπομπές που παράγονται εκτός των ορίων της εγκατάστασης μεταποίησης ενός προϊόντος, ή υπηρεσίας ή μονάδας επεξεργασίας και οι οποίες δημιουργήθηκαν προγενέστερα για να γίνει χρήση κάποιου υλικού/ενέργειας που χρησιμοποιείται στη μονάδα/υπηρεσία. Έτσι, το ηλεκτρικό ρεύμα που χρησιμοποιείται σε μια μονάδα κομποστοποίησης (ΜΚ) παράγει εκπομπές σε κάποιο θερμοηλεκτρικό εργοστάσιο που βρίσκεται εκτός των ορίων της ΜΚ. Ομοίως, ένα υλικό που χρησιμοποιείται εντός της ΜΚ (π.χ. φορτωτής) κατανάλωσε ενέργεια, υλικά και παρήγαγε εκπομπές </a:t>
            </a:r>
            <a:r>
              <a:rPr lang="el-GR" sz="2200" i="1" dirty="0">
                <a:solidFill>
                  <a:srgbClr val="000000"/>
                </a:solidFill>
                <a:latin typeface="+mj-lt"/>
              </a:rPr>
              <a:t>κατά την κατασκευή του </a:t>
            </a:r>
            <a:r>
              <a:rPr lang="el-GR" sz="2200" dirty="0">
                <a:solidFill>
                  <a:srgbClr val="000000"/>
                </a:solidFill>
                <a:latin typeface="+mj-lt"/>
              </a:rPr>
              <a:t>κάπου εκτός της ΜΚ. Το τελευταίο στάδιο της κατασκευής του εξοπλισμού πλέον παραλείπεται στις ΑΚΖ. Παρ’ όλα αυτά, οι έμμεσες εκπομπές από τη χρήση ηλεκτρικής ενέργειας ή θερμότητας λαμβάνονται πάντα υπόψη.</a:t>
            </a:r>
          </a:p>
        </p:txBody>
      </p:sp>
    </p:spTree>
    <p:extLst>
      <p:ext uri="{BB962C8B-B14F-4D97-AF65-F5344CB8AC3E}">
        <p14:creationId xmlns:p14="http://schemas.microsoft.com/office/powerpoint/2010/main" val="30361067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27</a:t>
            </a:fld>
            <a:endParaRPr lang="en-US" sz="1600" b="1" dirty="0">
              <a:latin typeface="Arial" pitchFamily="34" charset="0"/>
              <a:cs typeface="Arial" pitchFamily="34" charset="0"/>
            </a:endParaRPr>
          </a:p>
        </p:txBody>
      </p:sp>
      <p:sp>
        <p:nvSpPr>
          <p:cNvPr id="6" name="TextBox 5">
            <a:extLst>
              <a:ext uri="{FF2B5EF4-FFF2-40B4-BE49-F238E27FC236}">
                <a16:creationId xmlns:a16="http://schemas.microsoft.com/office/drawing/2014/main" id="{27E4F736-25D8-41D1-9027-5B17FBC6B65F}"/>
              </a:ext>
            </a:extLst>
          </p:cNvPr>
          <p:cNvSpPr txBox="1"/>
          <p:nvPr/>
        </p:nvSpPr>
        <p:spPr>
          <a:xfrm>
            <a:off x="3047999" y="762808"/>
            <a:ext cx="6096000" cy="461665"/>
          </a:xfrm>
          <a:prstGeom prst="rect">
            <a:avLst/>
          </a:prstGeom>
          <a:noFill/>
        </p:spPr>
        <p:txBody>
          <a:bodyPr wrap="square" rtlCol="0">
            <a:spAutoFit/>
          </a:bodyPr>
          <a:lstStyle/>
          <a:p>
            <a:r>
              <a:rPr lang="el-GR" sz="2400" dirty="0">
                <a:solidFill>
                  <a:srgbClr val="B46B62"/>
                </a:solidFill>
              </a:rPr>
              <a:t>ΑΚΖ στην Διαχείριση Στερεών Αποβλήτων</a:t>
            </a:r>
            <a:endParaRPr lang="en-GB" sz="2400" dirty="0">
              <a:solidFill>
                <a:srgbClr val="B46B62"/>
              </a:solidFill>
            </a:endParaRPr>
          </a:p>
        </p:txBody>
      </p:sp>
      <p:pic>
        <p:nvPicPr>
          <p:cNvPr id="5" name="Εικόνα 4" descr="Εικόνα που περιέχει στιγμιότυπο οθόνης&#10;&#10;Περιγραφή που δημιουργήθηκε αυτόματα">
            <a:extLst>
              <a:ext uri="{FF2B5EF4-FFF2-40B4-BE49-F238E27FC236}">
                <a16:creationId xmlns:a16="http://schemas.microsoft.com/office/drawing/2014/main" id="{1A83A243-79BD-4A7E-9D1E-80DA827BB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946" y="1272478"/>
            <a:ext cx="8331220" cy="4818186"/>
          </a:xfrm>
          <a:prstGeom prst="rect">
            <a:avLst/>
          </a:prstGeom>
        </p:spPr>
      </p:pic>
    </p:spTree>
    <p:extLst>
      <p:ext uri="{BB962C8B-B14F-4D97-AF65-F5344CB8AC3E}">
        <p14:creationId xmlns:p14="http://schemas.microsoft.com/office/powerpoint/2010/main" val="34238712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28</a:t>
            </a:fld>
            <a:endParaRPr lang="en-US" sz="1600" b="1" dirty="0">
              <a:latin typeface="Arial" pitchFamily="34" charset="0"/>
              <a:cs typeface="Arial" pitchFamily="34" charset="0"/>
            </a:endParaRPr>
          </a:p>
        </p:txBody>
      </p:sp>
      <p:sp>
        <p:nvSpPr>
          <p:cNvPr id="16" name="TextBox 15">
            <a:extLst>
              <a:ext uri="{FF2B5EF4-FFF2-40B4-BE49-F238E27FC236}">
                <a16:creationId xmlns:a16="http://schemas.microsoft.com/office/drawing/2014/main" id="{97C137A3-81BB-400E-AA85-86B91CB35D3B}"/>
              </a:ext>
            </a:extLst>
          </p:cNvPr>
          <p:cNvSpPr txBox="1"/>
          <p:nvPr/>
        </p:nvSpPr>
        <p:spPr>
          <a:xfrm>
            <a:off x="1291580" y="723196"/>
            <a:ext cx="8964963" cy="492443"/>
          </a:xfrm>
          <a:prstGeom prst="rect">
            <a:avLst/>
          </a:prstGeom>
          <a:noFill/>
        </p:spPr>
        <p:txBody>
          <a:bodyPr wrap="square" rtlCol="0">
            <a:spAutoFit/>
          </a:bodyPr>
          <a:lstStyle/>
          <a:p>
            <a:pPr algn="ctr"/>
            <a:r>
              <a:rPr lang="el-GR" sz="2600" dirty="0">
                <a:solidFill>
                  <a:srgbClr val="B46B62"/>
                </a:solidFill>
              </a:rPr>
              <a:t>ΑΚΖ κατά την ανακύκλωση πλαστικών – Έννοια αρνητικών τιμών</a:t>
            </a:r>
            <a:endParaRPr lang="en-GB" sz="2600" dirty="0">
              <a:solidFill>
                <a:srgbClr val="B46B62"/>
              </a:solidFill>
            </a:endParaRPr>
          </a:p>
        </p:txBody>
      </p:sp>
      <p:pic>
        <p:nvPicPr>
          <p:cNvPr id="7" name="Εικόνα 6" descr="Εικόνα που περιέχει στιγμιότυπο οθόνης&#10;&#10;Περιγραφή που δημιουργήθηκε αυτόματα">
            <a:extLst>
              <a:ext uri="{FF2B5EF4-FFF2-40B4-BE49-F238E27FC236}">
                <a16:creationId xmlns:a16="http://schemas.microsoft.com/office/drawing/2014/main" id="{A34B7CCC-3D8E-4A07-BE59-4F7536C88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081" y="1286062"/>
            <a:ext cx="8139995" cy="4889334"/>
          </a:xfrm>
          <a:prstGeom prst="rect">
            <a:avLst/>
          </a:prstGeom>
        </p:spPr>
      </p:pic>
      <p:sp>
        <p:nvSpPr>
          <p:cNvPr id="3" name="TextBox 2">
            <a:extLst>
              <a:ext uri="{FF2B5EF4-FFF2-40B4-BE49-F238E27FC236}">
                <a16:creationId xmlns:a16="http://schemas.microsoft.com/office/drawing/2014/main" id="{983500F6-5E73-4C21-8B3C-4AF9F47CF3CD}"/>
              </a:ext>
            </a:extLst>
          </p:cNvPr>
          <p:cNvSpPr txBox="1"/>
          <p:nvPr/>
        </p:nvSpPr>
        <p:spPr>
          <a:xfrm>
            <a:off x="9062357" y="2008414"/>
            <a:ext cx="2849269" cy="1015663"/>
          </a:xfrm>
          <a:prstGeom prst="rect">
            <a:avLst/>
          </a:prstGeom>
          <a:noFill/>
        </p:spPr>
        <p:txBody>
          <a:bodyPr wrap="square" rtlCol="0">
            <a:spAutoFit/>
          </a:bodyPr>
          <a:lstStyle/>
          <a:p>
            <a:pPr algn="ctr"/>
            <a:r>
              <a:rPr lang="el-GR" sz="2000" dirty="0">
                <a:solidFill>
                  <a:srgbClr val="B46B62"/>
                </a:solidFill>
              </a:rPr>
              <a:t>Θέλουμε αρνητικές τιμές στις Περιβαλλοντικές Επιπτώσεις - Όφελος</a:t>
            </a:r>
            <a:endParaRPr lang="en-GB" sz="2000" dirty="0">
              <a:solidFill>
                <a:srgbClr val="B46B62"/>
              </a:solidFill>
            </a:endParaRPr>
          </a:p>
        </p:txBody>
      </p:sp>
    </p:spTree>
    <p:extLst>
      <p:ext uri="{BB962C8B-B14F-4D97-AF65-F5344CB8AC3E}">
        <p14:creationId xmlns:p14="http://schemas.microsoft.com/office/powerpoint/2010/main" val="31922865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29</a:t>
            </a:fld>
            <a:endParaRPr lang="en-US" sz="1600" b="1" dirty="0">
              <a:latin typeface="Arial" pitchFamily="34" charset="0"/>
              <a:cs typeface="Arial" pitchFamily="34" charset="0"/>
            </a:endParaRPr>
          </a:p>
        </p:txBody>
      </p:sp>
      <p:sp>
        <p:nvSpPr>
          <p:cNvPr id="16" name="TextBox 15">
            <a:extLst>
              <a:ext uri="{FF2B5EF4-FFF2-40B4-BE49-F238E27FC236}">
                <a16:creationId xmlns:a16="http://schemas.microsoft.com/office/drawing/2014/main" id="{97C137A3-81BB-400E-AA85-86B91CB35D3B}"/>
              </a:ext>
            </a:extLst>
          </p:cNvPr>
          <p:cNvSpPr txBox="1"/>
          <p:nvPr/>
        </p:nvSpPr>
        <p:spPr>
          <a:xfrm>
            <a:off x="328040" y="994540"/>
            <a:ext cx="8964963" cy="430887"/>
          </a:xfrm>
          <a:prstGeom prst="rect">
            <a:avLst/>
          </a:prstGeom>
          <a:noFill/>
        </p:spPr>
        <p:txBody>
          <a:bodyPr wrap="square" rtlCol="0">
            <a:spAutoFit/>
          </a:bodyPr>
          <a:lstStyle/>
          <a:p>
            <a:r>
              <a:rPr lang="el-GR" sz="2200" b="1" dirty="0">
                <a:solidFill>
                  <a:srgbClr val="B46B62"/>
                </a:solidFill>
                <a:latin typeface="+mj-lt"/>
              </a:rPr>
              <a:t>Υδατικό αποτύπωμα </a:t>
            </a:r>
            <a:endParaRPr lang="en-GB" sz="2200" b="1" dirty="0">
              <a:solidFill>
                <a:srgbClr val="B46B62"/>
              </a:solidFill>
              <a:latin typeface="+mj-lt"/>
            </a:endParaRPr>
          </a:p>
        </p:txBody>
      </p:sp>
      <p:sp>
        <p:nvSpPr>
          <p:cNvPr id="4" name="Ορθογώνιο 3">
            <a:extLst>
              <a:ext uri="{FF2B5EF4-FFF2-40B4-BE49-F238E27FC236}">
                <a16:creationId xmlns:a16="http://schemas.microsoft.com/office/drawing/2014/main" id="{0150C819-CF3A-4E7B-816E-A56E896D1884}"/>
              </a:ext>
            </a:extLst>
          </p:cNvPr>
          <p:cNvSpPr/>
          <p:nvPr/>
        </p:nvSpPr>
        <p:spPr>
          <a:xfrm>
            <a:off x="328040" y="1700636"/>
            <a:ext cx="11216260" cy="4154984"/>
          </a:xfrm>
          <a:prstGeom prst="rect">
            <a:avLst/>
          </a:prstGeom>
        </p:spPr>
        <p:txBody>
          <a:bodyPr wrap="square">
            <a:spAutoFit/>
          </a:bodyPr>
          <a:lstStyle/>
          <a:p>
            <a:r>
              <a:rPr lang="el-GR" sz="2200" b="1" dirty="0">
                <a:solidFill>
                  <a:srgbClr val="000000"/>
                </a:solidFill>
                <a:latin typeface="+mj-lt"/>
              </a:rPr>
              <a:t>Μπλε υδατικό αποτύπωμα: </a:t>
            </a:r>
            <a:r>
              <a:rPr lang="el-GR" sz="2200" dirty="0">
                <a:solidFill>
                  <a:srgbClr val="000000"/>
                </a:solidFill>
                <a:latin typeface="+mj-lt"/>
              </a:rPr>
              <a:t>το νερό που έχει αντληθεί από επιφανειακά ή υπόγεια νερά και το οποίο είτε εξατμίζεται, είτε αποθηκεύεται σε ένα προϊόν, ή λαμβάνεται από ένα σώμα νερού και μεταφέρεται σε ένα άλλο σε διαφορετικό χρόνο. Οι αρδευόμενες καλλιέργειες, οι βιομηχανίες και τα νοικοκυριά έχουν μπλε αποτύπωμα ύδατος. </a:t>
            </a:r>
          </a:p>
          <a:p>
            <a:r>
              <a:rPr lang="el-GR" sz="2200" b="1" dirty="0">
                <a:solidFill>
                  <a:srgbClr val="000000"/>
                </a:solidFill>
                <a:latin typeface="+mj-lt"/>
              </a:rPr>
              <a:t>Πράσινο υδατικό αποτύπωμα: </a:t>
            </a:r>
            <a:r>
              <a:rPr lang="el-GR" sz="2200" dirty="0">
                <a:solidFill>
                  <a:srgbClr val="000000"/>
                </a:solidFill>
                <a:latin typeface="+mj-lt"/>
              </a:rPr>
              <a:t>το νερό της βροχόπτωσης που αποθηκεύεται στη ριζική ζώνη του εδάφους και είτε διαφεύγει μέσω </a:t>
            </a:r>
            <a:r>
              <a:rPr lang="el-GR" sz="2200" dirty="0" err="1">
                <a:solidFill>
                  <a:srgbClr val="000000"/>
                </a:solidFill>
                <a:latin typeface="+mj-lt"/>
              </a:rPr>
              <a:t>εξατμισοδιαπνοής</a:t>
            </a:r>
            <a:r>
              <a:rPr lang="el-GR" sz="2200" dirty="0">
                <a:solidFill>
                  <a:srgbClr val="000000"/>
                </a:solidFill>
                <a:latin typeface="+mj-lt"/>
              </a:rPr>
              <a:t> στην ατμόσφαιρα είτε παραλαμβάνεται από τα φυτά. Είναι αρκετά σημαντικό σε ΑΚΖ αγροτικών και δασικών προϊόντων. </a:t>
            </a:r>
          </a:p>
          <a:p>
            <a:r>
              <a:rPr lang="el-GR" sz="2200" b="1" dirty="0">
                <a:solidFill>
                  <a:srgbClr val="000000"/>
                </a:solidFill>
                <a:latin typeface="+mj-lt"/>
              </a:rPr>
              <a:t>Γκρι υδατικό αποτύπωμα: </a:t>
            </a:r>
            <a:r>
              <a:rPr lang="el-GR" sz="2200" dirty="0">
                <a:solidFill>
                  <a:srgbClr val="000000"/>
                </a:solidFill>
                <a:latin typeface="+mj-lt"/>
              </a:rPr>
              <a:t>το γλυκό νερό που απαιτείται ώστε να αραιωθούν σε αυτό ρύποι για να φθάσουν σε συγκεκριμένα όρια συγκέντρωσης. Το γκρι αποτύπωμα νερού λαμβάνει υπόψη του τη σημειακή ρύπανση που καταλήγει σε επιφανειακά νερά μέσω συγκεκριμένης εκροής (σωλήνα διάθεσης αποβλήτων) ή τη μη σημειακή (διάχυτη) ρύπανση από απορροές, από έκπλυση εδαφών ή από άλλες διάχυτες πηγές. </a:t>
            </a:r>
          </a:p>
        </p:txBody>
      </p:sp>
    </p:spTree>
    <p:extLst>
      <p:ext uri="{BB962C8B-B14F-4D97-AF65-F5344CB8AC3E}">
        <p14:creationId xmlns:p14="http://schemas.microsoft.com/office/powerpoint/2010/main" val="16185974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3</a:t>
            </a:fld>
            <a:endParaRPr lang="en-US" sz="1600" b="1" dirty="0">
              <a:latin typeface="Arial" pitchFamily="34" charset="0"/>
              <a:cs typeface="Arial" pitchFamily="34" charset="0"/>
            </a:endParaRPr>
          </a:p>
        </p:txBody>
      </p:sp>
      <p:pic>
        <p:nvPicPr>
          <p:cNvPr id="4" name="Εικόνα 3" descr="Εικόνα που περιέχει κείμενο, χάρτης&#10;&#10;Περιγραφή που δημιουργήθηκε αυτόματα">
            <a:extLst>
              <a:ext uri="{FF2B5EF4-FFF2-40B4-BE49-F238E27FC236}">
                <a16:creationId xmlns:a16="http://schemas.microsoft.com/office/drawing/2014/main" id="{0C2E496F-B1D3-44DE-8B74-37F5A69851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901" y="762808"/>
            <a:ext cx="3564928" cy="5065951"/>
          </a:xfrm>
          <a:prstGeom prst="rect">
            <a:avLst/>
          </a:prstGeom>
        </p:spPr>
      </p:pic>
      <p:sp>
        <p:nvSpPr>
          <p:cNvPr id="6" name="TextBox 5">
            <a:extLst>
              <a:ext uri="{FF2B5EF4-FFF2-40B4-BE49-F238E27FC236}">
                <a16:creationId xmlns:a16="http://schemas.microsoft.com/office/drawing/2014/main" id="{0847699C-56F9-4F7B-A6CD-B9F1EA853944}"/>
              </a:ext>
            </a:extLst>
          </p:cNvPr>
          <p:cNvSpPr txBox="1"/>
          <p:nvPr/>
        </p:nvSpPr>
        <p:spPr>
          <a:xfrm>
            <a:off x="6095999" y="4523014"/>
            <a:ext cx="3358244" cy="369332"/>
          </a:xfrm>
          <a:prstGeom prst="rect">
            <a:avLst/>
          </a:prstGeom>
          <a:noFill/>
        </p:spPr>
        <p:txBody>
          <a:bodyPr wrap="square" rtlCol="0">
            <a:spAutoFit/>
          </a:bodyPr>
          <a:lstStyle/>
          <a:p>
            <a:r>
              <a:rPr lang="el-GR" dirty="0"/>
              <a:t>Μάλλον ουτοπικό</a:t>
            </a:r>
            <a:endParaRPr lang="en-GB" dirty="0"/>
          </a:p>
        </p:txBody>
      </p:sp>
      <p:sp>
        <p:nvSpPr>
          <p:cNvPr id="15" name="TextBox 14">
            <a:extLst>
              <a:ext uri="{FF2B5EF4-FFF2-40B4-BE49-F238E27FC236}">
                <a16:creationId xmlns:a16="http://schemas.microsoft.com/office/drawing/2014/main" id="{D802DB07-23A9-466D-A8FF-44E0D43CEF4D}"/>
              </a:ext>
            </a:extLst>
          </p:cNvPr>
          <p:cNvSpPr txBox="1"/>
          <p:nvPr/>
        </p:nvSpPr>
        <p:spPr>
          <a:xfrm>
            <a:off x="6095998" y="2512706"/>
            <a:ext cx="4844145" cy="369332"/>
          </a:xfrm>
          <a:prstGeom prst="rect">
            <a:avLst/>
          </a:prstGeom>
          <a:noFill/>
        </p:spPr>
        <p:txBody>
          <a:bodyPr wrap="square" rtlCol="0">
            <a:spAutoFit/>
          </a:bodyPr>
          <a:lstStyle/>
          <a:p>
            <a:r>
              <a:rPr lang="el-GR" dirty="0"/>
              <a:t>Ο στόχος – Υπολείμματα πάντα θα υπάρχουν</a:t>
            </a:r>
            <a:endParaRPr lang="en-GB" dirty="0"/>
          </a:p>
        </p:txBody>
      </p:sp>
      <p:sp>
        <p:nvSpPr>
          <p:cNvPr id="16" name="TextBox 15">
            <a:extLst>
              <a:ext uri="{FF2B5EF4-FFF2-40B4-BE49-F238E27FC236}">
                <a16:creationId xmlns:a16="http://schemas.microsoft.com/office/drawing/2014/main" id="{97C137A3-81BB-400E-AA85-86B91CB35D3B}"/>
              </a:ext>
            </a:extLst>
          </p:cNvPr>
          <p:cNvSpPr txBox="1"/>
          <p:nvPr/>
        </p:nvSpPr>
        <p:spPr>
          <a:xfrm>
            <a:off x="6095999" y="916379"/>
            <a:ext cx="3358244" cy="369332"/>
          </a:xfrm>
          <a:prstGeom prst="rect">
            <a:avLst/>
          </a:prstGeom>
          <a:noFill/>
        </p:spPr>
        <p:txBody>
          <a:bodyPr wrap="square" rtlCol="0">
            <a:spAutoFit/>
          </a:bodyPr>
          <a:lstStyle/>
          <a:p>
            <a:r>
              <a:rPr lang="el-GR" dirty="0"/>
              <a:t>Τρέχουσα κατάσταση</a:t>
            </a:r>
            <a:endParaRPr lang="en-GB" dirty="0"/>
          </a:p>
        </p:txBody>
      </p:sp>
    </p:spTree>
    <p:extLst>
      <p:ext uri="{BB962C8B-B14F-4D97-AF65-F5344CB8AC3E}">
        <p14:creationId xmlns:p14="http://schemas.microsoft.com/office/powerpoint/2010/main" val="6974443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30</a:t>
            </a:fld>
            <a:endParaRPr lang="en-US" sz="1600" b="1" dirty="0">
              <a:latin typeface="Arial" pitchFamily="34" charset="0"/>
              <a:cs typeface="Arial" pitchFamily="34" charset="0"/>
            </a:endParaRPr>
          </a:p>
        </p:txBody>
      </p:sp>
      <p:sp>
        <p:nvSpPr>
          <p:cNvPr id="16" name="TextBox 15">
            <a:extLst>
              <a:ext uri="{FF2B5EF4-FFF2-40B4-BE49-F238E27FC236}">
                <a16:creationId xmlns:a16="http://schemas.microsoft.com/office/drawing/2014/main" id="{97C137A3-81BB-400E-AA85-86B91CB35D3B}"/>
              </a:ext>
            </a:extLst>
          </p:cNvPr>
          <p:cNvSpPr txBox="1"/>
          <p:nvPr/>
        </p:nvSpPr>
        <p:spPr>
          <a:xfrm>
            <a:off x="1291580" y="723196"/>
            <a:ext cx="8964963" cy="492443"/>
          </a:xfrm>
          <a:prstGeom prst="rect">
            <a:avLst/>
          </a:prstGeom>
          <a:noFill/>
        </p:spPr>
        <p:txBody>
          <a:bodyPr wrap="square" rtlCol="0">
            <a:spAutoFit/>
          </a:bodyPr>
          <a:lstStyle/>
          <a:p>
            <a:pPr algn="ctr"/>
            <a:r>
              <a:rPr lang="el-GR" sz="2600" dirty="0">
                <a:solidFill>
                  <a:srgbClr val="B46B62"/>
                </a:solidFill>
              </a:rPr>
              <a:t>Λεπτομερής Οικονομική λογιστική</a:t>
            </a:r>
            <a:endParaRPr lang="en-GB" sz="2600" dirty="0">
              <a:solidFill>
                <a:srgbClr val="B46B62"/>
              </a:solidFill>
            </a:endParaRPr>
          </a:p>
        </p:txBody>
      </p:sp>
      <p:sp>
        <p:nvSpPr>
          <p:cNvPr id="6" name="Ορθογώνιο 5">
            <a:extLst>
              <a:ext uri="{FF2B5EF4-FFF2-40B4-BE49-F238E27FC236}">
                <a16:creationId xmlns:a16="http://schemas.microsoft.com/office/drawing/2014/main" id="{76E0C6AE-BD0B-4BC3-9911-37C4B5214FD2}"/>
              </a:ext>
            </a:extLst>
          </p:cNvPr>
          <p:cNvSpPr/>
          <p:nvPr/>
        </p:nvSpPr>
        <p:spPr>
          <a:xfrm>
            <a:off x="656081" y="1586577"/>
            <a:ext cx="11051505" cy="3477875"/>
          </a:xfrm>
          <a:prstGeom prst="rect">
            <a:avLst/>
          </a:prstGeom>
        </p:spPr>
        <p:txBody>
          <a:bodyPr wrap="square">
            <a:spAutoFit/>
          </a:bodyPr>
          <a:lstStyle/>
          <a:p>
            <a:pPr marL="285750" indent="-285750">
              <a:buFont typeface="Arial" panose="020B0604020202020204" pitchFamily="34" charset="0"/>
              <a:buChar char="•"/>
            </a:pPr>
            <a:r>
              <a:rPr lang="el-GR" sz="2200" dirty="0">
                <a:solidFill>
                  <a:srgbClr val="000000"/>
                </a:solidFill>
                <a:latin typeface="+mj-lt"/>
              </a:rPr>
              <a:t>Επενδυτικό κόστος κατασκευής μονάδας και αγοράς εξοπλισμού, οχημάτων κ.ά. </a:t>
            </a:r>
          </a:p>
          <a:p>
            <a:pPr marL="285750" indent="-285750">
              <a:buFont typeface="Arial" panose="020B0604020202020204" pitchFamily="34" charset="0"/>
              <a:buChar char="•"/>
            </a:pPr>
            <a:r>
              <a:rPr lang="el-GR" sz="2200" dirty="0">
                <a:solidFill>
                  <a:srgbClr val="000000"/>
                </a:solidFill>
                <a:latin typeface="+mj-lt"/>
              </a:rPr>
              <a:t>Λειτουργικό κόστος (για ενέργεια) και κόστος συντήρησης μηχανημάτων/οχημάτων </a:t>
            </a:r>
          </a:p>
          <a:p>
            <a:pPr marL="285750" indent="-285750">
              <a:buFont typeface="Arial" panose="020B0604020202020204" pitchFamily="34" charset="0"/>
              <a:buChar char="•"/>
            </a:pPr>
            <a:r>
              <a:rPr lang="el-GR" sz="2200" dirty="0">
                <a:solidFill>
                  <a:srgbClr val="000000"/>
                </a:solidFill>
                <a:latin typeface="+mj-lt"/>
              </a:rPr>
              <a:t>Εργατικό κόστος </a:t>
            </a:r>
          </a:p>
          <a:p>
            <a:pPr marL="285750" indent="-285750">
              <a:buFont typeface="Arial" panose="020B0604020202020204" pitchFamily="34" charset="0"/>
              <a:buChar char="•"/>
            </a:pPr>
            <a:r>
              <a:rPr lang="el-GR" sz="2200" dirty="0">
                <a:solidFill>
                  <a:srgbClr val="000000"/>
                </a:solidFill>
                <a:latin typeface="+mj-lt"/>
              </a:rPr>
              <a:t>Μελλοντικό κόστος κλεισίματος, αποκατάστασης και </a:t>
            </a:r>
            <a:r>
              <a:rPr lang="el-GR" sz="2200" dirty="0" err="1">
                <a:solidFill>
                  <a:srgbClr val="000000"/>
                </a:solidFill>
                <a:latin typeface="+mj-lt"/>
              </a:rPr>
              <a:t>μεταφροντίδας</a:t>
            </a:r>
            <a:r>
              <a:rPr lang="el-GR" sz="2200" dirty="0">
                <a:solidFill>
                  <a:srgbClr val="000000"/>
                </a:solidFill>
                <a:latin typeface="+mj-lt"/>
              </a:rPr>
              <a:t> (π.χ. ΧΥΤΑ) </a:t>
            </a:r>
          </a:p>
          <a:p>
            <a:pPr marL="285750" indent="-285750">
              <a:buFont typeface="Arial" panose="020B0604020202020204" pitchFamily="34" charset="0"/>
              <a:buChar char="•"/>
            </a:pPr>
            <a:r>
              <a:rPr lang="el-GR" sz="2200" dirty="0">
                <a:solidFill>
                  <a:srgbClr val="000000"/>
                </a:solidFill>
                <a:latin typeface="+mj-lt"/>
              </a:rPr>
              <a:t>Άλλα κόστη όπως: </a:t>
            </a:r>
          </a:p>
          <a:p>
            <a:pPr lvl="1" algn="just"/>
            <a:r>
              <a:rPr lang="el-GR" sz="2200" dirty="0">
                <a:solidFill>
                  <a:srgbClr val="000000"/>
                </a:solidFill>
                <a:latin typeface="+mj-lt"/>
              </a:rPr>
              <a:t>κόστος μελετών </a:t>
            </a:r>
          </a:p>
          <a:p>
            <a:pPr lvl="1" algn="just"/>
            <a:r>
              <a:rPr lang="el-GR" sz="2200" dirty="0">
                <a:solidFill>
                  <a:srgbClr val="000000"/>
                </a:solidFill>
                <a:latin typeface="+mj-lt"/>
              </a:rPr>
              <a:t>κόστος έκδοσης αδειών </a:t>
            </a:r>
          </a:p>
          <a:p>
            <a:pPr lvl="1" algn="just"/>
            <a:r>
              <a:rPr lang="el-GR" sz="2200" dirty="0">
                <a:solidFill>
                  <a:srgbClr val="000000"/>
                </a:solidFill>
                <a:latin typeface="+mj-lt"/>
              </a:rPr>
              <a:t>κόστος αγοράς γης </a:t>
            </a:r>
          </a:p>
          <a:p>
            <a:pPr lvl="1" algn="just"/>
            <a:r>
              <a:rPr lang="el-GR" sz="2200" dirty="0">
                <a:solidFill>
                  <a:srgbClr val="000000"/>
                </a:solidFill>
                <a:latin typeface="+mj-lt"/>
              </a:rPr>
              <a:t>κόστος ενημέρωσης κοινού </a:t>
            </a:r>
          </a:p>
          <a:p>
            <a:pPr lvl="1" algn="just"/>
            <a:r>
              <a:rPr lang="el-GR" sz="2200" dirty="0">
                <a:solidFill>
                  <a:srgbClr val="000000"/>
                </a:solidFill>
                <a:latin typeface="+mj-lt"/>
              </a:rPr>
              <a:t>κόστος προστίμων ή κάλυψης ατυχημάτων (σε περίπτωση παρανομιών) </a:t>
            </a:r>
            <a:endParaRPr lang="en-GB" sz="2200" dirty="0">
              <a:latin typeface="+mj-lt"/>
            </a:endParaRPr>
          </a:p>
        </p:txBody>
      </p:sp>
    </p:spTree>
    <p:extLst>
      <p:ext uri="{BB962C8B-B14F-4D97-AF65-F5344CB8AC3E}">
        <p14:creationId xmlns:p14="http://schemas.microsoft.com/office/powerpoint/2010/main" val="32223186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31</a:t>
            </a:fld>
            <a:endParaRPr lang="en-US" sz="1600" b="1" dirty="0">
              <a:latin typeface="Arial" pitchFamily="34" charset="0"/>
              <a:cs typeface="Arial" pitchFamily="34" charset="0"/>
            </a:endParaRPr>
          </a:p>
        </p:txBody>
      </p:sp>
      <p:sp>
        <p:nvSpPr>
          <p:cNvPr id="16" name="TextBox 15">
            <a:extLst>
              <a:ext uri="{FF2B5EF4-FFF2-40B4-BE49-F238E27FC236}">
                <a16:creationId xmlns:a16="http://schemas.microsoft.com/office/drawing/2014/main" id="{97C137A3-81BB-400E-AA85-86B91CB35D3B}"/>
              </a:ext>
            </a:extLst>
          </p:cNvPr>
          <p:cNvSpPr txBox="1"/>
          <p:nvPr/>
        </p:nvSpPr>
        <p:spPr>
          <a:xfrm>
            <a:off x="1291580" y="723196"/>
            <a:ext cx="8964963" cy="492443"/>
          </a:xfrm>
          <a:prstGeom prst="rect">
            <a:avLst/>
          </a:prstGeom>
          <a:noFill/>
        </p:spPr>
        <p:txBody>
          <a:bodyPr wrap="square" rtlCol="0">
            <a:spAutoFit/>
          </a:bodyPr>
          <a:lstStyle/>
          <a:p>
            <a:pPr algn="ctr"/>
            <a:r>
              <a:rPr lang="el-GR" sz="2600" dirty="0">
                <a:solidFill>
                  <a:srgbClr val="B46B62"/>
                </a:solidFill>
              </a:rPr>
              <a:t>Λεπτομερής Οικονομική λογιστική – Βασικές πράξεις</a:t>
            </a:r>
            <a:endParaRPr lang="en-GB" sz="2600" dirty="0">
              <a:solidFill>
                <a:srgbClr val="B46B62"/>
              </a:solidFill>
            </a:endParaRPr>
          </a:p>
        </p:txBody>
      </p:sp>
      <p:sp>
        <p:nvSpPr>
          <p:cNvPr id="6" name="Ορθογώνιο 5">
            <a:extLst>
              <a:ext uri="{FF2B5EF4-FFF2-40B4-BE49-F238E27FC236}">
                <a16:creationId xmlns:a16="http://schemas.microsoft.com/office/drawing/2014/main" id="{76E0C6AE-BD0B-4BC3-9911-37C4B5214FD2}"/>
              </a:ext>
            </a:extLst>
          </p:cNvPr>
          <p:cNvSpPr/>
          <p:nvPr/>
        </p:nvSpPr>
        <p:spPr>
          <a:xfrm>
            <a:off x="656081" y="1586577"/>
            <a:ext cx="11051505" cy="2071208"/>
          </a:xfrm>
          <a:prstGeom prst="rect">
            <a:avLst/>
          </a:prstGeom>
        </p:spPr>
        <p:txBody>
          <a:bodyPr wrap="square">
            <a:spAutoFit/>
          </a:bodyPr>
          <a:lstStyle/>
          <a:p>
            <a:pPr marL="342900" indent="-342900">
              <a:lnSpc>
                <a:spcPct val="150000"/>
              </a:lnSpc>
              <a:buFont typeface="Arial" panose="020B0604020202020204" pitchFamily="34" charset="0"/>
              <a:buChar char="•"/>
            </a:pPr>
            <a:r>
              <a:rPr lang="el-GR" sz="2200" dirty="0">
                <a:latin typeface="+mj-lt"/>
              </a:rPr>
              <a:t>μετατροπή του επενδυτικού κόστους σε τρέχουσες τιμές και στη συνέχεια αναγωγή σε ετήσια βάση (€/y), </a:t>
            </a:r>
          </a:p>
          <a:p>
            <a:pPr marL="342900" indent="-342900">
              <a:lnSpc>
                <a:spcPct val="150000"/>
              </a:lnSpc>
              <a:buFont typeface="Arial" panose="020B0604020202020204" pitchFamily="34" charset="0"/>
              <a:buChar char="•"/>
            </a:pPr>
            <a:r>
              <a:rPr lang="el-GR" sz="2200" dirty="0">
                <a:latin typeface="+mj-lt"/>
              </a:rPr>
              <a:t>μετατροπή του μελλοντικού κόστους σε τρέχουσες τιμές και σε ετήσια βάση (€/y), </a:t>
            </a:r>
          </a:p>
          <a:p>
            <a:pPr marL="342900" indent="-342900">
              <a:lnSpc>
                <a:spcPct val="150000"/>
              </a:lnSpc>
              <a:buFont typeface="Arial" panose="020B0604020202020204" pitchFamily="34" charset="0"/>
              <a:buChar char="•"/>
            </a:pPr>
            <a:r>
              <a:rPr lang="el-GR" sz="2200" dirty="0">
                <a:latin typeface="+mj-lt"/>
              </a:rPr>
              <a:t>μετατροπή των παραπάνω σε μοναδιαία βάση (€/t). </a:t>
            </a:r>
          </a:p>
        </p:txBody>
      </p:sp>
      <p:pic>
        <p:nvPicPr>
          <p:cNvPr id="3" name="Εικόνα 2">
            <a:extLst>
              <a:ext uri="{FF2B5EF4-FFF2-40B4-BE49-F238E27FC236}">
                <a16:creationId xmlns:a16="http://schemas.microsoft.com/office/drawing/2014/main" id="{5CD4393D-433E-467B-834D-9CA6C3E5FE8D}"/>
              </a:ext>
            </a:extLst>
          </p:cNvPr>
          <p:cNvPicPr>
            <a:picLocks noChangeAspect="1"/>
          </p:cNvPicPr>
          <p:nvPr/>
        </p:nvPicPr>
        <p:blipFill>
          <a:blip r:embed="rId2"/>
          <a:stretch>
            <a:fillRect/>
          </a:stretch>
        </p:blipFill>
        <p:spPr>
          <a:xfrm>
            <a:off x="627811" y="4392927"/>
            <a:ext cx="4900566" cy="932849"/>
          </a:xfrm>
          <a:prstGeom prst="rect">
            <a:avLst/>
          </a:prstGeom>
        </p:spPr>
      </p:pic>
      <p:pic>
        <p:nvPicPr>
          <p:cNvPr id="4" name="Εικόνα 3">
            <a:extLst>
              <a:ext uri="{FF2B5EF4-FFF2-40B4-BE49-F238E27FC236}">
                <a16:creationId xmlns:a16="http://schemas.microsoft.com/office/drawing/2014/main" id="{E49C171D-1282-4167-9A1B-A3A04C33584E}"/>
              </a:ext>
            </a:extLst>
          </p:cNvPr>
          <p:cNvPicPr>
            <a:picLocks noChangeAspect="1"/>
          </p:cNvPicPr>
          <p:nvPr/>
        </p:nvPicPr>
        <p:blipFill>
          <a:blip r:embed="rId3"/>
          <a:stretch>
            <a:fillRect/>
          </a:stretch>
        </p:blipFill>
        <p:spPr>
          <a:xfrm>
            <a:off x="5978034" y="4292358"/>
            <a:ext cx="2828292" cy="1133985"/>
          </a:xfrm>
          <a:prstGeom prst="rect">
            <a:avLst/>
          </a:prstGeom>
        </p:spPr>
      </p:pic>
      <p:pic>
        <p:nvPicPr>
          <p:cNvPr id="5" name="Εικόνα 4">
            <a:extLst>
              <a:ext uri="{FF2B5EF4-FFF2-40B4-BE49-F238E27FC236}">
                <a16:creationId xmlns:a16="http://schemas.microsoft.com/office/drawing/2014/main" id="{225290EC-D1D9-4FF2-8381-66EF665B0580}"/>
              </a:ext>
            </a:extLst>
          </p:cNvPr>
          <p:cNvPicPr>
            <a:picLocks noChangeAspect="1"/>
          </p:cNvPicPr>
          <p:nvPr/>
        </p:nvPicPr>
        <p:blipFill>
          <a:blip r:embed="rId4"/>
          <a:stretch>
            <a:fillRect/>
          </a:stretch>
        </p:blipFill>
        <p:spPr>
          <a:xfrm>
            <a:off x="9251579" y="4311407"/>
            <a:ext cx="2270479" cy="1043898"/>
          </a:xfrm>
          <a:prstGeom prst="rect">
            <a:avLst/>
          </a:prstGeom>
        </p:spPr>
      </p:pic>
    </p:spTree>
    <p:extLst>
      <p:ext uri="{BB962C8B-B14F-4D97-AF65-F5344CB8AC3E}">
        <p14:creationId xmlns:p14="http://schemas.microsoft.com/office/powerpoint/2010/main" val="37775611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32</a:t>
            </a:fld>
            <a:endParaRPr lang="en-US" sz="1600" b="1" dirty="0">
              <a:latin typeface="Arial" pitchFamily="34" charset="0"/>
              <a:cs typeface="Arial" pitchFamily="34" charset="0"/>
            </a:endParaRPr>
          </a:p>
        </p:txBody>
      </p:sp>
      <p:sp>
        <p:nvSpPr>
          <p:cNvPr id="16" name="TextBox 15">
            <a:extLst>
              <a:ext uri="{FF2B5EF4-FFF2-40B4-BE49-F238E27FC236}">
                <a16:creationId xmlns:a16="http://schemas.microsoft.com/office/drawing/2014/main" id="{97C137A3-81BB-400E-AA85-86B91CB35D3B}"/>
              </a:ext>
            </a:extLst>
          </p:cNvPr>
          <p:cNvSpPr txBox="1"/>
          <p:nvPr/>
        </p:nvSpPr>
        <p:spPr>
          <a:xfrm>
            <a:off x="1291580" y="723196"/>
            <a:ext cx="8964963" cy="492443"/>
          </a:xfrm>
          <a:prstGeom prst="rect">
            <a:avLst/>
          </a:prstGeom>
          <a:noFill/>
        </p:spPr>
        <p:txBody>
          <a:bodyPr wrap="square" rtlCol="0">
            <a:spAutoFit/>
          </a:bodyPr>
          <a:lstStyle/>
          <a:p>
            <a:pPr algn="ctr"/>
            <a:r>
              <a:rPr lang="el-GR" sz="2600" dirty="0">
                <a:solidFill>
                  <a:srgbClr val="B46B62"/>
                </a:solidFill>
              </a:rPr>
              <a:t>Λεπτομερής Οικονομική λογιστική – Βασικές πράξεις</a:t>
            </a:r>
            <a:endParaRPr lang="en-GB" sz="2600" dirty="0">
              <a:solidFill>
                <a:srgbClr val="B46B62"/>
              </a:solidFill>
            </a:endParaRPr>
          </a:p>
        </p:txBody>
      </p:sp>
      <p:sp>
        <p:nvSpPr>
          <p:cNvPr id="6" name="Ορθογώνιο 5">
            <a:extLst>
              <a:ext uri="{FF2B5EF4-FFF2-40B4-BE49-F238E27FC236}">
                <a16:creationId xmlns:a16="http://schemas.microsoft.com/office/drawing/2014/main" id="{76E0C6AE-BD0B-4BC3-9911-37C4B5214FD2}"/>
              </a:ext>
            </a:extLst>
          </p:cNvPr>
          <p:cNvSpPr/>
          <p:nvPr/>
        </p:nvSpPr>
        <p:spPr>
          <a:xfrm>
            <a:off x="656081" y="1586577"/>
            <a:ext cx="11051505" cy="2071208"/>
          </a:xfrm>
          <a:prstGeom prst="rect">
            <a:avLst/>
          </a:prstGeom>
        </p:spPr>
        <p:txBody>
          <a:bodyPr wrap="square">
            <a:spAutoFit/>
          </a:bodyPr>
          <a:lstStyle/>
          <a:p>
            <a:pPr marL="342900" indent="-342900">
              <a:lnSpc>
                <a:spcPct val="150000"/>
              </a:lnSpc>
              <a:buFont typeface="Arial" panose="020B0604020202020204" pitchFamily="34" charset="0"/>
              <a:buChar char="•"/>
            </a:pPr>
            <a:r>
              <a:rPr lang="el-GR" sz="2200" dirty="0">
                <a:latin typeface="+mj-lt"/>
              </a:rPr>
              <a:t>μετατροπή του επενδυτικού κόστους σε τρέχουσες τιμές και στη συνέχεια αναγωγή σε ετήσια βάση (€/y), </a:t>
            </a:r>
          </a:p>
          <a:p>
            <a:pPr marL="342900" indent="-342900">
              <a:lnSpc>
                <a:spcPct val="150000"/>
              </a:lnSpc>
              <a:buFont typeface="Arial" panose="020B0604020202020204" pitchFamily="34" charset="0"/>
              <a:buChar char="•"/>
            </a:pPr>
            <a:r>
              <a:rPr lang="el-GR" sz="2200" dirty="0">
                <a:latin typeface="+mj-lt"/>
              </a:rPr>
              <a:t>μετατροπή του μελλοντικού κόστους σε τρέχουσες τιμές και σε ετήσια βάση (€/y), </a:t>
            </a:r>
          </a:p>
          <a:p>
            <a:pPr marL="342900" indent="-342900">
              <a:lnSpc>
                <a:spcPct val="150000"/>
              </a:lnSpc>
              <a:buFont typeface="Arial" panose="020B0604020202020204" pitchFamily="34" charset="0"/>
              <a:buChar char="•"/>
            </a:pPr>
            <a:r>
              <a:rPr lang="el-GR" sz="2200" dirty="0">
                <a:latin typeface="+mj-lt"/>
              </a:rPr>
              <a:t>μετατροπή των παραπάνω σε μοναδιαία βάση (€/t). </a:t>
            </a:r>
          </a:p>
        </p:txBody>
      </p:sp>
      <p:pic>
        <p:nvPicPr>
          <p:cNvPr id="3" name="Εικόνα 2">
            <a:extLst>
              <a:ext uri="{FF2B5EF4-FFF2-40B4-BE49-F238E27FC236}">
                <a16:creationId xmlns:a16="http://schemas.microsoft.com/office/drawing/2014/main" id="{5CD4393D-433E-467B-834D-9CA6C3E5FE8D}"/>
              </a:ext>
            </a:extLst>
          </p:cNvPr>
          <p:cNvPicPr>
            <a:picLocks noChangeAspect="1"/>
          </p:cNvPicPr>
          <p:nvPr/>
        </p:nvPicPr>
        <p:blipFill>
          <a:blip r:embed="rId2"/>
          <a:stretch>
            <a:fillRect/>
          </a:stretch>
        </p:blipFill>
        <p:spPr>
          <a:xfrm>
            <a:off x="836812" y="4081670"/>
            <a:ext cx="4658242" cy="886721"/>
          </a:xfrm>
          <a:prstGeom prst="rect">
            <a:avLst/>
          </a:prstGeom>
        </p:spPr>
      </p:pic>
      <p:pic>
        <p:nvPicPr>
          <p:cNvPr id="4" name="Εικόνα 3">
            <a:extLst>
              <a:ext uri="{FF2B5EF4-FFF2-40B4-BE49-F238E27FC236}">
                <a16:creationId xmlns:a16="http://schemas.microsoft.com/office/drawing/2014/main" id="{E49C171D-1282-4167-9A1B-A3A04C33584E}"/>
              </a:ext>
            </a:extLst>
          </p:cNvPr>
          <p:cNvPicPr>
            <a:picLocks noChangeAspect="1"/>
          </p:cNvPicPr>
          <p:nvPr/>
        </p:nvPicPr>
        <p:blipFill>
          <a:blip r:embed="rId3"/>
          <a:stretch>
            <a:fillRect/>
          </a:stretch>
        </p:blipFill>
        <p:spPr>
          <a:xfrm>
            <a:off x="6096000" y="3965330"/>
            <a:ext cx="2643452" cy="1059875"/>
          </a:xfrm>
          <a:prstGeom prst="rect">
            <a:avLst/>
          </a:prstGeom>
        </p:spPr>
      </p:pic>
      <p:pic>
        <p:nvPicPr>
          <p:cNvPr id="5" name="Εικόνα 4">
            <a:extLst>
              <a:ext uri="{FF2B5EF4-FFF2-40B4-BE49-F238E27FC236}">
                <a16:creationId xmlns:a16="http://schemas.microsoft.com/office/drawing/2014/main" id="{225290EC-D1D9-4FF2-8381-66EF665B0580}"/>
              </a:ext>
            </a:extLst>
          </p:cNvPr>
          <p:cNvPicPr>
            <a:picLocks noChangeAspect="1"/>
          </p:cNvPicPr>
          <p:nvPr/>
        </p:nvPicPr>
        <p:blipFill>
          <a:blip r:embed="rId4"/>
          <a:stretch>
            <a:fillRect/>
          </a:stretch>
        </p:blipFill>
        <p:spPr>
          <a:xfrm>
            <a:off x="9340398" y="3940798"/>
            <a:ext cx="2270479" cy="1043898"/>
          </a:xfrm>
          <a:prstGeom prst="rect">
            <a:avLst/>
          </a:prstGeom>
        </p:spPr>
      </p:pic>
      <p:sp>
        <p:nvSpPr>
          <p:cNvPr id="7" name="Ορθογώνιο 6">
            <a:extLst>
              <a:ext uri="{FF2B5EF4-FFF2-40B4-BE49-F238E27FC236}">
                <a16:creationId xmlns:a16="http://schemas.microsoft.com/office/drawing/2014/main" id="{B55AAD27-41B2-47B9-83C8-895F3A6A1C34}"/>
              </a:ext>
            </a:extLst>
          </p:cNvPr>
          <p:cNvSpPr/>
          <p:nvPr/>
        </p:nvSpPr>
        <p:spPr>
          <a:xfrm>
            <a:off x="3917411" y="5399761"/>
            <a:ext cx="4121246" cy="461665"/>
          </a:xfrm>
          <a:prstGeom prst="rect">
            <a:avLst/>
          </a:prstGeom>
        </p:spPr>
        <p:txBody>
          <a:bodyPr wrap="square">
            <a:spAutoFit/>
          </a:bodyPr>
          <a:lstStyle/>
          <a:p>
            <a:pPr algn="ctr"/>
            <a:r>
              <a:rPr lang="el-GR" sz="2400" dirty="0">
                <a:solidFill>
                  <a:srgbClr val="000000"/>
                </a:solidFill>
                <a:latin typeface="+mj-lt"/>
              </a:rPr>
              <a:t>Κόστος</a:t>
            </a:r>
            <a:r>
              <a:rPr lang="en-GB" sz="2400" baseline="-25000" dirty="0">
                <a:solidFill>
                  <a:srgbClr val="000000"/>
                </a:solidFill>
                <a:latin typeface="+mj-lt"/>
              </a:rPr>
              <a:t>x</a:t>
            </a:r>
            <a:r>
              <a:rPr lang="en-GB" sz="2400" dirty="0">
                <a:solidFill>
                  <a:srgbClr val="000000"/>
                </a:solidFill>
                <a:latin typeface="+mj-lt"/>
              </a:rPr>
              <a:t> = </a:t>
            </a:r>
            <a:r>
              <a:rPr lang="el-GR" sz="2400" dirty="0">
                <a:solidFill>
                  <a:srgbClr val="000000"/>
                </a:solidFill>
                <a:latin typeface="+mj-lt"/>
              </a:rPr>
              <a:t>Κόστος</a:t>
            </a:r>
            <a:r>
              <a:rPr lang="en-GB" sz="2400" baseline="-25000" dirty="0">
                <a:solidFill>
                  <a:srgbClr val="000000"/>
                </a:solidFill>
                <a:latin typeface="+mj-lt"/>
              </a:rPr>
              <a:t>y</a:t>
            </a:r>
            <a:r>
              <a:rPr lang="en-GB" sz="2400" dirty="0">
                <a:solidFill>
                  <a:srgbClr val="000000"/>
                </a:solidFill>
                <a:latin typeface="+mj-lt"/>
              </a:rPr>
              <a:t> × </a:t>
            </a:r>
            <a:r>
              <a:rPr lang="en-GB" sz="2400" dirty="0" err="1">
                <a:solidFill>
                  <a:srgbClr val="000000"/>
                </a:solidFill>
                <a:latin typeface="+mj-lt"/>
              </a:rPr>
              <a:t>CPI</a:t>
            </a:r>
            <a:r>
              <a:rPr lang="en-GB" sz="2400" baseline="-25000" dirty="0" err="1">
                <a:solidFill>
                  <a:srgbClr val="000000"/>
                </a:solidFill>
                <a:latin typeface="+mj-lt"/>
              </a:rPr>
              <a:t>x</a:t>
            </a:r>
            <a:r>
              <a:rPr lang="en-GB" sz="2400" dirty="0">
                <a:solidFill>
                  <a:srgbClr val="000000"/>
                </a:solidFill>
                <a:latin typeface="+mj-lt"/>
              </a:rPr>
              <a:t>/</a:t>
            </a:r>
            <a:r>
              <a:rPr lang="en-GB" sz="2400" dirty="0" err="1">
                <a:solidFill>
                  <a:srgbClr val="000000"/>
                </a:solidFill>
                <a:latin typeface="+mj-lt"/>
              </a:rPr>
              <a:t>CPI</a:t>
            </a:r>
            <a:r>
              <a:rPr lang="en-GB" sz="2400" baseline="-25000" dirty="0" err="1">
                <a:solidFill>
                  <a:srgbClr val="000000"/>
                </a:solidFill>
                <a:latin typeface="+mj-lt"/>
              </a:rPr>
              <a:t>y</a:t>
            </a:r>
            <a:r>
              <a:rPr lang="en-GB" sz="2400" dirty="0">
                <a:solidFill>
                  <a:srgbClr val="000000"/>
                </a:solidFill>
                <a:latin typeface="+mj-lt"/>
              </a:rPr>
              <a:t> </a:t>
            </a:r>
            <a:endParaRPr lang="en-GB" sz="2400" dirty="0">
              <a:latin typeface="+mj-lt"/>
            </a:endParaRPr>
          </a:p>
        </p:txBody>
      </p:sp>
    </p:spTree>
    <p:extLst>
      <p:ext uri="{BB962C8B-B14F-4D97-AF65-F5344CB8AC3E}">
        <p14:creationId xmlns:p14="http://schemas.microsoft.com/office/powerpoint/2010/main" val="20215116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33</a:t>
            </a:fld>
            <a:endParaRPr lang="en-US" sz="1600" b="1" dirty="0">
              <a:latin typeface="Arial" pitchFamily="34" charset="0"/>
              <a:cs typeface="Arial" pitchFamily="34" charset="0"/>
            </a:endParaRPr>
          </a:p>
        </p:txBody>
      </p:sp>
      <p:sp>
        <p:nvSpPr>
          <p:cNvPr id="16" name="TextBox 15">
            <a:extLst>
              <a:ext uri="{FF2B5EF4-FFF2-40B4-BE49-F238E27FC236}">
                <a16:creationId xmlns:a16="http://schemas.microsoft.com/office/drawing/2014/main" id="{97C137A3-81BB-400E-AA85-86B91CB35D3B}"/>
              </a:ext>
            </a:extLst>
          </p:cNvPr>
          <p:cNvSpPr txBox="1"/>
          <p:nvPr/>
        </p:nvSpPr>
        <p:spPr>
          <a:xfrm>
            <a:off x="163286" y="723196"/>
            <a:ext cx="3184071" cy="892552"/>
          </a:xfrm>
          <a:prstGeom prst="rect">
            <a:avLst/>
          </a:prstGeom>
          <a:noFill/>
        </p:spPr>
        <p:txBody>
          <a:bodyPr wrap="square" rtlCol="0">
            <a:spAutoFit/>
          </a:bodyPr>
          <a:lstStyle/>
          <a:p>
            <a:pPr algn="ctr"/>
            <a:r>
              <a:rPr lang="el-GR" sz="2600" dirty="0">
                <a:solidFill>
                  <a:srgbClr val="B46B62"/>
                </a:solidFill>
              </a:rPr>
              <a:t>Παράδειγμα Δ. </a:t>
            </a:r>
            <a:r>
              <a:rPr lang="el-GR" sz="2600" dirty="0" err="1">
                <a:solidFill>
                  <a:srgbClr val="B46B62"/>
                </a:solidFill>
              </a:rPr>
              <a:t>Δοξάτου</a:t>
            </a:r>
            <a:r>
              <a:rPr lang="el-GR" sz="2600" dirty="0">
                <a:solidFill>
                  <a:srgbClr val="B46B62"/>
                </a:solidFill>
              </a:rPr>
              <a:t> - Δεδομένα</a:t>
            </a:r>
            <a:endParaRPr lang="en-GB" sz="2600" dirty="0">
              <a:solidFill>
                <a:srgbClr val="B46B62"/>
              </a:solidFill>
            </a:endParaRPr>
          </a:p>
        </p:txBody>
      </p:sp>
      <p:pic>
        <p:nvPicPr>
          <p:cNvPr id="5" name="Εικόνα 4" descr="Εικόνα που περιέχει στιγμιότυπο οθόνης&#10;&#10;Περιγραφή που δημιουργήθηκε αυτόματα">
            <a:extLst>
              <a:ext uri="{FF2B5EF4-FFF2-40B4-BE49-F238E27FC236}">
                <a16:creationId xmlns:a16="http://schemas.microsoft.com/office/drawing/2014/main" id="{EBA95181-C6B4-4477-8D26-460D9F5105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5408" y="762808"/>
            <a:ext cx="3950943" cy="5479930"/>
          </a:xfrm>
          <a:prstGeom prst="rect">
            <a:avLst/>
          </a:prstGeom>
        </p:spPr>
      </p:pic>
    </p:spTree>
    <p:extLst>
      <p:ext uri="{BB962C8B-B14F-4D97-AF65-F5344CB8AC3E}">
        <p14:creationId xmlns:p14="http://schemas.microsoft.com/office/powerpoint/2010/main" val="14452401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34</a:t>
            </a:fld>
            <a:endParaRPr lang="en-US" sz="1600" b="1" dirty="0">
              <a:latin typeface="Arial" pitchFamily="34" charset="0"/>
              <a:cs typeface="Arial" pitchFamily="34" charset="0"/>
            </a:endParaRPr>
          </a:p>
        </p:txBody>
      </p:sp>
      <p:sp>
        <p:nvSpPr>
          <p:cNvPr id="16" name="TextBox 15">
            <a:extLst>
              <a:ext uri="{FF2B5EF4-FFF2-40B4-BE49-F238E27FC236}">
                <a16:creationId xmlns:a16="http://schemas.microsoft.com/office/drawing/2014/main" id="{97C137A3-81BB-400E-AA85-86B91CB35D3B}"/>
              </a:ext>
            </a:extLst>
          </p:cNvPr>
          <p:cNvSpPr txBox="1"/>
          <p:nvPr/>
        </p:nvSpPr>
        <p:spPr>
          <a:xfrm>
            <a:off x="163286" y="723196"/>
            <a:ext cx="2383971" cy="1292662"/>
          </a:xfrm>
          <a:prstGeom prst="rect">
            <a:avLst/>
          </a:prstGeom>
          <a:noFill/>
        </p:spPr>
        <p:txBody>
          <a:bodyPr wrap="square" rtlCol="0">
            <a:spAutoFit/>
          </a:bodyPr>
          <a:lstStyle/>
          <a:p>
            <a:pPr algn="ctr"/>
            <a:r>
              <a:rPr lang="el-GR" sz="2600" dirty="0">
                <a:solidFill>
                  <a:srgbClr val="B46B62"/>
                </a:solidFill>
              </a:rPr>
              <a:t>Παράδειγμα Δ. </a:t>
            </a:r>
            <a:r>
              <a:rPr lang="el-GR" sz="2600" dirty="0" err="1">
                <a:solidFill>
                  <a:srgbClr val="B46B62"/>
                </a:solidFill>
              </a:rPr>
              <a:t>Δοξάτου</a:t>
            </a:r>
            <a:r>
              <a:rPr lang="el-GR" sz="2600" dirty="0">
                <a:solidFill>
                  <a:srgbClr val="B46B62"/>
                </a:solidFill>
              </a:rPr>
              <a:t> - Αποτελέσματα</a:t>
            </a:r>
            <a:endParaRPr lang="en-GB" sz="2600" dirty="0">
              <a:solidFill>
                <a:srgbClr val="B46B62"/>
              </a:solidFill>
            </a:endParaRPr>
          </a:p>
        </p:txBody>
      </p:sp>
      <p:pic>
        <p:nvPicPr>
          <p:cNvPr id="4" name="Εικόνα 3" descr="Εικόνα που περιέχει στιγμιότυπο οθόνης&#10;&#10;Περιγραφή που δημιουργήθηκε αυτόματα">
            <a:extLst>
              <a:ext uri="{FF2B5EF4-FFF2-40B4-BE49-F238E27FC236}">
                <a16:creationId xmlns:a16="http://schemas.microsoft.com/office/drawing/2014/main" id="{E51294CB-8AAC-4102-96D0-432292412B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8309" y="736119"/>
            <a:ext cx="7802637" cy="5560967"/>
          </a:xfrm>
          <a:prstGeom prst="rect">
            <a:avLst/>
          </a:prstGeom>
        </p:spPr>
      </p:pic>
    </p:spTree>
    <p:extLst>
      <p:ext uri="{BB962C8B-B14F-4D97-AF65-F5344CB8AC3E}">
        <p14:creationId xmlns:p14="http://schemas.microsoft.com/office/powerpoint/2010/main" val="10944353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4</a:t>
            </a:fld>
            <a:endParaRPr lang="en-US" sz="1600" b="1" dirty="0">
              <a:latin typeface="Arial" pitchFamily="34" charset="0"/>
              <a:cs typeface="Arial" pitchFamily="34" charset="0"/>
            </a:endParaRPr>
          </a:p>
        </p:txBody>
      </p:sp>
      <p:sp>
        <p:nvSpPr>
          <p:cNvPr id="16" name="TextBox 15">
            <a:extLst>
              <a:ext uri="{FF2B5EF4-FFF2-40B4-BE49-F238E27FC236}">
                <a16:creationId xmlns:a16="http://schemas.microsoft.com/office/drawing/2014/main" id="{97C137A3-81BB-400E-AA85-86B91CB35D3B}"/>
              </a:ext>
            </a:extLst>
          </p:cNvPr>
          <p:cNvSpPr txBox="1"/>
          <p:nvPr/>
        </p:nvSpPr>
        <p:spPr>
          <a:xfrm>
            <a:off x="1942523" y="762808"/>
            <a:ext cx="8082643" cy="492443"/>
          </a:xfrm>
          <a:prstGeom prst="rect">
            <a:avLst/>
          </a:prstGeom>
          <a:noFill/>
        </p:spPr>
        <p:txBody>
          <a:bodyPr wrap="square" rtlCol="0">
            <a:spAutoFit/>
          </a:bodyPr>
          <a:lstStyle/>
          <a:p>
            <a:pPr algn="ctr"/>
            <a:r>
              <a:rPr lang="el-GR" sz="2600" dirty="0">
                <a:solidFill>
                  <a:srgbClr val="B46B62"/>
                </a:solidFill>
              </a:rPr>
              <a:t>Δείκτες παρακολούθησης ΚΟ στην ΕΕ</a:t>
            </a:r>
            <a:endParaRPr lang="en-GB" sz="2600" dirty="0">
              <a:solidFill>
                <a:srgbClr val="B46B62"/>
              </a:solidFill>
            </a:endParaRPr>
          </a:p>
        </p:txBody>
      </p:sp>
      <p:pic>
        <p:nvPicPr>
          <p:cNvPr id="5" name="Εικόνα 4" descr="Εικόνα που περιέχει στιγμιότυπο οθόνης&#10;&#10;Περιγραφή που δημιουργήθηκε αυτόματα">
            <a:extLst>
              <a:ext uri="{FF2B5EF4-FFF2-40B4-BE49-F238E27FC236}">
                <a16:creationId xmlns:a16="http://schemas.microsoft.com/office/drawing/2014/main" id="{876B99CA-C8FA-4B6E-B424-B37C534E8E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7539" y="1191026"/>
            <a:ext cx="9048489" cy="5104880"/>
          </a:xfrm>
          <a:prstGeom prst="rect">
            <a:avLst/>
          </a:prstGeom>
        </p:spPr>
      </p:pic>
    </p:spTree>
    <p:extLst>
      <p:ext uri="{BB962C8B-B14F-4D97-AF65-F5344CB8AC3E}">
        <p14:creationId xmlns:p14="http://schemas.microsoft.com/office/powerpoint/2010/main" val="17138799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5</a:t>
            </a:fld>
            <a:endParaRPr lang="en-US" sz="1600" b="1" dirty="0">
              <a:latin typeface="Arial" pitchFamily="34" charset="0"/>
              <a:cs typeface="Arial" pitchFamily="34" charset="0"/>
            </a:endParaRPr>
          </a:p>
        </p:txBody>
      </p:sp>
      <p:sp>
        <p:nvSpPr>
          <p:cNvPr id="16" name="TextBox 15">
            <a:extLst>
              <a:ext uri="{FF2B5EF4-FFF2-40B4-BE49-F238E27FC236}">
                <a16:creationId xmlns:a16="http://schemas.microsoft.com/office/drawing/2014/main" id="{97C137A3-81BB-400E-AA85-86B91CB35D3B}"/>
              </a:ext>
            </a:extLst>
          </p:cNvPr>
          <p:cNvSpPr txBox="1"/>
          <p:nvPr/>
        </p:nvSpPr>
        <p:spPr>
          <a:xfrm>
            <a:off x="1942523" y="762808"/>
            <a:ext cx="8082643" cy="492443"/>
          </a:xfrm>
          <a:prstGeom prst="rect">
            <a:avLst/>
          </a:prstGeom>
          <a:noFill/>
        </p:spPr>
        <p:txBody>
          <a:bodyPr wrap="square" rtlCol="0">
            <a:spAutoFit/>
          </a:bodyPr>
          <a:lstStyle/>
          <a:p>
            <a:pPr algn="ctr"/>
            <a:r>
              <a:rPr lang="el-GR" sz="2600" dirty="0">
                <a:solidFill>
                  <a:srgbClr val="B46B62"/>
                </a:solidFill>
              </a:rPr>
              <a:t>Στρατηγικές κυκλικής οικονομίας</a:t>
            </a:r>
            <a:endParaRPr lang="en-GB" sz="2600" dirty="0">
              <a:solidFill>
                <a:srgbClr val="B46B62"/>
              </a:solidFill>
            </a:endParaRPr>
          </a:p>
        </p:txBody>
      </p:sp>
      <p:sp>
        <p:nvSpPr>
          <p:cNvPr id="3" name="Ορθογώνιο 2">
            <a:extLst>
              <a:ext uri="{FF2B5EF4-FFF2-40B4-BE49-F238E27FC236}">
                <a16:creationId xmlns:a16="http://schemas.microsoft.com/office/drawing/2014/main" id="{2465A95E-60D0-4A25-8392-69D26B9C0358}"/>
              </a:ext>
            </a:extLst>
          </p:cNvPr>
          <p:cNvSpPr/>
          <p:nvPr/>
        </p:nvSpPr>
        <p:spPr>
          <a:xfrm>
            <a:off x="391886" y="1644955"/>
            <a:ext cx="11519740" cy="4154984"/>
          </a:xfrm>
          <a:prstGeom prst="rect">
            <a:avLst/>
          </a:prstGeom>
        </p:spPr>
        <p:txBody>
          <a:bodyPr wrap="square">
            <a:spAutoFit/>
          </a:bodyPr>
          <a:lstStyle/>
          <a:p>
            <a:pPr algn="just"/>
            <a:r>
              <a:rPr lang="el-GR" sz="2200" dirty="0">
                <a:solidFill>
                  <a:srgbClr val="000000"/>
                </a:solidFill>
                <a:latin typeface="+mj-lt"/>
              </a:rPr>
              <a:t>Σύμφωνα με την Ευρωπαϊκή Επιτροπή και την έκθεση της COM(2019) 190, η διαμόρφωση της κυκλικής οικονομίας πρέπει να βασιστεί σε: </a:t>
            </a:r>
          </a:p>
          <a:p>
            <a:pPr algn="just"/>
            <a:endParaRPr lang="el-GR" sz="2200" dirty="0">
              <a:solidFill>
                <a:srgbClr val="000000"/>
              </a:solidFill>
              <a:latin typeface="+mj-lt"/>
            </a:endParaRPr>
          </a:p>
          <a:p>
            <a:pPr marL="342900" indent="-342900">
              <a:buFont typeface="Arial" panose="020B0604020202020204" pitchFamily="34" charset="0"/>
              <a:buChar char="•"/>
            </a:pPr>
            <a:r>
              <a:rPr lang="el-GR" sz="2200" dirty="0">
                <a:solidFill>
                  <a:srgbClr val="000000"/>
                </a:solidFill>
                <a:latin typeface="+mj-lt"/>
              </a:rPr>
              <a:t>Διαδικασίες κυκλικού σχεδιασμού και παραγωγής με εφαρμογή μέτρων οικολογικού σχεδιασμού και ενεργειακής σήμανσης. </a:t>
            </a:r>
          </a:p>
          <a:p>
            <a:pPr marL="342900" indent="-342900">
              <a:buFont typeface="Arial" panose="020B0604020202020204" pitchFamily="34" charset="0"/>
              <a:buChar char="•"/>
            </a:pPr>
            <a:r>
              <a:rPr lang="el-GR" sz="2200" dirty="0">
                <a:solidFill>
                  <a:srgbClr val="000000"/>
                </a:solidFill>
                <a:latin typeface="+mj-lt"/>
              </a:rPr>
              <a:t>Ενίσχυση του ρόλου των καταναλωτών, μέσω ενεργής συμμετοχής τους και μέσω αλλαγής καταναλωτικών προτύπων. Η συμμετοχή αυτή, όμως, πρέπει να βασιστεί σε γνώση του περιβαλλοντικού αποτυπώματος των προϊόντων. </a:t>
            </a:r>
          </a:p>
          <a:p>
            <a:pPr marL="342900" indent="-342900">
              <a:buFont typeface="Arial" panose="020B0604020202020204" pitchFamily="34" charset="0"/>
              <a:buChar char="•"/>
            </a:pPr>
            <a:r>
              <a:rPr lang="el-GR" sz="2200" dirty="0">
                <a:solidFill>
                  <a:srgbClr val="000000"/>
                </a:solidFill>
                <a:latin typeface="+mj-lt"/>
              </a:rPr>
              <a:t>Μετατροπή αποβλήτων σε πόρους. Για τον λόγο αυτό νομοθετήθηκαν εξάλλου και οι τέσσερις οδηγίες της κυκλικής οικονομίας του 2018 που ενσωματώνουν νέα και φιλόδοξα ποσοστά ανακύκλωσης υλικών από τα απορρίμματα και εκτροπής από την ταφή. </a:t>
            </a:r>
          </a:p>
          <a:p>
            <a:pPr marL="342900" indent="-342900">
              <a:buFont typeface="Arial" panose="020B0604020202020204" pitchFamily="34" charset="0"/>
              <a:buChar char="•"/>
            </a:pPr>
            <a:r>
              <a:rPr lang="el-GR" sz="2200" dirty="0">
                <a:solidFill>
                  <a:srgbClr val="000000"/>
                </a:solidFill>
                <a:latin typeface="+mj-lt"/>
              </a:rPr>
              <a:t>Κλείσιμο κύκλου ανακυκλωμένων υλικών με ενίσχυση της χρήσης δευτερογενών πρώτων υλών.</a:t>
            </a:r>
          </a:p>
        </p:txBody>
      </p:sp>
    </p:spTree>
    <p:extLst>
      <p:ext uri="{BB962C8B-B14F-4D97-AF65-F5344CB8AC3E}">
        <p14:creationId xmlns:p14="http://schemas.microsoft.com/office/powerpoint/2010/main" val="14637552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6</a:t>
            </a:fld>
            <a:endParaRPr lang="en-US" sz="1600" b="1" dirty="0">
              <a:latin typeface="Arial" pitchFamily="34" charset="0"/>
              <a:cs typeface="Arial" pitchFamily="34" charset="0"/>
            </a:endParaRPr>
          </a:p>
        </p:txBody>
      </p:sp>
      <p:sp>
        <p:nvSpPr>
          <p:cNvPr id="16" name="TextBox 15">
            <a:extLst>
              <a:ext uri="{FF2B5EF4-FFF2-40B4-BE49-F238E27FC236}">
                <a16:creationId xmlns:a16="http://schemas.microsoft.com/office/drawing/2014/main" id="{97C137A3-81BB-400E-AA85-86B91CB35D3B}"/>
              </a:ext>
            </a:extLst>
          </p:cNvPr>
          <p:cNvSpPr txBox="1"/>
          <p:nvPr/>
        </p:nvSpPr>
        <p:spPr>
          <a:xfrm>
            <a:off x="1942523" y="762808"/>
            <a:ext cx="8082643" cy="492443"/>
          </a:xfrm>
          <a:prstGeom prst="rect">
            <a:avLst/>
          </a:prstGeom>
          <a:noFill/>
        </p:spPr>
        <p:txBody>
          <a:bodyPr wrap="square" rtlCol="0">
            <a:spAutoFit/>
          </a:bodyPr>
          <a:lstStyle/>
          <a:p>
            <a:pPr algn="ctr"/>
            <a:r>
              <a:rPr lang="el-GR" sz="2600" dirty="0">
                <a:solidFill>
                  <a:srgbClr val="B46B62"/>
                </a:solidFill>
              </a:rPr>
              <a:t>Ανάλυση κύκλου ζωής – Αριθμός σχετικών δημοσιεύσεων</a:t>
            </a:r>
            <a:endParaRPr lang="en-GB" sz="2600" dirty="0">
              <a:solidFill>
                <a:srgbClr val="B46B62"/>
              </a:solidFill>
            </a:endParaRPr>
          </a:p>
        </p:txBody>
      </p:sp>
      <p:pic>
        <p:nvPicPr>
          <p:cNvPr id="4" name="Εικόνα 3" descr="Εικόνα που περιέχει μολύβι&#10;&#10;Περιγραφή που δημιουργήθηκε αυτόματα">
            <a:extLst>
              <a:ext uri="{FF2B5EF4-FFF2-40B4-BE49-F238E27FC236}">
                <a16:creationId xmlns:a16="http://schemas.microsoft.com/office/drawing/2014/main" id="{1824E441-9006-434D-96C0-871729009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339" y="1321525"/>
            <a:ext cx="7697319" cy="4858020"/>
          </a:xfrm>
          <a:prstGeom prst="rect">
            <a:avLst/>
          </a:prstGeom>
        </p:spPr>
      </p:pic>
    </p:spTree>
    <p:extLst>
      <p:ext uri="{BB962C8B-B14F-4D97-AF65-F5344CB8AC3E}">
        <p14:creationId xmlns:p14="http://schemas.microsoft.com/office/powerpoint/2010/main" val="26133712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7</a:t>
            </a:fld>
            <a:endParaRPr lang="en-US" sz="1600" b="1" dirty="0">
              <a:latin typeface="Arial" pitchFamily="34" charset="0"/>
              <a:cs typeface="Arial" pitchFamily="34" charset="0"/>
            </a:endParaRPr>
          </a:p>
        </p:txBody>
      </p:sp>
      <p:sp>
        <p:nvSpPr>
          <p:cNvPr id="16" name="TextBox 15">
            <a:extLst>
              <a:ext uri="{FF2B5EF4-FFF2-40B4-BE49-F238E27FC236}">
                <a16:creationId xmlns:a16="http://schemas.microsoft.com/office/drawing/2014/main" id="{97C137A3-81BB-400E-AA85-86B91CB35D3B}"/>
              </a:ext>
            </a:extLst>
          </p:cNvPr>
          <p:cNvSpPr txBox="1"/>
          <p:nvPr/>
        </p:nvSpPr>
        <p:spPr>
          <a:xfrm>
            <a:off x="1942523" y="762808"/>
            <a:ext cx="8082643" cy="492443"/>
          </a:xfrm>
          <a:prstGeom prst="rect">
            <a:avLst/>
          </a:prstGeom>
          <a:noFill/>
        </p:spPr>
        <p:txBody>
          <a:bodyPr wrap="square" rtlCol="0">
            <a:spAutoFit/>
          </a:bodyPr>
          <a:lstStyle/>
          <a:p>
            <a:pPr algn="ctr"/>
            <a:r>
              <a:rPr lang="el-GR" sz="2600" dirty="0">
                <a:solidFill>
                  <a:srgbClr val="B46B62"/>
                </a:solidFill>
              </a:rPr>
              <a:t>Στρατηγικές κυκλικής οικονομίας</a:t>
            </a:r>
            <a:endParaRPr lang="en-GB" sz="2600" dirty="0">
              <a:solidFill>
                <a:srgbClr val="B46B62"/>
              </a:solidFill>
            </a:endParaRPr>
          </a:p>
        </p:txBody>
      </p:sp>
      <p:sp>
        <p:nvSpPr>
          <p:cNvPr id="3" name="Ορθογώνιο 2">
            <a:extLst>
              <a:ext uri="{FF2B5EF4-FFF2-40B4-BE49-F238E27FC236}">
                <a16:creationId xmlns:a16="http://schemas.microsoft.com/office/drawing/2014/main" id="{2465A95E-60D0-4A25-8392-69D26B9C0358}"/>
              </a:ext>
            </a:extLst>
          </p:cNvPr>
          <p:cNvSpPr/>
          <p:nvPr/>
        </p:nvSpPr>
        <p:spPr>
          <a:xfrm>
            <a:off x="336129" y="1255251"/>
            <a:ext cx="11519740" cy="5170646"/>
          </a:xfrm>
          <a:prstGeom prst="rect">
            <a:avLst/>
          </a:prstGeom>
        </p:spPr>
        <p:txBody>
          <a:bodyPr wrap="square">
            <a:spAutoFit/>
          </a:bodyPr>
          <a:lstStyle/>
          <a:p>
            <a:pPr algn="just"/>
            <a:r>
              <a:rPr lang="el-GR" sz="2200" dirty="0">
                <a:solidFill>
                  <a:srgbClr val="000000"/>
                </a:solidFill>
                <a:latin typeface="+mj-lt"/>
              </a:rPr>
              <a:t>Σύμφωνα με την Ευρωπαϊκή Επιτροπή, η διαμόρφωση της κυκλικής οικονομίας θα βασιστεί σε: </a:t>
            </a:r>
          </a:p>
          <a:p>
            <a:pPr algn="just"/>
            <a:endParaRPr lang="el-GR" sz="2200" dirty="0">
              <a:solidFill>
                <a:srgbClr val="000000"/>
              </a:solidFill>
              <a:latin typeface="+mj-lt"/>
            </a:endParaRPr>
          </a:p>
          <a:p>
            <a:pPr marL="342900" indent="-342900">
              <a:buFont typeface="Arial" panose="020B0604020202020204" pitchFamily="34" charset="0"/>
              <a:buChar char="•"/>
            </a:pPr>
            <a:r>
              <a:rPr lang="el-GR" sz="2200" dirty="0">
                <a:solidFill>
                  <a:srgbClr val="000000"/>
                </a:solidFill>
                <a:latin typeface="+mj-lt"/>
              </a:rPr>
              <a:t>Διαδικασίες κυκλικού σχεδιασμού και παραγωγής με εφαρμογή μέτρων οικολογικού σχεδιασμού και ενεργειακής σήμανσης. </a:t>
            </a:r>
          </a:p>
          <a:p>
            <a:pPr marL="342900" indent="-342900">
              <a:buFont typeface="Arial" panose="020B0604020202020204" pitchFamily="34" charset="0"/>
              <a:buChar char="•"/>
            </a:pPr>
            <a:r>
              <a:rPr lang="el-GR" sz="2200" dirty="0">
                <a:solidFill>
                  <a:srgbClr val="000000"/>
                </a:solidFill>
                <a:latin typeface="+mj-lt"/>
              </a:rPr>
              <a:t>Ενίσχυση του ρόλου των καταναλωτών, μέσω ενεργής συμμετοχής τους και μέσω αλλαγής καταναλωτικών προτύπων. Η συμμετοχή αυτή, όμως, πρέπει να βασιστεί σε γνώση του περιβαλλοντικού αποτυπώματος των προϊόντων. </a:t>
            </a:r>
          </a:p>
          <a:p>
            <a:pPr marL="342900" indent="-342900">
              <a:buFont typeface="Arial" panose="020B0604020202020204" pitchFamily="34" charset="0"/>
              <a:buChar char="•"/>
            </a:pPr>
            <a:r>
              <a:rPr lang="el-GR" sz="2200" dirty="0">
                <a:solidFill>
                  <a:srgbClr val="000000"/>
                </a:solidFill>
                <a:latin typeface="+mj-lt"/>
              </a:rPr>
              <a:t>Μετατροπή αποβλήτων σε πόρους. Για τον λόγο αυτό νομοθετήθηκαν εξάλλου και οι τέσσερις οδηγίες της κυκλικής οικονομίας του 2018 που ενσωματώνουν νέα και φιλόδοξα ποσοστά ανακύκλωσης υλικών από τα απορρίμματα και εκτροπής από την ταφή. </a:t>
            </a:r>
          </a:p>
          <a:p>
            <a:pPr marL="342900" indent="-342900">
              <a:buFont typeface="Arial" panose="020B0604020202020204" pitchFamily="34" charset="0"/>
              <a:buChar char="•"/>
            </a:pPr>
            <a:r>
              <a:rPr lang="el-GR" sz="2200" dirty="0">
                <a:solidFill>
                  <a:srgbClr val="000000"/>
                </a:solidFill>
                <a:latin typeface="+mj-lt"/>
              </a:rPr>
              <a:t>Κλείσιμο κύκλου ανακυκλωμένων υλικών με ενίσχυση της χρήσης δευτερογενών πρώτων υλών.</a:t>
            </a:r>
          </a:p>
          <a:p>
            <a:pPr marL="342900" indent="-342900">
              <a:buFont typeface="Arial" panose="020B0604020202020204" pitchFamily="34" charset="0"/>
              <a:buChar char="•"/>
            </a:pPr>
            <a:r>
              <a:rPr lang="el-GR" sz="2200" dirty="0">
                <a:latin typeface="+mj-lt"/>
              </a:rPr>
              <a:t>Στρατηγική της ΕΕ για πλαστικές ύλες, όπου αναφέρεται ο νέος στόχος του 55% ανακύκλωσης πλαστικών συσκευασιών έως το 2030, καθώς και η απαγόρευση των προϊόντων μίας χρήσης από πλαστικό και των οξοδιασπώμενων πλαστικών. </a:t>
            </a:r>
          </a:p>
          <a:p>
            <a:pPr marL="342900" indent="-342900">
              <a:buFont typeface="Arial" panose="020B0604020202020204" pitchFamily="34" charset="0"/>
              <a:buChar char="•"/>
            </a:pPr>
            <a:endParaRPr lang="el-GR" sz="2200" dirty="0">
              <a:solidFill>
                <a:srgbClr val="000000"/>
              </a:solidFill>
              <a:latin typeface="+mj-lt"/>
            </a:endParaRPr>
          </a:p>
        </p:txBody>
      </p:sp>
    </p:spTree>
    <p:extLst>
      <p:ext uri="{BB962C8B-B14F-4D97-AF65-F5344CB8AC3E}">
        <p14:creationId xmlns:p14="http://schemas.microsoft.com/office/powerpoint/2010/main" val="18147863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8</a:t>
            </a:fld>
            <a:endParaRPr lang="en-US" sz="1600" b="1" dirty="0">
              <a:latin typeface="Arial" pitchFamily="34" charset="0"/>
              <a:cs typeface="Arial" pitchFamily="34" charset="0"/>
            </a:endParaRPr>
          </a:p>
        </p:txBody>
      </p:sp>
      <p:sp>
        <p:nvSpPr>
          <p:cNvPr id="16" name="TextBox 15">
            <a:extLst>
              <a:ext uri="{FF2B5EF4-FFF2-40B4-BE49-F238E27FC236}">
                <a16:creationId xmlns:a16="http://schemas.microsoft.com/office/drawing/2014/main" id="{97C137A3-81BB-400E-AA85-86B91CB35D3B}"/>
              </a:ext>
            </a:extLst>
          </p:cNvPr>
          <p:cNvSpPr txBox="1"/>
          <p:nvPr/>
        </p:nvSpPr>
        <p:spPr>
          <a:xfrm>
            <a:off x="1942523" y="762808"/>
            <a:ext cx="8082643" cy="492443"/>
          </a:xfrm>
          <a:prstGeom prst="rect">
            <a:avLst/>
          </a:prstGeom>
          <a:noFill/>
        </p:spPr>
        <p:txBody>
          <a:bodyPr wrap="square" rtlCol="0">
            <a:spAutoFit/>
          </a:bodyPr>
          <a:lstStyle/>
          <a:p>
            <a:pPr algn="ctr"/>
            <a:r>
              <a:rPr lang="el-GR" sz="2600" dirty="0">
                <a:solidFill>
                  <a:srgbClr val="B46B62"/>
                </a:solidFill>
              </a:rPr>
              <a:t>Κυκλική οικονομία και ενεργειακή αξιοποίηση</a:t>
            </a:r>
            <a:endParaRPr lang="en-GB" sz="2600" dirty="0">
              <a:solidFill>
                <a:srgbClr val="B46B62"/>
              </a:solidFill>
            </a:endParaRPr>
          </a:p>
        </p:txBody>
      </p:sp>
      <p:sp>
        <p:nvSpPr>
          <p:cNvPr id="3" name="Ορθογώνιο 2">
            <a:extLst>
              <a:ext uri="{FF2B5EF4-FFF2-40B4-BE49-F238E27FC236}">
                <a16:creationId xmlns:a16="http://schemas.microsoft.com/office/drawing/2014/main" id="{2465A95E-60D0-4A25-8392-69D26B9C0358}"/>
              </a:ext>
            </a:extLst>
          </p:cNvPr>
          <p:cNvSpPr/>
          <p:nvPr/>
        </p:nvSpPr>
        <p:spPr>
          <a:xfrm>
            <a:off x="176156" y="1285859"/>
            <a:ext cx="11855869" cy="5170646"/>
          </a:xfrm>
          <a:prstGeom prst="rect">
            <a:avLst/>
          </a:prstGeom>
        </p:spPr>
        <p:txBody>
          <a:bodyPr wrap="square">
            <a:spAutoFit/>
          </a:bodyPr>
          <a:lstStyle/>
          <a:p>
            <a:pPr marL="342900" indent="-342900">
              <a:buFont typeface="Arial" panose="020B0604020202020204" pitchFamily="34" charset="0"/>
              <a:buChar char="•"/>
            </a:pPr>
            <a:r>
              <a:rPr lang="el-GR" sz="2200" dirty="0">
                <a:latin typeface="+mj-lt"/>
              </a:rPr>
              <a:t>Καύση απορριμμάτων μπορεί να αποτελέσει μέρος μιας κυκλικής οικονομίας εφόσον καίγεται υλικό που δεν μπορεί να ανακυκλωθεί.</a:t>
            </a:r>
            <a:endParaRPr lang="en-GB" sz="2200" dirty="0">
              <a:latin typeface="+mj-lt"/>
            </a:endParaRPr>
          </a:p>
          <a:p>
            <a:pPr marL="342900" indent="-342900">
              <a:buFont typeface="Arial" panose="020B0604020202020204" pitchFamily="34" charset="0"/>
              <a:buChar char="•"/>
            </a:pPr>
            <a:r>
              <a:rPr lang="el-GR" sz="2200" dirty="0">
                <a:latin typeface="+mj-lt"/>
              </a:rPr>
              <a:t>Αεριοποίηση του SRF και καύση του παραγόμενου αερίου καύσιμου (</a:t>
            </a:r>
            <a:r>
              <a:rPr lang="el-GR" sz="2200" dirty="0" err="1">
                <a:latin typeface="+mj-lt"/>
              </a:rPr>
              <a:t>syngas</a:t>
            </a:r>
            <a:r>
              <a:rPr lang="el-GR" sz="2200" dirty="0">
                <a:latin typeface="+mj-lt"/>
              </a:rPr>
              <a:t>) ώστε να αντικαταστήσει ορυκτά καύσιμα σε θερμοηλεκτρικά εργοστάσια. </a:t>
            </a:r>
          </a:p>
          <a:p>
            <a:pPr marL="342900" indent="-342900">
              <a:buFont typeface="Arial" panose="020B0604020202020204" pitchFamily="34" charset="0"/>
              <a:buChar char="•"/>
            </a:pPr>
            <a:r>
              <a:rPr lang="el-GR" sz="2200" dirty="0">
                <a:latin typeface="+mj-lt"/>
              </a:rPr>
              <a:t>Συναποτέφρωση αποβλήτων μαζί με ορυκτά καύσιμα κατά την παραγωγή τσιμέντου και ασβέστη. </a:t>
            </a:r>
          </a:p>
          <a:p>
            <a:pPr marL="342900" indent="-342900">
              <a:buFont typeface="Arial" panose="020B0604020202020204" pitchFamily="34" charset="0"/>
              <a:buChar char="•"/>
            </a:pPr>
            <a:r>
              <a:rPr lang="el-GR" sz="2200" dirty="0">
                <a:latin typeface="+mj-lt"/>
              </a:rPr>
              <a:t>Αναβάθμιση του βιοαερίου σε </a:t>
            </a:r>
            <a:r>
              <a:rPr lang="el-GR" sz="2200" dirty="0" err="1">
                <a:latin typeface="+mj-lt"/>
              </a:rPr>
              <a:t>βιο</a:t>
            </a:r>
            <a:r>
              <a:rPr lang="el-GR" sz="2200" dirty="0">
                <a:latin typeface="+mj-lt"/>
              </a:rPr>
              <a:t>-μεθάνιο (βιοαέριο με ποσοστά μεθανίου άνω του 90% </a:t>
            </a:r>
            <a:r>
              <a:rPr lang="el-GR" sz="2200" dirty="0" err="1">
                <a:latin typeface="+mj-lt"/>
              </a:rPr>
              <a:t>κ.ο.</a:t>
            </a:r>
            <a:r>
              <a:rPr lang="el-GR" sz="2200" dirty="0">
                <a:latin typeface="+mj-lt"/>
              </a:rPr>
              <a:t>) για παροχή σε δίκτυο φυσικού αερίου. </a:t>
            </a:r>
          </a:p>
          <a:p>
            <a:pPr marL="342900" indent="-342900">
              <a:buFont typeface="Arial" panose="020B0604020202020204" pitchFamily="34" charset="0"/>
              <a:buChar char="•"/>
            </a:pPr>
            <a:r>
              <a:rPr lang="el-GR" sz="2200" dirty="0">
                <a:latin typeface="+mj-lt"/>
              </a:rPr>
              <a:t>Συμβίωση των μονάδων καύσης απορριμμάτων με γειτονικές βιομηχανίες με στόχο να διαχειρίζονται οι πρώτες τα απόβλητα των δευτέρων, ενώ οι πρώτες θα παρέχουν θερμότητα/ατμό και ηλεκτρισμό στις βιομηχανίες που παράγουν τα απόβλητα. </a:t>
            </a:r>
          </a:p>
          <a:p>
            <a:pPr marL="342900" indent="-342900">
              <a:buFont typeface="Arial" panose="020B0604020202020204" pitchFamily="34" charset="0"/>
              <a:buChar char="•"/>
            </a:pPr>
            <a:r>
              <a:rPr lang="el-GR" sz="2200" dirty="0">
                <a:latin typeface="+mj-lt"/>
              </a:rPr>
              <a:t>Προτίμηση στην κατασκευή και τη λειτουργία μονάδων καύσης απορριμμάτων τύπου CHP (δηλ. συνδυαστικής παραγωγής θερμότητας και ηλεκτρισμού), αφού αυτοί οι τύποι επιτυγχάνουν τις υψηλότερες ενεργειακές αποδόσεις σε σχέση με τις μονάδες καύσης ΑΣΑ που κάνουν ανάκτηση ενέργειας μόνο ως θερμότητα ή μόνο ως ηλεκτρισμό. </a:t>
            </a:r>
          </a:p>
          <a:p>
            <a:pPr marL="342900" indent="-342900">
              <a:buFont typeface="Arial" panose="020B0604020202020204" pitchFamily="34" charset="0"/>
              <a:buChar char="•"/>
            </a:pPr>
            <a:endParaRPr lang="el-GR" sz="2200" dirty="0">
              <a:solidFill>
                <a:srgbClr val="000000"/>
              </a:solidFill>
              <a:latin typeface="+mj-lt"/>
            </a:endParaRPr>
          </a:p>
        </p:txBody>
      </p:sp>
    </p:spTree>
    <p:extLst>
      <p:ext uri="{BB962C8B-B14F-4D97-AF65-F5344CB8AC3E}">
        <p14:creationId xmlns:p14="http://schemas.microsoft.com/office/powerpoint/2010/main" val="34917123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rgbClr val="EDBC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rgbClr val="B46B62"/>
          </a:solidFill>
        </p:spPr>
        <p:txBody>
          <a:bodyPr>
            <a:normAutofit/>
          </a:bodyPr>
          <a:lstStyle/>
          <a:p>
            <a:r>
              <a:rPr lang="el-GR" sz="4000" b="1" dirty="0">
                <a:solidFill>
                  <a:schemeClr val="bg1"/>
                </a:solidFill>
              </a:rPr>
              <a:t>Κεφάλαιο 10 </a:t>
            </a:r>
            <a:r>
              <a:rPr lang="el-GR" sz="4000" dirty="0">
                <a:solidFill>
                  <a:schemeClr val="bg1"/>
                </a:solidFill>
              </a:rPr>
              <a:t>: Κυκλική οικονομία, ΑΚΖ και οικονομικά</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32096" y="6435307"/>
            <a:ext cx="9683932" cy="44313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1400" dirty="0">
                <a:solidFill>
                  <a:schemeClr val="tx1"/>
                </a:solidFill>
              </a:rPr>
              <a:t>ΔΙΑΧΕΙΡΙΣΗ ΚΑΙ ΜΗΧΑΝΙΚΗ ΣΤΕΡΕΩΝ ΑΠΟΒΛΗΤΩΝ</a:t>
            </a:r>
          </a:p>
          <a:p>
            <a:r>
              <a:rPr lang="el-GR" sz="1400" dirty="0">
                <a:solidFill>
                  <a:schemeClr val="tx1"/>
                </a:solidFill>
              </a:rPr>
              <a:t>Δημήτριος </a:t>
            </a:r>
            <a:r>
              <a:rPr lang="el-GR" sz="1400" dirty="0" err="1">
                <a:solidFill>
                  <a:schemeClr val="tx1"/>
                </a:solidFill>
              </a:rPr>
              <a:t>Κομίλης</a:t>
            </a:r>
            <a:endParaRPr lang="el-GR" sz="1400" dirty="0">
              <a:solidFill>
                <a:schemeClr val="tx1"/>
              </a:solidFill>
            </a:endParaRPr>
          </a:p>
          <a:p>
            <a:endParaRPr lang="el-GR" sz="1400" dirty="0">
              <a:solidFill>
                <a:schemeClr val="tx1"/>
              </a:solidFill>
            </a:endParaRPr>
          </a:p>
        </p:txBody>
      </p:sp>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latin typeface="Arial" pitchFamily="34" charset="0"/>
                <a:cs typeface="Arial" pitchFamily="34" charset="0"/>
              </a:rPr>
              <a:t>Διαφάνεια </a:t>
            </a:r>
            <a:fld id="{7C15C5B5-03C6-48D8-B20F-65D93A6CF09E}" type="slidenum">
              <a:rPr lang="en-US" sz="1600" b="1" smtClean="0">
                <a:latin typeface="Arial" pitchFamily="34" charset="0"/>
                <a:cs typeface="Arial" pitchFamily="34" charset="0"/>
              </a:rPr>
              <a:pPr algn="r"/>
              <a:t>9</a:t>
            </a:fld>
            <a:endParaRPr lang="en-US" sz="1600" b="1" dirty="0">
              <a:latin typeface="Arial" pitchFamily="34" charset="0"/>
              <a:cs typeface="Arial" pitchFamily="34" charset="0"/>
            </a:endParaRPr>
          </a:p>
        </p:txBody>
      </p:sp>
      <p:sp>
        <p:nvSpPr>
          <p:cNvPr id="16" name="TextBox 15">
            <a:extLst>
              <a:ext uri="{FF2B5EF4-FFF2-40B4-BE49-F238E27FC236}">
                <a16:creationId xmlns:a16="http://schemas.microsoft.com/office/drawing/2014/main" id="{97C137A3-81BB-400E-AA85-86B91CB35D3B}"/>
              </a:ext>
            </a:extLst>
          </p:cNvPr>
          <p:cNvSpPr txBox="1"/>
          <p:nvPr/>
        </p:nvSpPr>
        <p:spPr>
          <a:xfrm>
            <a:off x="1942523" y="762808"/>
            <a:ext cx="8082643" cy="492443"/>
          </a:xfrm>
          <a:prstGeom prst="rect">
            <a:avLst/>
          </a:prstGeom>
          <a:noFill/>
        </p:spPr>
        <p:txBody>
          <a:bodyPr wrap="square" rtlCol="0">
            <a:spAutoFit/>
          </a:bodyPr>
          <a:lstStyle/>
          <a:p>
            <a:pPr algn="ctr"/>
            <a:r>
              <a:rPr lang="el-GR" sz="2600" dirty="0">
                <a:solidFill>
                  <a:srgbClr val="B46B62"/>
                </a:solidFill>
              </a:rPr>
              <a:t>Ανάλυση κύκλου ζωής</a:t>
            </a:r>
            <a:endParaRPr lang="en-GB" sz="2600" dirty="0">
              <a:solidFill>
                <a:srgbClr val="B46B62"/>
              </a:solidFill>
            </a:endParaRPr>
          </a:p>
        </p:txBody>
      </p:sp>
      <p:sp>
        <p:nvSpPr>
          <p:cNvPr id="3" name="Ορθογώνιο 2">
            <a:extLst>
              <a:ext uri="{FF2B5EF4-FFF2-40B4-BE49-F238E27FC236}">
                <a16:creationId xmlns:a16="http://schemas.microsoft.com/office/drawing/2014/main" id="{2465A95E-60D0-4A25-8392-69D26B9C0358}"/>
              </a:ext>
            </a:extLst>
          </p:cNvPr>
          <p:cNvSpPr/>
          <p:nvPr/>
        </p:nvSpPr>
        <p:spPr>
          <a:xfrm>
            <a:off x="168064" y="1459018"/>
            <a:ext cx="11855869" cy="4524315"/>
          </a:xfrm>
          <a:prstGeom prst="rect">
            <a:avLst/>
          </a:prstGeom>
        </p:spPr>
        <p:txBody>
          <a:bodyPr wrap="square">
            <a:spAutoFit/>
          </a:bodyPr>
          <a:lstStyle/>
          <a:p>
            <a:r>
              <a:rPr lang="el-GR" sz="2400" dirty="0">
                <a:latin typeface="+mj-lt"/>
              </a:rPr>
              <a:t>Μια τεχνική εκτίμησης των περιβαλλοντικών επιπτώσεων που συνδέονται με κάποιο προϊόν, διεργασία ή δραστηριότητα, προσδιορίζοντας και </a:t>
            </a:r>
            <a:r>
              <a:rPr lang="el-GR" sz="2400" dirty="0" err="1">
                <a:latin typeface="+mj-lt"/>
              </a:rPr>
              <a:t>ποσοτικοποιώντας</a:t>
            </a:r>
            <a:r>
              <a:rPr lang="el-GR" sz="2400" dirty="0">
                <a:latin typeface="+mj-lt"/>
              </a:rPr>
              <a:t> την ενέργεια και τα υλικά που χρησιμοποιούνται, καθώς και τα απόβλητα που απελευθερώνονται στο περιβάλλον. </a:t>
            </a:r>
          </a:p>
          <a:p>
            <a:endParaRPr lang="el-GR" sz="2400" dirty="0">
              <a:latin typeface="+mj-lt"/>
            </a:endParaRPr>
          </a:p>
          <a:p>
            <a:r>
              <a:rPr lang="el-GR" sz="2400" dirty="0">
                <a:latin typeface="+mj-lt"/>
              </a:rPr>
              <a:t>Στη συνέχεια εκτιμώνται οι επιπτώσεις από τη χρήση της ενέργειας και των υλικών, καθώς και των αποβλήτων και αναγνωρίζονται και εκτιμώνται οι δυνατότητες περιβαλλοντικών βελτιώσεων. </a:t>
            </a:r>
          </a:p>
          <a:p>
            <a:endParaRPr lang="el-GR" sz="2400" dirty="0">
              <a:latin typeface="+mj-lt"/>
            </a:endParaRPr>
          </a:p>
          <a:p>
            <a:r>
              <a:rPr lang="el-GR" sz="2400" dirty="0">
                <a:latin typeface="+mj-lt"/>
              </a:rPr>
              <a:t>Η ανάλυση καλύπτει όλο τον κύκλο ζωής του προϊόντος, της διεργασίας ή της δραστηριότητας, συμπεριλαμβάνοντας την παραλαβή και επεξεργασία πρώτων υλών, τη μεταποίηση, τη μεταφορά και τη διανομή, τη χρήση ή την επαναχρησιμοποίηση, τη συντήρηση, την ανακύκλωση και την τελική απόθεση</a:t>
            </a:r>
            <a:endParaRPr lang="el-GR" sz="2400" dirty="0">
              <a:solidFill>
                <a:srgbClr val="000000"/>
              </a:solidFill>
              <a:latin typeface="+mj-lt"/>
            </a:endParaRPr>
          </a:p>
        </p:txBody>
      </p:sp>
    </p:spTree>
    <p:extLst>
      <p:ext uri="{BB962C8B-B14F-4D97-AF65-F5344CB8AC3E}">
        <p14:creationId xmlns:p14="http://schemas.microsoft.com/office/powerpoint/2010/main" val="25089989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Προσαρμοσμένο 2">
      <a:dk1>
        <a:sysClr val="windowText" lastClr="000000"/>
      </a:dk1>
      <a:lt1>
        <a:sysClr val="window" lastClr="FFFFFF"/>
      </a:lt1>
      <a:dk2>
        <a:srgbClr val="44546A"/>
      </a:dk2>
      <a:lt2>
        <a:srgbClr val="E7E6E6"/>
      </a:lt2>
      <a:accent1>
        <a:srgbClr val="4472C4"/>
      </a:accent1>
      <a:accent2>
        <a:srgbClr val="EDBC7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5543</TotalTime>
  <Words>3562</Words>
  <Application>Microsoft Office PowerPoint</Application>
  <PresentationFormat>Ευρεία οθόνη</PresentationFormat>
  <Paragraphs>292</Paragraphs>
  <Slides>34</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2</vt:i4>
      </vt:variant>
      <vt:variant>
        <vt:lpstr>Τίτλοι διαφανειών</vt:lpstr>
      </vt:variant>
      <vt:variant>
        <vt:i4>34</vt:i4>
      </vt:variant>
    </vt:vector>
  </HeadingPairs>
  <TitlesOfParts>
    <vt:vector size="40" baseType="lpstr">
      <vt:lpstr>Arial</vt:lpstr>
      <vt:lpstr>Avenir Next LT Pro</vt:lpstr>
      <vt:lpstr>Calibri</vt:lpstr>
      <vt:lpstr>Calibri Light</vt:lpstr>
      <vt:lpstr>Προσαρμοσμένη σχεδίαση</vt:lpstr>
      <vt:lpstr>Θέμα του Office</vt:lpstr>
      <vt:lpstr>Παρουσίαση του PowerPoint</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lpstr>Κεφάλαιο 10 : Κυκλική οικονομία, ΑΚΖ και οικονομικά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PCUser</dc:creator>
  <cp:lastModifiedBy>Dimitrios Komilis</cp:lastModifiedBy>
  <cp:revision>351</cp:revision>
  <dcterms:created xsi:type="dcterms:W3CDTF">2020-03-13T12:21:17Z</dcterms:created>
  <dcterms:modified xsi:type="dcterms:W3CDTF">2020-11-15T20:48:44Z</dcterms:modified>
</cp:coreProperties>
</file>