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332" r:id="rId3"/>
    <p:sldId id="323" r:id="rId4"/>
    <p:sldId id="333" r:id="rId5"/>
    <p:sldId id="324" r:id="rId6"/>
    <p:sldId id="329" r:id="rId7"/>
    <p:sldId id="328" r:id="rId8"/>
    <p:sldId id="330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84" y="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1AF7AF-5EF2-4480-ACCC-F8EFE65DC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DC5A3C7-0B28-4148-B45E-65752655B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96ABD70-6322-4F51-96A6-89AAD3C01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5A12C9F-C4B1-40FD-A853-952435326D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E08F256-6223-48DD-B6BF-107355942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3172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D5B40E-1D7E-47DC-8138-2A8653F5E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06E6747-B041-4EE9-ACC9-C6BE0FA99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6BA4D91-4261-4A8A-9D33-45902BDB3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A49C198-7BE0-4C29-A619-C0B806E09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4C5BAD-B967-492A-A876-FBECC2505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20651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4C18428-0634-472C-B804-8BCE5F9537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33BB9FC5-89C1-48D3-BA74-B23CDA9FC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D6A895-AE37-4BF9-820A-77A4FE42D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1F59C2-F038-4256-B0BB-62D8C7276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59934C7-7ECF-4051-ADE4-5D67CFF44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2678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13E3D4C-A0D4-49AE-8D9D-105E0F5A2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C80FB0-9CA4-4026-88D4-2D24B2E54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98F19B1-CB8F-4A2C-9948-3127D8F8F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412125D-92CB-40F7-8663-4614BC683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A1C9222-5906-4EE0-B6FE-321F6630D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8171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24293E-50A1-43ED-A9B6-514F77873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C71B084-9C4B-45B8-812D-83DEA67456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82C35F4-AFF5-4EB2-9E96-462C53891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1CA0735-3246-4A28-9251-4865AAB66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EC552E-80D6-4362-B7B0-0D88D459A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3720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BCB135-A65D-47F7-9565-28E98D179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DB7BA71-4E9D-4217-94CA-8F15F23FD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69ECE3E-4179-4FB4-B658-B54A854B7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1696EC1-D6B5-45C1-A4B8-92A4B62E5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F1B9DAF-B76E-4E93-BF8E-AAEA2C0B4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B21511A-EC05-4526-A0CA-CAFF9A50F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362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AF1F600-4DF9-4962-B1EB-EB65F4F57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0B52647-1742-4657-9597-1ED537636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45071FB-E7A6-4174-B69C-ACA6CBE37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E71EA61-5EE0-4E03-864C-27DFB4CC33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CF9DB359-303D-4C99-B4B0-ABE546E1CB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CDE69D36-A121-44D2-BF1B-9B60A6AF9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0668D133-A01F-4FFE-9D30-E5FE195CD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27BD6C92-AFE5-4C4C-899F-D63FFBCC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1882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025F04-8DFE-4AA6-B608-005958B09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B582D7E3-D2AD-4860-82BE-5A7596F34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E03A5F8-FCE3-425F-B48D-D81A3B955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03C6A11-6F61-4E08-ACA9-D25DC2CB3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112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FA18B507-6C3A-428A-A68D-8D1402392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AC5A3384-9DD9-4DC9-A957-97A54CDFA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549A29C-C30E-45D3-9BBA-5AE74644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354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7AF958-7128-4B25-8714-708495F65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7F9CB52-5D8A-4512-A8B0-1A3A2E074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60D266C-0DDF-454F-A763-BA5CBB020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5953EAC-E571-4B1D-88AD-9303CB97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8EEB5B5-224E-4EE9-B81A-2CD474001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80049F10-A0FF-43E0-8BA6-A138683AB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60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F5CFEE-1F68-4E03-9BE4-F47562523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0B33D0F-C13F-4363-9992-15D1A1ECE7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7C87908-8A53-48E4-99F5-C77A8DFE8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37B4B76-1752-4A04-AF55-EACA59E54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FC4CF6A-1FB4-4442-8092-B2F5ABDC9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A16B21E-CC76-421C-8B7E-829D25E27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8714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4B3E833E-32D3-4D4C-8257-909B0334B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B239C8C-48F4-43C9-ACE7-4387C7F87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7FA3A71-8C4B-47E8-B28B-376EDE308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8A1D3-167E-4D62-B149-9A87A6ECFEB0}" type="datetimeFigureOut">
              <a:rPr lang="el-GR" smtClean="0"/>
              <a:t>18/12/2018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2164BC-092E-41DE-A6B9-AEFC977F0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4D46178-1583-44D9-A3CC-B92CBAF5AA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6343D-58D4-41F8-896E-5C8ABD0185D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2189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B6CA5E4-D954-4140-B169-F84071ADE518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31" name="Ορθογώνιο 1">
            <a:extLst>
              <a:ext uri="{FF2B5EF4-FFF2-40B4-BE49-F238E27FC236}">
                <a16:creationId xmlns:a16="http://schemas.microsoft.com/office/drawing/2014/main" id="{63B9A9AB-7141-4D05-9331-2F643AF88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18" y="1255892"/>
            <a:ext cx="8742363" cy="32316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l-GR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Μοντέλο </a:t>
            </a:r>
            <a:r>
              <a:rPr lang="en-US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DPSIR</a:t>
            </a:r>
          </a:p>
          <a:p>
            <a:pPr algn="just" eaLnBrk="1" hangingPunct="1"/>
            <a:endParaRPr lang="en-US" altLang="el-GR" sz="600" u="sng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Για την εφαρμογή των απαιτήσεων της Οδηγίας 2000/60/Ε.Κ για την ανάλυση των πιέσεων χρησιμοποιείται το μοντέλο DPSIR. </a:t>
            </a:r>
          </a:p>
          <a:p>
            <a:pPr algn="just" eaLnBrk="1" hangingPunct="1"/>
            <a:endParaRPr lang="el-GR" altLang="el-GR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Αναπτύχθηκε από τον </a:t>
            </a:r>
            <a:r>
              <a:rPr lang="el-GR" altLang="el-GR" dirty="0" err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Ευρωπαικό</a:t>
            </a:r>
            <a:r>
              <a:rPr lang="el-GR" altLang="el-GR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Οργανισμό Περιβάλλοντος ως μέσο ανάπτυξης και επιλογής δεικτών αξιολόγησης της κατάστασης του περιβάλλοντος (ΕΕΑ 1999).</a:t>
            </a:r>
          </a:p>
          <a:p>
            <a:pPr algn="just" eaLnBrk="1" hangingPunct="1"/>
            <a:endParaRPr lang="el-GR" altLang="el-GR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Περιγράφει μια δυναμική κατάσταση σαν πραγματική, με χρήση δεικτών για κάθε κατηγορία, φωτογραφίζοντας στιγμιότυπα ενός συνεχώς εξελισσόμενου συστήματος και ταυτόχρονα περιγράφει τονίζοντας τις σχέσεις μεταξύ των συνιστωσών του μοντέλου. </a:t>
            </a:r>
          </a:p>
        </p:txBody>
      </p:sp>
    </p:spTree>
    <p:extLst>
      <p:ext uri="{BB962C8B-B14F-4D97-AF65-F5344CB8AC3E}">
        <p14:creationId xmlns:p14="http://schemas.microsoft.com/office/powerpoint/2010/main" val="168673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B6CA5E4-D954-4140-B169-F84071ADE518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31" name="Ορθογώνιο 1">
            <a:extLst>
              <a:ext uri="{FF2B5EF4-FFF2-40B4-BE49-F238E27FC236}">
                <a16:creationId xmlns:a16="http://schemas.microsoft.com/office/drawing/2014/main" id="{63B9A9AB-7141-4D05-9331-2F643AF88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24818" y="1255892"/>
            <a:ext cx="87423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l-GR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Μοντέλο </a:t>
            </a:r>
            <a:r>
              <a:rPr lang="en-US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DPSIR</a:t>
            </a:r>
          </a:p>
          <a:p>
            <a:pPr algn="just" eaLnBrk="1" hangingPunct="1"/>
            <a:endParaRPr lang="en-US" altLang="el-GR" sz="600" u="sng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Εικόνα 14">
            <a:extLst>
              <a:ext uri="{FF2B5EF4-FFF2-40B4-BE49-F238E27FC236}">
                <a16:creationId xmlns:a16="http://schemas.microsoft.com/office/drawing/2014/main" id="{12CE0698-D6AD-4C02-BF0B-66F5472654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49" y="1760414"/>
            <a:ext cx="5968911" cy="4161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E16BEC8D-7120-4E36-992D-E9D5E6C5B115}"/>
              </a:ext>
            </a:extLst>
          </p:cNvPr>
          <p:cNvSpPr/>
          <p:nvPr/>
        </p:nvSpPr>
        <p:spPr>
          <a:xfrm>
            <a:off x="6533566" y="5960031"/>
            <a:ext cx="39036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>
                <a:latin typeface="Times New Roman" panose="02020603050405020304" pitchFamily="18" charset="0"/>
                <a:ea typeface="TimesNewRomanPSMT"/>
              </a:rPr>
              <a:t>(</a:t>
            </a:r>
            <a:r>
              <a:rPr lang="en-GB" dirty="0">
                <a:latin typeface="Times New Roman" panose="02020603050405020304" pitchFamily="18" charset="0"/>
                <a:ea typeface="TimesNewRomanPSMT"/>
              </a:rPr>
              <a:t>WFD Guidance Document No</a:t>
            </a:r>
            <a:r>
              <a:rPr lang="el-GR" dirty="0">
                <a:latin typeface="Times New Roman" panose="02020603050405020304" pitchFamily="18" charset="0"/>
                <a:ea typeface="TimesNewRomanPSMT"/>
              </a:rPr>
              <a:t>. 3 2002)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28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B6CA5E4-D954-4140-B169-F84071ADE518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31" name="Ορθογώνιο 1">
            <a:extLst>
              <a:ext uri="{FF2B5EF4-FFF2-40B4-BE49-F238E27FC236}">
                <a16:creationId xmlns:a16="http://schemas.microsoft.com/office/drawing/2014/main" id="{63B9A9AB-7141-4D05-9331-2F643AF88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1" y="1243013"/>
            <a:ext cx="8742363" cy="1649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l-GR" altLang="el-GR" u="sng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Μοντέλο </a:t>
            </a:r>
            <a:r>
              <a:rPr lang="en-US" altLang="el-GR" u="sng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DPSIR</a:t>
            </a:r>
          </a:p>
          <a:p>
            <a:pPr algn="just" eaLnBrk="1" hangingPunct="1"/>
            <a:endParaRPr lang="en-US" altLang="el-GR" sz="600" u="sng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Μέσο ανάπτυξης </a:t>
            </a:r>
            <a:r>
              <a:rPr lang="en-US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&amp;</a:t>
            </a:r>
            <a:r>
              <a:rPr lang="el-GR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επιλογής δεικτών αξιολόγησης της κατάστασης του περιβάλλοντος </a:t>
            </a:r>
            <a:r>
              <a:rPr lang="el-GR" altLang="el-GR" sz="14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(ΕΕΑ 1999)</a:t>
            </a:r>
            <a:endParaRPr lang="en-US" altLang="el-GR" sz="140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endParaRPr lang="en-US" altLang="el-GR" sz="60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just" eaLnBrk="1" hangingPunct="1"/>
            <a:r>
              <a:rPr lang="el-GR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Περιγράφει μια δυναμική κατάσταση σαν πραγματική, με χρήση δεικτών για κάθε κατηγορία </a:t>
            </a:r>
            <a:r>
              <a:rPr lang="en-US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&amp;</a:t>
            </a:r>
            <a:r>
              <a:rPr lang="el-GR" altLang="el-GR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τονίζοντας τις σχέσεις μεταξύ των συνιστωσών του μοντέλου.</a:t>
            </a:r>
          </a:p>
        </p:txBody>
      </p:sp>
      <p:pic>
        <p:nvPicPr>
          <p:cNvPr id="64532" name="Picture 2">
            <a:extLst>
              <a:ext uri="{FF2B5EF4-FFF2-40B4-BE49-F238E27FC236}">
                <a16:creationId xmlns:a16="http://schemas.microsoft.com/office/drawing/2014/main" id="{55DA91F6-287A-420F-B089-43C7747B4E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2924175"/>
            <a:ext cx="5316538" cy="326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33" name="Ορθογώνιο 2">
            <a:extLst>
              <a:ext uri="{FF2B5EF4-FFF2-40B4-BE49-F238E27FC236}">
                <a16:creationId xmlns:a16="http://schemas.microsoft.com/office/drawing/2014/main" id="{A3627F01-7F2E-4D6C-82F7-5995566B3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5300" y="5992814"/>
            <a:ext cx="17716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l-GR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ΕΕΑ, </a:t>
            </a:r>
            <a:r>
              <a:rPr lang="en-US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technical report</a:t>
            </a:r>
            <a:r>
              <a:rPr lang="el-GR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1999</a:t>
            </a:r>
            <a:r>
              <a:rPr lang="en-US" altLang="el-GR" sz="100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l-GR" altLang="el-GR" sz="100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8DB015A-A30D-4C9D-9BB8-15B3C0CBF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8B6CA5E4-D954-4140-B169-F84071ADE518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531" name="Ορθογώνιο 1">
            <a:extLst>
              <a:ext uri="{FF2B5EF4-FFF2-40B4-BE49-F238E27FC236}">
                <a16:creationId xmlns:a16="http://schemas.microsoft.com/office/drawing/2014/main" id="{63B9A9AB-7141-4D05-9331-2F643AF885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6251" y="1243013"/>
            <a:ext cx="87423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el-GR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Μοντέλο </a:t>
            </a:r>
            <a:r>
              <a:rPr lang="en-US" altLang="el-GR" u="sng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DPSIR</a:t>
            </a:r>
          </a:p>
          <a:p>
            <a:pPr algn="just" eaLnBrk="1" hangingPunct="1"/>
            <a:endParaRPr lang="en-US" altLang="el-GR" sz="600" u="sng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533" name="Ορθογώνιο 2">
            <a:extLst>
              <a:ext uri="{FF2B5EF4-FFF2-40B4-BE49-F238E27FC236}">
                <a16:creationId xmlns:a16="http://schemas.microsoft.com/office/drawing/2014/main" id="{A3627F01-7F2E-4D6C-82F7-5995566B3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5299" y="6062504"/>
            <a:ext cx="289053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l-GR" sz="1000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l-GR" altLang="el-GR" sz="1000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ΕΕΑ, 2003 </a:t>
            </a:r>
            <a:r>
              <a:rPr lang="el-GR" altLang="el-GR" sz="1000" dirty="0" err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τροποποιηση</a:t>
            </a:r>
            <a:r>
              <a:rPr lang="el-GR" altLang="el-GR" sz="1000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κατά </a:t>
            </a:r>
            <a:r>
              <a:rPr lang="en-US" altLang="el-GR" sz="1000" dirty="0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Kristensen 2004)</a:t>
            </a:r>
            <a:endParaRPr lang="el-GR" altLang="el-GR" sz="1000" dirty="0">
              <a:solidFill>
                <a:srgbClr val="00206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38DB015A-A30D-4C9D-9BB8-15B3C0CBF4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7169" name="Εικόνα 15">
            <a:extLst>
              <a:ext uri="{FF2B5EF4-FFF2-40B4-BE49-F238E27FC236}">
                <a16:creationId xmlns:a16="http://schemas.microsoft.com/office/drawing/2014/main" id="{EFF39A84-E6F2-4BA6-A146-E18F73737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39" r="4874" b="-56"/>
          <a:stretch>
            <a:fillRect/>
          </a:stretch>
        </p:blipFill>
        <p:spPr bwMode="auto">
          <a:xfrm>
            <a:off x="3019454" y="1580979"/>
            <a:ext cx="5508996" cy="4481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215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0FA4F49F-03A5-4C62-8BEB-031BDBE49BEE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5601" name="Group 65">
            <a:extLst>
              <a:ext uri="{FF2B5EF4-FFF2-40B4-BE49-F238E27FC236}">
                <a16:creationId xmlns:a16="http://schemas.microsoft.com/office/drawing/2014/main" id="{1D71305E-FB04-4475-86CB-C764ECB9DCFD}"/>
              </a:ext>
            </a:extLst>
          </p:cNvPr>
          <p:cNvGraphicFramePr>
            <a:graphicFrameLocks noGrp="1"/>
          </p:cNvGraphicFramePr>
          <p:nvPr/>
        </p:nvGraphicFramePr>
        <p:xfrm>
          <a:off x="1746251" y="1125538"/>
          <a:ext cx="8742363" cy="5172084"/>
        </p:xfrm>
        <a:graphic>
          <a:graphicData uri="http://schemas.openxmlformats.org/drawingml/2006/table">
            <a:tbl>
              <a:tblPr/>
              <a:tblGrid>
                <a:gridCol w="3125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8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Περιβαλλοντικοί δείκτες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463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Υδατικοί Πόροι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Υδατικό ισοζύγιο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Διακύμανση στάθμης-όγκου υδροφορέα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Επιφανειακό ισοζύγιο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Διακύμανση στάθμης-όγκου λίμνης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Μέση ετήσια βροχόπτωση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Διάρκεια ξηρής περιόδου 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S-I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Μέση ετήσια ζήτηση-ανάγκες νερού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P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Μέση ετήσια ζήτηση-ανάγκες νερού Παραλίμνιων Δ.Ε.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P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Μέγιστη απορροή νερού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Στερεοπαρόχη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1463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Φυσικοί Πόροι 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Χρήσεις γης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Τροποποίηση φυσικών ενδιαιτημάτων 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Αλιευτική παραγωγή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S-I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Κατάσταση διαχείρισης οικοτόπων 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I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Διαχείριση Άγριας πανίδας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Διαχείριση Ειδών Χλωρίδας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Διαχείριση Πυρκαγιών (10 ετίας)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14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Διαχείριση πλημμύρων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R</a:t>
                      </a:r>
                      <a:endParaRPr kumimoji="0" lang="el-GR" sz="1400" b="0" i="0" u="none" strike="noStrike" cap="none" normalizeH="0" baseline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 pitchFamily="34" charset="0"/>
                        <a:cs typeface="Tahoma" pitchFamily="34" charset="0"/>
                      </a:endParaRPr>
                    </a:p>
                  </a:txBody>
                  <a:tcPr marL="20072" marR="20072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62CA3FE8-EC3D-459D-99B7-7180C05E2730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B8F5D00B-93BB-4FB3-827C-915A79DFD8F5}"/>
              </a:ext>
            </a:extLst>
          </p:cNvPr>
          <p:cNvGraphicFramePr>
            <a:graphicFrameLocks noGrp="1"/>
          </p:cNvGraphicFramePr>
          <p:nvPr/>
        </p:nvGraphicFramePr>
        <p:xfrm>
          <a:off x="1746251" y="1125538"/>
          <a:ext cx="8742363" cy="5114926"/>
        </p:xfrm>
        <a:graphic>
          <a:graphicData uri="http://schemas.openxmlformats.org/drawingml/2006/table">
            <a:tbl>
              <a:tblPr firstRow="1" firstCol="1" bandRow="1"/>
              <a:tblGrid>
                <a:gridCol w="3125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97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7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41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Περιβαλλοντικοί δείκτες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4039">
                <a:tc row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Ρύποι - Λύματα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Παραγωγή αστικών λυμάτων σε 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Tn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αστικών λυμάτων σε 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Tn</a:t>
                      </a: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 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αστικών ρύπων από παραλίμνιες Δ.Ε. σε Tn 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39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ρύπων από διάχυτες πηγές 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(</a:t>
                      </a:r>
                      <a:r>
                        <a:rPr lang="el-GR" sz="1400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Corine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 </a:t>
                      </a:r>
                      <a:r>
                        <a:rPr lang="el-GR" sz="1400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land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 </a:t>
                      </a:r>
                      <a:r>
                        <a:rPr lang="el-GR" sz="1400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cover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 2000)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39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ρύπων από διάχυτες των παραλίμνιων εκτάσεων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Εισροές από την κτηνοτροφία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39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Εισροή κτηνοτροφικών ρύπων από παραλίμνιες Δ.Ε. σε 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Tn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Αθροιστικό ρύπων (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Τn</a:t>
                      </a: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) </a:t>
                      </a: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(χωρίς δεδομένα βιομηχανίας)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Διαχείριση στερεών αποβλήτων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Αθροιστικό ρύπων παραλίμνιων Δ.Ε. (Tn)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2430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% πληθυσμού που καλύπτεται από ΕΕΛ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2430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Ποιοτική-Ποσοτική Κατάσταση Υδάτων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Απώλειες δικτύων ύδρευσης-άρδευσης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I-R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Ανακύκλωση επαναχρησιμοποίηση λυμάτων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Ποιοτική κατάσταση των υδάτων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Χημική κατάσταση επιφανειακών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Ποσοτική κατάσταση υπόγειων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403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Χημική κατάσταση υπόγειων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2" marR="20072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53DE7A7C-02F7-40F9-8607-26505D4DD8D2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80F45917-D496-4D6C-AD3F-62F9B2FFB6AA}"/>
              </a:ext>
            </a:extLst>
          </p:cNvPr>
          <p:cNvGraphicFramePr>
            <a:graphicFrameLocks noGrp="1"/>
          </p:cNvGraphicFramePr>
          <p:nvPr/>
        </p:nvGraphicFramePr>
        <p:xfrm>
          <a:off x="1746251" y="1125538"/>
          <a:ext cx="8670925" cy="4754564"/>
        </p:xfrm>
        <a:graphic>
          <a:graphicData uri="http://schemas.openxmlformats.org/drawingml/2006/table">
            <a:tbl>
              <a:tblPr firstRow="1" firstCol="1" bandRow="1"/>
              <a:tblGrid>
                <a:gridCol w="3341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54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416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Οικονομικοί Δείκτες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0318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Αγροτικές Πρακτικές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Διάρθρωση κτηνοτροφικών μονάδων-ένταση εκμετάλλευσης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66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Εκτάσεις ανά τύπο καλλιέργειας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Εκτάσεις ανά τύπο καλλιέργειας στις παραλίμνιες Δ.Ε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Αρδευόμενες εκτάσεις που καλύπτονται από δίκτυο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Αρδευόμενες και αρδευθείσες εκτάσεις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Συμμετοχή υδροβόρων καλλιεργειών (ΟΣΔΕ,2009)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Αροτραίες παραλίμνιων οικισμών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162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Αρδευόμενες εκτάσεις σε παραλίμνιες Δ.Ε.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09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Βιομηχανία-Βιοτεχνία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% βιομηχανιών που καλύπτονται από ΕΕΛ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1651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Οικονομική Δραστηριότητα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Τομείς παραγωγής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S-P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Τιμολογιακή πολιτική (μόνο ΔΕΥΑΛ)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467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Επίτευξη στόχου τιμολογιακής πολιτικής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E9D1DDD8-9A8A-46A6-80B5-1C74B8E1D485}"/>
              </a:ext>
            </a:extLst>
          </p:cNvPr>
          <p:cNvCxnSpPr/>
          <p:nvPr/>
        </p:nvCxnSpPr>
        <p:spPr>
          <a:xfrm>
            <a:off x="1524000" y="6361113"/>
            <a:ext cx="9144000" cy="0"/>
          </a:xfrm>
          <a:prstGeom prst="line">
            <a:avLst/>
          </a:prstGeom>
          <a:ln w="25400">
            <a:solidFill>
              <a:srgbClr val="3C6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Πίνακας 2">
            <a:extLst>
              <a:ext uri="{FF2B5EF4-FFF2-40B4-BE49-F238E27FC236}">
                <a16:creationId xmlns:a16="http://schemas.microsoft.com/office/drawing/2014/main" id="{1FBDDD36-B782-409D-B3CD-08655CD30960}"/>
              </a:ext>
            </a:extLst>
          </p:cNvPr>
          <p:cNvGraphicFramePr>
            <a:graphicFrameLocks noGrp="1"/>
          </p:cNvGraphicFramePr>
          <p:nvPr/>
        </p:nvGraphicFramePr>
        <p:xfrm>
          <a:off x="1746251" y="1052513"/>
          <a:ext cx="8670925" cy="4586284"/>
        </p:xfrm>
        <a:graphic>
          <a:graphicData uri="http://schemas.openxmlformats.org/drawingml/2006/table">
            <a:tbl>
              <a:tblPr firstRow="1" firstCol="1" bandRow="1"/>
              <a:tblGrid>
                <a:gridCol w="3773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3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555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Κοινωνικοί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528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Πληθυσμιακά Κοινωνικά στοιχεία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Μορφωτικό Επίπεδο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Αριθμός ατόμων/νοικοκυριό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Νομοθετική επάρκεια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5365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Αστυνόμευση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71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Συμμετοχή εμπλεκόμενων φορέων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58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Επίγνωση των κατοίκων της περιοχής (προβλήματα &amp; καθεστώς)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749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Εθελοντισμός, Επικοινωνιακή πολιτική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5132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Αρχές εμπλεκόμενες στη διαχείριση υδάτων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931">
                <a:tc row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6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Δημογραφικά στοιχεία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Πυκνότητα πληθυσμού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D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Τάση αύξηση πληθυσμού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P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Ποσοστό που κατοικεί σε παραλίμνιους οικισμούς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I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Κατασκευή νέων κατοικιών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D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9863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% </a:t>
                      </a:r>
                      <a:r>
                        <a:rPr lang="el-GR" sz="1400" b="1" dirty="0" err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Πληθυσμ</a:t>
                      </a:r>
                      <a:r>
                        <a:rPr lang="en-US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o</a:t>
                      </a:r>
                      <a:r>
                        <a:rPr lang="el-GR" sz="1400" b="1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ύ που καλύπτεται δίκτυο διανομής νερού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S-R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9931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b="1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Ανεργία-Πληθωρισμός</a:t>
                      </a:r>
                      <a:endParaRPr lang="el-GR" sz="140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400" dirty="0">
                          <a:solidFill>
                            <a:srgbClr val="002060"/>
                          </a:solidFill>
                          <a:effectLst/>
                          <a:latin typeface="Tahoma" pitchFamily="34" charset="0"/>
                          <a:ea typeface="Times New Roman"/>
                          <a:cs typeface="Tahoma" pitchFamily="34" charset="0"/>
                        </a:rPr>
                        <a:t>P</a:t>
                      </a:r>
                      <a:endParaRPr lang="el-GR" sz="1400" dirty="0">
                        <a:solidFill>
                          <a:srgbClr val="002060"/>
                        </a:solidFill>
                        <a:effectLst/>
                        <a:latin typeface="Tahoma" pitchFamily="34" charset="0"/>
                        <a:ea typeface="Calibri"/>
                        <a:cs typeface="Tahoma" pitchFamily="34" charset="0"/>
                      </a:endParaRPr>
                    </a:p>
                  </a:txBody>
                  <a:tcPr marL="20074" marR="20074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512</Words>
  <Application>Microsoft Office PowerPoint</Application>
  <PresentationFormat>Ευρεία οθόνη</PresentationFormat>
  <Paragraphs>152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nionios latin</dc:creator>
  <cp:lastModifiedBy>nionios latin</cp:lastModifiedBy>
  <cp:revision>1</cp:revision>
  <dcterms:created xsi:type="dcterms:W3CDTF">2018-12-18T11:21:03Z</dcterms:created>
  <dcterms:modified xsi:type="dcterms:W3CDTF">2018-12-18T11:27:05Z</dcterms:modified>
</cp:coreProperties>
</file>