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1"/>
  </p:notesMasterIdLst>
  <p:handoutMasterIdLst>
    <p:handoutMasterId r:id="rId102"/>
  </p:handoutMasterIdLst>
  <p:sldIdLst>
    <p:sldId id="256" r:id="rId2"/>
    <p:sldId id="374" r:id="rId3"/>
    <p:sldId id="376" r:id="rId4"/>
    <p:sldId id="381" r:id="rId5"/>
    <p:sldId id="382" r:id="rId6"/>
    <p:sldId id="473" r:id="rId7"/>
    <p:sldId id="391" r:id="rId8"/>
    <p:sldId id="392" r:id="rId9"/>
    <p:sldId id="474" r:id="rId10"/>
    <p:sldId id="475" r:id="rId11"/>
    <p:sldId id="476" r:id="rId12"/>
    <p:sldId id="477" r:id="rId13"/>
    <p:sldId id="478" r:id="rId14"/>
    <p:sldId id="397" r:id="rId15"/>
    <p:sldId id="479" r:id="rId16"/>
    <p:sldId id="481" r:id="rId17"/>
    <p:sldId id="480" r:id="rId18"/>
    <p:sldId id="482" r:id="rId19"/>
    <p:sldId id="399" r:id="rId20"/>
    <p:sldId id="400" r:id="rId21"/>
    <p:sldId id="483" r:id="rId22"/>
    <p:sldId id="484" r:id="rId23"/>
    <p:sldId id="485" r:id="rId24"/>
    <p:sldId id="486" r:id="rId25"/>
    <p:sldId id="487" r:id="rId26"/>
    <p:sldId id="420" r:id="rId27"/>
    <p:sldId id="421" r:id="rId28"/>
    <p:sldId id="422" r:id="rId29"/>
    <p:sldId id="423" r:id="rId30"/>
    <p:sldId id="404" r:id="rId31"/>
    <p:sldId id="405" r:id="rId32"/>
    <p:sldId id="406" r:id="rId33"/>
    <p:sldId id="407" r:id="rId34"/>
    <p:sldId id="408" r:id="rId35"/>
    <p:sldId id="409" r:id="rId36"/>
    <p:sldId id="410" r:id="rId37"/>
    <p:sldId id="411" r:id="rId38"/>
    <p:sldId id="488" r:id="rId39"/>
    <p:sldId id="489" r:id="rId40"/>
    <p:sldId id="490" r:id="rId41"/>
    <p:sldId id="491" r:id="rId42"/>
    <p:sldId id="415" r:id="rId43"/>
    <p:sldId id="492" r:id="rId44"/>
    <p:sldId id="419" r:id="rId45"/>
    <p:sldId id="418" r:id="rId46"/>
    <p:sldId id="416" r:id="rId47"/>
    <p:sldId id="417" r:id="rId48"/>
    <p:sldId id="424" r:id="rId49"/>
    <p:sldId id="425" r:id="rId50"/>
    <p:sldId id="426" r:id="rId51"/>
    <p:sldId id="427" r:id="rId52"/>
    <p:sldId id="493" r:id="rId53"/>
    <p:sldId id="494" r:id="rId54"/>
    <p:sldId id="495" r:id="rId55"/>
    <p:sldId id="428" r:id="rId56"/>
    <p:sldId id="429" r:id="rId57"/>
    <p:sldId id="496" r:id="rId58"/>
    <p:sldId id="430" r:id="rId59"/>
    <p:sldId id="497" r:id="rId60"/>
    <p:sldId id="431" r:id="rId61"/>
    <p:sldId id="498" r:id="rId62"/>
    <p:sldId id="499" r:id="rId63"/>
    <p:sldId id="466" r:id="rId64"/>
    <p:sldId id="455" r:id="rId65"/>
    <p:sldId id="456" r:id="rId66"/>
    <p:sldId id="457" r:id="rId67"/>
    <p:sldId id="458" r:id="rId68"/>
    <p:sldId id="386" r:id="rId69"/>
    <p:sldId id="432" r:id="rId70"/>
    <p:sldId id="388" r:id="rId71"/>
    <p:sldId id="433" r:id="rId72"/>
    <p:sldId id="436" r:id="rId73"/>
    <p:sldId id="434" r:id="rId74"/>
    <p:sldId id="435" r:id="rId75"/>
    <p:sldId id="438" r:id="rId76"/>
    <p:sldId id="439" r:id="rId77"/>
    <p:sldId id="440" r:id="rId78"/>
    <p:sldId id="441" r:id="rId79"/>
    <p:sldId id="442" r:id="rId80"/>
    <p:sldId id="443" r:id="rId81"/>
    <p:sldId id="444" r:id="rId82"/>
    <p:sldId id="445" r:id="rId83"/>
    <p:sldId id="446" r:id="rId84"/>
    <p:sldId id="447" r:id="rId85"/>
    <p:sldId id="448" r:id="rId86"/>
    <p:sldId id="437" r:id="rId87"/>
    <p:sldId id="449" r:id="rId88"/>
    <p:sldId id="450" r:id="rId89"/>
    <p:sldId id="451" r:id="rId90"/>
    <p:sldId id="452" r:id="rId91"/>
    <p:sldId id="453" r:id="rId92"/>
    <p:sldId id="454" r:id="rId93"/>
    <p:sldId id="460" r:id="rId94"/>
    <p:sldId id="461" r:id="rId95"/>
    <p:sldId id="464" r:id="rId96"/>
    <p:sldId id="465" r:id="rId97"/>
    <p:sldId id="342" r:id="rId98"/>
    <p:sldId id="467" r:id="rId99"/>
    <p:sldId id="468" r:id="rId10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24" autoAdjust="0"/>
  </p:normalViewPr>
  <p:slideViewPr>
    <p:cSldViewPr>
      <p:cViewPr varScale="1">
        <p:scale>
          <a:sx n="106" d="100"/>
          <a:sy n="106" d="100"/>
        </p:scale>
        <p:origin x="-16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73FA40-D73F-4F01-A04B-DF8833A32157}" type="datetimeFigureOut">
              <a:rPr lang="el-GR" smtClean="0"/>
              <a:pPr/>
              <a:t>2/3/2017</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4E7E62-8767-4749-BC2B-42AEA0D51E31}"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7A816-44EE-4B67-8F35-319839245165}" type="datetimeFigureOut">
              <a:rPr lang="el-GR" smtClean="0"/>
              <a:pPr/>
              <a:t>2/3/2017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3A9F4D-2AE0-4DD1-B09D-9E0C067EB35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53A9F4D-2AE0-4DD1-B09D-9E0C067EB357}" type="slidenum">
              <a:rPr lang="el-GR" smtClean="0"/>
              <a:pPr/>
              <a:t>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2804734-1171-471A-9C55-23630B4E4017}" type="datetime1">
              <a:rPr lang="el-GR" smtClean="0"/>
              <a:pPr/>
              <a:t>2/3/2017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AC9C6F2-8057-4E36-8819-DC05CBC6C20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1EAEC91-0633-4472-9FEE-BA5DDFE161B2}" type="datetime1">
              <a:rPr lang="el-GR" smtClean="0"/>
              <a:pPr/>
              <a:t>2/3/2017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AC9C6F2-8057-4E36-8819-DC05CBC6C20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06ECDC8-BFE5-4770-9FDA-78636A165D1D}" type="datetime1">
              <a:rPr lang="el-GR" smtClean="0"/>
              <a:pPr/>
              <a:t>2/3/2017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AC9C6F2-8057-4E36-8819-DC05CBC6C20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30BF4CA-250B-483B-96DF-E9FD253EFF3A}" type="datetime1">
              <a:rPr lang="el-GR" smtClean="0"/>
              <a:pPr/>
              <a:t>2/3/2017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AC9C6F2-8057-4E36-8819-DC05CBC6C20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684CED7-E30F-4D5D-A6EE-DF0DB721C401}" type="datetime1">
              <a:rPr lang="el-GR" smtClean="0"/>
              <a:pPr/>
              <a:t>2/3/2017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AC9C6F2-8057-4E36-8819-DC05CBC6C20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5FA6A34-06E6-447E-B062-01FD502B58A6}" type="datetime1">
              <a:rPr lang="el-GR" smtClean="0"/>
              <a:pPr/>
              <a:t>2/3/2017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AC9C6F2-8057-4E36-8819-DC05CBC6C20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B027003-8737-42CC-860E-409657A15DDA}" type="datetime1">
              <a:rPr lang="el-GR" smtClean="0"/>
              <a:pPr/>
              <a:t>2/3/2017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AC9C6F2-8057-4E36-8819-DC05CBC6C20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300AE92-E00B-4D11-8E81-D65BE62B2F1F}" type="datetime1">
              <a:rPr lang="el-GR" smtClean="0"/>
              <a:pPr/>
              <a:t>2/3/2017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AC9C6F2-8057-4E36-8819-DC05CBC6C20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788CCF1-74D6-4FE4-9A6A-59596036642C}" type="datetime1">
              <a:rPr lang="el-GR" smtClean="0"/>
              <a:pPr/>
              <a:t>2/3/2017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B53AC92-BDAE-4938-BE9E-B87E631E9733}" type="datetime1">
              <a:rPr lang="el-GR" smtClean="0"/>
              <a:pPr/>
              <a:t>2/3/2017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AC9C6F2-8057-4E36-8819-DC05CBC6C20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23E6806-95A7-495C-9E3C-3306DD48BEF3}" type="datetime1">
              <a:rPr lang="el-GR" smtClean="0"/>
              <a:pPr/>
              <a:t>2/3/2017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AC9C6F2-8057-4E36-8819-DC05CBC6C20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987A7-C4F6-4FFA-983D-E7E63EAAC9CF}" type="datetime1">
              <a:rPr lang="el-GR" smtClean="0"/>
              <a:pPr/>
              <a:t>2/3/2017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9C6F2-8057-4E36-8819-DC05CBC6C20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peka.gr/Default.aspx?tabid=804&amp;language=el-GR&amp;SkinSrc=%5bG%5dSkins/_default/No+Skin&amp;ContainerSrc=%5bG%5dContainers/_default/No+Container&amp;dnnprintmode=tru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www.ypeka.gr/LinkClick.aspx?fileticket=Xds/57K9XG4=&amp;tabid=259&amp;language=el-GR" TargetMode="External"/><Relationship Id="rId13" Type="http://schemas.openxmlformats.org/officeDocument/2006/relationships/hyperlink" Target="http://www.ypeka.gr/LinkClick.aspx?fileticket=x7GQgiMtJaA=&amp;tabid=804&amp;language=el-GR" TargetMode="External"/><Relationship Id="rId3" Type="http://schemas.openxmlformats.org/officeDocument/2006/relationships/hyperlink" Target="http://www.ypeka.gr/LinkClick.aspx?fileticket=9v2OD+Faud0=&amp;tabid=804&amp;language=el-GR" TargetMode="External"/><Relationship Id="rId7" Type="http://schemas.openxmlformats.org/officeDocument/2006/relationships/hyperlink" Target="http://www.ypeka.gr/LinkClick.aspx?fileticket=mAw+LUDQC8A=&amp;tabid=259&amp;language=el-GR" TargetMode="External"/><Relationship Id="rId12" Type="http://schemas.openxmlformats.org/officeDocument/2006/relationships/hyperlink" Target="http://www.ypeka.gr/LinkClick.aspx?fileticket=rndIwBwb0yI=&amp;tabid=804&amp;language=el-GR" TargetMode="External"/><Relationship Id="rId2" Type="http://schemas.openxmlformats.org/officeDocument/2006/relationships/hyperlink" Target="http://www.ypeka.gr/LinkClick.aspx?fileticket=UuDNTwr9u80=&amp;tabid=804&amp;language=el-GR" TargetMode="External"/><Relationship Id="rId1" Type="http://schemas.openxmlformats.org/officeDocument/2006/relationships/slideLayout" Target="../slideLayouts/slideLayout2.xml"/><Relationship Id="rId6" Type="http://schemas.openxmlformats.org/officeDocument/2006/relationships/hyperlink" Target="http://www.ypeka.gr/LinkClick.aspx?fileticket=l27gqhd1N2M=&amp;tabid=259&amp;language=el-GR" TargetMode="External"/><Relationship Id="rId11" Type="http://schemas.openxmlformats.org/officeDocument/2006/relationships/hyperlink" Target="http://www.ypeka.gr/LinkClick.aspx?fileticket=Z4mhJrv3Ko0=&amp;tabid=804&amp;language=el-GR" TargetMode="External"/><Relationship Id="rId5" Type="http://schemas.openxmlformats.org/officeDocument/2006/relationships/hyperlink" Target="http://www.ypeka.gr/LinkClick.aspx?fileticket=Y918+HHuh5k=&amp;tabid=259&amp;language=el-GR" TargetMode="External"/><Relationship Id="rId10" Type="http://schemas.openxmlformats.org/officeDocument/2006/relationships/hyperlink" Target="http://static.diavgeia.gov.gr/doc/%CE%924%CE%9B90-00%CE%A1" TargetMode="External"/><Relationship Id="rId4" Type="http://schemas.openxmlformats.org/officeDocument/2006/relationships/hyperlink" Target="http://www.ypeka.gr/LinkClick.aspx?fileticket=YVbzmFLWHiI=&amp;tabid=508&amp;language=el-GR" TargetMode="External"/><Relationship Id="rId9" Type="http://schemas.openxmlformats.org/officeDocument/2006/relationships/hyperlink" Target="http://www.ypeka.gr/LinkClick.aspx?fileticket=G5198Ipgs9Y=&amp;tabid=804&amp;language=el-GR"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www.ypeka.gr/LinkClick.aspx?fileticket=JLVGlo2jJz0=&amp;tabid=804&amp;language=el-GR" TargetMode="External"/><Relationship Id="rId13" Type="http://schemas.openxmlformats.org/officeDocument/2006/relationships/hyperlink" Target="http://www.ypeka.gr/LinkClick.aspx?fileticket=v7gbqz4IGfI=&amp;tabid=804&amp;language=el-GR" TargetMode="External"/><Relationship Id="rId18" Type="http://schemas.openxmlformats.org/officeDocument/2006/relationships/hyperlink" Target="http://www.ypeka.gr/LinkClick.aspx?fileticket=zh9RCHdKJIc=&amp;tabid=804&amp;language=el-GR" TargetMode="External"/><Relationship Id="rId3" Type="http://schemas.openxmlformats.org/officeDocument/2006/relationships/hyperlink" Target="http://www.ypeka.gr/LinkClick.aspx?fileticket=DiX0ckWL2rI=&amp;tabid=804&amp;language=el-GR" TargetMode="External"/><Relationship Id="rId21" Type="http://schemas.openxmlformats.org/officeDocument/2006/relationships/hyperlink" Target="http://www.ypeka.gr/LinkClick.aspx?fileticket=M4CSHZkxsBg=&amp;tabid=804&amp;language=el-GR" TargetMode="External"/><Relationship Id="rId7" Type="http://schemas.openxmlformats.org/officeDocument/2006/relationships/hyperlink" Target="http://www.ypeka.gr/LinkClick.aspx?fileticket=4V5XoQ1jOcY=&amp;tabid=804&amp;language=el-GR" TargetMode="External"/><Relationship Id="rId12" Type="http://schemas.openxmlformats.org/officeDocument/2006/relationships/hyperlink" Target="http://www.ypeka.gr/LinkClick.aspx?fileticket=w3XTxNVaWa0=&amp;tabid=804&amp;language=el-GR" TargetMode="External"/><Relationship Id="rId17" Type="http://schemas.openxmlformats.org/officeDocument/2006/relationships/hyperlink" Target="http://www.ypeka.gr/LinkClick.aspx?fileticket=s+VTRqmLQT0=&amp;tabid=804&amp;language=el-GR" TargetMode="External"/><Relationship Id="rId2" Type="http://schemas.openxmlformats.org/officeDocument/2006/relationships/hyperlink" Target="http://www.ypeka.gr/LinkClick.aspx?fileticket=zt5ud8aocS4=&amp;tabid=804&amp;language=el-GR" TargetMode="External"/><Relationship Id="rId16" Type="http://schemas.openxmlformats.org/officeDocument/2006/relationships/hyperlink" Target="http://www.ypeka.gr/LinkClick.aspx?fileticket=tZMG3KqJMIc=&amp;tabid=804&amp;language=el-GR" TargetMode="External"/><Relationship Id="rId20" Type="http://schemas.openxmlformats.org/officeDocument/2006/relationships/hyperlink" Target="http://www.ypeka.gr/LinkClick.aspx?fileticket=XXCh0BlL+NQ=&amp;tabid=804&amp;language=el-GR" TargetMode="External"/><Relationship Id="rId1" Type="http://schemas.openxmlformats.org/officeDocument/2006/relationships/slideLayout" Target="../slideLayouts/slideLayout2.xml"/><Relationship Id="rId6" Type="http://schemas.openxmlformats.org/officeDocument/2006/relationships/hyperlink" Target="http://www.ypeka.gr/LinkClick.aspx?fileticket=1DGZJ96KtFc=&amp;tabid=804&amp;language=el-GR" TargetMode="External"/><Relationship Id="rId11" Type="http://schemas.openxmlformats.org/officeDocument/2006/relationships/hyperlink" Target="http://www.ypeka.gr/LinkClick.aspx?fileticket=fCKAQuci1zc=&amp;tabid=804&amp;language=el-GR" TargetMode="External"/><Relationship Id="rId5" Type="http://schemas.openxmlformats.org/officeDocument/2006/relationships/hyperlink" Target="http://www.ypeka.gr/LinkClick.aspx?fileticket=SUWwtUBQVmU=&amp;tabid=804&amp;language=el-GR" TargetMode="External"/><Relationship Id="rId15" Type="http://schemas.openxmlformats.org/officeDocument/2006/relationships/hyperlink" Target="http://www.ypeka.gr/LinkClick.aspx?fileticket=m21Y2fyu5H8=&amp;tabid=804&amp;language=el-GR" TargetMode="External"/><Relationship Id="rId10" Type="http://schemas.openxmlformats.org/officeDocument/2006/relationships/hyperlink" Target="http://www.ypeka.gr/LinkClick.aspx?fileticket=M+HguCqVzc0=&amp;tabid=804&amp;language=el-GR" TargetMode="External"/><Relationship Id="rId19" Type="http://schemas.openxmlformats.org/officeDocument/2006/relationships/hyperlink" Target="http://www.ypeka.gr/LinkClick.aspx?fileticket=KYvdlUGtAWg=&amp;tabid=804&amp;language=el-GR" TargetMode="External"/><Relationship Id="rId4" Type="http://schemas.openxmlformats.org/officeDocument/2006/relationships/hyperlink" Target="http://www.ypeka.gr/LinkClick.aspx?fileticket=GnQRl2Up4bY=&amp;tabid=804&amp;language=el-GR" TargetMode="External"/><Relationship Id="rId9" Type="http://schemas.openxmlformats.org/officeDocument/2006/relationships/hyperlink" Target="http://www.ypeka.gr/LinkClick.aspx?fileticket=vGweztzSnmw=&amp;tabid=804&amp;language=el-GR" TargetMode="External"/><Relationship Id="rId14" Type="http://schemas.openxmlformats.org/officeDocument/2006/relationships/hyperlink" Target="http://www.ypeka.gr/LinkClick.aspx?fileticket=/znR1lHWfaY=&amp;tabid=804&amp;language=el-GR" TargetMode="External"/><Relationship Id="rId22" Type="http://schemas.openxmlformats.org/officeDocument/2006/relationships/hyperlink" Target="http://www.ypeka.gr/LinkClick.aspx?fileticket=fHTO+QsNW7E=&amp;tabid=804&amp;language=el-G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www.ypeka.gr/LinkClick.aspx?fileticket=w3XTxNVaWa0=&amp;tabid=804&amp;language=el-GR"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www.ypeka.gr/LinkClick.aspx?fileticket=w3XTxNVaWa0=&amp;tabid=804&amp;language=el-GR"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greece.eenviper.eu/"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51520" y="2130425"/>
            <a:ext cx="8640960" cy="1470025"/>
          </a:xfrm>
        </p:spPr>
        <p:txBody>
          <a:bodyPr>
            <a:normAutofit fontScale="90000"/>
          </a:bodyPr>
          <a:lstStyle/>
          <a:p>
            <a:r>
              <a:rPr lang="el-GR" b="1" dirty="0" smtClean="0"/>
              <a:t>Μελέτες Περιβαλλοντικών Επιπτώσεων και Περιβαλλοντική Επιθεώρηση</a:t>
            </a:r>
            <a:endParaRPr lang="el-GR" dirty="0"/>
          </a:p>
        </p:txBody>
      </p:sp>
      <p:sp>
        <p:nvSpPr>
          <p:cNvPr id="3" name="2 - Υπότιτλος"/>
          <p:cNvSpPr>
            <a:spLocks noGrp="1"/>
          </p:cNvSpPr>
          <p:nvPr>
            <p:ph type="subTitle" idx="1"/>
          </p:nvPr>
        </p:nvSpPr>
        <p:spPr>
          <a:xfrm>
            <a:off x="0" y="3886200"/>
            <a:ext cx="9144000" cy="1703040"/>
          </a:xfrm>
        </p:spPr>
        <p:txBody>
          <a:bodyPr>
            <a:normAutofit/>
          </a:bodyPr>
          <a:lstStyle/>
          <a:p>
            <a:r>
              <a:rPr lang="el-GR" sz="2800" b="1" dirty="0" smtClean="0">
                <a:solidFill>
                  <a:schemeClr val="tx1"/>
                </a:solidFill>
              </a:rPr>
              <a:t>Αν. Καθηγητής </a:t>
            </a:r>
            <a:r>
              <a:rPr lang="el-GR" sz="2800" b="1" dirty="0" err="1" smtClean="0">
                <a:solidFill>
                  <a:schemeClr val="tx1"/>
                </a:solidFill>
              </a:rPr>
              <a:t>ΔΠΘ</a:t>
            </a:r>
            <a:r>
              <a:rPr lang="el-GR" sz="2800" b="1" dirty="0" smtClean="0">
                <a:solidFill>
                  <a:schemeClr val="tx1"/>
                </a:solidFill>
              </a:rPr>
              <a:t> Κων/νος Τσαγκαράκης</a:t>
            </a:r>
          </a:p>
          <a:p>
            <a:r>
              <a:rPr lang="el-GR" sz="2200" dirty="0" smtClean="0">
                <a:solidFill>
                  <a:schemeClr val="tx1"/>
                </a:solidFill>
                <a:sym typeface="Wingdings" pitchFamily="2" charset="2"/>
              </a:rPr>
              <a:t>Μέσο επικοινωνίας: Τηλέφωνο 25410 79397 ή </a:t>
            </a:r>
            <a:r>
              <a:rPr lang="en-US" sz="2200" dirty="0" smtClean="0">
                <a:solidFill>
                  <a:schemeClr val="tx1"/>
                </a:solidFill>
                <a:sym typeface="Wingdings" pitchFamily="2" charset="2"/>
              </a:rPr>
              <a:t>e-mail ktsagar@env.duth.gr</a:t>
            </a:r>
            <a:endParaRPr lang="el-GR" sz="2200" dirty="0" smtClean="0">
              <a:solidFill>
                <a:schemeClr val="tx1"/>
              </a:solidFill>
              <a:sym typeface="Wingdings" pitchFamily="2" charset="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1152128"/>
          </a:xfrm>
        </p:spPr>
        <p:txBody>
          <a:bodyPr>
            <a:normAutofit fontScale="90000"/>
          </a:bodyPr>
          <a:lstStyle/>
          <a:p>
            <a:r>
              <a:rPr lang="el-GR" sz="3600" dirty="0" smtClean="0">
                <a:solidFill>
                  <a:srgbClr val="C00000"/>
                </a:solidFill>
              </a:rPr>
              <a:t>Συνέχεια της Ομάδας 1</a:t>
            </a:r>
            <a:br>
              <a:rPr lang="el-GR" sz="3600" dirty="0" smtClean="0">
                <a:solidFill>
                  <a:srgbClr val="C00000"/>
                </a:solidFill>
              </a:rPr>
            </a:br>
            <a:endParaRPr lang="el-GR" sz="3600" dirty="0"/>
          </a:p>
        </p:txBody>
      </p:sp>
      <p:sp>
        <p:nvSpPr>
          <p:cNvPr id="6" name="5 - Ορθογώνιο"/>
          <p:cNvSpPr/>
          <p:nvPr/>
        </p:nvSpPr>
        <p:spPr>
          <a:xfrm>
            <a:off x="179512" y="6093296"/>
            <a:ext cx="8964488" cy="584775"/>
          </a:xfrm>
          <a:prstGeom prst="rect">
            <a:avLst/>
          </a:prstGeom>
        </p:spPr>
        <p:txBody>
          <a:bodyPr wrap="square">
            <a:spAutoFit/>
          </a:bodyPr>
          <a:lstStyle/>
          <a:p>
            <a:r>
              <a:rPr lang="el-GR" sz="1600" b="1" dirty="0" smtClean="0"/>
              <a:t>Παράδειγμα 2. </a:t>
            </a:r>
            <a:r>
              <a:rPr lang="el-GR" sz="1600" dirty="0" smtClean="0"/>
              <a:t>Πρόκειται να κατασκευαστεί Σταθμός Υπεραστικών Λεωφορείων με αναμενόμενο ετήσιο επιβιβαζόμενων επιβατών 120.000. Κατατάξτε το έργο σε κατηγορία.</a:t>
            </a:r>
            <a:endParaRPr lang="el-GR" sz="1600" dirty="0"/>
          </a:p>
        </p:txBody>
      </p:sp>
      <p:pic>
        <p:nvPicPr>
          <p:cNvPr id="4098" name="Picture 2"/>
          <p:cNvPicPr>
            <a:picLocks noChangeAspect="1" noChangeArrowheads="1"/>
          </p:cNvPicPr>
          <p:nvPr/>
        </p:nvPicPr>
        <p:blipFill>
          <a:blip r:embed="rId2" cstate="print"/>
          <a:srcRect/>
          <a:stretch>
            <a:fillRect/>
          </a:stretch>
        </p:blipFill>
        <p:spPr bwMode="auto">
          <a:xfrm>
            <a:off x="1" y="836712"/>
            <a:ext cx="9144000" cy="194445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 y="3068961"/>
            <a:ext cx="9144000" cy="2862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2</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 TextBox"/>
          <p:cNvSpPr txBox="1"/>
          <p:nvPr/>
        </p:nvSpPr>
        <p:spPr>
          <a:xfrm>
            <a:off x="144016" y="5589241"/>
            <a:ext cx="9036496" cy="1200329"/>
          </a:xfrm>
          <a:prstGeom prst="rect">
            <a:avLst/>
          </a:prstGeom>
          <a:noFill/>
        </p:spPr>
        <p:txBody>
          <a:bodyPr wrap="square" rtlCol="0">
            <a:spAutoFit/>
          </a:bodyPr>
          <a:lstStyle/>
          <a:p>
            <a:r>
              <a:rPr lang="el-GR" b="1" dirty="0" smtClean="0"/>
              <a:t>Παράδειγμα 3. </a:t>
            </a:r>
            <a:r>
              <a:rPr lang="el-GR" dirty="0" smtClean="0"/>
              <a:t>Πρόκειται να κατασκευαστεί φράγμα υδροληψίας υδροηλεκτρικού έργου, με υψομετρική διαφορά μεταξύ στέψης του υδροφράγματος και κατάντη 25 μέτρα, το εμβαδό λεκάνης απορροής είναι 60 </a:t>
            </a:r>
            <a:r>
              <a:rPr lang="el-GR" dirty="0" err="1" smtClean="0"/>
              <a:t>Κμ</a:t>
            </a:r>
            <a:r>
              <a:rPr lang="el-GR" dirty="0" smtClean="0"/>
              <a:t>². Κατατάξτε το έργο σε κατηγορία.</a:t>
            </a:r>
          </a:p>
          <a:p>
            <a:endParaRPr lang="el-GR" dirty="0"/>
          </a:p>
        </p:txBody>
      </p:sp>
      <p:pic>
        <p:nvPicPr>
          <p:cNvPr id="5122" name="Picture 2"/>
          <p:cNvPicPr>
            <a:picLocks noChangeAspect="1" noChangeArrowheads="1"/>
          </p:cNvPicPr>
          <p:nvPr/>
        </p:nvPicPr>
        <p:blipFill>
          <a:blip r:embed="rId2" cstate="print"/>
          <a:srcRect/>
          <a:stretch>
            <a:fillRect/>
          </a:stretch>
        </p:blipFill>
        <p:spPr bwMode="auto">
          <a:xfrm>
            <a:off x="56963" y="692696"/>
            <a:ext cx="9051541"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12</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2,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6146" name="Picture 2"/>
          <p:cNvPicPr>
            <a:picLocks noChangeAspect="1" noChangeArrowheads="1"/>
          </p:cNvPicPr>
          <p:nvPr/>
        </p:nvPicPr>
        <p:blipFill>
          <a:blip r:embed="rId2" cstate="print"/>
          <a:srcRect/>
          <a:stretch>
            <a:fillRect/>
          </a:stretch>
        </p:blipFill>
        <p:spPr bwMode="auto">
          <a:xfrm>
            <a:off x="-8359" y="692696"/>
            <a:ext cx="9152359" cy="59811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13</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2,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170" name="Picture 2"/>
          <p:cNvPicPr>
            <a:picLocks noChangeAspect="1" noChangeArrowheads="1"/>
          </p:cNvPicPr>
          <p:nvPr/>
        </p:nvPicPr>
        <p:blipFill>
          <a:blip r:embed="rId2" cstate="print"/>
          <a:srcRect/>
          <a:stretch>
            <a:fillRect/>
          </a:stretch>
        </p:blipFill>
        <p:spPr bwMode="auto">
          <a:xfrm>
            <a:off x="0" y="1515035"/>
            <a:ext cx="9143384" cy="26340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14</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28002" name="Picture 2"/>
          <p:cNvPicPr>
            <a:picLocks noChangeAspect="1" noChangeArrowheads="1"/>
          </p:cNvPicPr>
          <p:nvPr/>
        </p:nvPicPr>
        <p:blipFill>
          <a:blip r:embed="rId2" cstate="print"/>
          <a:srcRect/>
          <a:stretch>
            <a:fillRect/>
          </a:stretch>
        </p:blipFill>
        <p:spPr bwMode="auto">
          <a:xfrm>
            <a:off x="0" y="616366"/>
            <a:ext cx="9144000" cy="6227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688265"/>
            <a:ext cx="9144000" cy="6197119"/>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15</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2,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 TextBox"/>
          <p:cNvSpPr txBox="1"/>
          <p:nvPr/>
        </p:nvSpPr>
        <p:spPr>
          <a:xfrm>
            <a:off x="144016" y="4012029"/>
            <a:ext cx="3203848" cy="2585323"/>
          </a:xfrm>
          <a:prstGeom prst="rect">
            <a:avLst/>
          </a:prstGeom>
          <a:solidFill>
            <a:schemeClr val="bg2"/>
          </a:solidFill>
        </p:spPr>
        <p:txBody>
          <a:bodyPr wrap="square" rtlCol="0">
            <a:spAutoFit/>
          </a:bodyPr>
          <a:lstStyle/>
          <a:p>
            <a:r>
              <a:rPr lang="el-GR" b="1" dirty="0" smtClean="0"/>
              <a:t>Παράδειγμα 4. </a:t>
            </a:r>
            <a:r>
              <a:rPr lang="el-GR" dirty="0" smtClean="0"/>
              <a:t>Πρόκειται να κατασκευαστεί </a:t>
            </a:r>
            <a:r>
              <a:rPr lang="el-GR" dirty="0" err="1" smtClean="0"/>
              <a:t>υδρογεώτρηση</a:t>
            </a:r>
            <a:r>
              <a:rPr lang="el-GR" dirty="0" smtClean="0"/>
              <a:t> δυναμικότητας </a:t>
            </a:r>
            <a:r>
              <a:rPr lang="en-US" dirty="0" smtClean="0"/>
              <a:t>35</a:t>
            </a:r>
            <a:r>
              <a:rPr lang="el-GR" dirty="0" smtClean="0"/>
              <a:t>0.000 μ³/έτος σε απόσταση 5 </a:t>
            </a:r>
            <a:r>
              <a:rPr lang="el-GR" dirty="0" err="1" smtClean="0"/>
              <a:t>Κμ</a:t>
            </a:r>
            <a:r>
              <a:rPr lang="el-GR" dirty="0" smtClean="0"/>
              <a:t> από θάλασσα, δεν βρίσκεται σε περιοχή με εγκεκριμένο σχέδιο διαχείρισης υδατικού δυναμικού.</a:t>
            </a:r>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16</a:t>
            </a:fld>
            <a:endParaRPr lang="el-GR"/>
          </a:p>
        </p:txBody>
      </p:sp>
      <p:sp>
        <p:nvSpPr>
          <p:cNvPr id="6" name="1 - Τίτλος"/>
          <p:cNvSpPr txBox="1">
            <a:spLocks/>
          </p:cNvSpPr>
          <p:nvPr/>
        </p:nvSpPr>
        <p:spPr>
          <a:xfrm>
            <a:off x="457200" y="-27384"/>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2,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9218" name="Picture 2"/>
          <p:cNvPicPr>
            <a:picLocks noChangeAspect="1" noChangeArrowheads="1"/>
          </p:cNvPicPr>
          <p:nvPr/>
        </p:nvPicPr>
        <p:blipFill>
          <a:blip r:embed="rId2" cstate="print"/>
          <a:srcRect/>
          <a:stretch>
            <a:fillRect/>
          </a:stretch>
        </p:blipFill>
        <p:spPr bwMode="auto">
          <a:xfrm>
            <a:off x="0" y="568855"/>
            <a:ext cx="9144000" cy="63082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17</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2,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42" name="Picture 2"/>
          <p:cNvPicPr>
            <a:picLocks noChangeAspect="1" noChangeArrowheads="1"/>
          </p:cNvPicPr>
          <p:nvPr/>
        </p:nvPicPr>
        <p:blipFill>
          <a:blip r:embed="rId2" cstate="print"/>
          <a:srcRect/>
          <a:stretch>
            <a:fillRect/>
          </a:stretch>
        </p:blipFill>
        <p:spPr bwMode="auto">
          <a:xfrm>
            <a:off x="0" y="903914"/>
            <a:ext cx="9144000" cy="5333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18</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2,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1266" name="Picture 2"/>
          <p:cNvPicPr>
            <a:picLocks noChangeAspect="1" noChangeArrowheads="1"/>
          </p:cNvPicPr>
          <p:nvPr/>
        </p:nvPicPr>
        <p:blipFill>
          <a:blip r:embed="rId2" cstate="print"/>
          <a:srcRect/>
          <a:stretch>
            <a:fillRect/>
          </a:stretch>
        </p:blipFill>
        <p:spPr bwMode="auto">
          <a:xfrm>
            <a:off x="1" y="764705"/>
            <a:ext cx="9171056"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19</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2,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2290" name="Picture 2"/>
          <p:cNvPicPr>
            <a:picLocks noChangeAspect="1" noChangeArrowheads="1"/>
          </p:cNvPicPr>
          <p:nvPr/>
        </p:nvPicPr>
        <p:blipFill>
          <a:blip r:embed="rId2" cstate="print"/>
          <a:srcRect/>
          <a:stretch>
            <a:fillRect/>
          </a:stretch>
        </p:blipFill>
        <p:spPr bwMode="auto">
          <a:xfrm>
            <a:off x="0" y="692696"/>
            <a:ext cx="9111266"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332656"/>
            <a:ext cx="8229600" cy="1143000"/>
          </a:xfrm>
        </p:spPr>
        <p:txBody>
          <a:bodyPr>
            <a:noAutofit/>
          </a:bodyPr>
          <a:lstStyle/>
          <a:p>
            <a:r>
              <a:rPr lang="el-GR" dirty="0" smtClean="0">
                <a:solidFill>
                  <a:srgbClr val="C00000"/>
                </a:solidFill>
              </a:rPr>
              <a:t>Περιβαλλοντική </a:t>
            </a:r>
            <a:r>
              <a:rPr lang="el-GR" dirty="0" err="1" smtClean="0">
                <a:solidFill>
                  <a:srgbClr val="C00000"/>
                </a:solidFill>
              </a:rPr>
              <a:t>Αδειοδότηση</a:t>
            </a:r>
            <a:endParaRPr lang="el-GR" dirty="0">
              <a:solidFill>
                <a:srgbClr val="C00000"/>
              </a:solidFill>
            </a:endParaRPr>
          </a:p>
        </p:txBody>
      </p:sp>
      <p:sp>
        <p:nvSpPr>
          <p:cNvPr id="3" name="2 - Θέση περιεχομένου"/>
          <p:cNvSpPr>
            <a:spLocks noGrp="1"/>
          </p:cNvSpPr>
          <p:nvPr>
            <p:ph idx="1"/>
          </p:nvPr>
        </p:nvSpPr>
        <p:spPr>
          <a:xfrm>
            <a:off x="72008" y="3356992"/>
            <a:ext cx="8964488" cy="1224136"/>
          </a:xfrm>
        </p:spPr>
        <p:txBody>
          <a:bodyPr>
            <a:normAutofit lnSpcReduction="10000"/>
          </a:bodyPr>
          <a:lstStyle/>
          <a:p>
            <a:pPr marL="0" indent="0">
              <a:buNone/>
            </a:pPr>
            <a:r>
              <a:rPr lang="de-DE" sz="2600" dirty="0" smtClean="0">
                <a:hlinkClick r:id="rId2"/>
              </a:rPr>
              <a:t>http://www.ypeka.gr/Default.aspx?tabid=804&amp;language=el-GR&amp;SkinSrc=[G]Skins%2F_default%2FNo+Skin&amp;ContainerSrc=[G]Containers%2F_default%2FNo+Container&amp;dnnprintmode=true</a:t>
            </a:r>
            <a:endParaRPr lang="el-GR" sz="2600" dirty="0" smtClean="0"/>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2</a:t>
            </a:fld>
            <a:endParaRPr lang="el-GR"/>
          </a:p>
        </p:txBody>
      </p:sp>
      <p:sp>
        <p:nvSpPr>
          <p:cNvPr id="5" name="4 - Ορθογώνιο"/>
          <p:cNvSpPr/>
          <p:nvPr/>
        </p:nvSpPr>
        <p:spPr>
          <a:xfrm>
            <a:off x="467544" y="1484784"/>
            <a:ext cx="7632848" cy="1938992"/>
          </a:xfrm>
          <a:prstGeom prst="rect">
            <a:avLst/>
          </a:prstGeom>
        </p:spPr>
        <p:txBody>
          <a:bodyPr wrap="square">
            <a:spAutoFit/>
          </a:bodyPr>
          <a:lstStyle/>
          <a:p>
            <a:r>
              <a:rPr lang="el-GR" sz="2400" dirty="0" smtClean="0"/>
              <a:t>Για την περιβαλλοντική </a:t>
            </a:r>
            <a:r>
              <a:rPr lang="el-GR" sz="2400" dirty="0" err="1" smtClean="0"/>
              <a:t>αδειοδότηση</a:t>
            </a:r>
            <a:r>
              <a:rPr lang="el-GR" sz="2400" dirty="0" smtClean="0"/>
              <a:t> έργων και δραστηριοτήτων του δημόσιου και ιδιωτικού τομέα, εφαρμόζονται οι διατάξεις του ν. 4014/11 «Περιβαλλοντική </a:t>
            </a:r>
            <a:r>
              <a:rPr lang="el-GR" sz="2400" dirty="0" err="1" smtClean="0"/>
              <a:t>αδειοδότηση</a:t>
            </a:r>
            <a:r>
              <a:rPr lang="el-GR" sz="2400" dirty="0" smtClean="0"/>
              <a:t> έργων και δραστηριοτήτων. Μια εποπτική εικόνα εμφανίζεται στον παρακάτω σύνδεσμο.</a:t>
            </a:r>
            <a:endParaRPr lang="el-G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20</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2,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3314" name="Picture 2"/>
          <p:cNvPicPr>
            <a:picLocks noChangeAspect="1" noChangeArrowheads="1"/>
          </p:cNvPicPr>
          <p:nvPr/>
        </p:nvPicPr>
        <p:blipFill>
          <a:blip r:embed="rId2" cstate="print"/>
          <a:srcRect/>
          <a:stretch>
            <a:fillRect/>
          </a:stretch>
        </p:blipFill>
        <p:spPr bwMode="auto">
          <a:xfrm>
            <a:off x="0" y="836712"/>
            <a:ext cx="9144000" cy="50623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21</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2,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4338" name="Picture 2"/>
          <p:cNvPicPr>
            <a:picLocks noChangeAspect="1" noChangeArrowheads="1"/>
          </p:cNvPicPr>
          <p:nvPr/>
        </p:nvPicPr>
        <p:blipFill>
          <a:blip r:embed="rId2" cstate="print"/>
          <a:srcRect/>
          <a:stretch>
            <a:fillRect/>
          </a:stretch>
        </p:blipFill>
        <p:spPr bwMode="auto">
          <a:xfrm>
            <a:off x="0" y="1124744"/>
            <a:ext cx="9144000" cy="407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22</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3</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5362" name="Picture 2"/>
          <p:cNvPicPr>
            <a:picLocks noChangeAspect="1" noChangeArrowheads="1"/>
          </p:cNvPicPr>
          <p:nvPr/>
        </p:nvPicPr>
        <p:blipFill>
          <a:blip r:embed="rId2" cstate="print"/>
          <a:srcRect/>
          <a:stretch>
            <a:fillRect/>
          </a:stretch>
        </p:blipFill>
        <p:spPr bwMode="auto">
          <a:xfrm>
            <a:off x="0" y="764704"/>
            <a:ext cx="9144000" cy="59540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23</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3</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 TextBox"/>
          <p:cNvSpPr txBox="1"/>
          <p:nvPr/>
        </p:nvSpPr>
        <p:spPr>
          <a:xfrm>
            <a:off x="107504" y="4941168"/>
            <a:ext cx="8928992" cy="923330"/>
          </a:xfrm>
          <a:prstGeom prst="rect">
            <a:avLst/>
          </a:prstGeom>
          <a:noFill/>
        </p:spPr>
        <p:txBody>
          <a:bodyPr wrap="square" rtlCol="0">
            <a:spAutoFit/>
          </a:bodyPr>
          <a:lstStyle/>
          <a:p>
            <a:r>
              <a:rPr lang="el-GR" b="1" dirty="0" smtClean="0"/>
              <a:t>Παράδειγμα 5. </a:t>
            </a:r>
            <a:r>
              <a:rPr lang="el-GR" dirty="0" smtClean="0"/>
              <a:t>Πρόκειται να κατασκευαστεί μαρίνα </a:t>
            </a:r>
            <a:r>
              <a:rPr lang="en-US" dirty="0" smtClean="0"/>
              <a:t>150 </a:t>
            </a:r>
            <a:r>
              <a:rPr lang="el-GR" dirty="0" smtClean="0"/>
              <a:t>σκαφών αναψυχής, συνοδευόμενη από νησίδα προστασίας της ακτής μήκους 200 μέτρων. </a:t>
            </a:r>
          </a:p>
          <a:p>
            <a:endParaRPr lang="el-GR" dirty="0"/>
          </a:p>
        </p:txBody>
      </p:sp>
      <p:pic>
        <p:nvPicPr>
          <p:cNvPr id="16386" name="Picture 2"/>
          <p:cNvPicPr>
            <a:picLocks noChangeAspect="1" noChangeArrowheads="1"/>
          </p:cNvPicPr>
          <p:nvPr/>
        </p:nvPicPr>
        <p:blipFill>
          <a:blip r:embed="rId2" cstate="print"/>
          <a:srcRect/>
          <a:stretch>
            <a:fillRect/>
          </a:stretch>
        </p:blipFill>
        <p:spPr bwMode="auto">
          <a:xfrm>
            <a:off x="0" y="836712"/>
            <a:ext cx="9085399"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24</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4</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7410" name="Picture 2"/>
          <p:cNvPicPr>
            <a:picLocks noChangeAspect="1" noChangeArrowheads="1"/>
          </p:cNvPicPr>
          <p:nvPr/>
        </p:nvPicPr>
        <p:blipFill>
          <a:blip r:embed="rId2" cstate="print"/>
          <a:srcRect/>
          <a:stretch>
            <a:fillRect/>
          </a:stretch>
        </p:blipFill>
        <p:spPr bwMode="auto">
          <a:xfrm>
            <a:off x="0" y="764704"/>
            <a:ext cx="908009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25</a:t>
            </a:fld>
            <a:endParaRPr lang="el-GR"/>
          </a:p>
        </p:txBody>
      </p:sp>
      <p:sp>
        <p:nvSpPr>
          <p:cNvPr id="6" name="1 - Τίτλος"/>
          <p:cNvSpPr txBox="1">
            <a:spLocks/>
          </p:cNvSpPr>
          <p:nvPr/>
        </p:nvSpPr>
        <p:spPr>
          <a:xfrm>
            <a:off x="457200" y="-27384"/>
            <a:ext cx="8229600" cy="576064"/>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4, συνέχεια</a:t>
            </a: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8434" name="Picture 2"/>
          <p:cNvPicPr>
            <a:picLocks noChangeAspect="1" noChangeArrowheads="1"/>
          </p:cNvPicPr>
          <p:nvPr/>
        </p:nvPicPr>
        <p:blipFill>
          <a:blip r:embed="rId2" cstate="print"/>
          <a:srcRect/>
          <a:stretch>
            <a:fillRect/>
          </a:stretch>
        </p:blipFill>
        <p:spPr bwMode="auto">
          <a:xfrm>
            <a:off x="0" y="548680"/>
            <a:ext cx="9146014" cy="6309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ΟΔΗΓΙΑ 2008/98/ΕΚ ΤΟΥ </a:t>
            </a:r>
            <a:r>
              <a:rPr lang="el-GR" sz="2800" dirty="0" err="1" smtClean="0"/>
              <a:t>ΕΥΡΩΠΑΪΚΟΥ</a:t>
            </a:r>
            <a:r>
              <a:rPr lang="el-GR" sz="2800" dirty="0" smtClean="0"/>
              <a:t> ΚΟΙΝΟΒΟΥΛΙΟΥ ΚΑΙ ΤΟΥ ΣΥΜΒΟΥΛΙΟΥ</a:t>
            </a:r>
            <a:br>
              <a:rPr lang="el-GR" sz="2800" dirty="0" smtClean="0"/>
            </a:br>
            <a:r>
              <a:rPr lang="el-GR" sz="1800" dirty="0" smtClean="0"/>
              <a:t>της 19ης Νοεμβρίου 2008 για τα απόβλητα και την κατάργηση ορισμένων οδηγιών</a:t>
            </a:r>
            <a:endParaRPr lang="el-GR" sz="2800" dirty="0"/>
          </a:p>
        </p:txBody>
      </p:sp>
      <p:sp>
        <p:nvSpPr>
          <p:cNvPr id="3" name="2 - Θέση περιεχομένου"/>
          <p:cNvSpPr>
            <a:spLocks noGrp="1"/>
          </p:cNvSpPr>
          <p:nvPr>
            <p:ph idx="1"/>
          </p:nvPr>
        </p:nvSpPr>
        <p:spPr>
          <a:xfrm>
            <a:off x="179512" y="1600200"/>
            <a:ext cx="8712968" cy="4525963"/>
          </a:xfrm>
        </p:spPr>
        <p:txBody>
          <a:bodyPr>
            <a:noAutofit/>
          </a:bodyPr>
          <a:lstStyle/>
          <a:p>
            <a:pPr>
              <a:buNone/>
            </a:pPr>
            <a:r>
              <a:rPr lang="el-GR" sz="1300" b="1" dirty="0" smtClean="0">
                <a:solidFill>
                  <a:srgbClr val="C00000"/>
                </a:solidFill>
              </a:rPr>
              <a:t>ΠΑΡΑΡΤΗΜΑ Ι</a:t>
            </a:r>
          </a:p>
          <a:p>
            <a:pPr>
              <a:buNone/>
            </a:pPr>
            <a:r>
              <a:rPr lang="el-GR" sz="1300" b="1" dirty="0" smtClean="0">
                <a:solidFill>
                  <a:srgbClr val="C00000"/>
                </a:solidFill>
              </a:rPr>
              <a:t>ΕΡΓΑΣΙΕΣ ΔΙΑΘΕΣΗΣ - </a:t>
            </a:r>
            <a:r>
              <a:rPr lang="de-DE" sz="1300" b="1" dirty="0" err="1" smtClean="0">
                <a:solidFill>
                  <a:srgbClr val="C00000"/>
                </a:solidFill>
              </a:rPr>
              <a:t>DISPOSAL</a:t>
            </a:r>
            <a:r>
              <a:rPr lang="de-DE" sz="1300" b="1" dirty="0" smtClean="0">
                <a:solidFill>
                  <a:srgbClr val="C00000"/>
                </a:solidFill>
              </a:rPr>
              <a:t> </a:t>
            </a:r>
            <a:r>
              <a:rPr lang="de-DE" sz="1300" b="1" dirty="0" err="1" smtClean="0">
                <a:solidFill>
                  <a:srgbClr val="C00000"/>
                </a:solidFill>
              </a:rPr>
              <a:t>OPERATIONS</a:t>
            </a:r>
            <a:r>
              <a:rPr lang="el-GR" sz="1300" b="1" dirty="0" smtClean="0">
                <a:solidFill>
                  <a:srgbClr val="C00000"/>
                </a:solidFill>
              </a:rPr>
              <a:t> [</a:t>
            </a:r>
            <a:r>
              <a:rPr lang="en-US" sz="1300" b="1" dirty="0" smtClean="0">
                <a:solidFill>
                  <a:srgbClr val="0070C0"/>
                </a:solidFill>
              </a:rPr>
              <a:t>D</a:t>
            </a:r>
            <a:r>
              <a:rPr lang="el-GR" sz="1300" b="1" dirty="0" smtClean="0">
                <a:solidFill>
                  <a:srgbClr val="C00000"/>
                </a:solidFill>
              </a:rPr>
              <a:t>]</a:t>
            </a:r>
          </a:p>
          <a:p>
            <a:pPr marL="542925" indent="-542925">
              <a:buNone/>
              <a:tabLst>
                <a:tab pos="542925" algn="l"/>
              </a:tabLst>
            </a:pPr>
            <a:r>
              <a:rPr lang="el-GR" sz="1300" b="1" dirty="0" smtClean="0">
                <a:solidFill>
                  <a:srgbClr val="C00000"/>
                </a:solidFill>
              </a:rPr>
              <a:t>D 1 </a:t>
            </a:r>
            <a:r>
              <a:rPr lang="el-GR" sz="1300" dirty="0" smtClean="0"/>
              <a:t>	Εναπόθεση εντός ή επί του εδάφους (π.χ. χώρος υγειονομικής ταφής, κλπ.)</a:t>
            </a:r>
          </a:p>
          <a:p>
            <a:pPr marL="542925" indent="-542925">
              <a:buNone/>
              <a:tabLst>
                <a:tab pos="542925" algn="l"/>
              </a:tabLst>
            </a:pPr>
            <a:r>
              <a:rPr lang="el-GR" sz="1300" b="1" dirty="0" smtClean="0">
                <a:solidFill>
                  <a:srgbClr val="C00000"/>
                </a:solidFill>
              </a:rPr>
              <a:t>D 2 </a:t>
            </a:r>
            <a:r>
              <a:rPr lang="el-GR" sz="1300" dirty="0" smtClean="0"/>
              <a:t>	Επεξεργασία σε χερσαίο χώρο (π.χ. </a:t>
            </a:r>
            <a:r>
              <a:rPr lang="el-GR" sz="1300" dirty="0" err="1" smtClean="0"/>
              <a:t>βιοαποδόμηση</a:t>
            </a:r>
            <a:r>
              <a:rPr lang="el-GR" sz="1300" dirty="0" smtClean="0"/>
              <a:t> υγρών αποβλήτων ή απόρριψη ιλύος στο έδαφος κλπ.)</a:t>
            </a:r>
          </a:p>
          <a:p>
            <a:pPr marL="542925" indent="-542925">
              <a:buNone/>
              <a:tabLst>
                <a:tab pos="542925" algn="l"/>
              </a:tabLst>
            </a:pPr>
            <a:r>
              <a:rPr lang="el-GR" sz="1300" b="1" dirty="0" smtClean="0">
                <a:solidFill>
                  <a:srgbClr val="C00000"/>
                </a:solidFill>
              </a:rPr>
              <a:t>D 3 </a:t>
            </a:r>
            <a:r>
              <a:rPr lang="el-GR" sz="1300" dirty="0" smtClean="0"/>
              <a:t>	Έγχυση σε βάθος (π.χ. έγχυση </a:t>
            </a:r>
            <a:r>
              <a:rPr lang="el-GR" sz="1300" dirty="0" err="1" smtClean="0"/>
              <a:t>αντλήσιμων</a:t>
            </a:r>
            <a:r>
              <a:rPr lang="el-GR" sz="1300" dirty="0" smtClean="0"/>
              <a:t> αποβλήτων σε φρέατα, σε θόλους άλατος, ή σε φυσικά γεωλογικά ρήγματα κλπ.)</a:t>
            </a:r>
          </a:p>
          <a:p>
            <a:pPr marL="542925" indent="-542925">
              <a:buNone/>
              <a:tabLst>
                <a:tab pos="542925" algn="l"/>
              </a:tabLst>
            </a:pPr>
            <a:r>
              <a:rPr lang="el-GR" sz="1300" b="1" dirty="0" smtClean="0">
                <a:solidFill>
                  <a:srgbClr val="C00000"/>
                </a:solidFill>
              </a:rPr>
              <a:t>D 4 </a:t>
            </a:r>
            <a:r>
              <a:rPr lang="el-GR" sz="1300" dirty="0" smtClean="0"/>
              <a:t>	Τελμάτωση (π.χ. έκχυση υγρών αποβλήτων ή </a:t>
            </a:r>
            <a:r>
              <a:rPr lang="el-GR" sz="1300" dirty="0" err="1" smtClean="0"/>
              <a:t>ιλύων</a:t>
            </a:r>
            <a:r>
              <a:rPr lang="el-GR" sz="1300" dirty="0" smtClean="0"/>
              <a:t> σε φρέατα, μικρές λίμνες ή λεκάνες κλπ.)</a:t>
            </a:r>
          </a:p>
          <a:p>
            <a:pPr marL="542925" indent="-542925">
              <a:buNone/>
              <a:tabLst>
                <a:tab pos="542925" algn="l"/>
              </a:tabLst>
            </a:pPr>
            <a:r>
              <a:rPr lang="el-GR" sz="1300" b="1" dirty="0" smtClean="0">
                <a:solidFill>
                  <a:srgbClr val="C00000"/>
                </a:solidFill>
              </a:rPr>
              <a:t>D 5 </a:t>
            </a:r>
            <a:r>
              <a:rPr lang="el-GR" sz="1300" dirty="0" smtClean="0"/>
              <a:t>	Ειδικά διευθετημένοι χώροι υγειονομικής ταφής (π.χ. τοποθέτηση σε χωριστές στεγανές κυψελοειδείς κατασκευές, επικαλυμμένες και στεγανοποιημένες τόσο μεταξύ τους όσο και σε σχέση με το περιβάλλον κλπ.)</a:t>
            </a:r>
          </a:p>
          <a:p>
            <a:pPr marL="542925" indent="-542925">
              <a:buNone/>
              <a:tabLst>
                <a:tab pos="542925" algn="l"/>
              </a:tabLst>
            </a:pPr>
            <a:r>
              <a:rPr lang="el-GR" sz="1300" b="1" dirty="0" smtClean="0">
                <a:solidFill>
                  <a:srgbClr val="C00000"/>
                </a:solidFill>
              </a:rPr>
              <a:t>D 6 </a:t>
            </a:r>
            <a:r>
              <a:rPr lang="el-GR" sz="1300" dirty="0" smtClean="0"/>
              <a:t>	Απόρριψη σε υδάτινο σώμα εκτός από θάλασσα/ωκεανό</a:t>
            </a:r>
          </a:p>
          <a:p>
            <a:pPr marL="542925" indent="-542925">
              <a:buNone/>
              <a:tabLst>
                <a:tab pos="542925" algn="l"/>
              </a:tabLst>
            </a:pPr>
            <a:r>
              <a:rPr lang="el-GR" sz="1300" b="1" dirty="0" smtClean="0">
                <a:solidFill>
                  <a:srgbClr val="C00000"/>
                </a:solidFill>
              </a:rPr>
              <a:t>D 7 </a:t>
            </a:r>
            <a:r>
              <a:rPr lang="el-GR" sz="1300" dirty="0" smtClean="0"/>
              <a:t>	Απόρριψη σε θάλασσα/ωκεανό συμπεριλαμβανομένης της ταφής στο θαλάσσιο βυθό</a:t>
            </a:r>
          </a:p>
          <a:p>
            <a:pPr marL="542925" indent="-542925">
              <a:buNone/>
              <a:tabLst>
                <a:tab pos="542925" algn="l"/>
              </a:tabLst>
            </a:pPr>
            <a:r>
              <a:rPr lang="el-GR" sz="1300" b="1" dirty="0" smtClean="0">
                <a:solidFill>
                  <a:srgbClr val="C00000"/>
                </a:solidFill>
              </a:rPr>
              <a:t>D 8 </a:t>
            </a:r>
            <a:r>
              <a:rPr lang="el-GR" sz="1300" dirty="0" smtClean="0"/>
              <a:t>	Βιολογική επεξεργασία που δεν προσδιορίζεται σε άλλο σημείο του παρόντος Παραρτήματος, από την οποία προκύπτουν τελικές ενώσεις ή μίγματα που διατίθενται με κάποια από τις εργασίες D 1 ως D 12</a:t>
            </a:r>
          </a:p>
          <a:p>
            <a:pPr marL="542925" indent="-542925">
              <a:buNone/>
              <a:tabLst>
                <a:tab pos="542925" algn="l"/>
              </a:tabLst>
            </a:pPr>
            <a:r>
              <a:rPr lang="el-GR" sz="1300" b="1" dirty="0" smtClean="0">
                <a:solidFill>
                  <a:srgbClr val="C00000"/>
                </a:solidFill>
              </a:rPr>
              <a:t>D 9</a:t>
            </a:r>
            <a:r>
              <a:rPr lang="el-GR" sz="1300" dirty="0" smtClean="0"/>
              <a:t> 	Φυσικοχημική επεξεργασία που δεν προσδιορίζεται σε άλλο σημείο του παρόντος Παραρτήματος, από την οποία προκύπτουν ενώσεις ή μίγματα που διατίθενται με κάποια από τις εργασίες D 1 ως D 12 (π.χ. εξάτμιση, ξήρανση, αποτέφρωση κλπ.)</a:t>
            </a:r>
          </a:p>
          <a:p>
            <a:pPr marL="542925" indent="-542925">
              <a:buNone/>
              <a:tabLst>
                <a:tab pos="542925" algn="l"/>
              </a:tabLst>
            </a:pPr>
            <a:r>
              <a:rPr lang="el-GR" sz="1300" b="1" dirty="0" smtClean="0">
                <a:solidFill>
                  <a:srgbClr val="C00000"/>
                </a:solidFill>
              </a:rPr>
              <a:t>D 10 </a:t>
            </a:r>
            <a:r>
              <a:rPr lang="el-GR" sz="1300" dirty="0" smtClean="0"/>
              <a:t>	Αποτέφρωση στην ξηρά</a:t>
            </a:r>
          </a:p>
          <a:p>
            <a:pPr marL="542925" indent="-542925">
              <a:buNone/>
              <a:tabLst>
                <a:tab pos="542925" algn="l"/>
              </a:tabLst>
            </a:pPr>
            <a:r>
              <a:rPr lang="el-GR" sz="1300" b="1" dirty="0" smtClean="0">
                <a:solidFill>
                  <a:srgbClr val="C00000"/>
                </a:solidFill>
              </a:rPr>
              <a:t>D 11 </a:t>
            </a:r>
            <a:r>
              <a:rPr lang="el-GR" sz="1300" dirty="0" smtClean="0"/>
              <a:t>	Αποτέφρωση στη θάλασσα</a:t>
            </a:r>
          </a:p>
          <a:p>
            <a:pPr marL="542925" indent="-542925">
              <a:buNone/>
              <a:tabLst>
                <a:tab pos="542925" algn="l"/>
              </a:tabLst>
            </a:pPr>
            <a:r>
              <a:rPr lang="el-GR" sz="1300" b="1" dirty="0" smtClean="0">
                <a:solidFill>
                  <a:srgbClr val="C00000"/>
                </a:solidFill>
              </a:rPr>
              <a:t>D 12 </a:t>
            </a:r>
            <a:r>
              <a:rPr lang="el-GR" sz="1300" dirty="0" smtClean="0"/>
              <a:t>	Μόνιμη αποθήκευση (π.χ. τοποθέτηση κιβωτίων σε ορυχείο κλπ.)</a:t>
            </a:r>
          </a:p>
          <a:p>
            <a:pPr marL="542925" indent="-542925">
              <a:buNone/>
              <a:tabLst>
                <a:tab pos="542925" algn="l"/>
              </a:tabLst>
            </a:pPr>
            <a:r>
              <a:rPr lang="el-GR" sz="1300" b="1" dirty="0" smtClean="0">
                <a:solidFill>
                  <a:srgbClr val="C00000"/>
                </a:solidFill>
              </a:rPr>
              <a:t>D 13 </a:t>
            </a:r>
            <a:r>
              <a:rPr lang="el-GR" sz="1300" dirty="0" smtClean="0"/>
              <a:t>	Ανάδευση ή ανάμιξη πριν από την υποβολή σε κάποια από τις εργασίες D 1 ως D 12</a:t>
            </a:r>
          </a:p>
          <a:p>
            <a:pPr marL="542925" indent="-542925">
              <a:buNone/>
              <a:tabLst>
                <a:tab pos="542925" algn="l"/>
              </a:tabLst>
            </a:pPr>
            <a:r>
              <a:rPr lang="el-GR" sz="1300" b="1" dirty="0" smtClean="0">
                <a:solidFill>
                  <a:srgbClr val="C00000"/>
                </a:solidFill>
              </a:rPr>
              <a:t>D 14 </a:t>
            </a:r>
            <a:r>
              <a:rPr lang="el-GR" sz="1300" dirty="0" smtClean="0"/>
              <a:t>	</a:t>
            </a:r>
            <a:r>
              <a:rPr lang="el-GR" sz="1300" dirty="0" err="1" smtClean="0"/>
              <a:t>Ανασυσκευασία</a:t>
            </a:r>
            <a:r>
              <a:rPr lang="el-GR" sz="1300" dirty="0" smtClean="0"/>
              <a:t> πριν από την υποβολή σε κάποια από τις εργασίες D 1 ως D 13</a:t>
            </a:r>
          </a:p>
          <a:p>
            <a:pPr marL="542925" indent="-542925">
              <a:buNone/>
              <a:tabLst>
                <a:tab pos="542925" algn="l"/>
              </a:tabLst>
            </a:pPr>
            <a:r>
              <a:rPr lang="el-GR" sz="1300" b="1" dirty="0" smtClean="0">
                <a:solidFill>
                  <a:srgbClr val="C00000"/>
                </a:solidFill>
              </a:rPr>
              <a:t>D 15 </a:t>
            </a:r>
            <a:r>
              <a:rPr lang="el-GR" sz="1300" dirty="0" smtClean="0"/>
              <a:t>	Αποθήκευση εν αναμονή υποβολής σε μια από τις εργασίες D 1 ως D 14 (εκτός από προσωρινή αποθήκευση, εν αναμονή συλλογής, στον τόπο παραγωγής των αποβλήτων)</a:t>
            </a:r>
            <a:endParaRPr lang="el-GR" sz="1300" dirty="0"/>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26</a:t>
            </a:fld>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ΟΔΗΓΙΑ 2008/98/ΕΚ ΤΟΥ </a:t>
            </a:r>
            <a:r>
              <a:rPr lang="el-GR" sz="2800" dirty="0" err="1" smtClean="0"/>
              <a:t>ΕΥΡΩΠΑΪΚΟΥ</a:t>
            </a:r>
            <a:r>
              <a:rPr lang="el-GR" sz="2800" dirty="0" smtClean="0"/>
              <a:t> ΚΟΙΝΟΒΟΥΛΙΟΥ ΚΑΙ ΤΟΥ ΣΥΜΒΟΥΛΙΟΥ</a:t>
            </a:r>
            <a:br>
              <a:rPr lang="el-GR" sz="2800" dirty="0" smtClean="0"/>
            </a:br>
            <a:r>
              <a:rPr lang="el-GR" sz="1800" dirty="0" smtClean="0"/>
              <a:t>της 19ης Νοεμβρίου 2008 για τα απόβλητα και την κατάργηση ορισμένων οδηγιών</a:t>
            </a:r>
            <a:endParaRPr lang="el-GR" sz="2800" dirty="0"/>
          </a:p>
        </p:txBody>
      </p:sp>
      <p:sp>
        <p:nvSpPr>
          <p:cNvPr id="3" name="2 - Θέση περιεχομένου"/>
          <p:cNvSpPr>
            <a:spLocks noGrp="1"/>
          </p:cNvSpPr>
          <p:nvPr>
            <p:ph idx="1"/>
          </p:nvPr>
        </p:nvSpPr>
        <p:spPr>
          <a:xfrm>
            <a:off x="395536" y="1600200"/>
            <a:ext cx="8291264" cy="4525963"/>
          </a:xfrm>
        </p:spPr>
        <p:txBody>
          <a:bodyPr>
            <a:normAutofit fontScale="40000" lnSpcReduction="20000"/>
          </a:bodyPr>
          <a:lstStyle/>
          <a:p>
            <a:pPr>
              <a:buNone/>
            </a:pPr>
            <a:r>
              <a:rPr lang="el-GR" sz="3500" b="1" dirty="0" smtClean="0">
                <a:solidFill>
                  <a:srgbClr val="C00000"/>
                </a:solidFill>
              </a:rPr>
              <a:t>ΠΑΡΑΡΤΗΜΑ </a:t>
            </a:r>
            <a:r>
              <a:rPr lang="el-GR" sz="3500" b="1" dirty="0" err="1" smtClean="0">
                <a:solidFill>
                  <a:srgbClr val="C00000"/>
                </a:solidFill>
              </a:rPr>
              <a:t>ΙΙ</a:t>
            </a:r>
            <a:endParaRPr lang="el-GR" sz="3500" b="1" dirty="0" smtClean="0">
              <a:solidFill>
                <a:srgbClr val="C00000"/>
              </a:solidFill>
            </a:endParaRPr>
          </a:p>
          <a:p>
            <a:pPr>
              <a:buNone/>
            </a:pPr>
            <a:r>
              <a:rPr lang="el-GR" sz="3500" b="1" dirty="0" smtClean="0">
                <a:solidFill>
                  <a:srgbClr val="C00000"/>
                </a:solidFill>
              </a:rPr>
              <a:t>ΕΡΓΑΣΙΕΣ ΑΝΑΚΤΗΣΗΣ</a:t>
            </a:r>
            <a:r>
              <a:rPr lang="en-US" sz="3500" b="1" dirty="0" smtClean="0">
                <a:solidFill>
                  <a:srgbClr val="C00000"/>
                </a:solidFill>
              </a:rPr>
              <a:t>  - RECOVERY OPERATIONS [</a:t>
            </a:r>
            <a:r>
              <a:rPr lang="en-US" sz="3500" b="1" dirty="0" smtClean="0">
                <a:solidFill>
                  <a:srgbClr val="0070C0"/>
                </a:solidFill>
              </a:rPr>
              <a:t>R</a:t>
            </a:r>
            <a:r>
              <a:rPr lang="en-US" sz="3500" b="1" dirty="0" smtClean="0">
                <a:solidFill>
                  <a:srgbClr val="C00000"/>
                </a:solidFill>
              </a:rPr>
              <a:t>]</a:t>
            </a:r>
            <a:endParaRPr lang="el-GR" sz="3500" b="1" dirty="0" smtClean="0">
              <a:solidFill>
                <a:srgbClr val="C00000"/>
              </a:solidFill>
            </a:endParaRPr>
          </a:p>
          <a:p>
            <a:pPr marL="447675" indent="-447675">
              <a:buNone/>
              <a:tabLst>
                <a:tab pos="447675" algn="l"/>
              </a:tabLst>
            </a:pPr>
            <a:r>
              <a:rPr lang="el-GR" sz="3500" b="1" dirty="0" smtClean="0">
                <a:solidFill>
                  <a:srgbClr val="C00000"/>
                </a:solidFill>
              </a:rPr>
              <a:t>R 1</a:t>
            </a:r>
            <a:r>
              <a:rPr lang="el-GR" sz="3500" b="1" dirty="0" smtClean="0"/>
              <a:t>	Χρήση κυρίως ως καύσιμο ή ως άλλο μέσο παραγωγής ενέργειας</a:t>
            </a:r>
          </a:p>
          <a:p>
            <a:pPr marL="447675" indent="-447675">
              <a:buNone/>
              <a:tabLst>
                <a:tab pos="447675" algn="l"/>
              </a:tabLst>
            </a:pPr>
            <a:r>
              <a:rPr lang="el-GR" sz="3500" b="1" dirty="0" smtClean="0">
                <a:solidFill>
                  <a:srgbClr val="C00000"/>
                </a:solidFill>
              </a:rPr>
              <a:t>R 2 	</a:t>
            </a:r>
            <a:r>
              <a:rPr lang="el-GR" sz="3500" b="1" dirty="0" smtClean="0"/>
              <a:t>Ανάκτηση/αποκατάσταση διαλυτών</a:t>
            </a:r>
          </a:p>
          <a:p>
            <a:pPr marL="447675" indent="-447675">
              <a:buNone/>
              <a:tabLst>
                <a:tab pos="447675" algn="l"/>
              </a:tabLst>
            </a:pPr>
            <a:r>
              <a:rPr lang="el-GR" sz="3500" b="1" dirty="0" smtClean="0">
                <a:solidFill>
                  <a:srgbClr val="C00000"/>
                </a:solidFill>
              </a:rPr>
              <a:t>R 3</a:t>
            </a:r>
            <a:r>
              <a:rPr lang="el-GR" sz="3500" b="1" dirty="0" smtClean="0"/>
              <a:t> 	Ανακύκλωση/ανάκτηση οργανικών ουσιών που δεν χρησιμοποιούνται ως διαλύτες (συμπεριλαμβανομένης της </a:t>
            </a:r>
            <a:r>
              <a:rPr lang="el-GR" sz="3500" b="1" dirty="0" err="1" smtClean="0"/>
              <a:t>κομποστοποίησης</a:t>
            </a:r>
            <a:r>
              <a:rPr lang="el-GR" sz="3500" b="1" dirty="0" smtClean="0"/>
              <a:t> και άλλων διαδικασιών βιολογικού μετασχηματισμού)</a:t>
            </a:r>
          </a:p>
          <a:p>
            <a:pPr marL="447675" indent="-447675">
              <a:buNone/>
              <a:tabLst>
                <a:tab pos="447675" algn="l"/>
              </a:tabLst>
            </a:pPr>
            <a:r>
              <a:rPr lang="el-GR" sz="3500" b="1" dirty="0" smtClean="0">
                <a:solidFill>
                  <a:srgbClr val="C00000"/>
                </a:solidFill>
              </a:rPr>
              <a:t>R 4 	</a:t>
            </a:r>
            <a:r>
              <a:rPr lang="el-GR" sz="3500" b="1" dirty="0" smtClean="0"/>
              <a:t>Ανακύκλωση/ανάκτηση μετάλλων και μεταλλικών ενώσεων</a:t>
            </a:r>
          </a:p>
          <a:p>
            <a:pPr marL="447675" indent="-447675">
              <a:buNone/>
              <a:tabLst>
                <a:tab pos="447675" algn="l"/>
              </a:tabLst>
            </a:pPr>
            <a:r>
              <a:rPr lang="el-GR" sz="3500" b="1" dirty="0" smtClean="0">
                <a:solidFill>
                  <a:srgbClr val="C00000"/>
                </a:solidFill>
              </a:rPr>
              <a:t>R 5</a:t>
            </a:r>
            <a:r>
              <a:rPr lang="el-GR" sz="3500" b="1" dirty="0" smtClean="0"/>
              <a:t> 	Ανακύκλωση/ανάκτηση άλλων ανόργανων υλικών</a:t>
            </a:r>
          </a:p>
          <a:p>
            <a:pPr marL="447675" indent="-447675">
              <a:buNone/>
              <a:tabLst>
                <a:tab pos="447675" algn="l"/>
              </a:tabLst>
            </a:pPr>
            <a:r>
              <a:rPr lang="el-GR" sz="3500" b="1" dirty="0" smtClean="0">
                <a:solidFill>
                  <a:srgbClr val="C00000"/>
                </a:solidFill>
              </a:rPr>
              <a:t>R 6</a:t>
            </a:r>
            <a:r>
              <a:rPr lang="el-GR" sz="3500" b="1" dirty="0" smtClean="0"/>
              <a:t> 	Αναγέννηση οξέων ή βάσεων</a:t>
            </a:r>
          </a:p>
          <a:p>
            <a:pPr marL="447675" indent="-447675">
              <a:buNone/>
              <a:tabLst>
                <a:tab pos="447675" algn="l"/>
              </a:tabLst>
            </a:pPr>
            <a:r>
              <a:rPr lang="el-GR" sz="3500" b="1" dirty="0" smtClean="0">
                <a:solidFill>
                  <a:srgbClr val="C00000"/>
                </a:solidFill>
              </a:rPr>
              <a:t>R 7</a:t>
            </a:r>
            <a:r>
              <a:rPr lang="el-GR" sz="3500" b="1" dirty="0" smtClean="0"/>
              <a:t> 	Ανάκτηση προϊόντων που χρησιμεύουν για τη δέσμευση των ρύπων</a:t>
            </a:r>
          </a:p>
          <a:p>
            <a:pPr marL="447675" indent="-447675">
              <a:buNone/>
              <a:tabLst>
                <a:tab pos="447675" algn="l"/>
              </a:tabLst>
            </a:pPr>
            <a:r>
              <a:rPr lang="el-GR" sz="3500" b="1" dirty="0" smtClean="0">
                <a:solidFill>
                  <a:srgbClr val="C00000"/>
                </a:solidFill>
              </a:rPr>
              <a:t>R 8</a:t>
            </a:r>
            <a:r>
              <a:rPr lang="el-GR" sz="3500" b="1" dirty="0" smtClean="0"/>
              <a:t> 	Ανάκτηση προϊόντων από καταλύτες</a:t>
            </a:r>
          </a:p>
          <a:p>
            <a:pPr marL="447675" indent="-447675">
              <a:buNone/>
              <a:tabLst>
                <a:tab pos="447675" algn="l"/>
              </a:tabLst>
            </a:pPr>
            <a:r>
              <a:rPr lang="el-GR" sz="3500" b="1" dirty="0" smtClean="0">
                <a:solidFill>
                  <a:srgbClr val="C00000"/>
                </a:solidFill>
              </a:rPr>
              <a:t>R 9</a:t>
            </a:r>
            <a:r>
              <a:rPr lang="el-GR" sz="3500" b="1" dirty="0" smtClean="0"/>
              <a:t> 	</a:t>
            </a:r>
            <a:r>
              <a:rPr lang="el-GR" sz="3500" b="1" dirty="0" err="1" smtClean="0"/>
              <a:t>Αναδιύλιση</a:t>
            </a:r>
            <a:r>
              <a:rPr lang="el-GR" sz="3500" b="1" dirty="0" smtClean="0"/>
              <a:t> πετρελαίου ή άλλες επαναχρησιμοποιήσεις πετρελαίου</a:t>
            </a:r>
          </a:p>
          <a:p>
            <a:pPr marL="447675" indent="-447675">
              <a:buNone/>
              <a:tabLst>
                <a:tab pos="447675" algn="l"/>
              </a:tabLst>
            </a:pPr>
            <a:r>
              <a:rPr lang="el-GR" sz="3500" b="1" dirty="0" smtClean="0">
                <a:solidFill>
                  <a:srgbClr val="C00000"/>
                </a:solidFill>
              </a:rPr>
              <a:t>R 10 	</a:t>
            </a:r>
            <a:r>
              <a:rPr lang="el-GR" sz="3500" b="1" dirty="0" smtClean="0"/>
              <a:t>Επεξεργασία σε χερσαίο χώρο από την οποία προκύπτει όφελος για τη γεωργία ή οικολογικές βελτιώσεις</a:t>
            </a:r>
          </a:p>
          <a:p>
            <a:pPr marL="447675" indent="-447675">
              <a:buNone/>
              <a:tabLst>
                <a:tab pos="447675" algn="l"/>
              </a:tabLst>
            </a:pPr>
            <a:r>
              <a:rPr lang="el-GR" sz="3500" b="1" dirty="0" smtClean="0">
                <a:solidFill>
                  <a:srgbClr val="C00000"/>
                </a:solidFill>
              </a:rPr>
              <a:t>R 11 	</a:t>
            </a:r>
            <a:r>
              <a:rPr lang="el-GR" sz="3500" b="1" dirty="0" smtClean="0"/>
              <a:t>Χρήση αποβλήτων που προκύπτουν από τις εργασίες R 1 ως R 10</a:t>
            </a:r>
          </a:p>
          <a:p>
            <a:pPr marL="447675" indent="-447675">
              <a:buNone/>
              <a:tabLst>
                <a:tab pos="447675" algn="l"/>
              </a:tabLst>
            </a:pPr>
            <a:r>
              <a:rPr lang="el-GR" sz="3500" b="1" dirty="0" smtClean="0">
                <a:solidFill>
                  <a:srgbClr val="C00000"/>
                </a:solidFill>
              </a:rPr>
              <a:t>R 12 	</a:t>
            </a:r>
            <a:r>
              <a:rPr lang="el-GR" sz="3500" b="1" dirty="0" smtClean="0"/>
              <a:t>Ανταλλαγή αποβλήτων για να υποβληθούν σε κάποια από τις εργασίες R 1 ως R 11</a:t>
            </a:r>
          </a:p>
          <a:p>
            <a:pPr marL="447675" indent="-447675">
              <a:buNone/>
              <a:tabLst>
                <a:tab pos="447675" algn="l"/>
              </a:tabLst>
            </a:pPr>
            <a:r>
              <a:rPr lang="el-GR" sz="3500" b="1" dirty="0" smtClean="0">
                <a:solidFill>
                  <a:srgbClr val="C00000"/>
                </a:solidFill>
              </a:rPr>
              <a:t>R 13 	</a:t>
            </a:r>
            <a:r>
              <a:rPr lang="el-GR" sz="3500" b="1" dirty="0" smtClean="0"/>
              <a:t>Αποθήκευση αποβλήτων εν αναμονή υποβολής σε κάποια από τις εργασίες R 1 ως R 12 (εκτός από προσωρινή αποθήκευση, εν αναμονή συλλογής, στον τόπο παραγωγής των αποβλήτων)</a:t>
            </a:r>
            <a:endParaRPr lang="el-GR" dirty="0"/>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27</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ΟΔΗΓΙΑ 2008/98/ΕΚ ΤΟΥ </a:t>
            </a:r>
            <a:r>
              <a:rPr lang="el-GR" sz="2800" dirty="0" err="1" smtClean="0"/>
              <a:t>ΕΥΡΩΠΑΪΚΟΥ</a:t>
            </a:r>
            <a:r>
              <a:rPr lang="el-GR" sz="2800" dirty="0" smtClean="0"/>
              <a:t> ΚΟΙΝΟΒΟΥΛΙΟΥ ΚΑΙ ΤΟΥ ΣΥΜΒΟΥΛΙΟΥ</a:t>
            </a:r>
            <a:br>
              <a:rPr lang="el-GR" sz="2800" dirty="0" smtClean="0"/>
            </a:br>
            <a:r>
              <a:rPr lang="el-GR" sz="1800" dirty="0" smtClean="0"/>
              <a:t>της 19ης Νοεμβρίου 2008 για τα απόβλητα και την κατάργηση ορισμένων οδηγιών</a:t>
            </a:r>
            <a:endParaRPr lang="el-GR" sz="2800" dirty="0"/>
          </a:p>
        </p:txBody>
      </p:sp>
      <p:sp>
        <p:nvSpPr>
          <p:cNvPr id="3" name="2 - Θέση περιεχομένου"/>
          <p:cNvSpPr>
            <a:spLocks noGrp="1"/>
          </p:cNvSpPr>
          <p:nvPr>
            <p:ph idx="1"/>
          </p:nvPr>
        </p:nvSpPr>
        <p:spPr>
          <a:xfrm>
            <a:off x="107504" y="1600200"/>
            <a:ext cx="8856984" cy="4525963"/>
          </a:xfrm>
        </p:spPr>
        <p:txBody>
          <a:bodyPr>
            <a:noAutofit/>
          </a:bodyPr>
          <a:lstStyle/>
          <a:p>
            <a:pPr>
              <a:buNone/>
            </a:pPr>
            <a:r>
              <a:rPr lang="el-GR" sz="1300" b="1" dirty="0" smtClean="0">
                <a:solidFill>
                  <a:srgbClr val="C00000"/>
                </a:solidFill>
              </a:rPr>
              <a:t>ΠΑΡΑΡΤΗΜΑ </a:t>
            </a:r>
            <a:r>
              <a:rPr lang="el-GR" sz="1300" b="1" dirty="0" err="1" smtClean="0">
                <a:solidFill>
                  <a:srgbClr val="C00000"/>
                </a:solidFill>
              </a:rPr>
              <a:t>ΙΙΙ</a:t>
            </a:r>
            <a:endParaRPr lang="el-GR" sz="1300" b="1" dirty="0" smtClean="0">
              <a:solidFill>
                <a:srgbClr val="C00000"/>
              </a:solidFill>
            </a:endParaRPr>
          </a:p>
          <a:p>
            <a:pPr>
              <a:buNone/>
            </a:pPr>
            <a:r>
              <a:rPr lang="el-GR" sz="1300" b="1" dirty="0" smtClean="0">
                <a:solidFill>
                  <a:srgbClr val="C00000"/>
                </a:solidFill>
              </a:rPr>
              <a:t>ΙΔΙΟΤΗΤΕΣ ΤΩΝ ΑΠΟΒΛΗΤΩΝ ΠΟΥ ΤΑ ΚΑΘΙΣΤΟΥΝ ΕΠΙΚΙΝΔΥΝΑ</a:t>
            </a:r>
            <a:r>
              <a:rPr lang="en-US" sz="1300" b="1" dirty="0" smtClean="0">
                <a:solidFill>
                  <a:srgbClr val="C00000"/>
                </a:solidFill>
              </a:rPr>
              <a:t> - PROPERTIES OF WASTE WHICH RENDER IT HAZARDOUS [</a:t>
            </a:r>
            <a:r>
              <a:rPr lang="en-US" sz="1300" b="1" dirty="0" smtClean="0">
                <a:solidFill>
                  <a:srgbClr val="0070C0"/>
                </a:solidFill>
              </a:rPr>
              <a:t>H</a:t>
            </a:r>
            <a:r>
              <a:rPr lang="en-US" sz="1300" b="1" dirty="0" smtClean="0">
                <a:solidFill>
                  <a:srgbClr val="C00000"/>
                </a:solidFill>
              </a:rPr>
              <a:t>]</a:t>
            </a:r>
            <a:endParaRPr lang="el-GR" sz="1300" b="1" dirty="0" smtClean="0">
              <a:solidFill>
                <a:srgbClr val="C00000"/>
              </a:solidFill>
            </a:endParaRPr>
          </a:p>
          <a:p>
            <a:pPr>
              <a:buNone/>
            </a:pPr>
            <a:r>
              <a:rPr lang="el-GR" sz="1300" b="1" dirty="0" err="1" smtClean="0">
                <a:solidFill>
                  <a:srgbClr val="C00000"/>
                </a:solidFill>
              </a:rPr>
              <a:t>H1</a:t>
            </a:r>
            <a:r>
              <a:rPr lang="el-GR" sz="1300" b="1" dirty="0" smtClean="0"/>
              <a:t> «Εκρηκτικό»: ουσίες και παρασκευάσματα που μπορούν να εκραγούν όταν έλθουν σε επαφή με φλόγα ή που είναι περισσότερο ευαίσθητες στις κρούσεις και τις τριβές από το </a:t>
            </a:r>
            <a:r>
              <a:rPr lang="el-GR" sz="1300" b="1" dirty="0" err="1" smtClean="0"/>
              <a:t>δινιτροβενζόλιο</a:t>
            </a:r>
            <a:r>
              <a:rPr lang="el-GR" sz="1300" b="1" dirty="0" smtClean="0"/>
              <a:t>.</a:t>
            </a:r>
          </a:p>
          <a:p>
            <a:pPr>
              <a:buNone/>
            </a:pPr>
            <a:r>
              <a:rPr lang="el-GR" sz="1300" b="1" dirty="0" err="1" smtClean="0">
                <a:solidFill>
                  <a:srgbClr val="C00000"/>
                </a:solidFill>
              </a:rPr>
              <a:t>H2</a:t>
            </a:r>
            <a:r>
              <a:rPr lang="el-GR" sz="1300" b="1" dirty="0" smtClean="0">
                <a:solidFill>
                  <a:srgbClr val="C00000"/>
                </a:solidFill>
              </a:rPr>
              <a:t> </a:t>
            </a:r>
            <a:r>
              <a:rPr lang="el-GR" sz="1300" b="1" dirty="0" smtClean="0"/>
              <a:t>«Οξειδωτικό»: ουσίες και παρασκευάσματα τα οποία, όταν έλθουν σε επαφή με άλλες ουσίες, ιδίως εύφλεκτες ουσίες,</a:t>
            </a:r>
          </a:p>
          <a:p>
            <a:pPr>
              <a:buNone/>
            </a:pPr>
            <a:r>
              <a:rPr lang="el-GR" sz="1300" b="1" dirty="0" smtClean="0"/>
              <a:t>παρουσιάζουν ισχυρή εξώθερμο αντίδραση.</a:t>
            </a:r>
          </a:p>
          <a:p>
            <a:pPr>
              <a:buNone/>
            </a:pPr>
            <a:r>
              <a:rPr lang="el-GR" sz="1300" b="1" dirty="0" err="1" smtClean="0">
                <a:solidFill>
                  <a:srgbClr val="C00000"/>
                </a:solidFill>
              </a:rPr>
              <a:t>H3</a:t>
            </a:r>
            <a:r>
              <a:rPr lang="el-GR" sz="1300" b="1" dirty="0" smtClean="0">
                <a:solidFill>
                  <a:srgbClr val="C00000"/>
                </a:solidFill>
              </a:rPr>
              <a:t>-A </a:t>
            </a:r>
            <a:r>
              <a:rPr lang="el-GR" sz="1300" b="1" dirty="0" smtClean="0"/>
              <a:t>«Πολύ εύφλεκτο»:</a:t>
            </a:r>
          </a:p>
          <a:p>
            <a:pPr>
              <a:buNone/>
            </a:pPr>
            <a:r>
              <a:rPr lang="el-GR" sz="1300" b="1" dirty="0" smtClean="0"/>
              <a:t>— ουσίες και παρασκευάσματα σε υγρή κατάσταση, των οποίων το σημείο ανάφλεξης είναι κατώτερο των 21 °C (συμπεριλαμβανομένων εξαιρετικά εύφλεκτων υγρών), ή</a:t>
            </a:r>
          </a:p>
          <a:p>
            <a:pPr>
              <a:buNone/>
            </a:pPr>
            <a:r>
              <a:rPr lang="el-GR" sz="1300" b="1" dirty="0" smtClean="0"/>
              <a:t>— ουσίες και παρασκευάσματα που μπορεί να θερμανθούν και τελικά να αναφλεγούν στον αέρα σε κανονική θερμοκρασία χωρίς έξωθεν παροχή ενέργειας, ή</a:t>
            </a:r>
          </a:p>
          <a:p>
            <a:pPr>
              <a:buNone/>
            </a:pPr>
            <a:r>
              <a:rPr lang="el-GR" sz="1300" b="1" dirty="0" smtClean="0"/>
              <a:t>— ουσίες και παρασκευάσματα σε στερεά κατάσταση, που μπορούν να αναφλεγούν εύκολα μετά από σύντομη επίδραση πηγής ανάφλεξης και που εξακολουθούν να φλέγονται ή να καίονται μετά την απόσυρση της πηγής ανάφλεξης, ή</a:t>
            </a:r>
          </a:p>
          <a:p>
            <a:pPr>
              <a:buNone/>
            </a:pPr>
            <a:r>
              <a:rPr lang="el-GR" sz="1300" b="1" dirty="0" smtClean="0"/>
              <a:t>— ουσίες και παρασκευάσματα σε αέρια κατάσταση που αναφλέγονται στον αέρα υπό συνήθη πίεση, ή</a:t>
            </a:r>
          </a:p>
          <a:p>
            <a:pPr>
              <a:buNone/>
            </a:pPr>
            <a:r>
              <a:rPr lang="el-GR" sz="1300" b="1" dirty="0" smtClean="0"/>
              <a:t>— ουσίες και παρασκευάσματα που, όταν έλθουν σε επαφή με το νερό ή με υγρό αέρα, παράγουν εξαιρετικά αναφλέξιμα αέρια σε επικίνδυνες ποσότητες.</a:t>
            </a:r>
          </a:p>
          <a:p>
            <a:pPr>
              <a:buNone/>
            </a:pPr>
            <a:r>
              <a:rPr lang="el-GR" sz="1300" b="1" dirty="0" err="1" smtClean="0">
                <a:solidFill>
                  <a:srgbClr val="C00000"/>
                </a:solidFill>
              </a:rPr>
              <a:t>H3</a:t>
            </a:r>
            <a:r>
              <a:rPr lang="el-GR" sz="1300" b="1" dirty="0" smtClean="0">
                <a:solidFill>
                  <a:srgbClr val="C00000"/>
                </a:solidFill>
              </a:rPr>
              <a:t>-B</a:t>
            </a:r>
            <a:r>
              <a:rPr lang="el-GR" sz="1300" b="1" dirty="0" smtClean="0"/>
              <a:t> «Εύφλεκτο»: υγρές ουσίες και παρασκευάσματα των οποίων το σημείο ανάφλεξης είναι τουλάχιστον 21 °C και δεν υπερβαίνει τους 55 °C.</a:t>
            </a:r>
          </a:p>
          <a:p>
            <a:pPr>
              <a:buNone/>
            </a:pPr>
            <a:r>
              <a:rPr lang="el-GR" sz="1300" b="1" dirty="0" err="1" smtClean="0">
                <a:solidFill>
                  <a:srgbClr val="C00000"/>
                </a:solidFill>
              </a:rPr>
              <a:t>H4</a:t>
            </a:r>
            <a:r>
              <a:rPr lang="el-GR" sz="1300" b="1" dirty="0" smtClean="0">
                <a:solidFill>
                  <a:srgbClr val="C00000"/>
                </a:solidFill>
              </a:rPr>
              <a:t> </a:t>
            </a:r>
            <a:r>
              <a:rPr lang="el-GR" sz="1300" b="1" dirty="0" smtClean="0"/>
              <a:t>«Ερεθιστικό»: ουσίες και παρασκευάσματα μη διαβρωτικά που ερχόμενα σε άμεση επαφή παρατεταμένη ή επαναλαμβανόμενη με το δέρμα ή τους βλεννογόνους δύνανται να προκαλέσουν φλεγμονή.</a:t>
            </a:r>
          </a:p>
          <a:p>
            <a:pPr>
              <a:buNone/>
            </a:pPr>
            <a:r>
              <a:rPr lang="el-GR" sz="1300" b="1" dirty="0" err="1" smtClean="0">
                <a:solidFill>
                  <a:srgbClr val="C00000"/>
                </a:solidFill>
              </a:rPr>
              <a:t>H5</a:t>
            </a:r>
            <a:r>
              <a:rPr lang="el-GR" sz="1300" b="1" dirty="0" smtClean="0"/>
              <a:t> «Επιβλαβές»: ουσίες και παρασκευάσματα των οποίων η εισπνοή, κατάποση ή εισχώρηση στο δέρμα είναι δυνατόν να συνεπάγεται περιορισμένους κινδύνους.</a:t>
            </a:r>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28</a:t>
            </a:fld>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ΟΔΗΓΙΑ 2008/98/ΕΚ ΤΟΥ </a:t>
            </a:r>
            <a:r>
              <a:rPr lang="el-GR" sz="2800" dirty="0" err="1" smtClean="0"/>
              <a:t>ΕΥΡΩΠΑΪΚΟΥ</a:t>
            </a:r>
            <a:r>
              <a:rPr lang="el-GR" sz="2800" dirty="0" smtClean="0"/>
              <a:t> ΚΟΙΝΟΒΟΥΛΙΟΥ ΚΑΙ ΤΟΥ ΣΥΜΒΟΥΛΙΟΥ</a:t>
            </a:r>
            <a:br>
              <a:rPr lang="el-GR" sz="2800" dirty="0" smtClean="0"/>
            </a:br>
            <a:r>
              <a:rPr lang="el-GR" sz="1800" dirty="0" smtClean="0"/>
              <a:t>της 19ης Νοεμβρίου 2008 για τα απόβλητα και την κατάργηση ορισμένων οδηγιών</a:t>
            </a:r>
            <a:endParaRPr lang="el-GR" sz="2800" dirty="0"/>
          </a:p>
        </p:txBody>
      </p:sp>
      <p:sp>
        <p:nvSpPr>
          <p:cNvPr id="3" name="2 - Θέση περιεχομένου"/>
          <p:cNvSpPr>
            <a:spLocks noGrp="1"/>
          </p:cNvSpPr>
          <p:nvPr>
            <p:ph idx="1"/>
          </p:nvPr>
        </p:nvSpPr>
        <p:spPr>
          <a:xfrm>
            <a:off x="107504" y="1600200"/>
            <a:ext cx="8856984" cy="5141168"/>
          </a:xfrm>
        </p:spPr>
        <p:txBody>
          <a:bodyPr>
            <a:noAutofit/>
          </a:bodyPr>
          <a:lstStyle/>
          <a:p>
            <a:pPr>
              <a:buNone/>
            </a:pPr>
            <a:r>
              <a:rPr lang="el-GR" sz="1300" b="1" dirty="0" smtClean="0">
                <a:solidFill>
                  <a:srgbClr val="C00000"/>
                </a:solidFill>
              </a:rPr>
              <a:t>ΠΑΡΑΡΤΗΜΑ </a:t>
            </a:r>
            <a:r>
              <a:rPr lang="el-GR" sz="1300" b="1" dirty="0" err="1" smtClean="0">
                <a:solidFill>
                  <a:srgbClr val="C00000"/>
                </a:solidFill>
              </a:rPr>
              <a:t>ΙΙΙ</a:t>
            </a:r>
            <a:endParaRPr lang="el-GR" sz="1300" b="1" dirty="0" smtClean="0">
              <a:solidFill>
                <a:srgbClr val="C00000"/>
              </a:solidFill>
            </a:endParaRPr>
          </a:p>
          <a:p>
            <a:pPr>
              <a:buNone/>
            </a:pPr>
            <a:r>
              <a:rPr lang="el-GR" sz="1300" b="1" dirty="0" smtClean="0">
                <a:solidFill>
                  <a:srgbClr val="C00000"/>
                </a:solidFill>
              </a:rPr>
              <a:t>ΙΔΙΟΤΗΤΕΣ ΤΩΝ ΑΠΟΒΛΗΤΩΝ ΠΟΥ ΤΑ ΚΑΘΙΣΤΟΥΝ ΕΠΙΚΙΝΔΥΝΑ</a:t>
            </a:r>
          </a:p>
          <a:p>
            <a:pPr>
              <a:buNone/>
            </a:pPr>
            <a:r>
              <a:rPr lang="el-GR" sz="1300" b="1" dirty="0" err="1" smtClean="0">
                <a:solidFill>
                  <a:srgbClr val="C00000"/>
                </a:solidFill>
              </a:rPr>
              <a:t>H6</a:t>
            </a:r>
            <a:r>
              <a:rPr lang="el-GR" sz="1300" b="1" dirty="0" smtClean="0"/>
              <a:t> «Τοξικό»: ουσίες και παρασκευάσματα (περιλαμβανομένων πολύ τοξικών ουσιών και παρασκευασμάτων) των οποίων η εισπνοή, κατάποση ή εισχώρηση στο δέρμα είναι δυνατόν να συνεπάγεται σοβαρούς κινδύνους για την υγεία, παροδικού ή χρόνιου χαρακτήρα, ή ακόμη και το θάνατο.</a:t>
            </a:r>
          </a:p>
          <a:p>
            <a:pPr>
              <a:buNone/>
            </a:pPr>
            <a:r>
              <a:rPr lang="el-GR" sz="1300" b="1" dirty="0" err="1" smtClean="0">
                <a:solidFill>
                  <a:srgbClr val="C00000"/>
                </a:solidFill>
              </a:rPr>
              <a:t>H7</a:t>
            </a:r>
            <a:r>
              <a:rPr lang="el-GR" sz="1300" b="1" dirty="0" smtClean="0"/>
              <a:t> «Καρκινογόνο»: ουσίες ή παρασκευάσματα οι οποίες, με εισπνοή, κατάποση ή εισχώρηση στο δέρμα μπορούν να προκαλέσουν καρκίνο ή να αυξήσουν τη συχνότητά του.</a:t>
            </a:r>
          </a:p>
          <a:p>
            <a:pPr>
              <a:buNone/>
            </a:pPr>
            <a:r>
              <a:rPr lang="el-GR" sz="1300" b="1" dirty="0" err="1" smtClean="0">
                <a:solidFill>
                  <a:srgbClr val="C00000"/>
                </a:solidFill>
              </a:rPr>
              <a:t>H8</a:t>
            </a:r>
            <a:r>
              <a:rPr lang="el-GR" sz="1300" b="1" dirty="0" smtClean="0"/>
              <a:t> «Διαβρωτικό»: ουσίες και παρασκευάσματα οι οποίες, όταν έλθουν σε επαφή με ζωντανούς ιστούς, μπορούν να τους καταστρέψουν.</a:t>
            </a:r>
          </a:p>
          <a:p>
            <a:pPr>
              <a:buNone/>
            </a:pPr>
            <a:r>
              <a:rPr lang="el-GR" sz="1300" b="1" dirty="0" err="1" smtClean="0">
                <a:solidFill>
                  <a:srgbClr val="C00000"/>
                </a:solidFill>
              </a:rPr>
              <a:t>H9</a:t>
            </a:r>
            <a:r>
              <a:rPr lang="el-GR" sz="1300" b="1" dirty="0" smtClean="0"/>
              <a:t> «Μολυσματικό»: ουσίες και παρασκευάσματα που περιέχουν ανθεκτικούς μικροοργανισμούς ή τις τοξίνες τους, οι οποίοι είναι γνωστό ή υπάρχουν σοβαροί λόγοι να πιστεύεται ότι προκαλούν ασθένειες στον άνθρωπο ή σε άλλους ζώντες οργανισμούς.</a:t>
            </a:r>
          </a:p>
          <a:p>
            <a:pPr>
              <a:buNone/>
            </a:pPr>
            <a:r>
              <a:rPr lang="el-GR" sz="1300" b="1" dirty="0" err="1" smtClean="0">
                <a:solidFill>
                  <a:srgbClr val="C00000"/>
                </a:solidFill>
              </a:rPr>
              <a:t>H10</a:t>
            </a:r>
            <a:r>
              <a:rPr lang="el-GR" sz="1300" b="1" dirty="0" smtClean="0"/>
              <a:t> «Τοξικό για την αναπαραγωγή»: ουσίες ή παρασκευάσματα των οποίων η εισπνοή, κατάποση ή εισχώρηση στο δέρμα, μπορεί να προκαλέσει μη κληρονομικές συγγενείς δυσμορφίες ή να αυξήσει τη συχνότητα εμφάνισής τους.</a:t>
            </a:r>
          </a:p>
          <a:p>
            <a:pPr>
              <a:buNone/>
            </a:pPr>
            <a:r>
              <a:rPr lang="el-GR" sz="1300" b="1" dirty="0" err="1" smtClean="0">
                <a:solidFill>
                  <a:srgbClr val="C00000"/>
                </a:solidFill>
              </a:rPr>
              <a:t>H11</a:t>
            </a:r>
            <a:r>
              <a:rPr lang="el-GR" sz="1300" b="1" dirty="0" smtClean="0">
                <a:solidFill>
                  <a:srgbClr val="C00000"/>
                </a:solidFill>
              </a:rPr>
              <a:t> </a:t>
            </a:r>
            <a:r>
              <a:rPr lang="el-GR" sz="1300" b="1" dirty="0" smtClean="0"/>
              <a:t>«</a:t>
            </a:r>
            <a:r>
              <a:rPr lang="el-GR" sz="1300" b="1" dirty="0" err="1" smtClean="0"/>
              <a:t>Μεταλλαξογόνο</a:t>
            </a:r>
            <a:r>
              <a:rPr lang="el-GR" sz="1300" b="1" dirty="0" smtClean="0"/>
              <a:t>»: ουσίες ή παρασκευάσματα των οποίων η εισπνοή, κατάποση ή εισχώρηση στο δέρμα, μπορεί να προκαλέσει κληρονομικά γενετικά ελαττώματα ή να αυξήσει τη συχνότητα εμφάνισής τους.</a:t>
            </a:r>
          </a:p>
          <a:p>
            <a:pPr>
              <a:buNone/>
            </a:pPr>
            <a:r>
              <a:rPr lang="el-GR" sz="1300" b="1" dirty="0" err="1" smtClean="0">
                <a:solidFill>
                  <a:srgbClr val="C00000"/>
                </a:solidFill>
              </a:rPr>
              <a:t>H12</a:t>
            </a:r>
            <a:r>
              <a:rPr lang="el-GR" sz="1300" b="1" dirty="0" smtClean="0"/>
              <a:t> Απόβλητα που εκλύουν τοξικό ή πολύ τοξικό αέριο, όταν έλθουν σε επαφή με το νερό, τον αέρα ή με ένα οξύ.</a:t>
            </a:r>
          </a:p>
          <a:p>
            <a:pPr>
              <a:buNone/>
            </a:pPr>
            <a:r>
              <a:rPr lang="el-GR" sz="1300" b="1" dirty="0" err="1" smtClean="0">
                <a:solidFill>
                  <a:srgbClr val="C00000"/>
                </a:solidFill>
              </a:rPr>
              <a:t>H13</a:t>
            </a:r>
            <a:r>
              <a:rPr lang="el-GR" sz="1300" b="1" dirty="0" smtClean="0"/>
              <a:t> «</a:t>
            </a:r>
            <a:r>
              <a:rPr lang="el-GR" sz="1300" b="1" dirty="0" err="1" smtClean="0"/>
              <a:t>Ευαισθητοποιητικό</a:t>
            </a:r>
            <a:r>
              <a:rPr lang="el-GR" sz="1300" b="1" dirty="0" smtClean="0"/>
              <a:t>»: ουσίες και παρασκευάσματα τα οποία διά της εισπνοής, κατάποσης ή απορρόφησης μέσω του δέρματος, μπορούν να προκαλέσουν αντίδραση του οργανισμού (</a:t>
            </a:r>
            <a:r>
              <a:rPr lang="el-GR" sz="1300" b="1" dirty="0" err="1" smtClean="0"/>
              <a:t>υπερευαισθητοποίηση</a:t>
            </a:r>
            <a:r>
              <a:rPr lang="el-GR" sz="1300" b="1" dirty="0" smtClean="0"/>
              <a:t>) τέτοια ώστε, με περαιτέρω έκθεση σε αυτή την ουσία ή το παρασκεύασμα, να προκαλούνται χαρακτηριστικές επιβλαβείς αντιδράσεις.</a:t>
            </a:r>
          </a:p>
          <a:p>
            <a:pPr>
              <a:buNone/>
            </a:pPr>
            <a:r>
              <a:rPr lang="el-GR" sz="1300" b="1" dirty="0" err="1" smtClean="0">
                <a:solidFill>
                  <a:srgbClr val="C00000"/>
                </a:solidFill>
              </a:rPr>
              <a:t>H14</a:t>
            </a:r>
            <a:r>
              <a:rPr lang="el-GR" sz="1300" b="1" dirty="0" smtClean="0"/>
              <a:t> «</a:t>
            </a:r>
            <a:r>
              <a:rPr lang="el-GR" sz="1300" b="1" dirty="0" err="1" smtClean="0"/>
              <a:t>Οικοτοξικό</a:t>
            </a:r>
            <a:r>
              <a:rPr lang="el-GR" sz="1300" b="1" dirty="0" smtClean="0"/>
              <a:t>»: απόβλητα που παρουσιάζουν ή είναι δυνατόν να παρουσιάσουν άμεσο ή μελλοντικό κίνδυνο για έναν ή περισσότερους τομείς του περιβάλλοντος</a:t>
            </a:r>
          </a:p>
          <a:p>
            <a:pPr>
              <a:buNone/>
            </a:pPr>
            <a:r>
              <a:rPr lang="el-GR" sz="1300" b="1" dirty="0" err="1" smtClean="0">
                <a:solidFill>
                  <a:srgbClr val="C00000"/>
                </a:solidFill>
              </a:rPr>
              <a:t>H15</a:t>
            </a:r>
            <a:r>
              <a:rPr lang="el-GR" sz="1300" b="1" dirty="0" smtClean="0"/>
              <a:t> Απόβλητα ικανά μετά από διάθεση, να δημιουργήσουν, με οποιοδήποτε μέσο, άλλη ουσία, π.χ. προϊόν </a:t>
            </a:r>
            <a:r>
              <a:rPr lang="el-GR" sz="1300" b="1" dirty="0" err="1" smtClean="0"/>
              <a:t>έκπλυσης</a:t>
            </a:r>
            <a:r>
              <a:rPr lang="el-GR" sz="1300" b="1" dirty="0" smtClean="0"/>
              <a:t>.</a:t>
            </a:r>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29</a:t>
            </a:fld>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507288" cy="1143000"/>
          </a:xfrm>
        </p:spPr>
        <p:txBody>
          <a:bodyPr>
            <a:normAutofit fontScale="90000"/>
          </a:bodyPr>
          <a:lstStyle/>
          <a:p>
            <a:r>
              <a:rPr lang="el-GR" dirty="0"/>
              <a:t>Με </a:t>
            </a:r>
            <a:r>
              <a:rPr lang="el-GR" dirty="0" smtClean="0"/>
              <a:t>τον νόμο 4014/11, </a:t>
            </a:r>
            <a:r>
              <a:rPr lang="el-GR" dirty="0"/>
              <a:t>εισάγονται εκτός των άλλων και οι εξής καινοτομίες:</a:t>
            </a:r>
          </a:p>
        </p:txBody>
      </p:sp>
      <p:sp>
        <p:nvSpPr>
          <p:cNvPr id="3" name="2 - Θέση περιεχομένου"/>
          <p:cNvSpPr>
            <a:spLocks noGrp="1"/>
          </p:cNvSpPr>
          <p:nvPr>
            <p:ph idx="1"/>
          </p:nvPr>
        </p:nvSpPr>
        <p:spPr/>
        <p:txBody>
          <a:bodyPr>
            <a:normAutofit fontScale="92500" lnSpcReduction="10000"/>
          </a:bodyPr>
          <a:lstStyle/>
          <a:p>
            <a:r>
              <a:rPr lang="el-GR" dirty="0">
                <a:solidFill>
                  <a:srgbClr val="C00000"/>
                </a:solidFill>
              </a:rPr>
              <a:t>απλοποιούνται και </a:t>
            </a:r>
            <a:r>
              <a:rPr lang="el-GR" dirty="0" err="1">
                <a:solidFill>
                  <a:srgbClr val="C00000"/>
                </a:solidFill>
              </a:rPr>
              <a:t>εξορθολογίζονται</a:t>
            </a:r>
            <a:r>
              <a:rPr lang="el-GR" dirty="0">
                <a:solidFill>
                  <a:srgbClr val="C00000"/>
                </a:solidFill>
              </a:rPr>
              <a:t> οι διαδικασίες για την περιβαλλοντική </a:t>
            </a:r>
            <a:r>
              <a:rPr lang="el-GR" dirty="0" err="1">
                <a:solidFill>
                  <a:srgbClr val="C00000"/>
                </a:solidFill>
              </a:rPr>
              <a:t>αδειοδότηση</a:t>
            </a:r>
            <a:r>
              <a:rPr lang="el-GR" dirty="0">
                <a:solidFill>
                  <a:srgbClr val="C00000"/>
                </a:solidFill>
              </a:rPr>
              <a:t> </a:t>
            </a:r>
            <a:r>
              <a:rPr lang="el-GR" dirty="0"/>
              <a:t>των έργων και δραστηριοτήτων και μειώνεται ο απαιτούμενος χρόνος για την έκδοση των σχετικών αποφάσεων</a:t>
            </a:r>
            <a:r>
              <a:rPr lang="el-GR" dirty="0" smtClean="0"/>
              <a:t>.</a:t>
            </a:r>
            <a:endParaRPr lang="en-US" dirty="0" smtClean="0"/>
          </a:p>
          <a:p>
            <a:r>
              <a:rPr lang="el-GR" dirty="0">
                <a:solidFill>
                  <a:srgbClr val="C00000"/>
                </a:solidFill>
              </a:rPr>
              <a:t>μειώνεται ο αριθμός των έργων </a:t>
            </a:r>
            <a:r>
              <a:rPr lang="el-GR" dirty="0"/>
              <a:t>και δραστηριοτήτων για τα οποία απαιτείται υποβολή και αξιολόγηση Μελέτης Περιβαλλοντικών Επιπτώσεων (ΜΠΕ) προκειμένου να </a:t>
            </a:r>
            <a:r>
              <a:rPr lang="el-GR" dirty="0" err="1"/>
              <a:t>αδειοδοτηθούν</a:t>
            </a:r>
            <a:r>
              <a:rPr lang="el-GR" dirty="0"/>
              <a:t> περιβαλλοντικά.</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30</a:t>
            </a:fld>
            <a:endParaRPr lang="el-GR"/>
          </a:p>
        </p:txBody>
      </p:sp>
      <p:sp>
        <p:nvSpPr>
          <p:cNvPr id="6" name="1 - Τίτλος"/>
          <p:cNvSpPr txBox="1">
            <a:spLocks/>
          </p:cNvSpPr>
          <p:nvPr/>
        </p:nvSpPr>
        <p:spPr>
          <a:xfrm>
            <a:off x="457200" y="-27384"/>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4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9458" name="Picture 2"/>
          <p:cNvPicPr>
            <a:picLocks noChangeAspect="1" noChangeArrowheads="1"/>
          </p:cNvPicPr>
          <p:nvPr/>
        </p:nvPicPr>
        <p:blipFill>
          <a:blip r:embed="rId2" cstate="print"/>
          <a:srcRect/>
          <a:stretch>
            <a:fillRect/>
          </a:stretch>
        </p:blipFill>
        <p:spPr bwMode="auto">
          <a:xfrm>
            <a:off x="0" y="628649"/>
            <a:ext cx="9144000" cy="62293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31</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4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20482" name="Picture 2"/>
          <p:cNvPicPr>
            <a:picLocks noChangeAspect="1" noChangeArrowheads="1"/>
          </p:cNvPicPr>
          <p:nvPr/>
        </p:nvPicPr>
        <p:blipFill>
          <a:blip r:embed="rId2" cstate="print"/>
          <a:srcRect/>
          <a:stretch>
            <a:fillRect/>
          </a:stretch>
        </p:blipFill>
        <p:spPr bwMode="auto">
          <a:xfrm>
            <a:off x="1" y="797693"/>
            <a:ext cx="9144000" cy="6060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692697"/>
            <a:ext cx="9151288" cy="6165304"/>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32</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4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37219" name="Rectangle 3"/>
          <p:cNvSpPr>
            <a:spLocks noChangeArrowheads="1"/>
          </p:cNvSpPr>
          <p:nvPr/>
        </p:nvSpPr>
        <p:spPr bwMode="auto">
          <a:xfrm>
            <a:off x="5580112" y="5069502"/>
            <a:ext cx="3563888" cy="1815882"/>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Παράδειγμα 6. </a:t>
            </a:r>
            <a: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Πρόκειται να κατασκευαστεί εγκατάσταση επεξεργασίας αστικών λυμάτων οικισμού 2.250 ισοδύναμου πληθυσμού με διάθεση των υγρών σε παρακείμενες δενδρώδεις καλλιέργειες. Κατατάξτε το έργο σε κατηγορία</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33</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5</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22530" name="Picture 2"/>
          <p:cNvPicPr>
            <a:picLocks noChangeAspect="1" noChangeArrowheads="1"/>
          </p:cNvPicPr>
          <p:nvPr/>
        </p:nvPicPr>
        <p:blipFill>
          <a:blip r:embed="rId2" cstate="print"/>
          <a:srcRect/>
          <a:stretch>
            <a:fillRect/>
          </a:stretch>
        </p:blipFill>
        <p:spPr bwMode="auto">
          <a:xfrm>
            <a:off x="11461" y="764704"/>
            <a:ext cx="9097043"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34</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5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5297" name="Rectangle 1"/>
          <p:cNvSpPr>
            <a:spLocks noChangeArrowheads="1"/>
          </p:cNvSpPr>
          <p:nvPr/>
        </p:nvSpPr>
        <p:spPr bwMode="auto">
          <a:xfrm>
            <a:off x="107504" y="5301208"/>
            <a:ext cx="89644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Παράδειγμα 7. </a:t>
            </a:r>
            <a:r>
              <a:rPr kumimoji="0" lang="el-G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Πρόκειται να πραγματοποιηθούν 5 ερευνητικές γεωτρήσεις για την ανεύρεση υδρογονανθράκων. Κατατάξτε το έργο σε κατηγορία</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1" y="1196752"/>
            <a:ext cx="9144001" cy="3134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35</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6</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40291" name="Rectangle 3"/>
          <p:cNvSpPr>
            <a:spLocks noChangeArrowheads="1"/>
          </p:cNvSpPr>
          <p:nvPr/>
        </p:nvSpPr>
        <p:spPr bwMode="auto">
          <a:xfrm>
            <a:off x="179512" y="5667636"/>
            <a:ext cx="871296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Παράδειγμα 8. </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Πρόκειται να κατασκευαστεί εντός σχεδίου πόλεως και εντός παραδοσιακού οικισμού Ξενοδοχειακό κατάλυμα δυναμικότητας 400 κλινών.  Κατατάξτε το έργο σε κατηγορία.</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8" name="Picture 2"/>
          <p:cNvPicPr>
            <a:picLocks noChangeAspect="1" noChangeArrowheads="1"/>
          </p:cNvPicPr>
          <p:nvPr/>
        </p:nvPicPr>
        <p:blipFill>
          <a:blip r:embed="rId2" cstate="print"/>
          <a:srcRect/>
          <a:stretch>
            <a:fillRect/>
          </a:stretch>
        </p:blipFill>
        <p:spPr bwMode="auto">
          <a:xfrm>
            <a:off x="0" y="692696"/>
            <a:ext cx="9144000" cy="48034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36</a:t>
            </a:fld>
            <a:endParaRPr lang="el-GR"/>
          </a:p>
        </p:txBody>
      </p:sp>
      <p:sp>
        <p:nvSpPr>
          <p:cNvPr id="6" name="1 - Τίτλος"/>
          <p:cNvSpPr txBox="1">
            <a:spLocks/>
          </p:cNvSpPr>
          <p:nvPr/>
        </p:nvSpPr>
        <p:spPr>
          <a:xfrm>
            <a:off x="457200" y="116632"/>
            <a:ext cx="8229600" cy="1152128"/>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6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25602" name="Picture 2"/>
          <p:cNvPicPr>
            <a:picLocks noChangeAspect="1" noChangeArrowheads="1"/>
          </p:cNvPicPr>
          <p:nvPr/>
        </p:nvPicPr>
        <p:blipFill>
          <a:blip r:embed="rId2" cstate="print"/>
          <a:srcRect/>
          <a:stretch>
            <a:fillRect/>
          </a:stretch>
        </p:blipFill>
        <p:spPr bwMode="auto">
          <a:xfrm>
            <a:off x="1" y="764704"/>
            <a:ext cx="9144000" cy="4972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37</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6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26626" name="Picture 2"/>
          <p:cNvPicPr>
            <a:picLocks noChangeAspect="1" noChangeArrowheads="1"/>
          </p:cNvPicPr>
          <p:nvPr/>
        </p:nvPicPr>
        <p:blipFill>
          <a:blip r:embed="rId2" cstate="print"/>
          <a:srcRect/>
          <a:stretch>
            <a:fillRect/>
          </a:stretch>
        </p:blipFill>
        <p:spPr bwMode="auto">
          <a:xfrm>
            <a:off x="1" y="692696"/>
            <a:ext cx="9100482" cy="634080"/>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0" y="1268760"/>
            <a:ext cx="9099176" cy="5710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38</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6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26626" name="Picture 2"/>
          <p:cNvPicPr>
            <a:picLocks noChangeAspect="1" noChangeArrowheads="1"/>
          </p:cNvPicPr>
          <p:nvPr/>
        </p:nvPicPr>
        <p:blipFill>
          <a:blip r:embed="rId2" cstate="print"/>
          <a:srcRect/>
          <a:stretch>
            <a:fillRect/>
          </a:stretch>
        </p:blipFill>
        <p:spPr bwMode="auto">
          <a:xfrm>
            <a:off x="1" y="1086435"/>
            <a:ext cx="9100482" cy="634080"/>
          </a:xfrm>
          <a:prstGeom prst="rect">
            <a:avLst/>
          </a:prstGeom>
          <a:noFill/>
          <a:ln w="9525">
            <a:noFill/>
            <a:miter lim="800000"/>
            <a:headEnd/>
            <a:tailEnd/>
          </a:ln>
        </p:spPr>
      </p:pic>
      <p:pic>
        <p:nvPicPr>
          <p:cNvPr id="27650" name="Picture 2"/>
          <p:cNvPicPr>
            <a:picLocks noChangeAspect="1" noChangeArrowheads="1"/>
          </p:cNvPicPr>
          <p:nvPr/>
        </p:nvPicPr>
        <p:blipFill>
          <a:blip r:embed="rId3" cstate="print"/>
          <a:srcRect/>
          <a:stretch>
            <a:fillRect/>
          </a:stretch>
        </p:blipFill>
        <p:spPr bwMode="auto">
          <a:xfrm>
            <a:off x="-1" y="1662499"/>
            <a:ext cx="9109581" cy="2702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39</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7</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28674" name="Picture 2"/>
          <p:cNvPicPr>
            <a:picLocks noChangeAspect="1" noChangeArrowheads="1"/>
          </p:cNvPicPr>
          <p:nvPr/>
        </p:nvPicPr>
        <p:blipFill>
          <a:blip r:embed="rId2" cstate="print"/>
          <a:srcRect/>
          <a:stretch>
            <a:fillRect/>
          </a:stretch>
        </p:blipFill>
        <p:spPr bwMode="auto">
          <a:xfrm>
            <a:off x="0" y="620688"/>
            <a:ext cx="9144000" cy="57728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r>
              <a:rPr lang="el-GR" dirty="0"/>
              <a:t>Με </a:t>
            </a:r>
            <a:r>
              <a:rPr lang="el-GR" dirty="0" smtClean="0"/>
              <a:t>το ΦΕΚ 2471/Β/2016 </a:t>
            </a:r>
            <a:r>
              <a:rPr lang="el-GR" dirty="0"/>
              <a:t>όλα τα έργα και οι δραστηριότητες για τα οποία απαιτείται περιβαλλοντική </a:t>
            </a:r>
            <a:r>
              <a:rPr lang="el-GR" dirty="0" err="1"/>
              <a:t>αδειοδότηση</a:t>
            </a:r>
            <a:r>
              <a:rPr lang="el-GR" dirty="0"/>
              <a:t> έχουν καταταγεί σε δυο κατηγορίες: την </a:t>
            </a:r>
            <a:r>
              <a:rPr lang="el-GR" dirty="0">
                <a:solidFill>
                  <a:srgbClr val="C00000"/>
                </a:solidFill>
              </a:rPr>
              <a:t>Α (η οποία υποδιαιρείται στις υποκατηγορίες Α1 και Α2) </a:t>
            </a:r>
            <a:r>
              <a:rPr lang="el-GR" dirty="0"/>
              <a:t>και την </a:t>
            </a:r>
            <a:r>
              <a:rPr lang="el-GR" dirty="0">
                <a:solidFill>
                  <a:srgbClr val="00B050"/>
                </a:solidFill>
              </a:rPr>
              <a:t>Β και σε 12 ομάδες κοινές για όλες τις κατηγορίες</a:t>
            </a:r>
            <a:r>
              <a:rPr lang="el-GR" dirty="0">
                <a:solidFill>
                  <a:srgbClr val="C00000"/>
                </a:solidFill>
              </a:rPr>
              <a:t>. </a:t>
            </a:r>
            <a:r>
              <a:rPr lang="el-GR" dirty="0"/>
              <a:t>Στην υποκατηγορία Α1 κατατάσσονται τα έργα και οι δραστηριότητες που ενδέχεται να προκαλέσουν </a:t>
            </a:r>
            <a:r>
              <a:rPr lang="el-GR" dirty="0">
                <a:solidFill>
                  <a:srgbClr val="C00000"/>
                </a:solidFill>
              </a:rPr>
              <a:t>πολύ σημαντικές επιπτώσεις</a:t>
            </a:r>
            <a:r>
              <a:rPr lang="el-GR" dirty="0"/>
              <a:t> στο περιβάλλον, ενώ στην υποκατηγορία Α2 κατατάσσονται τα έργα και οι δραστηριότητες που ενδέχεται να προκαλέσουν </a:t>
            </a:r>
            <a:r>
              <a:rPr lang="el-GR" dirty="0">
                <a:solidFill>
                  <a:srgbClr val="C00000"/>
                </a:solidFill>
              </a:rPr>
              <a:t>σημαντικές επιπτώσεις </a:t>
            </a:r>
            <a:r>
              <a:rPr lang="el-GR" dirty="0"/>
              <a:t>στο περιβάλλον. Η κατηγορία Β περιλαμβάνει έργα και δραστηριότητες που χαρακτηρίζονται από </a:t>
            </a:r>
            <a:r>
              <a:rPr lang="el-GR" dirty="0">
                <a:solidFill>
                  <a:srgbClr val="00B050"/>
                </a:solidFill>
              </a:rPr>
              <a:t>τοπικές και μη σημαντικές επιπτώσεις </a:t>
            </a:r>
            <a:r>
              <a:rPr lang="el-GR" dirty="0"/>
              <a:t>στο περιβάλλον.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40</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7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44387" name="Rectangle 3"/>
          <p:cNvSpPr>
            <a:spLocks noChangeArrowheads="1"/>
          </p:cNvSpPr>
          <p:nvPr/>
        </p:nvSpPr>
        <p:spPr bwMode="auto">
          <a:xfrm>
            <a:off x="107504" y="3954829"/>
            <a:ext cx="8856984" cy="23544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Παράδειγμα 9. </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Πρόκειται να κατασκευαστεί εγκατάσταση εκτροφής κοτόπουλων δυναμικότητας 12.000 θέσεων πάχυνσης.  Κατατάξτε το έργο σε κατηγορία.</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Παράδειγμα 10. </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Πρόκειται να κατασκευαστεί μεικτή εγκατάσταση εκτροφής </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α. κοτόπουλων δυναμικότητας 12.000 θέσεων πάχυνσης.  </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β. 5.000 φασιανών και</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γ. 60 </a:t>
            </a:r>
            <a:r>
              <a:rPr kumimoji="0" lang="el-GR"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Χοιρομητέρων</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με τα παράγωγά τους (άνω των 30 κιλών)</a:t>
            </a:r>
            <a:endParaRPr kumimoji="0" lang="el-G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Κατατάξτε το έργο σε κατηγορία.</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9698" name="Picture 2"/>
          <p:cNvPicPr>
            <a:picLocks noChangeAspect="1" noChangeArrowheads="1"/>
          </p:cNvPicPr>
          <p:nvPr/>
        </p:nvPicPr>
        <p:blipFill>
          <a:blip r:embed="rId2" cstate="print"/>
          <a:srcRect/>
          <a:stretch>
            <a:fillRect/>
          </a:stretch>
        </p:blipFill>
        <p:spPr bwMode="auto">
          <a:xfrm>
            <a:off x="0" y="620688"/>
            <a:ext cx="9063693"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41</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8</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30722" name="Picture 2"/>
          <p:cNvPicPr>
            <a:picLocks noChangeAspect="1" noChangeArrowheads="1"/>
          </p:cNvPicPr>
          <p:nvPr/>
        </p:nvPicPr>
        <p:blipFill>
          <a:blip r:embed="rId2" cstate="print"/>
          <a:srcRect/>
          <a:stretch>
            <a:fillRect/>
          </a:stretch>
        </p:blipFill>
        <p:spPr bwMode="auto">
          <a:xfrm>
            <a:off x="0" y="620688"/>
            <a:ext cx="9100375"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42</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9</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31746" name="Picture 2"/>
          <p:cNvPicPr>
            <a:picLocks noChangeAspect="1" noChangeArrowheads="1"/>
          </p:cNvPicPr>
          <p:nvPr/>
        </p:nvPicPr>
        <p:blipFill>
          <a:blip r:embed="rId2" cstate="print"/>
          <a:srcRect/>
          <a:stretch>
            <a:fillRect/>
          </a:stretch>
        </p:blipFill>
        <p:spPr bwMode="auto">
          <a:xfrm>
            <a:off x="1" y="969742"/>
            <a:ext cx="9144000" cy="5078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43</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9</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 TextBox"/>
          <p:cNvSpPr txBox="1"/>
          <p:nvPr/>
        </p:nvSpPr>
        <p:spPr>
          <a:xfrm>
            <a:off x="323528" y="692696"/>
            <a:ext cx="8064896" cy="4708981"/>
          </a:xfrm>
          <a:prstGeom prst="rect">
            <a:avLst/>
          </a:prstGeom>
          <a:noFill/>
        </p:spPr>
        <p:txBody>
          <a:bodyPr wrap="square" rtlCol="0">
            <a:spAutoFit/>
          </a:bodyPr>
          <a:lstStyle/>
          <a:p>
            <a:r>
              <a:rPr lang="el-GR" sz="2000" dirty="0" smtClean="0"/>
              <a:t>Η κατηγοριοποίηση δεν ορίζεται μόνο από το είδος και τη δυναμικότητα/μεγέθους του έργου, αλλά και από τα ιδιαίτερα χαρακτηριστικά της </a:t>
            </a:r>
            <a:r>
              <a:rPr lang="el-GR" sz="2000" b="1" dirty="0" smtClean="0"/>
              <a:t>θέσης του έργου</a:t>
            </a:r>
            <a:r>
              <a:rPr lang="el-GR" sz="2000" dirty="0" smtClean="0"/>
              <a:t>. Στη νομοθεσία αυτό εκφράζεται με μόρια. Ο συνδυασμός αυτών των δύο και πιθανών άλλες νομοθετικές ρυθμίσεις καθορίζουν την τελική κατάταξη του έργου.</a:t>
            </a:r>
          </a:p>
          <a:p>
            <a:endParaRPr lang="el-GR" sz="2000" dirty="0" smtClean="0"/>
          </a:p>
          <a:p>
            <a:r>
              <a:rPr lang="el-GR" sz="2000" dirty="0" smtClean="0"/>
              <a:t>Υπάρχουν 3 κριτήρια</a:t>
            </a:r>
          </a:p>
          <a:p>
            <a:r>
              <a:rPr lang="el-GR" sz="2000" dirty="0" smtClean="0"/>
              <a:t>1. </a:t>
            </a:r>
            <a:r>
              <a:rPr lang="el-GR" sz="2000" i="1" dirty="0" smtClean="0"/>
              <a:t>Χρήσεις γης</a:t>
            </a:r>
          </a:p>
          <a:p>
            <a:r>
              <a:rPr lang="el-GR" sz="2000" dirty="0" smtClean="0"/>
              <a:t>2. </a:t>
            </a:r>
            <a:r>
              <a:rPr lang="el-GR" sz="2000" i="1" dirty="0" smtClean="0"/>
              <a:t>Ευαισθησία και αφομοιωτική ικανότητα φυσικού περιβάλλοντος και</a:t>
            </a:r>
          </a:p>
          <a:p>
            <a:r>
              <a:rPr lang="el-GR" sz="2000" i="1" dirty="0" smtClean="0"/>
              <a:t>3. Έκταση περιβαλλοντικών επιπτώσεων</a:t>
            </a:r>
          </a:p>
          <a:p>
            <a:endParaRPr lang="el-GR" sz="2000" i="1" dirty="0" smtClean="0"/>
          </a:p>
          <a:p>
            <a:r>
              <a:rPr lang="el-GR" sz="2000" i="1" dirty="0" smtClean="0"/>
              <a:t>Βλέπε </a:t>
            </a:r>
            <a:r>
              <a:rPr lang="el-GR" sz="2000" dirty="0" smtClean="0"/>
              <a:t>ΥΑ 37674 (ΦΕΚ 2471/14–8–2016), Πίνακας 4, σ. 26831.</a:t>
            </a:r>
            <a:endParaRPr lang="el-GR" sz="2000" i="1" dirty="0" smtClean="0"/>
          </a:p>
          <a:p>
            <a:endParaRPr lang="el-GR" sz="2000" dirty="0" smtClean="0"/>
          </a:p>
          <a:p>
            <a:endParaRPr lang="el-GR" sz="2000" dirty="0" smtClean="0"/>
          </a:p>
          <a:p>
            <a:r>
              <a:rPr lang="el-GR" sz="2000" dirty="0" smtClean="0"/>
              <a:t> </a:t>
            </a:r>
            <a:endParaRPr lang="el-GR"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44</a:t>
            </a:fld>
            <a:endParaRPr lang="el-GR"/>
          </a:p>
        </p:txBody>
      </p:sp>
      <p:pic>
        <p:nvPicPr>
          <p:cNvPr id="32770" name="Picture 2"/>
          <p:cNvPicPr>
            <a:picLocks noChangeAspect="1" noChangeArrowheads="1"/>
          </p:cNvPicPr>
          <p:nvPr/>
        </p:nvPicPr>
        <p:blipFill>
          <a:blip r:embed="rId2" cstate="print"/>
          <a:srcRect/>
          <a:stretch>
            <a:fillRect/>
          </a:stretch>
        </p:blipFill>
        <p:spPr bwMode="auto">
          <a:xfrm>
            <a:off x="0" y="0"/>
            <a:ext cx="9144000" cy="5988676"/>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7477" y="5959787"/>
            <a:ext cx="9144000" cy="6237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45</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9</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33794" name="Picture 2"/>
          <p:cNvPicPr>
            <a:picLocks noChangeAspect="1" noChangeArrowheads="1"/>
          </p:cNvPicPr>
          <p:nvPr/>
        </p:nvPicPr>
        <p:blipFill>
          <a:blip r:embed="rId2" cstate="print"/>
          <a:srcRect/>
          <a:stretch>
            <a:fillRect/>
          </a:stretch>
        </p:blipFill>
        <p:spPr bwMode="auto">
          <a:xfrm>
            <a:off x="0" y="620687"/>
            <a:ext cx="9144000" cy="59312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46</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9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34818" name="Picture 2"/>
          <p:cNvPicPr>
            <a:picLocks noChangeAspect="1" noChangeArrowheads="1"/>
          </p:cNvPicPr>
          <p:nvPr/>
        </p:nvPicPr>
        <p:blipFill>
          <a:blip r:embed="rId2" cstate="print"/>
          <a:srcRect/>
          <a:stretch>
            <a:fillRect/>
          </a:stretch>
        </p:blipFill>
        <p:spPr bwMode="auto">
          <a:xfrm>
            <a:off x="0" y="620687"/>
            <a:ext cx="9144000" cy="5951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47</a:t>
            </a:fld>
            <a:endParaRPr lang="el-GR"/>
          </a:p>
        </p:txBody>
      </p:sp>
      <p:sp>
        <p:nvSpPr>
          <p:cNvPr id="6" name="1 - Τίτλος"/>
          <p:cNvSpPr txBox="1">
            <a:spLocks/>
          </p:cNvSpPr>
          <p:nvPr/>
        </p:nvSpPr>
        <p:spPr>
          <a:xfrm>
            <a:off x="457200" y="-27384"/>
            <a:ext cx="8229600" cy="64807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9 συνέχεια</a:t>
            </a: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35842" name="Picture 2"/>
          <p:cNvPicPr>
            <a:picLocks noChangeAspect="1" noChangeArrowheads="1"/>
          </p:cNvPicPr>
          <p:nvPr/>
        </p:nvPicPr>
        <p:blipFill>
          <a:blip r:embed="rId2" cstate="print"/>
          <a:srcRect/>
          <a:stretch>
            <a:fillRect/>
          </a:stretch>
        </p:blipFill>
        <p:spPr bwMode="auto">
          <a:xfrm>
            <a:off x="0" y="476672"/>
            <a:ext cx="8986852" cy="6381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48</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9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36866" name="Picture 2"/>
          <p:cNvPicPr>
            <a:picLocks noChangeAspect="1" noChangeArrowheads="1"/>
          </p:cNvPicPr>
          <p:nvPr/>
        </p:nvPicPr>
        <p:blipFill>
          <a:blip r:embed="rId2" cstate="print"/>
          <a:srcRect/>
          <a:stretch>
            <a:fillRect/>
          </a:stretch>
        </p:blipFill>
        <p:spPr bwMode="auto">
          <a:xfrm>
            <a:off x="0" y="620687"/>
            <a:ext cx="9144000" cy="61360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49</a:t>
            </a:fld>
            <a:endParaRPr lang="el-GR"/>
          </a:p>
        </p:txBody>
      </p:sp>
      <p:sp>
        <p:nvSpPr>
          <p:cNvPr id="6" name="1 - Τίτλος"/>
          <p:cNvSpPr txBox="1">
            <a:spLocks/>
          </p:cNvSpPr>
          <p:nvPr/>
        </p:nvSpPr>
        <p:spPr>
          <a:xfrm>
            <a:off x="457200" y="-27384"/>
            <a:ext cx="8229600" cy="64807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9 συνέχεια</a:t>
            </a: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37890" name="Picture 2"/>
          <p:cNvPicPr>
            <a:picLocks noChangeAspect="1" noChangeArrowheads="1"/>
          </p:cNvPicPr>
          <p:nvPr/>
        </p:nvPicPr>
        <p:blipFill>
          <a:blip r:embed="rId2" cstate="print"/>
          <a:srcRect/>
          <a:stretch>
            <a:fillRect/>
          </a:stretch>
        </p:blipFill>
        <p:spPr bwMode="auto">
          <a:xfrm>
            <a:off x="0" y="548679"/>
            <a:ext cx="9144000" cy="62355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C00000"/>
                </a:solidFill>
              </a:rPr>
              <a:t>Οι ομάδες αυτές είναι οι ακόλουθες:</a:t>
            </a:r>
            <a:endParaRPr lang="el-GR" dirty="0">
              <a:solidFill>
                <a:srgbClr val="C00000"/>
              </a:solidFill>
            </a:endParaRPr>
          </a:p>
        </p:txBody>
      </p:sp>
      <p:sp>
        <p:nvSpPr>
          <p:cNvPr id="3" name="2 - Θέση περιεχομένου"/>
          <p:cNvSpPr>
            <a:spLocks noGrp="1"/>
          </p:cNvSpPr>
          <p:nvPr>
            <p:ph idx="1"/>
          </p:nvPr>
        </p:nvSpPr>
        <p:spPr/>
        <p:txBody>
          <a:bodyPr>
            <a:normAutofit fontScale="77500" lnSpcReduction="20000"/>
          </a:bodyPr>
          <a:lstStyle/>
          <a:p>
            <a:pPr marL="0" indent="0">
              <a:buNone/>
            </a:pPr>
            <a:r>
              <a:rPr lang="el-GR" dirty="0" smtClean="0"/>
              <a:t>ομάδα </a:t>
            </a:r>
            <a:r>
              <a:rPr lang="el-GR" dirty="0"/>
              <a:t>1η: Έργα χερσαίων και εναέριων μεταφορών</a:t>
            </a:r>
            <a:br>
              <a:rPr lang="el-GR" dirty="0"/>
            </a:br>
            <a:r>
              <a:rPr lang="el-GR" dirty="0"/>
              <a:t>ομάδα 2η: Υδραυλικά έργα</a:t>
            </a:r>
            <a:br>
              <a:rPr lang="el-GR" dirty="0"/>
            </a:br>
            <a:r>
              <a:rPr lang="el-GR" dirty="0"/>
              <a:t>ομάδα 3η: Λιμενικά έργα</a:t>
            </a:r>
            <a:br>
              <a:rPr lang="el-GR" dirty="0"/>
            </a:br>
            <a:r>
              <a:rPr lang="el-GR" dirty="0"/>
              <a:t>ομάδα 4η: Συστήματα περιβαλλοντικών υποδομών</a:t>
            </a:r>
            <a:br>
              <a:rPr lang="el-GR" dirty="0"/>
            </a:br>
            <a:r>
              <a:rPr lang="el-GR" dirty="0"/>
              <a:t>ομάδα 5η: Εξορυκτικές δραστηριότητες</a:t>
            </a:r>
            <a:br>
              <a:rPr lang="el-GR" dirty="0"/>
            </a:br>
            <a:r>
              <a:rPr lang="el-GR" dirty="0"/>
              <a:t>ομάδα 6η: Τουριστικές εγκαταστάσεις και έργα αστικής ανάπλασης, κτιριακού τομέα, αθλητισμού και αναψυχής </a:t>
            </a:r>
            <a:br>
              <a:rPr lang="el-GR" dirty="0"/>
            </a:br>
            <a:r>
              <a:rPr lang="el-GR" dirty="0"/>
              <a:t>ομάδα 7η: </a:t>
            </a:r>
            <a:r>
              <a:rPr lang="el-GR" dirty="0" err="1"/>
              <a:t>Πτηνοκτηνοτροφικές</a:t>
            </a:r>
            <a:r>
              <a:rPr lang="el-GR" dirty="0"/>
              <a:t> εγκαταστάσεις</a:t>
            </a:r>
            <a:br>
              <a:rPr lang="el-GR" dirty="0"/>
            </a:br>
            <a:r>
              <a:rPr lang="el-GR" dirty="0"/>
              <a:t>ομάδα 8η: Υδατοκαλλιέργειες</a:t>
            </a:r>
            <a:br>
              <a:rPr lang="el-GR" dirty="0"/>
            </a:br>
            <a:r>
              <a:rPr lang="el-GR" dirty="0"/>
              <a:t>ομάδα 9η: Βιομηχανικές και συναφείς εγκαταστάσεις</a:t>
            </a:r>
            <a:br>
              <a:rPr lang="el-GR" dirty="0"/>
            </a:br>
            <a:r>
              <a:rPr lang="el-GR" dirty="0"/>
              <a:t>ομάδα 10η: Ανανεώσιμες πηγές ενέργειας</a:t>
            </a:r>
            <a:br>
              <a:rPr lang="el-GR" dirty="0"/>
            </a:br>
            <a:r>
              <a:rPr lang="el-GR" dirty="0"/>
              <a:t>ομάδα 11η: Μεταφορά ενέργειας, καυσίμων και χημικών ουσιών</a:t>
            </a:r>
            <a:br>
              <a:rPr lang="el-GR" dirty="0"/>
            </a:br>
            <a:r>
              <a:rPr lang="el-GR" dirty="0"/>
              <a:t>ομάδα 12η: Ειδικά έργα και </a:t>
            </a:r>
            <a:r>
              <a:rPr lang="el-GR" dirty="0" smtClean="0"/>
              <a:t>δραστηριότητες</a:t>
            </a:r>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50</a:t>
            </a:fld>
            <a:endParaRPr lang="el-GR"/>
          </a:p>
        </p:txBody>
      </p:sp>
      <p:sp>
        <p:nvSpPr>
          <p:cNvPr id="6" name="1 - Τίτλος"/>
          <p:cNvSpPr txBox="1">
            <a:spLocks/>
          </p:cNvSpPr>
          <p:nvPr/>
        </p:nvSpPr>
        <p:spPr>
          <a:xfrm>
            <a:off x="457200" y="-27384"/>
            <a:ext cx="8229600" cy="576064"/>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9 συνέχεια</a:t>
            </a: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38914" name="Picture 2"/>
          <p:cNvPicPr>
            <a:picLocks noChangeAspect="1" noChangeArrowheads="1"/>
          </p:cNvPicPr>
          <p:nvPr/>
        </p:nvPicPr>
        <p:blipFill>
          <a:blip r:embed="rId2" cstate="print"/>
          <a:srcRect/>
          <a:stretch>
            <a:fillRect/>
          </a:stretch>
        </p:blipFill>
        <p:spPr bwMode="auto">
          <a:xfrm>
            <a:off x="0" y="404664"/>
            <a:ext cx="9144000" cy="5037458"/>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36512" y="5399532"/>
            <a:ext cx="9144000" cy="405732"/>
          </a:xfrm>
          <a:prstGeom prst="rect">
            <a:avLst/>
          </a:prstGeom>
          <a:noFill/>
          <a:ln w="9525">
            <a:noFill/>
            <a:miter lim="800000"/>
            <a:headEnd/>
            <a:tailEnd/>
          </a:ln>
        </p:spPr>
      </p:pic>
      <p:pic>
        <p:nvPicPr>
          <p:cNvPr id="38916" name="Picture 4"/>
          <p:cNvPicPr>
            <a:picLocks noChangeAspect="1" noChangeArrowheads="1"/>
          </p:cNvPicPr>
          <p:nvPr/>
        </p:nvPicPr>
        <p:blipFill>
          <a:blip r:embed="rId4" cstate="print"/>
          <a:srcRect/>
          <a:stretch>
            <a:fillRect/>
          </a:stretch>
        </p:blipFill>
        <p:spPr bwMode="auto">
          <a:xfrm>
            <a:off x="0" y="5805264"/>
            <a:ext cx="9144000" cy="12547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b="9919"/>
          <a:stretch>
            <a:fillRect/>
          </a:stretch>
        </p:blipFill>
        <p:spPr bwMode="auto">
          <a:xfrm>
            <a:off x="0" y="620688"/>
            <a:ext cx="8676456" cy="5616624"/>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51</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9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59749" name="Rectangle 5"/>
          <p:cNvSpPr>
            <a:spLocks noChangeArrowheads="1"/>
          </p:cNvSpPr>
          <p:nvPr/>
        </p:nvSpPr>
        <p:spPr bwMode="auto">
          <a:xfrm>
            <a:off x="5436096" y="5013176"/>
            <a:ext cx="3707904" cy="1815882"/>
          </a:xfrm>
          <a:prstGeom prst="rect">
            <a:avLst/>
          </a:prstGeom>
          <a:solidFill>
            <a:schemeClr val="tx1">
              <a:lumMod val="50000"/>
              <a:lumOff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Παράδειγμα 11. </a:t>
            </a:r>
            <a:r>
              <a:rPr kumimoji="0" lang="el-GR" sz="1600" b="0"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Πρόκειται να κατασκευαστεί εγκατάσταση κατασκευής ηλεκτρικών συσσωρευτών δυναμικότητας 20 τόνων ανά ημέρα. Το έργο θα κατασκευαστεί σε γεωργική γη υψηλής παραγωγικότητας και 400 μέτρα από το σχέδιο πόλης.  </a:t>
            </a:r>
            <a:endParaRPr kumimoji="0" lang="el-GR" sz="16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52</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9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0962" name="Picture 2"/>
          <p:cNvPicPr>
            <a:picLocks noChangeAspect="1" noChangeArrowheads="1"/>
          </p:cNvPicPr>
          <p:nvPr/>
        </p:nvPicPr>
        <p:blipFill>
          <a:blip r:embed="rId2" cstate="print"/>
          <a:srcRect/>
          <a:stretch>
            <a:fillRect/>
          </a:stretch>
        </p:blipFill>
        <p:spPr bwMode="auto">
          <a:xfrm>
            <a:off x="-1" y="1052736"/>
            <a:ext cx="9097191"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53</a:t>
            </a:fld>
            <a:endParaRPr lang="el-GR"/>
          </a:p>
        </p:txBody>
      </p:sp>
      <p:pic>
        <p:nvPicPr>
          <p:cNvPr id="41986" name="Picture 2"/>
          <p:cNvPicPr>
            <a:picLocks noChangeAspect="1" noChangeArrowheads="1"/>
          </p:cNvPicPr>
          <p:nvPr/>
        </p:nvPicPr>
        <p:blipFill>
          <a:blip r:embed="rId2" cstate="print"/>
          <a:srcRect/>
          <a:stretch>
            <a:fillRect/>
          </a:stretch>
        </p:blipFill>
        <p:spPr bwMode="auto">
          <a:xfrm>
            <a:off x="1" y="476673"/>
            <a:ext cx="9144000" cy="4648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54</a:t>
            </a:fld>
            <a:endParaRPr lang="el-GR"/>
          </a:p>
        </p:txBody>
      </p:sp>
      <p:pic>
        <p:nvPicPr>
          <p:cNvPr id="43010" name="Picture 2"/>
          <p:cNvPicPr>
            <a:picLocks noChangeAspect="1" noChangeArrowheads="1"/>
          </p:cNvPicPr>
          <p:nvPr/>
        </p:nvPicPr>
        <p:blipFill>
          <a:blip r:embed="rId2" cstate="print"/>
          <a:srcRect/>
          <a:stretch>
            <a:fillRect/>
          </a:stretch>
        </p:blipFill>
        <p:spPr bwMode="auto">
          <a:xfrm>
            <a:off x="0" y="1108024"/>
            <a:ext cx="9144000" cy="13937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55</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a:t>
            </a:r>
            <a:r>
              <a:rPr kumimoji="0" lang="en-US" sz="3600" b="0" i="0" u="none" strike="noStrike" kern="1200" cap="none" spc="0" normalizeH="0" baseline="0" noProof="0" dirty="0" smtClean="0">
                <a:ln>
                  <a:noFill/>
                </a:ln>
                <a:solidFill>
                  <a:srgbClr val="C00000"/>
                </a:solidFill>
                <a:effectLst/>
                <a:uLnTx/>
                <a:uFillTx/>
                <a:latin typeface="+mj-lt"/>
                <a:ea typeface="+mj-ea"/>
                <a:cs typeface="+mj-cs"/>
              </a:rPr>
              <a:t>10</a:t>
            </a:r>
            <a:r>
              <a:rPr kumimoji="0" lang="el-GR" sz="3600" b="0" i="0" u="none" strike="noStrike" kern="1200" cap="none" spc="0" normalizeH="0" baseline="0" noProof="0" dirty="0" smtClean="0">
                <a:ln>
                  <a:noFill/>
                </a:ln>
                <a:solidFill>
                  <a:srgbClr val="C00000"/>
                </a:solidFill>
                <a:effectLst/>
                <a:uLnTx/>
                <a:uFillTx/>
                <a:latin typeface="+mj-lt"/>
                <a:ea typeface="+mj-ea"/>
                <a:cs typeface="+mj-cs"/>
              </a:rPr>
              <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4034" name="Picture 2"/>
          <p:cNvPicPr>
            <a:picLocks noChangeAspect="1" noChangeArrowheads="1"/>
          </p:cNvPicPr>
          <p:nvPr/>
        </p:nvPicPr>
        <p:blipFill>
          <a:blip r:embed="rId2" cstate="print"/>
          <a:srcRect/>
          <a:stretch>
            <a:fillRect/>
          </a:stretch>
        </p:blipFill>
        <p:spPr bwMode="auto">
          <a:xfrm>
            <a:off x="0" y="548680"/>
            <a:ext cx="9144000" cy="54117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56</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a:t>
            </a:r>
            <a:r>
              <a:rPr kumimoji="0" lang="en-US" sz="3600" b="0" i="0" u="none" strike="noStrike" kern="1200" cap="none" spc="0" normalizeH="0" baseline="0" noProof="0" dirty="0" smtClean="0">
                <a:ln>
                  <a:noFill/>
                </a:ln>
                <a:solidFill>
                  <a:srgbClr val="C00000"/>
                </a:solidFill>
                <a:effectLst/>
                <a:uLnTx/>
                <a:uFillTx/>
                <a:latin typeface="+mj-lt"/>
                <a:ea typeface="+mj-ea"/>
                <a:cs typeface="+mj-cs"/>
              </a:rPr>
              <a:t>10 </a:t>
            </a:r>
            <a:r>
              <a:rPr kumimoji="0" lang="el-GR" sz="3600" b="0" i="0" u="none" strike="noStrike" kern="1200" cap="none" spc="0" normalizeH="0" baseline="0" noProof="0" dirty="0" smtClean="0">
                <a:ln>
                  <a:noFill/>
                </a:ln>
                <a:solidFill>
                  <a:srgbClr val="C00000"/>
                </a:solidFill>
                <a:effectLst/>
                <a:uLnTx/>
                <a:uFillTx/>
                <a:latin typeface="+mj-lt"/>
                <a:ea typeface="+mj-ea"/>
                <a:cs typeface="+mj-cs"/>
              </a:rPr>
              <a:t>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5058" name="Picture 2"/>
          <p:cNvPicPr>
            <a:picLocks noChangeAspect="1" noChangeArrowheads="1"/>
          </p:cNvPicPr>
          <p:nvPr/>
        </p:nvPicPr>
        <p:blipFill>
          <a:blip r:embed="rId2" cstate="print"/>
          <a:srcRect/>
          <a:stretch>
            <a:fillRect/>
          </a:stretch>
        </p:blipFill>
        <p:spPr bwMode="auto">
          <a:xfrm>
            <a:off x="0" y="692696"/>
            <a:ext cx="9144000" cy="5096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57</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a:t>
            </a:r>
            <a:r>
              <a:rPr kumimoji="0" lang="en-US" sz="3600" b="0" i="0" u="none" strike="noStrike" kern="1200" cap="none" spc="0" normalizeH="0" baseline="0" noProof="0" dirty="0" smtClean="0">
                <a:ln>
                  <a:noFill/>
                </a:ln>
                <a:solidFill>
                  <a:srgbClr val="C00000"/>
                </a:solidFill>
                <a:effectLst/>
                <a:uLnTx/>
                <a:uFillTx/>
                <a:latin typeface="+mj-lt"/>
                <a:ea typeface="+mj-ea"/>
                <a:cs typeface="+mj-cs"/>
              </a:rPr>
              <a:t>10 </a:t>
            </a:r>
            <a:r>
              <a:rPr kumimoji="0" lang="el-GR" sz="3600" b="0" i="0" u="none" strike="noStrike" kern="1200" cap="none" spc="0" normalizeH="0" baseline="0" noProof="0" dirty="0" smtClean="0">
                <a:ln>
                  <a:noFill/>
                </a:ln>
                <a:solidFill>
                  <a:srgbClr val="C00000"/>
                </a:solidFill>
                <a:effectLst/>
                <a:uLnTx/>
                <a:uFillTx/>
                <a:latin typeface="+mj-lt"/>
                <a:ea typeface="+mj-ea"/>
                <a:cs typeface="+mj-cs"/>
              </a:rPr>
              <a:t>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6082" name="Picture 2"/>
          <p:cNvPicPr>
            <a:picLocks noChangeAspect="1" noChangeArrowheads="1"/>
          </p:cNvPicPr>
          <p:nvPr/>
        </p:nvPicPr>
        <p:blipFill>
          <a:blip r:embed="rId2" cstate="print"/>
          <a:srcRect/>
          <a:stretch>
            <a:fillRect/>
          </a:stretch>
        </p:blipFill>
        <p:spPr bwMode="auto">
          <a:xfrm>
            <a:off x="0" y="836712"/>
            <a:ext cx="9144000" cy="178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58</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a:t>
            </a:r>
            <a:r>
              <a:rPr kumimoji="0" lang="en-US" sz="3600" b="0" i="0" u="none" strike="noStrike" kern="1200" cap="none" spc="0" normalizeH="0" baseline="0" noProof="0" dirty="0" smtClean="0">
                <a:ln>
                  <a:noFill/>
                </a:ln>
                <a:solidFill>
                  <a:srgbClr val="C00000"/>
                </a:solidFill>
                <a:effectLst/>
                <a:uLnTx/>
                <a:uFillTx/>
                <a:latin typeface="+mj-lt"/>
                <a:ea typeface="+mj-ea"/>
                <a:cs typeface="+mj-cs"/>
              </a:rPr>
              <a:t>1</a:t>
            </a:r>
            <a:r>
              <a:rPr kumimoji="0" lang="el-GR" sz="3600" b="0" i="0" u="none" strike="noStrike" kern="1200" cap="none" spc="0" normalizeH="0" baseline="0" noProof="0" dirty="0" smtClean="0">
                <a:ln>
                  <a:noFill/>
                </a:ln>
                <a:solidFill>
                  <a:srgbClr val="C00000"/>
                </a:solidFill>
                <a:effectLst/>
                <a:uLnTx/>
                <a:uFillTx/>
                <a:latin typeface="+mj-lt"/>
                <a:ea typeface="+mj-ea"/>
                <a:cs typeface="+mj-cs"/>
              </a:rPr>
              <a:t>1</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7106" name="Picture 2"/>
          <p:cNvPicPr>
            <a:picLocks noChangeAspect="1" noChangeArrowheads="1"/>
          </p:cNvPicPr>
          <p:nvPr/>
        </p:nvPicPr>
        <p:blipFill>
          <a:blip r:embed="rId2" cstate="print"/>
          <a:srcRect/>
          <a:stretch>
            <a:fillRect/>
          </a:stretch>
        </p:blipFill>
        <p:spPr bwMode="auto">
          <a:xfrm>
            <a:off x="1" y="620688"/>
            <a:ext cx="9144000" cy="522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59</a:t>
            </a:fld>
            <a:endParaRPr lang="el-GR"/>
          </a:p>
        </p:txBody>
      </p:sp>
      <p:sp>
        <p:nvSpPr>
          <p:cNvPr id="6" name="1 - Τίτλος"/>
          <p:cNvSpPr txBox="1">
            <a:spLocks/>
          </p:cNvSpPr>
          <p:nvPr/>
        </p:nvSpPr>
        <p:spPr>
          <a:xfrm>
            <a:off x="457200" y="332656"/>
            <a:ext cx="8229600" cy="504056"/>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a:t>
            </a:r>
            <a:r>
              <a:rPr kumimoji="0" lang="en-US" sz="3600" b="0" i="0" u="none" strike="noStrike" kern="1200" cap="none" spc="0" normalizeH="0" baseline="0" noProof="0" dirty="0" smtClean="0">
                <a:ln>
                  <a:noFill/>
                </a:ln>
                <a:solidFill>
                  <a:srgbClr val="C00000"/>
                </a:solidFill>
                <a:effectLst/>
                <a:uLnTx/>
                <a:uFillTx/>
                <a:latin typeface="+mj-lt"/>
                <a:ea typeface="+mj-ea"/>
                <a:cs typeface="+mj-cs"/>
              </a:rPr>
              <a:t>1</a:t>
            </a:r>
            <a:r>
              <a:rPr kumimoji="0" lang="el-GR" sz="3600" b="0" i="0" u="none" strike="noStrike" kern="1200" cap="none" spc="0" normalizeH="0" baseline="0" noProof="0" dirty="0" smtClean="0">
                <a:ln>
                  <a:noFill/>
                </a:ln>
                <a:solidFill>
                  <a:srgbClr val="C00000"/>
                </a:solidFill>
                <a:effectLst/>
                <a:uLnTx/>
                <a:uFillTx/>
                <a:latin typeface="+mj-lt"/>
                <a:ea typeface="+mj-ea"/>
                <a:cs typeface="+mj-cs"/>
              </a:rPr>
              <a:t>1, συνέχεια</a:t>
            </a: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8130" name="Picture 2"/>
          <p:cNvPicPr>
            <a:picLocks noChangeAspect="1" noChangeArrowheads="1"/>
          </p:cNvPicPr>
          <p:nvPr/>
        </p:nvPicPr>
        <p:blipFill>
          <a:blip r:embed="rId2" cstate="print"/>
          <a:srcRect/>
          <a:stretch>
            <a:fillRect/>
          </a:stretch>
        </p:blipFill>
        <p:spPr bwMode="auto">
          <a:xfrm>
            <a:off x="1" y="1138643"/>
            <a:ext cx="9144000" cy="14262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57808"/>
            <a:ext cx="8229600" cy="1143000"/>
          </a:xfrm>
        </p:spPr>
        <p:txBody>
          <a:bodyPr>
            <a:noAutofit/>
          </a:bodyPr>
          <a:lstStyle/>
          <a:p>
            <a:r>
              <a:rPr lang="el-GR" sz="2800" dirty="0" smtClean="0">
                <a:solidFill>
                  <a:srgbClr val="C00000"/>
                </a:solidFill>
              </a:rPr>
              <a:t>Πως μπορείτε να διαπιστώσετε εάν ένα έργο έχει σημαντικές επιπτώσεις; </a:t>
            </a:r>
            <a:br>
              <a:rPr lang="el-GR" sz="2800" dirty="0" smtClean="0">
                <a:solidFill>
                  <a:srgbClr val="C00000"/>
                </a:solidFill>
              </a:rPr>
            </a:br>
            <a:r>
              <a:rPr lang="el-GR" sz="2000" dirty="0" smtClean="0"/>
              <a:t>από τα παραρτήματα του ΦΕΚ 2471/Β/2016</a:t>
            </a:r>
            <a:br>
              <a:rPr lang="el-GR" sz="2000" dirty="0" smtClean="0"/>
            </a:br>
            <a:r>
              <a:rPr lang="el-GR" sz="1600" dirty="0" smtClean="0"/>
              <a:t>Οδηγίες Μελετών Έργων Οδοποιίας (ΟΜΟΕ) </a:t>
            </a:r>
            <a:br>
              <a:rPr lang="el-GR" sz="1600" dirty="0" smtClean="0"/>
            </a:br>
            <a:r>
              <a:rPr lang="el-GR" sz="1600" dirty="0" smtClean="0"/>
              <a:t> Λειτουργική Κατάταξη Οδικού </a:t>
            </a:r>
            <a:r>
              <a:rPr lang="el-GR" sz="1600" dirty="0" err="1" smtClean="0"/>
              <a:t>∆ικτύου</a:t>
            </a:r>
            <a:r>
              <a:rPr lang="el-GR" sz="1600" dirty="0" smtClean="0"/>
              <a:t> (ΟΜΟΕ-ΛΚΟ∆)</a:t>
            </a:r>
            <a:r>
              <a:rPr lang="el-GR" sz="2000" dirty="0" smtClean="0"/>
              <a:t/>
            </a:r>
            <a:br>
              <a:rPr lang="el-GR" sz="2000" dirty="0" smtClean="0"/>
            </a:br>
            <a:endParaRPr lang="el-GR" sz="2800" dirty="0">
              <a:solidFill>
                <a:srgbClr val="C00000"/>
              </a:solidFill>
            </a:endParaRPr>
          </a:p>
        </p:txBody>
      </p:sp>
      <p:pic>
        <p:nvPicPr>
          <p:cNvPr id="110596" name="Picture 4" descr="http://upload.wikimedia.org/wikipedia/commons/thumb/6/6e/Sweden_road_sign_E1.svg/100px-Sweden_road_sign_E1.svg.png"/>
          <p:cNvPicPr>
            <a:picLocks noChangeAspect="1" noChangeArrowheads="1"/>
          </p:cNvPicPr>
          <p:nvPr/>
        </p:nvPicPr>
        <p:blipFill>
          <a:blip r:embed="rId3" cstate="print"/>
          <a:srcRect/>
          <a:stretch>
            <a:fillRect/>
          </a:stretch>
        </p:blipFill>
        <p:spPr bwMode="auto">
          <a:xfrm>
            <a:off x="8353924" y="0"/>
            <a:ext cx="790076" cy="1050802"/>
          </a:xfrm>
          <a:prstGeom prst="rect">
            <a:avLst/>
          </a:prstGeom>
          <a:noFill/>
        </p:spPr>
      </p:pic>
      <p:sp>
        <p:nvSpPr>
          <p:cNvPr id="8" name="7 - TextBox"/>
          <p:cNvSpPr txBox="1"/>
          <p:nvPr/>
        </p:nvSpPr>
        <p:spPr>
          <a:xfrm>
            <a:off x="559550" y="5589240"/>
            <a:ext cx="7828874" cy="923330"/>
          </a:xfrm>
          <a:prstGeom prst="rect">
            <a:avLst/>
          </a:prstGeom>
          <a:noFill/>
        </p:spPr>
        <p:txBody>
          <a:bodyPr wrap="none" rtlCol="0">
            <a:spAutoFit/>
          </a:bodyPr>
          <a:lstStyle/>
          <a:p>
            <a:r>
              <a:rPr lang="el-GR" b="1" dirty="0" smtClean="0"/>
              <a:t>Παράδειγμα 1. </a:t>
            </a:r>
            <a:r>
              <a:rPr lang="el-GR" dirty="0" smtClean="0"/>
              <a:t>Πρόκειται να κατασκευαστεί οδός διπλής κατεύθυνσης με πλάτος</a:t>
            </a:r>
          </a:p>
          <a:p>
            <a:r>
              <a:rPr lang="el-GR" dirty="0" smtClean="0"/>
              <a:t>Οδοστρώματος 8 μέτρα που θα ενώσει  οικισμό Α με οικισμό Β. </a:t>
            </a:r>
          </a:p>
          <a:p>
            <a:r>
              <a:rPr lang="el-GR" dirty="0" smtClean="0"/>
              <a:t>Κατατάξτε το έργο σε κατηγορία</a:t>
            </a:r>
            <a:endParaRPr lang="el-GR" dirty="0"/>
          </a:p>
        </p:txBody>
      </p:sp>
      <p:pic>
        <p:nvPicPr>
          <p:cNvPr id="2050" name="Picture 2"/>
          <p:cNvPicPr>
            <a:picLocks noChangeAspect="1" noChangeArrowheads="1"/>
          </p:cNvPicPr>
          <p:nvPr/>
        </p:nvPicPr>
        <p:blipFill>
          <a:blip r:embed="rId4" cstate="print"/>
          <a:srcRect/>
          <a:stretch>
            <a:fillRect/>
          </a:stretch>
        </p:blipFill>
        <p:spPr bwMode="auto">
          <a:xfrm>
            <a:off x="0" y="1794103"/>
            <a:ext cx="9160337" cy="3651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60</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a:t>
            </a:r>
            <a:r>
              <a:rPr kumimoji="0" lang="en-US" sz="3600" b="0" i="0" u="none" strike="noStrike" kern="1200" cap="none" spc="0" normalizeH="0" baseline="0" noProof="0" dirty="0" smtClean="0">
                <a:ln>
                  <a:noFill/>
                </a:ln>
                <a:solidFill>
                  <a:srgbClr val="C00000"/>
                </a:solidFill>
                <a:effectLst/>
                <a:uLnTx/>
                <a:uFillTx/>
                <a:latin typeface="+mj-lt"/>
                <a:ea typeface="+mj-ea"/>
                <a:cs typeface="+mj-cs"/>
              </a:rPr>
              <a:t>1</a:t>
            </a:r>
            <a:r>
              <a:rPr kumimoji="0" lang="el-GR" sz="3600" b="0" i="0" u="none" strike="noStrike" kern="1200" cap="none" spc="0" normalizeH="0" baseline="0" noProof="0" dirty="0" smtClean="0">
                <a:ln>
                  <a:noFill/>
                </a:ln>
                <a:solidFill>
                  <a:srgbClr val="C00000"/>
                </a:solidFill>
                <a:effectLst/>
                <a:uLnTx/>
                <a:uFillTx/>
                <a:latin typeface="+mj-lt"/>
                <a:ea typeface="+mj-ea"/>
                <a:cs typeface="+mj-cs"/>
              </a:rPr>
              <a:t>2</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9154" name="Picture 2"/>
          <p:cNvPicPr>
            <a:picLocks noChangeAspect="1" noChangeArrowheads="1"/>
          </p:cNvPicPr>
          <p:nvPr/>
        </p:nvPicPr>
        <p:blipFill>
          <a:blip r:embed="rId2" cstate="print"/>
          <a:srcRect/>
          <a:stretch>
            <a:fillRect/>
          </a:stretch>
        </p:blipFill>
        <p:spPr bwMode="auto">
          <a:xfrm>
            <a:off x="-1" y="692696"/>
            <a:ext cx="9152997"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61</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a:t>
            </a:r>
            <a:r>
              <a:rPr kumimoji="0" lang="en-US" sz="3600" b="0" i="0" u="none" strike="noStrike" kern="1200" cap="none" spc="0" normalizeH="0" baseline="0" noProof="0" dirty="0" smtClean="0">
                <a:ln>
                  <a:noFill/>
                </a:ln>
                <a:solidFill>
                  <a:srgbClr val="C00000"/>
                </a:solidFill>
                <a:effectLst/>
                <a:uLnTx/>
                <a:uFillTx/>
                <a:latin typeface="+mj-lt"/>
                <a:ea typeface="+mj-ea"/>
                <a:cs typeface="+mj-cs"/>
              </a:rPr>
              <a:t>1</a:t>
            </a:r>
            <a:r>
              <a:rPr kumimoji="0" lang="el-GR" sz="3600" b="0" i="0" u="none" strike="noStrike" kern="1200" cap="none" spc="0" normalizeH="0" baseline="0" noProof="0" dirty="0" smtClean="0">
                <a:ln>
                  <a:noFill/>
                </a:ln>
                <a:solidFill>
                  <a:srgbClr val="C00000"/>
                </a:solidFill>
                <a:effectLst/>
                <a:uLnTx/>
                <a:uFillTx/>
                <a:latin typeface="+mj-lt"/>
                <a:ea typeface="+mj-ea"/>
                <a:cs typeface="+mj-cs"/>
              </a:rPr>
              <a:t>2,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50178" name="Picture 2"/>
          <p:cNvPicPr>
            <a:picLocks noChangeAspect="1" noChangeArrowheads="1"/>
          </p:cNvPicPr>
          <p:nvPr/>
        </p:nvPicPr>
        <p:blipFill>
          <a:blip r:embed="rId2" cstate="print"/>
          <a:srcRect/>
          <a:stretch>
            <a:fillRect/>
          </a:stretch>
        </p:blipFill>
        <p:spPr bwMode="auto">
          <a:xfrm>
            <a:off x="0" y="692696"/>
            <a:ext cx="9144000" cy="61375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62</a:t>
            </a:fld>
            <a:endParaRPr lang="el-GR"/>
          </a:p>
        </p:txBody>
      </p:sp>
      <p:sp>
        <p:nvSpPr>
          <p:cNvPr id="6" name="1 - Τίτλος"/>
          <p:cNvSpPr txBox="1">
            <a:spLocks/>
          </p:cNvSpPr>
          <p:nvPr/>
        </p:nvSpPr>
        <p:spPr>
          <a:xfrm>
            <a:off x="457200" y="116632"/>
            <a:ext cx="8229600" cy="100811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Ομάδα </a:t>
            </a:r>
            <a:r>
              <a:rPr kumimoji="0" lang="en-US" sz="3600" b="0" i="0" u="none" strike="noStrike" kern="1200" cap="none" spc="0" normalizeH="0" baseline="0" noProof="0" dirty="0" smtClean="0">
                <a:ln>
                  <a:noFill/>
                </a:ln>
                <a:solidFill>
                  <a:srgbClr val="C00000"/>
                </a:solidFill>
                <a:effectLst/>
                <a:uLnTx/>
                <a:uFillTx/>
                <a:latin typeface="+mj-lt"/>
                <a:ea typeface="+mj-ea"/>
                <a:cs typeface="+mj-cs"/>
              </a:rPr>
              <a:t>1</a:t>
            </a:r>
            <a:r>
              <a:rPr kumimoji="0" lang="el-GR" sz="3600" b="0" i="0" u="none" strike="noStrike" kern="1200" cap="none" spc="0" normalizeH="0" baseline="0" noProof="0" dirty="0" smtClean="0">
                <a:ln>
                  <a:noFill/>
                </a:ln>
                <a:solidFill>
                  <a:srgbClr val="C00000"/>
                </a:solidFill>
                <a:effectLst/>
                <a:uLnTx/>
                <a:uFillTx/>
                <a:latin typeface="+mj-lt"/>
                <a:ea typeface="+mj-ea"/>
                <a:cs typeface="+mj-cs"/>
              </a:rPr>
              <a:t>2, συνέχεια</a:t>
            </a:r>
            <a:br>
              <a:rPr kumimoji="0" lang="el-GR" sz="3600" b="0" i="0" u="none" strike="noStrike" kern="1200" cap="none" spc="0" normalizeH="0" baseline="0" noProof="0" dirty="0" smtClean="0">
                <a:ln>
                  <a:noFill/>
                </a:ln>
                <a:solidFill>
                  <a:srgbClr val="C00000"/>
                </a:solidFill>
                <a:effectLst/>
                <a:uLnTx/>
                <a:uFillTx/>
                <a:latin typeface="+mj-lt"/>
                <a:ea typeface="+mj-ea"/>
                <a:cs typeface="+mj-cs"/>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51202" name="Picture 2"/>
          <p:cNvPicPr>
            <a:picLocks noChangeAspect="1" noChangeArrowheads="1"/>
          </p:cNvPicPr>
          <p:nvPr/>
        </p:nvPicPr>
        <p:blipFill>
          <a:blip r:embed="rId2" cstate="print"/>
          <a:srcRect/>
          <a:stretch>
            <a:fillRect/>
          </a:stretch>
        </p:blipFill>
        <p:spPr bwMode="auto">
          <a:xfrm>
            <a:off x="0" y="620688"/>
            <a:ext cx="9144000" cy="6018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6816" y="557808"/>
            <a:ext cx="8805664" cy="3591272"/>
          </a:xfrm>
        </p:spPr>
        <p:txBody>
          <a:bodyPr>
            <a:noAutofit/>
          </a:bodyPr>
          <a:lstStyle/>
          <a:p>
            <a:pPr algn="l"/>
            <a:r>
              <a:rPr lang="en-US" sz="2400" b="1" dirty="0" smtClean="0">
                <a:solidFill>
                  <a:srgbClr val="FF0000"/>
                </a:solidFill>
              </a:rPr>
              <a:t>1</a:t>
            </a:r>
            <a:r>
              <a:rPr lang="el-GR" sz="2400" b="1" baseline="30000" dirty="0" smtClean="0">
                <a:solidFill>
                  <a:srgbClr val="FF0000"/>
                </a:solidFill>
              </a:rPr>
              <a:t>η</a:t>
            </a:r>
            <a:r>
              <a:rPr lang="el-GR" sz="2400" b="1" dirty="0" smtClean="0">
                <a:solidFill>
                  <a:srgbClr val="FF0000"/>
                </a:solidFill>
              </a:rPr>
              <a:t> Εργασία</a:t>
            </a:r>
            <a:r>
              <a:rPr lang="el-GR" sz="2400" dirty="0" smtClean="0"/>
              <a:t/>
            </a:r>
            <a:br>
              <a:rPr lang="el-GR" sz="2400" dirty="0" smtClean="0"/>
            </a:br>
            <a:r>
              <a:rPr lang="el-GR" sz="2400" dirty="0" smtClean="0"/>
              <a:t/>
            </a:r>
            <a:br>
              <a:rPr lang="el-GR" sz="2400" dirty="0" smtClean="0"/>
            </a:br>
            <a:r>
              <a:rPr lang="el-GR" sz="2400" dirty="0" smtClean="0"/>
              <a:t>Σκεφτείτε </a:t>
            </a:r>
            <a:r>
              <a:rPr lang="en-US" sz="2400" dirty="0" smtClean="0"/>
              <a:t>12</a:t>
            </a:r>
            <a:r>
              <a:rPr lang="el-GR" sz="2400" dirty="0" smtClean="0"/>
              <a:t> έργα το καθένα από τα οποία εμπίπτει σε μία από τις 12 ομάδες του ΦΕΚ 2471/Β/2016. Τέσσερα από αυτά θα πρέπει να εμπίπτουν στην κάθε κατηγορία/υποκατηγορίας (Α1, Α2, Β). Το έργο από την ομάδα 7 θα πρέπει να εμπεριέχει αθροιστικό συνυπολογισμό με ισοδύναμα ζώα. Τουλάχιστον το ένα από αυτά θα πρέπει να εμπεριέχει και τον συνυπολογισμό μορίων (σύμφωνα με τον Πίνακα 4 του ΦΕΚ 2471/Β/2016. </a:t>
            </a:r>
            <a:endParaRPr lang="el-GR" sz="2400" dirty="0"/>
          </a:p>
        </p:txBody>
      </p:sp>
      <p:sp>
        <p:nvSpPr>
          <p:cNvPr id="4" name="3 - Θέση αριθμού διαφάνειας"/>
          <p:cNvSpPr>
            <a:spLocks noGrp="1"/>
          </p:cNvSpPr>
          <p:nvPr>
            <p:ph type="sldNum" sz="quarter" idx="12"/>
          </p:nvPr>
        </p:nvSpPr>
        <p:spPr>
          <a:xfrm>
            <a:off x="6974904" y="6356350"/>
            <a:ext cx="2133600" cy="365125"/>
          </a:xfrm>
        </p:spPr>
        <p:txBody>
          <a:bodyPr/>
          <a:lstStyle/>
          <a:p>
            <a:fld id="{0AC9C6F2-8057-4E36-8819-DC05CBC6C20A}" type="slidenum">
              <a:rPr lang="el-GR" smtClean="0"/>
              <a:pPr/>
              <a:t>63</a:t>
            </a:fld>
            <a:endParaRPr lang="el-G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Autofit/>
          </a:bodyPr>
          <a:lstStyle/>
          <a:p>
            <a:r>
              <a:rPr lang="el-GR" sz="3200" b="1" dirty="0" smtClean="0">
                <a:solidFill>
                  <a:srgbClr val="C00000"/>
                </a:solidFill>
              </a:rPr>
              <a:t>Απάντηση στα παραδείγματα που διατυπώθηκαν στις προηγούμενες διαφάνειες</a:t>
            </a:r>
            <a:endParaRPr lang="el-GR" sz="3200" b="1" dirty="0">
              <a:solidFill>
                <a:srgbClr val="C00000"/>
              </a:solidFill>
            </a:endParaRPr>
          </a:p>
        </p:txBody>
      </p:sp>
      <p:sp>
        <p:nvSpPr>
          <p:cNvPr id="3" name="2 - Θέση περιεχομένου"/>
          <p:cNvSpPr>
            <a:spLocks noGrp="1"/>
          </p:cNvSpPr>
          <p:nvPr>
            <p:ph idx="1"/>
          </p:nvPr>
        </p:nvSpPr>
        <p:spPr>
          <a:xfrm>
            <a:off x="179512" y="1600200"/>
            <a:ext cx="8712968" cy="4709120"/>
          </a:xfrm>
        </p:spPr>
        <p:txBody>
          <a:bodyPr>
            <a:noAutofit/>
          </a:bodyPr>
          <a:lstStyle/>
          <a:p>
            <a:pPr marL="0" indent="0">
              <a:buNone/>
              <a:tabLst>
                <a:tab pos="0" algn="l"/>
              </a:tabLst>
            </a:pPr>
            <a:r>
              <a:rPr lang="el-GR" sz="1600" b="1" dirty="0" smtClean="0">
                <a:solidFill>
                  <a:srgbClr val="C00000"/>
                </a:solidFill>
              </a:rPr>
              <a:t>Απάντηση 1. </a:t>
            </a:r>
            <a:r>
              <a:rPr lang="el-GR" sz="1600" dirty="0" smtClean="0"/>
              <a:t>Σύμφωνα με την  τυποποίηση της εγκυκλίου 41, 18-11-2005, και το Παράρτημα Ι (σελ. 5) του ΦΕΚ 2471/Β/2016, το έργο εντάσσεται στην κατηγορία Α, επομένως απαιτείται Μελέτη Περιβαλλοντικών Επιπτώσεων. Ειδικότερα, εντάσσεται στην  Υποκατηγορία </a:t>
            </a:r>
            <a:r>
              <a:rPr lang="el-GR" sz="1600" dirty="0" err="1" smtClean="0"/>
              <a:t>Α2</a:t>
            </a:r>
            <a:r>
              <a:rPr lang="el-GR" sz="1600" dirty="0" smtClean="0"/>
              <a:t> και αρμόδιες για την </a:t>
            </a:r>
            <a:r>
              <a:rPr lang="el-GR" sz="1600" dirty="0" err="1" smtClean="0"/>
              <a:t>αδειοδότηση</a:t>
            </a:r>
            <a:r>
              <a:rPr lang="el-GR" sz="1600" dirty="0" smtClean="0"/>
              <a:t> είναι οι υπηρεσίες περιβάλλοντος της οικείας Αποκεντρωμένης Διοίκησης. Η Απόφαση Έγκρισης Περιβαλλοντικών Όρων (</a:t>
            </a:r>
            <a:r>
              <a:rPr lang="el-GR" sz="1600" dirty="0" err="1" smtClean="0"/>
              <a:t>ΑΕΠΟ</a:t>
            </a:r>
            <a:r>
              <a:rPr lang="el-GR" sz="1600" dirty="0" smtClean="0"/>
              <a:t>) εκδίδεται από τον Γενικό Γραμματέα.</a:t>
            </a:r>
          </a:p>
          <a:p>
            <a:pPr marL="0" indent="0">
              <a:buNone/>
              <a:tabLst>
                <a:tab pos="0" algn="l"/>
              </a:tabLst>
            </a:pPr>
            <a:r>
              <a:rPr lang="el-GR" sz="1600" dirty="0" smtClean="0"/>
              <a:t> </a:t>
            </a:r>
          </a:p>
          <a:p>
            <a:pPr marL="0" indent="0">
              <a:buNone/>
              <a:tabLst>
                <a:tab pos="0" algn="l"/>
              </a:tabLst>
            </a:pPr>
            <a:r>
              <a:rPr lang="el-GR" sz="1600" b="1" dirty="0" smtClean="0">
                <a:solidFill>
                  <a:srgbClr val="C00000"/>
                </a:solidFill>
              </a:rPr>
              <a:t>Απάντηση 2. </a:t>
            </a:r>
            <a:r>
              <a:rPr lang="el-GR" sz="1600" dirty="0" smtClean="0"/>
              <a:t>Σύμφωνα με τον αριθμό των επιβατών όπως αυτοί ορίζονται στο ΠΔ 79/2004 και το Παράρτημα Ι (σελ. 7) του ΦΕΚ 2471/Β/2016 το έργο εντάσσεται στην κατηγορία Β, επομένως δεν απαιτείται η υποβολή και αξιολόγηση ΜΠΕ, αλλά υπόκεινται σε Πρότυπες Περιβαλλοντικές Δεσμεύσεις (ΠΠΔ) που αποτελούν αναπόσπαστο τμήμα των απαιτούμενων αδειών που προβλέπονται για την κατασκευή, εγκατάσταση και λειτουργία του έργου.</a:t>
            </a:r>
          </a:p>
          <a:p>
            <a:pPr marL="0" indent="0">
              <a:buNone/>
              <a:tabLst>
                <a:tab pos="0" algn="l"/>
              </a:tabLst>
            </a:pPr>
            <a:r>
              <a:rPr lang="el-GR" sz="1600" dirty="0" smtClean="0"/>
              <a:t> </a:t>
            </a:r>
          </a:p>
          <a:p>
            <a:pPr marL="0" indent="0">
              <a:buNone/>
              <a:tabLst>
                <a:tab pos="0" algn="l"/>
              </a:tabLst>
            </a:pPr>
            <a:r>
              <a:rPr lang="el-GR" sz="1600" b="1" dirty="0" smtClean="0">
                <a:solidFill>
                  <a:srgbClr val="C00000"/>
                </a:solidFill>
              </a:rPr>
              <a:t>Απάντηση 3.</a:t>
            </a:r>
            <a:r>
              <a:rPr lang="el-GR" sz="1600" b="1" dirty="0" smtClean="0"/>
              <a:t> </a:t>
            </a:r>
            <a:r>
              <a:rPr lang="el-GR" sz="1600" dirty="0" smtClean="0"/>
              <a:t>Σύμφωνα με τον το Παράρτημα </a:t>
            </a:r>
            <a:r>
              <a:rPr lang="el-GR" sz="1600" dirty="0" err="1" smtClean="0"/>
              <a:t>ΙΙ</a:t>
            </a:r>
            <a:r>
              <a:rPr lang="el-GR" sz="1600" dirty="0" smtClean="0"/>
              <a:t> (σελ. 8) του ΦΕΚ 2471/Β/2016, το έργο εντάσσεται στην κατηγορία Α, επομένως απαιτείται Μελέτη Περιβαλλοντικών Επιπτώσεων. Ειδικότερα εντάσσεται στην  Υποκατηγορία Α2 γιατί 50μ</a:t>
            </a:r>
            <a:r>
              <a:rPr lang="en-US" sz="1600" dirty="0" smtClean="0"/>
              <a:t>&gt;</a:t>
            </a:r>
            <a:r>
              <a:rPr lang="el-GR" sz="1600" dirty="0" smtClean="0"/>
              <a:t>Η</a:t>
            </a:r>
            <a:r>
              <a:rPr lang="en-US" sz="1600" dirty="0" smtClean="0"/>
              <a:t>&gt;</a:t>
            </a:r>
            <a:r>
              <a:rPr lang="el-GR" sz="1600" dirty="0" smtClean="0"/>
              <a:t>5μ. Η πληροφορία για το εμβαδό της λεκάνης απορροής είναι αδιάφορη σε σχέση με την κατάταξη του έργου. Αρμόδιες για την </a:t>
            </a:r>
            <a:r>
              <a:rPr lang="el-GR" sz="1600" dirty="0" err="1" smtClean="0"/>
              <a:t>αδειοδότηση</a:t>
            </a:r>
            <a:r>
              <a:rPr lang="el-GR" sz="1600" dirty="0" smtClean="0"/>
              <a:t> είναι οι υπηρεσίες περιβάλλοντος της οικείας Αποκεντρωμένης Διοίκησης. Η Απόφαση Έγκρισης Περιβαλλοντικών Όρων (</a:t>
            </a:r>
            <a:r>
              <a:rPr lang="el-GR" sz="1600" dirty="0" err="1" smtClean="0"/>
              <a:t>ΑΕΠΟ</a:t>
            </a:r>
            <a:r>
              <a:rPr lang="el-GR" sz="1600" dirty="0" smtClean="0"/>
              <a:t>) εκδίδεται από τον Γενικό Γραμματέα.</a:t>
            </a:r>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64</a:t>
            </a:fld>
            <a:endParaRPr lang="el-G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Autofit/>
          </a:bodyPr>
          <a:lstStyle/>
          <a:p>
            <a:r>
              <a:rPr lang="el-GR" sz="3200" b="1" dirty="0" smtClean="0">
                <a:solidFill>
                  <a:srgbClr val="C00000"/>
                </a:solidFill>
              </a:rPr>
              <a:t>Απάντηση στα παραδείγματα που διατυπώθηκαν στις προηγούμενες διαφάνειες</a:t>
            </a:r>
            <a:endParaRPr lang="el-GR" sz="3200" b="1" dirty="0">
              <a:solidFill>
                <a:srgbClr val="C00000"/>
              </a:solidFill>
            </a:endParaRPr>
          </a:p>
        </p:txBody>
      </p:sp>
      <p:sp>
        <p:nvSpPr>
          <p:cNvPr id="3" name="2 - Θέση περιεχομένου"/>
          <p:cNvSpPr>
            <a:spLocks noGrp="1"/>
          </p:cNvSpPr>
          <p:nvPr>
            <p:ph idx="1"/>
          </p:nvPr>
        </p:nvSpPr>
        <p:spPr>
          <a:xfrm>
            <a:off x="179512" y="1600200"/>
            <a:ext cx="8712968" cy="4853136"/>
          </a:xfrm>
        </p:spPr>
        <p:txBody>
          <a:bodyPr>
            <a:noAutofit/>
          </a:bodyPr>
          <a:lstStyle/>
          <a:p>
            <a:pPr marL="0" indent="0">
              <a:buNone/>
              <a:tabLst>
                <a:tab pos="0" algn="l"/>
              </a:tabLst>
            </a:pPr>
            <a:r>
              <a:rPr lang="el-GR" sz="1600" b="1" dirty="0" smtClean="0">
                <a:solidFill>
                  <a:srgbClr val="C00000"/>
                </a:solidFill>
              </a:rPr>
              <a:t>Απάντηση 4.</a:t>
            </a:r>
            <a:r>
              <a:rPr lang="el-GR" sz="1600" b="1" dirty="0" smtClean="0"/>
              <a:t> </a:t>
            </a:r>
            <a:r>
              <a:rPr lang="el-GR" sz="1600" dirty="0" smtClean="0"/>
              <a:t>Σύμφωνα με τον το Παράρτημα </a:t>
            </a:r>
            <a:r>
              <a:rPr lang="el-GR" sz="1600" dirty="0" err="1" smtClean="0"/>
              <a:t>ΙΙ</a:t>
            </a:r>
            <a:r>
              <a:rPr lang="el-GR" sz="1600" dirty="0" smtClean="0"/>
              <a:t> (σελ. 11) του ΦΕΚ 2471/Β/2016 το έργο εντάσσεται στην κατηγορία Α, επομένως απαιτείται Μελέτη Περιβαλλοντικών Επιπτώσεων. Ειδικότερα εντάσσεται στην  Υποκατηγορία Α2 γιατί 5.000.000 μ³/έτος</a:t>
            </a:r>
            <a:r>
              <a:rPr lang="en-US" sz="1600" dirty="0" smtClean="0"/>
              <a:t>&gt;V&gt;</a:t>
            </a:r>
            <a:r>
              <a:rPr lang="el-GR" sz="1600" dirty="0" smtClean="0"/>
              <a:t>100.000 μ³/έτος. Αρμόδιες για την </a:t>
            </a:r>
            <a:r>
              <a:rPr lang="el-GR" sz="1600" dirty="0" err="1" smtClean="0"/>
              <a:t>αδειοδότηση</a:t>
            </a:r>
            <a:r>
              <a:rPr lang="el-GR" sz="1600" dirty="0" smtClean="0"/>
              <a:t> είναι οι υπηρεσίες περιβάλλοντος της οικείας Αποκεντρωμένης Διοίκησης. Η Απόφαση Έγκρισης Περιβαλλοντικών Όρων (</a:t>
            </a:r>
            <a:r>
              <a:rPr lang="el-GR" sz="1600" dirty="0" err="1" smtClean="0"/>
              <a:t>ΑΕΠΟ</a:t>
            </a:r>
            <a:r>
              <a:rPr lang="el-GR" sz="1600" dirty="0" smtClean="0"/>
              <a:t>) εκδίδεται από τον Γενικό Γραμματέα.</a:t>
            </a:r>
          </a:p>
          <a:p>
            <a:pPr marL="0" indent="0">
              <a:buNone/>
              <a:tabLst>
                <a:tab pos="0" algn="l"/>
              </a:tabLst>
            </a:pPr>
            <a:r>
              <a:rPr lang="el-GR" sz="1600" dirty="0" smtClean="0"/>
              <a:t> </a:t>
            </a:r>
          </a:p>
          <a:p>
            <a:pPr marL="0" indent="0">
              <a:buNone/>
              <a:tabLst>
                <a:tab pos="0" algn="l"/>
              </a:tabLst>
            </a:pPr>
            <a:r>
              <a:rPr lang="el-GR" sz="1600" b="1" dirty="0" smtClean="0">
                <a:solidFill>
                  <a:srgbClr val="C00000"/>
                </a:solidFill>
              </a:rPr>
              <a:t>Απάντηση 5</a:t>
            </a:r>
            <a:r>
              <a:rPr lang="el-GR" sz="1600" b="1" dirty="0" smtClean="0"/>
              <a:t>. </a:t>
            </a:r>
            <a:r>
              <a:rPr lang="el-GR" sz="1600" dirty="0" smtClean="0"/>
              <a:t>Σύμφωνα με τον το Παράρτημα </a:t>
            </a:r>
            <a:r>
              <a:rPr lang="el-GR" sz="1600" dirty="0" err="1" smtClean="0"/>
              <a:t>ΙΙΙ</a:t>
            </a:r>
            <a:r>
              <a:rPr lang="el-GR" sz="1600" dirty="0" smtClean="0"/>
              <a:t> (σελ. 18) του ΦΕΚ 2471/Β/2016, το υποέργο νησίδα προστασίας της ακτής εντάσσεται στην κατηγορία </a:t>
            </a:r>
            <a:r>
              <a:rPr lang="en-US" sz="1600" dirty="0" err="1" smtClean="0"/>
              <a:t>A2</a:t>
            </a:r>
            <a:r>
              <a:rPr lang="en-US" sz="1600" dirty="0" smtClean="0"/>
              <a:t> (#9)</a:t>
            </a:r>
            <a:r>
              <a:rPr lang="el-GR" sz="1600" dirty="0" smtClean="0"/>
              <a:t>. Το υποέργο μαρίνα σκαφών αναψυχής εντάσσεται στην κατηγορία </a:t>
            </a:r>
            <a:r>
              <a:rPr lang="el-GR" sz="1600" dirty="0" err="1" smtClean="0"/>
              <a:t>Α2</a:t>
            </a:r>
            <a:r>
              <a:rPr lang="en-US" sz="1600" dirty="0" smtClean="0"/>
              <a:t> (#5)</a:t>
            </a:r>
            <a:r>
              <a:rPr lang="el-GR" sz="1600" dirty="0" smtClean="0"/>
              <a:t>. Στην περίπτωση αυτή και τα δύο έργα εντάσσονται συνολικά στην υποκατηγορία </a:t>
            </a:r>
            <a:r>
              <a:rPr lang="el-GR" sz="1600" dirty="0" err="1" smtClean="0"/>
              <a:t>Α2</a:t>
            </a:r>
            <a:r>
              <a:rPr lang="el-GR" sz="1600" dirty="0" smtClean="0"/>
              <a:t>, επομένως απαιτείται Μελέτη Περιβαλλοντικών Επιπτώσεων. Αρμόδιες για την </a:t>
            </a:r>
            <a:r>
              <a:rPr lang="el-GR" sz="1600" dirty="0" err="1" smtClean="0"/>
              <a:t>αδειοδότηση</a:t>
            </a:r>
            <a:r>
              <a:rPr lang="el-GR" sz="1600" dirty="0" smtClean="0"/>
              <a:t> είναι οι υπηρεσίες περιβάλλοντος της οικείας Αποκεντρωμένης Διοίκησης. Η Απόφαση Έγκρισης Περιβαλλοντικών Όρων (</a:t>
            </a:r>
            <a:r>
              <a:rPr lang="el-GR" sz="1600" dirty="0" err="1" smtClean="0"/>
              <a:t>ΑΕΠΟ</a:t>
            </a:r>
            <a:r>
              <a:rPr lang="el-GR" sz="1600" dirty="0" smtClean="0"/>
              <a:t>) εκδίδεται από τον Γενικό Γραμματέα.</a:t>
            </a:r>
          </a:p>
          <a:p>
            <a:pPr marL="0" indent="0">
              <a:buNone/>
              <a:tabLst>
                <a:tab pos="0" algn="l"/>
              </a:tabLst>
            </a:pPr>
            <a:r>
              <a:rPr lang="el-GR" sz="1600" dirty="0" smtClean="0"/>
              <a:t> </a:t>
            </a:r>
          </a:p>
          <a:p>
            <a:pPr marL="0" indent="0">
              <a:buNone/>
              <a:tabLst>
                <a:tab pos="0" algn="l"/>
              </a:tabLst>
            </a:pPr>
            <a:r>
              <a:rPr lang="el-GR" sz="1600" b="1" dirty="0" smtClean="0">
                <a:solidFill>
                  <a:srgbClr val="C00000"/>
                </a:solidFill>
              </a:rPr>
              <a:t>Απάντηση 6. </a:t>
            </a:r>
            <a:r>
              <a:rPr lang="el-GR" sz="1600" dirty="0" smtClean="0"/>
              <a:t>Σύμφωνα με το Παράρτημα Ι</a:t>
            </a:r>
            <a:r>
              <a:rPr lang="en-US" sz="1600" dirty="0" smtClean="0"/>
              <a:t>V</a:t>
            </a:r>
            <a:r>
              <a:rPr lang="el-GR" sz="1600" dirty="0" smtClean="0"/>
              <a:t> (σελ. 23) του ΦΕΚ 2471/Β/2016 το έργο εντάσσεται στην κατηγορία Α, επομένως απαιτείται Μελέτη Περιβαλλοντικών Επιπτώσεων. Ειδικότερα εντάσσεται στην  Υποκατηγορία </a:t>
            </a:r>
            <a:r>
              <a:rPr lang="el-GR" sz="1600" dirty="0" err="1" smtClean="0"/>
              <a:t>Α2</a:t>
            </a:r>
            <a:r>
              <a:rPr lang="el-GR" sz="1600" dirty="0" smtClean="0"/>
              <a:t> (#20γ) και αρμόδιες για την </a:t>
            </a:r>
            <a:r>
              <a:rPr lang="el-GR" sz="1600" dirty="0" err="1" smtClean="0"/>
              <a:t>αδειοδότηση</a:t>
            </a:r>
            <a:r>
              <a:rPr lang="el-GR" sz="1600" dirty="0" smtClean="0"/>
              <a:t> είναι οι υπηρεσίες περιβάλλοντος της οικείας Αποκεντρωμένης Διοίκησης. Η Απόφαση Έγκρισης Περιβαλλοντικών Όρων (</a:t>
            </a:r>
            <a:r>
              <a:rPr lang="el-GR" sz="1600" dirty="0" err="1" smtClean="0"/>
              <a:t>ΑΕΠΟ</a:t>
            </a:r>
            <a:r>
              <a:rPr lang="el-GR" sz="1600" dirty="0" smtClean="0"/>
              <a:t>) εκδίδεται από τον Γενικό Γραμματέα.</a:t>
            </a:r>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65</a:t>
            </a:fld>
            <a:endParaRPr lang="el-G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Autofit/>
          </a:bodyPr>
          <a:lstStyle/>
          <a:p>
            <a:r>
              <a:rPr lang="el-GR" sz="3200" b="1" dirty="0" smtClean="0">
                <a:solidFill>
                  <a:srgbClr val="C00000"/>
                </a:solidFill>
              </a:rPr>
              <a:t>Απάντηση στα παραδείγματα που διατυπώθηκαν στις προηγούμενες διαφάνειες</a:t>
            </a:r>
            <a:endParaRPr lang="el-GR" sz="3200" b="1" dirty="0">
              <a:solidFill>
                <a:srgbClr val="C00000"/>
              </a:solidFill>
            </a:endParaRPr>
          </a:p>
        </p:txBody>
      </p:sp>
      <p:sp>
        <p:nvSpPr>
          <p:cNvPr id="3" name="2 - Θέση περιεχομένου"/>
          <p:cNvSpPr>
            <a:spLocks noGrp="1"/>
          </p:cNvSpPr>
          <p:nvPr>
            <p:ph idx="1"/>
          </p:nvPr>
        </p:nvSpPr>
        <p:spPr>
          <a:xfrm>
            <a:off x="179512" y="1600200"/>
            <a:ext cx="8712968" cy="4525963"/>
          </a:xfrm>
        </p:spPr>
        <p:txBody>
          <a:bodyPr>
            <a:noAutofit/>
          </a:bodyPr>
          <a:lstStyle/>
          <a:p>
            <a:pPr marL="0" indent="0">
              <a:buNone/>
              <a:tabLst>
                <a:tab pos="0" algn="l"/>
              </a:tabLst>
            </a:pPr>
            <a:r>
              <a:rPr lang="el-GR" sz="1600" b="1" dirty="0" smtClean="0">
                <a:solidFill>
                  <a:srgbClr val="C00000"/>
                </a:solidFill>
              </a:rPr>
              <a:t>Απάντηση 7. </a:t>
            </a:r>
            <a:r>
              <a:rPr lang="el-GR" sz="1600" dirty="0" smtClean="0"/>
              <a:t>Σύμφωνα με το Παράρτημα </a:t>
            </a:r>
            <a:r>
              <a:rPr lang="en-US" sz="1600" dirty="0" smtClean="0"/>
              <a:t>V</a:t>
            </a:r>
            <a:r>
              <a:rPr lang="el-GR" sz="1600" dirty="0" smtClean="0"/>
              <a:t> (σελ. 25) του ΦΕΚ 2471/Β/2016 το έργο εντάσσεται στην κατηγορία Α, επομένως απαιτείται Μελέτη Περιβαλλοντικών Επιπτώσεων. Επίσης εντάσσεται στην  Υποκατηγορία </a:t>
            </a:r>
            <a:r>
              <a:rPr lang="el-GR" sz="1600" dirty="0" err="1" smtClean="0"/>
              <a:t>Α1</a:t>
            </a:r>
            <a:r>
              <a:rPr lang="el-GR" sz="1600" dirty="0" smtClean="0"/>
              <a:t> (#7) και αρμόδια για την </a:t>
            </a:r>
            <a:r>
              <a:rPr lang="el-GR" sz="1600" dirty="0" err="1" smtClean="0"/>
              <a:t>αδειοδότηση</a:t>
            </a:r>
            <a:r>
              <a:rPr lang="el-GR" sz="1600" dirty="0" smtClean="0"/>
              <a:t> είναι η Δ/</a:t>
            </a:r>
            <a:r>
              <a:rPr lang="el-GR" sz="1600" dirty="0" err="1" smtClean="0"/>
              <a:t>νση </a:t>
            </a:r>
            <a:r>
              <a:rPr lang="el-GR" sz="1600" dirty="0" smtClean="0"/>
              <a:t>Περιβαλλοντικών </a:t>
            </a:r>
            <a:r>
              <a:rPr lang="el-GR" sz="1600" dirty="0" err="1" smtClean="0"/>
              <a:t>Αδειοδοτήσεων</a:t>
            </a:r>
            <a:r>
              <a:rPr lang="el-GR" sz="1600" dirty="0" smtClean="0"/>
              <a:t> (</a:t>
            </a:r>
            <a:r>
              <a:rPr lang="el-GR" sz="1600" dirty="0" err="1" smtClean="0"/>
              <a:t>ΔΙΠΑ</a:t>
            </a:r>
            <a:r>
              <a:rPr lang="el-GR" sz="1600" dirty="0" smtClean="0"/>
              <a:t>) του </a:t>
            </a:r>
            <a:r>
              <a:rPr lang="el-GR" sz="1600" dirty="0" err="1" smtClean="0"/>
              <a:t>ΥΠΕΚΑ</a:t>
            </a:r>
            <a:r>
              <a:rPr lang="el-GR" sz="1600" dirty="0" smtClean="0"/>
              <a:t>. Η Απόφαση Έγκρισης Περιβαλλοντικών Όρων </a:t>
            </a:r>
            <a:r>
              <a:rPr lang="el-GR" sz="1600" dirty="0" err="1" smtClean="0"/>
              <a:t>ΑΕΠΟ</a:t>
            </a:r>
            <a:r>
              <a:rPr lang="el-GR" sz="1600" dirty="0" smtClean="0"/>
              <a:t> θα εκδοθεί από τον Υπουργό </a:t>
            </a:r>
            <a:r>
              <a:rPr lang="el-GR" sz="1600" dirty="0" err="1" smtClean="0"/>
              <a:t>ΠΕΚΑ</a:t>
            </a:r>
            <a:r>
              <a:rPr lang="el-GR" sz="1600" dirty="0" smtClean="0"/>
              <a:t>.</a:t>
            </a:r>
          </a:p>
          <a:p>
            <a:pPr marL="0" indent="0">
              <a:buNone/>
              <a:tabLst>
                <a:tab pos="0" algn="l"/>
              </a:tabLst>
            </a:pPr>
            <a:r>
              <a:rPr lang="el-GR" sz="1600" b="1" dirty="0" smtClean="0"/>
              <a:t> </a:t>
            </a:r>
            <a:endParaRPr lang="el-GR" sz="1600" dirty="0" smtClean="0"/>
          </a:p>
          <a:p>
            <a:pPr marL="0" indent="0">
              <a:buNone/>
              <a:tabLst>
                <a:tab pos="0" algn="l"/>
              </a:tabLst>
            </a:pPr>
            <a:r>
              <a:rPr lang="el-GR" sz="1600" b="1" dirty="0" smtClean="0">
                <a:solidFill>
                  <a:srgbClr val="C00000"/>
                </a:solidFill>
              </a:rPr>
              <a:t>Απάντηση 8. </a:t>
            </a:r>
            <a:r>
              <a:rPr lang="el-GR" sz="1600" dirty="0" smtClean="0"/>
              <a:t>Σύμφωνα με το Παράρτημα </a:t>
            </a:r>
            <a:r>
              <a:rPr lang="en-US" sz="1600" dirty="0" smtClean="0"/>
              <a:t>V</a:t>
            </a:r>
            <a:r>
              <a:rPr lang="el-GR" sz="1600" dirty="0" smtClean="0"/>
              <a:t>Ι (σελ. 26) του ΦΕΚ 2471/Β/2016 το έργο εντάσσεται στην κατηγορία Β (#4), επομένως δεν απαιτείται η υποβολή και αξιολόγηση ΜΠΕ, αλλά υπόκεινται σε Πρότυπες Περιβαλλοντικές Δεσμεύσεις (ΠΠΔ) που αποτελούν αναπόσπαστο τμήμα των απαιτούμενων αδειών που προβλέπονται για την κατασκευή, εγκατάσταση και λειτουργία του έργου.</a:t>
            </a:r>
          </a:p>
          <a:p>
            <a:pPr marL="0" indent="0">
              <a:buNone/>
              <a:tabLst>
                <a:tab pos="0" algn="l"/>
              </a:tabLst>
            </a:pPr>
            <a:r>
              <a:rPr lang="el-GR" sz="1600" dirty="0" smtClean="0"/>
              <a:t/>
            </a:r>
            <a:br>
              <a:rPr lang="el-GR" sz="1600" dirty="0" smtClean="0"/>
            </a:br>
            <a:r>
              <a:rPr lang="el-GR" sz="1600" b="1" dirty="0" smtClean="0">
                <a:solidFill>
                  <a:srgbClr val="C00000"/>
                </a:solidFill>
              </a:rPr>
              <a:t>Απάντηση 9. </a:t>
            </a:r>
            <a:r>
              <a:rPr lang="el-GR" sz="1600" dirty="0" smtClean="0"/>
              <a:t>Σύμφωνα με το Παράρτημα </a:t>
            </a:r>
            <a:r>
              <a:rPr lang="en-US" sz="1600" dirty="0" smtClean="0"/>
              <a:t>V</a:t>
            </a:r>
            <a:r>
              <a:rPr lang="el-GR" sz="1600" dirty="0" err="1" smtClean="0"/>
              <a:t>ΙΙ</a:t>
            </a:r>
            <a:r>
              <a:rPr lang="el-GR" sz="1600" dirty="0" smtClean="0"/>
              <a:t> (σελ. 29) του ΦΕΚ 2471/Β/2016 το έργο εντάσσεται στην κατηγορία Β (#1), επομένως δεν απαιτείται η υποβολή και αξιολόγηση ΜΠΕ, αλλά υπόκεινται σε Πρότυπες Περιβαλλοντικές Δεσμεύσεις (ΠΠΔ) που αποτελούν αναπόσπαστο τμήμα των απαιτούμενων αδειών που προβλέπονται για την κατασκευή, εγκατάσταση και λειτουργία του έργου.</a:t>
            </a:r>
          </a:p>
          <a:p>
            <a:pPr marL="0" indent="0">
              <a:buNone/>
              <a:tabLst>
                <a:tab pos="0" algn="l"/>
              </a:tabLst>
            </a:pPr>
            <a:endParaRPr lang="el-GR" sz="1600" dirty="0" smtClean="0"/>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66</a:t>
            </a:fld>
            <a:endParaRPr lang="el-G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Autofit/>
          </a:bodyPr>
          <a:lstStyle/>
          <a:p>
            <a:r>
              <a:rPr lang="el-GR" sz="3200" b="1" dirty="0" smtClean="0">
                <a:solidFill>
                  <a:srgbClr val="C00000"/>
                </a:solidFill>
              </a:rPr>
              <a:t>Απάντηση στα παραδείγματα που διατυπώθηκαν στις προηγούμενες διαφάνειες</a:t>
            </a:r>
            <a:endParaRPr lang="el-GR" sz="3200" b="1" dirty="0">
              <a:solidFill>
                <a:srgbClr val="C00000"/>
              </a:solidFill>
            </a:endParaRPr>
          </a:p>
        </p:txBody>
      </p:sp>
      <p:sp>
        <p:nvSpPr>
          <p:cNvPr id="3" name="2 - Θέση περιεχομένου"/>
          <p:cNvSpPr>
            <a:spLocks noGrp="1"/>
          </p:cNvSpPr>
          <p:nvPr>
            <p:ph idx="1"/>
          </p:nvPr>
        </p:nvSpPr>
        <p:spPr>
          <a:xfrm>
            <a:off x="179512" y="1600200"/>
            <a:ext cx="8712968" cy="4525963"/>
          </a:xfrm>
        </p:spPr>
        <p:txBody>
          <a:bodyPr>
            <a:noAutofit/>
          </a:bodyPr>
          <a:lstStyle/>
          <a:p>
            <a:pPr marL="0" indent="0">
              <a:buNone/>
              <a:tabLst>
                <a:tab pos="0" algn="l"/>
              </a:tabLst>
            </a:pPr>
            <a:r>
              <a:rPr lang="el-GR" sz="1600" b="1" dirty="0" smtClean="0">
                <a:solidFill>
                  <a:srgbClr val="C00000"/>
                </a:solidFill>
              </a:rPr>
              <a:t>Απάντηση 10. </a:t>
            </a:r>
            <a:r>
              <a:rPr lang="el-GR" sz="1600" dirty="0" smtClean="0"/>
              <a:t>Σύμφωνα με το Παράρτημα </a:t>
            </a:r>
            <a:r>
              <a:rPr lang="en-US" sz="1600" dirty="0" smtClean="0"/>
              <a:t>V</a:t>
            </a:r>
            <a:r>
              <a:rPr lang="el-GR" sz="1600" dirty="0" err="1" smtClean="0"/>
              <a:t>ΙΙ</a:t>
            </a:r>
            <a:r>
              <a:rPr lang="el-GR" sz="1600" dirty="0" smtClean="0"/>
              <a:t> (σελ. 29) του ΦΕΚ 2471/Β/2016, το κάθε ένα από τα υποέργα εντάσσεται στην κατηγορία Β (#1, #6 και #4). Όμως σύμφωνα με τον #12 η κατάταξη του έργου προκύπτει από το άθροισμα των ισοδύναμων ζώων (Ι), που στην περίπτωσή μας είναι 128 Ισοδύναμα ζώα αφού</a:t>
            </a:r>
          </a:p>
          <a:p>
            <a:pPr marL="0" indent="0">
              <a:buNone/>
              <a:tabLst>
                <a:tab pos="0" algn="l"/>
              </a:tabLst>
            </a:pPr>
            <a:r>
              <a:rPr lang="el-GR" sz="1600" dirty="0" err="1" smtClean="0"/>
              <a:t>Ια=12.000</a:t>
            </a:r>
            <a:r>
              <a:rPr lang="el-GR" sz="1600" dirty="0" smtClean="0"/>
              <a:t>/250=48 Ισοδύναμα ζώα</a:t>
            </a:r>
          </a:p>
          <a:p>
            <a:pPr marL="0" indent="0">
              <a:buNone/>
              <a:tabLst>
                <a:tab pos="0" algn="l"/>
              </a:tabLst>
            </a:pPr>
            <a:r>
              <a:rPr lang="el-GR" sz="1600" dirty="0" err="1" smtClean="0"/>
              <a:t>Ιβ=5.000</a:t>
            </a:r>
            <a:r>
              <a:rPr lang="el-GR" sz="1600" dirty="0" smtClean="0"/>
              <a:t>/250=20 Ισοδύναμα ζώα</a:t>
            </a:r>
          </a:p>
          <a:p>
            <a:pPr marL="0" indent="0">
              <a:buNone/>
              <a:tabLst>
                <a:tab pos="0" algn="l"/>
              </a:tabLst>
            </a:pPr>
            <a:r>
              <a:rPr lang="el-GR" sz="1600" dirty="0" err="1" smtClean="0"/>
              <a:t>Ιγ=60</a:t>
            </a:r>
            <a:r>
              <a:rPr lang="el-GR" sz="1600" dirty="0" smtClean="0"/>
              <a:t>/1=60 Ισοδύναμα ζώα.</a:t>
            </a:r>
          </a:p>
          <a:p>
            <a:pPr marL="0" indent="0">
              <a:buNone/>
              <a:tabLst>
                <a:tab pos="0" algn="l"/>
              </a:tabLst>
            </a:pPr>
            <a:r>
              <a:rPr lang="el-GR" sz="1600" dirty="0" smtClean="0"/>
              <a:t>Επομένως το μεικτό έργο εντάσσεται στην κατηγορία Α και απαιτείται Μελέτη Περιβαλλοντικών Επιπτώσεων. Ειδικότερα εντάσσεται στην Υποκατηγορία </a:t>
            </a:r>
            <a:r>
              <a:rPr lang="el-GR" sz="1600" dirty="0" err="1" smtClean="0"/>
              <a:t>Α2</a:t>
            </a:r>
            <a:r>
              <a:rPr lang="el-GR" sz="1600" dirty="0" smtClean="0"/>
              <a:t>. Αρμόδιες για την </a:t>
            </a:r>
            <a:r>
              <a:rPr lang="el-GR" sz="1600" dirty="0" err="1" smtClean="0"/>
              <a:t>αδειοδότηση</a:t>
            </a:r>
            <a:r>
              <a:rPr lang="el-GR" sz="1600" dirty="0" smtClean="0"/>
              <a:t> είναι οι υπηρεσίες περιβάλλοντος της οικείας Αποκεντρωμένης Διοίκησης. Η Απόφαση Έγκρισης Περιβαλλοντικών Όρων (</a:t>
            </a:r>
            <a:r>
              <a:rPr lang="el-GR" sz="1600" dirty="0" err="1" smtClean="0"/>
              <a:t>ΑΕΠΟ</a:t>
            </a:r>
            <a:r>
              <a:rPr lang="el-GR" sz="1600" dirty="0" smtClean="0"/>
              <a:t>) εκδίδεται από τον Γενικό Γραμματέα.</a:t>
            </a:r>
          </a:p>
          <a:p>
            <a:pPr marL="0" indent="0">
              <a:buNone/>
              <a:tabLst>
                <a:tab pos="0" algn="l"/>
              </a:tabLst>
            </a:pPr>
            <a:r>
              <a:rPr lang="el-GR" sz="1600" dirty="0" smtClean="0"/>
              <a:t> </a:t>
            </a:r>
          </a:p>
          <a:p>
            <a:pPr marL="0" indent="0">
              <a:buNone/>
              <a:tabLst>
                <a:tab pos="0" algn="l"/>
              </a:tabLst>
            </a:pPr>
            <a:r>
              <a:rPr lang="el-GR" sz="1600" b="1" dirty="0" smtClean="0">
                <a:solidFill>
                  <a:srgbClr val="C00000"/>
                </a:solidFill>
              </a:rPr>
              <a:t>Απάντηση 11. </a:t>
            </a:r>
            <a:r>
              <a:rPr lang="el-GR" sz="1600" dirty="0" smtClean="0"/>
              <a:t>Σύμφωνα με τον Πίνακα 4 (σελ 61) του ΦΕΚ 2471/Β/2016 στο έργο προσδίδονται 70 μόρια λόγο της χρήσης γης, 10 μόρια για την ευαισθησία και αφομοιωτική ικανότητα φυσικού περιβάλλοντος (Καμία από τις πιο πάνω περιπτώσεις) και 30 μόρια εξαιτίας της απόστασης από οικισμό, δηλαδή συνολικά 110 μόρια. Σύμφωνα με το Παράρτημα ΙΧ (σελ. 51) του ΦΕΚ 2471/Β/2016 το έργο εντάσσεται στην κατηγορία Α, επομένως απαιτείται Μελέτη Περιβαλλοντικών Επιπτώσεων. Ειδικότερα εντάσσεται στην  Υποκατηγορία </a:t>
            </a:r>
            <a:r>
              <a:rPr lang="el-GR" sz="1600" dirty="0" err="1" smtClean="0"/>
              <a:t>Α2</a:t>
            </a:r>
            <a:r>
              <a:rPr lang="el-GR" sz="1600" dirty="0" smtClean="0"/>
              <a:t> (#177). Αρμόδιες για την </a:t>
            </a:r>
            <a:r>
              <a:rPr lang="el-GR" sz="1600" dirty="0" err="1" smtClean="0"/>
              <a:t>αδειοδότηση</a:t>
            </a:r>
            <a:r>
              <a:rPr lang="el-GR" sz="1600" dirty="0" smtClean="0"/>
              <a:t> είναι οι υπηρεσίες περιβάλλοντος της οικείας Αποκεντρωμένης Διοίκησης. Η Απόφαση Έγκρισης Περιβαλλοντικών Όρων (</a:t>
            </a:r>
            <a:r>
              <a:rPr lang="el-GR" sz="1600" dirty="0" err="1" smtClean="0"/>
              <a:t>ΑΕΠΟ</a:t>
            </a:r>
            <a:r>
              <a:rPr lang="el-GR" sz="1600" dirty="0" smtClean="0"/>
              <a:t>) εκδίδεται από τον Γενικό Γραμματέα.</a:t>
            </a:r>
          </a:p>
          <a:p>
            <a:pPr marL="0" indent="0">
              <a:buNone/>
              <a:tabLst>
                <a:tab pos="0" algn="l"/>
              </a:tabLst>
            </a:pPr>
            <a:endParaRPr lang="el-GR" sz="1600" dirty="0"/>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67</a:t>
            </a:fld>
            <a:endParaRPr lang="el-G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Κανονιστικές διατάξεις του ν. 4014/11, που έχουν εκδοθεί:</a:t>
            </a:r>
            <a:endParaRPr lang="el-GR" dirty="0"/>
          </a:p>
        </p:txBody>
      </p:sp>
      <p:sp>
        <p:nvSpPr>
          <p:cNvPr id="3" name="2 - Θέση περιεχομένου"/>
          <p:cNvSpPr>
            <a:spLocks noGrp="1"/>
          </p:cNvSpPr>
          <p:nvPr>
            <p:ph idx="1"/>
          </p:nvPr>
        </p:nvSpPr>
        <p:spPr>
          <a:xfrm>
            <a:off x="457200" y="1412776"/>
            <a:ext cx="8229600" cy="4925144"/>
          </a:xfrm>
        </p:spPr>
        <p:txBody>
          <a:bodyPr>
            <a:noAutofit/>
          </a:bodyPr>
          <a:lstStyle/>
          <a:p>
            <a:pPr marL="0" indent="0">
              <a:buNone/>
            </a:pPr>
            <a:r>
              <a:rPr lang="el-GR" sz="1200" dirty="0" smtClean="0"/>
              <a:t>- </a:t>
            </a:r>
            <a:r>
              <a:rPr lang="el-GR" sz="1200" dirty="0" smtClean="0">
                <a:hlinkClick r:id="rId2"/>
              </a:rPr>
              <a:t>Υπουργική Απόφαση (</a:t>
            </a:r>
            <a:r>
              <a:rPr lang="el-GR" sz="1200" dirty="0" err="1" smtClean="0">
                <a:hlinkClick r:id="rId2"/>
              </a:rPr>
              <a:t>ΥΑ</a:t>
            </a:r>
            <a:r>
              <a:rPr lang="el-GR" sz="1200" dirty="0" smtClean="0">
                <a:hlinkClick r:id="rId2"/>
              </a:rPr>
              <a:t>) με </a:t>
            </a:r>
            <a:r>
              <a:rPr lang="el-GR" sz="1200" dirty="0" err="1" smtClean="0">
                <a:hlinkClick r:id="rId2"/>
              </a:rPr>
              <a:t>αρ.167563</a:t>
            </a:r>
            <a:r>
              <a:rPr lang="el-GR" sz="1200" dirty="0" smtClean="0">
                <a:hlinkClick r:id="rId2"/>
              </a:rPr>
              <a:t>/13 (ΦΕΚ 964/Β/13)</a:t>
            </a:r>
            <a:r>
              <a:rPr lang="el-GR" sz="1200" dirty="0" smtClean="0"/>
              <a:t> με την οποία εξειδικεύονται οι διαδικασίες και τα ειδικότερα κριτήρια περιβαλλοντικής </a:t>
            </a:r>
            <a:r>
              <a:rPr lang="el-GR" sz="1200" dirty="0" err="1" smtClean="0"/>
              <a:t>αδειοδότησης</a:t>
            </a:r>
            <a:r>
              <a:rPr lang="el-GR" sz="1200" dirty="0" smtClean="0"/>
              <a:t/>
            </a:r>
            <a:br>
              <a:rPr lang="el-GR" sz="1200" dirty="0" smtClean="0"/>
            </a:br>
            <a:r>
              <a:rPr lang="el-GR" sz="1200" dirty="0" smtClean="0"/>
              <a:t>- </a:t>
            </a:r>
            <a:r>
              <a:rPr lang="el-GR" sz="1200" dirty="0" smtClean="0">
                <a:hlinkClick r:id="rId3"/>
              </a:rPr>
              <a:t>Προδιαγραφές της Ειδικής Οικολογικής Αξιολόγησης (ΦΕΚ 2436/Β/2013)</a:t>
            </a:r>
            <a:r>
              <a:rPr lang="el-GR" sz="1200" dirty="0" smtClean="0"/>
              <a:t> για έργα και δραστηριότητες της κατηγορίας Β του άρθρου 10 του Ν. 4014/2011 (ΦΕΚ Α΄ 209) </a:t>
            </a:r>
            <a:br>
              <a:rPr lang="el-GR" sz="1200" dirty="0" smtClean="0"/>
            </a:br>
            <a:r>
              <a:rPr lang="el-GR" sz="1200" dirty="0" smtClean="0"/>
              <a:t>- το ΦΕΚ 2471/Β/2016</a:t>
            </a:r>
            <a:r>
              <a:rPr lang="el-GR" sz="1200" dirty="0" smtClean="0">
                <a:hlinkClick r:id="rId4"/>
              </a:rPr>
              <a:t> </a:t>
            </a:r>
            <a:r>
              <a:rPr lang="el-GR" sz="1200" dirty="0" smtClean="0"/>
              <a:t>κατάταξης των έργων και δραστηριοτήτων σε κατηγορίες/ υποκατηγορίες ανάλογα με τις δυνητικές περιβαλλοντικές τους επιπτώσεις καθώς και σε ομάδες ομοειδών έργων-δραστηριοτήτων .</a:t>
            </a:r>
            <a:br>
              <a:rPr lang="el-GR" sz="1200" dirty="0" smtClean="0"/>
            </a:br>
            <a:r>
              <a:rPr lang="el-GR" sz="1200" dirty="0" smtClean="0"/>
              <a:t>- </a:t>
            </a:r>
            <a:r>
              <a:rPr lang="el-GR" sz="1200" dirty="0" smtClean="0">
                <a:hlinkClick r:id="rId5"/>
              </a:rPr>
              <a:t>Υπουργική Απόφαση (ΥΑ) με αρ. 20741/12 (ΦΕΚ 1565/Β/12)</a:t>
            </a:r>
            <a:r>
              <a:rPr lang="el-GR" sz="1200" dirty="0" smtClean="0"/>
              <a:t> </a:t>
            </a:r>
            <a:br>
              <a:rPr lang="el-GR" sz="1200" dirty="0" smtClean="0"/>
            </a:br>
            <a:r>
              <a:rPr lang="el-GR" sz="1200" dirty="0" smtClean="0"/>
              <a:t>- </a:t>
            </a:r>
            <a:r>
              <a:rPr lang="el-GR" sz="1200" dirty="0" smtClean="0">
                <a:hlinkClick r:id="rId6"/>
              </a:rPr>
              <a:t>Υπουργική Απόφαση (ΥΑ) με αρ. 15277/12 (ΦΕΚ 1077/Β/12)</a:t>
            </a:r>
            <a:r>
              <a:rPr lang="el-GR" sz="1200" dirty="0" smtClean="0"/>
              <a:t> με την οποία εξειδικεύονται οι διαδικασίες για την ενσωμάτωση στις </a:t>
            </a:r>
            <a:r>
              <a:rPr lang="el-GR" sz="1200" dirty="0" err="1" smtClean="0"/>
              <a:t>ΑΕΠΟ</a:t>
            </a:r>
            <a:r>
              <a:rPr lang="el-GR" sz="1200" dirty="0" smtClean="0"/>
              <a:t> και στις </a:t>
            </a:r>
            <a:r>
              <a:rPr lang="el-GR" sz="1200" dirty="0" err="1" smtClean="0"/>
              <a:t>ΠΠΔ</a:t>
            </a:r>
            <a:r>
              <a:rPr lang="el-GR" sz="1200" dirty="0" smtClean="0"/>
              <a:t> της έγκρισης επέμβασης σε δάση-δασικές εκτάσεις.</a:t>
            </a:r>
            <a:br>
              <a:rPr lang="el-GR" sz="1200" dirty="0" smtClean="0"/>
            </a:br>
            <a:r>
              <a:rPr lang="el-GR" sz="1200" dirty="0" smtClean="0"/>
              <a:t>- </a:t>
            </a:r>
            <a:r>
              <a:rPr lang="el-GR" sz="1200" dirty="0" smtClean="0">
                <a:hlinkClick r:id="rId7"/>
              </a:rPr>
              <a:t>Υπουργική Απόφαση (ΥΑ) με αρ. 21697/12 (ΦΕΚ 224/</a:t>
            </a:r>
            <a:r>
              <a:rPr lang="el-GR" sz="1200" dirty="0" err="1" smtClean="0">
                <a:hlinkClick r:id="rId7"/>
              </a:rPr>
              <a:t>ΥΟΔΔ</a:t>
            </a:r>
            <a:r>
              <a:rPr lang="el-GR" sz="1200" dirty="0" smtClean="0">
                <a:hlinkClick r:id="rId7"/>
              </a:rPr>
              <a:t>/12)</a:t>
            </a:r>
            <a:r>
              <a:rPr lang="el-GR" sz="1200" dirty="0" smtClean="0"/>
              <a:t> συγκρότησης του Κεντρικού Συμβουλίου Περιβαλλοντικής </a:t>
            </a:r>
            <a:r>
              <a:rPr lang="el-GR" sz="1200" dirty="0" err="1" smtClean="0"/>
              <a:t>Αδειοδότησης</a:t>
            </a:r>
            <a:r>
              <a:rPr lang="el-GR" sz="1200" dirty="0" smtClean="0"/>
              <a:t> (</a:t>
            </a:r>
            <a:r>
              <a:rPr lang="el-GR" sz="1200" dirty="0" err="1" smtClean="0"/>
              <a:t>ΚΕΣΠΑ</a:t>
            </a:r>
            <a:r>
              <a:rPr lang="el-GR" sz="1200" dirty="0" smtClean="0"/>
              <a:t>)</a:t>
            </a:r>
            <a:br>
              <a:rPr lang="el-GR" sz="1200" dirty="0" smtClean="0"/>
            </a:br>
            <a:r>
              <a:rPr lang="el-GR" sz="1200" dirty="0" smtClean="0"/>
              <a:t>- </a:t>
            </a:r>
            <a:r>
              <a:rPr lang="el-GR" sz="1200" dirty="0" smtClean="0">
                <a:hlinkClick r:id="rId8"/>
              </a:rPr>
              <a:t>Κοινή Υπουργική Απόφαση (</a:t>
            </a:r>
            <a:r>
              <a:rPr lang="el-GR" sz="1200" dirty="0" err="1" smtClean="0">
                <a:hlinkClick r:id="rId8"/>
              </a:rPr>
              <a:t>ΚΥΑ</a:t>
            </a:r>
            <a:r>
              <a:rPr lang="el-GR" sz="1200" dirty="0" smtClean="0">
                <a:hlinkClick r:id="rId8"/>
              </a:rPr>
              <a:t>) με αρ. 21398/12 (ΦΕΚ 1470/Β/12)</a:t>
            </a:r>
            <a:r>
              <a:rPr lang="el-GR" sz="1200" dirty="0" smtClean="0"/>
              <a:t> για την ίδρυση και λειτουργία ειδικού δικτυακού τόπου για την ανάρτηση των </a:t>
            </a:r>
            <a:r>
              <a:rPr lang="el-GR" sz="1200" dirty="0" err="1" smtClean="0"/>
              <a:t>ΑΕΠΟ</a:t>
            </a:r>
            <a:r>
              <a:rPr lang="el-GR" sz="1200" dirty="0" smtClean="0"/>
              <a:t> και των αποφάσεων ανανέωσης/τροποποίησης </a:t>
            </a:r>
            <a:r>
              <a:rPr lang="el-GR" sz="1200" dirty="0" err="1" smtClean="0"/>
              <a:t>ΑΕΠΟ</a:t>
            </a:r>
            <a:r>
              <a:rPr lang="el-GR" sz="1200" dirty="0" smtClean="0"/>
              <a:t>.</a:t>
            </a:r>
            <a:br>
              <a:rPr lang="el-GR" sz="1200" dirty="0" smtClean="0"/>
            </a:br>
            <a:r>
              <a:rPr lang="el-GR" sz="1200" dirty="0" smtClean="0"/>
              <a:t>- </a:t>
            </a:r>
            <a:r>
              <a:rPr lang="el-GR" sz="1200" dirty="0" smtClean="0">
                <a:hlinkClick r:id="rId9"/>
              </a:rPr>
              <a:t>Προδιαγραφές περιεχομένου Αποφάσεων Έγκρισης Περιβαλλοντικών Όρων (Α.Ε.Π.Ο.)</a:t>
            </a:r>
            <a:r>
              <a:rPr lang="el-GR" sz="1200" dirty="0" smtClean="0"/>
              <a:t> </a:t>
            </a:r>
            <a:br>
              <a:rPr lang="el-GR" sz="1200" dirty="0" smtClean="0"/>
            </a:br>
            <a:r>
              <a:rPr lang="el-GR" sz="1200" dirty="0" smtClean="0"/>
              <a:t>- </a:t>
            </a:r>
            <a:r>
              <a:rPr lang="el-GR" sz="1200" dirty="0" smtClean="0">
                <a:hlinkClick r:id="rId10"/>
              </a:rPr>
              <a:t>Εγκύκλιος</a:t>
            </a:r>
            <a:r>
              <a:rPr lang="el-GR" sz="1200" dirty="0" smtClean="0"/>
              <a:t> για τη λειτουργία ειδικού δικτυακού τόπου για την ανάρτηση ΑΕΠΟ σε εφαρμογή του άρθρου 19α του Ν. 4014/2011 (ΦΕΚ Α/209/ 2011).</a:t>
            </a:r>
            <a:br>
              <a:rPr lang="el-GR" sz="1200" dirty="0" smtClean="0"/>
            </a:br>
            <a:r>
              <a:rPr lang="el-GR" sz="1200" dirty="0" smtClean="0"/>
              <a:t>- Εξειδίκευση των διαδικασιών γνωμοδοτήσεων και τρόπου ενημέρωσης του κοινού και συμμετοχής του ενδιαφερόμενου κοινού στη δημόσια διαβούλευση κατά την περιβαλλοντική </a:t>
            </a:r>
            <a:r>
              <a:rPr lang="el-GR" sz="1200" dirty="0" err="1" smtClean="0"/>
              <a:t>αδειοδότηση</a:t>
            </a:r>
            <a:r>
              <a:rPr lang="el-GR" sz="1200" dirty="0" smtClean="0"/>
              <a:t> έργων και δραστηριοτήτων της Κατηγορίας </a:t>
            </a:r>
            <a:r>
              <a:rPr lang="el-GR" sz="1200" dirty="0" err="1" smtClean="0"/>
              <a:t>Αʼ</a:t>
            </a:r>
            <a:r>
              <a:rPr lang="el-GR" sz="1200" dirty="0" smtClean="0"/>
              <a:t> (</a:t>
            </a:r>
            <a:r>
              <a:rPr lang="el-GR" sz="1200" dirty="0" smtClean="0">
                <a:hlinkClick r:id="rId11"/>
              </a:rPr>
              <a:t>ΦΕΚ 45/Β/15-1-2014</a:t>
            </a:r>
            <a:r>
              <a:rPr lang="el-GR" sz="1200" dirty="0" smtClean="0"/>
              <a:t>).</a:t>
            </a:r>
            <a:br>
              <a:rPr lang="el-GR" sz="1200" dirty="0" smtClean="0"/>
            </a:br>
            <a:r>
              <a:rPr lang="el-GR" sz="1200" dirty="0" smtClean="0"/>
              <a:t>-  Αντικατάσταση του Παραρτήματος VII του ΦΕΚ 2471/Β/2016 «Κατάταξη δημόσιων και ιδιωτικών έργων και δραστηριοτήτων σε κατηγορίες και υποκατηγορίες σύμφωνα με το άρθρο 1 παράγραφος 4 του Ν. 4014/21.09.2011 (Φ.Ε.Κ. Α΄ 209/2011)» (Β΄ 21), όπως ισχύει (</a:t>
            </a:r>
            <a:r>
              <a:rPr lang="el-GR" sz="1200" dirty="0" smtClean="0">
                <a:hlinkClick r:id="rId12"/>
              </a:rPr>
              <a:t>ΦΕΚ 3089 Β' / 4-12-2013</a:t>
            </a:r>
            <a:r>
              <a:rPr lang="el-GR" sz="1200" dirty="0" smtClean="0"/>
              <a:t>)</a:t>
            </a:r>
            <a:br>
              <a:rPr lang="el-GR" sz="1200" dirty="0" smtClean="0"/>
            </a:br>
            <a:r>
              <a:rPr lang="el-GR" sz="1200" dirty="0" smtClean="0"/>
              <a:t>- Εξειδίκευση των περιεχομένων των φακέλων περιβαλλοντικής </a:t>
            </a:r>
            <a:r>
              <a:rPr lang="el-GR" sz="1200" dirty="0" err="1" smtClean="0"/>
              <a:t>αδειοδότησης</a:t>
            </a:r>
            <a:r>
              <a:rPr lang="el-GR" sz="1200" dirty="0" smtClean="0"/>
              <a:t> έργων και δραστηριοτήτων της Κατηγορίας Α΄ της απόφασης του Υπουργού Περιβάλλοντος, Ενέργειας και Κλιματικής Αλλαγής, σύμφωνα με το άρθρο 11 του ν. 4014/2011 (</a:t>
            </a:r>
            <a:r>
              <a:rPr lang="el-GR" sz="1200" dirty="0" err="1" smtClean="0"/>
              <a:t>Α΄</a:t>
            </a:r>
            <a:r>
              <a:rPr lang="el-GR" sz="1200" dirty="0" smtClean="0"/>
              <a:t> 209), καθώς και κάθε άλλης σχετικής λεπτομέρειας (</a:t>
            </a:r>
            <a:r>
              <a:rPr lang="el-GR" sz="1200" dirty="0" smtClean="0">
                <a:hlinkClick r:id="rId13"/>
              </a:rPr>
              <a:t>ΦΕΚ 135/Β'/27-1-2013</a:t>
            </a:r>
            <a:r>
              <a:rPr lang="el-GR" sz="1200" dirty="0" smtClean="0"/>
              <a:t>).</a:t>
            </a:r>
            <a:endParaRPr lang="el-GR" sz="12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4624"/>
            <a:ext cx="8229600" cy="936104"/>
          </a:xfrm>
        </p:spPr>
        <p:txBody>
          <a:bodyPr>
            <a:noAutofit/>
          </a:bodyPr>
          <a:lstStyle/>
          <a:p>
            <a:r>
              <a:rPr lang="el-GR" sz="3600" b="1" dirty="0" smtClean="0"/>
              <a:t>Πρότυπες Περιβαλλοντικές Δεσμεύσεις </a:t>
            </a:r>
            <a:r>
              <a:rPr lang="el-GR" sz="2800" i="1" dirty="0"/>
              <a:t>που έχουν </a:t>
            </a:r>
            <a:r>
              <a:rPr lang="el-GR" sz="2800" i="1" dirty="0" smtClean="0"/>
              <a:t>εκδοθεί</a:t>
            </a:r>
            <a:endParaRPr lang="el-GR" sz="3600" i="1" dirty="0"/>
          </a:p>
        </p:txBody>
      </p:sp>
      <p:graphicFrame>
        <p:nvGraphicFramePr>
          <p:cNvPr id="6" name="5 - Πίνακας"/>
          <p:cNvGraphicFramePr>
            <a:graphicFrameLocks noGrp="1"/>
          </p:cNvGraphicFramePr>
          <p:nvPr/>
        </p:nvGraphicFramePr>
        <p:xfrm>
          <a:off x="179512" y="1052736"/>
          <a:ext cx="8712967" cy="5540140"/>
        </p:xfrm>
        <a:graphic>
          <a:graphicData uri="http://schemas.openxmlformats.org/drawingml/2006/table">
            <a:tbl>
              <a:tblPr/>
              <a:tblGrid>
                <a:gridCol w="968105"/>
                <a:gridCol w="5808645"/>
                <a:gridCol w="1936217"/>
              </a:tblGrid>
              <a:tr h="335152">
                <a:tc>
                  <a:txBody>
                    <a:bodyPr/>
                    <a:lstStyle/>
                    <a:p>
                      <a:pPr algn="ctr"/>
                      <a:r>
                        <a:rPr lang="el-GR" sz="1400" b="1" dirty="0"/>
                        <a:t>Ομάδα </a:t>
                      </a:r>
                      <a:endParaRPr lang="el-GR" sz="1400" dirty="0"/>
                    </a:p>
                  </a:txBody>
                  <a:tcPr marL="1917" marR="1917" marT="1917" marB="1917" anchor="ctr">
                    <a:lnL>
                      <a:noFill/>
                    </a:lnL>
                    <a:lnR>
                      <a:noFill/>
                    </a:lnR>
                    <a:lnT>
                      <a:noFill/>
                    </a:lnT>
                    <a:lnB>
                      <a:noFill/>
                    </a:lnB>
                  </a:tcPr>
                </a:tc>
                <a:tc>
                  <a:txBody>
                    <a:bodyPr/>
                    <a:lstStyle/>
                    <a:p>
                      <a:r>
                        <a:rPr lang="el-GR" sz="1400" b="1"/>
                        <a:t>Είδος έργων/δραστηριοτήτων</a:t>
                      </a:r>
                      <a:endParaRPr lang="el-GR" sz="1400"/>
                    </a:p>
                  </a:txBody>
                  <a:tcPr marL="1917" marR="1917" marT="1917" marB="1917" anchor="ctr">
                    <a:lnL>
                      <a:noFill/>
                    </a:lnL>
                    <a:lnR>
                      <a:noFill/>
                    </a:lnR>
                    <a:lnT>
                      <a:noFill/>
                    </a:lnT>
                    <a:lnB>
                      <a:noFill/>
                    </a:lnB>
                  </a:tcPr>
                </a:tc>
                <a:tc>
                  <a:txBody>
                    <a:bodyPr/>
                    <a:lstStyle/>
                    <a:p>
                      <a:r>
                        <a:rPr lang="el-GR" sz="1400" b="1"/>
                        <a:t>ΦΕΚ</a:t>
                      </a:r>
                      <a:endParaRPr lang="el-GR" sz="1400"/>
                    </a:p>
                  </a:txBody>
                  <a:tcPr marL="1917" marR="1917" marT="1917" marB="1917" anchor="ctr">
                    <a:lnL>
                      <a:noFill/>
                    </a:lnL>
                    <a:lnR>
                      <a:noFill/>
                    </a:lnR>
                    <a:lnT>
                      <a:noFill/>
                    </a:lnT>
                    <a:lnB>
                      <a:noFill/>
                    </a:lnB>
                  </a:tcPr>
                </a:tc>
              </a:tr>
              <a:tr h="169493">
                <a:tc>
                  <a:txBody>
                    <a:bodyPr/>
                    <a:lstStyle/>
                    <a:p>
                      <a:pPr algn="ctr"/>
                      <a:r>
                        <a:rPr lang="el-GR" sz="1400"/>
                        <a:t>1</a:t>
                      </a:r>
                    </a:p>
                  </a:txBody>
                  <a:tcPr marL="1917" marR="1917" marT="1917" marB="1917" anchor="ctr">
                    <a:lnL>
                      <a:noFill/>
                    </a:lnL>
                    <a:lnR>
                      <a:noFill/>
                    </a:lnR>
                    <a:lnT>
                      <a:noFill/>
                    </a:lnT>
                    <a:lnB>
                      <a:noFill/>
                    </a:lnB>
                  </a:tcPr>
                </a:tc>
                <a:tc>
                  <a:txBody>
                    <a:bodyPr/>
                    <a:lstStyle/>
                    <a:p>
                      <a:r>
                        <a:rPr lang="el-GR" sz="1400"/>
                        <a:t>Έργα χερσαίων και εναέριων μεταφορών</a:t>
                      </a:r>
                    </a:p>
                  </a:txBody>
                  <a:tcPr marL="1917" marR="1917" marT="1917" marB="1917" anchor="ctr">
                    <a:lnL>
                      <a:noFill/>
                    </a:lnL>
                    <a:lnR>
                      <a:noFill/>
                    </a:lnR>
                    <a:lnT>
                      <a:noFill/>
                    </a:lnT>
                    <a:lnB>
                      <a:noFill/>
                    </a:lnB>
                  </a:tcPr>
                </a:tc>
                <a:tc>
                  <a:txBody>
                    <a:bodyPr/>
                    <a:lstStyle/>
                    <a:p>
                      <a:r>
                        <a:rPr lang="el-GR" sz="1400" dirty="0">
                          <a:hlinkClick r:id="rId2"/>
                        </a:rPr>
                        <a:t>ΦΕΚ 2505/Β/7-10-2013</a:t>
                      </a:r>
                      <a:endParaRPr lang="el-GR" sz="1400" dirty="0"/>
                    </a:p>
                  </a:txBody>
                  <a:tcPr marL="1917" marR="1917" marT="1917" marB="1917" anchor="ctr">
                    <a:lnL>
                      <a:noFill/>
                    </a:lnL>
                    <a:lnR>
                      <a:noFill/>
                    </a:lnR>
                    <a:lnT>
                      <a:noFill/>
                    </a:lnT>
                    <a:lnB>
                      <a:noFill/>
                    </a:lnB>
                  </a:tcPr>
                </a:tc>
              </a:tr>
              <a:tr h="114274">
                <a:tc>
                  <a:txBody>
                    <a:bodyPr/>
                    <a:lstStyle/>
                    <a:p>
                      <a:pPr algn="ctr"/>
                      <a:r>
                        <a:rPr lang="el-GR" sz="1400"/>
                        <a:t>2</a:t>
                      </a:r>
                    </a:p>
                  </a:txBody>
                  <a:tcPr marL="1917" marR="1917" marT="1917" marB="1917" anchor="ctr">
                    <a:lnL>
                      <a:noFill/>
                    </a:lnL>
                    <a:lnR>
                      <a:noFill/>
                    </a:lnR>
                    <a:lnT>
                      <a:noFill/>
                    </a:lnT>
                    <a:lnB>
                      <a:noFill/>
                    </a:lnB>
                  </a:tcPr>
                </a:tc>
                <a:tc>
                  <a:txBody>
                    <a:bodyPr/>
                    <a:lstStyle/>
                    <a:p>
                      <a:r>
                        <a:rPr lang="el-GR" sz="1400"/>
                        <a:t>Υδραυλικά έργα</a:t>
                      </a:r>
                    </a:p>
                  </a:txBody>
                  <a:tcPr marL="1917" marR="1917" marT="1917" marB="1917" anchor="ctr">
                    <a:lnL>
                      <a:noFill/>
                    </a:lnL>
                    <a:lnR>
                      <a:noFill/>
                    </a:lnR>
                    <a:lnT>
                      <a:noFill/>
                    </a:lnT>
                    <a:lnB>
                      <a:noFill/>
                    </a:lnB>
                  </a:tcPr>
                </a:tc>
                <a:tc>
                  <a:txBody>
                    <a:bodyPr/>
                    <a:lstStyle/>
                    <a:p>
                      <a:r>
                        <a:rPr lang="el-GR" sz="1400">
                          <a:hlinkClick r:id="rId3"/>
                        </a:rPr>
                        <a:t>ΦΕΚ Β 3071-03.12.2013</a:t>
                      </a:r>
                      <a:endParaRPr lang="el-GR" sz="1400"/>
                    </a:p>
                  </a:txBody>
                  <a:tcPr marL="1917" marR="1917" marT="1917" marB="1917" anchor="ctr">
                    <a:lnL>
                      <a:noFill/>
                    </a:lnL>
                    <a:lnR>
                      <a:noFill/>
                    </a:lnR>
                    <a:lnT>
                      <a:noFill/>
                    </a:lnT>
                    <a:lnB>
                      <a:noFill/>
                    </a:lnB>
                  </a:tcPr>
                </a:tc>
              </a:tr>
              <a:tr h="169493">
                <a:tc>
                  <a:txBody>
                    <a:bodyPr/>
                    <a:lstStyle/>
                    <a:p>
                      <a:pPr algn="ctr"/>
                      <a:r>
                        <a:rPr lang="el-GR" sz="1400"/>
                        <a:t>3</a:t>
                      </a:r>
                    </a:p>
                  </a:txBody>
                  <a:tcPr marL="1917" marR="1917" marT="1917" marB="1917" anchor="ctr">
                    <a:lnL>
                      <a:noFill/>
                    </a:lnL>
                    <a:lnR>
                      <a:noFill/>
                    </a:lnR>
                    <a:lnT>
                      <a:noFill/>
                    </a:lnT>
                    <a:lnB>
                      <a:noFill/>
                    </a:lnB>
                  </a:tcPr>
                </a:tc>
                <a:tc>
                  <a:txBody>
                    <a:bodyPr/>
                    <a:lstStyle/>
                    <a:p>
                      <a:r>
                        <a:rPr lang="el-GR" sz="1400"/>
                        <a:t>Λιμενικά έργα</a:t>
                      </a:r>
                    </a:p>
                  </a:txBody>
                  <a:tcPr marL="1917" marR="1917" marT="1917" marB="1917" anchor="ctr">
                    <a:lnL>
                      <a:noFill/>
                    </a:lnL>
                    <a:lnR>
                      <a:noFill/>
                    </a:lnR>
                    <a:lnT>
                      <a:noFill/>
                    </a:lnT>
                    <a:lnB>
                      <a:noFill/>
                    </a:lnB>
                  </a:tcPr>
                </a:tc>
                <a:tc>
                  <a:txBody>
                    <a:bodyPr/>
                    <a:lstStyle/>
                    <a:p>
                      <a:r>
                        <a:rPr lang="el-GR" sz="1400">
                          <a:hlinkClick r:id="rId4"/>
                        </a:rPr>
                        <a:t>ΦΕΚ Β' 2425/27.9.2013</a:t>
                      </a:r>
                      <a:endParaRPr lang="el-GR" sz="1400"/>
                    </a:p>
                  </a:txBody>
                  <a:tcPr marL="1917" marR="1917" marT="1917" marB="1917" anchor="ctr">
                    <a:lnL>
                      <a:noFill/>
                    </a:lnL>
                    <a:lnR>
                      <a:noFill/>
                    </a:lnR>
                    <a:lnT>
                      <a:noFill/>
                    </a:lnT>
                    <a:lnB>
                      <a:noFill/>
                    </a:lnB>
                  </a:tcPr>
                </a:tc>
              </a:tr>
              <a:tr h="114274">
                <a:tc>
                  <a:txBody>
                    <a:bodyPr/>
                    <a:lstStyle/>
                    <a:p>
                      <a:pPr algn="ctr"/>
                      <a:r>
                        <a:rPr lang="el-GR" sz="1400"/>
                        <a:t>4</a:t>
                      </a:r>
                    </a:p>
                  </a:txBody>
                  <a:tcPr marL="1917" marR="1917" marT="1917" marB="1917" anchor="ctr">
                    <a:lnL>
                      <a:noFill/>
                    </a:lnL>
                    <a:lnR>
                      <a:noFill/>
                    </a:lnR>
                    <a:lnT>
                      <a:noFill/>
                    </a:lnT>
                    <a:lnB>
                      <a:noFill/>
                    </a:lnB>
                  </a:tcPr>
                </a:tc>
                <a:tc>
                  <a:txBody>
                    <a:bodyPr/>
                    <a:lstStyle/>
                    <a:p>
                      <a:r>
                        <a:rPr lang="el-GR" sz="1400"/>
                        <a:t>Συστήματα περιβαλλοντικών υποδομών</a:t>
                      </a:r>
                    </a:p>
                  </a:txBody>
                  <a:tcPr marL="1917" marR="1917" marT="1917" marB="1917" anchor="ctr">
                    <a:lnL>
                      <a:noFill/>
                    </a:lnL>
                    <a:lnR>
                      <a:noFill/>
                    </a:lnR>
                    <a:lnT>
                      <a:noFill/>
                    </a:lnT>
                    <a:lnB>
                      <a:noFill/>
                    </a:lnB>
                  </a:tcPr>
                </a:tc>
                <a:tc>
                  <a:txBody>
                    <a:bodyPr/>
                    <a:lstStyle/>
                    <a:p>
                      <a:r>
                        <a:rPr lang="el-GR" sz="1400">
                          <a:hlinkClick r:id="rId5"/>
                        </a:rPr>
                        <a:t>ΦΕΚ Β 3072-03.12.2013</a:t>
                      </a:r>
                      <a:endParaRPr lang="el-GR" sz="1400"/>
                    </a:p>
                  </a:txBody>
                  <a:tcPr marL="1917" marR="1917" marT="1917" marB="1917" anchor="ctr">
                    <a:lnL>
                      <a:noFill/>
                    </a:lnL>
                    <a:lnR>
                      <a:noFill/>
                    </a:lnR>
                    <a:lnT>
                      <a:noFill/>
                    </a:lnT>
                    <a:lnB>
                      <a:noFill/>
                    </a:lnB>
                  </a:tcPr>
                </a:tc>
              </a:tr>
              <a:tr h="169493">
                <a:tc>
                  <a:txBody>
                    <a:bodyPr/>
                    <a:lstStyle/>
                    <a:p>
                      <a:pPr algn="ctr"/>
                      <a:r>
                        <a:rPr lang="el-GR" sz="1400"/>
                        <a:t>5</a:t>
                      </a:r>
                    </a:p>
                  </a:txBody>
                  <a:tcPr marL="1917" marR="1917" marT="1917" marB="1917" anchor="ctr">
                    <a:lnL>
                      <a:noFill/>
                    </a:lnL>
                    <a:lnR>
                      <a:noFill/>
                    </a:lnR>
                    <a:lnT>
                      <a:noFill/>
                    </a:lnT>
                    <a:lnB>
                      <a:noFill/>
                    </a:lnB>
                  </a:tcPr>
                </a:tc>
                <a:tc>
                  <a:txBody>
                    <a:bodyPr/>
                    <a:lstStyle/>
                    <a:p>
                      <a:r>
                        <a:rPr lang="el-GR" sz="1400"/>
                        <a:t>Εξορυκτικές δραστηριότητες</a:t>
                      </a:r>
                    </a:p>
                  </a:txBody>
                  <a:tcPr marL="1917" marR="1917" marT="1917" marB="1917" anchor="ctr">
                    <a:lnL>
                      <a:noFill/>
                    </a:lnL>
                    <a:lnR>
                      <a:noFill/>
                    </a:lnR>
                    <a:lnT>
                      <a:noFill/>
                    </a:lnT>
                    <a:lnB>
                      <a:noFill/>
                    </a:lnB>
                  </a:tcPr>
                </a:tc>
                <a:tc>
                  <a:txBody>
                    <a:bodyPr/>
                    <a:lstStyle/>
                    <a:p>
                      <a:r>
                        <a:rPr lang="el-GR" sz="1400">
                          <a:hlinkClick r:id="rId6"/>
                        </a:rPr>
                        <a:t>ΦΕΚ Β' 2001/14.8.2013</a:t>
                      </a:r>
                      <a:endParaRPr lang="el-GR" sz="1400"/>
                    </a:p>
                  </a:txBody>
                  <a:tcPr marL="1917" marR="1917" marT="1917" marB="1917" anchor="ctr">
                    <a:lnL>
                      <a:noFill/>
                    </a:lnL>
                    <a:lnR>
                      <a:noFill/>
                    </a:lnR>
                    <a:lnT>
                      <a:noFill/>
                    </a:lnT>
                    <a:lnB>
                      <a:noFill/>
                    </a:lnB>
                  </a:tcPr>
                </a:tc>
              </a:tr>
              <a:tr h="169493">
                <a:tc>
                  <a:txBody>
                    <a:bodyPr/>
                    <a:lstStyle/>
                    <a:p>
                      <a:pPr algn="ctr"/>
                      <a:r>
                        <a:rPr lang="el-GR" sz="1400"/>
                        <a:t>6</a:t>
                      </a:r>
                    </a:p>
                  </a:txBody>
                  <a:tcPr marL="1917" marR="1917" marT="1917" marB="1917" anchor="ctr">
                    <a:lnL>
                      <a:noFill/>
                    </a:lnL>
                    <a:lnR>
                      <a:noFill/>
                    </a:lnR>
                    <a:lnT>
                      <a:noFill/>
                    </a:lnT>
                    <a:lnB>
                      <a:noFill/>
                    </a:lnB>
                  </a:tcPr>
                </a:tc>
                <a:tc>
                  <a:txBody>
                    <a:bodyPr/>
                    <a:lstStyle/>
                    <a:p>
                      <a:r>
                        <a:rPr lang="el-GR" sz="1400"/>
                        <a:t>Τουριστικές εγκαταστάσεις</a:t>
                      </a:r>
                    </a:p>
                  </a:txBody>
                  <a:tcPr marL="1917" marR="1917" marT="1917" marB="1917" anchor="ctr">
                    <a:lnL>
                      <a:noFill/>
                    </a:lnL>
                    <a:lnR>
                      <a:noFill/>
                    </a:lnR>
                    <a:lnT>
                      <a:noFill/>
                    </a:lnT>
                    <a:lnB>
                      <a:noFill/>
                    </a:lnB>
                  </a:tcPr>
                </a:tc>
                <a:tc>
                  <a:txBody>
                    <a:bodyPr/>
                    <a:lstStyle/>
                    <a:p>
                      <a:r>
                        <a:rPr lang="el-GR" sz="1400">
                          <a:hlinkClick r:id="rId7"/>
                        </a:rPr>
                        <a:t>ΦΕΚ Β' 3438/24.12.2013</a:t>
                      </a:r>
                      <a:endParaRPr lang="el-GR" sz="1400"/>
                    </a:p>
                  </a:txBody>
                  <a:tcPr marL="1917" marR="1917" marT="1917" marB="1917" anchor="ctr">
                    <a:lnL>
                      <a:noFill/>
                    </a:lnL>
                    <a:lnR>
                      <a:noFill/>
                    </a:lnR>
                    <a:lnT>
                      <a:noFill/>
                    </a:lnT>
                    <a:lnB>
                      <a:noFill/>
                    </a:lnB>
                  </a:tcPr>
                </a:tc>
              </a:tr>
              <a:tr h="169493">
                <a:tc>
                  <a:txBody>
                    <a:bodyPr/>
                    <a:lstStyle/>
                    <a:p>
                      <a:pPr algn="ctr"/>
                      <a:r>
                        <a:rPr lang="el-GR" sz="1400"/>
                        <a:t>6</a:t>
                      </a:r>
                    </a:p>
                  </a:txBody>
                  <a:tcPr marL="1917" marR="1917" marT="1917" marB="1917" anchor="ctr">
                    <a:lnL>
                      <a:noFill/>
                    </a:lnL>
                    <a:lnR>
                      <a:noFill/>
                    </a:lnR>
                    <a:lnT>
                      <a:noFill/>
                    </a:lnT>
                    <a:lnB>
                      <a:noFill/>
                    </a:lnB>
                  </a:tcPr>
                </a:tc>
                <a:tc>
                  <a:txBody>
                    <a:bodyPr/>
                    <a:lstStyle/>
                    <a:p>
                      <a:r>
                        <a:rPr lang="el-GR" sz="1400"/>
                        <a:t>Υγειονομικές μονάδες</a:t>
                      </a:r>
                    </a:p>
                  </a:txBody>
                  <a:tcPr marL="1917" marR="1917" marT="1917" marB="1917" anchor="ctr">
                    <a:lnL>
                      <a:noFill/>
                    </a:lnL>
                    <a:lnR>
                      <a:noFill/>
                    </a:lnR>
                    <a:lnT>
                      <a:noFill/>
                    </a:lnT>
                    <a:lnB>
                      <a:noFill/>
                    </a:lnB>
                  </a:tcPr>
                </a:tc>
                <a:tc>
                  <a:txBody>
                    <a:bodyPr/>
                    <a:lstStyle/>
                    <a:p>
                      <a:r>
                        <a:rPr lang="el-GR" sz="1400">
                          <a:hlinkClick r:id="rId8"/>
                        </a:rPr>
                        <a:t>ΦΕΚ </a:t>
                      </a:r>
                      <a:r>
                        <a:rPr lang="de-DE" sz="1400">
                          <a:hlinkClick r:id="rId8"/>
                        </a:rPr>
                        <a:t>B' 3266/20.12.2013</a:t>
                      </a:r>
                      <a:endParaRPr lang="de-DE" sz="1400"/>
                    </a:p>
                  </a:txBody>
                  <a:tcPr marL="1917" marR="1917" marT="1917" marB="1917" anchor="ctr">
                    <a:lnL>
                      <a:noFill/>
                    </a:lnL>
                    <a:lnR>
                      <a:noFill/>
                    </a:lnR>
                    <a:lnT>
                      <a:noFill/>
                    </a:lnT>
                    <a:lnB>
                      <a:noFill/>
                    </a:lnB>
                  </a:tcPr>
                </a:tc>
              </a:tr>
              <a:tr h="169493">
                <a:tc>
                  <a:txBody>
                    <a:bodyPr/>
                    <a:lstStyle/>
                    <a:p>
                      <a:pPr algn="ctr"/>
                      <a:r>
                        <a:rPr lang="el-GR" sz="1400"/>
                        <a:t>6</a:t>
                      </a:r>
                    </a:p>
                  </a:txBody>
                  <a:tcPr marL="1917" marR="1917" marT="1917" marB="1917" anchor="ctr">
                    <a:lnL>
                      <a:noFill/>
                    </a:lnL>
                    <a:lnR>
                      <a:noFill/>
                    </a:lnR>
                    <a:lnT>
                      <a:noFill/>
                    </a:lnT>
                    <a:lnB>
                      <a:noFill/>
                    </a:lnB>
                  </a:tcPr>
                </a:tc>
                <a:tc>
                  <a:txBody>
                    <a:bodyPr/>
                    <a:lstStyle/>
                    <a:p>
                      <a:r>
                        <a:rPr lang="el-GR" sz="1400"/>
                        <a:t>Εμπορικά κέντρα, χώροι στάθμευσης, αθλητικές εγκαταστάσεις, εκπαίδευση</a:t>
                      </a:r>
                    </a:p>
                  </a:txBody>
                  <a:tcPr marL="1917" marR="1917" marT="1917" marB="1917" anchor="ctr">
                    <a:lnL>
                      <a:noFill/>
                    </a:lnL>
                    <a:lnR>
                      <a:noFill/>
                    </a:lnR>
                    <a:lnT>
                      <a:noFill/>
                    </a:lnT>
                    <a:lnB>
                      <a:noFill/>
                    </a:lnB>
                  </a:tcPr>
                </a:tc>
                <a:tc>
                  <a:txBody>
                    <a:bodyPr/>
                    <a:lstStyle/>
                    <a:p>
                      <a:r>
                        <a:rPr lang="el-GR" sz="1400">
                          <a:hlinkClick r:id="rId9"/>
                        </a:rPr>
                        <a:t>ΦΕΚ 2507/Β/7-10-2013</a:t>
                      </a:r>
                      <a:endParaRPr lang="el-GR" sz="1400"/>
                    </a:p>
                  </a:txBody>
                  <a:tcPr marL="1917" marR="1917" marT="1917" marB="1917" anchor="ctr">
                    <a:lnL>
                      <a:noFill/>
                    </a:lnL>
                    <a:lnR>
                      <a:noFill/>
                    </a:lnR>
                    <a:lnT>
                      <a:noFill/>
                    </a:lnT>
                    <a:lnB>
                      <a:noFill/>
                    </a:lnB>
                  </a:tcPr>
                </a:tc>
              </a:tr>
              <a:tr h="169493">
                <a:tc>
                  <a:txBody>
                    <a:bodyPr/>
                    <a:lstStyle/>
                    <a:p>
                      <a:pPr algn="ctr"/>
                      <a:r>
                        <a:rPr lang="el-GR" sz="1400"/>
                        <a:t>7</a:t>
                      </a:r>
                    </a:p>
                  </a:txBody>
                  <a:tcPr marL="1917" marR="1917" marT="1917" marB="1917" anchor="ctr">
                    <a:lnL>
                      <a:noFill/>
                    </a:lnL>
                    <a:lnR>
                      <a:noFill/>
                    </a:lnR>
                    <a:lnT>
                      <a:noFill/>
                    </a:lnT>
                    <a:lnB>
                      <a:noFill/>
                    </a:lnB>
                  </a:tcPr>
                </a:tc>
                <a:tc>
                  <a:txBody>
                    <a:bodyPr/>
                    <a:lstStyle/>
                    <a:p>
                      <a:r>
                        <a:rPr lang="el-GR" sz="1400"/>
                        <a:t>Κτηνο-πτηνοτροφικές εγκαταστάσεις</a:t>
                      </a:r>
                    </a:p>
                  </a:txBody>
                  <a:tcPr marL="1917" marR="1917" marT="1917" marB="1917" anchor="ctr">
                    <a:lnL>
                      <a:noFill/>
                    </a:lnL>
                    <a:lnR>
                      <a:noFill/>
                    </a:lnR>
                    <a:lnT>
                      <a:noFill/>
                    </a:lnT>
                    <a:lnB>
                      <a:noFill/>
                    </a:lnB>
                  </a:tcPr>
                </a:tc>
                <a:tc>
                  <a:txBody>
                    <a:bodyPr/>
                    <a:lstStyle/>
                    <a:p>
                      <a:r>
                        <a:rPr lang="el-GR" sz="1400">
                          <a:hlinkClick r:id="rId10"/>
                        </a:rPr>
                        <a:t>ΦΕΚ Β' 2002/14.8.2013</a:t>
                      </a:r>
                      <a:endParaRPr lang="el-GR" sz="1400"/>
                    </a:p>
                  </a:txBody>
                  <a:tcPr marL="1917" marR="1917" marT="1917" marB="1917" anchor="ctr">
                    <a:lnL>
                      <a:noFill/>
                    </a:lnL>
                    <a:lnR>
                      <a:noFill/>
                    </a:lnR>
                    <a:lnT>
                      <a:noFill/>
                    </a:lnT>
                    <a:lnB>
                      <a:noFill/>
                    </a:lnB>
                  </a:tcPr>
                </a:tc>
              </a:tr>
              <a:tr h="169493">
                <a:tc>
                  <a:txBody>
                    <a:bodyPr/>
                    <a:lstStyle/>
                    <a:p>
                      <a:pPr algn="ctr"/>
                      <a:r>
                        <a:rPr lang="el-GR" sz="1400"/>
                        <a:t>8</a:t>
                      </a:r>
                    </a:p>
                  </a:txBody>
                  <a:tcPr marL="1917" marR="1917" marT="1917" marB="1917" anchor="ctr">
                    <a:lnL>
                      <a:noFill/>
                    </a:lnL>
                    <a:lnR>
                      <a:noFill/>
                    </a:lnR>
                    <a:lnT>
                      <a:noFill/>
                    </a:lnT>
                    <a:lnB>
                      <a:noFill/>
                    </a:lnB>
                  </a:tcPr>
                </a:tc>
                <a:tc>
                  <a:txBody>
                    <a:bodyPr/>
                    <a:lstStyle/>
                    <a:p>
                      <a:r>
                        <a:rPr lang="el-GR" sz="1400"/>
                        <a:t>Υδατοκαλλιέργειες</a:t>
                      </a:r>
                    </a:p>
                  </a:txBody>
                  <a:tcPr marL="1917" marR="1917" marT="1917" marB="1917" anchor="ctr">
                    <a:lnL>
                      <a:noFill/>
                    </a:lnL>
                    <a:lnR>
                      <a:noFill/>
                    </a:lnR>
                    <a:lnT>
                      <a:noFill/>
                    </a:lnT>
                    <a:lnB>
                      <a:noFill/>
                    </a:lnB>
                  </a:tcPr>
                </a:tc>
                <a:tc>
                  <a:txBody>
                    <a:bodyPr/>
                    <a:lstStyle/>
                    <a:p>
                      <a:r>
                        <a:rPr lang="el-GR" sz="1400">
                          <a:hlinkClick r:id="rId11"/>
                        </a:rPr>
                        <a:t>ΦΕΚ Β' 2405/26.9.2013</a:t>
                      </a:r>
                      <a:endParaRPr lang="el-GR" sz="1400"/>
                    </a:p>
                  </a:txBody>
                  <a:tcPr marL="1917" marR="1917" marT="1917" marB="1917" anchor="ctr">
                    <a:lnL>
                      <a:noFill/>
                    </a:lnL>
                    <a:lnR>
                      <a:noFill/>
                    </a:lnR>
                    <a:lnT>
                      <a:noFill/>
                    </a:lnT>
                    <a:lnB>
                      <a:noFill/>
                    </a:lnB>
                  </a:tcPr>
                </a:tc>
              </a:tr>
              <a:tr h="169493">
                <a:tc>
                  <a:txBody>
                    <a:bodyPr/>
                    <a:lstStyle/>
                    <a:p>
                      <a:pPr algn="ctr"/>
                      <a:r>
                        <a:rPr lang="el-GR" sz="1400"/>
                        <a:t>9</a:t>
                      </a:r>
                    </a:p>
                  </a:txBody>
                  <a:tcPr marL="1917" marR="1917" marT="1917" marB="1917" anchor="ctr">
                    <a:lnL>
                      <a:noFill/>
                    </a:lnL>
                    <a:lnR>
                      <a:noFill/>
                    </a:lnR>
                    <a:lnT>
                      <a:noFill/>
                    </a:lnT>
                    <a:lnB>
                      <a:noFill/>
                    </a:lnB>
                  </a:tcPr>
                </a:tc>
                <a:tc>
                  <a:txBody>
                    <a:bodyPr/>
                    <a:lstStyle/>
                    <a:p>
                      <a:r>
                        <a:rPr lang="el-GR" sz="1400" dirty="0"/>
                        <a:t>Βιομηχανικές δραστηριότητες</a:t>
                      </a:r>
                    </a:p>
                  </a:txBody>
                  <a:tcPr marL="1917" marR="1917" marT="1917" marB="1917" anchor="ctr">
                    <a:lnL>
                      <a:noFill/>
                    </a:lnL>
                    <a:lnR>
                      <a:noFill/>
                    </a:lnR>
                    <a:lnT>
                      <a:noFill/>
                    </a:lnT>
                    <a:lnB>
                      <a:noFill/>
                    </a:lnB>
                  </a:tcPr>
                </a:tc>
                <a:tc>
                  <a:txBody>
                    <a:bodyPr/>
                    <a:lstStyle/>
                    <a:p>
                      <a:r>
                        <a:rPr lang="el-GR" sz="1400" dirty="0">
                          <a:hlinkClick r:id="rId12"/>
                        </a:rPr>
                        <a:t>ΦΕΚ Β' 1275/11.4.2012</a:t>
                      </a:r>
                      <a:endParaRPr lang="el-GR" sz="1400" dirty="0"/>
                    </a:p>
                  </a:txBody>
                  <a:tcPr marL="1917" marR="1917" marT="1917" marB="1917" anchor="ctr">
                    <a:lnL>
                      <a:noFill/>
                    </a:lnL>
                    <a:lnR>
                      <a:noFill/>
                    </a:lnR>
                    <a:lnT>
                      <a:noFill/>
                    </a:lnT>
                    <a:lnB>
                      <a:noFill/>
                    </a:lnB>
                  </a:tcPr>
                </a:tc>
              </a:tr>
              <a:tr h="169493">
                <a:tc>
                  <a:txBody>
                    <a:bodyPr/>
                    <a:lstStyle/>
                    <a:p>
                      <a:pPr algn="ctr"/>
                      <a:r>
                        <a:rPr lang="el-GR" sz="1400"/>
                        <a:t>9</a:t>
                      </a:r>
                    </a:p>
                  </a:txBody>
                  <a:tcPr marL="1917" marR="1917" marT="1917" marB="1917" anchor="ctr">
                    <a:lnL>
                      <a:noFill/>
                    </a:lnL>
                    <a:lnR>
                      <a:noFill/>
                    </a:lnR>
                    <a:lnT>
                      <a:noFill/>
                    </a:lnT>
                    <a:lnB>
                      <a:noFill/>
                    </a:lnB>
                  </a:tcPr>
                </a:tc>
                <a:tc>
                  <a:txBody>
                    <a:bodyPr/>
                    <a:lstStyle/>
                    <a:p>
                      <a:r>
                        <a:rPr lang="el-GR" sz="1400"/>
                        <a:t>Μονάδες παραγωγής ηλεκτρικής ενέργειας</a:t>
                      </a:r>
                    </a:p>
                  </a:txBody>
                  <a:tcPr marL="1917" marR="1917" marT="1917" marB="1917" anchor="ctr">
                    <a:lnL>
                      <a:noFill/>
                    </a:lnL>
                    <a:lnR>
                      <a:noFill/>
                    </a:lnR>
                    <a:lnT>
                      <a:noFill/>
                    </a:lnT>
                    <a:lnB>
                      <a:noFill/>
                    </a:lnB>
                  </a:tcPr>
                </a:tc>
                <a:tc>
                  <a:txBody>
                    <a:bodyPr/>
                    <a:lstStyle/>
                    <a:p>
                      <a:r>
                        <a:rPr lang="el-GR" sz="1400">
                          <a:hlinkClick r:id="rId13"/>
                        </a:rPr>
                        <a:t>ΦΕΚ Β' 1987/14.8.2013</a:t>
                      </a:r>
                      <a:endParaRPr lang="el-GR" sz="1400"/>
                    </a:p>
                  </a:txBody>
                  <a:tcPr marL="1917" marR="1917" marT="1917" marB="1917" anchor="ctr">
                    <a:lnL>
                      <a:noFill/>
                    </a:lnL>
                    <a:lnR>
                      <a:noFill/>
                    </a:lnR>
                    <a:lnT>
                      <a:noFill/>
                    </a:lnT>
                    <a:lnB>
                      <a:noFill/>
                    </a:lnB>
                  </a:tcPr>
                </a:tc>
              </a:tr>
              <a:tr h="169493">
                <a:tc>
                  <a:txBody>
                    <a:bodyPr/>
                    <a:lstStyle/>
                    <a:p>
                      <a:pPr algn="ctr"/>
                      <a:r>
                        <a:rPr lang="el-GR" sz="1400"/>
                        <a:t>9</a:t>
                      </a:r>
                    </a:p>
                  </a:txBody>
                  <a:tcPr marL="1917" marR="1917" marT="1917" marB="1917" anchor="ctr">
                    <a:lnL>
                      <a:noFill/>
                    </a:lnL>
                    <a:lnR>
                      <a:noFill/>
                    </a:lnR>
                    <a:lnT>
                      <a:noFill/>
                    </a:lnT>
                    <a:lnB>
                      <a:noFill/>
                    </a:lnB>
                  </a:tcPr>
                </a:tc>
                <a:tc>
                  <a:txBody>
                    <a:bodyPr/>
                    <a:lstStyle/>
                    <a:p>
                      <a:r>
                        <a:rPr lang="el-GR" sz="1400"/>
                        <a:t>Συνεργεία αυτοκινήτων</a:t>
                      </a:r>
                    </a:p>
                  </a:txBody>
                  <a:tcPr marL="1917" marR="1917" marT="1917" marB="1917" anchor="ctr">
                    <a:lnL>
                      <a:noFill/>
                    </a:lnL>
                    <a:lnR>
                      <a:noFill/>
                    </a:lnR>
                    <a:lnT>
                      <a:noFill/>
                    </a:lnT>
                    <a:lnB>
                      <a:noFill/>
                    </a:lnB>
                  </a:tcPr>
                </a:tc>
                <a:tc>
                  <a:txBody>
                    <a:bodyPr/>
                    <a:lstStyle/>
                    <a:p>
                      <a:r>
                        <a:rPr lang="el-GR" sz="1400">
                          <a:hlinkClick r:id="rId14"/>
                        </a:rPr>
                        <a:t>ΦΕΚ Β' 2446/30.9.2013</a:t>
                      </a:r>
                      <a:endParaRPr lang="el-GR" sz="1400"/>
                    </a:p>
                  </a:txBody>
                  <a:tcPr marL="1917" marR="1917" marT="1917" marB="1917" anchor="ctr">
                    <a:lnL>
                      <a:noFill/>
                    </a:lnL>
                    <a:lnR>
                      <a:noFill/>
                    </a:lnR>
                    <a:lnT>
                      <a:noFill/>
                    </a:lnT>
                    <a:lnB>
                      <a:noFill/>
                    </a:lnB>
                  </a:tcPr>
                </a:tc>
              </a:tr>
              <a:tr h="169493">
                <a:tc>
                  <a:txBody>
                    <a:bodyPr/>
                    <a:lstStyle/>
                    <a:p>
                      <a:pPr algn="ctr"/>
                      <a:r>
                        <a:rPr lang="el-GR" sz="1400"/>
                        <a:t>10</a:t>
                      </a:r>
                    </a:p>
                  </a:txBody>
                  <a:tcPr marL="1917" marR="1917" marT="1917" marB="1917" anchor="ctr">
                    <a:lnL>
                      <a:noFill/>
                    </a:lnL>
                    <a:lnR>
                      <a:noFill/>
                    </a:lnR>
                    <a:lnT>
                      <a:noFill/>
                    </a:lnT>
                    <a:lnB>
                      <a:noFill/>
                    </a:lnB>
                  </a:tcPr>
                </a:tc>
                <a:tc>
                  <a:txBody>
                    <a:bodyPr/>
                    <a:lstStyle/>
                    <a:p>
                      <a:r>
                        <a:rPr lang="el-GR" sz="1400"/>
                        <a:t>Ανανεώσιμες Πηγές Ενέργειας</a:t>
                      </a:r>
                    </a:p>
                  </a:txBody>
                  <a:tcPr marL="1917" marR="1917" marT="1917" marB="1917" anchor="ctr">
                    <a:lnL>
                      <a:noFill/>
                    </a:lnL>
                    <a:lnR>
                      <a:noFill/>
                    </a:lnR>
                    <a:lnT>
                      <a:noFill/>
                    </a:lnT>
                    <a:lnB>
                      <a:noFill/>
                    </a:lnB>
                  </a:tcPr>
                </a:tc>
                <a:tc>
                  <a:txBody>
                    <a:bodyPr/>
                    <a:lstStyle/>
                    <a:p>
                      <a:r>
                        <a:rPr lang="el-GR" sz="1400">
                          <a:hlinkClick r:id="rId15"/>
                        </a:rPr>
                        <a:t>ΦΕΚ Β' 104/24.1.2013</a:t>
                      </a:r>
                      <a:endParaRPr lang="el-GR" sz="1400"/>
                    </a:p>
                  </a:txBody>
                  <a:tcPr marL="1917" marR="1917" marT="1917" marB="1917" anchor="ctr">
                    <a:lnL>
                      <a:noFill/>
                    </a:lnL>
                    <a:lnR>
                      <a:noFill/>
                    </a:lnR>
                    <a:lnT>
                      <a:noFill/>
                    </a:lnT>
                    <a:lnB>
                      <a:noFill/>
                    </a:lnB>
                  </a:tcPr>
                </a:tc>
              </a:tr>
              <a:tr h="169493">
                <a:tc>
                  <a:txBody>
                    <a:bodyPr/>
                    <a:lstStyle/>
                    <a:p>
                      <a:pPr algn="ctr"/>
                      <a:r>
                        <a:rPr lang="el-GR" sz="1400"/>
                        <a:t>11</a:t>
                      </a:r>
                    </a:p>
                  </a:txBody>
                  <a:tcPr marL="1917" marR="1917" marT="1917" marB="1917" anchor="ctr">
                    <a:lnL>
                      <a:noFill/>
                    </a:lnL>
                    <a:lnR>
                      <a:noFill/>
                    </a:lnR>
                    <a:lnT>
                      <a:noFill/>
                    </a:lnT>
                    <a:lnB>
                      <a:noFill/>
                    </a:lnB>
                  </a:tcPr>
                </a:tc>
                <a:tc>
                  <a:txBody>
                    <a:bodyPr/>
                    <a:lstStyle/>
                    <a:p>
                      <a:r>
                        <a:rPr lang="el-GR" sz="1400"/>
                        <a:t>Κέντρα υψηλής τάσης και υποσταθμοί</a:t>
                      </a:r>
                    </a:p>
                  </a:txBody>
                  <a:tcPr marL="1917" marR="1917" marT="1917" marB="1917" anchor="ctr">
                    <a:lnL>
                      <a:noFill/>
                    </a:lnL>
                    <a:lnR>
                      <a:noFill/>
                    </a:lnR>
                    <a:lnT>
                      <a:noFill/>
                    </a:lnT>
                    <a:lnB>
                      <a:noFill/>
                    </a:lnB>
                  </a:tcPr>
                </a:tc>
                <a:tc>
                  <a:txBody>
                    <a:bodyPr/>
                    <a:lstStyle/>
                    <a:p>
                      <a:r>
                        <a:rPr lang="el-GR" sz="1400">
                          <a:hlinkClick r:id="rId16"/>
                        </a:rPr>
                        <a:t>ΦΕΚ Β' 1999/14.8.2013</a:t>
                      </a:r>
                      <a:endParaRPr lang="el-GR" sz="1400"/>
                    </a:p>
                  </a:txBody>
                  <a:tcPr marL="1917" marR="1917" marT="1917" marB="1917" anchor="ctr">
                    <a:lnL>
                      <a:noFill/>
                    </a:lnL>
                    <a:lnR>
                      <a:noFill/>
                    </a:lnR>
                    <a:lnT>
                      <a:noFill/>
                    </a:lnT>
                    <a:lnB>
                      <a:noFill/>
                    </a:lnB>
                  </a:tcPr>
                </a:tc>
              </a:tr>
              <a:tr h="169493">
                <a:tc>
                  <a:txBody>
                    <a:bodyPr/>
                    <a:lstStyle/>
                    <a:p>
                      <a:pPr algn="ctr"/>
                      <a:r>
                        <a:rPr lang="el-GR" sz="1400"/>
                        <a:t>11</a:t>
                      </a:r>
                    </a:p>
                  </a:txBody>
                  <a:tcPr marL="1917" marR="1917" marT="1917" marB="1917" anchor="ctr">
                    <a:lnL>
                      <a:noFill/>
                    </a:lnL>
                    <a:lnR>
                      <a:noFill/>
                    </a:lnR>
                    <a:lnT>
                      <a:noFill/>
                    </a:lnT>
                    <a:lnB>
                      <a:noFill/>
                    </a:lnB>
                  </a:tcPr>
                </a:tc>
                <a:tc>
                  <a:txBody>
                    <a:bodyPr/>
                    <a:lstStyle/>
                    <a:p>
                      <a:r>
                        <a:rPr lang="el-GR" sz="1400"/>
                        <a:t>Σταθμοί ανεφοδιασμού οχημάτων με καύσιμα</a:t>
                      </a:r>
                    </a:p>
                  </a:txBody>
                  <a:tcPr marL="1917" marR="1917" marT="1917" marB="1917" anchor="ctr">
                    <a:lnL>
                      <a:noFill/>
                    </a:lnL>
                    <a:lnR>
                      <a:noFill/>
                    </a:lnR>
                    <a:lnT>
                      <a:noFill/>
                    </a:lnT>
                    <a:lnB>
                      <a:noFill/>
                    </a:lnB>
                  </a:tcPr>
                </a:tc>
                <a:tc>
                  <a:txBody>
                    <a:bodyPr/>
                    <a:lstStyle/>
                    <a:p>
                      <a:r>
                        <a:rPr lang="el-GR" sz="1400">
                          <a:hlinkClick r:id="rId17"/>
                        </a:rPr>
                        <a:t>ΦΕΚ Β' 2036/22.8.2013</a:t>
                      </a:r>
                      <a:endParaRPr lang="el-GR" sz="1400"/>
                    </a:p>
                  </a:txBody>
                  <a:tcPr marL="1917" marR="1917" marT="1917" marB="1917" anchor="ctr">
                    <a:lnL>
                      <a:noFill/>
                    </a:lnL>
                    <a:lnR>
                      <a:noFill/>
                    </a:lnR>
                    <a:lnT>
                      <a:noFill/>
                    </a:lnT>
                    <a:lnB>
                      <a:noFill/>
                    </a:lnB>
                  </a:tcPr>
                </a:tc>
              </a:tr>
              <a:tr h="169493">
                <a:tc>
                  <a:txBody>
                    <a:bodyPr/>
                    <a:lstStyle/>
                    <a:p>
                      <a:pPr algn="ctr"/>
                      <a:r>
                        <a:rPr lang="el-GR" sz="1400"/>
                        <a:t>12</a:t>
                      </a:r>
                    </a:p>
                  </a:txBody>
                  <a:tcPr marL="1917" marR="1917" marT="1917" marB="1917" anchor="ctr">
                    <a:lnL>
                      <a:noFill/>
                    </a:lnL>
                    <a:lnR>
                      <a:noFill/>
                    </a:lnR>
                    <a:lnT>
                      <a:noFill/>
                    </a:lnT>
                    <a:lnB>
                      <a:noFill/>
                    </a:lnB>
                  </a:tcPr>
                </a:tc>
                <a:tc>
                  <a:txBody>
                    <a:bodyPr/>
                    <a:lstStyle/>
                    <a:p>
                      <a:r>
                        <a:rPr lang="el-GR" sz="1400"/>
                        <a:t>Σταθμοί βάσης κινητής τηλεφωνίας</a:t>
                      </a:r>
                    </a:p>
                  </a:txBody>
                  <a:tcPr marL="1917" marR="1917" marT="1917" marB="1917" anchor="ctr">
                    <a:lnL>
                      <a:noFill/>
                    </a:lnL>
                    <a:lnR>
                      <a:noFill/>
                    </a:lnR>
                    <a:lnT>
                      <a:noFill/>
                    </a:lnT>
                    <a:lnB>
                      <a:noFill/>
                    </a:lnB>
                  </a:tcPr>
                </a:tc>
                <a:tc>
                  <a:txBody>
                    <a:bodyPr/>
                    <a:lstStyle/>
                    <a:p>
                      <a:r>
                        <a:rPr lang="el-GR" sz="1400">
                          <a:hlinkClick r:id="rId18"/>
                        </a:rPr>
                        <a:t>ΦΕΚ Β' 1510/4.5.2013</a:t>
                      </a:r>
                      <a:endParaRPr lang="el-GR" sz="1400"/>
                    </a:p>
                  </a:txBody>
                  <a:tcPr marL="1917" marR="1917" marT="1917" marB="1917" anchor="ctr">
                    <a:lnL>
                      <a:noFill/>
                    </a:lnL>
                    <a:lnR>
                      <a:noFill/>
                    </a:lnR>
                    <a:lnT>
                      <a:noFill/>
                    </a:lnT>
                    <a:lnB>
                      <a:noFill/>
                    </a:lnB>
                  </a:tcPr>
                </a:tc>
              </a:tr>
              <a:tr h="169493">
                <a:tc>
                  <a:txBody>
                    <a:bodyPr/>
                    <a:lstStyle/>
                    <a:p>
                      <a:pPr algn="ctr"/>
                      <a:r>
                        <a:rPr lang="el-GR" sz="1400"/>
                        <a:t>12</a:t>
                      </a:r>
                    </a:p>
                  </a:txBody>
                  <a:tcPr marL="1917" marR="1917" marT="1917" marB="1917" anchor="ctr">
                    <a:lnL>
                      <a:noFill/>
                    </a:lnL>
                    <a:lnR>
                      <a:noFill/>
                    </a:lnR>
                    <a:lnT>
                      <a:noFill/>
                    </a:lnT>
                    <a:lnB>
                      <a:noFill/>
                    </a:lnB>
                  </a:tcPr>
                </a:tc>
                <a:tc>
                  <a:txBody>
                    <a:bodyPr/>
                    <a:lstStyle/>
                    <a:p>
                      <a:r>
                        <a:rPr lang="el-GR" sz="1400"/>
                        <a:t>Χερσαίες εγκαταστάσεις διαχείμανσης και μικροεπισκευής σκαφών</a:t>
                      </a:r>
                    </a:p>
                  </a:txBody>
                  <a:tcPr marL="1917" marR="1917" marT="1917" marB="1917" anchor="ctr">
                    <a:lnL>
                      <a:noFill/>
                    </a:lnL>
                    <a:lnR>
                      <a:noFill/>
                    </a:lnR>
                    <a:lnT>
                      <a:noFill/>
                    </a:lnT>
                    <a:lnB>
                      <a:noFill/>
                    </a:lnB>
                  </a:tcPr>
                </a:tc>
                <a:tc>
                  <a:txBody>
                    <a:bodyPr/>
                    <a:lstStyle/>
                    <a:p>
                      <a:r>
                        <a:rPr lang="el-GR" sz="1400">
                          <a:hlinkClick r:id="rId19"/>
                        </a:rPr>
                        <a:t>ΦΕΚ Β' 2407/27.9.2013</a:t>
                      </a:r>
                      <a:endParaRPr lang="el-GR" sz="1400"/>
                    </a:p>
                  </a:txBody>
                  <a:tcPr marL="1917" marR="1917" marT="1917" marB="1917" anchor="ctr">
                    <a:lnL>
                      <a:noFill/>
                    </a:lnL>
                    <a:lnR>
                      <a:noFill/>
                    </a:lnR>
                    <a:lnT>
                      <a:noFill/>
                    </a:lnT>
                    <a:lnB>
                      <a:noFill/>
                    </a:lnB>
                  </a:tcPr>
                </a:tc>
              </a:tr>
              <a:tr h="224713">
                <a:tc>
                  <a:txBody>
                    <a:bodyPr/>
                    <a:lstStyle/>
                    <a:p>
                      <a:pPr algn="ctr"/>
                      <a:r>
                        <a:rPr lang="el-GR" sz="1400"/>
                        <a:t>12</a:t>
                      </a:r>
                    </a:p>
                  </a:txBody>
                  <a:tcPr marL="1917" marR="1917" marT="1917" marB="1917" anchor="ctr">
                    <a:lnL>
                      <a:noFill/>
                    </a:lnL>
                    <a:lnR>
                      <a:noFill/>
                    </a:lnR>
                    <a:lnT>
                      <a:noFill/>
                    </a:lnT>
                    <a:lnB>
                      <a:noFill/>
                    </a:lnB>
                  </a:tcPr>
                </a:tc>
                <a:tc>
                  <a:txBody>
                    <a:bodyPr/>
                    <a:lstStyle/>
                    <a:p>
                      <a:r>
                        <a:rPr lang="el-GR" sz="1400"/>
                        <a:t>Χώροι συγκέντρωσης και διακίνησης παλαιών μετάλλων ή προσωρινής συγκέντρωσης οχημάτων τέλους κύκλου ζωής</a:t>
                      </a:r>
                    </a:p>
                  </a:txBody>
                  <a:tcPr marL="1917" marR="1917" marT="1917" marB="1917" anchor="ctr">
                    <a:lnL>
                      <a:noFill/>
                    </a:lnL>
                    <a:lnR>
                      <a:noFill/>
                    </a:lnR>
                    <a:lnT>
                      <a:noFill/>
                    </a:lnT>
                    <a:lnB>
                      <a:noFill/>
                    </a:lnB>
                  </a:tcPr>
                </a:tc>
                <a:tc>
                  <a:txBody>
                    <a:bodyPr/>
                    <a:lstStyle/>
                    <a:p>
                      <a:r>
                        <a:rPr lang="el-GR" sz="1400">
                          <a:hlinkClick r:id="rId20"/>
                        </a:rPr>
                        <a:t>ΦΕΚ Β 2932-20.11.2013</a:t>
                      </a:r>
                      <a:endParaRPr lang="el-GR" sz="1400"/>
                    </a:p>
                  </a:txBody>
                  <a:tcPr marL="1917" marR="1917" marT="1917" marB="1917" anchor="ctr">
                    <a:lnL>
                      <a:noFill/>
                    </a:lnL>
                    <a:lnR>
                      <a:noFill/>
                    </a:lnR>
                    <a:lnT>
                      <a:noFill/>
                    </a:lnT>
                    <a:lnB>
                      <a:noFill/>
                    </a:lnB>
                  </a:tcPr>
                </a:tc>
              </a:tr>
              <a:tr h="224713">
                <a:tc>
                  <a:txBody>
                    <a:bodyPr/>
                    <a:lstStyle/>
                    <a:p>
                      <a:pPr algn="ctr"/>
                      <a:r>
                        <a:rPr lang="el-GR" sz="1400"/>
                        <a:t>12</a:t>
                      </a:r>
                    </a:p>
                  </a:txBody>
                  <a:tcPr marL="1917" marR="1917" marT="1917" marB="1917" anchor="ctr">
                    <a:lnL>
                      <a:noFill/>
                    </a:lnL>
                    <a:lnR>
                      <a:noFill/>
                    </a:lnR>
                    <a:lnT>
                      <a:noFill/>
                    </a:lnT>
                    <a:lnB>
                      <a:noFill/>
                    </a:lnB>
                  </a:tcPr>
                </a:tc>
                <a:tc>
                  <a:txBody>
                    <a:bodyPr/>
                    <a:lstStyle/>
                    <a:p>
                      <a:r>
                        <a:rPr lang="el-GR" sz="1400"/>
                        <a:t>Χώροι αποθήκευσης και διακίνησης οικοδομικών υλικών που περιλαμβάνουν διακίνηση χύδην υλικών (άμμος, χαλίκι κ.ά.)</a:t>
                      </a:r>
                    </a:p>
                  </a:txBody>
                  <a:tcPr marL="1917" marR="1917" marT="1917" marB="1917" anchor="ctr">
                    <a:lnL>
                      <a:noFill/>
                    </a:lnL>
                    <a:lnR>
                      <a:noFill/>
                    </a:lnR>
                    <a:lnT>
                      <a:noFill/>
                    </a:lnT>
                    <a:lnB>
                      <a:noFill/>
                    </a:lnB>
                  </a:tcPr>
                </a:tc>
                <a:tc>
                  <a:txBody>
                    <a:bodyPr/>
                    <a:lstStyle/>
                    <a:p>
                      <a:r>
                        <a:rPr lang="el-GR" sz="1400">
                          <a:hlinkClick r:id="rId20"/>
                        </a:rPr>
                        <a:t>ΦΕΚ Β 2932-20.11.2013</a:t>
                      </a:r>
                      <a:endParaRPr lang="el-GR" sz="1400"/>
                    </a:p>
                  </a:txBody>
                  <a:tcPr marL="1917" marR="1917" marT="1917" marB="1917" anchor="ctr">
                    <a:lnL>
                      <a:noFill/>
                    </a:lnL>
                    <a:lnR>
                      <a:noFill/>
                    </a:lnR>
                    <a:lnT>
                      <a:noFill/>
                    </a:lnT>
                    <a:lnB>
                      <a:noFill/>
                    </a:lnB>
                  </a:tcPr>
                </a:tc>
              </a:tr>
              <a:tr h="169493">
                <a:tc>
                  <a:txBody>
                    <a:bodyPr/>
                    <a:lstStyle/>
                    <a:p>
                      <a:pPr algn="ctr"/>
                      <a:r>
                        <a:rPr lang="el-GR" sz="1400"/>
                        <a:t>12</a:t>
                      </a:r>
                    </a:p>
                  </a:txBody>
                  <a:tcPr marL="1917" marR="1917" marT="1917" marB="1917" anchor="ctr">
                    <a:lnL>
                      <a:noFill/>
                    </a:lnL>
                    <a:lnR>
                      <a:noFill/>
                    </a:lnR>
                    <a:lnT>
                      <a:noFill/>
                    </a:lnT>
                    <a:lnB>
                      <a:noFill/>
                    </a:lnB>
                  </a:tcPr>
                </a:tc>
                <a:tc>
                  <a:txBody>
                    <a:bodyPr/>
                    <a:lstStyle/>
                    <a:p>
                      <a:r>
                        <a:rPr lang="el-GR" sz="1400"/>
                        <a:t>Σωφρονιστικά καταστήματα και κέντρα κράτησης</a:t>
                      </a:r>
                    </a:p>
                  </a:txBody>
                  <a:tcPr marL="1917" marR="1917" marT="1917" marB="1917" anchor="ctr">
                    <a:lnL>
                      <a:noFill/>
                    </a:lnL>
                    <a:lnR>
                      <a:noFill/>
                    </a:lnR>
                    <a:lnT>
                      <a:noFill/>
                    </a:lnT>
                    <a:lnB>
                      <a:noFill/>
                    </a:lnB>
                  </a:tcPr>
                </a:tc>
                <a:tc>
                  <a:txBody>
                    <a:bodyPr/>
                    <a:lstStyle/>
                    <a:p>
                      <a:r>
                        <a:rPr lang="el-GR" sz="1400">
                          <a:hlinkClick r:id="rId21"/>
                        </a:rPr>
                        <a:t>ΦΕΚ Β΄ 2035/22.8.2013</a:t>
                      </a:r>
                      <a:endParaRPr lang="el-GR" sz="1400"/>
                    </a:p>
                  </a:txBody>
                  <a:tcPr marL="1917" marR="1917" marT="1917" marB="1917" anchor="ctr">
                    <a:lnL>
                      <a:noFill/>
                    </a:lnL>
                    <a:lnR>
                      <a:noFill/>
                    </a:lnR>
                    <a:lnT>
                      <a:noFill/>
                    </a:lnT>
                    <a:lnB>
                      <a:noFill/>
                    </a:lnB>
                  </a:tcPr>
                </a:tc>
              </a:tr>
              <a:tr h="169493">
                <a:tc>
                  <a:txBody>
                    <a:bodyPr/>
                    <a:lstStyle/>
                    <a:p>
                      <a:pPr algn="ctr"/>
                      <a:r>
                        <a:rPr lang="el-GR" sz="1400"/>
                        <a:t>12</a:t>
                      </a:r>
                    </a:p>
                  </a:txBody>
                  <a:tcPr marL="1917" marR="1917" marT="1917" marB="1917" anchor="ctr">
                    <a:lnL>
                      <a:noFill/>
                    </a:lnL>
                    <a:lnR>
                      <a:noFill/>
                    </a:lnR>
                    <a:lnT>
                      <a:noFill/>
                    </a:lnT>
                    <a:lnB>
                      <a:noFill/>
                    </a:lnB>
                  </a:tcPr>
                </a:tc>
                <a:tc>
                  <a:txBody>
                    <a:bodyPr/>
                    <a:lstStyle/>
                    <a:p>
                      <a:r>
                        <a:rPr lang="el-GR" sz="1400"/>
                        <a:t>Αλυκές</a:t>
                      </a:r>
                    </a:p>
                  </a:txBody>
                  <a:tcPr marL="1917" marR="1917" marT="1917" marB="1917" anchor="ctr">
                    <a:lnL>
                      <a:noFill/>
                    </a:lnL>
                    <a:lnR>
                      <a:noFill/>
                    </a:lnR>
                    <a:lnT>
                      <a:noFill/>
                    </a:lnT>
                    <a:lnB>
                      <a:noFill/>
                    </a:lnB>
                  </a:tcPr>
                </a:tc>
                <a:tc>
                  <a:txBody>
                    <a:bodyPr/>
                    <a:lstStyle/>
                    <a:p>
                      <a:r>
                        <a:rPr lang="el-GR" sz="1400" dirty="0">
                          <a:hlinkClick r:id="rId22"/>
                        </a:rPr>
                        <a:t>ΦΕΚ </a:t>
                      </a:r>
                      <a:r>
                        <a:rPr lang="el-GR" sz="1400" dirty="0" err="1">
                          <a:hlinkClick r:id="rId22"/>
                        </a:rPr>
                        <a:t>Β΄</a:t>
                      </a:r>
                      <a:r>
                        <a:rPr lang="el-GR" sz="1400" dirty="0">
                          <a:hlinkClick r:id="rId22"/>
                        </a:rPr>
                        <a:t> 2405/26.9.2013</a:t>
                      </a:r>
                      <a:endParaRPr lang="el-GR" sz="1400" dirty="0"/>
                    </a:p>
                  </a:txBody>
                  <a:tcPr marL="1917" marR="1917" marT="1917" marB="1917"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Περισσότερα για τον χαρακτηρισμό των έργων ΕΓΚΥΚΛΙΟΣ 41, 18 / 11 / 2005</a:t>
            </a:r>
            <a:r>
              <a:rPr lang="el-GR" sz="2400" dirty="0" smtClean="0"/>
              <a:t>, </a:t>
            </a:r>
            <a:r>
              <a:rPr lang="el-GR" sz="2000" dirty="0" smtClean="0"/>
              <a:t/>
            </a:r>
            <a:br>
              <a:rPr lang="el-GR" sz="2000" dirty="0" smtClean="0"/>
            </a:br>
            <a:r>
              <a:rPr lang="el-GR" sz="2000" b="1" dirty="0" err="1" smtClean="0"/>
              <a:t>Εξορθολογισµός</a:t>
            </a:r>
            <a:r>
              <a:rPr lang="el-GR" sz="2000" b="1" dirty="0" smtClean="0"/>
              <a:t> και τυποποίηση των </a:t>
            </a:r>
            <a:r>
              <a:rPr lang="el-GR" sz="2000" b="1" dirty="0" err="1" smtClean="0"/>
              <a:t>δοµικών</a:t>
            </a:r>
            <a:r>
              <a:rPr lang="el-GR" sz="2000" b="1" dirty="0" smtClean="0"/>
              <a:t> και λειτουργικών </a:t>
            </a:r>
            <a:br>
              <a:rPr lang="el-GR" sz="2000" b="1" dirty="0" smtClean="0"/>
            </a:br>
            <a:r>
              <a:rPr lang="el-GR" sz="2000" b="1" dirty="0" smtClean="0"/>
              <a:t>χαρακτηριστικών του οδικού δικτύου της χώρας  </a:t>
            </a:r>
            <a:endParaRPr lang="el-GR" sz="2000" b="1" dirty="0"/>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7</a:t>
            </a:fld>
            <a:endParaRPr lang="el-GR"/>
          </a:p>
        </p:txBody>
      </p:sp>
      <p:sp>
        <p:nvSpPr>
          <p:cNvPr id="5" name="4 - Ορθογώνιο"/>
          <p:cNvSpPr/>
          <p:nvPr/>
        </p:nvSpPr>
        <p:spPr>
          <a:xfrm>
            <a:off x="179512" y="1772816"/>
            <a:ext cx="1728192" cy="2308324"/>
          </a:xfrm>
          <a:prstGeom prst="rect">
            <a:avLst/>
          </a:prstGeom>
        </p:spPr>
        <p:txBody>
          <a:bodyPr wrap="square">
            <a:spAutoFit/>
          </a:bodyPr>
          <a:lstStyle/>
          <a:p>
            <a:endParaRPr lang="el-GR" dirty="0" smtClean="0"/>
          </a:p>
          <a:p>
            <a:endParaRPr lang="el-GR" dirty="0" smtClean="0"/>
          </a:p>
          <a:p>
            <a:r>
              <a:rPr lang="el-GR" dirty="0" smtClean="0"/>
              <a:t>Π.χ. Οδός μεταξύ επαρχιών / οικισμών </a:t>
            </a:r>
          </a:p>
          <a:p>
            <a:r>
              <a:rPr lang="el-GR" dirty="0" smtClean="0"/>
              <a:t>	</a:t>
            </a:r>
          </a:p>
          <a:p>
            <a:endParaRPr lang="el-GR" dirty="0" smtClean="0"/>
          </a:p>
        </p:txBody>
      </p:sp>
      <p:pic>
        <p:nvPicPr>
          <p:cNvPr id="121858" name="Picture 2"/>
          <p:cNvPicPr>
            <a:picLocks noChangeAspect="1" noChangeArrowheads="1"/>
          </p:cNvPicPr>
          <p:nvPr/>
        </p:nvPicPr>
        <p:blipFill>
          <a:blip r:embed="rId2" cstate="print"/>
          <a:srcRect/>
          <a:stretch>
            <a:fillRect/>
          </a:stretch>
        </p:blipFill>
        <p:spPr bwMode="auto">
          <a:xfrm>
            <a:off x="1907704" y="1556792"/>
            <a:ext cx="5438775" cy="1962150"/>
          </a:xfrm>
          <a:prstGeom prst="rect">
            <a:avLst/>
          </a:prstGeom>
          <a:noFill/>
          <a:ln w="9525">
            <a:noFill/>
            <a:miter lim="800000"/>
            <a:headEnd/>
            <a:tailEnd/>
          </a:ln>
        </p:spPr>
      </p:pic>
      <p:pic>
        <p:nvPicPr>
          <p:cNvPr id="121859" name="Picture 3"/>
          <p:cNvPicPr>
            <a:picLocks noChangeAspect="1" noChangeArrowheads="1"/>
          </p:cNvPicPr>
          <p:nvPr/>
        </p:nvPicPr>
        <p:blipFill>
          <a:blip r:embed="rId3" cstate="print"/>
          <a:srcRect/>
          <a:stretch>
            <a:fillRect/>
          </a:stretch>
        </p:blipFill>
        <p:spPr bwMode="auto">
          <a:xfrm>
            <a:off x="1691680" y="3717032"/>
            <a:ext cx="3505200" cy="2152650"/>
          </a:xfrm>
          <a:prstGeom prst="rect">
            <a:avLst/>
          </a:prstGeom>
          <a:noFill/>
          <a:ln w="9525">
            <a:noFill/>
            <a:miter lim="800000"/>
            <a:headEnd/>
            <a:tailEnd/>
          </a:ln>
        </p:spPr>
      </p:pic>
      <p:pic>
        <p:nvPicPr>
          <p:cNvPr id="121860" name="Picture 4"/>
          <p:cNvPicPr>
            <a:picLocks noChangeAspect="1" noChangeArrowheads="1"/>
          </p:cNvPicPr>
          <p:nvPr/>
        </p:nvPicPr>
        <p:blipFill>
          <a:blip r:embed="rId4" cstate="print"/>
          <a:srcRect/>
          <a:stretch>
            <a:fillRect/>
          </a:stretch>
        </p:blipFill>
        <p:spPr bwMode="auto">
          <a:xfrm>
            <a:off x="5076056" y="3861048"/>
            <a:ext cx="3486150"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32656"/>
            <a:ext cx="7772400" cy="1470025"/>
          </a:xfrm>
        </p:spPr>
        <p:txBody>
          <a:bodyPr>
            <a:normAutofit/>
          </a:bodyPr>
          <a:lstStyle/>
          <a:p>
            <a:pPr algn="l"/>
            <a:r>
              <a:rPr lang="el-GR" sz="3600" dirty="0" smtClean="0">
                <a:solidFill>
                  <a:srgbClr val="C00000"/>
                </a:solidFill>
              </a:rPr>
              <a:t>Άρθρο 1, Σκοπός των </a:t>
            </a:r>
            <a:r>
              <a:rPr lang="el-GR" sz="3600" dirty="0" err="1" smtClean="0">
                <a:solidFill>
                  <a:srgbClr val="C00000"/>
                </a:solidFill>
              </a:rPr>
              <a:t>ΠΠΔ</a:t>
            </a:r>
            <a:r>
              <a:rPr lang="el-GR" sz="3600" dirty="0" smtClean="0">
                <a:solidFill>
                  <a:srgbClr val="C00000"/>
                </a:solidFill>
              </a:rPr>
              <a:t> </a:t>
            </a:r>
            <a:br>
              <a:rPr lang="el-GR" sz="3600" dirty="0" smtClean="0">
                <a:solidFill>
                  <a:srgbClr val="C00000"/>
                </a:solidFill>
              </a:rPr>
            </a:br>
            <a:r>
              <a:rPr lang="el-GR" sz="2000" dirty="0" smtClean="0">
                <a:solidFill>
                  <a:srgbClr val="C00000"/>
                </a:solidFill>
              </a:rPr>
              <a:t>(σε όλες τις δραστηριότητες, με το παρακάτω κείμενο ή παρεμφερές, κοινό σε όλες τις </a:t>
            </a:r>
            <a:r>
              <a:rPr lang="el-GR" sz="2000" dirty="0" err="1" smtClean="0">
                <a:solidFill>
                  <a:srgbClr val="C00000"/>
                </a:solidFill>
              </a:rPr>
              <a:t>ΠΠΔ</a:t>
            </a:r>
            <a:r>
              <a:rPr lang="el-GR" sz="2000" dirty="0" smtClean="0">
                <a:solidFill>
                  <a:srgbClr val="C00000"/>
                </a:solidFill>
              </a:rPr>
              <a:t>)</a:t>
            </a:r>
            <a:endParaRPr lang="el-GR" sz="3600" dirty="0">
              <a:solidFill>
                <a:srgbClr val="C00000"/>
              </a:solidFill>
            </a:endParaRPr>
          </a:p>
        </p:txBody>
      </p:sp>
      <p:sp>
        <p:nvSpPr>
          <p:cNvPr id="3" name="2 - Υπότιτλος"/>
          <p:cNvSpPr>
            <a:spLocks noGrp="1"/>
          </p:cNvSpPr>
          <p:nvPr>
            <p:ph type="subTitle" idx="1"/>
          </p:nvPr>
        </p:nvSpPr>
        <p:spPr>
          <a:xfrm>
            <a:off x="755576" y="1847254"/>
            <a:ext cx="7344816" cy="4102025"/>
          </a:xfrm>
        </p:spPr>
        <p:txBody>
          <a:bodyPr>
            <a:noAutofit/>
          </a:bodyPr>
          <a:lstStyle/>
          <a:p>
            <a:pPr indent="176213" algn="l"/>
            <a:r>
              <a:rPr lang="el-GR" sz="2200" dirty="0" smtClean="0">
                <a:solidFill>
                  <a:schemeClr val="tx1"/>
                </a:solidFill>
              </a:rPr>
              <a:t>Σκοπός της παρούσας απόφασης είναι, κατ’ εφαρμογή του Άρθρου 36 του Ν. 3982/11 (ΦΕΚ 143/Α/2011), ο καθορισμός των Πρότυπων Περιβαλλοντικών Δεσμεύσεων (</a:t>
            </a:r>
            <a:r>
              <a:rPr lang="el-GR" sz="2200" dirty="0" err="1" smtClean="0">
                <a:solidFill>
                  <a:schemeClr val="tx1"/>
                </a:solidFill>
              </a:rPr>
              <a:t>ΠΠΔ</a:t>
            </a:r>
            <a:r>
              <a:rPr lang="el-GR" sz="2200" dirty="0" smtClean="0">
                <a:solidFill>
                  <a:schemeClr val="tx1"/>
                </a:solidFill>
              </a:rPr>
              <a:t>), κατά κλάδο δραστηριότητας, στην Άδεια Εγκατάστασης − Λειτουργίας ή στην Υπεύθυνη Δήλωση για τις δραστηριότητες που εμπίπτουν στο πεδίο εφαρμογής του Δεύτερου Μέρους του </a:t>
            </a:r>
            <a:r>
              <a:rPr lang="el-GR" sz="2200" dirty="0" err="1" smtClean="0">
                <a:solidFill>
                  <a:schemeClr val="tx1"/>
                </a:solidFill>
              </a:rPr>
              <a:t>Ν.3982</a:t>
            </a:r>
            <a:r>
              <a:rPr lang="el-GR" sz="2200" dirty="0" smtClean="0">
                <a:solidFill>
                  <a:schemeClr val="tx1"/>
                </a:solidFill>
              </a:rPr>
              <a:t>/11 και κατατάσσονται στην Β Κατηγορία του Άρθρου 1 του </a:t>
            </a:r>
            <a:r>
              <a:rPr lang="el-GR" sz="2200" dirty="0" err="1" smtClean="0">
                <a:solidFill>
                  <a:schemeClr val="tx1"/>
                </a:solidFill>
              </a:rPr>
              <a:t>Ν.4014</a:t>
            </a:r>
            <a:r>
              <a:rPr lang="el-GR" sz="2200" dirty="0" smtClean="0">
                <a:solidFill>
                  <a:schemeClr val="tx1"/>
                </a:solidFill>
              </a:rPr>
              <a:t>/11. </a:t>
            </a:r>
          </a:p>
          <a:p>
            <a:pPr indent="176213" algn="l"/>
            <a:r>
              <a:rPr lang="el-GR" sz="2200" dirty="0" smtClean="0">
                <a:solidFill>
                  <a:schemeClr val="tx1"/>
                </a:solidFill>
              </a:rPr>
              <a:t>Οι Πρότυπες Περιβαλλοντικές Δεσμεύσεις που προβλέπονται στο Άρθρο 8 του Ν. 4014/11 (ΦΕΚ 209/Α/2011) αποτελούν τους ειδικούς τυποποιημένους περιβαλλοντικούς όρους ή δεσμεύσεις του Άρθρου 36, Παρ. 5 του Ν. 3982/2011 και καθορίζονται με την παρούσα. </a:t>
            </a:r>
          </a:p>
          <a:p>
            <a:pPr marL="514350" indent="-514350" algn="l"/>
            <a:endParaRPr lang="el-GR" sz="2200" dirty="0">
              <a:solidFill>
                <a:srgbClr val="C0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7384"/>
            <a:ext cx="7772400" cy="1080120"/>
          </a:xfrm>
        </p:spPr>
        <p:txBody>
          <a:bodyPr>
            <a:normAutofit fontScale="90000"/>
          </a:bodyPr>
          <a:lstStyle/>
          <a:p>
            <a:pPr fontAlgn="ctr"/>
            <a:r>
              <a:rPr lang="el-GR" sz="3600" dirty="0" smtClean="0">
                <a:solidFill>
                  <a:srgbClr val="C00000"/>
                </a:solidFill>
              </a:rPr>
              <a:t>(Ομάδα 9) Βιομηχανικές δραστηριότητες</a:t>
            </a:r>
            <a:r>
              <a:rPr lang="el-GR" sz="3600" dirty="0" smtClean="0"/>
              <a:t/>
            </a:r>
            <a:br>
              <a:rPr lang="el-GR" sz="3600" dirty="0" smtClean="0"/>
            </a:br>
            <a:r>
              <a:rPr lang="el-GR" sz="3600" dirty="0" smtClean="0">
                <a:hlinkClick r:id="rId2"/>
              </a:rPr>
              <a:t>ΦΕΚ Β' 1275/11.4.2012</a:t>
            </a:r>
            <a:endParaRPr lang="el-GR" sz="3600" dirty="0">
              <a:solidFill>
                <a:srgbClr val="C00000"/>
              </a:solidFill>
            </a:endParaRPr>
          </a:p>
        </p:txBody>
      </p:sp>
      <p:sp>
        <p:nvSpPr>
          <p:cNvPr id="3" name="2 - Υπότιτλος"/>
          <p:cNvSpPr>
            <a:spLocks noGrp="1"/>
          </p:cNvSpPr>
          <p:nvPr>
            <p:ph type="subTitle" idx="1"/>
          </p:nvPr>
        </p:nvSpPr>
        <p:spPr>
          <a:xfrm>
            <a:off x="35496" y="1124744"/>
            <a:ext cx="9108504" cy="5733256"/>
          </a:xfrm>
        </p:spPr>
        <p:txBody>
          <a:bodyPr>
            <a:noAutofit/>
          </a:bodyPr>
          <a:lstStyle/>
          <a:p>
            <a:pPr indent="176213" algn="l"/>
            <a:r>
              <a:rPr lang="el-GR" sz="2400" dirty="0" smtClean="0">
                <a:solidFill>
                  <a:schemeClr val="tx1"/>
                </a:solidFill>
              </a:rPr>
              <a:t>Το πρώτο ΦΕΚ για </a:t>
            </a:r>
            <a:r>
              <a:rPr lang="el-GR" sz="2400" dirty="0" err="1" smtClean="0">
                <a:solidFill>
                  <a:schemeClr val="tx1"/>
                </a:solidFill>
              </a:rPr>
              <a:t>ΠΠΔ</a:t>
            </a:r>
            <a:r>
              <a:rPr lang="el-GR" sz="2400" dirty="0" smtClean="0">
                <a:solidFill>
                  <a:schemeClr val="tx1"/>
                </a:solidFill>
              </a:rPr>
              <a:t>  που δημοσιεύθηκε (μαζί με αυτό των κεραιών). Συνίσταται σε κατάλογο δεσμεύσεων, που κατά περίπτωση εφαρμόζονται στις κατηγορίες των βιομηχανικών δραστηριοτήτων. Ομαδοποιούνται στις παρακάτω κατηγορίες</a:t>
            </a:r>
          </a:p>
          <a:p>
            <a:pPr indent="176213" algn="l">
              <a:buAutoNum type="arabicPeriod"/>
            </a:pPr>
            <a:r>
              <a:rPr lang="el-GR" sz="2400" b="1" dirty="0" smtClean="0">
                <a:solidFill>
                  <a:srgbClr val="C00000"/>
                </a:solidFill>
              </a:rPr>
              <a:t>Γενικές Δεσμεύσεις</a:t>
            </a:r>
          </a:p>
          <a:p>
            <a:pPr indent="176213" algn="l">
              <a:buAutoNum type="arabicPeriod"/>
            </a:pPr>
            <a:r>
              <a:rPr lang="el-GR" sz="2400" b="1" dirty="0" smtClean="0">
                <a:solidFill>
                  <a:srgbClr val="7030A0"/>
                </a:solidFill>
              </a:rPr>
              <a:t>Κανόνες υγιεινής και ασφάλειας εργαζομένων</a:t>
            </a:r>
          </a:p>
          <a:p>
            <a:pPr indent="176213" algn="l">
              <a:buAutoNum type="arabicPeriod"/>
            </a:pPr>
            <a:r>
              <a:rPr lang="el-GR" sz="2400" b="1" dirty="0" smtClean="0">
                <a:solidFill>
                  <a:schemeClr val="accent5">
                    <a:lumMod val="50000"/>
                  </a:schemeClr>
                </a:solidFill>
              </a:rPr>
              <a:t>Θόρυβος</a:t>
            </a:r>
          </a:p>
          <a:p>
            <a:pPr indent="176213" algn="l">
              <a:buAutoNum type="arabicPeriod"/>
            </a:pPr>
            <a:r>
              <a:rPr lang="el-GR" sz="2400" b="1" dirty="0" smtClean="0">
                <a:solidFill>
                  <a:srgbClr val="00B050"/>
                </a:solidFill>
              </a:rPr>
              <a:t>Αέρια Απόβλητα</a:t>
            </a:r>
          </a:p>
          <a:p>
            <a:pPr indent="176213" algn="l">
              <a:buAutoNum type="arabicPeriod"/>
            </a:pPr>
            <a:r>
              <a:rPr lang="el-GR" sz="2400" b="1" dirty="0" smtClean="0">
                <a:solidFill>
                  <a:srgbClr val="0070C0"/>
                </a:solidFill>
              </a:rPr>
              <a:t>Υγρά Απόβλητα</a:t>
            </a:r>
          </a:p>
          <a:p>
            <a:pPr indent="176213" algn="l">
              <a:buAutoNum type="arabicPeriod"/>
            </a:pPr>
            <a:r>
              <a:rPr lang="el-GR" sz="2400" b="1" dirty="0" smtClean="0">
                <a:solidFill>
                  <a:schemeClr val="accent2">
                    <a:lumMod val="75000"/>
                  </a:schemeClr>
                </a:solidFill>
              </a:rPr>
              <a:t>Στερεά Απόβλητα</a:t>
            </a:r>
          </a:p>
          <a:p>
            <a:pPr indent="176213" algn="l">
              <a:buAutoNum type="arabicPeriod"/>
            </a:pPr>
            <a:r>
              <a:rPr lang="el-GR" sz="2400" b="1" dirty="0" smtClean="0">
                <a:solidFill>
                  <a:schemeClr val="accent6">
                    <a:lumMod val="75000"/>
                  </a:schemeClr>
                </a:solidFill>
              </a:rPr>
              <a:t>Ειδικές δεσμεύσεις</a:t>
            </a:r>
          </a:p>
          <a:p>
            <a:pPr indent="176213" algn="l">
              <a:buAutoNum type="arabicPeriod"/>
            </a:pPr>
            <a:endParaRPr lang="el-GR" sz="2400" b="1" dirty="0" smtClean="0">
              <a:solidFill>
                <a:srgbClr val="7030A0"/>
              </a:solidFill>
            </a:endParaRPr>
          </a:p>
          <a:p>
            <a:pPr indent="176213" algn="l">
              <a:buAutoNum type="arabicPeriod"/>
            </a:pPr>
            <a:endParaRPr lang="el-GR" sz="2400" b="1" dirty="0" smtClean="0">
              <a:solidFill>
                <a:srgbClr val="C0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27384"/>
            <a:ext cx="9144000" cy="648072"/>
          </a:xfrm>
        </p:spPr>
        <p:txBody>
          <a:bodyPr>
            <a:normAutofit/>
          </a:bodyPr>
          <a:lstStyle/>
          <a:p>
            <a:pPr fontAlgn="ctr"/>
            <a:r>
              <a:rPr lang="el-GR" sz="2400" b="1" dirty="0" smtClean="0">
                <a:solidFill>
                  <a:srgbClr val="C00000"/>
                </a:solidFill>
              </a:rPr>
              <a:t>Βιομηχανικές δραστηριότητες - Γενικές δεσμεύσεις</a:t>
            </a:r>
            <a:endParaRPr lang="el-GR" sz="2400" b="1" dirty="0">
              <a:solidFill>
                <a:srgbClr val="C00000"/>
              </a:solidFill>
            </a:endParaRPr>
          </a:p>
        </p:txBody>
      </p:sp>
      <p:sp>
        <p:nvSpPr>
          <p:cNvPr id="3" name="2 - Υπότιτλος"/>
          <p:cNvSpPr>
            <a:spLocks noGrp="1"/>
          </p:cNvSpPr>
          <p:nvPr>
            <p:ph type="subTitle" idx="1"/>
          </p:nvPr>
        </p:nvSpPr>
        <p:spPr>
          <a:xfrm>
            <a:off x="35496" y="620688"/>
            <a:ext cx="9108504" cy="6237312"/>
          </a:xfrm>
        </p:spPr>
        <p:txBody>
          <a:bodyPr>
            <a:noAutofit/>
          </a:bodyPr>
          <a:lstStyle/>
          <a:p>
            <a:pPr marL="355600" indent="-355600" algn="l">
              <a:tabLst>
                <a:tab pos="355600" algn="l"/>
              </a:tabLst>
            </a:pPr>
            <a:r>
              <a:rPr lang="el-GR" sz="1600" b="1" dirty="0" err="1" smtClean="0">
                <a:solidFill>
                  <a:srgbClr val="C00000"/>
                </a:solidFill>
              </a:rPr>
              <a:t>Α1</a:t>
            </a:r>
            <a:r>
              <a:rPr lang="el-GR" sz="1600" dirty="0" smtClean="0">
                <a:solidFill>
                  <a:schemeClr val="tx1"/>
                </a:solidFill>
              </a:rPr>
              <a:t> 	Η υδροδότηση και η ηλεκτροδότηση της δραστηριότητας να γίνονται από νόμιμα </a:t>
            </a:r>
            <a:r>
              <a:rPr lang="el-GR" sz="1600" dirty="0" err="1" smtClean="0">
                <a:solidFill>
                  <a:schemeClr val="tx1"/>
                </a:solidFill>
              </a:rPr>
              <a:t>αδειοδοτημένο</a:t>
            </a:r>
            <a:r>
              <a:rPr lang="el-GR" sz="1600" dirty="0" smtClean="0">
                <a:solidFill>
                  <a:schemeClr val="tx1"/>
                </a:solidFill>
              </a:rPr>
              <a:t> φορέα ή να έχει τις απαραίτητες άδειες.</a:t>
            </a:r>
          </a:p>
          <a:p>
            <a:pPr marL="355600" indent="-355600" algn="l">
              <a:tabLst>
                <a:tab pos="355600" algn="l"/>
              </a:tabLst>
            </a:pPr>
            <a:r>
              <a:rPr lang="el-GR" sz="1600" b="1" dirty="0" err="1" smtClean="0">
                <a:solidFill>
                  <a:srgbClr val="C00000"/>
                </a:solidFill>
              </a:rPr>
              <a:t>Α2</a:t>
            </a:r>
            <a:r>
              <a:rPr lang="el-GR" sz="1600" dirty="0" smtClean="0">
                <a:solidFill>
                  <a:schemeClr val="tx1"/>
                </a:solidFill>
              </a:rPr>
              <a:t> 	Περιορισμός των </a:t>
            </a:r>
            <a:r>
              <a:rPr lang="el-GR" sz="1600" dirty="0" err="1" smtClean="0">
                <a:solidFill>
                  <a:schemeClr val="tx1"/>
                </a:solidFill>
              </a:rPr>
              <a:t>τσιμεντοεπικαλύψεων</a:t>
            </a:r>
            <a:r>
              <a:rPr lang="el-GR" sz="1600" dirty="0" smtClean="0">
                <a:solidFill>
                  <a:schemeClr val="tx1"/>
                </a:solidFill>
              </a:rPr>
              <a:t> του εδάφους στα απολύτως απαραίτητα για την διακίνηση των αυτοκινήτων ώστε να μην αλλοιωθεί ο ρυθμός απορρόφησης των όμβριων και να αποφευχθεί η πρόκληση δυσμενών για το περιβάλλον φαινόμενων, όπως λιμνάζοντα νερά κ.λπ.</a:t>
            </a:r>
          </a:p>
          <a:p>
            <a:pPr marL="355600" indent="-355600" algn="l">
              <a:tabLst>
                <a:tab pos="355600" algn="l"/>
              </a:tabLst>
            </a:pPr>
            <a:r>
              <a:rPr lang="el-GR" sz="1600" b="1" dirty="0" err="1" smtClean="0">
                <a:solidFill>
                  <a:srgbClr val="C00000"/>
                </a:solidFill>
              </a:rPr>
              <a:t>Α3</a:t>
            </a:r>
            <a:r>
              <a:rPr lang="el-GR" sz="1600" dirty="0" smtClean="0">
                <a:solidFill>
                  <a:schemeClr val="tx1"/>
                </a:solidFill>
              </a:rPr>
              <a:t> 	Απαγόρευση χρήσης των ακάλυπτων και κοινόχρηστων χώρων για πάσης φύσεως εργασίες, ούτε για την αποθήκευση πρώτων υλών, προϊόντων και μηχανημάτων χωρίς άδεια. Οι χώροι αυτοί να διατηρούνται καθαροί και απαλλαγμένοι από διάσπαρτα υλικά και απόβλητα (στερεά ή υγρά).</a:t>
            </a:r>
          </a:p>
          <a:p>
            <a:pPr marL="355600" indent="-355600" algn="l">
              <a:tabLst>
                <a:tab pos="355600" algn="l"/>
              </a:tabLst>
            </a:pPr>
            <a:r>
              <a:rPr lang="el-GR" sz="1600" b="1" dirty="0" err="1" smtClean="0">
                <a:solidFill>
                  <a:srgbClr val="C00000"/>
                </a:solidFill>
              </a:rPr>
              <a:t>Α4</a:t>
            </a:r>
            <a:r>
              <a:rPr lang="el-GR" sz="1600" dirty="0" smtClean="0">
                <a:solidFill>
                  <a:schemeClr val="tx1"/>
                </a:solidFill>
              </a:rPr>
              <a:t> 	Τήρηση των απαιτούμενων μέτρων πυρασφαλείας που προβλέπονται από τις σχετικές διατάξεις ή τις εγκεκριμένες μελέτες.</a:t>
            </a:r>
          </a:p>
          <a:p>
            <a:pPr marL="355600" indent="-355600" algn="l">
              <a:tabLst>
                <a:tab pos="355600" algn="l"/>
              </a:tabLst>
            </a:pPr>
            <a:r>
              <a:rPr lang="el-GR" sz="1600" b="1" dirty="0" err="1" smtClean="0">
                <a:solidFill>
                  <a:srgbClr val="C00000"/>
                </a:solidFill>
              </a:rPr>
              <a:t>Α5</a:t>
            </a:r>
            <a:r>
              <a:rPr lang="el-GR" sz="1600" dirty="0" smtClean="0">
                <a:solidFill>
                  <a:schemeClr val="tx1"/>
                </a:solidFill>
              </a:rPr>
              <a:t> 	Οι διάδρομοι κίνησης των οχημάτων να διαβρέχονται ανά τακτά χρονικά διαστήματα, κυρίως κατά τους καλοκαιρινούς μήνες, ώστε να περιορίζεται η έκλυση σκόνης και τα οχήματα βαρέως τύπου που μεταφέρουν υλικά να τα καλύπτουν με κατάλληλο ύφασμα για τη συγκράτηση της σκόνης.</a:t>
            </a:r>
          </a:p>
          <a:p>
            <a:pPr marL="355600" indent="-355600" algn="l">
              <a:tabLst>
                <a:tab pos="355600" algn="l"/>
              </a:tabLst>
            </a:pPr>
            <a:r>
              <a:rPr lang="el-GR" sz="1600" b="1" dirty="0" err="1" smtClean="0">
                <a:solidFill>
                  <a:srgbClr val="C00000"/>
                </a:solidFill>
              </a:rPr>
              <a:t>Α6</a:t>
            </a:r>
            <a:r>
              <a:rPr lang="el-GR" sz="1600" dirty="0" smtClean="0">
                <a:solidFill>
                  <a:schemeClr val="tx1"/>
                </a:solidFill>
              </a:rPr>
              <a:t> 	Απαγόρευση καύσης πάσης φύσεως αποβλήτων/ υλικών είτε υπαίθρια, είτε σε στεγασμένους χώρους</a:t>
            </a:r>
          </a:p>
          <a:p>
            <a:pPr marL="355600" indent="-355600" algn="l">
              <a:tabLst>
                <a:tab pos="355600" algn="l"/>
              </a:tabLst>
            </a:pPr>
            <a:r>
              <a:rPr lang="el-GR" sz="1600" b="1" dirty="0" err="1" smtClean="0">
                <a:solidFill>
                  <a:srgbClr val="C00000"/>
                </a:solidFill>
              </a:rPr>
              <a:t>Α7</a:t>
            </a:r>
            <a:r>
              <a:rPr lang="el-GR" sz="1600" dirty="0" smtClean="0">
                <a:solidFill>
                  <a:schemeClr val="tx1"/>
                </a:solidFill>
              </a:rPr>
              <a:t> 	Ο φορέας υποχρεούται κατά το μήνα Φεβρουάριο κάθε έτους να διαβιβάζει υποχρεωτικά στην </a:t>
            </a:r>
            <a:r>
              <a:rPr lang="el-GR" sz="1600" dirty="0" err="1" smtClean="0">
                <a:solidFill>
                  <a:schemeClr val="tx1"/>
                </a:solidFill>
              </a:rPr>
              <a:t>Αδειοδοτούσα</a:t>
            </a:r>
            <a:r>
              <a:rPr lang="el-GR" sz="1600" dirty="0" smtClean="0">
                <a:solidFill>
                  <a:schemeClr val="tx1"/>
                </a:solidFill>
              </a:rPr>
              <a:t> Αρχή, Ετήσια Έκθεση Παραγωγού Αποβλήτων (</a:t>
            </a:r>
            <a:r>
              <a:rPr lang="el-GR" sz="1600" dirty="0" err="1" smtClean="0">
                <a:solidFill>
                  <a:schemeClr val="tx1"/>
                </a:solidFill>
              </a:rPr>
              <a:t>ΕΕΠΑ</a:t>
            </a:r>
            <a:r>
              <a:rPr lang="el-GR" sz="1600" dirty="0" smtClean="0">
                <a:solidFill>
                  <a:schemeClr val="tx1"/>
                </a:solidFill>
              </a:rPr>
              <a:t>) με στοιχεία για τα απόβλητα που παρήγαγε ή/και διαχειρίστηκε κατά τον προηγούμενο χρόνο. Η έκθεση πρέπει να αναφέρεται τόσο στα επικίνδυνα όσο και στα μη επικίνδυνα απόβλητα. Το προς συμπλήρωση έντυπο της </a:t>
            </a:r>
            <a:r>
              <a:rPr lang="el-GR" sz="1600" dirty="0" err="1" smtClean="0">
                <a:solidFill>
                  <a:schemeClr val="tx1"/>
                </a:solidFill>
              </a:rPr>
              <a:t>ΕΕΠΑ</a:t>
            </a:r>
            <a:r>
              <a:rPr lang="el-GR" sz="1600" dirty="0" smtClean="0">
                <a:solidFill>
                  <a:schemeClr val="tx1"/>
                </a:solidFill>
              </a:rPr>
              <a:t> ο φορέας μπορεί να το προμηθευτεί είτε από </a:t>
            </a:r>
            <a:r>
              <a:rPr lang="el-GR" sz="1600" dirty="0" err="1" smtClean="0">
                <a:solidFill>
                  <a:schemeClr val="tx1"/>
                </a:solidFill>
              </a:rPr>
              <a:t>Αδειοδοτούσα</a:t>
            </a:r>
            <a:r>
              <a:rPr lang="el-GR" sz="1600" dirty="0" smtClean="0">
                <a:solidFill>
                  <a:schemeClr val="tx1"/>
                </a:solidFill>
              </a:rPr>
              <a:t> Αρχή είτε από την ηλεκτρονική διεύθυνση http://www.ypeka.gr με βάση τις </a:t>
            </a:r>
            <a:r>
              <a:rPr lang="el-GR" sz="1600" dirty="0" err="1" smtClean="0">
                <a:solidFill>
                  <a:schemeClr val="tx1"/>
                </a:solidFill>
              </a:rPr>
              <a:t>ΚΥΑ</a:t>
            </a:r>
            <a:r>
              <a:rPr lang="el-GR" sz="1600" dirty="0" smtClean="0">
                <a:solidFill>
                  <a:schemeClr val="tx1"/>
                </a:solidFill>
              </a:rPr>
              <a:t> 13588/725/2006 (ΦΕΚ 383/Β), Κοινή Υπουργική Απόφαση 24944/1159/2006 (791/Β) και την Κοινή Υπουργική Απόφαση 50910/2727/2003 (ΦΕΚ 1909/Β) όπως εκάστοτε ισχύουν.</a:t>
            </a:r>
          </a:p>
          <a:p>
            <a:pPr marL="355600" indent="-355600" algn="l">
              <a:tabLst>
                <a:tab pos="355600" algn="l"/>
              </a:tabLst>
            </a:pPr>
            <a:r>
              <a:rPr lang="el-GR" sz="1600" b="1" dirty="0" err="1" smtClean="0">
                <a:solidFill>
                  <a:srgbClr val="C00000"/>
                </a:solidFill>
              </a:rPr>
              <a:t>Α8</a:t>
            </a:r>
            <a:r>
              <a:rPr lang="el-GR" sz="1600" dirty="0" smtClean="0">
                <a:solidFill>
                  <a:schemeClr val="tx1"/>
                </a:solidFill>
              </a:rPr>
              <a:t> 	Απαγορεύεται το μπάζωμα οποιουδήποτε ποταμού, χειμάρρου, ρέματος ή υγροβιότοπου</a:t>
            </a:r>
            <a:endParaRPr lang="el-GR" sz="1600" dirty="0">
              <a:solidFill>
                <a:srgbClr val="C0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5496" y="1124744"/>
            <a:ext cx="9108504" cy="5733256"/>
          </a:xfrm>
        </p:spPr>
        <p:txBody>
          <a:bodyPr>
            <a:noAutofit/>
          </a:bodyPr>
          <a:lstStyle/>
          <a:p>
            <a:pPr marL="444500" indent="-444500" algn="l">
              <a:tabLst>
                <a:tab pos="444500" algn="l"/>
              </a:tabLst>
            </a:pPr>
            <a:r>
              <a:rPr lang="el-GR" sz="2000" b="1" dirty="0" err="1" smtClean="0">
                <a:solidFill>
                  <a:srgbClr val="7030A0"/>
                </a:solidFill>
              </a:rPr>
              <a:t>Β1</a:t>
            </a:r>
            <a:r>
              <a:rPr lang="el-GR" sz="2000" dirty="0" smtClean="0">
                <a:solidFill>
                  <a:schemeClr val="tx1"/>
                </a:solidFill>
              </a:rPr>
              <a:t> 	Πιστή τήρηση των κανόνων υγιεινής και των Υγειονομικών Διατάξεων για την εν λόγω δραστηριότητα.</a:t>
            </a:r>
          </a:p>
          <a:p>
            <a:pPr marL="444500" indent="-444500" algn="l">
              <a:tabLst>
                <a:tab pos="444500" algn="l"/>
              </a:tabLst>
            </a:pPr>
            <a:r>
              <a:rPr lang="el-GR" sz="2000" b="1" dirty="0" err="1" smtClean="0">
                <a:solidFill>
                  <a:srgbClr val="7030A0"/>
                </a:solidFill>
              </a:rPr>
              <a:t>Β2</a:t>
            </a:r>
            <a:r>
              <a:rPr lang="el-GR" sz="2000" dirty="0" smtClean="0">
                <a:solidFill>
                  <a:schemeClr val="tx1"/>
                </a:solidFill>
              </a:rPr>
              <a:t> 	Να λαμβάνονται μέτρα για την ατομική υγιεινή και ασφάλεια των εργαζομένων για την προστασία τους κατά την διάρκεια της παραγωγικής διαδικασίας.</a:t>
            </a:r>
          </a:p>
          <a:p>
            <a:pPr marL="444500" indent="-444500" algn="l">
              <a:tabLst>
                <a:tab pos="444500" algn="l"/>
              </a:tabLst>
            </a:pPr>
            <a:r>
              <a:rPr lang="el-GR" sz="2000" b="1" dirty="0" err="1" smtClean="0">
                <a:solidFill>
                  <a:srgbClr val="7030A0"/>
                </a:solidFill>
              </a:rPr>
              <a:t>Β3</a:t>
            </a:r>
            <a:r>
              <a:rPr lang="el-GR" sz="2000" dirty="0" smtClean="0">
                <a:solidFill>
                  <a:schemeClr val="tx1"/>
                </a:solidFill>
              </a:rPr>
              <a:t> 	Σωστή λειτουργία, τακτική συντήρηση και καθαρισμός συστημάτων αναρροφήσεως και κατακρατήσεως της σκόνης που δημιουργούνται κατά τη διάρκεια της παραγωγικής διαδικασίας.</a:t>
            </a:r>
          </a:p>
          <a:p>
            <a:pPr marL="444500" indent="-444500" algn="l">
              <a:tabLst>
                <a:tab pos="444500" algn="l"/>
              </a:tabLst>
            </a:pPr>
            <a:r>
              <a:rPr lang="el-GR" sz="2000" b="1" dirty="0" err="1" smtClean="0">
                <a:solidFill>
                  <a:srgbClr val="7030A0"/>
                </a:solidFill>
              </a:rPr>
              <a:t>Β4</a:t>
            </a:r>
            <a:r>
              <a:rPr lang="el-GR" sz="2000" dirty="0" smtClean="0">
                <a:solidFill>
                  <a:schemeClr val="tx1"/>
                </a:solidFill>
              </a:rPr>
              <a:t> 	Εκπαίδευση εργαζομένων στην εφαρμογή των σχεδίων έκτακτης ανάγκης.</a:t>
            </a:r>
            <a:endParaRPr lang="el-GR" sz="2000" dirty="0">
              <a:solidFill>
                <a:schemeClr val="tx1"/>
              </a:solidFill>
            </a:endParaRPr>
          </a:p>
        </p:txBody>
      </p:sp>
      <p:sp>
        <p:nvSpPr>
          <p:cNvPr id="5" name="1 - Τίτλος"/>
          <p:cNvSpPr txBox="1">
            <a:spLocks/>
          </p:cNvSpPr>
          <p:nvPr/>
        </p:nvSpPr>
        <p:spPr>
          <a:xfrm>
            <a:off x="0" y="44624"/>
            <a:ext cx="9144000" cy="648072"/>
          </a:xfrm>
          <a:prstGeom prst="rect">
            <a:avLst/>
          </a:prstGeom>
        </p:spPr>
        <p:txBody>
          <a:bodyPr vert="horz" lIns="91440" tIns="45720" rIns="91440" bIns="45720" rtlCol="0" anchor="ctr">
            <a:noAutofit/>
          </a:bodyPr>
          <a:lstStyle/>
          <a:p>
            <a:pPr algn="ctr" fontAlgn="ctr">
              <a:spcBef>
                <a:spcPct val="0"/>
              </a:spcBef>
            </a:pPr>
            <a:r>
              <a:rPr lang="el-GR" sz="2400" b="1" dirty="0" smtClean="0">
                <a:solidFill>
                  <a:srgbClr val="7030A0"/>
                </a:solidFill>
              </a:rPr>
              <a:t>Βιομηχανικές δραστηριότητες - Κανόνες υγιεινής και ασφάλειας εργαζομένων</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5496" y="548680"/>
            <a:ext cx="9108504" cy="5733256"/>
          </a:xfrm>
        </p:spPr>
        <p:txBody>
          <a:bodyPr>
            <a:noAutofit/>
          </a:bodyPr>
          <a:lstStyle/>
          <a:p>
            <a:pPr marL="266700" indent="-266700" algn="l">
              <a:tabLst>
                <a:tab pos="266700" algn="l"/>
              </a:tabLst>
            </a:pPr>
            <a:r>
              <a:rPr lang="el-GR" sz="1700" b="1" dirty="0" err="1" smtClean="0">
                <a:solidFill>
                  <a:schemeClr val="accent5">
                    <a:lumMod val="50000"/>
                  </a:schemeClr>
                </a:solidFill>
              </a:rPr>
              <a:t>Γ1</a:t>
            </a:r>
            <a:r>
              <a:rPr lang="el-GR" sz="1700" dirty="0" smtClean="0">
                <a:solidFill>
                  <a:schemeClr val="tx1"/>
                </a:solidFill>
              </a:rPr>
              <a:t> 	Να τηρούνται τα όρια θορύβου που αναφέρονται στο Π.Δ. 1180/81 και οι λοιπές διατάξεις περί θορύβου. Ειδικότερα, ο θόρυβος στα όρια του οικοπέδου δεν θα πρέπει να υπερβαίνει τα …… </a:t>
            </a:r>
            <a:r>
              <a:rPr lang="el-GR" sz="1700" dirty="0" err="1" smtClean="0">
                <a:solidFill>
                  <a:schemeClr val="tx1"/>
                </a:solidFill>
              </a:rPr>
              <a:t>dB</a:t>
            </a:r>
            <a:r>
              <a:rPr lang="el-GR" sz="1700" dirty="0" smtClean="0">
                <a:solidFill>
                  <a:schemeClr val="tx1"/>
                </a:solidFill>
              </a:rPr>
              <a:t>.</a:t>
            </a:r>
          </a:p>
          <a:p>
            <a:pPr marL="266700" indent="-266700" algn="l">
              <a:tabLst>
                <a:tab pos="266700" algn="l"/>
              </a:tabLst>
            </a:pPr>
            <a:r>
              <a:rPr lang="el-GR" sz="1700" b="1" dirty="0" err="1" smtClean="0">
                <a:solidFill>
                  <a:schemeClr val="accent5">
                    <a:lumMod val="50000"/>
                  </a:schemeClr>
                </a:solidFill>
              </a:rPr>
              <a:t>Γ2</a:t>
            </a:r>
            <a:r>
              <a:rPr lang="el-GR" sz="1700" dirty="0" smtClean="0">
                <a:solidFill>
                  <a:schemeClr val="tx1"/>
                </a:solidFill>
              </a:rPr>
              <a:t> 	Στην περίπτωση που η επιχείρηση χρησιμοποιεί κινητά μηχανήματα σε ανοιχτούς χώρους εντός της  επιχείρησης, αυτά θα πρέπει να καλύπτουν τις υποχρεώσεις εφαρμογής της κοινοτικής νομοθεσίας, σχετικά με την εκπομπή θορύβου στο περιβάλλον από εξοπλισμό προς χρήση σε εξωτερικούς χώρους, και συγκεκριμένα της Οδηγίας 2005/88/ΕΚ και του Κανονισμού (ΕΚ) 219/2009 και των εκάστοτε τυχόν αναθεωρήσεών τους.</a:t>
            </a:r>
          </a:p>
          <a:p>
            <a:pPr marL="266700" indent="-266700" algn="l">
              <a:tabLst>
                <a:tab pos="266700" algn="l"/>
              </a:tabLst>
            </a:pPr>
            <a:r>
              <a:rPr lang="el-GR" sz="1700" b="1" dirty="0" err="1" smtClean="0">
                <a:solidFill>
                  <a:schemeClr val="accent5">
                    <a:lumMod val="50000"/>
                  </a:schemeClr>
                </a:solidFill>
              </a:rPr>
              <a:t>Γ3</a:t>
            </a:r>
            <a:r>
              <a:rPr lang="el-GR" sz="1700" dirty="0" smtClean="0">
                <a:solidFill>
                  <a:schemeClr val="tx1"/>
                </a:solidFill>
              </a:rPr>
              <a:t> 	Στην περίπτωση που η επιχείρηση χρησιμοποιεί οχήματα πάσης φύσης σε ανοικτούς χώρους εντός της επιχείρησης, πρέπει να λαμβάνεται μέριμνα για την αποφυγή εκπομπών θορύβου τόσο από τεχνικής  πλευράς (π.χ. να συντηρούνται επαρκώς τα συστήματα σιγαστήρα εξάτμισης κ.λπ.), όσο και από πλευράς λειτουργικών διαδικασιών. Σε περίπτωση που δε γίνεται δυνατή η ουσιαστική αντιμετώπιση θορύβου τότε θα πρέπει να εφαρμόζονται οι διατάξεις της επόμενης παραγράφου </a:t>
            </a:r>
            <a:r>
              <a:rPr lang="el-GR" sz="1700" dirty="0" err="1" smtClean="0">
                <a:solidFill>
                  <a:schemeClr val="tx1"/>
                </a:solidFill>
              </a:rPr>
              <a:t>Γ4</a:t>
            </a:r>
            <a:r>
              <a:rPr lang="el-GR" sz="1700" dirty="0" smtClean="0">
                <a:solidFill>
                  <a:schemeClr val="tx1"/>
                </a:solidFill>
              </a:rPr>
              <a:t>.</a:t>
            </a:r>
          </a:p>
          <a:p>
            <a:pPr marL="266700" indent="-266700" algn="l">
              <a:tabLst>
                <a:tab pos="266700" algn="l"/>
              </a:tabLst>
            </a:pPr>
            <a:r>
              <a:rPr lang="el-GR" sz="1700" b="1" dirty="0" err="1" smtClean="0">
                <a:solidFill>
                  <a:schemeClr val="accent5">
                    <a:lumMod val="50000"/>
                  </a:schemeClr>
                </a:solidFill>
              </a:rPr>
              <a:t>Γ4</a:t>
            </a:r>
            <a:r>
              <a:rPr lang="el-GR" sz="1700" dirty="0" smtClean="0">
                <a:solidFill>
                  <a:schemeClr val="tx1"/>
                </a:solidFill>
              </a:rPr>
              <a:t> 	Σε περίπτωση που λόγω λειτουργίας της επιχείρησης διενεργούνται σε ανοικτούς χώρους εντός της επιχείρησης, εργασίες ή διαδικασίες οι οποίες δημιουργούν συριγμούς, ήχου με τονικότητα, </a:t>
            </a:r>
            <a:r>
              <a:rPr lang="el-GR" sz="1700" dirty="0" err="1" smtClean="0">
                <a:solidFill>
                  <a:schemeClr val="tx1"/>
                </a:solidFill>
              </a:rPr>
              <a:t>κτυπογενείς</a:t>
            </a:r>
            <a:r>
              <a:rPr lang="el-GR" sz="1700" dirty="0" smtClean="0">
                <a:solidFill>
                  <a:schemeClr val="tx1"/>
                </a:solidFill>
              </a:rPr>
              <a:t> θορύβους, κ.λπ. στάθμες θορύβου που δύναται να γίνονται αντιληπτές σε μεγάλη από </a:t>
            </a:r>
            <a:r>
              <a:rPr lang="el-GR" sz="1700" dirty="0" err="1" smtClean="0">
                <a:solidFill>
                  <a:schemeClr val="tx1"/>
                </a:solidFill>
              </a:rPr>
              <a:t>σταση</a:t>
            </a:r>
            <a:r>
              <a:rPr lang="el-GR" sz="1700" dirty="0" smtClean="0">
                <a:solidFill>
                  <a:schemeClr val="tx1"/>
                </a:solidFill>
              </a:rPr>
              <a:t> χωρίς να μπορούν να ληφθούν ουσιαστικά μέτρα αντιμετώπισης, τότε παρόμοιες εργασίες ή διαδικασίες θα απαγορεύεται να διεξάγονται κατά τη διάρκεια των ωρών κοινής ησυχίας.</a:t>
            </a:r>
          </a:p>
          <a:p>
            <a:pPr marL="266700" indent="-266700" algn="l">
              <a:tabLst>
                <a:tab pos="266700" algn="l"/>
              </a:tabLst>
            </a:pPr>
            <a:r>
              <a:rPr lang="el-GR" sz="1700" b="1" dirty="0" err="1" smtClean="0">
                <a:solidFill>
                  <a:schemeClr val="accent5">
                    <a:lumMod val="50000"/>
                  </a:schemeClr>
                </a:solidFill>
              </a:rPr>
              <a:t>Γ5</a:t>
            </a:r>
            <a:r>
              <a:rPr lang="el-GR" sz="1700" dirty="0" smtClean="0">
                <a:solidFill>
                  <a:schemeClr val="tx1"/>
                </a:solidFill>
              </a:rPr>
              <a:t> 	Σε περίπτωση που υφίστανται σταθερές μηχανολογικές εγκαταστάσεις που, λόγω λειτουργικών χαρακτηριστικών, προξενούν κραδασμούς ή δονήσεις, τότε τα μηχανήματα αυτά οφείλουν να εδράζονται σε </a:t>
            </a:r>
            <a:r>
              <a:rPr lang="el-GR" sz="1700" dirty="0" err="1" smtClean="0">
                <a:solidFill>
                  <a:schemeClr val="tx1"/>
                </a:solidFill>
              </a:rPr>
              <a:t>αντικραδασμικά</a:t>
            </a:r>
            <a:r>
              <a:rPr lang="el-GR" sz="1700" dirty="0" smtClean="0">
                <a:solidFill>
                  <a:schemeClr val="tx1"/>
                </a:solidFill>
              </a:rPr>
              <a:t> πέλματα ή ειδικές ελαστικές </a:t>
            </a:r>
            <a:r>
              <a:rPr lang="el-GR" sz="1700" dirty="0" err="1" smtClean="0">
                <a:solidFill>
                  <a:schemeClr val="tx1"/>
                </a:solidFill>
              </a:rPr>
              <a:t>αντιδονητικές</a:t>
            </a:r>
            <a:r>
              <a:rPr lang="el-GR" sz="1700" dirty="0" smtClean="0">
                <a:solidFill>
                  <a:schemeClr val="tx1"/>
                </a:solidFill>
              </a:rPr>
              <a:t> στρώσεις προς αποφυγή σχετικών οχλήσεων και διάδοσης </a:t>
            </a:r>
            <a:r>
              <a:rPr lang="el-GR" sz="1700" dirty="0" err="1" smtClean="0">
                <a:solidFill>
                  <a:schemeClr val="tx1"/>
                </a:solidFill>
              </a:rPr>
              <a:t>εδαφομεταφερόμενου</a:t>
            </a:r>
            <a:r>
              <a:rPr lang="el-GR" sz="1700" dirty="0" smtClean="0">
                <a:solidFill>
                  <a:schemeClr val="tx1"/>
                </a:solidFill>
              </a:rPr>
              <a:t> θορύβου.</a:t>
            </a:r>
            <a:endParaRPr lang="el-GR" sz="1700" dirty="0">
              <a:solidFill>
                <a:schemeClr val="tx1"/>
              </a:solidFill>
            </a:endParaRPr>
          </a:p>
        </p:txBody>
      </p:sp>
      <p:sp>
        <p:nvSpPr>
          <p:cNvPr id="6" name="1 - Τίτλος"/>
          <p:cNvSpPr txBox="1">
            <a:spLocks/>
          </p:cNvSpPr>
          <p:nvPr/>
        </p:nvSpPr>
        <p:spPr>
          <a:xfrm>
            <a:off x="0" y="44624"/>
            <a:ext cx="9144000" cy="648072"/>
          </a:xfrm>
          <a:prstGeom prst="rect">
            <a:avLst/>
          </a:prstGeom>
        </p:spPr>
        <p:txBody>
          <a:bodyPr vert="horz" lIns="91440" tIns="45720" rIns="91440" bIns="45720" rtlCol="0" anchor="ctr">
            <a:noAutofit/>
          </a:bodyPr>
          <a:lstStyle/>
          <a:p>
            <a:pPr algn="ctr" fontAlgn="ctr">
              <a:spcBef>
                <a:spcPct val="0"/>
              </a:spcBef>
            </a:pPr>
            <a:r>
              <a:rPr lang="el-GR" sz="2400" b="1" dirty="0" smtClean="0">
                <a:solidFill>
                  <a:schemeClr val="accent5">
                    <a:lumMod val="50000"/>
                  </a:schemeClr>
                </a:solidFill>
              </a:rPr>
              <a:t>Βιομηχανικές δραστηριότητες - Θόρυβος</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5496" y="548680"/>
            <a:ext cx="9108504" cy="5733256"/>
          </a:xfrm>
        </p:spPr>
        <p:txBody>
          <a:bodyPr>
            <a:noAutofit/>
          </a:bodyPr>
          <a:lstStyle/>
          <a:p>
            <a:pPr marL="444500" indent="-444500" algn="l">
              <a:tabLst>
                <a:tab pos="444500" algn="l"/>
              </a:tabLst>
            </a:pPr>
            <a:r>
              <a:rPr lang="el-GR" sz="1500" b="1" dirty="0" err="1" smtClean="0">
                <a:solidFill>
                  <a:srgbClr val="00B050"/>
                </a:solidFill>
              </a:rPr>
              <a:t>Δ1</a:t>
            </a:r>
            <a:r>
              <a:rPr lang="el-GR" sz="1500" dirty="0" smtClean="0">
                <a:solidFill>
                  <a:schemeClr val="tx1"/>
                </a:solidFill>
              </a:rPr>
              <a:t> 	Οι σταθερές εστίες καύσης για τη θέρμανση χώρων και νερού να λειτουργούν με τα καύσιμα και τις προδιαγραφές που καθορίζονται από την Υπουργική Απόφαση 189533/11 (ΦΕΚ 2654/Β) όπως ισχύει. Ενδεικτικά αναφέρεται ότι θα πρέπει να τηρείται θεωρημένο </a:t>
            </a:r>
            <a:r>
              <a:rPr lang="el-GR" sz="1500" dirty="0" err="1" smtClean="0">
                <a:solidFill>
                  <a:schemeClr val="tx1"/>
                </a:solidFill>
              </a:rPr>
              <a:t>βιβλίο−Μητρώο</a:t>
            </a:r>
            <a:r>
              <a:rPr lang="el-GR" sz="1500" dirty="0" smtClean="0">
                <a:solidFill>
                  <a:schemeClr val="tx1"/>
                </a:solidFill>
              </a:rPr>
              <a:t>, όπου καταγράφονται οι συντηρήσεις του καυστήρα.</a:t>
            </a:r>
          </a:p>
          <a:p>
            <a:pPr marL="444500" indent="-444500" algn="l">
              <a:tabLst>
                <a:tab pos="444500" algn="l"/>
              </a:tabLst>
            </a:pPr>
            <a:r>
              <a:rPr lang="el-GR" sz="1500" b="1" dirty="0" err="1" smtClean="0">
                <a:solidFill>
                  <a:srgbClr val="00B050"/>
                </a:solidFill>
              </a:rPr>
              <a:t>Δ2</a:t>
            </a:r>
            <a:r>
              <a:rPr lang="el-GR" sz="1500" dirty="0" smtClean="0">
                <a:solidFill>
                  <a:schemeClr val="tx1"/>
                </a:solidFill>
              </a:rPr>
              <a:t> 	Τακτικός καθαρισμός και ρύθμιση των καυστήρων, αγωγών </a:t>
            </a:r>
            <a:r>
              <a:rPr lang="el-GR" sz="1500" dirty="0" err="1" smtClean="0">
                <a:solidFill>
                  <a:schemeClr val="tx1"/>
                </a:solidFill>
              </a:rPr>
              <a:t>καπναερίων</a:t>
            </a:r>
            <a:r>
              <a:rPr lang="el-GR" sz="1500" dirty="0" smtClean="0">
                <a:solidFill>
                  <a:schemeClr val="tx1"/>
                </a:solidFill>
              </a:rPr>
              <a:t> (εστία, καπνοδόχος κλπ.) σε συνδυασμό με τακτικές μετρήσεις από αδειούχο συντηρητή, σύμφωνα με την Υπουργική Απόφαση 189533/11 (ΦΕΚ 2654/Β/2011).</a:t>
            </a:r>
          </a:p>
          <a:p>
            <a:pPr marL="444500" indent="-444500" algn="l">
              <a:tabLst>
                <a:tab pos="444500" algn="l"/>
              </a:tabLst>
            </a:pPr>
            <a:r>
              <a:rPr lang="el-GR" sz="1500" b="1" dirty="0" err="1" smtClean="0">
                <a:solidFill>
                  <a:srgbClr val="00B050"/>
                </a:solidFill>
              </a:rPr>
              <a:t>Δ3</a:t>
            </a:r>
            <a:r>
              <a:rPr lang="el-GR" sz="1500" dirty="0" smtClean="0">
                <a:solidFill>
                  <a:schemeClr val="tx1"/>
                </a:solidFill>
              </a:rPr>
              <a:t> 	Η απαγωγή των καυσαερίων να γίνεται σύμφωνα με το άρθρο 107 του Γ.Ο.Κ., όπως ισχύει, και σε ύψος που να μην δημιουργεί προβλήματα στο περιβάλλον.</a:t>
            </a:r>
          </a:p>
          <a:p>
            <a:pPr marL="444500" indent="-444500" algn="l">
              <a:tabLst>
                <a:tab pos="444500" algn="l"/>
              </a:tabLst>
            </a:pPr>
            <a:r>
              <a:rPr lang="el-GR" sz="1500" b="1" dirty="0" err="1" smtClean="0">
                <a:solidFill>
                  <a:srgbClr val="00B050"/>
                </a:solidFill>
              </a:rPr>
              <a:t>Δ4</a:t>
            </a:r>
            <a:r>
              <a:rPr lang="el-GR" sz="1500" dirty="0" smtClean="0">
                <a:solidFill>
                  <a:schemeClr val="tx1"/>
                </a:solidFill>
              </a:rPr>
              <a:t> 	Για τα αέρια απόβλητα που προκύπτουν από τη λειτουργία βιομηχανικών λεβήτων, </a:t>
            </a:r>
            <a:r>
              <a:rPr lang="el-GR" sz="1500" dirty="0" err="1" smtClean="0">
                <a:solidFill>
                  <a:schemeClr val="tx1"/>
                </a:solidFill>
              </a:rPr>
              <a:t>ατμογενητριών</a:t>
            </a:r>
            <a:r>
              <a:rPr lang="el-GR" sz="1500" dirty="0" smtClean="0">
                <a:solidFill>
                  <a:schemeClr val="tx1"/>
                </a:solidFill>
              </a:rPr>
              <a:t>, </a:t>
            </a:r>
            <a:r>
              <a:rPr lang="el-GR" sz="1500" dirty="0" err="1" smtClean="0">
                <a:solidFill>
                  <a:schemeClr val="tx1"/>
                </a:solidFill>
              </a:rPr>
              <a:t>ελαιοθέρμων</a:t>
            </a:r>
            <a:r>
              <a:rPr lang="el-GR" sz="1500" dirty="0" smtClean="0">
                <a:solidFill>
                  <a:schemeClr val="tx1"/>
                </a:solidFill>
              </a:rPr>
              <a:t> και </a:t>
            </a:r>
            <a:r>
              <a:rPr lang="el-GR" sz="1500" dirty="0" err="1" smtClean="0">
                <a:solidFill>
                  <a:schemeClr val="tx1"/>
                </a:solidFill>
              </a:rPr>
              <a:t>αεροθέρμων</a:t>
            </a:r>
            <a:r>
              <a:rPr lang="el-GR" sz="1500" dirty="0" smtClean="0">
                <a:solidFill>
                  <a:schemeClr val="tx1"/>
                </a:solidFill>
              </a:rPr>
              <a:t> με καύσιμο μαζούτ (περιεκτικότητας σε θείο έως 1% − βάσει της με Α.Π. 284/2007 Κοινή Υπουργική Απόφαση (ΦΕΚ 1736/Β/2007)), </a:t>
            </a:r>
            <a:r>
              <a:rPr lang="el-GR" sz="1500" dirty="0" err="1" smtClean="0">
                <a:solidFill>
                  <a:schemeClr val="tx1"/>
                </a:solidFill>
              </a:rPr>
              <a:t>ντήζελ</a:t>
            </a:r>
            <a:r>
              <a:rPr lang="el-GR" sz="1500" dirty="0" smtClean="0">
                <a:solidFill>
                  <a:schemeClr val="tx1"/>
                </a:solidFill>
              </a:rPr>
              <a:t> ή αέριο να τηρούνται τα όρια εκπομπών που καθορίζονται στην Κοινή Υπουργική Απόφαση 11294/1993 (ΦΕΚ 264/Β/1993) όπως ισχύει και να τηρούνται τα απαραίτητα αρχεία συντήρησης.</a:t>
            </a:r>
          </a:p>
          <a:p>
            <a:pPr marL="444500" indent="-444500" algn="l">
              <a:tabLst>
                <a:tab pos="444500" algn="l"/>
              </a:tabLst>
            </a:pPr>
            <a:r>
              <a:rPr lang="el-GR" sz="1500" b="1" dirty="0" err="1" smtClean="0">
                <a:solidFill>
                  <a:srgbClr val="00B050"/>
                </a:solidFill>
              </a:rPr>
              <a:t>Δ5</a:t>
            </a:r>
            <a:r>
              <a:rPr lang="el-GR" sz="1500" dirty="0" smtClean="0">
                <a:solidFill>
                  <a:schemeClr val="tx1"/>
                </a:solidFill>
              </a:rPr>
              <a:t> 	Να τηρούνται τα όρια του Π.Δ. 1180/81 (</a:t>
            </a:r>
            <a:r>
              <a:rPr lang="el-GR" sz="1500" dirty="0" err="1" smtClean="0">
                <a:solidFill>
                  <a:schemeClr val="tx1"/>
                </a:solidFill>
              </a:rPr>
              <a:t>ΦΕΚ−293</a:t>
            </a:r>
            <a:r>
              <a:rPr lang="el-GR" sz="1500" dirty="0" smtClean="0">
                <a:solidFill>
                  <a:schemeClr val="tx1"/>
                </a:solidFill>
              </a:rPr>
              <a:t> Α’) για τις εκπομπές αερίων αποβλήτων</a:t>
            </a:r>
          </a:p>
          <a:p>
            <a:pPr marL="444500" indent="-444500" algn="l">
              <a:tabLst>
                <a:tab pos="444500" algn="l"/>
              </a:tabLst>
            </a:pPr>
            <a:r>
              <a:rPr lang="el-GR" sz="1500" b="1" dirty="0" err="1" smtClean="0">
                <a:solidFill>
                  <a:srgbClr val="00B050"/>
                </a:solidFill>
              </a:rPr>
              <a:t>Δ6</a:t>
            </a:r>
            <a:r>
              <a:rPr lang="el-GR" sz="1500" dirty="0" smtClean="0">
                <a:solidFill>
                  <a:schemeClr val="tx1"/>
                </a:solidFill>
              </a:rPr>
              <a:t> 	Να λαμβάνονται όλα τα απαραίτητα μέτρα για την αποφυγή της έκλυσης δυσάρεστων οσμών</a:t>
            </a:r>
          </a:p>
          <a:p>
            <a:pPr marL="444500" indent="-444500" algn="l">
              <a:tabLst>
                <a:tab pos="444500" algn="l"/>
              </a:tabLst>
            </a:pPr>
            <a:r>
              <a:rPr lang="el-GR" sz="1500" b="1" dirty="0" err="1" smtClean="0">
                <a:solidFill>
                  <a:srgbClr val="00B050"/>
                </a:solidFill>
              </a:rPr>
              <a:t>Δ7</a:t>
            </a:r>
            <a:r>
              <a:rPr lang="el-GR" sz="1500" dirty="0" smtClean="0">
                <a:solidFill>
                  <a:schemeClr val="tx1"/>
                </a:solidFill>
              </a:rPr>
              <a:t> 	Τα μηχανήματα κοπής να διαθέτουν κατάλληλο σύστημα διαβροχής το οποίο θα εμποδίζει την εκπομπή σκόνης.</a:t>
            </a:r>
          </a:p>
          <a:p>
            <a:pPr marL="444500" indent="-444500" algn="l">
              <a:tabLst>
                <a:tab pos="444500" algn="l"/>
              </a:tabLst>
            </a:pPr>
            <a:r>
              <a:rPr lang="el-GR" sz="1500" b="1" dirty="0" err="1" smtClean="0">
                <a:solidFill>
                  <a:srgbClr val="00B050"/>
                </a:solidFill>
              </a:rPr>
              <a:t>Δ8</a:t>
            </a:r>
            <a:r>
              <a:rPr lang="el-GR" sz="1500" dirty="0" smtClean="0">
                <a:solidFill>
                  <a:schemeClr val="tx1"/>
                </a:solidFill>
              </a:rPr>
              <a:t> 	Να υπάρχει μονάδα </a:t>
            </a:r>
            <a:r>
              <a:rPr lang="el-GR" sz="1500" dirty="0" err="1" smtClean="0">
                <a:solidFill>
                  <a:schemeClr val="tx1"/>
                </a:solidFill>
              </a:rPr>
              <a:t>αποκονίωσης</a:t>
            </a:r>
            <a:r>
              <a:rPr lang="el-GR" sz="1500" dirty="0" smtClean="0">
                <a:solidFill>
                  <a:schemeClr val="tx1"/>
                </a:solidFill>
              </a:rPr>
              <a:t> σε όλα τα στάδια της παραγωγής όπου δημιουργείται σκόνη.</a:t>
            </a:r>
          </a:p>
          <a:p>
            <a:pPr marL="444500" indent="-444500" algn="l">
              <a:tabLst>
                <a:tab pos="444500" algn="l"/>
              </a:tabLst>
            </a:pPr>
            <a:r>
              <a:rPr lang="el-GR" sz="1500" b="1" dirty="0" err="1" smtClean="0">
                <a:solidFill>
                  <a:srgbClr val="00B050"/>
                </a:solidFill>
              </a:rPr>
              <a:t>Δ9</a:t>
            </a:r>
            <a:r>
              <a:rPr lang="el-GR" sz="1500" dirty="0" smtClean="0">
                <a:solidFill>
                  <a:schemeClr val="tx1"/>
                </a:solidFill>
              </a:rPr>
              <a:t> 	Εφόσον η εγκατάσταση εμπίπτει στο πεδίο εφαρμογής της Κοινής Υπουργικής Απόφασης 11641/1942 (ΦΕΚ 832/Β/2002) όπως ισχύει, περί εκπομπών πτητικών οργανικών ενώσεων (</a:t>
            </a:r>
            <a:r>
              <a:rPr lang="el-GR" sz="1500" dirty="0" err="1" smtClean="0">
                <a:solidFill>
                  <a:schemeClr val="tx1"/>
                </a:solidFill>
              </a:rPr>
              <a:t>VOC</a:t>
            </a:r>
            <a:r>
              <a:rPr lang="el-GR" sz="1500" dirty="0" smtClean="0">
                <a:solidFill>
                  <a:schemeClr val="tx1"/>
                </a:solidFill>
              </a:rPr>
              <a:t>) στην ατμόσφαιρα, οφείλει να συμμορφώνεται με τις διατάξεις αυτής και να υποβάλλει μέχρι τις 30 Απριλίου κάθε έτους το έντυπο συμμόρφωσης. Οι παραγόμενοι ατμοί πτητικών προϊόντων κατά την πλήρωση των δεξαμενών διαλυτών να απάγονται με σύστημα ανάκτησης ή εξισορρόπησης ατμών ή άλλη κατάλληλη διάταξη </a:t>
            </a:r>
            <a:r>
              <a:rPr lang="el-GR" sz="1500" dirty="0" err="1" smtClean="0">
                <a:solidFill>
                  <a:schemeClr val="tx1"/>
                </a:solidFill>
              </a:rPr>
              <a:t>αντιρρύπανσης</a:t>
            </a:r>
            <a:r>
              <a:rPr lang="el-GR" sz="1500" dirty="0" smtClean="0">
                <a:solidFill>
                  <a:schemeClr val="tx1"/>
                </a:solidFill>
              </a:rPr>
              <a:t>.</a:t>
            </a:r>
            <a:endParaRPr lang="el-GR" sz="1500" dirty="0">
              <a:solidFill>
                <a:schemeClr val="tx1"/>
              </a:solidFill>
            </a:endParaRPr>
          </a:p>
        </p:txBody>
      </p:sp>
      <p:sp>
        <p:nvSpPr>
          <p:cNvPr id="6" name="1 - Τίτλος"/>
          <p:cNvSpPr txBox="1">
            <a:spLocks/>
          </p:cNvSpPr>
          <p:nvPr/>
        </p:nvSpPr>
        <p:spPr>
          <a:xfrm>
            <a:off x="0" y="44624"/>
            <a:ext cx="9144000" cy="648072"/>
          </a:xfrm>
          <a:prstGeom prst="rect">
            <a:avLst/>
          </a:prstGeom>
        </p:spPr>
        <p:txBody>
          <a:bodyPr vert="horz" lIns="91440" tIns="45720" rIns="91440" bIns="45720" rtlCol="0" anchor="ctr">
            <a:noAutofit/>
          </a:bodyPr>
          <a:lstStyle/>
          <a:p>
            <a:pPr algn="ctr" fontAlgn="ctr">
              <a:spcBef>
                <a:spcPct val="0"/>
              </a:spcBef>
            </a:pPr>
            <a:r>
              <a:rPr lang="el-GR" sz="2400" b="1" dirty="0" smtClean="0">
                <a:solidFill>
                  <a:srgbClr val="00B050"/>
                </a:solidFill>
              </a:rPr>
              <a:t>Βιομηχανικές δραστηριότητες - Αέρια Απόβλητα</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27384"/>
            <a:ext cx="9144000" cy="648072"/>
          </a:xfrm>
        </p:spPr>
        <p:txBody>
          <a:bodyPr>
            <a:normAutofit/>
          </a:bodyPr>
          <a:lstStyle/>
          <a:p>
            <a:pPr fontAlgn="ctr"/>
            <a:r>
              <a:rPr lang="el-GR" sz="2400" b="1" dirty="0" smtClean="0">
                <a:solidFill>
                  <a:srgbClr val="0070C0"/>
                </a:solidFill>
              </a:rPr>
              <a:t>Βιομηχανικές δραστηριότητες - Υγρά Απόβλητα</a:t>
            </a:r>
            <a:endParaRPr lang="el-GR" sz="2400" b="1" dirty="0">
              <a:solidFill>
                <a:srgbClr val="0070C0"/>
              </a:solidFill>
            </a:endParaRPr>
          </a:p>
        </p:txBody>
      </p:sp>
      <p:sp>
        <p:nvSpPr>
          <p:cNvPr id="3" name="2 - Υπότιτλος"/>
          <p:cNvSpPr>
            <a:spLocks noGrp="1"/>
          </p:cNvSpPr>
          <p:nvPr>
            <p:ph type="subTitle" idx="1"/>
          </p:nvPr>
        </p:nvSpPr>
        <p:spPr>
          <a:xfrm>
            <a:off x="35496" y="476672"/>
            <a:ext cx="9108504" cy="6381328"/>
          </a:xfrm>
        </p:spPr>
        <p:txBody>
          <a:bodyPr>
            <a:noAutofit/>
          </a:bodyPr>
          <a:lstStyle/>
          <a:p>
            <a:pPr marL="444500" indent="-444500" algn="l">
              <a:tabLst>
                <a:tab pos="444500" algn="l"/>
              </a:tabLst>
            </a:pPr>
            <a:r>
              <a:rPr lang="el-GR" sz="1400" b="1" dirty="0" err="1" smtClean="0">
                <a:solidFill>
                  <a:srgbClr val="0070C0"/>
                </a:solidFill>
              </a:rPr>
              <a:t>Ε1−1</a:t>
            </a:r>
            <a:r>
              <a:rPr lang="el-GR" sz="1400" dirty="0" smtClean="0">
                <a:solidFill>
                  <a:schemeClr val="tx1"/>
                </a:solidFill>
              </a:rPr>
              <a:t> 	Τα αστικά λύματα από τους χώρους υγιεινής της εγκατάστασης να διοχετεύονται σε εγκατάσταση επεξεργασίας λυμάτων.</a:t>
            </a:r>
          </a:p>
          <a:p>
            <a:pPr marL="444500" indent="-444500" algn="l">
              <a:tabLst>
                <a:tab pos="444500" algn="l"/>
              </a:tabLst>
            </a:pPr>
            <a:r>
              <a:rPr lang="el-GR" sz="1400" b="1" dirty="0" err="1" smtClean="0">
                <a:solidFill>
                  <a:srgbClr val="0070C0"/>
                </a:solidFill>
              </a:rPr>
              <a:t>Ε1−2</a:t>
            </a:r>
            <a:r>
              <a:rPr lang="el-GR" sz="1400" b="1" dirty="0" smtClean="0">
                <a:solidFill>
                  <a:srgbClr val="0070C0"/>
                </a:solidFill>
              </a:rPr>
              <a:t> </a:t>
            </a:r>
            <a:r>
              <a:rPr lang="el-GR" sz="1400" dirty="0" smtClean="0">
                <a:solidFill>
                  <a:schemeClr val="tx1"/>
                </a:solidFill>
              </a:rPr>
              <a:t>	Τα αστικά λύματα από τους χώρους υγιεινής της εγκατάστασης να διοχετεύονται σε σύστημα σηπτικής δεξαμενής − απορροφητικού βόθρου, που λειτουργεί σύμφωνα με την Κοινή Υπουργική Απόφαση 145116 (ΦΕΚ 354/Β/2011) όπως ισχύει.</a:t>
            </a:r>
          </a:p>
          <a:p>
            <a:pPr marL="444500" indent="-444500" algn="l">
              <a:tabLst>
                <a:tab pos="444500" algn="l"/>
              </a:tabLst>
            </a:pPr>
            <a:r>
              <a:rPr lang="el-GR" sz="1400" b="1" dirty="0" err="1" smtClean="0">
                <a:solidFill>
                  <a:srgbClr val="0070C0"/>
                </a:solidFill>
              </a:rPr>
              <a:t>Ε1−3</a:t>
            </a:r>
            <a:r>
              <a:rPr lang="el-GR" sz="1400" b="1" dirty="0" smtClean="0">
                <a:solidFill>
                  <a:srgbClr val="0070C0"/>
                </a:solidFill>
              </a:rPr>
              <a:t> </a:t>
            </a:r>
            <a:r>
              <a:rPr lang="el-GR" sz="1400" dirty="0" smtClean="0">
                <a:solidFill>
                  <a:schemeClr val="tx1"/>
                </a:solidFill>
              </a:rPr>
              <a:t>	Τα αστικά λύματα από τους χώρους υγιεινής της εγκατάστασης να διοχετεύονται σε στεγανό βόθρο.</a:t>
            </a:r>
          </a:p>
          <a:p>
            <a:pPr marL="444500" indent="-444500" algn="l">
              <a:tabLst>
                <a:tab pos="444500" algn="l"/>
              </a:tabLst>
            </a:pPr>
            <a:r>
              <a:rPr lang="el-GR" sz="1400" b="1" dirty="0" err="1" smtClean="0">
                <a:solidFill>
                  <a:srgbClr val="0070C0"/>
                </a:solidFill>
              </a:rPr>
              <a:t>E1−4</a:t>
            </a:r>
            <a:r>
              <a:rPr lang="el-GR" sz="1400" dirty="0" smtClean="0">
                <a:solidFill>
                  <a:schemeClr val="tx1"/>
                </a:solidFill>
              </a:rPr>
              <a:t> 	Τα αστικά λύματα από τους χώρους υγιεινής της εγκατάστασης να διοχετεύονται σε δίκτυο αποχέτευσης.</a:t>
            </a:r>
          </a:p>
          <a:p>
            <a:pPr marL="444500" indent="-444500" algn="l">
              <a:tabLst>
                <a:tab pos="444500" algn="l"/>
              </a:tabLst>
            </a:pPr>
            <a:r>
              <a:rPr lang="el-GR" sz="1400" b="1" dirty="0" smtClean="0">
                <a:solidFill>
                  <a:srgbClr val="0070C0"/>
                </a:solidFill>
              </a:rPr>
              <a:t>…</a:t>
            </a:r>
          </a:p>
          <a:p>
            <a:pPr marL="266700" indent="-266700" algn="l">
              <a:tabLst>
                <a:tab pos="355600" algn="l"/>
              </a:tabLst>
            </a:pPr>
            <a:r>
              <a:rPr lang="el-GR" sz="1400" b="1" dirty="0" err="1" smtClean="0">
                <a:solidFill>
                  <a:srgbClr val="0070C0"/>
                </a:solidFill>
              </a:rPr>
              <a:t>Ε3</a:t>
            </a:r>
            <a:r>
              <a:rPr lang="el-GR" sz="1400" dirty="0" smtClean="0">
                <a:solidFill>
                  <a:schemeClr val="tx1"/>
                </a:solidFill>
              </a:rPr>
              <a:t>	Τα υγρά απόβλητα που προκύπτουν από την παραγωγική διαδικασία θα οδηγούνται σε σύστημα </a:t>
            </a:r>
            <a:r>
              <a:rPr lang="el-GR" sz="1400" dirty="0" err="1" smtClean="0">
                <a:solidFill>
                  <a:schemeClr val="tx1"/>
                </a:solidFill>
              </a:rPr>
              <a:t>εδαφοδεξαμενών</a:t>
            </a:r>
            <a:r>
              <a:rPr lang="el-GR" sz="1400" dirty="0" smtClean="0">
                <a:solidFill>
                  <a:schemeClr val="tx1"/>
                </a:solidFill>
              </a:rPr>
              <a:t>, μετά από επεξεργασία που περιλαμβάνει </a:t>
            </a:r>
            <a:r>
              <a:rPr lang="el-GR" sz="1400" dirty="0" err="1" smtClean="0">
                <a:solidFill>
                  <a:schemeClr val="tx1"/>
                </a:solidFill>
              </a:rPr>
              <a:t>λιποσυλλέκτη</a:t>
            </a:r>
            <a:r>
              <a:rPr lang="el-GR" sz="1400" dirty="0" smtClean="0">
                <a:solidFill>
                  <a:schemeClr val="tx1"/>
                </a:solidFill>
              </a:rPr>
              <a:t>, εξουδετέρωση και καθίζηση ή άλλη ισοδύναμη επεξεργασία. </a:t>
            </a:r>
          </a:p>
          <a:p>
            <a:pPr marL="266700" indent="-266700" algn="l">
              <a:tabLst>
                <a:tab pos="355600" algn="l"/>
              </a:tabLst>
            </a:pPr>
            <a:r>
              <a:rPr lang="el-GR" sz="1400" b="1" dirty="0" err="1" smtClean="0">
                <a:solidFill>
                  <a:srgbClr val="0070C0"/>
                </a:solidFill>
              </a:rPr>
              <a:t>Ε4</a:t>
            </a:r>
            <a:r>
              <a:rPr lang="el-GR" sz="1400" dirty="0" smtClean="0">
                <a:solidFill>
                  <a:schemeClr val="tx1"/>
                </a:solidFill>
              </a:rPr>
              <a:t> 	Το τυρόγαλα ή ο ορός λακτόζης που προκύπτουν κατά την παραγωγή του τυριού, είτε θα διατίθενται σε εξειδικευμένες εγκαταστάσεις που το χρησιμοποιούν ως πρώτη ύλη, ή σε μονάδες εκτροφής ζώων ως ζωοτροφή, ή σε κάποιο κεντρικό σύστημα επεξεργασίας αποβλήτων, είτε θα υπόκειται σε περαιτέρω επεξεργασία εντός της μονάδας, για την παραγωγή άλλων προϊόντων. </a:t>
            </a:r>
          </a:p>
          <a:p>
            <a:pPr marL="266700" indent="-266700" algn="l">
              <a:tabLst>
                <a:tab pos="355600" algn="l"/>
              </a:tabLst>
            </a:pPr>
            <a:r>
              <a:rPr lang="el-GR" sz="1400" dirty="0" smtClean="0">
                <a:solidFill>
                  <a:schemeClr val="tx1"/>
                </a:solidFill>
              </a:rPr>
              <a:t>	Να ληφθεί μέριμνα ώστε κατά τη διάρκεια των διαδικασιών πλυσίματος να μη γίνεται διασπορά υγρών αποβλήτων εκτός του χώρου του εργοστασίου, αλλά μέσω αγωγών − καναλιών − </a:t>
            </a:r>
            <a:r>
              <a:rPr lang="el-GR" sz="1400" dirty="0" err="1" smtClean="0">
                <a:solidFill>
                  <a:schemeClr val="tx1"/>
                </a:solidFill>
              </a:rPr>
              <a:t>υπεδάφιων</a:t>
            </a:r>
            <a:r>
              <a:rPr lang="el-GR" sz="1400" dirty="0" smtClean="0">
                <a:solidFill>
                  <a:schemeClr val="tx1"/>
                </a:solidFill>
              </a:rPr>
              <a:t> αγωγών να οδηγούνται στο σύστημα επεξεργασίας.</a:t>
            </a:r>
          </a:p>
          <a:p>
            <a:pPr marL="266700" indent="-266700" algn="l">
              <a:tabLst>
                <a:tab pos="355600" algn="l"/>
              </a:tabLst>
            </a:pPr>
            <a:r>
              <a:rPr lang="el-GR" sz="1400" dirty="0" smtClean="0">
                <a:solidFill>
                  <a:schemeClr val="tx1"/>
                </a:solidFill>
              </a:rPr>
              <a:t>	Σε κάθε περίπτωση, η επεξεργασία </a:t>
            </a:r>
            <a:r>
              <a:rPr lang="el-GR" sz="1400" dirty="0" err="1" smtClean="0">
                <a:solidFill>
                  <a:schemeClr val="tx1"/>
                </a:solidFill>
              </a:rPr>
              <a:t>τυρογάλακτος</a:t>
            </a:r>
            <a:r>
              <a:rPr lang="el-GR" sz="1400" dirty="0" smtClean="0">
                <a:solidFill>
                  <a:schemeClr val="tx1"/>
                </a:solidFill>
              </a:rPr>
              <a:t> και ορού λακτόζης να είναι πάντα σύμφωνη και με την υπ’ αρ οικ. 155680/</a:t>
            </a:r>
            <a:r>
              <a:rPr lang="el-GR" sz="1400" dirty="0" err="1" smtClean="0">
                <a:solidFill>
                  <a:schemeClr val="tx1"/>
                </a:solidFill>
              </a:rPr>
              <a:t>8−3−2005 </a:t>
            </a:r>
            <a:r>
              <a:rPr lang="el-GR" sz="1400" dirty="0" smtClean="0">
                <a:solidFill>
                  <a:schemeClr val="tx1"/>
                </a:solidFill>
              </a:rPr>
              <a:t>Εγκύκλιο του </a:t>
            </a:r>
            <a:r>
              <a:rPr lang="el-GR" sz="1400" dirty="0" err="1" smtClean="0">
                <a:solidFill>
                  <a:schemeClr val="tx1"/>
                </a:solidFill>
              </a:rPr>
              <a:t>Υ.ΠΕ.ΧΩ.Δ.Ε</a:t>
            </a:r>
            <a:r>
              <a:rPr lang="el-GR" sz="1400" dirty="0" smtClean="0">
                <a:solidFill>
                  <a:schemeClr val="tx1"/>
                </a:solidFill>
              </a:rPr>
              <a:t>.</a:t>
            </a:r>
          </a:p>
          <a:p>
            <a:pPr marL="266700" indent="-266700" algn="l">
              <a:tabLst>
                <a:tab pos="355600" algn="l"/>
              </a:tabLst>
            </a:pPr>
            <a:r>
              <a:rPr lang="el-GR" sz="1400" dirty="0" smtClean="0">
                <a:solidFill>
                  <a:schemeClr val="tx1"/>
                </a:solidFill>
              </a:rPr>
              <a:t>	Η επιχείρηση, οφείλει να τηρεί αρχείο και να προσκομίζει, αν αυτό της ζητηθεί, στην αρμόδια υπηρεσία της Περιφέρειας, μέσα στο πρώτο εξάμηνο κάθε έτους, τα εξής:</a:t>
            </a:r>
          </a:p>
          <a:p>
            <a:pPr marL="355600" indent="-177800" algn="l">
              <a:tabLst>
                <a:tab pos="355600" algn="l"/>
              </a:tabLst>
            </a:pPr>
            <a:r>
              <a:rPr lang="el-GR" sz="1400" dirty="0" smtClean="0">
                <a:solidFill>
                  <a:schemeClr val="tx1"/>
                </a:solidFill>
              </a:rPr>
              <a:t>• Τα στοιχεία του παραλήπτη και τον τρόπο παράδοσης του </a:t>
            </a:r>
            <a:r>
              <a:rPr lang="el-GR" sz="1400" dirty="0" err="1" smtClean="0">
                <a:solidFill>
                  <a:schemeClr val="tx1"/>
                </a:solidFill>
              </a:rPr>
              <a:t>τυρογάλακτος</a:t>
            </a:r>
            <a:r>
              <a:rPr lang="el-GR" sz="1400" dirty="0" smtClean="0">
                <a:solidFill>
                  <a:schemeClr val="tx1"/>
                </a:solidFill>
              </a:rPr>
              <a:t> (επεξεργασμένου ή μη) ή του ορού λακτόζης</a:t>
            </a:r>
          </a:p>
          <a:p>
            <a:pPr marL="355600" indent="-177800" algn="l">
              <a:tabLst>
                <a:tab pos="355600" algn="l"/>
              </a:tabLst>
            </a:pPr>
            <a:r>
              <a:rPr lang="el-GR" sz="1400" dirty="0" smtClean="0">
                <a:solidFill>
                  <a:schemeClr val="tx1"/>
                </a:solidFill>
              </a:rPr>
              <a:t>• Ιδιωτικό συμφωνητικό μεταξύ τυροκομείου και παραλήπτη, στο οποίο θα προσδιορίζεται η ετήσια ποσότητα </a:t>
            </a:r>
            <a:r>
              <a:rPr lang="el-GR" sz="1400" dirty="0" err="1" smtClean="0">
                <a:solidFill>
                  <a:schemeClr val="tx1"/>
                </a:solidFill>
              </a:rPr>
              <a:t>τυρογάλακτος</a:t>
            </a:r>
            <a:r>
              <a:rPr lang="el-GR" sz="1400" dirty="0" smtClean="0">
                <a:solidFill>
                  <a:schemeClr val="tx1"/>
                </a:solidFill>
              </a:rPr>
              <a:t> (επεξεργασμένου ή μη) ή ορού λακτόζης που θα παραδίδεται, καθώς και δελτία αποστολής, με τα οποία να αποδεικνύεται ότι εξασφαλίσθηκε η διάθεσή τους προς τον παραλήπτη</a:t>
            </a:r>
          </a:p>
          <a:p>
            <a:pPr marL="355600" indent="-177800" algn="l">
              <a:tabLst>
                <a:tab pos="355600" algn="l"/>
              </a:tabLst>
            </a:pPr>
            <a:r>
              <a:rPr lang="el-GR" sz="1400" dirty="0" smtClean="0">
                <a:solidFill>
                  <a:schemeClr val="tx1"/>
                </a:solidFill>
              </a:rPr>
              <a:t>• Ημερήσια δελτία παραλαβής γάλακτος για </a:t>
            </a:r>
            <a:r>
              <a:rPr lang="el-GR" sz="1400" dirty="0" err="1" smtClean="0">
                <a:solidFill>
                  <a:schemeClr val="tx1"/>
                </a:solidFill>
              </a:rPr>
              <a:t>τυροκόμηση</a:t>
            </a:r>
            <a:endParaRPr lang="el-GR" sz="1400" dirty="0">
              <a:solidFill>
                <a:schemeClr val="tx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27384"/>
            <a:ext cx="9144000" cy="648072"/>
          </a:xfrm>
        </p:spPr>
        <p:txBody>
          <a:bodyPr>
            <a:normAutofit/>
          </a:bodyPr>
          <a:lstStyle/>
          <a:p>
            <a:pPr fontAlgn="ctr"/>
            <a:r>
              <a:rPr lang="el-GR" sz="2400" b="1" dirty="0" smtClean="0">
                <a:solidFill>
                  <a:srgbClr val="0070C0"/>
                </a:solidFill>
              </a:rPr>
              <a:t>Βιομηχανικές δραστηριότητες - Υγρά Απόβλητα</a:t>
            </a:r>
            <a:endParaRPr lang="el-GR" sz="2400" b="1" dirty="0">
              <a:solidFill>
                <a:srgbClr val="0070C0"/>
              </a:solidFill>
            </a:endParaRPr>
          </a:p>
        </p:txBody>
      </p:sp>
      <p:sp>
        <p:nvSpPr>
          <p:cNvPr id="3" name="2 - Υπότιτλος"/>
          <p:cNvSpPr>
            <a:spLocks noGrp="1"/>
          </p:cNvSpPr>
          <p:nvPr>
            <p:ph type="subTitle" idx="1"/>
          </p:nvPr>
        </p:nvSpPr>
        <p:spPr>
          <a:xfrm>
            <a:off x="35496" y="476672"/>
            <a:ext cx="9108504" cy="6381328"/>
          </a:xfrm>
        </p:spPr>
        <p:txBody>
          <a:bodyPr>
            <a:noAutofit/>
          </a:bodyPr>
          <a:lstStyle/>
          <a:p>
            <a:pPr marL="622300" indent="-622300" algn="l">
              <a:tabLst>
                <a:tab pos="622300" algn="l"/>
              </a:tabLst>
            </a:pPr>
            <a:r>
              <a:rPr lang="el-GR" sz="1500" b="1" dirty="0" err="1" smtClean="0">
                <a:solidFill>
                  <a:srgbClr val="0070C0"/>
                </a:solidFill>
              </a:rPr>
              <a:t>Ε2−1</a:t>
            </a:r>
            <a:r>
              <a:rPr lang="el-GR" sz="1500" dirty="0" smtClean="0">
                <a:solidFill>
                  <a:schemeClr val="tx1"/>
                </a:solidFill>
              </a:rPr>
              <a:t> 	Δεν υπάρχουν υγρά απόβλητα από την παραγωγική διαδικασία.</a:t>
            </a:r>
          </a:p>
          <a:p>
            <a:pPr marL="622300" indent="-622300" algn="l">
              <a:tabLst>
                <a:tab pos="622300" algn="l"/>
              </a:tabLst>
            </a:pPr>
            <a:r>
              <a:rPr lang="el-GR" sz="1500" b="1" dirty="0" err="1" smtClean="0">
                <a:solidFill>
                  <a:srgbClr val="0070C0"/>
                </a:solidFill>
              </a:rPr>
              <a:t>Ε2−2</a:t>
            </a:r>
            <a:r>
              <a:rPr lang="el-GR" sz="1500" dirty="0" smtClean="0">
                <a:solidFill>
                  <a:schemeClr val="tx1"/>
                </a:solidFill>
              </a:rPr>
              <a:t> 	Τα υγρά απόβλητα της παραγωγικής διαδικασίας, όπως τα νερά </a:t>
            </a:r>
            <a:r>
              <a:rPr lang="el-GR" sz="1500" dirty="0" err="1" smtClean="0">
                <a:solidFill>
                  <a:schemeClr val="tx1"/>
                </a:solidFill>
              </a:rPr>
              <a:t>έκπλυσης</a:t>
            </a:r>
            <a:r>
              <a:rPr lang="el-GR" sz="1500" dirty="0" smtClean="0">
                <a:solidFill>
                  <a:schemeClr val="tx1"/>
                </a:solidFill>
              </a:rPr>
              <a:t> των παραγωγικών μηχανημάτων να διοχετεύονται στο δίκτυο αποχέτευσης μετά από σχετική άδεια ή να οδηγούνται σε στεγανό βόθρο, εφόσον έχει εξασφαλιστεί η τελική διάθεσή τους σε νομίμως λειτουργούντα φορέα.</a:t>
            </a:r>
          </a:p>
          <a:p>
            <a:pPr marL="622300" indent="-622300" algn="l">
              <a:tabLst>
                <a:tab pos="622300" algn="l"/>
              </a:tabLst>
            </a:pPr>
            <a:r>
              <a:rPr lang="el-GR" sz="1500" b="1" dirty="0" err="1" smtClean="0">
                <a:solidFill>
                  <a:srgbClr val="0070C0"/>
                </a:solidFill>
              </a:rPr>
              <a:t>Ε2−3</a:t>
            </a:r>
            <a:r>
              <a:rPr lang="el-GR" sz="1500" b="1" dirty="0" smtClean="0">
                <a:solidFill>
                  <a:srgbClr val="0070C0"/>
                </a:solidFill>
              </a:rPr>
              <a:t> 	</a:t>
            </a:r>
            <a:r>
              <a:rPr lang="el-GR" sz="1500" dirty="0" smtClean="0">
                <a:solidFill>
                  <a:schemeClr val="tx1"/>
                </a:solidFill>
              </a:rPr>
              <a:t>Τα υγρά απόβλητα μετά την επεξεργασία τους διατίθενται για προγραμματισμένη επαναχρησιμοποίηση για γεωργική χρήση (άρδευση), σύμφωνα με την Κοινή Υπουργική Απόφαση 145116 (ΦΕΚ 354/Β/</a:t>
            </a:r>
            <a:r>
              <a:rPr lang="el-GR" sz="1500" dirty="0" err="1" smtClean="0">
                <a:solidFill>
                  <a:schemeClr val="tx1"/>
                </a:solidFill>
              </a:rPr>
              <a:t>8−3−2011)</a:t>
            </a:r>
            <a:r>
              <a:rPr lang="el-GR" sz="1500" dirty="0" smtClean="0">
                <a:solidFill>
                  <a:schemeClr val="tx1"/>
                </a:solidFill>
              </a:rPr>
              <a:t> και την Κοινή Υπουργική Απόφαση 5673/400/97 (ΦΕΚ 192 /Β’/14.3.1997) όπως ισχύουν.</a:t>
            </a:r>
          </a:p>
          <a:p>
            <a:pPr marL="622300" indent="-622300" algn="l">
              <a:tabLst>
                <a:tab pos="622300" algn="l"/>
              </a:tabLst>
            </a:pPr>
            <a:r>
              <a:rPr lang="el-GR" sz="1500" b="1" dirty="0" err="1" smtClean="0">
                <a:solidFill>
                  <a:srgbClr val="0070C0"/>
                </a:solidFill>
              </a:rPr>
              <a:t>Ε2−4</a:t>
            </a:r>
            <a:r>
              <a:rPr lang="el-GR" sz="1500" b="1" dirty="0" smtClean="0">
                <a:solidFill>
                  <a:srgbClr val="0070C0"/>
                </a:solidFill>
              </a:rPr>
              <a:t> 	</a:t>
            </a:r>
            <a:r>
              <a:rPr lang="el-GR" sz="1500" dirty="0" smtClean="0">
                <a:solidFill>
                  <a:schemeClr val="tx1"/>
                </a:solidFill>
              </a:rPr>
              <a:t>Τα υγρά απόβλητα μετά την επεξεργασία τους διατίθενται για προγραμματισμένη επαναχρησιμοποίηση για την τροφοδότηση υπόγειων </a:t>
            </a:r>
            <a:r>
              <a:rPr lang="el-GR" sz="1500" dirty="0" err="1" smtClean="0">
                <a:solidFill>
                  <a:schemeClr val="tx1"/>
                </a:solidFill>
              </a:rPr>
              <a:t>υδροφορέων</a:t>
            </a:r>
            <a:r>
              <a:rPr lang="el-GR" sz="1500" dirty="0" smtClean="0">
                <a:solidFill>
                  <a:schemeClr val="tx1"/>
                </a:solidFill>
              </a:rPr>
              <a:t> σύμφωνα με την Κοινή Υπουργική Απόφαση 145116 (ΦΕΚ 354/Β/</a:t>
            </a:r>
            <a:r>
              <a:rPr lang="el-GR" sz="1500" dirty="0" err="1" smtClean="0">
                <a:solidFill>
                  <a:schemeClr val="tx1"/>
                </a:solidFill>
              </a:rPr>
              <a:t>8−3−2011)</a:t>
            </a:r>
            <a:r>
              <a:rPr lang="el-GR" sz="1500" dirty="0" smtClean="0">
                <a:solidFill>
                  <a:schemeClr val="tx1"/>
                </a:solidFill>
              </a:rPr>
              <a:t> και την Κοινή Υπουργική Απόφαση 5673/400/97 (ΦΕΚ 192 /Β’/14.3.1997) όπως ισχύουν.</a:t>
            </a:r>
          </a:p>
          <a:p>
            <a:pPr marL="622300" indent="-622300" algn="l">
              <a:tabLst>
                <a:tab pos="622300" algn="l"/>
              </a:tabLst>
            </a:pPr>
            <a:r>
              <a:rPr lang="el-GR" sz="1500" b="1" dirty="0" err="1" smtClean="0">
                <a:solidFill>
                  <a:srgbClr val="0070C0"/>
                </a:solidFill>
              </a:rPr>
              <a:t>Ε2−5</a:t>
            </a:r>
            <a:r>
              <a:rPr lang="el-GR" sz="1500" b="1" dirty="0" smtClean="0">
                <a:solidFill>
                  <a:srgbClr val="0070C0"/>
                </a:solidFill>
              </a:rPr>
              <a:t> 	</a:t>
            </a:r>
            <a:r>
              <a:rPr lang="el-GR" sz="1500" dirty="0" smtClean="0">
                <a:solidFill>
                  <a:schemeClr val="tx1"/>
                </a:solidFill>
              </a:rPr>
              <a:t>Τα υγρά απόβλητα μετά την επεξεργασία τους διατίθενται για προγραμματισμένη επαναχρησιμοποίηση για αστική και </a:t>
            </a:r>
            <a:r>
              <a:rPr lang="el-GR" sz="1500" dirty="0" err="1" smtClean="0">
                <a:solidFill>
                  <a:schemeClr val="tx1"/>
                </a:solidFill>
              </a:rPr>
              <a:t>περιαστική</a:t>
            </a:r>
            <a:r>
              <a:rPr lang="el-GR" sz="1500" dirty="0" smtClean="0">
                <a:solidFill>
                  <a:schemeClr val="tx1"/>
                </a:solidFill>
              </a:rPr>
              <a:t> χρήση, σύμφωνα με την Κοινή Υπουργική Απόφαση 145116 (ΦΕΚ 354/Β/</a:t>
            </a:r>
            <a:r>
              <a:rPr lang="el-GR" sz="1500" dirty="0" err="1" smtClean="0">
                <a:solidFill>
                  <a:schemeClr val="tx1"/>
                </a:solidFill>
              </a:rPr>
              <a:t>8−3−2011)</a:t>
            </a:r>
            <a:r>
              <a:rPr lang="el-GR" sz="1500" dirty="0" smtClean="0">
                <a:solidFill>
                  <a:schemeClr val="tx1"/>
                </a:solidFill>
              </a:rPr>
              <a:t> και την Κοινή Υπουργική Απόφαση 5673/400/97 (ΦΕΚ 192 /Β’/14.3.1997) όπως ισχύουν.</a:t>
            </a:r>
          </a:p>
          <a:p>
            <a:pPr marL="622300" indent="-622300" algn="l">
              <a:tabLst>
                <a:tab pos="622300" algn="l"/>
              </a:tabLst>
            </a:pPr>
            <a:r>
              <a:rPr lang="el-GR" sz="1500" b="1" dirty="0" err="1" smtClean="0">
                <a:solidFill>
                  <a:srgbClr val="0070C0"/>
                </a:solidFill>
              </a:rPr>
              <a:t>Ε2−6</a:t>
            </a:r>
            <a:r>
              <a:rPr lang="el-GR" sz="1500" dirty="0" smtClean="0">
                <a:solidFill>
                  <a:schemeClr val="tx1"/>
                </a:solidFill>
              </a:rPr>
              <a:t> 	Τα υγρά απόβλητα μετά την επεξεργασία τους διατίθενται για προγραμματισμένη επαναχρησιμοποίηση για βιομηχανική χρήση σύμφωνα με την Κοινή Υπουργική Απόφαση 145116 (ΦΕΚ 354/Β/</a:t>
            </a:r>
            <a:r>
              <a:rPr lang="el-GR" sz="1500" dirty="0" err="1" smtClean="0">
                <a:solidFill>
                  <a:schemeClr val="tx1"/>
                </a:solidFill>
              </a:rPr>
              <a:t>8−3−2011)</a:t>
            </a:r>
            <a:r>
              <a:rPr lang="el-GR" sz="1500" dirty="0" smtClean="0">
                <a:solidFill>
                  <a:schemeClr val="tx1"/>
                </a:solidFill>
              </a:rPr>
              <a:t> και την Κοινή Υπουργική Απόφαση 5673/400/97 (ΦΕΚ 192 /Β’/14.3.1997) όπως ισχύουν.</a:t>
            </a:r>
          </a:p>
          <a:p>
            <a:pPr marL="622300" indent="-622300" algn="l">
              <a:tabLst>
                <a:tab pos="622300" algn="l"/>
              </a:tabLst>
            </a:pPr>
            <a:r>
              <a:rPr lang="el-GR" sz="1500" b="1" dirty="0" err="1" smtClean="0">
                <a:solidFill>
                  <a:srgbClr val="0070C0"/>
                </a:solidFill>
              </a:rPr>
              <a:t>Ε2−7</a:t>
            </a:r>
            <a:r>
              <a:rPr lang="el-GR" sz="1500" dirty="0" smtClean="0">
                <a:solidFill>
                  <a:schemeClr val="tx1"/>
                </a:solidFill>
              </a:rPr>
              <a:t> 	Τα υγρά απόβλητα μετά την επεξεργασία τους διατίθενται για προγραμματισμένη επαναχρησιμοποίηση για τα υδατικά συστήματα του άρθρου 7 του Π.Δ. 51/2007, σύμφωνα με την Κοινή Υπουργική Απόφαση 145116 (ΦΕΚ 354/Β/</a:t>
            </a:r>
            <a:r>
              <a:rPr lang="el-GR" sz="1500" dirty="0" err="1" smtClean="0">
                <a:solidFill>
                  <a:schemeClr val="tx1"/>
                </a:solidFill>
              </a:rPr>
              <a:t>8−3−2011)</a:t>
            </a:r>
            <a:r>
              <a:rPr lang="el-GR" sz="1500" dirty="0" smtClean="0">
                <a:solidFill>
                  <a:schemeClr val="tx1"/>
                </a:solidFill>
              </a:rPr>
              <a:t> και την Κοινή Υπουργική Απόφαση 5673/400/97 (ΦΕΚ 192 /Β’/14.3.1997) όπως ισχύουν.</a:t>
            </a:r>
          </a:p>
          <a:p>
            <a:pPr marL="622300" indent="-622300" algn="l">
              <a:tabLst>
                <a:tab pos="622300" algn="l"/>
              </a:tabLst>
            </a:pPr>
            <a:r>
              <a:rPr lang="el-GR" sz="1500" b="1" dirty="0" err="1" smtClean="0">
                <a:solidFill>
                  <a:srgbClr val="0070C0"/>
                </a:solidFill>
              </a:rPr>
              <a:t>Ε2−8</a:t>
            </a:r>
            <a:r>
              <a:rPr lang="el-GR" sz="1500" b="1" dirty="0" smtClean="0">
                <a:solidFill>
                  <a:srgbClr val="0070C0"/>
                </a:solidFill>
              </a:rPr>
              <a:t> 	</a:t>
            </a:r>
            <a:r>
              <a:rPr lang="el-GR" sz="1500" dirty="0" smtClean="0">
                <a:solidFill>
                  <a:schemeClr val="tx1"/>
                </a:solidFill>
              </a:rPr>
              <a:t>Τα υγρά απόβλητα μετά την επεξεργασία τους διατίθενται για περιορισμένη άρδευση μέσω </a:t>
            </a:r>
            <a:r>
              <a:rPr lang="el-GR" sz="1500" dirty="0" err="1" smtClean="0">
                <a:solidFill>
                  <a:schemeClr val="tx1"/>
                </a:solidFill>
              </a:rPr>
              <a:t>υπεδάφιου</a:t>
            </a:r>
            <a:r>
              <a:rPr lang="el-GR" sz="1500" dirty="0" smtClean="0">
                <a:solidFill>
                  <a:schemeClr val="tx1"/>
                </a:solidFill>
              </a:rPr>
              <a:t> συστήματος άρδευσης ή τροφοδότηση υπόγειων </a:t>
            </a:r>
            <a:r>
              <a:rPr lang="el-GR" sz="1500" dirty="0" err="1" smtClean="0">
                <a:solidFill>
                  <a:schemeClr val="tx1"/>
                </a:solidFill>
              </a:rPr>
              <a:t>υδροφορέων</a:t>
            </a:r>
            <a:r>
              <a:rPr lang="el-GR" sz="1500" dirty="0" smtClean="0">
                <a:solidFill>
                  <a:schemeClr val="tx1"/>
                </a:solidFill>
              </a:rPr>
              <a:t> που δεν εμπίπτουν στις διατάξεις του άρθρου 7 του Π.Δ. 51/2007, με τους όρους που τίθενται για τους συγκεκριμένους τύπους επαναχρησιμοποίησης με την Κοινή Υπουργική Απόφαση 145116 (ΦΕΚ 354/Β/</a:t>
            </a:r>
            <a:r>
              <a:rPr lang="el-GR" sz="1500" dirty="0" err="1" smtClean="0">
                <a:solidFill>
                  <a:schemeClr val="tx1"/>
                </a:solidFill>
              </a:rPr>
              <a:t>8−3−2011)</a:t>
            </a:r>
            <a:r>
              <a:rPr lang="el-GR" sz="1500" dirty="0" smtClean="0">
                <a:solidFill>
                  <a:schemeClr val="tx1"/>
                </a:solidFill>
              </a:rPr>
              <a:t> όπως ισχύει.</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27384"/>
            <a:ext cx="9144000" cy="648072"/>
          </a:xfrm>
        </p:spPr>
        <p:txBody>
          <a:bodyPr>
            <a:normAutofit/>
          </a:bodyPr>
          <a:lstStyle/>
          <a:p>
            <a:pPr fontAlgn="ctr"/>
            <a:r>
              <a:rPr lang="el-GR" sz="2400" b="1" dirty="0" smtClean="0">
                <a:solidFill>
                  <a:srgbClr val="0070C0"/>
                </a:solidFill>
              </a:rPr>
              <a:t>Βιομηχανικές δραστηριότητες - Υγρά Απόβλητα</a:t>
            </a:r>
            <a:endParaRPr lang="el-GR" sz="2400" b="1" dirty="0">
              <a:solidFill>
                <a:srgbClr val="0070C0"/>
              </a:solidFill>
            </a:endParaRPr>
          </a:p>
        </p:txBody>
      </p:sp>
      <p:sp>
        <p:nvSpPr>
          <p:cNvPr id="3" name="2 - Υπότιτλος"/>
          <p:cNvSpPr>
            <a:spLocks noGrp="1"/>
          </p:cNvSpPr>
          <p:nvPr>
            <p:ph type="subTitle" idx="1"/>
          </p:nvPr>
        </p:nvSpPr>
        <p:spPr>
          <a:xfrm>
            <a:off x="35496" y="692696"/>
            <a:ext cx="9108504" cy="6165304"/>
          </a:xfrm>
        </p:spPr>
        <p:txBody>
          <a:bodyPr>
            <a:noAutofit/>
          </a:bodyPr>
          <a:lstStyle/>
          <a:p>
            <a:pPr marL="622300" indent="-622300" algn="l">
              <a:tabLst>
                <a:tab pos="622300" algn="l"/>
              </a:tabLst>
            </a:pPr>
            <a:r>
              <a:rPr lang="el-GR" sz="1500" b="1" dirty="0" err="1" smtClean="0">
                <a:solidFill>
                  <a:srgbClr val="0070C0"/>
                </a:solidFill>
              </a:rPr>
              <a:t>Ε2−9</a:t>
            </a:r>
            <a:r>
              <a:rPr lang="el-GR" sz="1500" dirty="0" smtClean="0">
                <a:solidFill>
                  <a:schemeClr val="tx1"/>
                </a:solidFill>
              </a:rPr>
              <a:t> 	Τα υγρά απόβλητα μετά την επεξεργασία τους οδηγούνται για διάθεση σε επιφανειακό υδάτινο αποδέκτη σύμφωνα με τους εξής όρους: </a:t>
            </a:r>
          </a:p>
          <a:p>
            <a:pPr marL="723900" indent="-101600" algn="l">
              <a:tabLst>
                <a:tab pos="723900" algn="l"/>
              </a:tabLst>
            </a:pPr>
            <a:r>
              <a:rPr lang="el-GR" sz="1500" dirty="0" smtClean="0">
                <a:solidFill>
                  <a:schemeClr val="tx1"/>
                </a:solidFill>
              </a:rPr>
              <a:t>• Τα επεξεργασμένα υγρά απόβλητα διατίθενται σε ………………………………………………………………………………… (καθορίζεται ο αποδέκτης). </a:t>
            </a:r>
          </a:p>
          <a:p>
            <a:pPr marL="723900" indent="-101600" algn="l">
              <a:tabLst>
                <a:tab pos="723900" algn="l"/>
              </a:tabLst>
            </a:pPr>
            <a:r>
              <a:rPr lang="el-GR" sz="1500" dirty="0" smtClean="0">
                <a:solidFill>
                  <a:schemeClr val="tx1"/>
                </a:solidFill>
              </a:rPr>
              <a:t>• Οφείλουν να πληρούν τους όρους σχετικά με τις οριακές τιμές για τις μικροβιολογικές, τις συμβατικές και άλλες χημικές παραμέτρους, καθώς και την εκάστοτε κατ’ ελάχιστον απαιτούμενη επεξεργασία, που καθορίζονται στην ………………………………………………………………………………………………… (καθορίζεται η απόφαση για τα όρια εκπομπών στον συγκεκριμένο αποδέκτη από την αρμόδια Υπηρεσία της οικείας Περιφερειακής Ενότητας). </a:t>
            </a:r>
          </a:p>
          <a:p>
            <a:pPr marL="723900" indent="-101600" algn="l">
              <a:tabLst>
                <a:tab pos="723900" algn="l"/>
              </a:tabLst>
            </a:pPr>
            <a:r>
              <a:rPr lang="el-GR" sz="1500" dirty="0" smtClean="0">
                <a:solidFill>
                  <a:schemeClr val="tx1"/>
                </a:solidFill>
              </a:rPr>
              <a:t>• Θα πρέπει να λαμβάνονται τουλάχιστον …………… (καθορίζεται ο ελάχιστος αριθμός δειγμάτων αποβλήτων) ανά μήνα (ή έτος) και θα διενεργούνται οι κατάλληλες αναλύσεις σύμφωνα με την …………………………………… …………………………………………………….. (καθορίζεται η απόφαση για τα όρια εκπομπών στον συγκεκριμένο αποδέκτη από την αρμόδια Υπηρεσία της οικείας Περιφερειακής Ενότητας)</a:t>
            </a:r>
            <a:endParaRPr lang="el-GR" sz="1500" dirty="0">
              <a:solidFill>
                <a:schemeClr val="tx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27384"/>
            <a:ext cx="9144000" cy="648072"/>
          </a:xfrm>
        </p:spPr>
        <p:txBody>
          <a:bodyPr>
            <a:normAutofit/>
          </a:bodyPr>
          <a:lstStyle/>
          <a:p>
            <a:pPr fontAlgn="ctr"/>
            <a:r>
              <a:rPr lang="el-GR" sz="2400" b="1" dirty="0" smtClean="0">
                <a:solidFill>
                  <a:schemeClr val="accent2">
                    <a:lumMod val="75000"/>
                  </a:schemeClr>
                </a:solidFill>
              </a:rPr>
              <a:t>Βιομηχανικές δραστηριότητες - Στερεά Απόβλητα</a:t>
            </a:r>
            <a:endParaRPr lang="el-GR" sz="2400" b="1" dirty="0">
              <a:solidFill>
                <a:schemeClr val="accent2">
                  <a:lumMod val="75000"/>
                </a:schemeClr>
              </a:solidFill>
            </a:endParaRPr>
          </a:p>
        </p:txBody>
      </p:sp>
      <p:sp>
        <p:nvSpPr>
          <p:cNvPr id="3" name="2 - Υπότιτλος"/>
          <p:cNvSpPr>
            <a:spLocks noGrp="1"/>
          </p:cNvSpPr>
          <p:nvPr>
            <p:ph type="subTitle" idx="1"/>
          </p:nvPr>
        </p:nvSpPr>
        <p:spPr>
          <a:xfrm>
            <a:off x="35496" y="620688"/>
            <a:ext cx="9108504" cy="6237312"/>
          </a:xfrm>
        </p:spPr>
        <p:txBody>
          <a:bodyPr>
            <a:noAutofit/>
          </a:bodyPr>
          <a:lstStyle/>
          <a:p>
            <a:pPr marL="533400" indent="-533400" algn="l">
              <a:tabLst>
                <a:tab pos="533400" algn="l"/>
              </a:tabLst>
            </a:pPr>
            <a:r>
              <a:rPr lang="el-GR" sz="1500" b="1" dirty="0" err="1" smtClean="0">
                <a:solidFill>
                  <a:schemeClr val="accent2">
                    <a:lumMod val="75000"/>
                  </a:schemeClr>
                </a:solidFill>
              </a:rPr>
              <a:t>Ζ1</a:t>
            </a:r>
            <a:r>
              <a:rPr lang="el-GR" sz="1500" dirty="0" smtClean="0">
                <a:solidFill>
                  <a:schemeClr val="tx1"/>
                </a:solidFill>
              </a:rPr>
              <a:t> 	Τα αστικά απορρίμματα που παράγονται να συλλέγονται καθημερινά και να απομακρύνονται σε τακτά διαστήματα από τους κατάλληλους φορείς</a:t>
            </a:r>
          </a:p>
          <a:p>
            <a:pPr marL="533400" indent="-533400" algn="l">
              <a:tabLst>
                <a:tab pos="533400" algn="l"/>
              </a:tabLst>
            </a:pPr>
            <a:r>
              <a:rPr lang="el-GR" sz="1500" b="1" dirty="0" err="1" smtClean="0">
                <a:solidFill>
                  <a:schemeClr val="accent2">
                    <a:lumMod val="75000"/>
                  </a:schemeClr>
                </a:solidFill>
              </a:rPr>
              <a:t>Ζ2</a:t>
            </a:r>
            <a:r>
              <a:rPr lang="el-GR" sz="1500" dirty="0" smtClean="0">
                <a:solidFill>
                  <a:schemeClr val="tx1"/>
                </a:solidFill>
              </a:rPr>
              <a:t> 	Η διαχείριση των μη επικίνδυνων στερεών αποβλήτων να γίνεται σύμφωνα με τις διατάξεις της Κοινής Υπουργικής Απόφασης 50910/2727/03 (ΦΕΚ 1909/Β/2003) όπως ισχύει και τον Ν. 4042/2012 (ΦΕΚ 24/Α/2012). Όλα τα μη επικίνδυνα στερεά απόβλητα, που αποθηκεύονται προσωρινά, να παραδίδονται σε φορέα/εργολάβο, ο οποίος πρέπει να διαθέτει άδεια συλλογής και μεταφοράς μη επικίνδυνων αποβλήτων και σύμβαση με τον τελικό αποδέκτη των αποβλήτων. Εφόσον τα απόβλητα παραδίδονται προς διάθεση ή αξιοποίηση (εργασία D ή R) εντός της χώρας, η απόφαση Έγκρισης Περιβαλλοντικών Όρων του τελικού αποδέκτη να επιτρέπει την παραλαβή των εν λόγω αποβλήτων στην εγκατάστασή του. Να τηρούνται τα σχετικά παραστατικά στο αρχείο της εταιρείας.</a:t>
            </a:r>
          </a:p>
          <a:p>
            <a:pPr marL="533400" indent="-533400" algn="l">
              <a:tabLst>
                <a:tab pos="533400" algn="l"/>
              </a:tabLst>
            </a:pPr>
            <a:r>
              <a:rPr lang="el-GR" sz="1500" dirty="0" smtClean="0">
                <a:solidFill>
                  <a:schemeClr val="tx1"/>
                </a:solidFill>
              </a:rPr>
              <a:t>…</a:t>
            </a:r>
          </a:p>
          <a:p>
            <a:pPr marL="533400" indent="-533400" algn="l">
              <a:tabLst>
                <a:tab pos="533400" algn="l"/>
              </a:tabLst>
            </a:pPr>
            <a:r>
              <a:rPr lang="el-GR" sz="1500" b="1" dirty="0" err="1" smtClean="0">
                <a:solidFill>
                  <a:schemeClr val="accent2">
                    <a:lumMod val="75000"/>
                  </a:schemeClr>
                </a:solidFill>
              </a:rPr>
              <a:t>Ζ4</a:t>
            </a:r>
            <a:r>
              <a:rPr lang="el-GR" sz="1500" dirty="0" smtClean="0">
                <a:solidFill>
                  <a:schemeClr val="tx1"/>
                </a:solidFill>
              </a:rPr>
              <a:t> 	Η διαχείριση των επικίνδυνων αποβλήτων να γίνεται σύμφωνα με τις διατάξεις των Κοινών Υπουργικών Αποφάσεων 13588/725/</a:t>
            </a:r>
            <a:r>
              <a:rPr lang="el-GR" sz="1500" dirty="0" err="1" smtClean="0">
                <a:solidFill>
                  <a:schemeClr val="tx1"/>
                </a:solidFill>
              </a:rPr>
              <a:t>28−3−06 </a:t>
            </a:r>
            <a:r>
              <a:rPr lang="el-GR" sz="1500" dirty="0" smtClean="0">
                <a:solidFill>
                  <a:schemeClr val="tx1"/>
                </a:solidFill>
              </a:rPr>
              <a:t>(ΦΕΚ 383/Β), 24944/1159/</a:t>
            </a:r>
            <a:r>
              <a:rPr lang="el-GR" sz="1500" dirty="0" err="1" smtClean="0">
                <a:solidFill>
                  <a:schemeClr val="tx1"/>
                </a:solidFill>
              </a:rPr>
              <a:t>30−6−06 </a:t>
            </a:r>
            <a:r>
              <a:rPr lang="el-GR" sz="1500" dirty="0" smtClean="0">
                <a:solidFill>
                  <a:schemeClr val="tx1"/>
                </a:solidFill>
              </a:rPr>
              <a:t>(ΦΕΚ 791/Β), 8668/</a:t>
            </a:r>
            <a:r>
              <a:rPr lang="el-GR" sz="1500" dirty="0" err="1" smtClean="0">
                <a:solidFill>
                  <a:schemeClr val="tx1"/>
                </a:solidFill>
              </a:rPr>
              <a:t>2−3−07 </a:t>
            </a:r>
            <a:r>
              <a:rPr lang="el-GR" sz="1500" dirty="0" smtClean="0">
                <a:solidFill>
                  <a:schemeClr val="tx1"/>
                </a:solidFill>
              </a:rPr>
              <a:t>(ΦΕΚ 287/Β) και τον Ν. 4042/2012 (ΦΕΚ 24/Α) όπως ισχύουν. Να τηρούνται τα σχετικά παραστατικά στο αρχείο της εταιρείας.</a:t>
            </a:r>
          </a:p>
          <a:p>
            <a:pPr marL="533400" indent="-533400" algn="l">
              <a:tabLst>
                <a:tab pos="533400" algn="l"/>
              </a:tabLst>
            </a:pPr>
            <a:r>
              <a:rPr lang="el-GR" sz="1500" b="1" dirty="0" err="1" smtClean="0">
                <a:solidFill>
                  <a:schemeClr val="accent2">
                    <a:lumMod val="75000"/>
                  </a:schemeClr>
                </a:solidFill>
              </a:rPr>
              <a:t>Ζ5</a:t>
            </a:r>
            <a:r>
              <a:rPr lang="el-GR" sz="1500" dirty="0" smtClean="0">
                <a:solidFill>
                  <a:schemeClr val="tx1"/>
                </a:solidFill>
              </a:rPr>
              <a:t> 	Για την παράδοση αποβλήτων σε τρίτους, να υπάρχουν τα σχετικά παραστατικά για την παρακολούθηση της περαιτέρω διαχείρισης των αποβλήτων εκτός του γηπέδου της εγκατάστασης. Προκειμένου για επικίνδυνα απόβλητα, να συμπληρώνεται κατάλληλα το “Έντυπο αναγνώρισης για τη συλλογή και μεταφορά επικίνδυνων αποβλήτων” σύμφωνα με τα προβλεπόμενα στις Κοινές Υπουργικές Αποφάσεις 13588/725/06 (ΦΕΚ 383 Β) και </a:t>
            </a:r>
            <a:r>
              <a:rPr lang="el-GR" sz="1500" dirty="0" err="1" smtClean="0">
                <a:solidFill>
                  <a:schemeClr val="tx1"/>
                </a:solidFill>
              </a:rPr>
              <a:t>Η.Π</a:t>
            </a:r>
            <a:r>
              <a:rPr lang="el-GR" sz="1500" dirty="0" smtClean="0">
                <a:solidFill>
                  <a:schemeClr val="tx1"/>
                </a:solidFill>
              </a:rPr>
              <a:t>. 24944/1159/06 (ΦΕΚ 791 Β) όπως ισχύουν</a:t>
            </a:r>
          </a:p>
          <a:p>
            <a:pPr marL="533400" indent="-533400" algn="l">
              <a:tabLst>
                <a:tab pos="533400" algn="l"/>
              </a:tabLst>
            </a:pPr>
            <a:r>
              <a:rPr lang="el-GR" sz="1500" b="1" dirty="0" err="1" smtClean="0">
                <a:solidFill>
                  <a:schemeClr val="accent2">
                    <a:lumMod val="75000"/>
                  </a:schemeClr>
                </a:solidFill>
              </a:rPr>
              <a:t>Ζ6</a:t>
            </a:r>
            <a:r>
              <a:rPr lang="el-GR" sz="1500" dirty="0" smtClean="0">
                <a:solidFill>
                  <a:schemeClr val="tx1"/>
                </a:solidFill>
              </a:rPr>
              <a:t> 	Τα πριονίδια μεταφέρονται μέσω συστήματος απορρόφησης σε σιλό αποθήκευσης. Στη συνέχεια είτε επαναχρησιμοποιούνται ως πρώτη ύλη, είτε χρησιμοποιούνται ως καύσιμη ύλη, είτε διατίθενται σε μονάδες εκτροφής ζώων.</a:t>
            </a:r>
            <a:endParaRPr lang="en-US" sz="1500" dirty="0" smtClean="0">
              <a:solidFill>
                <a:schemeClr val="tx1"/>
              </a:solidFill>
            </a:endParaRPr>
          </a:p>
          <a:p>
            <a:pPr marL="533400" indent="-533400" algn="l">
              <a:tabLst>
                <a:tab pos="533400" algn="l"/>
              </a:tabLst>
            </a:pPr>
            <a:r>
              <a:rPr lang="el-GR" sz="1500" b="1" dirty="0" smtClean="0">
                <a:solidFill>
                  <a:schemeClr val="accent2">
                    <a:lumMod val="75000"/>
                  </a:schemeClr>
                </a:solidFill>
              </a:rPr>
              <a:t>Ζ</a:t>
            </a:r>
            <a:r>
              <a:rPr lang="en-US" sz="1500" b="1" dirty="0" smtClean="0">
                <a:solidFill>
                  <a:schemeClr val="accent2">
                    <a:lumMod val="75000"/>
                  </a:schemeClr>
                </a:solidFill>
              </a:rPr>
              <a:t>7</a:t>
            </a:r>
            <a:r>
              <a:rPr lang="el-GR" sz="1500" b="1" dirty="0" smtClean="0">
                <a:solidFill>
                  <a:schemeClr val="accent2">
                    <a:lumMod val="75000"/>
                  </a:schemeClr>
                </a:solidFill>
              </a:rPr>
              <a:t> </a:t>
            </a:r>
            <a:r>
              <a:rPr lang="en-US" sz="1500" b="1" dirty="0" smtClean="0">
                <a:solidFill>
                  <a:schemeClr val="accent2">
                    <a:lumMod val="75000"/>
                  </a:schemeClr>
                </a:solidFill>
              </a:rPr>
              <a:t>	</a:t>
            </a:r>
            <a:r>
              <a:rPr lang="el-GR" sz="1500" dirty="0" smtClean="0">
                <a:solidFill>
                  <a:schemeClr val="tx1"/>
                </a:solidFill>
              </a:rPr>
              <a:t>Τα ρινίσματα και τα ρετάλια των μετάλλων θα συγκεντρώνονται σε ειδικούς κάδους και θα διατίθενται σε εξειδικευμένη εταιρία ανακύκλωσης.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Περισσότερα για τον χαρακτηρισμό των έργων ΕΓΚΥΚΛΙΟΣ 41, 18 / 11 / 2005</a:t>
            </a:r>
            <a:r>
              <a:rPr lang="el-GR" sz="2400" dirty="0" smtClean="0"/>
              <a:t>, </a:t>
            </a:r>
            <a:r>
              <a:rPr lang="el-GR" sz="2000" dirty="0" smtClean="0"/>
              <a:t/>
            </a:r>
            <a:br>
              <a:rPr lang="el-GR" sz="2000" dirty="0" smtClean="0"/>
            </a:br>
            <a:r>
              <a:rPr lang="el-GR" sz="2000" b="1" dirty="0" err="1" smtClean="0"/>
              <a:t>Εξορθολογισµός</a:t>
            </a:r>
            <a:r>
              <a:rPr lang="el-GR" sz="2000" b="1" dirty="0" smtClean="0"/>
              <a:t> και τυποποίηση των </a:t>
            </a:r>
            <a:r>
              <a:rPr lang="el-GR" sz="2000" b="1" dirty="0" err="1" smtClean="0"/>
              <a:t>δοµικών</a:t>
            </a:r>
            <a:r>
              <a:rPr lang="el-GR" sz="2000" b="1" dirty="0" smtClean="0"/>
              <a:t> και λειτουργικών </a:t>
            </a:r>
            <a:br>
              <a:rPr lang="el-GR" sz="2000" b="1" dirty="0" smtClean="0"/>
            </a:br>
            <a:r>
              <a:rPr lang="el-GR" sz="2000" b="1" dirty="0" smtClean="0"/>
              <a:t>χαρακτηριστικών του οδικού δικτύου της χώρας  </a:t>
            </a:r>
            <a:endParaRPr lang="el-GR" sz="2000" b="1" dirty="0"/>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8</a:t>
            </a:fld>
            <a:endParaRPr lang="el-GR"/>
          </a:p>
        </p:txBody>
      </p:sp>
      <p:sp>
        <p:nvSpPr>
          <p:cNvPr id="5" name="4 - Ορθογώνιο"/>
          <p:cNvSpPr/>
          <p:nvPr/>
        </p:nvSpPr>
        <p:spPr>
          <a:xfrm>
            <a:off x="107504" y="1772816"/>
            <a:ext cx="2736304" cy="3416320"/>
          </a:xfrm>
          <a:prstGeom prst="rect">
            <a:avLst/>
          </a:prstGeom>
        </p:spPr>
        <p:txBody>
          <a:bodyPr wrap="square">
            <a:spAutoFit/>
          </a:bodyPr>
          <a:lstStyle/>
          <a:p>
            <a:endParaRPr lang="el-GR" dirty="0" smtClean="0"/>
          </a:p>
          <a:p>
            <a:endParaRPr lang="el-GR" dirty="0" smtClean="0"/>
          </a:p>
          <a:p>
            <a:r>
              <a:rPr lang="el-GR" dirty="0" smtClean="0"/>
              <a:t>Π.χ. </a:t>
            </a:r>
          </a:p>
          <a:p>
            <a:endParaRPr lang="el-GR" dirty="0" smtClean="0"/>
          </a:p>
          <a:p>
            <a:r>
              <a:rPr lang="el-GR" dirty="0" smtClean="0"/>
              <a:t>Τριτεύουσα οδός (παράπλευρο δίκτυο) </a:t>
            </a:r>
          </a:p>
          <a:p>
            <a:r>
              <a:rPr lang="el-GR" dirty="0" smtClean="0"/>
              <a:t>Δασική οδός </a:t>
            </a:r>
          </a:p>
          <a:p>
            <a:r>
              <a:rPr lang="el-GR" dirty="0" smtClean="0"/>
              <a:t>	</a:t>
            </a:r>
          </a:p>
          <a:p>
            <a:endParaRPr lang="el-GR" dirty="0" smtClean="0"/>
          </a:p>
          <a:p>
            <a:endParaRPr lang="el-GR" dirty="0" smtClean="0"/>
          </a:p>
          <a:p>
            <a:r>
              <a:rPr lang="el-GR" dirty="0" smtClean="0"/>
              <a:t>	</a:t>
            </a:r>
          </a:p>
          <a:p>
            <a:endParaRPr lang="el-GR" dirty="0" smtClean="0"/>
          </a:p>
        </p:txBody>
      </p:sp>
      <p:pic>
        <p:nvPicPr>
          <p:cNvPr id="122882" name="Picture 2"/>
          <p:cNvPicPr>
            <a:picLocks noChangeAspect="1" noChangeArrowheads="1"/>
          </p:cNvPicPr>
          <p:nvPr/>
        </p:nvPicPr>
        <p:blipFill>
          <a:blip r:embed="rId2" cstate="print"/>
          <a:srcRect/>
          <a:stretch>
            <a:fillRect/>
          </a:stretch>
        </p:blipFill>
        <p:spPr bwMode="auto">
          <a:xfrm>
            <a:off x="3419872" y="1844824"/>
            <a:ext cx="2438400" cy="1381125"/>
          </a:xfrm>
          <a:prstGeom prst="rect">
            <a:avLst/>
          </a:prstGeom>
          <a:noFill/>
          <a:ln w="9525">
            <a:noFill/>
            <a:miter lim="800000"/>
            <a:headEnd/>
            <a:tailEnd/>
          </a:ln>
        </p:spPr>
      </p:pic>
      <p:pic>
        <p:nvPicPr>
          <p:cNvPr id="122883" name="Picture 3"/>
          <p:cNvPicPr>
            <a:picLocks noChangeAspect="1" noChangeArrowheads="1"/>
          </p:cNvPicPr>
          <p:nvPr/>
        </p:nvPicPr>
        <p:blipFill>
          <a:blip r:embed="rId3" cstate="print"/>
          <a:srcRect/>
          <a:stretch>
            <a:fillRect/>
          </a:stretch>
        </p:blipFill>
        <p:spPr bwMode="auto">
          <a:xfrm>
            <a:off x="3419872" y="3507085"/>
            <a:ext cx="24574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27384"/>
            <a:ext cx="9144000" cy="648072"/>
          </a:xfrm>
        </p:spPr>
        <p:txBody>
          <a:bodyPr>
            <a:normAutofit/>
          </a:bodyPr>
          <a:lstStyle/>
          <a:p>
            <a:pPr fontAlgn="ctr"/>
            <a:r>
              <a:rPr lang="el-GR" sz="2400" b="1" dirty="0" smtClean="0">
                <a:solidFill>
                  <a:schemeClr val="accent2">
                    <a:lumMod val="75000"/>
                  </a:schemeClr>
                </a:solidFill>
              </a:rPr>
              <a:t>Βιομηχανικές δραστηριότητες - Στερεά Απόβλητα</a:t>
            </a:r>
            <a:endParaRPr lang="el-GR" sz="2400" b="1" dirty="0">
              <a:solidFill>
                <a:schemeClr val="accent2">
                  <a:lumMod val="75000"/>
                </a:schemeClr>
              </a:solidFill>
            </a:endParaRPr>
          </a:p>
        </p:txBody>
      </p:sp>
      <p:sp>
        <p:nvSpPr>
          <p:cNvPr id="3" name="2 - Υπότιτλος"/>
          <p:cNvSpPr>
            <a:spLocks noGrp="1"/>
          </p:cNvSpPr>
          <p:nvPr>
            <p:ph type="subTitle" idx="1"/>
          </p:nvPr>
        </p:nvSpPr>
        <p:spPr>
          <a:xfrm>
            <a:off x="35496" y="620688"/>
            <a:ext cx="9108504" cy="6237312"/>
          </a:xfrm>
        </p:spPr>
        <p:txBody>
          <a:bodyPr>
            <a:noAutofit/>
          </a:bodyPr>
          <a:lstStyle/>
          <a:p>
            <a:pPr marL="355600" indent="-355600" algn="l">
              <a:tabLst>
                <a:tab pos="355600" algn="l"/>
              </a:tabLst>
            </a:pPr>
            <a:r>
              <a:rPr lang="el-GR" sz="1500" b="1" dirty="0" err="1" smtClean="0">
                <a:solidFill>
                  <a:schemeClr val="accent2">
                    <a:lumMod val="75000"/>
                  </a:schemeClr>
                </a:solidFill>
              </a:rPr>
              <a:t>Ζ3</a:t>
            </a:r>
            <a:r>
              <a:rPr lang="el-GR" sz="1500" dirty="0" smtClean="0">
                <a:solidFill>
                  <a:schemeClr val="tx1"/>
                </a:solidFill>
              </a:rPr>
              <a:t> 	Η διαχείριση των ρευμάτων αποβλήτων, τα οποία εμπίπτουν στο πεδίο εφαρμογής του Ν. 2939/01 (ΦΕΚ 179/Α/2001), όπως ισχύει, να γίνεται σύμφωνα με τις διατάξεις του παραπάνω νόμου και του αντίστοιχου για κάθε ρεύμα Προεδρικού Διατάγματος ή Κοινής Υπουργικής Απόφασης. Ειδικότερα:</a:t>
            </a:r>
          </a:p>
          <a:p>
            <a:pPr marL="355600" indent="-177800" algn="l">
              <a:tabLst>
                <a:tab pos="355600" algn="l"/>
              </a:tabLst>
            </a:pPr>
            <a:r>
              <a:rPr lang="el-GR" sz="1500" dirty="0" smtClean="0">
                <a:solidFill>
                  <a:schemeClr val="tx1"/>
                </a:solidFill>
              </a:rPr>
              <a:t>• 	Οι συσκευασίες διαφόρων υλικών που χρησιμοποιούνται κατά τη λειτουργία της μονάδας, να παραδίδονται σε κατάλληλα </a:t>
            </a:r>
            <a:r>
              <a:rPr lang="el-GR" sz="1500" dirty="0" err="1" smtClean="0">
                <a:solidFill>
                  <a:schemeClr val="tx1"/>
                </a:solidFill>
              </a:rPr>
              <a:t>αδειοδοτημένο</a:t>
            </a:r>
            <a:r>
              <a:rPr lang="el-GR" sz="1500" dirty="0" smtClean="0">
                <a:solidFill>
                  <a:schemeClr val="tx1"/>
                </a:solidFill>
              </a:rPr>
              <a:t> συλλέκτη προς περαιτέρω αξιοποίηση σε εγκεκριμένη εγκατάσταση Σε περίπτωση που η εταιρία εισάγει πλήρεις συσκευασίες πρώτων ή βοηθητικών υλών είναι υπόχρεος διαχειριστής αναφορικά με τις συσκευασίες αυτές. Ως εκ τούτου θα πρέπει να συμβληθεί με εγκεκριμένο σύστημα εναλλακτικής διαχείρισης. Η ίδια υποχρέωση ισχύει για τις συσκευασίες των προϊόντων που διαθέτει στην αγορά. </a:t>
            </a:r>
          </a:p>
          <a:p>
            <a:pPr marL="355600" indent="-177800" algn="l">
              <a:tabLst>
                <a:tab pos="355600" algn="l"/>
              </a:tabLst>
            </a:pPr>
            <a:r>
              <a:rPr lang="el-GR" sz="1500" dirty="0" smtClean="0">
                <a:solidFill>
                  <a:schemeClr val="tx1"/>
                </a:solidFill>
              </a:rPr>
              <a:t>• 	Η συλλογή των προς απόσυρση ειδών ηλεκτρικού και ηλεκτρονικού εξοπλισμού, των χρησιμοποιημένων ηλεκτρικών στηλών και συσσωρευτών και των μεταχειρισμένων ελαστικών οχημάτων να γίνεται μέσω εγκεκριμένων συστημάτων εναλλακτικής διαχείρισης, σύμφωνα με τις διατάξεις αντίστοιχα των Π.Δ. 117/04 (ΦΕΚ 82/Α) όπως τροποποιήθηκε με το Π.Δ. 15/06 (ΦΕΚ 12/Α) και Π.Δ. 109/04 (ΦΕΚ 75/Α) καθώς και της Κοινής Υπουργικής Απόφασης 41624/2057/</a:t>
            </a:r>
            <a:r>
              <a:rPr lang="el-GR" sz="1500" dirty="0" err="1" smtClean="0">
                <a:solidFill>
                  <a:schemeClr val="tx1"/>
                </a:solidFill>
              </a:rPr>
              <a:t>Ε103</a:t>
            </a:r>
            <a:r>
              <a:rPr lang="el-GR" sz="1500" dirty="0" smtClean="0">
                <a:solidFill>
                  <a:schemeClr val="tx1"/>
                </a:solidFill>
              </a:rPr>
              <a:t>/10 (ΦΕΚ 1625/Β) όπως ισχύουν.</a:t>
            </a:r>
          </a:p>
          <a:p>
            <a:pPr marL="355600" indent="-177800" algn="l">
              <a:tabLst>
                <a:tab pos="355600" algn="l"/>
              </a:tabLst>
            </a:pPr>
            <a:r>
              <a:rPr lang="el-GR" sz="1500" dirty="0" smtClean="0">
                <a:solidFill>
                  <a:schemeClr val="tx1"/>
                </a:solidFill>
              </a:rPr>
              <a:t>• 	Τα Απόβλητα Λιπαντικών Ελαίων (ΑΛΕ) από τη συντήρηση και επισκευή του Η/Μ εξοπλισμού του εργοστασίου ή και των οχημάτων της εταιρείας (σε περίπτωση που η αλλαγή λιπαντικών λαδιών αυτών γίνεται εντός του εργοστασίου) να αποθηκεύονται προσωρινά σε στεγανά δοχεία με καπάκι ασφαλείας, τα οποία να φυλάσσονται εντός του γηπέδου του εργοστασίου, σύμφωνα με τα προβλεπόμενα στην Κοινή Υπουργική Απόφαση </a:t>
            </a:r>
            <a:r>
              <a:rPr lang="el-GR" sz="1500" dirty="0" err="1" smtClean="0">
                <a:solidFill>
                  <a:schemeClr val="tx1"/>
                </a:solidFill>
              </a:rPr>
              <a:t>Η.Π</a:t>
            </a:r>
            <a:r>
              <a:rPr lang="el-GR" sz="1500" dirty="0" smtClean="0">
                <a:solidFill>
                  <a:schemeClr val="tx1"/>
                </a:solidFill>
              </a:rPr>
              <a:t>. 24944/1159/06 (ΦΕΚ 791/Β) όπως ισχύει και περιοδικά να παραδίδονται, μέσω κατάλληλα </a:t>
            </a:r>
            <a:r>
              <a:rPr lang="el-GR" sz="1500" dirty="0" err="1" smtClean="0">
                <a:solidFill>
                  <a:schemeClr val="tx1"/>
                </a:solidFill>
              </a:rPr>
              <a:t>αδειοδοτημένου</a:t>
            </a:r>
            <a:r>
              <a:rPr lang="el-GR" sz="1500" dirty="0" smtClean="0">
                <a:solidFill>
                  <a:schemeClr val="tx1"/>
                </a:solidFill>
              </a:rPr>
              <a:t> συλλέκτη, σε εγκεκριμένο σύστημα εναλλακτικής διαχείρισης προς περαιτέρω επεξεργασία, με προτεραιότητα την αναγέννησή τους. Η διαχείρισή τους να γίνεται σύμφωνα με το Π.Δ. 82/2004 (ΦΕΚ 64/Α) όπως ισχύει.</a:t>
            </a:r>
          </a:p>
          <a:p>
            <a:pPr marL="355600" indent="-177800" algn="l">
              <a:tabLst>
                <a:tab pos="355600" algn="l"/>
              </a:tabLst>
            </a:pPr>
            <a:r>
              <a:rPr lang="el-GR" sz="1500" dirty="0" smtClean="0">
                <a:solidFill>
                  <a:schemeClr val="tx1"/>
                </a:solidFill>
              </a:rPr>
              <a:t>• 	Η διαχείριση των </a:t>
            </a:r>
            <a:r>
              <a:rPr lang="el-GR" sz="1500" dirty="0" err="1" smtClean="0">
                <a:solidFill>
                  <a:schemeClr val="tx1"/>
                </a:solidFill>
              </a:rPr>
              <a:t>ΟΤΚΖ</a:t>
            </a:r>
            <a:r>
              <a:rPr lang="el-GR" sz="1500" dirty="0" smtClean="0">
                <a:solidFill>
                  <a:schemeClr val="tx1"/>
                </a:solidFill>
              </a:rPr>
              <a:t> θα πρέπει να γίνεται σύμφωνα με όσα προβλέπονται στο ΠΔ 116/04 (ΦΕΚ 81/Α).</a:t>
            </a:r>
          </a:p>
          <a:p>
            <a:pPr marL="355600" indent="-177800" algn="l">
              <a:tabLst>
                <a:tab pos="355600" algn="l"/>
              </a:tabLst>
            </a:pPr>
            <a:r>
              <a:rPr lang="el-GR" sz="1500" dirty="0" smtClean="0">
                <a:solidFill>
                  <a:schemeClr val="tx1"/>
                </a:solidFill>
              </a:rPr>
              <a:t>• 	Η διαχείριση τω αποβλήτων από εκσκαφές, κατασκευές και κατεδαφίσεις (</a:t>
            </a:r>
            <a:r>
              <a:rPr lang="el-GR" sz="1500" dirty="0" err="1" smtClean="0">
                <a:solidFill>
                  <a:schemeClr val="tx1"/>
                </a:solidFill>
              </a:rPr>
              <a:t>ΑΕΚΚ</a:t>
            </a:r>
            <a:r>
              <a:rPr lang="el-GR" sz="1500" dirty="0" smtClean="0">
                <a:solidFill>
                  <a:schemeClr val="tx1"/>
                </a:solidFill>
              </a:rPr>
              <a:t>) να γίνεται σύμφωνα με όσα προβλέπονται από την Κοινή Υπουργική Απόφαση 36259/1757/</a:t>
            </a:r>
            <a:r>
              <a:rPr lang="el-GR" sz="1500" dirty="0" err="1" smtClean="0">
                <a:solidFill>
                  <a:schemeClr val="tx1"/>
                </a:solidFill>
              </a:rPr>
              <a:t>Ε103 </a:t>
            </a:r>
            <a:r>
              <a:rPr lang="el-GR" sz="1500" dirty="0" smtClean="0">
                <a:solidFill>
                  <a:schemeClr val="tx1"/>
                </a:solidFill>
              </a:rPr>
              <a:t>(ΦΕΚ 1312/Β/2010) όπως ισχύει</a:t>
            </a:r>
            <a:endParaRPr lang="el-GR" sz="1500" dirty="0">
              <a:solidFill>
                <a:schemeClr val="tx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27384"/>
            <a:ext cx="9144000" cy="648072"/>
          </a:xfrm>
        </p:spPr>
        <p:txBody>
          <a:bodyPr>
            <a:normAutofit/>
          </a:bodyPr>
          <a:lstStyle/>
          <a:p>
            <a:pPr fontAlgn="ctr"/>
            <a:r>
              <a:rPr lang="el-GR" sz="2400" b="1" dirty="0" smtClean="0">
                <a:solidFill>
                  <a:schemeClr val="accent2">
                    <a:lumMod val="75000"/>
                  </a:schemeClr>
                </a:solidFill>
              </a:rPr>
              <a:t>Βιομηχανικές δραστηριότητες - Στερεά Απόβλητα</a:t>
            </a:r>
            <a:endParaRPr lang="el-GR" sz="2400" b="1" dirty="0">
              <a:solidFill>
                <a:schemeClr val="accent2">
                  <a:lumMod val="75000"/>
                </a:schemeClr>
              </a:solidFill>
            </a:endParaRPr>
          </a:p>
        </p:txBody>
      </p:sp>
      <p:sp>
        <p:nvSpPr>
          <p:cNvPr id="3" name="2 - Υπότιτλος"/>
          <p:cNvSpPr>
            <a:spLocks noGrp="1"/>
          </p:cNvSpPr>
          <p:nvPr>
            <p:ph type="subTitle" idx="1"/>
          </p:nvPr>
        </p:nvSpPr>
        <p:spPr>
          <a:xfrm>
            <a:off x="35496" y="620688"/>
            <a:ext cx="9108504" cy="6237312"/>
          </a:xfrm>
        </p:spPr>
        <p:txBody>
          <a:bodyPr>
            <a:noAutofit/>
          </a:bodyPr>
          <a:lstStyle/>
          <a:p>
            <a:pPr marL="355600" indent="-355600" algn="l">
              <a:tabLst>
                <a:tab pos="355600" algn="l"/>
              </a:tabLst>
            </a:pPr>
            <a:r>
              <a:rPr lang="el-GR" sz="1500" b="1" dirty="0" err="1" smtClean="0">
                <a:solidFill>
                  <a:schemeClr val="accent2">
                    <a:lumMod val="75000"/>
                  </a:schemeClr>
                </a:solidFill>
              </a:rPr>
              <a:t>Ζ8</a:t>
            </a:r>
            <a:r>
              <a:rPr lang="el-GR" sz="1500" dirty="0" smtClean="0">
                <a:solidFill>
                  <a:schemeClr val="tx1"/>
                </a:solidFill>
              </a:rPr>
              <a:t> 	Τα στερεά απόβλητα της παραγωγικής διαδικασίας θα διατίθενται ως εξής: </a:t>
            </a:r>
          </a:p>
          <a:p>
            <a:pPr marL="355600" indent="-177800" algn="l">
              <a:tabLst>
                <a:tab pos="355600" algn="l"/>
              </a:tabLst>
            </a:pPr>
            <a:r>
              <a:rPr lang="el-GR" sz="1500" dirty="0" smtClean="0">
                <a:solidFill>
                  <a:schemeClr val="tx1"/>
                </a:solidFill>
              </a:rPr>
              <a:t>• 	Τα φύλλα από την διαλογή των ελιών μπορούν να διατίθενται για χρήση ως ζωοτροφή, για την παραγωγή φυτοχώματος (</a:t>
            </a:r>
            <a:r>
              <a:rPr lang="el-GR" sz="1500" dirty="0" err="1" smtClean="0">
                <a:solidFill>
                  <a:schemeClr val="tx1"/>
                </a:solidFill>
              </a:rPr>
              <a:t>compost</a:t>
            </a:r>
            <a:r>
              <a:rPr lang="el-GR" sz="1500" dirty="0" smtClean="0">
                <a:solidFill>
                  <a:schemeClr val="tx1"/>
                </a:solidFill>
              </a:rPr>
              <a:t>), για την παραγωγή καύσιμης ύλης ή για άλλη εναλλακτική διαχείριση.</a:t>
            </a:r>
          </a:p>
          <a:p>
            <a:pPr marL="355600" indent="-177800" algn="l">
              <a:tabLst>
                <a:tab pos="355600" algn="l"/>
              </a:tabLst>
            </a:pPr>
            <a:r>
              <a:rPr lang="el-GR" sz="1500" dirty="0" smtClean="0">
                <a:solidFill>
                  <a:schemeClr val="tx1"/>
                </a:solidFill>
              </a:rPr>
              <a:t>• 	Οι ελαιοπυρήνες διατίθενται σε </a:t>
            </a:r>
            <a:r>
              <a:rPr lang="el-GR" sz="1500" dirty="0" err="1" smtClean="0">
                <a:solidFill>
                  <a:schemeClr val="tx1"/>
                </a:solidFill>
              </a:rPr>
              <a:t>πυρηνελαιουργία</a:t>
            </a:r>
            <a:r>
              <a:rPr lang="el-GR" sz="1500" dirty="0" smtClean="0">
                <a:solidFill>
                  <a:schemeClr val="tx1"/>
                </a:solidFill>
              </a:rPr>
              <a:t>. </a:t>
            </a:r>
          </a:p>
          <a:p>
            <a:pPr marL="355600" indent="-177800" algn="l">
              <a:tabLst>
                <a:tab pos="355600" algn="l"/>
              </a:tabLst>
            </a:pPr>
            <a:r>
              <a:rPr lang="el-GR" sz="1500" dirty="0" smtClean="0">
                <a:solidFill>
                  <a:schemeClr val="tx1"/>
                </a:solidFill>
              </a:rPr>
              <a:t>• 	Η ιλύς από τον πυθμένα των </a:t>
            </a:r>
            <a:r>
              <a:rPr lang="el-GR" sz="1500" dirty="0" err="1" smtClean="0">
                <a:solidFill>
                  <a:schemeClr val="tx1"/>
                </a:solidFill>
              </a:rPr>
              <a:t>εδαφοδεξαμενών</a:t>
            </a:r>
            <a:r>
              <a:rPr lang="el-GR" sz="1500" dirty="0" smtClean="0">
                <a:solidFill>
                  <a:schemeClr val="tx1"/>
                </a:solidFill>
              </a:rPr>
              <a:t> διατίθεται ως βελτιωτικό εδάφους κατόπιν αναμόχλευσης, εφόσον αφυδατωθεί σε κλίνες ξήρανσης ή με εναλλακτικούς τρόπους διαχείρισης.</a:t>
            </a:r>
          </a:p>
          <a:p>
            <a:pPr marL="355600" indent="-177800" algn="l">
              <a:tabLst>
                <a:tab pos="355600" algn="l"/>
              </a:tabLst>
            </a:pPr>
            <a:r>
              <a:rPr lang="el-GR" sz="1500" dirty="0" smtClean="0">
                <a:solidFill>
                  <a:schemeClr val="tx1"/>
                </a:solidFill>
              </a:rPr>
              <a:t>• 	Η τέφρα που προκύπτει από την καύση του </a:t>
            </a:r>
            <a:r>
              <a:rPr lang="el-GR" sz="1500" dirty="0" err="1" smtClean="0">
                <a:solidFill>
                  <a:schemeClr val="tx1"/>
                </a:solidFill>
              </a:rPr>
              <a:t>πυρηνόξυλου</a:t>
            </a:r>
            <a:r>
              <a:rPr lang="el-GR" sz="1500" dirty="0" smtClean="0">
                <a:solidFill>
                  <a:schemeClr val="tx1"/>
                </a:solidFill>
              </a:rPr>
              <a:t> συλλέγεται και διατίθεται με τα αστικά απορρίμματα της μονάδας, είτε να διατίθεται για τη λίπανση των εδαφών, σύμφωνα με την ισχύουσα νομοθεσία.</a:t>
            </a:r>
          </a:p>
          <a:p>
            <a:pPr marL="355600" indent="-355600" algn="l">
              <a:tabLst>
                <a:tab pos="355600" algn="l"/>
              </a:tabLst>
            </a:pPr>
            <a:r>
              <a:rPr lang="el-GR" sz="1500" b="1" dirty="0" err="1" smtClean="0">
                <a:solidFill>
                  <a:schemeClr val="accent2">
                    <a:lumMod val="75000"/>
                  </a:schemeClr>
                </a:solidFill>
              </a:rPr>
              <a:t>Ζ9</a:t>
            </a:r>
            <a:r>
              <a:rPr lang="el-GR" sz="1500" dirty="0" smtClean="0">
                <a:solidFill>
                  <a:schemeClr val="tx1"/>
                </a:solidFill>
              </a:rPr>
              <a:t> 	Τα ακατάλληλα φρούτα θα συγκεντρώνονται σε ειδικούς κάδους και στη συνέχεια θα παραδίδονται σε κτηνοτρόφους ως ζωοτροφή ή θα οδηγούνται σε </a:t>
            </a:r>
            <a:r>
              <a:rPr lang="el-GR" sz="1500" dirty="0" err="1" smtClean="0">
                <a:solidFill>
                  <a:schemeClr val="tx1"/>
                </a:solidFill>
              </a:rPr>
              <a:t>αδειοδοτομένη</a:t>
            </a:r>
            <a:r>
              <a:rPr lang="el-GR" sz="1500" dirty="0" smtClean="0">
                <a:solidFill>
                  <a:schemeClr val="tx1"/>
                </a:solidFill>
              </a:rPr>
              <a:t> εγκατάσταση παραγωγής </a:t>
            </a:r>
            <a:r>
              <a:rPr lang="el-GR" sz="1500" dirty="0" err="1" smtClean="0">
                <a:solidFill>
                  <a:schemeClr val="tx1"/>
                </a:solidFill>
              </a:rPr>
              <a:t>εδαφοβελτιωτικού</a:t>
            </a:r>
            <a:r>
              <a:rPr lang="el-GR" sz="1500" dirty="0" smtClean="0">
                <a:solidFill>
                  <a:schemeClr val="tx1"/>
                </a:solidFill>
              </a:rPr>
              <a:t> ή σε μονάδα παραγωγής βιοαερίου ή σε άλλη ισοδυνάμου αποτελέσματος διαχείριση.</a:t>
            </a:r>
          </a:p>
          <a:p>
            <a:pPr marL="355600" indent="-355600" algn="l">
              <a:tabLst>
                <a:tab pos="355600" algn="l"/>
              </a:tabLst>
            </a:pPr>
            <a:r>
              <a:rPr lang="el-GR" sz="1500" b="1" dirty="0" err="1" smtClean="0">
                <a:solidFill>
                  <a:schemeClr val="accent2">
                    <a:lumMod val="75000"/>
                  </a:schemeClr>
                </a:solidFill>
              </a:rPr>
              <a:t>Ζ10</a:t>
            </a:r>
            <a:r>
              <a:rPr lang="el-GR" sz="1500" dirty="0" smtClean="0">
                <a:solidFill>
                  <a:schemeClr val="tx1"/>
                </a:solidFill>
              </a:rPr>
              <a:t> 	Τα άδεια δοχεία μελανιών που θα προκύπτουν από την παραγωγική διαδικασία θα τοποθετούνται σε ειδικούς κάδους και θα παραλαμβάνονται από </a:t>
            </a:r>
            <a:r>
              <a:rPr lang="el-GR" sz="1500" dirty="0" err="1" smtClean="0">
                <a:solidFill>
                  <a:schemeClr val="tx1"/>
                </a:solidFill>
              </a:rPr>
              <a:t>αδειοδοτημένη</a:t>
            </a:r>
            <a:r>
              <a:rPr lang="el-GR" sz="1500" dirty="0" smtClean="0">
                <a:solidFill>
                  <a:schemeClr val="tx1"/>
                </a:solidFill>
              </a:rPr>
              <a:t> εταιρία διαχείρισης επικίνδυνων αποβλήτων.</a:t>
            </a:r>
          </a:p>
          <a:p>
            <a:pPr marL="355600" indent="-355600" algn="l">
              <a:tabLst>
                <a:tab pos="355600" algn="l"/>
              </a:tabLst>
            </a:pPr>
            <a:r>
              <a:rPr lang="el-GR" sz="1500" b="1" dirty="0" err="1" smtClean="0">
                <a:solidFill>
                  <a:schemeClr val="accent2">
                    <a:lumMod val="75000"/>
                  </a:schemeClr>
                </a:solidFill>
              </a:rPr>
              <a:t>Ζ11</a:t>
            </a:r>
            <a:r>
              <a:rPr lang="el-GR" sz="1500" dirty="0" smtClean="0">
                <a:solidFill>
                  <a:schemeClr val="tx1"/>
                </a:solidFill>
              </a:rPr>
              <a:t> 	Οι ποσότητες αδρανών που προκύπτουν από τις δεξαμενές καθίζησης των υγρών αποβλήτων θα επαναχρησιμοποιούνται σε ανάμιξη με τα υπόλοιπα αδρανή υλικά.</a:t>
            </a:r>
          </a:p>
          <a:p>
            <a:pPr marL="355600" indent="-355600" algn="l">
              <a:tabLst>
                <a:tab pos="355600" algn="l"/>
              </a:tabLst>
            </a:pPr>
            <a:r>
              <a:rPr lang="el-GR" sz="1500" b="1" dirty="0" err="1" smtClean="0">
                <a:solidFill>
                  <a:schemeClr val="accent2">
                    <a:lumMod val="75000"/>
                  </a:schemeClr>
                </a:solidFill>
              </a:rPr>
              <a:t>Ζ12</a:t>
            </a:r>
            <a:r>
              <a:rPr lang="el-GR" sz="1500" dirty="0" smtClean="0">
                <a:solidFill>
                  <a:schemeClr val="tx1"/>
                </a:solidFill>
              </a:rPr>
              <a:t> 	Η ιλύς που προκύπτει από την Εγκατάσταση Επεξεργασίας Λυμάτων της επιχείρησης θα διατίθεται:</a:t>
            </a:r>
          </a:p>
          <a:p>
            <a:pPr marL="355600" indent="-177800" algn="l">
              <a:tabLst>
                <a:tab pos="355600" algn="l"/>
              </a:tabLst>
            </a:pPr>
            <a:r>
              <a:rPr lang="el-GR" sz="1500" dirty="0" smtClean="0">
                <a:solidFill>
                  <a:schemeClr val="tx1"/>
                </a:solidFill>
              </a:rPr>
              <a:t>1. για επαναχρησιμοποίησης στη γεωργία ή τη δασοπονία, σύμφωνα με την Κοινή Υπουργική Απόφαση 80568/4225/1991 (ΦΕΚ 641/Β),</a:t>
            </a:r>
          </a:p>
          <a:p>
            <a:pPr marL="355600" indent="-177800" algn="l">
              <a:tabLst>
                <a:tab pos="355600" algn="l"/>
              </a:tabLst>
            </a:pPr>
            <a:r>
              <a:rPr lang="el-GR" sz="1500" dirty="0" smtClean="0">
                <a:solidFill>
                  <a:schemeClr val="tx1"/>
                </a:solidFill>
              </a:rPr>
              <a:t>2. σε </a:t>
            </a:r>
            <a:r>
              <a:rPr lang="el-GR" sz="1500" dirty="0" err="1" smtClean="0">
                <a:solidFill>
                  <a:schemeClr val="tx1"/>
                </a:solidFill>
              </a:rPr>
              <a:t>αδειοδοτημένη</a:t>
            </a:r>
            <a:r>
              <a:rPr lang="el-GR" sz="1500" dirty="0" smtClean="0">
                <a:solidFill>
                  <a:schemeClr val="tx1"/>
                </a:solidFill>
              </a:rPr>
              <a:t> εγκατάσταση παραγωγής </a:t>
            </a:r>
            <a:r>
              <a:rPr lang="el-GR" sz="1500" dirty="0" err="1" smtClean="0">
                <a:solidFill>
                  <a:schemeClr val="tx1"/>
                </a:solidFill>
              </a:rPr>
              <a:t>εδαφοβελτιωτικού</a:t>
            </a:r>
            <a:r>
              <a:rPr lang="el-GR" sz="1500" dirty="0" smtClean="0">
                <a:solidFill>
                  <a:schemeClr val="tx1"/>
                </a:solidFill>
              </a:rPr>
              <a:t> (</a:t>
            </a:r>
            <a:r>
              <a:rPr lang="el-GR" sz="1500" dirty="0" err="1" smtClean="0">
                <a:solidFill>
                  <a:schemeClr val="tx1"/>
                </a:solidFill>
              </a:rPr>
              <a:t>compost</a:t>
            </a:r>
            <a:r>
              <a:rPr lang="el-GR" sz="1500" dirty="0" smtClean="0">
                <a:solidFill>
                  <a:schemeClr val="tx1"/>
                </a:solidFill>
              </a:rPr>
              <a:t>),</a:t>
            </a:r>
          </a:p>
          <a:p>
            <a:pPr marL="355600" indent="-177800" algn="l">
              <a:tabLst>
                <a:tab pos="355600" algn="l"/>
              </a:tabLst>
            </a:pPr>
            <a:r>
              <a:rPr lang="el-GR" sz="1500" dirty="0" smtClean="0">
                <a:solidFill>
                  <a:schemeClr val="tx1"/>
                </a:solidFill>
              </a:rPr>
              <a:t>3. για αποκατάσταση τοπίου και εδαφών,</a:t>
            </a:r>
          </a:p>
          <a:p>
            <a:pPr marL="355600" indent="-177800" algn="l">
              <a:tabLst>
                <a:tab pos="355600" algn="l"/>
              </a:tabLst>
            </a:pPr>
            <a:r>
              <a:rPr lang="el-GR" sz="1500" dirty="0" smtClean="0">
                <a:solidFill>
                  <a:schemeClr val="tx1"/>
                </a:solidFill>
              </a:rPr>
              <a:t>4. στο Χώρο Υγειονομικής Ταφής Απορριμμάτων ………………………,</a:t>
            </a:r>
          </a:p>
          <a:p>
            <a:pPr marL="355600" indent="-177800" algn="l">
              <a:tabLst>
                <a:tab pos="355600" algn="l"/>
              </a:tabLst>
            </a:pPr>
            <a:r>
              <a:rPr lang="el-GR" sz="1500" dirty="0" smtClean="0">
                <a:solidFill>
                  <a:schemeClr val="tx1"/>
                </a:solidFill>
              </a:rPr>
              <a:t>5. σε άλλη εγκατάσταση επεξεργασίας ιλύος, σύμφωνα με τις κείμενες διατάξεις της νομοθεσίας.</a:t>
            </a:r>
            <a:endParaRPr lang="el-GR" sz="1500" dirty="0">
              <a:solidFill>
                <a:schemeClr val="tx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27384"/>
            <a:ext cx="9144000" cy="648072"/>
          </a:xfrm>
        </p:spPr>
        <p:txBody>
          <a:bodyPr>
            <a:normAutofit/>
          </a:bodyPr>
          <a:lstStyle/>
          <a:p>
            <a:pPr fontAlgn="ctr"/>
            <a:r>
              <a:rPr lang="el-GR" sz="2400" b="1" dirty="0" smtClean="0">
                <a:solidFill>
                  <a:schemeClr val="accent6">
                    <a:lumMod val="75000"/>
                  </a:schemeClr>
                </a:solidFill>
              </a:rPr>
              <a:t>Βιομηχανικές δραστηριότητες – Ειδικές δεσμεύσεις</a:t>
            </a:r>
            <a:endParaRPr lang="el-GR" sz="2400" b="1" dirty="0">
              <a:solidFill>
                <a:schemeClr val="accent6">
                  <a:lumMod val="75000"/>
                </a:schemeClr>
              </a:solidFill>
            </a:endParaRPr>
          </a:p>
        </p:txBody>
      </p:sp>
      <p:sp>
        <p:nvSpPr>
          <p:cNvPr id="3" name="2 - Υπότιτλος"/>
          <p:cNvSpPr>
            <a:spLocks noGrp="1"/>
          </p:cNvSpPr>
          <p:nvPr>
            <p:ph type="subTitle" idx="1"/>
          </p:nvPr>
        </p:nvSpPr>
        <p:spPr>
          <a:xfrm>
            <a:off x="35496" y="620688"/>
            <a:ext cx="9108504" cy="6237312"/>
          </a:xfrm>
        </p:spPr>
        <p:txBody>
          <a:bodyPr>
            <a:noAutofit/>
          </a:bodyPr>
          <a:lstStyle/>
          <a:p>
            <a:pPr marL="444500" indent="-444500" algn="l">
              <a:tabLst>
                <a:tab pos="444500" algn="l"/>
              </a:tabLst>
            </a:pPr>
            <a:r>
              <a:rPr lang="el-GR" sz="1600" b="1" dirty="0" err="1" smtClean="0">
                <a:solidFill>
                  <a:schemeClr val="accent6">
                    <a:lumMod val="75000"/>
                  </a:schemeClr>
                </a:solidFill>
              </a:rPr>
              <a:t>Η1</a:t>
            </a:r>
            <a:r>
              <a:rPr lang="el-GR" sz="1600" dirty="0" smtClean="0">
                <a:solidFill>
                  <a:schemeClr val="tx1"/>
                </a:solidFill>
              </a:rPr>
              <a:t> 	Τήρηση των διατάξεων της Υπουργικής Απόφασης </a:t>
            </a:r>
            <a:r>
              <a:rPr lang="el-GR" sz="1600" dirty="0" err="1" smtClean="0">
                <a:solidFill>
                  <a:schemeClr val="tx1"/>
                </a:solidFill>
              </a:rPr>
              <a:t>Αιβ</a:t>
            </a:r>
            <a:r>
              <a:rPr lang="el-GR" sz="1600" dirty="0" smtClean="0">
                <a:solidFill>
                  <a:schemeClr val="tx1"/>
                </a:solidFill>
              </a:rPr>
              <a:t>/8577/83 περί εργαστηρίων τροφίμων.</a:t>
            </a:r>
          </a:p>
          <a:p>
            <a:pPr marL="444500" indent="-444500" algn="l">
              <a:tabLst>
                <a:tab pos="444500" algn="l"/>
              </a:tabLst>
            </a:pPr>
            <a:r>
              <a:rPr lang="el-GR" sz="1600" b="1" dirty="0" err="1" smtClean="0">
                <a:solidFill>
                  <a:schemeClr val="accent6">
                    <a:lumMod val="75000"/>
                  </a:schemeClr>
                </a:solidFill>
              </a:rPr>
              <a:t>Η2</a:t>
            </a:r>
            <a:r>
              <a:rPr lang="el-GR" sz="1600" dirty="0" smtClean="0">
                <a:solidFill>
                  <a:schemeClr val="tx1"/>
                </a:solidFill>
              </a:rPr>
              <a:t> 	Απαγορεύεται η διάθεση χρησιμοποιημένων λιπαντικών − ελαίων και γαλακτωμάτων στο έδαφος, στα επιφανειακά ύδατα και στο δίκτυο αποχέτευσης. </a:t>
            </a:r>
          </a:p>
          <a:p>
            <a:pPr marL="444500" indent="-444500" algn="l">
              <a:tabLst>
                <a:tab pos="444500" algn="l"/>
              </a:tabLst>
            </a:pPr>
            <a:r>
              <a:rPr lang="el-GR" sz="1600" b="1" dirty="0" err="1" smtClean="0">
                <a:solidFill>
                  <a:schemeClr val="accent6">
                    <a:lumMod val="75000"/>
                  </a:schemeClr>
                </a:solidFill>
              </a:rPr>
              <a:t>Η3</a:t>
            </a:r>
            <a:r>
              <a:rPr lang="el-GR" sz="1600" dirty="0" smtClean="0">
                <a:solidFill>
                  <a:schemeClr val="tx1"/>
                </a:solidFill>
              </a:rPr>
              <a:t> 	Οι δεξαμενές αποθήκευσης υγρών καυσίμων να περιβάλλονται με λεκάνες ασφαλείας, των οποίων η σχεδίαση, η κατασκευή και ο εξοπλισμός να καλύπτει τις απαιτήσεις του Π.Δ. 44/87 (ΦΕΚ 15/Α).</a:t>
            </a:r>
          </a:p>
          <a:p>
            <a:pPr marL="444500" indent="-444500" algn="l">
              <a:tabLst>
                <a:tab pos="444500" algn="l"/>
              </a:tabLst>
            </a:pPr>
            <a:r>
              <a:rPr lang="el-GR" sz="1600" b="1" dirty="0" err="1" smtClean="0">
                <a:solidFill>
                  <a:schemeClr val="accent6">
                    <a:lumMod val="75000"/>
                  </a:schemeClr>
                </a:solidFill>
              </a:rPr>
              <a:t>Η4</a:t>
            </a:r>
            <a:r>
              <a:rPr lang="el-GR" sz="1600" dirty="0" smtClean="0">
                <a:solidFill>
                  <a:schemeClr val="tx1"/>
                </a:solidFill>
              </a:rPr>
              <a:t> 	Τα τεχνικά και λειτουργικά στοιχεία των δεξαμενών και του εξοπλισμού τους να ακολουθούν τις διατάξεις της Κοινής Υπουργικής Απόφασης 34628/85 (ΦΕΚ 799/Β) και </a:t>
            </a:r>
            <a:r>
              <a:rPr lang="el-GR" sz="1600" dirty="0" err="1" smtClean="0">
                <a:solidFill>
                  <a:schemeClr val="tx1"/>
                </a:solidFill>
              </a:rPr>
              <a:t>Π−7086</a:t>
            </a:r>
            <a:r>
              <a:rPr lang="el-GR" sz="1600" dirty="0" smtClean="0">
                <a:solidFill>
                  <a:schemeClr val="tx1"/>
                </a:solidFill>
              </a:rPr>
              <a:t>/</a:t>
            </a:r>
            <a:r>
              <a:rPr lang="el-GR" sz="1600" dirty="0" err="1" smtClean="0">
                <a:solidFill>
                  <a:schemeClr val="tx1"/>
                </a:solidFill>
              </a:rPr>
              <a:t>Φ5.2</a:t>
            </a:r>
            <a:r>
              <a:rPr lang="el-GR" sz="1600" dirty="0" smtClean="0">
                <a:solidFill>
                  <a:schemeClr val="tx1"/>
                </a:solidFill>
              </a:rPr>
              <a:t>/1988 (ΦΕΚ 550/Β) όπως κάθε φορά ισχύουν.</a:t>
            </a:r>
          </a:p>
          <a:p>
            <a:pPr marL="444500" indent="-444500" algn="l">
              <a:tabLst>
                <a:tab pos="444500" algn="l"/>
              </a:tabLst>
            </a:pPr>
            <a:r>
              <a:rPr lang="el-GR" sz="1600" b="1" dirty="0" err="1" smtClean="0">
                <a:solidFill>
                  <a:schemeClr val="accent6">
                    <a:lumMod val="75000"/>
                  </a:schemeClr>
                </a:solidFill>
              </a:rPr>
              <a:t>Η5</a:t>
            </a:r>
            <a:r>
              <a:rPr lang="el-GR" sz="1600" dirty="0" smtClean="0">
                <a:solidFill>
                  <a:schemeClr val="tx1"/>
                </a:solidFill>
              </a:rPr>
              <a:t> 	Η κατασκευή και λειτουργία των δεξαμενών αποθήκευσης βενζινών να ανταποκρίνονται στις τεχνικές διατάξεις του παραρτήματος της Κοινής Υπουργικής Απόφασης </a:t>
            </a:r>
            <a:r>
              <a:rPr lang="el-GR" sz="1600" dirty="0" err="1" smtClean="0">
                <a:solidFill>
                  <a:schemeClr val="tx1"/>
                </a:solidFill>
              </a:rPr>
              <a:t>οικ.10245</a:t>
            </a:r>
            <a:r>
              <a:rPr lang="el-GR" sz="1600" dirty="0" smtClean="0">
                <a:solidFill>
                  <a:schemeClr val="tx1"/>
                </a:solidFill>
              </a:rPr>
              <a:t>/713/97 (ΦΕΚ 311/Β).</a:t>
            </a:r>
          </a:p>
          <a:p>
            <a:pPr marL="444500" indent="-444500" algn="l">
              <a:tabLst>
                <a:tab pos="444500" algn="l"/>
              </a:tabLst>
            </a:pPr>
            <a:r>
              <a:rPr lang="el-GR" sz="1600" b="1" dirty="0" err="1" smtClean="0">
                <a:solidFill>
                  <a:schemeClr val="accent6">
                    <a:lumMod val="75000"/>
                  </a:schemeClr>
                </a:solidFill>
              </a:rPr>
              <a:t>Η6</a:t>
            </a:r>
            <a:r>
              <a:rPr lang="el-GR" sz="1600" dirty="0" smtClean="0">
                <a:solidFill>
                  <a:schemeClr val="tx1"/>
                </a:solidFill>
              </a:rPr>
              <a:t> 	Απαγορεύεται η χρήση υλικών αμιάντου/</a:t>
            </a:r>
            <a:r>
              <a:rPr lang="el-GR" sz="1600" dirty="0" err="1" smtClean="0">
                <a:solidFill>
                  <a:schemeClr val="tx1"/>
                </a:solidFill>
              </a:rPr>
              <a:t>αμιαντοτσιμέντου </a:t>
            </a:r>
            <a:r>
              <a:rPr lang="el-GR" sz="1600" dirty="0" smtClean="0">
                <a:solidFill>
                  <a:schemeClr val="tx1"/>
                </a:solidFill>
              </a:rPr>
              <a:t>σύμφωνα με την Κοινή Υπουργική Απόφαση 82/2003 (ΦΕΚ 1045 Β) όπως ισχύει. Σε περίπτωση παρουσίας αμιάντου/</a:t>
            </a:r>
            <a:r>
              <a:rPr lang="el-GR" sz="1600" dirty="0" err="1" smtClean="0">
                <a:solidFill>
                  <a:schemeClr val="tx1"/>
                </a:solidFill>
              </a:rPr>
              <a:t>αμιαντοτσιμέντου,</a:t>
            </a:r>
            <a:r>
              <a:rPr lang="el-GR" sz="1600" dirty="0" smtClean="0">
                <a:solidFill>
                  <a:schemeClr val="tx1"/>
                </a:solidFill>
              </a:rPr>
              <a:t> που είναι απαραίτητη η απομάκρυνσή του, να πραγματοποιηθεί σύμφωνα με τις διατάξεις της Κοινής Υπουργικής Απόφασης 8243/1113/91 (ΦΕΚ 138/Β) όπως ισχύει</a:t>
            </a:r>
          </a:p>
          <a:p>
            <a:pPr marL="444500" indent="-444500" algn="l">
              <a:tabLst>
                <a:tab pos="444500" algn="l"/>
              </a:tabLst>
            </a:pPr>
            <a:r>
              <a:rPr lang="el-GR" sz="1600" b="1" dirty="0" err="1" smtClean="0">
                <a:solidFill>
                  <a:schemeClr val="accent6">
                    <a:lumMod val="75000"/>
                  </a:schemeClr>
                </a:solidFill>
              </a:rPr>
              <a:t>Η7</a:t>
            </a:r>
            <a:r>
              <a:rPr lang="el-GR" sz="1600" dirty="0" smtClean="0">
                <a:solidFill>
                  <a:schemeClr val="tx1"/>
                </a:solidFill>
              </a:rPr>
              <a:t> 	Μετά την οριστική παύση της λειτουργίας της μονάδας να αποκατασταθεί ο χώρος εγκατάστασής της. Ειδικότερα:</a:t>
            </a:r>
          </a:p>
          <a:p>
            <a:pPr marL="444500" indent="-177800" algn="l">
              <a:tabLst>
                <a:tab pos="444500" algn="l"/>
              </a:tabLst>
            </a:pPr>
            <a:r>
              <a:rPr lang="el-GR" sz="1600" dirty="0" smtClean="0">
                <a:solidFill>
                  <a:schemeClr val="tx1"/>
                </a:solidFill>
              </a:rPr>
              <a:t>• 	Οι χώροι διαχείρισης επικίνδυνων αποβλήτων να εξυγιανθούν – αποκατασταθούν σύμφωνα με τα προβλεπόμενα στις Κοινές Υπουργικές Αποφάσεις 13588/725/</a:t>
            </a:r>
            <a:r>
              <a:rPr lang="el-GR" sz="1600" dirty="0" err="1" smtClean="0">
                <a:solidFill>
                  <a:schemeClr val="tx1"/>
                </a:solidFill>
              </a:rPr>
              <a:t>28−3−06 </a:t>
            </a:r>
            <a:r>
              <a:rPr lang="el-GR" sz="1600" dirty="0" smtClean="0">
                <a:solidFill>
                  <a:schemeClr val="tx1"/>
                </a:solidFill>
              </a:rPr>
              <a:t>(ΦΕΚ 383/Β) και 24944/1159/</a:t>
            </a:r>
            <a:r>
              <a:rPr lang="el-GR" sz="1600" dirty="0" err="1" smtClean="0">
                <a:solidFill>
                  <a:schemeClr val="tx1"/>
                </a:solidFill>
              </a:rPr>
              <a:t>30−6−2006 </a:t>
            </a:r>
            <a:r>
              <a:rPr lang="el-GR" sz="1600" dirty="0" smtClean="0">
                <a:solidFill>
                  <a:schemeClr val="tx1"/>
                </a:solidFill>
              </a:rPr>
              <a:t>(ΦΕΚ 791/Β) όπως ισχύουν. </a:t>
            </a:r>
          </a:p>
          <a:p>
            <a:pPr marL="444500" indent="-177800" algn="l">
              <a:tabLst>
                <a:tab pos="444500" algn="l"/>
              </a:tabLst>
            </a:pPr>
            <a:r>
              <a:rPr lang="el-GR" sz="1600" dirty="0" smtClean="0">
                <a:solidFill>
                  <a:schemeClr val="tx1"/>
                </a:solidFill>
              </a:rPr>
              <a:t>• 	Ο μηχανολογικός εξοπλισμός να αξιοποιηθεί κατά το δυνατόν, εν </a:t>
            </a:r>
            <a:r>
              <a:rPr lang="el-GR" sz="1600" dirty="0" err="1" smtClean="0">
                <a:solidFill>
                  <a:schemeClr val="tx1"/>
                </a:solidFill>
              </a:rPr>
              <a:t>όλω</a:t>
            </a:r>
            <a:r>
              <a:rPr lang="el-GR" sz="1600" dirty="0" smtClean="0">
                <a:solidFill>
                  <a:schemeClr val="tx1"/>
                </a:solidFill>
              </a:rPr>
              <a:t> ή εν μέρει, ανακυκλούμενος και σε κάθε περίπτωση διατιθέμενος σύμφωνα με τις ισχύουσες διατάξεις.</a:t>
            </a:r>
            <a:endParaRPr lang="el-GR" sz="1600" dirty="0">
              <a:solidFill>
                <a:schemeClr val="tx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27384"/>
            <a:ext cx="9144000" cy="648072"/>
          </a:xfrm>
        </p:spPr>
        <p:txBody>
          <a:bodyPr>
            <a:normAutofit/>
          </a:bodyPr>
          <a:lstStyle/>
          <a:p>
            <a:pPr fontAlgn="ctr"/>
            <a:r>
              <a:rPr lang="el-GR" sz="2400" b="1" dirty="0" smtClean="0">
                <a:solidFill>
                  <a:schemeClr val="accent6">
                    <a:lumMod val="75000"/>
                  </a:schemeClr>
                </a:solidFill>
              </a:rPr>
              <a:t>Βιομηχανικές δραστηριότητες – Ειδικές δεσμεύσεις</a:t>
            </a:r>
            <a:endParaRPr lang="el-GR" sz="2400" b="1" dirty="0">
              <a:solidFill>
                <a:schemeClr val="accent6">
                  <a:lumMod val="75000"/>
                </a:schemeClr>
              </a:solidFill>
            </a:endParaRPr>
          </a:p>
        </p:txBody>
      </p:sp>
      <p:sp>
        <p:nvSpPr>
          <p:cNvPr id="3" name="2 - Υπότιτλος"/>
          <p:cNvSpPr>
            <a:spLocks noGrp="1"/>
          </p:cNvSpPr>
          <p:nvPr>
            <p:ph type="subTitle" idx="1"/>
          </p:nvPr>
        </p:nvSpPr>
        <p:spPr>
          <a:xfrm>
            <a:off x="35496" y="620688"/>
            <a:ext cx="9108504" cy="6237312"/>
          </a:xfrm>
        </p:spPr>
        <p:txBody>
          <a:bodyPr>
            <a:noAutofit/>
          </a:bodyPr>
          <a:lstStyle/>
          <a:p>
            <a:pPr marL="444500" indent="-444500" algn="l">
              <a:tabLst>
                <a:tab pos="444500" algn="l"/>
              </a:tabLst>
            </a:pPr>
            <a:r>
              <a:rPr lang="el-GR" sz="1600" b="1" dirty="0" err="1" smtClean="0">
                <a:solidFill>
                  <a:schemeClr val="accent6">
                    <a:lumMod val="75000"/>
                  </a:schemeClr>
                </a:solidFill>
              </a:rPr>
              <a:t>Η8</a:t>
            </a:r>
            <a:r>
              <a:rPr lang="el-GR" sz="1600" dirty="0" smtClean="0">
                <a:solidFill>
                  <a:schemeClr val="tx1"/>
                </a:solidFill>
              </a:rPr>
              <a:t> 	Η αποθήκευση χημικών ουσιών θα πρέπει να γίνεται με τέτοιο τρόπο ώστε να μειώνονται οι κίνδυνοι πυρκαγιάς και ρύπανσης του περιβάλλοντος. Θα πρέπει τα χημικά να αποθηκεύονται σε κλειστά βαρέλια, σε όσο το δυνατόν μικρότερες ποσότητες και σύμφωνα με τα προβλεπόμενα στα σχετικά δελτία δεδομένων ασφαλείας. (</a:t>
            </a:r>
            <a:r>
              <a:rPr lang="el-GR" sz="1600" dirty="0" err="1" smtClean="0">
                <a:solidFill>
                  <a:schemeClr val="tx1"/>
                </a:solidFill>
              </a:rPr>
              <a:t>MSDS</a:t>
            </a:r>
            <a:r>
              <a:rPr lang="el-GR" sz="1600" dirty="0" smtClean="0">
                <a:solidFill>
                  <a:schemeClr val="tx1"/>
                </a:solidFill>
              </a:rPr>
              <a:t>)</a:t>
            </a:r>
          </a:p>
          <a:p>
            <a:pPr marL="444500" indent="-444500" algn="l">
              <a:tabLst>
                <a:tab pos="444500" algn="l"/>
              </a:tabLst>
            </a:pPr>
            <a:r>
              <a:rPr lang="el-GR" sz="1600" b="1" dirty="0" err="1" smtClean="0">
                <a:solidFill>
                  <a:schemeClr val="accent6">
                    <a:lumMod val="75000"/>
                  </a:schemeClr>
                </a:solidFill>
              </a:rPr>
              <a:t>Η9</a:t>
            </a:r>
            <a:r>
              <a:rPr lang="el-GR" sz="1600" dirty="0" smtClean="0">
                <a:solidFill>
                  <a:schemeClr val="tx1"/>
                </a:solidFill>
              </a:rPr>
              <a:t> 	Παντός είδους υφάσματα, πανιά, στουπιά, κ.α. που χρησιμοποιούνται στις εγκαταστάσεις τυπογραφίας για τον καθαρισμό των κυλίνδρων να διαχειρίζονται ως επικίνδυνα απόβλητα.</a:t>
            </a:r>
          </a:p>
          <a:p>
            <a:pPr marL="444500" indent="-444500" algn="l">
              <a:tabLst>
                <a:tab pos="444500" algn="l"/>
              </a:tabLst>
            </a:pPr>
            <a:r>
              <a:rPr lang="el-GR" sz="1600" b="1" dirty="0" err="1" smtClean="0">
                <a:solidFill>
                  <a:schemeClr val="accent6">
                    <a:lumMod val="75000"/>
                  </a:schemeClr>
                </a:solidFill>
              </a:rPr>
              <a:t>Η10</a:t>
            </a:r>
            <a:r>
              <a:rPr lang="el-GR" sz="1600" dirty="0" smtClean="0">
                <a:solidFill>
                  <a:schemeClr val="tx1"/>
                </a:solidFill>
              </a:rPr>
              <a:t> 	Για τις εργασίες βαφής θα πρέπει να χρησιμοποιούνται καμπίνες ειδικών προδιαγραφών και τα φίλτρα που χρησιμοποιούνται σε αυτές μετά το τέλος κύκλου ζωής τους και τα δοχεία χρωμάτων και διαλυτών να παραδίδονται σε </a:t>
            </a:r>
            <a:r>
              <a:rPr lang="el-GR" sz="1600" dirty="0" err="1" smtClean="0">
                <a:solidFill>
                  <a:schemeClr val="tx1"/>
                </a:solidFill>
              </a:rPr>
              <a:t>αδειοδοτημένη</a:t>
            </a:r>
            <a:r>
              <a:rPr lang="el-GR" sz="1600" dirty="0" smtClean="0">
                <a:solidFill>
                  <a:schemeClr val="tx1"/>
                </a:solidFill>
              </a:rPr>
              <a:t> εταιρεία διαχείρισης επικινδύνων αποβλήτων σύμφωνα µε την διαδικασία της Κοινής Υπουργικής Απόφασης 13588/725/2006 (ΦΕΚ 383/Β), όπως ισχύει, κρατώντας τα σχετικά παραστατικά.</a:t>
            </a:r>
          </a:p>
          <a:p>
            <a:pPr marL="444500" indent="-444500" algn="l">
              <a:tabLst>
                <a:tab pos="444500" algn="l"/>
              </a:tabLst>
            </a:pPr>
            <a:r>
              <a:rPr lang="el-GR" sz="1600" b="1" dirty="0" err="1" smtClean="0">
                <a:solidFill>
                  <a:schemeClr val="accent6">
                    <a:lumMod val="75000"/>
                  </a:schemeClr>
                </a:solidFill>
              </a:rPr>
              <a:t>Η11</a:t>
            </a:r>
            <a:r>
              <a:rPr lang="el-GR" sz="1600" dirty="0" smtClean="0">
                <a:solidFill>
                  <a:schemeClr val="tx1"/>
                </a:solidFill>
              </a:rPr>
              <a:t> 	Οι δεξαμενές αποθήκευσης χημικών και καυσίμων θα πρέπει να βρίσκονται εντός λεκάνης </a:t>
            </a:r>
            <a:r>
              <a:rPr lang="el-GR" sz="1600" dirty="0" err="1" smtClean="0">
                <a:solidFill>
                  <a:schemeClr val="tx1"/>
                </a:solidFill>
              </a:rPr>
              <a:t>ασφαλεί−ας</a:t>
            </a:r>
            <a:r>
              <a:rPr lang="el-GR" sz="1600" dirty="0" smtClean="0">
                <a:solidFill>
                  <a:schemeClr val="tx1"/>
                </a:solidFill>
              </a:rPr>
              <a:t> ικανού όγκου, οι οποίες να είναι κατασκευασμένες για να συγκρατούν </a:t>
            </a:r>
            <a:r>
              <a:rPr lang="el-GR" sz="1600" dirty="0" err="1" smtClean="0">
                <a:solidFill>
                  <a:schemeClr val="tx1"/>
                </a:solidFill>
              </a:rPr>
              <a:t>ατυχηματικές</a:t>
            </a:r>
            <a:r>
              <a:rPr lang="el-GR" sz="1600" dirty="0" smtClean="0">
                <a:solidFill>
                  <a:schemeClr val="tx1"/>
                </a:solidFill>
              </a:rPr>
              <a:t> διαρροές, ώστε να αποφεύγεται η ρύπανση του εδάφους ή/και του υπόγειου </a:t>
            </a:r>
            <a:r>
              <a:rPr lang="el-GR" sz="1600" dirty="0" err="1" smtClean="0">
                <a:solidFill>
                  <a:schemeClr val="tx1"/>
                </a:solidFill>
              </a:rPr>
              <a:t>υδροφορέα</a:t>
            </a:r>
            <a:r>
              <a:rPr lang="el-GR" sz="1600" dirty="0" smtClean="0">
                <a:solidFill>
                  <a:schemeClr val="tx1"/>
                </a:solidFill>
              </a:rPr>
              <a:t>. Οι διαρροές που συγκεντρώνονται στις λεκάνες ασφαλείας θα πρέπει να απομακρύνονται με την κατάλληλη κάθε φορά διαδικασία.</a:t>
            </a:r>
            <a:endParaRPr lang="el-GR" sz="1600" dirty="0">
              <a:solidFill>
                <a:schemeClr val="tx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7384"/>
            <a:ext cx="7772400" cy="1080120"/>
          </a:xfrm>
        </p:spPr>
        <p:txBody>
          <a:bodyPr>
            <a:normAutofit fontScale="90000"/>
          </a:bodyPr>
          <a:lstStyle/>
          <a:p>
            <a:pPr fontAlgn="ctr"/>
            <a:r>
              <a:rPr lang="el-GR" sz="3600" dirty="0" smtClean="0">
                <a:solidFill>
                  <a:srgbClr val="C00000"/>
                </a:solidFill>
              </a:rPr>
              <a:t>(Ομάδα 9) Βιομηχανικές δραστηριότητες</a:t>
            </a:r>
            <a:r>
              <a:rPr lang="el-GR" sz="3600" dirty="0" smtClean="0"/>
              <a:t/>
            </a:r>
            <a:br>
              <a:rPr lang="el-GR" sz="3600" dirty="0" smtClean="0"/>
            </a:br>
            <a:r>
              <a:rPr lang="el-GR" sz="3600" dirty="0" smtClean="0">
                <a:hlinkClick r:id="rId2"/>
              </a:rPr>
              <a:t>ΦΕΚ Β' 1275/11.4.2012</a:t>
            </a:r>
            <a:endParaRPr lang="el-GR" sz="3600" dirty="0">
              <a:solidFill>
                <a:srgbClr val="C00000"/>
              </a:solidFill>
            </a:endParaRPr>
          </a:p>
        </p:txBody>
      </p:sp>
      <p:graphicFrame>
        <p:nvGraphicFramePr>
          <p:cNvPr id="4" name="3 - Πίνακας"/>
          <p:cNvGraphicFramePr>
            <a:graphicFrameLocks noGrp="1"/>
          </p:cNvGraphicFramePr>
          <p:nvPr/>
        </p:nvGraphicFramePr>
        <p:xfrm>
          <a:off x="107504" y="1124283"/>
          <a:ext cx="8964488" cy="5581669"/>
        </p:xfrm>
        <a:graphic>
          <a:graphicData uri="http://schemas.openxmlformats.org/drawingml/2006/table">
            <a:tbl>
              <a:tblPr/>
              <a:tblGrid>
                <a:gridCol w="501167"/>
                <a:gridCol w="2019113"/>
                <a:gridCol w="1080120"/>
                <a:gridCol w="1080120"/>
                <a:gridCol w="720080"/>
                <a:gridCol w="1080120"/>
                <a:gridCol w="720080"/>
                <a:gridCol w="864096"/>
                <a:gridCol w="899592"/>
              </a:tblGrid>
              <a:tr h="99798">
                <a:tc>
                  <a:txBody>
                    <a:bodyPr/>
                    <a:lstStyle/>
                    <a:p>
                      <a:pPr algn="ctr" fontAlgn="t"/>
                      <a:r>
                        <a:rPr lang="el-GR" sz="1300" b="1" i="0" u="none" strike="noStrike" dirty="0" err="1">
                          <a:solidFill>
                            <a:srgbClr val="000000"/>
                          </a:solidFill>
                          <a:latin typeface="Calibri"/>
                        </a:rPr>
                        <a:t>ΣΤΑΚΟΔ</a:t>
                      </a:r>
                      <a:r>
                        <a:rPr lang="el-GR" sz="1300" b="1" i="0" u="none" strike="noStrike" dirty="0">
                          <a:solidFill>
                            <a:srgbClr val="000000"/>
                          </a:solidFill>
                          <a:latin typeface="Calibri"/>
                        </a:rPr>
                        <a:t> 2008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000000"/>
                          </a:solidFill>
                          <a:latin typeface="Calibri"/>
                        </a:rPr>
                        <a:t>Δραστηριότητα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FF0000"/>
                          </a:solidFill>
                          <a:latin typeface="Calibri"/>
                        </a:rPr>
                        <a:t>Γενικές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7030A0"/>
                          </a:solidFill>
                          <a:latin typeface="Calibri"/>
                        </a:rPr>
                        <a:t>Κανόνες υγιεινής και ασφάλειας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chemeClr val="accent5">
                              <a:lumMod val="50000"/>
                            </a:schemeClr>
                          </a:solidFill>
                          <a:latin typeface="Calibri"/>
                        </a:rPr>
                        <a:t>Θόρυβος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00B050"/>
                          </a:solidFill>
                          <a:latin typeface="Calibri"/>
                        </a:rPr>
                        <a:t>Αέρια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0070C0"/>
                          </a:solidFill>
                          <a:latin typeface="Calibri"/>
                        </a:rPr>
                        <a:t>Υγρά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chemeClr val="accent6">
                              <a:lumMod val="50000"/>
                            </a:schemeClr>
                          </a:solidFill>
                          <a:latin typeface="Calibri"/>
                        </a:rPr>
                        <a:t>Στερεά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7030A0"/>
                          </a:solidFill>
                          <a:latin typeface="Calibri"/>
                        </a:rPr>
                        <a:t>Ειδικές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49697">
                <a:tc>
                  <a:txBody>
                    <a:bodyPr/>
                    <a:lstStyle/>
                    <a:p>
                      <a:pPr algn="l" fontAlgn="t"/>
                      <a:r>
                        <a:rPr lang="el-GR" sz="1300" b="0" i="0" u="none" strike="noStrike">
                          <a:solidFill>
                            <a:srgbClr val="000000"/>
                          </a:solidFill>
                          <a:latin typeface="Calibri"/>
                        </a:rPr>
                        <a:t>10.1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Επεξεργασία και συντήρηση κρέατος και παραγωγή προϊόντων κρέατος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7030A0"/>
                          </a:solidFill>
                          <a:latin typeface="Calibri"/>
                        </a:rPr>
                        <a:t>Β1</a:t>
                      </a:r>
                      <a:r>
                        <a:rPr lang="el-GR" sz="1300" b="0" i="0" u="none" strike="noStrike" dirty="0">
                          <a:solidFill>
                            <a:srgbClr val="7030A0"/>
                          </a:solidFill>
                          <a:latin typeface="Calibri"/>
                        </a:rPr>
                        <a:t>, </a:t>
                      </a:r>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7030A0"/>
                          </a:solidFill>
                          <a:latin typeface="Calibri"/>
                        </a:rPr>
                        <a:t>Η7</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9697">
                <a:tc>
                  <a:txBody>
                    <a:bodyPr/>
                    <a:lstStyle/>
                    <a:p>
                      <a:pPr algn="l" fontAlgn="t"/>
                      <a:r>
                        <a:rPr lang="el-GR" sz="1300" b="0" i="0" u="none" strike="noStrike">
                          <a:solidFill>
                            <a:srgbClr val="000000"/>
                          </a:solidFill>
                          <a:latin typeface="Calibri"/>
                        </a:rPr>
                        <a:t>10.2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Επεξεργασία και συντήρηση ψαριών, καρκινοειδών και μαλακίων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7030A0"/>
                          </a:solidFill>
                          <a:latin typeface="Calibri"/>
                        </a:rPr>
                        <a:t>Β1</a:t>
                      </a:r>
                      <a:r>
                        <a:rPr lang="el-GR" sz="1300" b="0" i="0" u="none" strike="noStrike" dirty="0">
                          <a:solidFill>
                            <a:srgbClr val="7030A0"/>
                          </a:solidFill>
                          <a:latin typeface="Calibri"/>
                        </a:rPr>
                        <a:t>, </a:t>
                      </a:r>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7030A0"/>
                          </a:solidFill>
                          <a:latin typeface="Calibri"/>
                        </a:rPr>
                        <a:t>Η7</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9697">
                <a:tc>
                  <a:txBody>
                    <a:bodyPr/>
                    <a:lstStyle/>
                    <a:p>
                      <a:pPr algn="l" fontAlgn="t"/>
                      <a:r>
                        <a:rPr lang="el-GR" sz="1300" b="0" i="0" u="none" strike="noStrike">
                          <a:solidFill>
                            <a:srgbClr val="000000"/>
                          </a:solidFill>
                          <a:latin typeface="Calibri"/>
                        </a:rPr>
                        <a:t>10.3</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Επεξεργασία και συντήρηση φρούτων και λαχανικών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7030A0"/>
                          </a:solidFill>
                          <a:latin typeface="Calibri"/>
                        </a:rPr>
                        <a:t>Β1</a:t>
                      </a:r>
                      <a:r>
                        <a:rPr lang="el-GR" sz="1300" b="0" i="0" u="none" strike="noStrike" dirty="0">
                          <a:solidFill>
                            <a:srgbClr val="7030A0"/>
                          </a:solidFill>
                          <a:latin typeface="Calibri"/>
                        </a:rPr>
                        <a:t>, </a:t>
                      </a:r>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Ζ8</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7030A0"/>
                          </a:solidFill>
                          <a:latin typeface="Calibri"/>
                        </a:rPr>
                        <a:t>Η7</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9697">
                <a:tc>
                  <a:txBody>
                    <a:bodyPr/>
                    <a:lstStyle/>
                    <a:p>
                      <a:pPr algn="l" fontAlgn="t"/>
                      <a:r>
                        <a:rPr lang="el-GR" sz="1300" b="0" i="0" u="none" strike="noStrike">
                          <a:solidFill>
                            <a:srgbClr val="000000"/>
                          </a:solidFill>
                          <a:latin typeface="Calibri"/>
                        </a:rPr>
                        <a:t>10.4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Παραγωγή φυτικών και ζωικών ελαίων και λιπών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7030A0"/>
                          </a:solidFill>
                          <a:latin typeface="Calibri"/>
                        </a:rPr>
                        <a:t>Β1</a:t>
                      </a:r>
                      <a:r>
                        <a:rPr lang="el-GR" sz="1300" b="0" i="0" u="none" strike="noStrike" dirty="0">
                          <a:solidFill>
                            <a:srgbClr val="7030A0"/>
                          </a:solidFill>
                          <a:latin typeface="Calibri"/>
                        </a:rPr>
                        <a:t>, </a:t>
                      </a:r>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 </a:t>
                      </a:r>
                      <a:r>
                        <a:rPr lang="el-GR" sz="1300" b="0" i="0" u="none" strike="noStrike" dirty="0" err="1">
                          <a:solidFill>
                            <a:srgbClr val="00B050"/>
                          </a:solidFill>
                          <a:latin typeface="Calibri"/>
                        </a:rPr>
                        <a:t>Δ9</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70C0"/>
                          </a:solidFill>
                          <a:latin typeface="Calibri"/>
                        </a:rPr>
                        <a:t>Ε1</a:t>
                      </a:r>
                      <a:r>
                        <a:rPr lang="el-GR" sz="1300" b="0" i="0" u="none" strike="noStrike" dirty="0">
                          <a:solidFill>
                            <a:srgbClr val="0070C0"/>
                          </a:solidFill>
                          <a:latin typeface="Calibri"/>
                        </a:rPr>
                        <a:t>, </a:t>
                      </a:r>
                      <a:r>
                        <a:rPr lang="el-GR" sz="1300" b="0" i="0" u="none" strike="noStrike" dirty="0" err="1">
                          <a:solidFill>
                            <a:srgbClr val="0070C0"/>
                          </a:solidFill>
                          <a:latin typeface="Calibri"/>
                        </a:rPr>
                        <a:t>Ε2</a:t>
                      </a:r>
                      <a:r>
                        <a:rPr lang="el-GR" sz="1300" b="0" i="0" u="none" strike="noStrike" dirty="0">
                          <a:solidFill>
                            <a:srgbClr val="0070C0"/>
                          </a:solidFill>
                          <a:latin typeface="Calibri"/>
                        </a:rPr>
                        <a:t>, </a:t>
                      </a:r>
                      <a:r>
                        <a:rPr lang="el-GR" sz="1300" b="0" i="0" u="none" strike="noStrike" dirty="0" err="1">
                          <a:solidFill>
                            <a:srgbClr val="0070C0"/>
                          </a:solidFill>
                          <a:latin typeface="Calibri"/>
                        </a:rPr>
                        <a:t>Ε3</a:t>
                      </a:r>
                      <a:r>
                        <a:rPr lang="el-GR" sz="1300" b="0" i="0" u="none" strike="noStrike" dirty="0">
                          <a:solidFill>
                            <a:srgbClr val="0070C0"/>
                          </a:solidFill>
                          <a:latin typeface="Calibri"/>
                        </a:rPr>
                        <a:t>,</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Ζ8</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Ζ9</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7030A0"/>
                          </a:solidFill>
                          <a:latin typeface="Calibri"/>
                        </a:rPr>
                        <a:t>Η7</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9697">
                <a:tc>
                  <a:txBody>
                    <a:bodyPr/>
                    <a:lstStyle/>
                    <a:p>
                      <a:pPr algn="l" fontAlgn="t"/>
                      <a:r>
                        <a:rPr lang="el-GR" sz="1300" b="0" i="0" u="none" strike="noStrike">
                          <a:solidFill>
                            <a:srgbClr val="000000"/>
                          </a:solidFill>
                          <a:latin typeface="Calibri"/>
                        </a:rPr>
                        <a:t>10.5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Παραγωγή γαλακτοκομικών προϊόντων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7030A0"/>
                          </a:solidFill>
                          <a:latin typeface="Calibri"/>
                        </a:rPr>
                        <a:t>Β1</a:t>
                      </a:r>
                      <a:r>
                        <a:rPr lang="el-GR" sz="1300" b="0" i="0" u="none" strike="noStrike" dirty="0">
                          <a:solidFill>
                            <a:srgbClr val="7030A0"/>
                          </a:solidFill>
                          <a:latin typeface="Calibri"/>
                        </a:rPr>
                        <a:t>, </a:t>
                      </a:r>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70C0"/>
                          </a:solidFill>
                          <a:latin typeface="Calibri"/>
                        </a:rPr>
                        <a:t>Ε1</a:t>
                      </a:r>
                      <a:r>
                        <a:rPr lang="el-GR" sz="1300" b="0" i="0" u="none" strike="noStrike" dirty="0">
                          <a:solidFill>
                            <a:srgbClr val="0070C0"/>
                          </a:solidFill>
                          <a:latin typeface="Calibri"/>
                        </a:rPr>
                        <a:t>, </a:t>
                      </a:r>
                      <a:r>
                        <a:rPr lang="el-GR" sz="1300" b="0" i="0" u="none" strike="noStrike" dirty="0" err="1">
                          <a:solidFill>
                            <a:srgbClr val="0070C0"/>
                          </a:solidFill>
                          <a:latin typeface="Calibri"/>
                        </a:rPr>
                        <a:t>Ε2</a:t>
                      </a:r>
                      <a:r>
                        <a:rPr lang="el-GR" sz="1300" b="0" i="0" u="none" strike="noStrike" dirty="0">
                          <a:solidFill>
                            <a:srgbClr val="0070C0"/>
                          </a:solidFill>
                          <a:latin typeface="Calibri"/>
                        </a:rPr>
                        <a:t>, </a:t>
                      </a:r>
                      <a:r>
                        <a:rPr lang="el-GR" sz="1300" b="0" i="0" u="none" strike="noStrike" dirty="0" err="1">
                          <a:solidFill>
                            <a:srgbClr val="0070C0"/>
                          </a:solidFill>
                          <a:latin typeface="Calibri"/>
                        </a:rPr>
                        <a:t>Ε4</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7030A0"/>
                          </a:solidFill>
                          <a:latin typeface="Calibri"/>
                        </a:rPr>
                        <a:t>Η7</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9697">
                <a:tc>
                  <a:txBody>
                    <a:bodyPr/>
                    <a:lstStyle/>
                    <a:p>
                      <a:pPr algn="l" fontAlgn="t"/>
                      <a:r>
                        <a:rPr lang="el-GR" sz="1300" b="0" i="0" u="none" strike="noStrike">
                          <a:solidFill>
                            <a:srgbClr val="000000"/>
                          </a:solidFill>
                          <a:latin typeface="Calibri"/>
                        </a:rPr>
                        <a:t>10.6</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Παραγωγή προϊόντων αλευρόμυλων, παραγωγή αμύλων και προϊόντων αμύλου</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7030A0"/>
                          </a:solidFill>
                          <a:latin typeface="Calibri"/>
                        </a:rPr>
                        <a:t>Β1</a:t>
                      </a:r>
                      <a:r>
                        <a:rPr lang="el-GR" sz="1300" b="0" i="0" u="none" strike="noStrike" dirty="0">
                          <a:solidFill>
                            <a:srgbClr val="7030A0"/>
                          </a:solidFill>
                          <a:latin typeface="Calibri"/>
                        </a:rPr>
                        <a:t>, </a:t>
                      </a:r>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Β3</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 </a:t>
                      </a:r>
                      <a:r>
                        <a:rPr lang="el-GR" sz="1300" b="0" i="0" u="none" strike="noStrike" dirty="0" err="1">
                          <a:solidFill>
                            <a:srgbClr val="00B050"/>
                          </a:solidFill>
                          <a:latin typeface="Calibri"/>
                        </a:rPr>
                        <a:t>Δ8</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7030A0"/>
                          </a:solidFill>
                          <a:latin typeface="Calibri"/>
                        </a:rPr>
                        <a:t>Η7</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9697">
                <a:tc>
                  <a:txBody>
                    <a:bodyPr/>
                    <a:lstStyle/>
                    <a:p>
                      <a:pPr algn="l" fontAlgn="t"/>
                      <a:r>
                        <a:rPr lang="el-GR" sz="1300" b="0" i="0" u="none" strike="noStrike">
                          <a:solidFill>
                            <a:srgbClr val="000000"/>
                          </a:solidFill>
                          <a:latin typeface="Calibri"/>
                        </a:rPr>
                        <a:t>10.7</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Παραγωγή ειδών αρτοποιίας και αλευρωδών προϊόντων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7030A0"/>
                          </a:solidFill>
                          <a:latin typeface="Calibri"/>
                        </a:rPr>
                        <a:t>Β1</a:t>
                      </a:r>
                      <a:r>
                        <a:rPr lang="el-GR" sz="1300" b="0" i="0" u="none" strike="noStrike" dirty="0">
                          <a:solidFill>
                            <a:srgbClr val="7030A0"/>
                          </a:solidFill>
                          <a:latin typeface="Calibri"/>
                        </a:rPr>
                        <a:t>, </a:t>
                      </a:r>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Β3</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 </a:t>
                      </a:r>
                      <a:r>
                        <a:rPr lang="el-GR" sz="1300" b="0" i="0" u="none" strike="noStrike" dirty="0" err="1">
                          <a:solidFill>
                            <a:srgbClr val="00B050"/>
                          </a:solidFill>
                          <a:latin typeface="Calibri"/>
                        </a:rPr>
                        <a:t>Δ8</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a:solidFill>
                            <a:srgbClr val="7030A0"/>
                          </a:solidFill>
                          <a:latin typeface="Calibri"/>
                        </a:rPr>
                        <a:t>HI, </a:t>
                      </a:r>
                      <a:r>
                        <a:rPr lang="el-GR" sz="1300" b="0" i="0" u="none" strike="noStrike" dirty="0" err="1">
                          <a:solidFill>
                            <a:srgbClr val="7030A0"/>
                          </a:solidFill>
                          <a:latin typeface="Calibri"/>
                        </a:rPr>
                        <a:t>Η7</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9697">
                <a:tc>
                  <a:txBody>
                    <a:bodyPr/>
                    <a:lstStyle/>
                    <a:p>
                      <a:pPr algn="l" fontAlgn="t"/>
                      <a:r>
                        <a:rPr lang="el-GR" sz="1300" b="0" i="0" u="none" strike="noStrike">
                          <a:solidFill>
                            <a:srgbClr val="000000"/>
                          </a:solidFill>
                          <a:latin typeface="Calibri"/>
                        </a:rPr>
                        <a:t>10.8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Παραγωγή άλλων ειδών διατροφής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FF0000"/>
                          </a:solidFill>
                          <a:latin typeface="Calibri"/>
                        </a:rPr>
                        <a:t>Α1</a:t>
                      </a:r>
                      <a:r>
                        <a:rPr lang="el-GR" sz="1300" b="0" i="0" u="none" strike="noStrike" dirty="0">
                          <a:solidFill>
                            <a:srgbClr val="FF0000"/>
                          </a:solidFill>
                          <a:latin typeface="Calibri"/>
                        </a:rPr>
                        <a:t>, </a:t>
                      </a:r>
                      <a:r>
                        <a:rPr lang="el-GR" sz="1300" b="0" i="0" u="none" strike="noStrike" dirty="0" err="1">
                          <a:solidFill>
                            <a:srgbClr val="FF0000"/>
                          </a:solidFill>
                          <a:latin typeface="Calibri"/>
                        </a:rPr>
                        <a:t>Α2</a:t>
                      </a:r>
                      <a:r>
                        <a:rPr lang="el-GR" sz="1300" b="0" i="0" u="none" strike="noStrike" dirty="0">
                          <a:solidFill>
                            <a:srgbClr val="FF0000"/>
                          </a:solidFill>
                          <a:latin typeface="Calibri"/>
                        </a:rPr>
                        <a:t>, </a:t>
                      </a:r>
                      <a:r>
                        <a:rPr lang="el-GR" sz="1300" b="0" i="0" u="none" strike="noStrike" dirty="0" err="1">
                          <a:solidFill>
                            <a:srgbClr val="FF0000"/>
                          </a:solidFill>
                          <a:latin typeface="Calibri"/>
                        </a:rPr>
                        <a:t>A3</a:t>
                      </a:r>
                      <a:r>
                        <a:rPr lang="el-GR" sz="1300" b="0" i="0" u="none" strike="noStrike" dirty="0">
                          <a:solidFill>
                            <a:srgbClr val="FF0000"/>
                          </a:solidFill>
                          <a:latin typeface="Calibri"/>
                        </a:rPr>
                        <a:t>, </a:t>
                      </a:r>
                      <a:r>
                        <a:rPr lang="el-GR" sz="1300" b="0" i="0" u="none" strike="noStrike" dirty="0" err="1">
                          <a:solidFill>
                            <a:srgbClr val="FF0000"/>
                          </a:solidFill>
                          <a:latin typeface="Calibri"/>
                        </a:rPr>
                        <a:t>Α4</a:t>
                      </a:r>
                      <a:r>
                        <a:rPr lang="el-GR" sz="1300" b="0" i="0" u="none" strike="noStrike" dirty="0">
                          <a:solidFill>
                            <a:srgbClr val="FF0000"/>
                          </a:solidFill>
                          <a:latin typeface="Calibri"/>
                        </a:rPr>
                        <a:t>, </a:t>
                      </a:r>
                      <a:r>
                        <a:rPr lang="el-GR" sz="1300" b="0" i="0" u="none" strike="noStrike" dirty="0" err="1">
                          <a:solidFill>
                            <a:srgbClr val="FF0000"/>
                          </a:solidFill>
                          <a:latin typeface="Calibri"/>
                        </a:rPr>
                        <a:t>Α5</a:t>
                      </a:r>
                      <a:r>
                        <a:rPr lang="el-GR" sz="1300" b="0" i="0" u="none" strike="noStrike" dirty="0">
                          <a:solidFill>
                            <a:srgbClr val="FF0000"/>
                          </a:solidFill>
                          <a:latin typeface="Calibri"/>
                        </a:rPr>
                        <a:t>, </a:t>
                      </a:r>
                      <a:r>
                        <a:rPr lang="el-GR" sz="1300" b="0" i="0" u="none" strike="noStrike" dirty="0" err="1">
                          <a:solidFill>
                            <a:srgbClr val="FF0000"/>
                          </a:solidFill>
                          <a:latin typeface="Calibri"/>
                        </a:rPr>
                        <a:t>Α6</a:t>
                      </a:r>
                      <a:r>
                        <a:rPr lang="el-GR" sz="1300" b="0" i="0" u="none" strike="noStrike" dirty="0">
                          <a:solidFill>
                            <a:srgbClr val="FF0000"/>
                          </a:solidFill>
                          <a:latin typeface="Calibri"/>
                        </a:rPr>
                        <a:t>, </a:t>
                      </a:r>
                      <a:r>
                        <a:rPr lang="el-GR" sz="1300" b="0" i="0" u="none" strike="noStrike" dirty="0" err="1">
                          <a:solidFill>
                            <a:srgbClr val="FF0000"/>
                          </a:solidFill>
                          <a:latin typeface="Calibri"/>
                        </a:rPr>
                        <a:t>Α7</a:t>
                      </a:r>
                      <a:r>
                        <a:rPr lang="el-GR" sz="1300" b="0" i="0" u="none" strike="noStrike" dirty="0">
                          <a:solidFill>
                            <a:srgbClr val="FF0000"/>
                          </a:solidFill>
                          <a:latin typeface="Calibri"/>
                        </a:rPr>
                        <a:t>, </a:t>
                      </a:r>
                      <a:r>
                        <a:rPr lang="el-GR" sz="1300" b="0" i="0" u="none" strike="noStrike" dirty="0" err="1">
                          <a:solidFill>
                            <a:srgbClr val="FF0000"/>
                          </a:solidFill>
                          <a:latin typeface="Calibri"/>
                        </a:rPr>
                        <a:t>Α8</a:t>
                      </a:r>
                      <a:endParaRPr lang="el-GR" sz="1300" b="0" i="0" u="none" strike="noStrike" dirty="0">
                        <a:solidFill>
                          <a:srgbClr val="FF000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7030A0"/>
                          </a:solidFill>
                          <a:latin typeface="Calibri"/>
                        </a:rPr>
                        <a:t>Β1</a:t>
                      </a:r>
                      <a:r>
                        <a:rPr lang="el-GR" sz="1300" b="0" i="0" u="none" strike="noStrike" dirty="0">
                          <a:solidFill>
                            <a:srgbClr val="7030A0"/>
                          </a:solidFill>
                          <a:latin typeface="Calibri"/>
                        </a:rPr>
                        <a:t>, </a:t>
                      </a:r>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Β3</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 </a:t>
                      </a:r>
                      <a:r>
                        <a:rPr lang="el-GR" sz="1300" b="0" i="0" u="none" strike="noStrike" dirty="0" err="1">
                          <a:solidFill>
                            <a:srgbClr val="00B050"/>
                          </a:solidFill>
                          <a:latin typeface="Calibri"/>
                        </a:rPr>
                        <a:t>Δ8</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a:solidFill>
                            <a:srgbClr val="7030A0"/>
                          </a:solidFill>
                          <a:latin typeface="Calibri"/>
                        </a:rPr>
                        <a:t>HI, </a:t>
                      </a:r>
                      <a:r>
                        <a:rPr lang="el-GR" sz="1300" b="0" i="0" u="none" strike="noStrike" dirty="0" err="1">
                          <a:solidFill>
                            <a:srgbClr val="7030A0"/>
                          </a:solidFill>
                          <a:latin typeface="Calibri"/>
                        </a:rPr>
                        <a:t>Η7</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9697">
                <a:tc>
                  <a:txBody>
                    <a:bodyPr/>
                    <a:lstStyle/>
                    <a:p>
                      <a:pPr algn="l" fontAlgn="t"/>
                      <a:r>
                        <a:rPr lang="el-GR" sz="1300" b="0" i="0" u="none" strike="noStrike">
                          <a:solidFill>
                            <a:srgbClr val="000000"/>
                          </a:solidFill>
                          <a:latin typeface="Calibri"/>
                        </a:rPr>
                        <a:t>10.9</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Παραγωγή παρασκευασμένων ζωοτροφών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FF0000"/>
                          </a:solidFill>
                          <a:latin typeface="Calibri"/>
                        </a:rPr>
                        <a:t>Α1</a:t>
                      </a:r>
                      <a:r>
                        <a:rPr lang="el-GR" sz="1300" b="0" i="0" u="none" strike="noStrike" dirty="0">
                          <a:solidFill>
                            <a:srgbClr val="FF0000"/>
                          </a:solidFill>
                          <a:latin typeface="Calibri"/>
                        </a:rPr>
                        <a:t>, </a:t>
                      </a:r>
                      <a:r>
                        <a:rPr lang="el-GR" sz="1300" b="0" i="0" u="none" strike="noStrike" dirty="0" err="1">
                          <a:solidFill>
                            <a:srgbClr val="FF0000"/>
                          </a:solidFill>
                          <a:latin typeface="Calibri"/>
                        </a:rPr>
                        <a:t>Α2</a:t>
                      </a:r>
                      <a:r>
                        <a:rPr lang="el-GR" sz="1300" b="0" i="0" u="none" strike="noStrike" dirty="0">
                          <a:solidFill>
                            <a:srgbClr val="FF0000"/>
                          </a:solidFill>
                          <a:latin typeface="Calibri"/>
                        </a:rPr>
                        <a:t>, </a:t>
                      </a:r>
                      <a:r>
                        <a:rPr lang="el-GR" sz="1300" b="0" i="0" u="none" strike="noStrike" dirty="0" err="1">
                          <a:solidFill>
                            <a:srgbClr val="FF0000"/>
                          </a:solidFill>
                          <a:latin typeface="Calibri"/>
                        </a:rPr>
                        <a:t>A3</a:t>
                      </a:r>
                      <a:r>
                        <a:rPr lang="el-GR" sz="1300" b="0" i="0" u="none" strike="noStrike" dirty="0">
                          <a:solidFill>
                            <a:srgbClr val="FF0000"/>
                          </a:solidFill>
                          <a:latin typeface="Calibri"/>
                        </a:rPr>
                        <a:t>, </a:t>
                      </a:r>
                      <a:r>
                        <a:rPr lang="el-GR" sz="1300" b="0" i="0" u="none" strike="noStrike" dirty="0" err="1">
                          <a:solidFill>
                            <a:srgbClr val="FF0000"/>
                          </a:solidFill>
                          <a:latin typeface="Calibri"/>
                        </a:rPr>
                        <a:t>Α4</a:t>
                      </a:r>
                      <a:r>
                        <a:rPr lang="el-GR" sz="1300" b="0" i="0" u="none" strike="noStrike" dirty="0">
                          <a:solidFill>
                            <a:srgbClr val="FF0000"/>
                          </a:solidFill>
                          <a:latin typeface="Calibri"/>
                        </a:rPr>
                        <a:t>, </a:t>
                      </a:r>
                      <a:r>
                        <a:rPr lang="el-GR" sz="1300" b="0" i="0" u="none" strike="noStrike" dirty="0" err="1">
                          <a:solidFill>
                            <a:srgbClr val="FF0000"/>
                          </a:solidFill>
                          <a:latin typeface="Calibri"/>
                        </a:rPr>
                        <a:t>Α5</a:t>
                      </a:r>
                      <a:r>
                        <a:rPr lang="el-GR" sz="1300" b="0" i="0" u="none" strike="noStrike" dirty="0">
                          <a:solidFill>
                            <a:srgbClr val="FF0000"/>
                          </a:solidFill>
                          <a:latin typeface="Calibri"/>
                        </a:rPr>
                        <a:t>, </a:t>
                      </a:r>
                      <a:r>
                        <a:rPr lang="el-GR" sz="1300" b="0" i="0" u="none" strike="noStrike" dirty="0" err="1">
                          <a:solidFill>
                            <a:srgbClr val="FF0000"/>
                          </a:solidFill>
                          <a:latin typeface="Calibri"/>
                        </a:rPr>
                        <a:t>Α6</a:t>
                      </a:r>
                      <a:r>
                        <a:rPr lang="el-GR" sz="1300" b="0" i="0" u="none" strike="noStrike" dirty="0">
                          <a:solidFill>
                            <a:srgbClr val="FF0000"/>
                          </a:solidFill>
                          <a:latin typeface="Calibri"/>
                        </a:rPr>
                        <a:t>, </a:t>
                      </a:r>
                      <a:r>
                        <a:rPr lang="el-GR" sz="1300" b="0" i="0" u="none" strike="noStrike" dirty="0" err="1">
                          <a:solidFill>
                            <a:srgbClr val="FF0000"/>
                          </a:solidFill>
                          <a:latin typeface="Calibri"/>
                        </a:rPr>
                        <a:t>Α7</a:t>
                      </a:r>
                      <a:r>
                        <a:rPr lang="el-GR" sz="1300" b="0" i="0" u="none" strike="noStrike" dirty="0">
                          <a:solidFill>
                            <a:srgbClr val="FF0000"/>
                          </a:solidFill>
                          <a:latin typeface="Calibri"/>
                        </a:rPr>
                        <a:t>, </a:t>
                      </a:r>
                      <a:r>
                        <a:rPr lang="el-GR" sz="1300" b="0" i="0" u="none" strike="noStrike" dirty="0" err="1">
                          <a:solidFill>
                            <a:srgbClr val="FF0000"/>
                          </a:solidFill>
                          <a:latin typeface="Calibri"/>
                        </a:rPr>
                        <a:t>Α8</a:t>
                      </a:r>
                      <a:endParaRPr lang="el-GR" sz="1300" b="0" i="0" u="none" strike="noStrike" dirty="0">
                        <a:solidFill>
                          <a:srgbClr val="FF000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7030A0"/>
                          </a:solidFill>
                          <a:latin typeface="Calibri"/>
                        </a:rPr>
                        <a:t>Β1</a:t>
                      </a:r>
                      <a:r>
                        <a:rPr lang="el-GR" sz="1300" b="0" i="0" u="none" strike="noStrike" dirty="0">
                          <a:solidFill>
                            <a:srgbClr val="7030A0"/>
                          </a:solidFill>
                          <a:latin typeface="Calibri"/>
                        </a:rPr>
                        <a:t>, </a:t>
                      </a:r>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Β3</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 </a:t>
                      </a:r>
                      <a:r>
                        <a:rPr lang="el-GR" sz="1300" b="0" i="0" u="none" strike="noStrike" dirty="0" err="1">
                          <a:solidFill>
                            <a:srgbClr val="00B050"/>
                          </a:solidFill>
                          <a:latin typeface="Calibri"/>
                        </a:rPr>
                        <a:t>Δ8</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7030A0"/>
                          </a:solidFill>
                          <a:latin typeface="Calibri"/>
                        </a:rPr>
                        <a:t>Η7</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9697">
                <a:tc>
                  <a:txBody>
                    <a:bodyPr/>
                    <a:lstStyle/>
                    <a:p>
                      <a:pPr algn="l" fontAlgn="t"/>
                      <a:r>
                        <a:rPr lang="el-GR" sz="1300" b="0" i="0" u="none" strike="noStrike">
                          <a:solidFill>
                            <a:srgbClr val="000000"/>
                          </a:solidFill>
                          <a:latin typeface="Calibri"/>
                        </a:rPr>
                        <a:t>11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Ποτοποιία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FF0000"/>
                          </a:solidFill>
                          <a:latin typeface="Calibri"/>
                        </a:rPr>
                        <a:t>Α1</a:t>
                      </a:r>
                      <a:r>
                        <a:rPr lang="el-GR" sz="1300" b="0" i="0" u="none" strike="noStrike" dirty="0">
                          <a:solidFill>
                            <a:srgbClr val="FF0000"/>
                          </a:solidFill>
                          <a:latin typeface="Calibri"/>
                        </a:rPr>
                        <a:t>, </a:t>
                      </a:r>
                      <a:r>
                        <a:rPr lang="el-GR" sz="1300" b="0" i="0" u="none" strike="noStrike" dirty="0" err="1">
                          <a:solidFill>
                            <a:srgbClr val="FF0000"/>
                          </a:solidFill>
                          <a:latin typeface="Calibri"/>
                        </a:rPr>
                        <a:t>Α2</a:t>
                      </a:r>
                      <a:r>
                        <a:rPr lang="el-GR" sz="1300" b="0" i="0" u="none" strike="noStrike" dirty="0">
                          <a:solidFill>
                            <a:srgbClr val="FF0000"/>
                          </a:solidFill>
                          <a:latin typeface="Calibri"/>
                        </a:rPr>
                        <a:t>, </a:t>
                      </a:r>
                      <a:r>
                        <a:rPr lang="el-GR" sz="1300" b="0" i="0" u="none" strike="noStrike" dirty="0" err="1">
                          <a:solidFill>
                            <a:srgbClr val="FF0000"/>
                          </a:solidFill>
                          <a:latin typeface="Calibri"/>
                        </a:rPr>
                        <a:t>A3</a:t>
                      </a:r>
                      <a:r>
                        <a:rPr lang="el-GR" sz="1300" b="0" i="0" u="none" strike="noStrike" dirty="0">
                          <a:solidFill>
                            <a:srgbClr val="FF0000"/>
                          </a:solidFill>
                          <a:latin typeface="Calibri"/>
                        </a:rPr>
                        <a:t>, </a:t>
                      </a:r>
                      <a:r>
                        <a:rPr lang="el-GR" sz="1300" b="0" i="0" u="none" strike="noStrike" dirty="0" err="1">
                          <a:solidFill>
                            <a:srgbClr val="FF0000"/>
                          </a:solidFill>
                          <a:latin typeface="Calibri"/>
                        </a:rPr>
                        <a:t>Α4</a:t>
                      </a:r>
                      <a:r>
                        <a:rPr lang="el-GR" sz="1300" b="0" i="0" u="none" strike="noStrike" dirty="0">
                          <a:solidFill>
                            <a:srgbClr val="FF0000"/>
                          </a:solidFill>
                          <a:latin typeface="Calibri"/>
                        </a:rPr>
                        <a:t>, </a:t>
                      </a:r>
                      <a:r>
                        <a:rPr lang="el-GR" sz="1300" b="0" i="0" u="none" strike="noStrike" dirty="0" err="1">
                          <a:solidFill>
                            <a:srgbClr val="FF0000"/>
                          </a:solidFill>
                          <a:latin typeface="Calibri"/>
                        </a:rPr>
                        <a:t>Α5</a:t>
                      </a:r>
                      <a:r>
                        <a:rPr lang="el-GR" sz="1300" b="0" i="0" u="none" strike="noStrike" dirty="0">
                          <a:solidFill>
                            <a:srgbClr val="FF0000"/>
                          </a:solidFill>
                          <a:latin typeface="Calibri"/>
                        </a:rPr>
                        <a:t>, </a:t>
                      </a:r>
                      <a:r>
                        <a:rPr lang="el-GR" sz="1300" b="0" i="0" u="none" strike="noStrike" dirty="0" err="1">
                          <a:solidFill>
                            <a:srgbClr val="FF0000"/>
                          </a:solidFill>
                          <a:latin typeface="Calibri"/>
                        </a:rPr>
                        <a:t>Α6</a:t>
                      </a:r>
                      <a:r>
                        <a:rPr lang="el-GR" sz="1300" b="0" i="0" u="none" strike="noStrike" dirty="0">
                          <a:solidFill>
                            <a:srgbClr val="FF0000"/>
                          </a:solidFill>
                          <a:latin typeface="Calibri"/>
                        </a:rPr>
                        <a:t>, </a:t>
                      </a:r>
                      <a:r>
                        <a:rPr lang="el-GR" sz="1300" b="0" i="0" u="none" strike="noStrike" dirty="0" err="1">
                          <a:solidFill>
                            <a:srgbClr val="FF0000"/>
                          </a:solidFill>
                          <a:latin typeface="Calibri"/>
                        </a:rPr>
                        <a:t>Α7</a:t>
                      </a:r>
                      <a:r>
                        <a:rPr lang="el-GR" sz="1300" b="0" i="0" u="none" strike="noStrike" dirty="0">
                          <a:solidFill>
                            <a:srgbClr val="FF0000"/>
                          </a:solidFill>
                          <a:latin typeface="Calibri"/>
                        </a:rPr>
                        <a:t>, </a:t>
                      </a:r>
                      <a:r>
                        <a:rPr lang="el-GR" sz="1300" b="0" i="0" u="none" strike="noStrike" dirty="0" err="1">
                          <a:solidFill>
                            <a:srgbClr val="FF0000"/>
                          </a:solidFill>
                          <a:latin typeface="Calibri"/>
                        </a:rPr>
                        <a:t>Α8</a:t>
                      </a:r>
                      <a:endParaRPr lang="el-GR" sz="1300" b="0" i="0" u="none" strike="noStrike" dirty="0">
                        <a:solidFill>
                          <a:srgbClr val="FF000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7030A0"/>
                          </a:solidFill>
                          <a:latin typeface="Calibri"/>
                        </a:rPr>
                        <a:t>Β1</a:t>
                      </a:r>
                      <a:r>
                        <a:rPr lang="el-GR" sz="1300" b="0" i="0" u="none" strike="noStrike" dirty="0">
                          <a:solidFill>
                            <a:srgbClr val="7030A0"/>
                          </a:solidFill>
                          <a:latin typeface="Calibri"/>
                        </a:rPr>
                        <a:t>, </a:t>
                      </a:r>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5">
                              <a:lumMod val="50000"/>
                            </a:schemeClr>
                          </a:solidFill>
                          <a:latin typeface="Calibri"/>
                        </a:rPr>
                        <a:t>Γ1</a:t>
                      </a:r>
                      <a:endParaRPr lang="el-GR" sz="13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a:solidFill>
                            <a:srgbClr val="7030A0"/>
                          </a:solidFill>
                          <a:latin typeface="Calibri"/>
                        </a:rPr>
                        <a:t>HI, </a:t>
                      </a:r>
                      <a:r>
                        <a:rPr lang="el-GR" sz="1300" b="0" i="0" u="none" strike="noStrike" dirty="0" err="1">
                          <a:solidFill>
                            <a:srgbClr val="7030A0"/>
                          </a:solidFill>
                          <a:latin typeface="Calibri"/>
                        </a:rPr>
                        <a:t>Η7</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Πίνακας"/>
          <p:cNvGraphicFramePr>
            <a:graphicFrameLocks noGrp="1"/>
          </p:cNvGraphicFramePr>
          <p:nvPr/>
        </p:nvGraphicFramePr>
        <p:xfrm>
          <a:off x="0" y="1196752"/>
          <a:ext cx="9144000" cy="5185429"/>
        </p:xfrm>
        <a:graphic>
          <a:graphicData uri="http://schemas.openxmlformats.org/drawingml/2006/table">
            <a:tbl>
              <a:tblPr/>
              <a:tblGrid>
                <a:gridCol w="511203"/>
                <a:gridCol w="2404613"/>
                <a:gridCol w="1008112"/>
                <a:gridCol w="936104"/>
                <a:gridCol w="792088"/>
                <a:gridCol w="1008112"/>
                <a:gridCol w="792088"/>
                <a:gridCol w="864096"/>
                <a:gridCol w="827584"/>
              </a:tblGrid>
              <a:tr h="176018">
                <a:tc>
                  <a:txBody>
                    <a:bodyPr/>
                    <a:lstStyle/>
                    <a:p>
                      <a:pPr algn="ctr" fontAlgn="t"/>
                      <a:r>
                        <a:rPr lang="el-GR" sz="1300" b="1" i="0" u="none" strike="noStrike" dirty="0" err="1">
                          <a:solidFill>
                            <a:srgbClr val="000000"/>
                          </a:solidFill>
                          <a:latin typeface="Calibri"/>
                        </a:rPr>
                        <a:t>ΣΤΑΚΟΔ</a:t>
                      </a:r>
                      <a:r>
                        <a:rPr lang="el-GR" sz="1300" b="1" i="0" u="none" strike="noStrike" dirty="0">
                          <a:solidFill>
                            <a:srgbClr val="000000"/>
                          </a:solidFill>
                          <a:latin typeface="Calibri"/>
                        </a:rPr>
                        <a:t> 2008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l-GR" sz="1300" b="1" i="0" u="none" strike="noStrike" dirty="0">
                          <a:solidFill>
                            <a:srgbClr val="000000"/>
                          </a:solidFill>
                          <a:latin typeface="Calibri"/>
                        </a:rPr>
                        <a:t>Δραστηριότητα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FF0000"/>
                          </a:solidFill>
                          <a:latin typeface="Calibri"/>
                        </a:rPr>
                        <a:t>Γενικές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7030A0"/>
                          </a:solidFill>
                          <a:latin typeface="Calibri"/>
                        </a:rPr>
                        <a:t>Κανόνες υγιεινής και ασφάλειας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chemeClr val="accent5">
                              <a:lumMod val="50000"/>
                            </a:schemeClr>
                          </a:solidFill>
                          <a:latin typeface="Calibri"/>
                        </a:rPr>
                        <a:t>Θόρυβος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00B050"/>
                          </a:solidFill>
                          <a:latin typeface="Calibri"/>
                        </a:rPr>
                        <a:t>Αέρια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0070C0"/>
                          </a:solidFill>
                          <a:latin typeface="Calibri"/>
                        </a:rPr>
                        <a:t>Υγρά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chemeClr val="accent6">
                              <a:lumMod val="50000"/>
                            </a:schemeClr>
                          </a:solidFill>
                          <a:latin typeface="Calibri"/>
                        </a:rPr>
                        <a:t>Στερεά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chemeClr val="accent6">
                              <a:lumMod val="75000"/>
                            </a:schemeClr>
                          </a:solidFill>
                          <a:latin typeface="Calibri"/>
                        </a:rPr>
                        <a:t>Ειδικές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64027">
                <a:tc>
                  <a:txBody>
                    <a:bodyPr/>
                    <a:lstStyle/>
                    <a:p>
                      <a:pPr algn="l" fontAlgn="t"/>
                      <a:r>
                        <a:rPr lang="el-GR" sz="1300" b="0" i="0" u="none" strike="noStrike" dirty="0">
                          <a:solidFill>
                            <a:srgbClr val="000000"/>
                          </a:solidFill>
                          <a:latin typeface="Calibri"/>
                        </a:rPr>
                        <a:t>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Παραγωγή προϊόντων καπνού</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FF0000"/>
                          </a:solidFill>
                          <a:latin typeface="Calibri"/>
                        </a:rPr>
                        <a:t>Α1,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7030A0"/>
                          </a:solidFill>
                          <a:latin typeface="Calibri"/>
                        </a:rPr>
                        <a:t>Β1</a:t>
                      </a:r>
                      <a:r>
                        <a:rPr lang="el-GR" sz="1300" b="0" i="0" u="none" strike="noStrike" dirty="0">
                          <a:solidFill>
                            <a:srgbClr val="7030A0"/>
                          </a:solidFill>
                          <a:latin typeface="Calibri"/>
                        </a:rPr>
                        <a:t>, </a:t>
                      </a:r>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Β3</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5">
                              <a:lumMod val="50000"/>
                            </a:schemeClr>
                          </a:solidFill>
                          <a:latin typeface="Calibri"/>
                        </a:rPr>
                        <a:t>Γ1</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Γ2</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Γ3</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Γ4</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Γ5</a:t>
                      </a:r>
                      <a:endParaRPr lang="el-GR" sz="13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 </a:t>
                      </a:r>
                      <a:r>
                        <a:rPr lang="el-GR" sz="1300" b="0" i="0" u="none" strike="noStrike" dirty="0" err="1">
                          <a:solidFill>
                            <a:srgbClr val="00B050"/>
                          </a:solidFill>
                          <a:latin typeface="Calibri"/>
                        </a:rPr>
                        <a:t>Δ8</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Η4</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Η8</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027">
                <a:tc>
                  <a:txBody>
                    <a:bodyPr/>
                    <a:lstStyle/>
                    <a:p>
                      <a:pPr algn="l" fontAlgn="t"/>
                      <a:r>
                        <a:rPr lang="el-GR" sz="1300" b="0" i="0" u="none" strike="noStrike">
                          <a:solidFill>
                            <a:srgbClr val="000000"/>
                          </a:solidFill>
                          <a:latin typeface="Calibri"/>
                        </a:rPr>
                        <a:t>13.1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Προπαρασκευή και νηματοποίηση υφαντικών ινών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FF0000"/>
                          </a:solidFill>
                          <a:latin typeface="Calibri"/>
                        </a:rPr>
                        <a:t>Α1,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Β3</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5">
                              <a:lumMod val="50000"/>
                            </a:schemeClr>
                          </a:solidFill>
                          <a:latin typeface="Calibri"/>
                        </a:rPr>
                        <a:t>Γ1</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Γ2</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Γ3</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Γ4</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Γ5</a:t>
                      </a:r>
                      <a:endParaRPr lang="el-GR" sz="13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 </a:t>
                      </a:r>
                      <a:r>
                        <a:rPr lang="el-GR" sz="1300" b="0" i="0" u="none" strike="noStrike" dirty="0" err="1">
                          <a:solidFill>
                            <a:srgbClr val="00B050"/>
                          </a:solidFill>
                          <a:latin typeface="Calibri"/>
                        </a:rPr>
                        <a:t>Δ8</a:t>
                      </a:r>
                      <a:r>
                        <a:rPr lang="el-GR" sz="1300" b="0" i="0" u="none" strike="noStrike" dirty="0">
                          <a:solidFill>
                            <a:srgbClr val="00B050"/>
                          </a:solidFill>
                          <a:latin typeface="Calibri"/>
                        </a:rPr>
                        <a:t>, </a:t>
                      </a:r>
                      <a:r>
                        <a:rPr lang="el-GR" sz="1300" b="0" i="0" u="none" strike="noStrike" dirty="0" err="1">
                          <a:solidFill>
                            <a:srgbClr val="00B050"/>
                          </a:solidFill>
                          <a:latin typeface="Calibri"/>
                        </a:rPr>
                        <a:t>Δ9</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Ζ4</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Ζ5</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Η4</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Η7</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Η8</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027">
                <a:tc>
                  <a:txBody>
                    <a:bodyPr/>
                    <a:lstStyle/>
                    <a:p>
                      <a:pPr algn="l" fontAlgn="t"/>
                      <a:r>
                        <a:rPr lang="el-GR" sz="1300" b="0" i="0" u="none" strike="noStrike">
                          <a:solidFill>
                            <a:srgbClr val="000000"/>
                          </a:solidFill>
                          <a:latin typeface="Calibri"/>
                        </a:rPr>
                        <a:t>13.2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Ύφανση κλωστοϋφαντουργικών υλών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FF0000"/>
                          </a:solidFill>
                          <a:latin typeface="Calibri"/>
                        </a:rPr>
                        <a:t>Α1</a:t>
                      </a:r>
                      <a:r>
                        <a:rPr lang="el-GR" sz="1300" b="0" i="0" u="none" strike="noStrike" dirty="0">
                          <a:solidFill>
                            <a:srgbClr val="FF0000"/>
                          </a:solidFill>
                          <a:latin typeface="Calibri"/>
                        </a:rPr>
                        <a:t>, </a:t>
                      </a:r>
                      <a:r>
                        <a:rPr lang="el-GR" sz="1300" b="0" i="0" u="none" strike="noStrike" dirty="0" err="1">
                          <a:solidFill>
                            <a:srgbClr val="FF0000"/>
                          </a:solidFill>
                          <a:latin typeface="Calibri"/>
                        </a:rPr>
                        <a:t>Α2</a:t>
                      </a:r>
                      <a:r>
                        <a:rPr lang="el-GR" sz="1300" b="0" i="0" u="none" strike="noStrike" dirty="0">
                          <a:solidFill>
                            <a:srgbClr val="FF0000"/>
                          </a:solidFill>
                          <a:latin typeface="Calibri"/>
                        </a:rPr>
                        <a:t>, </a:t>
                      </a:r>
                      <a:r>
                        <a:rPr lang="el-GR" sz="1300" b="0" i="0" u="none" strike="noStrike" dirty="0" err="1">
                          <a:solidFill>
                            <a:srgbClr val="FF0000"/>
                          </a:solidFill>
                          <a:latin typeface="Calibri"/>
                        </a:rPr>
                        <a:t>A3</a:t>
                      </a:r>
                      <a:r>
                        <a:rPr lang="el-GR" sz="1300" b="0" i="0" u="none" strike="noStrike" dirty="0">
                          <a:solidFill>
                            <a:srgbClr val="FF0000"/>
                          </a:solidFill>
                          <a:latin typeface="Calibri"/>
                        </a:rPr>
                        <a:t>, </a:t>
                      </a:r>
                      <a:r>
                        <a:rPr lang="el-GR" sz="1300" b="0" i="0" u="none" strike="noStrike" dirty="0" err="1">
                          <a:solidFill>
                            <a:srgbClr val="FF0000"/>
                          </a:solidFill>
                          <a:latin typeface="Calibri"/>
                        </a:rPr>
                        <a:t>Α4</a:t>
                      </a:r>
                      <a:r>
                        <a:rPr lang="el-GR" sz="1300" b="0" i="0" u="none" strike="noStrike" dirty="0">
                          <a:solidFill>
                            <a:srgbClr val="FF0000"/>
                          </a:solidFill>
                          <a:latin typeface="Calibri"/>
                        </a:rPr>
                        <a:t>, </a:t>
                      </a:r>
                      <a:r>
                        <a:rPr lang="el-GR" sz="1300" b="0" i="0" u="none" strike="noStrike" dirty="0" err="1">
                          <a:solidFill>
                            <a:srgbClr val="FF0000"/>
                          </a:solidFill>
                          <a:latin typeface="Calibri"/>
                        </a:rPr>
                        <a:t>Α5</a:t>
                      </a:r>
                      <a:r>
                        <a:rPr lang="el-GR" sz="1300" b="0" i="0" u="none" strike="noStrike" dirty="0">
                          <a:solidFill>
                            <a:srgbClr val="FF0000"/>
                          </a:solidFill>
                          <a:latin typeface="Calibri"/>
                        </a:rPr>
                        <a:t>, </a:t>
                      </a:r>
                      <a:r>
                        <a:rPr lang="el-GR" sz="1300" b="0" i="0" u="none" strike="noStrike" dirty="0" err="1">
                          <a:solidFill>
                            <a:srgbClr val="FF0000"/>
                          </a:solidFill>
                          <a:latin typeface="Calibri"/>
                        </a:rPr>
                        <a:t>Α6</a:t>
                      </a:r>
                      <a:r>
                        <a:rPr lang="el-GR" sz="1300" b="0" i="0" u="none" strike="noStrike" dirty="0">
                          <a:solidFill>
                            <a:srgbClr val="FF0000"/>
                          </a:solidFill>
                          <a:latin typeface="Calibri"/>
                        </a:rPr>
                        <a:t>, </a:t>
                      </a:r>
                      <a:r>
                        <a:rPr lang="el-GR" sz="1300" b="0" i="0" u="none" strike="noStrike" dirty="0" err="1">
                          <a:solidFill>
                            <a:srgbClr val="FF0000"/>
                          </a:solidFill>
                          <a:latin typeface="Calibri"/>
                        </a:rPr>
                        <a:t>Α7</a:t>
                      </a:r>
                      <a:r>
                        <a:rPr lang="el-GR" sz="1300" b="0" i="0" u="none" strike="noStrike" dirty="0">
                          <a:solidFill>
                            <a:srgbClr val="FF0000"/>
                          </a:solidFill>
                          <a:latin typeface="Calibri"/>
                        </a:rPr>
                        <a:t>, </a:t>
                      </a:r>
                      <a:r>
                        <a:rPr lang="el-GR" sz="1300" b="0" i="0" u="none" strike="noStrike" dirty="0" err="1">
                          <a:solidFill>
                            <a:srgbClr val="FF0000"/>
                          </a:solidFill>
                          <a:latin typeface="Calibri"/>
                        </a:rPr>
                        <a:t>Α8</a:t>
                      </a:r>
                      <a:endParaRPr lang="el-GR" sz="1300" b="0" i="0" u="none" strike="noStrike" dirty="0">
                        <a:solidFill>
                          <a:srgbClr val="FF000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Β3</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5">
                              <a:lumMod val="50000"/>
                            </a:schemeClr>
                          </a:solidFill>
                          <a:latin typeface="Calibri"/>
                        </a:rPr>
                        <a:t>Γ1</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Γ2</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Γ3</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Γ4</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Γ5</a:t>
                      </a:r>
                      <a:endParaRPr lang="el-GR" sz="13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 </a:t>
                      </a:r>
                      <a:r>
                        <a:rPr lang="el-GR" sz="1300" b="0" i="0" u="none" strike="noStrike" dirty="0" err="1">
                          <a:solidFill>
                            <a:srgbClr val="00B050"/>
                          </a:solidFill>
                          <a:latin typeface="Calibri"/>
                        </a:rPr>
                        <a:t>Δ8</a:t>
                      </a:r>
                      <a:r>
                        <a:rPr lang="el-GR" sz="1300" b="0" i="0" u="none" strike="noStrike" dirty="0">
                          <a:solidFill>
                            <a:srgbClr val="00B050"/>
                          </a:solidFill>
                          <a:latin typeface="Calibri"/>
                        </a:rPr>
                        <a:t>, </a:t>
                      </a:r>
                      <a:r>
                        <a:rPr lang="el-GR" sz="1300" b="0" i="0" u="none" strike="noStrike" dirty="0" err="1">
                          <a:solidFill>
                            <a:srgbClr val="00B050"/>
                          </a:solidFill>
                          <a:latin typeface="Calibri"/>
                        </a:rPr>
                        <a:t>Δ9</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Ζ4</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Ζ5</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Η4</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Η7</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Η8</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027">
                <a:tc>
                  <a:txBody>
                    <a:bodyPr/>
                    <a:lstStyle/>
                    <a:p>
                      <a:pPr algn="l" fontAlgn="t"/>
                      <a:r>
                        <a:rPr lang="el-GR" sz="1300" b="0" i="0" u="none" strike="noStrike">
                          <a:solidFill>
                            <a:srgbClr val="000000"/>
                          </a:solidFill>
                          <a:latin typeface="Calibri"/>
                        </a:rPr>
                        <a:t>13.3</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Τελειοποίηση (φινίρισμα) υφαντουργικών προϊόντων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FF0000"/>
                          </a:solidFill>
                          <a:latin typeface="Calibri"/>
                        </a:rPr>
                        <a:t>Α1,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Β3</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5">
                              <a:lumMod val="50000"/>
                            </a:schemeClr>
                          </a:solidFill>
                          <a:latin typeface="Calibri"/>
                        </a:rPr>
                        <a:t>Γ1</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Γ2</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Γ3</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Γ4</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Γ5</a:t>
                      </a:r>
                      <a:endParaRPr lang="el-GR" sz="13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 </a:t>
                      </a:r>
                      <a:r>
                        <a:rPr lang="el-GR" sz="1300" b="0" i="0" u="none" strike="noStrike" dirty="0" err="1">
                          <a:solidFill>
                            <a:srgbClr val="00B050"/>
                          </a:solidFill>
                          <a:latin typeface="Calibri"/>
                        </a:rPr>
                        <a:t>Δ8</a:t>
                      </a:r>
                      <a:r>
                        <a:rPr lang="el-GR" sz="1300" b="0" i="0" u="none" strike="noStrike" dirty="0">
                          <a:solidFill>
                            <a:srgbClr val="00B050"/>
                          </a:solidFill>
                          <a:latin typeface="Calibri"/>
                        </a:rPr>
                        <a:t>, </a:t>
                      </a:r>
                      <a:r>
                        <a:rPr lang="el-GR" sz="1300" b="0" i="0" u="none" strike="noStrike" dirty="0" err="1">
                          <a:solidFill>
                            <a:srgbClr val="00B050"/>
                          </a:solidFill>
                          <a:latin typeface="Calibri"/>
                        </a:rPr>
                        <a:t>Δ9</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Ζ4</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Ζ5</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Η4</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Η7</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Η8</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027">
                <a:tc>
                  <a:txBody>
                    <a:bodyPr/>
                    <a:lstStyle/>
                    <a:p>
                      <a:pPr algn="l" fontAlgn="t"/>
                      <a:r>
                        <a:rPr lang="el-GR" sz="1300" b="0" i="0" u="none" strike="noStrike">
                          <a:solidFill>
                            <a:srgbClr val="000000"/>
                          </a:solidFill>
                          <a:latin typeface="Calibri"/>
                        </a:rPr>
                        <a:t>13.9</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Κατασκευή άλλων κλωστοϋφαντουργικών προϊόντων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FF0000"/>
                          </a:solidFill>
                          <a:latin typeface="Calibri"/>
                        </a:rPr>
                        <a:t>Α1,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Β3</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 </a:t>
                      </a:r>
                      <a:r>
                        <a:rPr lang="el-GR" sz="1300" b="0" i="0" u="none" strike="noStrike" dirty="0" err="1">
                          <a:solidFill>
                            <a:srgbClr val="00B050"/>
                          </a:solidFill>
                          <a:latin typeface="Calibri"/>
                        </a:rPr>
                        <a:t>Δ8</a:t>
                      </a:r>
                      <a:r>
                        <a:rPr lang="el-GR" sz="1300" b="0" i="0" u="none" strike="noStrike" dirty="0">
                          <a:solidFill>
                            <a:srgbClr val="00B050"/>
                          </a:solidFill>
                          <a:latin typeface="Calibri"/>
                        </a:rPr>
                        <a:t>, </a:t>
                      </a:r>
                      <a:r>
                        <a:rPr lang="el-GR" sz="1300" b="0" i="0" u="none" strike="noStrike" dirty="0" err="1">
                          <a:solidFill>
                            <a:srgbClr val="00B050"/>
                          </a:solidFill>
                          <a:latin typeface="Calibri"/>
                        </a:rPr>
                        <a:t>Δ9</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Ζ4</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Ζ5</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Η4</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Η7</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Η8</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027">
                <a:tc>
                  <a:txBody>
                    <a:bodyPr/>
                    <a:lstStyle/>
                    <a:p>
                      <a:pPr algn="l" fontAlgn="t"/>
                      <a:r>
                        <a:rPr lang="el-GR" sz="1300" b="0" i="0" u="none" strike="noStrike">
                          <a:solidFill>
                            <a:srgbClr val="000000"/>
                          </a:solidFill>
                          <a:latin typeface="Calibri"/>
                        </a:rPr>
                        <a:t>14.1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Κατασκευή ειδών ένδυσης, εκτός από γούνινα ενδύματα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7030A0"/>
                          </a:solidFill>
                          <a:latin typeface="Calibri"/>
                        </a:rPr>
                        <a:t>Β1</a:t>
                      </a:r>
                      <a:r>
                        <a:rPr lang="el-GR" sz="1300" b="0" i="0" u="none" strike="noStrike" dirty="0">
                          <a:solidFill>
                            <a:srgbClr val="7030A0"/>
                          </a:solidFill>
                          <a:latin typeface="Calibri"/>
                        </a:rPr>
                        <a:t>, </a:t>
                      </a:r>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Η4</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Η8</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027">
                <a:tc>
                  <a:txBody>
                    <a:bodyPr/>
                    <a:lstStyle/>
                    <a:p>
                      <a:pPr algn="l" fontAlgn="t"/>
                      <a:r>
                        <a:rPr lang="el-GR" sz="1300" b="0" i="0" u="none" strike="noStrike">
                          <a:solidFill>
                            <a:srgbClr val="000000"/>
                          </a:solidFill>
                          <a:latin typeface="Calibri"/>
                        </a:rPr>
                        <a:t>14.2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Κατασκευή γούνινων ειδών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7030A0"/>
                          </a:solidFill>
                          <a:latin typeface="Calibri"/>
                        </a:rPr>
                        <a:t>Β1</a:t>
                      </a:r>
                      <a:r>
                        <a:rPr lang="el-GR" sz="1300" b="0" i="0" u="none" strike="noStrike" dirty="0">
                          <a:solidFill>
                            <a:srgbClr val="7030A0"/>
                          </a:solidFill>
                          <a:latin typeface="Calibri"/>
                        </a:rPr>
                        <a:t>, </a:t>
                      </a:r>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Η4</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Η8</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027">
                <a:tc>
                  <a:txBody>
                    <a:bodyPr/>
                    <a:lstStyle/>
                    <a:p>
                      <a:pPr algn="l" fontAlgn="t"/>
                      <a:r>
                        <a:rPr lang="el-GR" sz="1300" b="0" i="0" u="none" strike="noStrike">
                          <a:solidFill>
                            <a:srgbClr val="000000"/>
                          </a:solidFill>
                          <a:latin typeface="Calibri"/>
                        </a:rPr>
                        <a:t>14.3</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Κατασκευή πλεκτών ειδών και ειδών πλέξης κροσέ</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7030A0"/>
                          </a:solidFill>
                          <a:latin typeface="Calibri"/>
                        </a:rPr>
                        <a:t>Β1</a:t>
                      </a:r>
                      <a:r>
                        <a:rPr lang="el-GR" sz="1300" b="0" i="0" u="none" strike="noStrike" dirty="0">
                          <a:solidFill>
                            <a:srgbClr val="7030A0"/>
                          </a:solidFill>
                          <a:latin typeface="Calibri"/>
                        </a:rPr>
                        <a:t>, </a:t>
                      </a:r>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Η4</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Η8</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055">
                <a:tc>
                  <a:txBody>
                    <a:bodyPr/>
                    <a:lstStyle/>
                    <a:p>
                      <a:pPr algn="l" fontAlgn="t"/>
                      <a:r>
                        <a:rPr lang="el-GR" sz="1300" b="0" i="0" u="none" strike="noStrike">
                          <a:solidFill>
                            <a:srgbClr val="000000"/>
                          </a:solidFill>
                          <a:latin typeface="Calibri"/>
                        </a:rPr>
                        <a:t>15.1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rgbClr val="000000"/>
                          </a:solidFill>
                          <a:latin typeface="Calibri"/>
                        </a:rPr>
                        <a:t>Κατεργασία και δέψη δέρματος· κατασκευή ειδών ταξιδιού (αποσκευών), τσαντών, ειδών </a:t>
                      </a:r>
                      <a:r>
                        <a:rPr lang="el-GR" sz="1300" b="0" i="0" u="none" strike="noStrike" dirty="0" err="1">
                          <a:solidFill>
                            <a:srgbClr val="000000"/>
                          </a:solidFill>
                          <a:latin typeface="Calibri"/>
                        </a:rPr>
                        <a:t>σελλοποιίας</a:t>
                      </a:r>
                      <a:r>
                        <a:rPr lang="el-GR" sz="1300" b="0" i="0" u="none" strike="noStrike" dirty="0">
                          <a:solidFill>
                            <a:srgbClr val="000000"/>
                          </a:solidFill>
                          <a:latin typeface="Calibri"/>
                        </a:rPr>
                        <a:t> και σαγματοποιίας· κατεργασία και </a:t>
                      </a:r>
                      <a:r>
                        <a:rPr lang="el-GR" sz="1300" b="0" i="0" u="none" strike="noStrike" dirty="0" smtClean="0">
                          <a:solidFill>
                            <a:srgbClr val="000000"/>
                          </a:solidFill>
                          <a:latin typeface="Calibri"/>
                        </a:rPr>
                        <a:t>βαφή γουναρικών</a:t>
                      </a:r>
                      <a:endParaRPr lang="el-GR" sz="1300" b="0" i="0" u="none" strike="noStrike" dirty="0">
                        <a:solidFill>
                          <a:srgbClr val="00000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 </a:t>
                      </a:r>
                      <a:r>
                        <a:rPr lang="el-GR" sz="1300" b="0" i="0" u="none" strike="noStrike" dirty="0" err="1">
                          <a:solidFill>
                            <a:srgbClr val="00B050"/>
                          </a:solidFill>
                          <a:latin typeface="Calibri"/>
                        </a:rPr>
                        <a:t>Δ7</a:t>
                      </a:r>
                      <a:r>
                        <a:rPr lang="el-GR" sz="1300" b="0" i="0" u="none" strike="noStrike" dirty="0">
                          <a:solidFill>
                            <a:srgbClr val="00B050"/>
                          </a:solidFill>
                          <a:latin typeface="Calibri"/>
                        </a:rPr>
                        <a:t>, </a:t>
                      </a:r>
                      <a:r>
                        <a:rPr lang="el-GR" sz="1300" b="0" i="0" u="none" strike="noStrike" dirty="0" err="1">
                          <a:solidFill>
                            <a:srgbClr val="00B050"/>
                          </a:solidFill>
                          <a:latin typeface="Calibri"/>
                        </a:rPr>
                        <a:t>Δ9</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Ζ4</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Ζ5</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Η4</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Η7</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Η8</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Η10</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027">
                <a:tc>
                  <a:txBody>
                    <a:bodyPr/>
                    <a:lstStyle/>
                    <a:p>
                      <a:pPr algn="l" fontAlgn="t"/>
                      <a:r>
                        <a:rPr lang="el-GR" sz="1300" b="0" i="0" u="none" strike="noStrike">
                          <a:solidFill>
                            <a:srgbClr val="000000"/>
                          </a:solidFill>
                          <a:latin typeface="Calibri"/>
                        </a:rPr>
                        <a:t>15.2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rgbClr val="000000"/>
                          </a:solidFill>
                          <a:latin typeface="Calibri"/>
                        </a:rPr>
                        <a:t>Κατασκευή υποδημάτων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de-DE" sz="1300" b="0" i="0" u="none" strike="noStrike" dirty="0">
                          <a:solidFill>
                            <a:srgbClr val="FF0000"/>
                          </a:solidFill>
                          <a:latin typeface="Calibri"/>
                        </a:rPr>
                        <a:t>Al, </a:t>
                      </a:r>
                      <a:r>
                        <a:rPr lang="el-GR" sz="1300" b="0" i="0" u="none" strike="noStrike" dirty="0" err="1">
                          <a:solidFill>
                            <a:srgbClr val="FF0000"/>
                          </a:solidFill>
                          <a:latin typeface="Calibri"/>
                        </a:rPr>
                        <a:t>Α2</a:t>
                      </a:r>
                      <a:r>
                        <a:rPr lang="el-GR" sz="1300" b="0" i="0" u="none" strike="noStrike" dirty="0">
                          <a:solidFill>
                            <a:srgbClr val="FF0000"/>
                          </a:solidFill>
                          <a:latin typeface="Calibri"/>
                        </a:rPr>
                        <a:t>, </a:t>
                      </a:r>
                      <a:r>
                        <a:rPr lang="de-DE" sz="1300" b="0" i="0" u="none" strike="noStrike" dirty="0" err="1">
                          <a:solidFill>
                            <a:srgbClr val="FF0000"/>
                          </a:solidFill>
                          <a:latin typeface="Calibri"/>
                        </a:rPr>
                        <a:t>A3</a:t>
                      </a:r>
                      <a:r>
                        <a:rPr lang="de-DE" sz="1300" b="0" i="0" u="none" strike="noStrike" dirty="0">
                          <a:solidFill>
                            <a:srgbClr val="FF0000"/>
                          </a:solidFill>
                          <a:latin typeface="Calibri"/>
                        </a:rPr>
                        <a:t>, </a:t>
                      </a:r>
                      <a:r>
                        <a:rPr lang="el-GR" sz="1300" b="0" i="0" u="none" strike="noStrike" dirty="0" err="1">
                          <a:solidFill>
                            <a:srgbClr val="FF0000"/>
                          </a:solidFill>
                          <a:latin typeface="Calibri"/>
                        </a:rPr>
                        <a:t>Α4</a:t>
                      </a:r>
                      <a:r>
                        <a:rPr lang="el-GR" sz="1300" b="0" i="0" u="none" strike="noStrike" dirty="0">
                          <a:solidFill>
                            <a:srgbClr val="FF0000"/>
                          </a:solidFill>
                          <a:latin typeface="Calibri"/>
                        </a:rPr>
                        <a:t>, </a:t>
                      </a:r>
                      <a:r>
                        <a:rPr lang="el-GR" sz="1300" b="0" i="0" u="none" strike="noStrike" dirty="0" err="1">
                          <a:solidFill>
                            <a:srgbClr val="FF0000"/>
                          </a:solidFill>
                          <a:latin typeface="Calibri"/>
                        </a:rPr>
                        <a:t>Α5</a:t>
                      </a:r>
                      <a:r>
                        <a:rPr lang="el-GR" sz="1300" b="0" i="0" u="none" strike="noStrike" dirty="0">
                          <a:solidFill>
                            <a:srgbClr val="FF0000"/>
                          </a:solidFill>
                          <a:latin typeface="Calibri"/>
                        </a:rPr>
                        <a:t>, </a:t>
                      </a:r>
                      <a:r>
                        <a:rPr lang="el-GR" sz="1300" b="0" i="0" u="none" strike="noStrike" dirty="0" err="1">
                          <a:solidFill>
                            <a:srgbClr val="FF0000"/>
                          </a:solidFill>
                          <a:latin typeface="Calibri"/>
                        </a:rPr>
                        <a:t>Α6</a:t>
                      </a:r>
                      <a:r>
                        <a:rPr lang="el-GR" sz="1300" b="0" i="0" u="none" strike="noStrike" dirty="0">
                          <a:solidFill>
                            <a:srgbClr val="FF0000"/>
                          </a:solidFill>
                          <a:latin typeface="Calibri"/>
                        </a:rPr>
                        <a:t>, </a:t>
                      </a:r>
                      <a:r>
                        <a:rPr lang="el-GR" sz="1300" b="0" i="0" u="none" strike="noStrike" dirty="0" err="1">
                          <a:solidFill>
                            <a:srgbClr val="FF0000"/>
                          </a:solidFill>
                          <a:latin typeface="Calibri"/>
                        </a:rPr>
                        <a:t>Α7</a:t>
                      </a:r>
                      <a:r>
                        <a:rPr lang="el-GR" sz="1300" b="0" i="0" u="none" strike="noStrike" dirty="0">
                          <a:solidFill>
                            <a:srgbClr val="FF0000"/>
                          </a:solidFill>
                          <a:latin typeface="Calibri"/>
                        </a:rPr>
                        <a:t>, </a:t>
                      </a:r>
                      <a:r>
                        <a:rPr lang="el-GR" sz="1300" b="0" i="0" u="none" strike="noStrike" dirty="0" err="1">
                          <a:solidFill>
                            <a:srgbClr val="FF0000"/>
                          </a:solidFill>
                          <a:latin typeface="Calibri"/>
                        </a:rPr>
                        <a:t>Α8</a:t>
                      </a:r>
                      <a:endParaRPr lang="el-GR" sz="1300" b="0" i="0" u="none" strike="noStrike" dirty="0">
                        <a:solidFill>
                          <a:srgbClr val="FF000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dirty="0" err="1">
                          <a:solidFill>
                            <a:srgbClr val="7030A0"/>
                          </a:solidFill>
                          <a:latin typeface="Calibri"/>
                        </a:rPr>
                        <a:t>Β2</a:t>
                      </a:r>
                      <a:r>
                        <a:rPr lang="el-GR" sz="1300" b="0" i="0" u="none" strike="noStrike" dirty="0">
                          <a:solidFill>
                            <a:srgbClr val="7030A0"/>
                          </a:solidFill>
                          <a:latin typeface="Calibri"/>
                        </a:rPr>
                        <a:t>, </a:t>
                      </a:r>
                      <a:r>
                        <a:rPr lang="el-GR" sz="1300" b="0" i="0" u="none" strike="noStrike" dirty="0" err="1">
                          <a:solidFill>
                            <a:srgbClr val="7030A0"/>
                          </a:solidFill>
                          <a:latin typeface="Calibri"/>
                        </a:rPr>
                        <a:t>Β4</a:t>
                      </a:r>
                      <a:endParaRPr lang="el-GR" sz="1300" b="0" i="0" u="none" strike="noStrike" dirty="0">
                        <a:solidFill>
                          <a:srgbClr val="7030A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5">
                              <a:lumMod val="50000"/>
                            </a:schemeClr>
                          </a:solidFill>
                          <a:latin typeface="Calibri"/>
                        </a:rPr>
                        <a:t>Γ1</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Γ2</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Γ3</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Γ4</a:t>
                      </a:r>
                      <a:r>
                        <a:rPr lang="el-GR" sz="1300" b="0" i="0" u="none" strike="noStrike" dirty="0">
                          <a:solidFill>
                            <a:schemeClr val="accent5">
                              <a:lumMod val="50000"/>
                            </a:schemeClr>
                          </a:solidFill>
                          <a:latin typeface="Calibri"/>
                        </a:rPr>
                        <a:t>, </a:t>
                      </a:r>
                      <a:r>
                        <a:rPr lang="el-GR" sz="1300" b="0" i="0" u="none" strike="noStrike" dirty="0" err="1">
                          <a:solidFill>
                            <a:schemeClr val="accent5">
                              <a:lumMod val="50000"/>
                            </a:schemeClr>
                          </a:solidFill>
                          <a:latin typeface="Calibri"/>
                        </a:rPr>
                        <a:t>Γ5</a:t>
                      </a:r>
                      <a:endParaRPr lang="el-GR" sz="13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Δ3</a:t>
                      </a:r>
                      <a:r>
                        <a:rPr lang="el-GR" sz="1300" b="0" i="0" u="none" strike="noStrike" dirty="0">
                          <a:solidFill>
                            <a:srgbClr val="00B050"/>
                          </a:solidFill>
                          <a:latin typeface="Calibri"/>
                        </a:rPr>
                        <a:t>, </a:t>
                      </a:r>
                      <a:r>
                        <a:rPr lang="el-GR" sz="1300" b="0" i="0" u="none" strike="noStrike" dirty="0" err="1">
                          <a:solidFill>
                            <a:srgbClr val="00B050"/>
                          </a:solidFill>
                          <a:latin typeface="Calibri"/>
                        </a:rPr>
                        <a:t>Δ4</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 </a:t>
                      </a:r>
                      <a:r>
                        <a:rPr lang="el-GR" sz="1300" b="0" i="0" u="none" strike="noStrike" dirty="0" err="1">
                          <a:solidFill>
                            <a:srgbClr val="00B050"/>
                          </a:solidFill>
                          <a:latin typeface="Calibri"/>
                        </a:rPr>
                        <a:t>Δ7</a:t>
                      </a:r>
                      <a:r>
                        <a:rPr lang="el-GR" sz="1300" b="0" i="0" u="none" strike="noStrike" dirty="0">
                          <a:solidFill>
                            <a:srgbClr val="00B050"/>
                          </a:solidFill>
                          <a:latin typeface="Calibri"/>
                        </a:rPr>
                        <a:t>, </a:t>
                      </a:r>
                      <a:r>
                        <a:rPr lang="el-GR" sz="1300" b="0" i="0" u="none" strike="noStrike" dirty="0" err="1">
                          <a:solidFill>
                            <a:srgbClr val="00B050"/>
                          </a:solidFill>
                          <a:latin typeface="Calibri"/>
                        </a:rPr>
                        <a:t>Δ9</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Ζ4</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Ζ5</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Η4</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Η7</a:t>
                      </a:r>
                      <a:r>
                        <a:rPr lang="el-GR" sz="1300" b="0" i="0" u="none" strike="noStrike" dirty="0">
                          <a:solidFill>
                            <a:schemeClr val="accent6">
                              <a:lumMod val="75000"/>
                            </a:schemeClr>
                          </a:solidFill>
                          <a:latin typeface="Calibri"/>
                        </a:rPr>
                        <a:t>, </a:t>
                      </a:r>
                      <a:r>
                        <a:rPr lang="el-GR" sz="1300" b="0" i="0" u="none" strike="noStrike" dirty="0" err="1">
                          <a:solidFill>
                            <a:schemeClr val="accent6">
                              <a:lumMod val="75000"/>
                            </a:schemeClr>
                          </a:solidFill>
                          <a:latin typeface="Calibri"/>
                        </a:rPr>
                        <a:t>Η8</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0" y="692696"/>
          <a:ext cx="9144000" cy="5979680"/>
        </p:xfrm>
        <a:graphic>
          <a:graphicData uri="http://schemas.openxmlformats.org/drawingml/2006/table">
            <a:tbl>
              <a:tblPr/>
              <a:tblGrid>
                <a:gridCol w="511203"/>
                <a:gridCol w="2146120"/>
                <a:gridCol w="1097218"/>
                <a:gridCol w="1265541"/>
                <a:gridCol w="716932"/>
                <a:gridCol w="1165794"/>
                <a:gridCol w="529907"/>
                <a:gridCol w="1005263"/>
                <a:gridCol w="706022"/>
              </a:tblGrid>
              <a:tr h="154553">
                <a:tc>
                  <a:txBody>
                    <a:bodyPr/>
                    <a:lstStyle/>
                    <a:p>
                      <a:pPr algn="ctr" fontAlgn="t"/>
                      <a:r>
                        <a:rPr lang="el-GR" sz="1050" b="1" i="0" u="none" strike="noStrike" dirty="0" err="1">
                          <a:solidFill>
                            <a:srgbClr val="000000"/>
                          </a:solidFill>
                          <a:latin typeface="Calibri"/>
                        </a:rPr>
                        <a:t>ΣΤΑΚΟΔ</a:t>
                      </a:r>
                      <a:r>
                        <a:rPr lang="el-GR" sz="1050" b="1" i="0" u="none" strike="noStrike" dirty="0">
                          <a:solidFill>
                            <a:srgbClr val="000000"/>
                          </a:solidFill>
                          <a:latin typeface="Calibri"/>
                        </a:rPr>
                        <a:t> 2008</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050" b="1" i="0" u="none" strike="noStrike">
                          <a:solidFill>
                            <a:srgbClr val="000000"/>
                          </a:solidFill>
                          <a:latin typeface="Calibri"/>
                        </a:rPr>
                        <a:t>Δραστηριότητα</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050" b="1" i="0" u="none" strike="noStrike" dirty="0">
                          <a:solidFill>
                            <a:srgbClr val="FF0000"/>
                          </a:solidFill>
                          <a:latin typeface="Calibri"/>
                        </a:rPr>
                        <a:t>Γενικές Δεσμεύσεις</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050" b="1" i="0" u="none" strike="noStrike" dirty="0">
                          <a:solidFill>
                            <a:srgbClr val="7030A0"/>
                          </a:solidFill>
                          <a:latin typeface="Calibri"/>
                        </a:rPr>
                        <a:t>Κανόνες υγιεινής και ασφάλειας</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050" b="1" i="0" u="none" strike="noStrike" dirty="0">
                          <a:solidFill>
                            <a:schemeClr val="accent5">
                              <a:lumMod val="50000"/>
                            </a:schemeClr>
                          </a:solidFill>
                          <a:latin typeface="Calibri"/>
                        </a:rPr>
                        <a:t>Θόρυβος</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050" b="1" i="0" u="none" strike="noStrike" dirty="0">
                          <a:solidFill>
                            <a:srgbClr val="00B050"/>
                          </a:solidFill>
                          <a:latin typeface="Calibri"/>
                        </a:rPr>
                        <a:t>Αέρια Απόβλητα</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050" b="1" i="0" u="none" strike="noStrike" dirty="0">
                          <a:solidFill>
                            <a:srgbClr val="0070C0"/>
                          </a:solidFill>
                          <a:latin typeface="Calibri"/>
                        </a:rPr>
                        <a:t>Υγρά Απόβλητα</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050" b="1" i="0" u="none" strike="noStrike" dirty="0">
                          <a:solidFill>
                            <a:schemeClr val="accent6">
                              <a:lumMod val="50000"/>
                            </a:schemeClr>
                          </a:solidFill>
                          <a:latin typeface="Calibri"/>
                        </a:rPr>
                        <a:t>Στερεά Απόβλητα</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050" b="1" i="0" u="none" strike="noStrike" dirty="0">
                          <a:solidFill>
                            <a:schemeClr val="accent6">
                              <a:lumMod val="75000"/>
                            </a:schemeClr>
                          </a:solidFill>
                          <a:latin typeface="Calibri"/>
                        </a:rPr>
                        <a:t>Ειδικές δεσμεύσεις</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31831">
                <a:tc>
                  <a:txBody>
                    <a:bodyPr/>
                    <a:lstStyle/>
                    <a:p>
                      <a:pPr algn="l" fontAlgn="t"/>
                      <a:r>
                        <a:rPr lang="el-GR" sz="1050" b="0" i="0" u="none" strike="noStrike">
                          <a:solidFill>
                            <a:srgbClr val="000000"/>
                          </a:solidFill>
                          <a:latin typeface="Calibri"/>
                        </a:rPr>
                        <a:t>16.1</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a:solidFill>
                            <a:srgbClr val="000000"/>
                          </a:solidFill>
                          <a:latin typeface="Calibri"/>
                        </a:rPr>
                        <a:t>Πριόνισμα, πλάνισμα και εμποτισμός ξύλου</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de-DE" sz="1050" b="0" i="0" u="none" strike="noStrike" dirty="0">
                          <a:solidFill>
                            <a:srgbClr val="FF0000"/>
                          </a:solidFill>
                          <a:latin typeface="Calibri"/>
                        </a:rPr>
                        <a:t>Al, </a:t>
                      </a:r>
                      <a:r>
                        <a:rPr lang="el-GR" sz="1050" b="0" i="0" u="none" strike="noStrike" dirty="0" err="1">
                          <a:solidFill>
                            <a:srgbClr val="FF0000"/>
                          </a:solidFill>
                          <a:latin typeface="Calibri"/>
                        </a:rPr>
                        <a:t>Α2</a:t>
                      </a:r>
                      <a:r>
                        <a:rPr lang="el-GR" sz="1050" b="0" i="0" u="none" strike="noStrike" dirty="0">
                          <a:solidFill>
                            <a:srgbClr val="FF0000"/>
                          </a:solidFill>
                          <a:latin typeface="Calibri"/>
                        </a:rPr>
                        <a:t>, </a:t>
                      </a:r>
                      <a:r>
                        <a:rPr lang="de-DE" sz="1050" b="0" i="0" u="none" strike="noStrike" dirty="0" err="1">
                          <a:solidFill>
                            <a:srgbClr val="FF0000"/>
                          </a:solidFill>
                          <a:latin typeface="Calibri"/>
                        </a:rPr>
                        <a:t>A3</a:t>
                      </a:r>
                      <a:r>
                        <a:rPr lang="de-DE" sz="1050" b="0" i="0" u="none" strike="noStrike" dirty="0">
                          <a:solidFill>
                            <a:srgbClr val="FF0000"/>
                          </a:solidFill>
                          <a:latin typeface="Calibri"/>
                        </a:rPr>
                        <a:t>, </a:t>
                      </a:r>
                      <a:r>
                        <a:rPr lang="el-GR" sz="1050" b="0" i="0" u="none" strike="noStrike" dirty="0" err="1">
                          <a:solidFill>
                            <a:srgbClr val="FF0000"/>
                          </a:solidFill>
                          <a:latin typeface="Calibri"/>
                        </a:rPr>
                        <a:t>Α4</a:t>
                      </a:r>
                      <a:r>
                        <a:rPr lang="el-GR" sz="1050" b="0" i="0" u="none" strike="noStrike" dirty="0">
                          <a:solidFill>
                            <a:srgbClr val="FF0000"/>
                          </a:solidFill>
                          <a:latin typeface="Calibri"/>
                        </a:rPr>
                        <a:t>, </a:t>
                      </a:r>
                      <a:r>
                        <a:rPr lang="el-GR" sz="1050" b="0" i="0" u="none" strike="noStrike" dirty="0" err="1">
                          <a:solidFill>
                            <a:srgbClr val="FF0000"/>
                          </a:solidFill>
                          <a:latin typeface="Calibri"/>
                        </a:rPr>
                        <a:t>Α5</a:t>
                      </a:r>
                      <a:r>
                        <a:rPr lang="el-GR" sz="1050" b="0" i="0" u="none" strike="noStrike" dirty="0">
                          <a:solidFill>
                            <a:srgbClr val="FF0000"/>
                          </a:solidFill>
                          <a:latin typeface="Calibri"/>
                        </a:rPr>
                        <a:t>, </a:t>
                      </a:r>
                      <a:r>
                        <a:rPr lang="el-GR" sz="1050" b="0" i="0" u="none" strike="noStrike" dirty="0" err="1">
                          <a:solidFill>
                            <a:srgbClr val="FF0000"/>
                          </a:solidFill>
                          <a:latin typeface="Calibri"/>
                        </a:rPr>
                        <a:t>Α6</a:t>
                      </a:r>
                      <a:r>
                        <a:rPr lang="el-GR" sz="1050" b="0" i="0" u="none" strike="noStrike" dirty="0">
                          <a:solidFill>
                            <a:srgbClr val="FF0000"/>
                          </a:solidFill>
                          <a:latin typeface="Calibri"/>
                        </a:rPr>
                        <a:t>, </a:t>
                      </a:r>
                      <a:r>
                        <a:rPr lang="el-GR" sz="1050" b="0" i="0" u="none" strike="noStrike" dirty="0" err="1">
                          <a:solidFill>
                            <a:srgbClr val="FF0000"/>
                          </a:solidFill>
                          <a:latin typeface="Calibri"/>
                        </a:rPr>
                        <a:t>Α7</a:t>
                      </a:r>
                      <a:r>
                        <a:rPr lang="el-GR" sz="1050" b="0" i="0" u="none" strike="noStrike" dirty="0">
                          <a:solidFill>
                            <a:srgbClr val="FF0000"/>
                          </a:solidFill>
                          <a:latin typeface="Calibri"/>
                        </a:rPr>
                        <a:t>, </a:t>
                      </a:r>
                      <a:r>
                        <a:rPr lang="el-GR" sz="1050" b="0" i="0" u="none" strike="noStrike" dirty="0" err="1">
                          <a:solidFill>
                            <a:srgbClr val="FF0000"/>
                          </a:solidFill>
                          <a:latin typeface="Calibri"/>
                        </a:rPr>
                        <a:t>Α8</a:t>
                      </a:r>
                      <a:endParaRPr lang="el-GR" sz="1050" b="0" i="0" u="none" strike="noStrike" dirty="0">
                        <a:solidFill>
                          <a:srgbClr val="FF000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a:solidFill>
                            <a:srgbClr val="7030A0"/>
                          </a:solidFill>
                          <a:latin typeface="Calibri"/>
                        </a:rPr>
                        <a:t>Β2, Β3, Β4</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5">
                              <a:lumMod val="50000"/>
                            </a:schemeClr>
                          </a:solidFill>
                          <a:latin typeface="Calibri"/>
                        </a:rPr>
                        <a:t>Γ1</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Γ2</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Γ3</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Γ4</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Γ5</a:t>
                      </a:r>
                      <a:endParaRPr lang="el-GR" sz="1050" b="0" i="0" u="none" strike="noStrike" dirty="0">
                        <a:solidFill>
                          <a:schemeClr val="accent5">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00B050"/>
                          </a:solidFill>
                          <a:latin typeface="Calibri"/>
                        </a:rPr>
                        <a:t>Δ1</a:t>
                      </a:r>
                      <a:r>
                        <a:rPr lang="el-GR" sz="1050" b="0" i="0" u="none" strike="noStrike" dirty="0">
                          <a:solidFill>
                            <a:srgbClr val="00B050"/>
                          </a:solidFill>
                          <a:latin typeface="Calibri"/>
                        </a:rPr>
                        <a:t>, </a:t>
                      </a:r>
                      <a:r>
                        <a:rPr lang="el-GR" sz="1050" b="0" i="0" u="none" strike="noStrike" dirty="0" err="1">
                          <a:solidFill>
                            <a:srgbClr val="00B050"/>
                          </a:solidFill>
                          <a:latin typeface="Calibri"/>
                        </a:rPr>
                        <a:t>Δ2</a:t>
                      </a:r>
                      <a:r>
                        <a:rPr lang="el-GR" sz="1050" b="0" i="0" u="none" strike="noStrike" dirty="0">
                          <a:solidFill>
                            <a:srgbClr val="00B050"/>
                          </a:solidFill>
                          <a:latin typeface="Calibri"/>
                        </a:rPr>
                        <a:t>, </a:t>
                      </a:r>
                      <a:r>
                        <a:rPr lang="el-GR" sz="1050" b="0" i="0" u="none" strike="noStrike" dirty="0" err="1">
                          <a:solidFill>
                            <a:srgbClr val="00B050"/>
                          </a:solidFill>
                          <a:latin typeface="Calibri"/>
                        </a:rPr>
                        <a:t>Δ3</a:t>
                      </a:r>
                      <a:r>
                        <a:rPr lang="el-GR" sz="1050" b="0" i="0" u="none" strike="noStrike" dirty="0">
                          <a:solidFill>
                            <a:srgbClr val="00B050"/>
                          </a:solidFill>
                          <a:latin typeface="Calibri"/>
                        </a:rPr>
                        <a:t>, </a:t>
                      </a:r>
                      <a:r>
                        <a:rPr lang="el-GR" sz="1050" b="0" i="0" u="none" strike="noStrike" dirty="0" err="1">
                          <a:solidFill>
                            <a:srgbClr val="00B050"/>
                          </a:solidFill>
                          <a:latin typeface="Calibri"/>
                        </a:rPr>
                        <a:t>Δ5</a:t>
                      </a:r>
                      <a:r>
                        <a:rPr lang="el-GR" sz="1050" b="0" i="0" u="none" strike="noStrike" dirty="0">
                          <a:solidFill>
                            <a:srgbClr val="00B050"/>
                          </a:solidFill>
                          <a:latin typeface="Calibri"/>
                        </a:rPr>
                        <a:t>, </a:t>
                      </a:r>
                      <a:r>
                        <a:rPr lang="el-GR" sz="1050" b="0" i="0" u="none" strike="noStrike" dirty="0" err="1">
                          <a:solidFill>
                            <a:srgbClr val="00B050"/>
                          </a:solidFill>
                          <a:latin typeface="Calibri"/>
                        </a:rPr>
                        <a:t>Δ6</a:t>
                      </a:r>
                      <a:r>
                        <a:rPr lang="el-GR" sz="1050" b="0" i="0" u="none" strike="noStrike" dirty="0">
                          <a:solidFill>
                            <a:srgbClr val="00B050"/>
                          </a:solidFill>
                          <a:latin typeface="Calibri"/>
                        </a:rPr>
                        <a:t>, </a:t>
                      </a:r>
                      <a:r>
                        <a:rPr lang="el-GR" sz="1050" b="0" i="0" u="none" strike="noStrike" dirty="0" err="1">
                          <a:solidFill>
                            <a:srgbClr val="00B050"/>
                          </a:solidFill>
                          <a:latin typeface="Calibri"/>
                        </a:rPr>
                        <a:t>Δ7</a:t>
                      </a:r>
                      <a:r>
                        <a:rPr lang="el-GR" sz="1050" b="0" i="0" u="none" strike="noStrike" dirty="0">
                          <a:solidFill>
                            <a:srgbClr val="00B050"/>
                          </a:solidFill>
                          <a:latin typeface="Calibri"/>
                        </a:rPr>
                        <a:t>, </a:t>
                      </a:r>
                      <a:r>
                        <a:rPr lang="el-GR" sz="1050" b="0" i="0" u="none" strike="noStrike" dirty="0" err="1">
                          <a:solidFill>
                            <a:srgbClr val="00B050"/>
                          </a:solidFill>
                          <a:latin typeface="Calibri"/>
                        </a:rPr>
                        <a:t>Δ8</a:t>
                      </a:r>
                      <a:r>
                        <a:rPr lang="el-GR" sz="1050" b="0" i="0" u="none" strike="noStrike" dirty="0">
                          <a:solidFill>
                            <a:srgbClr val="00B050"/>
                          </a:solidFill>
                          <a:latin typeface="Calibri"/>
                        </a:rPr>
                        <a:t>, </a:t>
                      </a:r>
                      <a:r>
                        <a:rPr lang="el-GR" sz="1050" b="0" i="0" u="none" strike="noStrike" dirty="0" err="1">
                          <a:solidFill>
                            <a:srgbClr val="00B050"/>
                          </a:solidFill>
                          <a:latin typeface="Calibri"/>
                        </a:rPr>
                        <a:t>Δ9</a:t>
                      </a:r>
                      <a:endParaRPr lang="el-GR" sz="1050" b="0" i="0" u="none" strike="noStrike" dirty="0">
                        <a:solidFill>
                          <a:srgbClr val="00B05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050" b="0" i="0" u="none" strike="noStrike" dirty="0" err="1">
                          <a:solidFill>
                            <a:srgbClr val="0070C0"/>
                          </a:solidFill>
                          <a:latin typeface="Calibri"/>
                        </a:rPr>
                        <a:t>E1</a:t>
                      </a:r>
                      <a:r>
                        <a:rPr lang="de-DE" sz="1050" b="0" i="0" u="none" strike="noStrike" dirty="0">
                          <a:solidFill>
                            <a:srgbClr val="0070C0"/>
                          </a:solidFill>
                          <a:latin typeface="Calibri"/>
                        </a:rPr>
                        <a:t>, </a:t>
                      </a:r>
                      <a:r>
                        <a:rPr lang="el-GR" sz="1050" b="0" i="0" u="none" strike="noStrike" dirty="0" err="1">
                          <a:solidFill>
                            <a:srgbClr val="0070C0"/>
                          </a:solidFill>
                          <a:latin typeface="Calibri"/>
                        </a:rPr>
                        <a:t>Ε2</a:t>
                      </a:r>
                      <a:endParaRPr lang="el-GR" sz="1050" b="0" i="0" u="none" strike="noStrike" dirty="0">
                        <a:solidFill>
                          <a:srgbClr val="0070C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50000"/>
                            </a:schemeClr>
                          </a:solidFill>
                          <a:latin typeface="Calibri"/>
                        </a:rPr>
                        <a:t>Ζ1</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Ζ2</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Ζ3</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Ζ4</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Ζ5</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Ζ6</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Ζ12</a:t>
                      </a:r>
                      <a:endParaRPr lang="el-GR" sz="1050" b="0" i="0" u="none" strike="noStrike" dirty="0">
                        <a:solidFill>
                          <a:schemeClr val="accent6">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75000"/>
                            </a:schemeClr>
                          </a:solidFill>
                          <a:latin typeface="Calibri"/>
                        </a:rPr>
                        <a:t>Η4</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Η7</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Η8</a:t>
                      </a:r>
                      <a:endParaRPr lang="el-GR" sz="1050" b="0" i="0" u="none" strike="noStrike" dirty="0">
                        <a:solidFill>
                          <a:schemeClr val="accent6">
                            <a:lumMod val="75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1831">
                <a:tc>
                  <a:txBody>
                    <a:bodyPr/>
                    <a:lstStyle/>
                    <a:p>
                      <a:pPr algn="l" fontAlgn="t"/>
                      <a:r>
                        <a:rPr lang="el-GR" sz="1050" b="0" i="0" u="none" strike="noStrike">
                          <a:solidFill>
                            <a:srgbClr val="000000"/>
                          </a:solidFill>
                          <a:latin typeface="Calibri"/>
                        </a:rPr>
                        <a:t>16.2</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a:solidFill>
                            <a:srgbClr val="000000"/>
                          </a:solidFill>
                          <a:latin typeface="Calibri"/>
                        </a:rPr>
                        <a:t>Κατασκευή προϊόντων από ξύλο και φελλό και ειδών καλαθοποιίας και σπαρτοπλεκτικής</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050" b="0" i="0" u="none" strike="noStrike" dirty="0">
                          <a:solidFill>
                            <a:srgbClr val="FF0000"/>
                          </a:solidFill>
                          <a:latin typeface="Calibri"/>
                        </a:rPr>
                        <a:t>A1, Α2, A3, Α4, Α5, Α6, Α7, Α8</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dirty="0" err="1">
                          <a:solidFill>
                            <a:srgbClr val="7030A0"/>
                          </a:solidFill>
                          <a:latin typeface="Calibri"/>
                        </a:rPr>
                        <a:t>Β2</a:t>
                      </a:r>
                      <a:r>
                        <a:rPr lang="el-GR" sz="1050" b="0" i="0" u="none" strike="noStrike" dirty="0">
                          <a:solidFill>
                            <a:srgbClr val="7030A0"/>
                          </a:solidFill>
                          <a:latin typeface="Calibri"/>
                        </a:rPr>
                        <a:t>, </a:t>
                      </a:r>
                      <a:r>
                        <a:rPr lang="el-GR" sz="1050" b="0" i="0" u="none" strike="noStrike" dirty="0" err="1">
                          <a:solidFill>
                            <a:srgbClr val="7030A0"/>
                          </a:solidFill>
                          <a:latin typeface="Calibri"/>
                        </a:rPr>
                        <a:t>Β3</a:t>
                      </a:r>
                      <a:r>
                        <a:rPr lang="el-GR" sz="1050" b="0" i="0" u="none" strike="noStrike" dirty="0">
                          <a:solidFill>
                            <a:srgbClr val="7030A0"/>
                          </a:solidFill>
                          <a:latin typeface="Calibri"/>
                        </a:rPr>
                        <a:t>, </a:t>
                      </a:r>
                      <a:r>
                        <a:rPr lang="el-GR" sz="1050" b="0" i="0" u="none" strike="noStrike" dirty="0" err="1">
                          <a:solidFill>
                            <a:srgbClr val="7030A0"/>
                          </a:solidFill>
                          <a:latin typeface="Calibri"/>
                        </a:rPr>
                        <a:t>Β4</a:t>
                      </a:r>
                      <a:endParaRPr lang="el-GR" sz="1050" b="0" i="0" u="none" strike="noStrike" dirty="0">
                        <a:solidFill>
                          <a:srgbClr val="7030A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5">
                              <a:lumMod val="50000"/>
                            </a:schemeClr>
                          </a:solidFill>
                          <a:latin typeface="Calibri"/>
                        </a:rPr>
                        <a:t>Γ1</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Γ2</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Γ3</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Γ4</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Γ5</a:t>
                      </a:r>
                      <a:endParaRPr lang="el-GR" sz="1050" b="0" i="0" u="none" strike="noStrike" dirty="0">
                        <a:solidFill>
                          <a:schemeClr val="accent5">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00B050"/>
                          </a:solidFill>
                          <a:latin typeface="Calibri"/>
                        </a:rPr>
                        <a:t>Δ1</a:t>
                      </a:r>
                      <a:r>
                        <a:rPr lang="el-GR" sz="1050" b="0" i="0" u="none" strike="noStrike" dirty="0">
                          <a:solidFill>
                            <a:srgbClr val="00B050"/>
                          </a:solidFill>
                          <a:latin typeface="Calibri"/>
                        </a:rPr>
                        <a:t>, </a:t>
                      </a:r>
                      <a:r>
                        <a:rPr lang="el-GR" sz="1050" b="0" i="0" u="none" strike="noStrike" dirty="0" err="1">
                          <a:solidFill>
                            <a:srgbClr val="00B050"/>
                          </a:solidFill>
                          <a:latin typeface="Calibri"/>
                        </a:rPr>
                        <a:t>Δ2</a:t>
                      </a:r>
                      <a:r>
                        <a:rPr lang="el-GR" sz="1050" b="0" i="0" u="none" strike="noStrike" dirty="0">
                          <a:solidFill>
                            <a:srgbClr val="00B050"/>
                          </a:solidFill>
                          <a:latin typeface="Calibri"/>
                        </a:rPr>
                        <a:t>, </a:t>
                      </a:r>
                      <a:r>
                        <a:rPr lang="el-GR" sz="1050" b="0" i="0" u="none" strike="noStrike" dirty="0" err="1">
                          <a:solidFill>
                            <a:srgbClr val="00B050"/>
                          </a:solidFill>
                          <a:latin typeface="Calibri"/>
                        </a:rPr>
                        <a:t>Δ3</a:t>
                      </a:r>
                      <a:r>
                        <a:rPr lang="el-GR" sz="1050" b="0" i="0" u="none" strike="noStrike" dirty="0">
                          <a:solidFill>
                            <a:srgbClr val="00B050"/>
                          </a:solidFill>
                          <a:latin typeface="Calibri"/>
                        </a:rPr>
                        <a:t>, </a:t>
                      </a:r>
                      <a:r>
                        <a:rPr lang="el-GR" sz="1050" b="0" i="0" u="none" strike="noStrike" dirty="0" err="1">
                          <a:solidFill>
                            <a:srgbClr val="00B050"/>
                          </a:solidFill>
                          <a:latin typeface="Calibri"/>
                        </a:rPr>
                        <a:t>Δ5</a:t>
                      </a:r>
                      <a:r>
                        <a:rPr lang="el-GR" sz="1050" b="0" i="0" u="none" strike="noStrike" dirty="0">
                          <a:solidFill>
                            <a:srgbClr val="00B050"/>
                          </a:solidFill>
                          <a:latin typeface="Calibri"/>
                        </a:rPr>
                        <a:t>, </a:t>
                      </a:r>
                      <a:r>
                        <a:rPr lang="el-GR" sz="1050" b="0" i="0" u="none" strike="noStrike" dirty="0" err="1">
                          <a:solidFill>
                            <a:srgbClr val="00B050"/>
                          </a:solidFill>
                          <a:latin typeface="Calibri"/>
                        </a:rPr>
                        <a:t>Δ6</a:t>
                      </a:r>
                      <a:r>
                        <a:rPr lang="el-GR" sz="1050" b="0" i="0" u="none" strike="noStrike" dirty="0">
                          <a:solidFill>
                            <a:srgbClr val="00B050"/>
                          </a:solidFill>
                          <a:latin typeface="Calibri"/>
                        </a:rPr>
                        <a:t>, </a:t>
                      </a:r>
                      <a:r>
                        <a:rPr lang="el-GR" sz="1050" b="0" i="0" u="none" strike="noStrike" dirty="0" err="1">
                          <a:solidFill>
                            <a:srgbClr val="00B050"/>
                          </a:solidFill>
                          <a:latin typeface="Calibri"/>
                        </a:rPr>
                        <a:t>Δ7</a:t>
                      </a:r>
                      <a:r>
                        <a:rPr lang="el-GR" sz="1050" b="0" i="0" u="none" strike="noStrike" dirty="0">
                          <a:solidFill>
                            <a:srgbClr val="00B050"/>
                          </a:solidFill>
                          <a:latin typeface="Calibri"/>
                        </a:rPr>
                        <a:t>, </a:t>
                      </a:r>
                      <a:r>
                        <a:rPr lang="el-GR" sz="1050" b="0" i="0" u="none" strike="noStrike" dirty="0" err="1">
                          <a:solidFill>
                            <a:srgbClr val="00B050"/>
                          </a:solidFill>
                          <a:latin typeface="Calibri"/>
                        </a:rPr>
                        <a:t>Δ8</a:t>
                      </a:r>
                      <a:r>
                        <a:rPr lang="el-GR" sz="1050" b="0" i="0" u="none" strike="noStrike" dirty="0">
                          <a:solidFill>
                            <a:srgbClr val="00B050"/>
                          </a:solidFill>
                          <a:latin typeface="Calibri"/>
                        </a:rPr>
                        <a:t>, </a:t>
                      </a:r>
                      <a:r>
                        <a:rPr lang="el-GR" sz="1050" b="0" i="0" u="none" strike="noStrike" dirty="0" err="1">
                          <a:solidFill>
                            <a:srgbClr val="00B050"/>
                          </a:solidFill>
                          <a:latin typeface="Calibri"/>
                        </a:rPr>
                        <a:t>Δ9</a:t>
                      </a:r>
                      <a:endParaRPr lang="el-GR" sz="1050" b="0" i="0" u="none" strike="noStrike" dirty="0">
                        <a:solidFill>
                          <a:srgbClr val="00B05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050" b="0" i="0" u="none" strike="noStrike" dirty="0" err="1">
                          <a:solidFill>
                            <a:srgbClr val="0070C0"/>
                          </a:solidFill>
                          <a:latin typeface="Calibri"/>
                        </a:rPr>
                        <a:t>E1</a:t>
                      </a:r>
                      <a:r>
                        <a:rPr lang="de-DE" sz="1050" b="0" i="0" u="none" strike="noStrike" dirty="0">
                          <a:solidFill>
                            <a:srgbClr val="0070C0"/>
                          </a:solidFill>
                          <a:latin typeface="Calibri"/>
                        </a:rPr>
                        <a:t>, </a:t>
                      </a:r>
                      <a:r>
                        <a:rPr lang="el-GR" sz="1050" b="0" i="0" u="none" strike="noStrike" dirty="0" err="1">
                          <a:solidFill>
                            <a:srgbClr val="0070C0"/>
                          </a:solidFill>
                          <a:latin typeface="Calibri"/>
                        </a:rPr>
                        <a:t>Ε2</a:t>
                      </a:r>
                      <a:endParaRPr lang="el-GR" sz="1050" b="0" i="0" u="none" strike="noStrike" dirty="0">
                        <a:solidFill>
                          <a:srgbClr val="0070C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50000"/>
                            </a:schemeClr>
                          </a:solidFill>
                          <a:latin typeface="Calibri"/>
                        </a:rPr>
                        <a:t>Ζ1</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Ζ2</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Ζ3</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Ζ4</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Ζ5</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Ζ6</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Ζ12</a:t>
                      </a:r>
                      <a:endParaRPr lang="el-GR" sz="1050" b="0" i="0" u="none" strike="noStrike" dirty="0">
                        <a:solidFill>
                          <a:schemeClr val="accent6">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75000"/>
                            </a:schemeClr>
                          </a:solidFill>
                          <a:latin typeface="Calibri"/>
                        </a:rPr>
                        <a:t>Η4</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Η7</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Η8</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Η10</a:t>
                      </a:r>
                      <a:endParaRPr lang="el-GR" sz="1050" b="0" i="0" u="none" strike="noStrike" dirty="0">
                        <a:solidFill>
                          <a:schemeClr val="accent6">
                            <a:lumMod val="75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1831">
                <a:tc>
                  <a:txBody>
                    <a:bodyPr/>
                    <a:lstStyle/>
                    <a:p>
                      <a:pPr algn="l" fontAlgn="t"/>
                      <a:r>
                        <a:rPr lang="el-GR" sz="1050" b="0" i="0" u="none" strike="noStrike">
                          <a:solidFill>
                            <a:srgbClr val="000000"/>
                          </a:solidFill>
                          <a:latin typeface="Calibri"/>
                        </a:rPr>
                        <a:t>17.1</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a:solidFill>
                            <a:srgbClr val="000000"/>
                          </a:solidFill>
                          <a:latin typeface="Calibri"/>
                        </a:rPr>
                        <a:t>Παραγωγή χαρτο­πολτού, κατασκευή χαρτιού και χαρτονιού</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050" b="0" i="0" u="none" strike="noStrike" dirty="0">
                          <a:solidFill>
                            <a:srgbClr val="FF0000"/>
                          </a:solidFill>
                          <a:latin typeface="Calibri"/>
                        </a:rPr>
                        <a:t>A1, Α2, A3, Α4, Α5, Α6, Α7, Α8</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dirty="0" err="1">
                          <a:solidFill>
                            <a:srgbClr val="7030A0"/>
                          </a:solidFill>
                          <a:latin typeface="Calibri"/>
                        </a:rPr>
                        <a:t>Β2</a:t>
                      </a:r>
                      <a:r>
                        <a:rPr lang="el-GR" sz="1050" b="0" i="0" u="none" strike="noStrike" dirty="0">
                          <a:solidFill>
                            <a:srgbClr val="7030A0"/>
                          </a:solidFill>
                          <a:latin typeface="Calibri"/>
                        </a:rPr>
                        <a:t>, </a:t>
                      </a:r>
                      <a:r>
                        <a:rPr lang="el-GR" sz="1050" b="0" i="0" u="none" strike="noStrike" dirty="0" err="1">
                          <a:solidFill>
                            <a:srgbClr val="7030A0"/>
                          </a:solidFill>
                          <a:latin typeface="Calibri"/>
                        </a:rPr>
                        <a:t>Β3</a:t>
                      </a:r>
                      <a:r>
                        <a:rPr lang="el-GR" sz="1050" b="0" i="0" u="none" strike="noStrike" dirty="0">
                          <a:solidFill>
                            <a:srgbClr val="7030A0"/>
                          </a:solidFill>
                          <a:latin typeface="Calibri"/>
                        </a:rPr>
                        <a:t>, </a:t>
                      </a:r>
                      <a:r>
                        <a:rPr lang="el-GR" sz="1050" b="0" i="0" u="none" strike="noStrike" dirty="0" err="1">
                          <a:solidFill>
                            <a:srgbClr val="7030A0"/>
                          </a:solidFill>
                          <a:latin typeface="Calibri"/>
                        </a:rPr>
                        <a:t>Β4</a:t>
                      </a:r>
                      <a:endParaRPr lang="el-GR" sz="1050" b="0" i="0" u="none" strike="noStrike" dirty="0">
                        <a:solidFill>
                          <a:srgbClr val="7030A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5">
                              <a:lumMod val="50000"/>
                            </a:schemeClr>
                          </a:solidFill>
                          <a:latin typeface="Calibri"/>
                        </a:rPr>
                        <a:t>Γ1</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Γ2</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Γ3</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Γ4</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Γ5</a:t>
                      </a:r>
                      <a:endParaRPr lang="el-GR" sz="1050" b="0" i="0" u="none" strike="noStrike" dirty="0">
                        <a:solidFill>
                          <a:schemeClr val="accent5">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00B050"/>
                          </a:solidFill>
                          <a:latin typeface="Calibri"/>
                        </a:rPr>
                        <a:t>Δ1</a:t>
                      </a:r>
                      <a:r>
                        <a:rPr lang="el-GR" sz="1050" b="0" i="0" u="none" strike="noStrike" dirty="0">
                          <a:solidFill>
                            <a:srgbClr val="00B050"/>
                          </a:solidFill>
                          <a:latin typeface="Calibri"/>
                        </a:rPr>
                        <a:t>, </a:t>
                      </a:r>
                      <a:r>
                        <a:rPr lang="el-GR" sz="1050" b="0" i="0" u="none" strike="noStrike" dirty="0" err="1">
                          <a:solidFill>
                            <a:srgbClr val="00B050"/>
                          </a:solidFill>
                          <a:latin typeface="Calibri"/>
                        </a:rPr>
                        <a:t>Δ2</a:t>
                      </a:r>
                      <a:r>
                        <a:rPr lang="el-GR" sz="1050" b="0" i="0" u="none" strike="noStrike" dirty="0">
                          <a:solidFill>
                            <a:srgbClr val="00B050"/>
                          </a:solidFill>
                          <a:latin typeface="Calibri"/>
                        </a:rPr>
                        <a:t>, </a:t>
                      </a:r>
                      <a:r>
                        <a:rPr lang="el-GR" sz="1050" b="0" i="0" u="none" strike="noStrike" dirty="0" err="1">
                          <a:solidFill>
                            <a:srgbClr val="00B050"/>
                          </a:solidFill>
                          <a:latin typeface="Calibri"/>
                        </a:rPr>
                        <a:t>Δ3</a:t>
                      </a:r>
                      <a:r>
                        <a:rPr lang="el-GR" sz="1050" b="0" i="0" u="none" strike="noStrike" dirty="0">
                          <a:solidFill>
                            <a:srgbClr val="00B050"/>
                          </a:solidFill>
                          <a:latin typeface="Calibri"/>
                        </a:rPr>
                        <a:t>, </a:t>
                      </a:r>
                      <a:r>
                        <a:rPr lang="el-GR" sz="1050" b="0" i="0" u="none" strike="noStrike" dirty="0" err="1">
                          <a:solidFill>
                            <a:srgbClr val="00B050"/>
                          </a:solidFill>
                          <a:latin typeface="Calibri"/>
                        </a:rPr>
                        <a:t>Δ4</a:t>
                      </a:r>
                      <a:r>
                        <a:rPr lang="el-GR" sz="1050" b="0" i="0" u="none" strike="noStrike" dirty="0">
                          <a:solidFill>
                            <a:srgbClr val="00B050"/>
                          </a:solidFill>
                          <a:latin typeface="Calibri"/>
                        </a:rPr>
                        <a:t>, </a:t>
                      </a:r>
                      <a:r>
                        <a:rPr lang="el-GR" sz="1050" b="0" i="0" u="none" strike="noStrike" dirty="0" err="1">
                          <a:solidFill>
                            <a:srgbClr val="00B050"/>
                          </a:solidFill>
                          <a:latin typeface="Calibri"/>
                        </a:rPr>
                        <a:t>Δ5</a:t>
                      </a:r>
                      <a:r>
                        <a:rPr lang="el-GR" sz="1050" b="0" i="0" u="none" strike="noStrike" dirty="0">
                          <a:solidFill>
                            <a:srgbClr val="00B050"/>
                          </a:solidFill>
                          <a:latin typeface="Calibri"/>
                        </a:rPr>
                        <a:t>, </a:t>
                      </a:r>
                      <a:r>
                        <a:rPr lang="el-GR" sz="1050" b="0" i="0" u="none" strike="noStrike" dirty="0" err="1">
                          <a:solidFill>
                            <a:srgbClr val="00B050"/>
                          </a:solidFill>
                          <a:latin typeface="Calibri"/>
                        </a:rPr>
                        <a:t>Δ6</a:t>
                      </a:r>
                      <a:r>
                        <a:rPr lang="el-GR" sz="1050" b="0" i="0" u="none" strike="noStrike" dirty="0">
                          <a:solidFill>
                            <a:srgbClr val="00B050"/>
                          </a:solidFill>
                          <a:latin typeface="Calibri"/>
                        </a:rPr>
                        <a:t>, </a:t>
                      </a:r>
                      <a:r>
                        <a:rPr lang="el-GR" sz="1050" b="0" i="0" u="none" strike="noStrike" dirty="0" err="1">
                          <a:solidFill>
                            <a:srgbClr val="00B050"/>
                          </a:solidFill>
                          <a:latin typeface="Calibri"/>
                        </a:rPr>
                        <a:t>Δ7</a:t>
                      </a:r>
                      <a:r>
                        <a:rPr lang="el-GR" sz="1050" b="0" i="0" u="none" strike="noStrike" dirty="0">
                          <a:solidFill>
                            <a:srgbClr val="00B050"/>
                          </a:solidFill>
                          <a:latin typeface="Calibri"/>
                        </a:rPr>
                        <a:t>, </a:t>
                      </a:r>
                      <a:r>
                        <a:rPr lang="el-GR" sz="1050" b="0" i="0" u="none" strike="noStrike" dirty="0" err="1">
                          <a:solidFill>
                            <a:srgbClr val="00B050"/>
                          </a:solidFill>
                          <a:latin typeface="Calibri"/>
                        </a:rPr>
                        <a:t>Δ8</a:t>
                      </a:r>
                      <a:r>
                        <a:rPr lang="el-GR" sz="1050" b="0" i="0" u="none" strike="noStrike" dirty="0">
                          <a:solidFill>
                            <a:srgbClr val="00B050"/>
                          </a:solidFill>
                          <a:latin typeface="Calibri"/>
                        </a:rPr>
                        <a:t>, </a:t>
                      </a:r>
                      <a:r>
                        <a:rPr lang="el-GR" sz="1050" b="0" i="0" u="none" strike="noStrike" dirty="0" err="1">
                          <a:solidFill>
                            <a:srgbClr val="00B050"/>
                          </a:solidFill>
                          <a:latin typeface="Calibri"/>
                        </a:rPr>
                        <a:t>Δ9</a:t>
                      </a:r>
                      <a:endParaRPr lang="el-GR" sz="1050" b="0" i="0" u="none" strike="noStrike" dirty="0">
                        <a:solidFill>
                          <a:srgbClr val="00B05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050" b="0" i="0" u="none" strike="noStrike" dirty="0" err="1">
                          <a:solidFill>
                            <a:srgbClr val="0070C0"/>
                          </a:solidFill>
                          <a:latin typeface="Calibri"/>
                        </a:rPr>
                        <a:t>E1</a:t>
                      </a:r>
                      <a:r>
                        <a:rPr lang="de-DE" sz="1050" b="0" i="0" u="none" strike="noStrike" dirty="0">
                          <a:solidFill>
                            <a:srgbClr val="0070C0"/>
                          </a:solidFill>
                          <a:latin typeface="Calibri"/>
                        </a:rPr>
                        <a:t>, </a:t>
                      </a:r>
                      <a:r>
                        <a:rPr lang="el-GR" sz="1050" b="0" i="0" u="none" strike="noStrike" dirty="0" err="1">
                          <a:solidFill>
                            <a:srgbClr val="0070C0"/>
                          </a:solidFill>
                          <a:latin typeface="Calibri"/>
                        </a:rPr>
                        <a:t>Ε2</a:t>
                      </a:r>
                      <a:endParaRPr lang="el-GR" sz="1050" b="0" i="0" u="none" strike="noStrike" dirty="0">
                        <a:solidFill>
                          <a:srgbClr val="0070C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50000"/>
                            </a:schemeClr>
                          </a:solidFill>
                          <a:latin typeface="Calibri"/>
                        </a:rPr>
                        <a:t>Ζ1</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Ζ2</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Ζ3</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Ζ12</a:t>
                      </a:r>
                      <a:endParaRPr lang="el-GR" sz="1050" b="0" i="0" u="none" strike="noStrike" dirty="0">
                        <a:solidFill>
                          <a:schemeClr val="accent6">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75000"/>
                            </a:schemeClr>
                          </a:solidFill>
                          <a:latin typeface="Calibri"/>
                        </a:rPr>
                        <a:t>Η4</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Η7</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Η8</a:t>
                      </a:r>
                      <a:endParaRPr lang="el-GR" sz="1050" b="0" i="0" u="none" strike="noStrike" dirty="0">
                        <a:solidFill>
                          <a:schemeClr val="accent6">
                            <a:lumMod val="75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1831">
                <a:tc>
                  <a:txBody>
                    <a:bodyPr/>
                    <a:lstStyle/>
                    <a:p>
                      <a:pPr algn="l" fontAlgn="t"/>
                      <a:r>
                        <a:rPr lang="el-GR" sz="1050" b="0" i="0" u="none" strike="noStrike">
                          <a:solidFill>
                            <a:srgbClr val="000000"/>
                          </a:solidFill>
                          <a:latin typeface="Calibri"/>
                        </a:rPr>
                        <a:t>17.2</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a:solidFill>
                            <a:srgbClr val="000000"/>
                          </a:solidFill>
                          <a:latin typeface="Calibri"/>
                        </a:rPr>
                        <a:t>Κατασκευή ειδών από χαρτί και χαρτόνι</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050" b="0" i="0" u="none" strike="noStrike" dirty="0">
                          <a:solidFill>
                            <a:srgbClr val="FF0000"/>
                          </a:solidFill>
                          <a:latin typeface="Calibri"/>
                        </a:rPr>
                        <a:t>A1, Α2, A3, Α4, Α5, Α6, Α7, Α8</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dirty="0" err="1">
                          <a:solidFill>
                            <a:srgbClr val="7030A0"/>
                          </a:solidFill>
                          <a:latin typeface="Calibri"/>
                        </a:rPr>
                        <a:t>Β2</a:t>
                      </a:r>
                      <a:r>
                        <a:rPr lang="el-GR" sz="1050" b="0" i="0" u="none" strike="noStrike" dirty="0">
                          <a:solidFill>
                            <a:srgbClr val="7030A0"/>
                          </a:solidFill>
                          <a:latin typeface="Calibri"/>
                        </a:rPr>
                        <a:t>, </a:t>
                      </a:r>
                      <a:r>
                        <a:rPr lang="el-GR" sz="1050" b="0" i="0" u="none" strike="noStrike" dirty="0" err="1">
                          <a:solidFill>
                            <a:srgbClr val="7030A0"/>
                          </a:solidFill>
                          <a:latin typeface="Calibri"/>
                        </a:rPr>
                        <a:t>Β3</a:t>
                      </a:r>
                      <a:r>
                        <a:rPr lang="el-GR" sz="1050" b="0" i="0" u="none" strike="noStrike" dirty="0">
                          <a:solidFill>
                            <a:srgbClr val="7030A0"/>
                          </a:solidFill>
                          <a:latin typeface="Calibri"/>
                        </a:rPr>
                        <a:t>, </a:t>
                      </a:r>
                      <a:r>
                        <a:rPr lang="el-GR" sz="1050" b="0" i="0" u="none" strike="noStrike" dirty="0" err="1">
                          <a:solidFill>
                            <a:srgbClr val="7030A0"/>
                          </a:solidFill>
                          <a:latin typeface="Calibri"/>
                        </a:rPr>
                        <a:t>Β4</a:t>
                      </a:r>
                      <a:endParaRPr lang="el-GR" sz="1050" b="0" i="0" u="none" strike="noStrike" dirty="0">
                        <a:solidFill>
                          <a:srgbClr val="7030A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5">
                              <a:lumMod val="50000"/>
                            </a:schemeClr>
                          </a:solidFill>
                          <a:latin typeface="Calibri"/>
                        </a:rPr>
                        <a:t>Γ1</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Γ2</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Γ3</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Γ4</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Γ5</a:t>
                      </a:r>
                      <a:endParaRPr lang="el-GR" sz="1050" b="0" i="0" u="none" strike="noStrike" dirty="0">
                        <a:solidFill>
                          <a:schemeClr val="accent5">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00B050"/>
                          </a:solidFill>
                          <a:latin typeface="Calibri"/>
                        </a:rPr>
                        <a:t>Δ1</a:t>
                      </a:r>
                      <a:r>
                        <a:rPr lang="el-GR" sz="1050" b="0" i="0" u="none" strike="noStrike" dirty="0">
                          <a:solidFill>
                            <a:srgbClr val="00B050"/>
                          </a:solidFill>
                          <a:latin typeface="Calibri"/>
                        </a:rPr>
                        <a:t>, </a:t>
                      </a:r>
                      <a:r>
                        <a:rPr lang="el-GR" sz="1050" b="0" i="0" u="none" strike="noStrike" dirty="0" err="1">
                          <a:solidFill>
                            <a:srgbClr val="00B050"/>
                          </a:solidFill>
                          <a:latin typeface="Calibri"/>
                        </a:rPr>
                        <a:t>Δ2</a:t>
                      </a:r>
                      <a:r>
                        <a:rPr lang="el-GR" sz="1050" b="0" i="0" u="none" strike="noStrike" dirty="0">
                          <a:solidFill>
                            <a:srgbClr val="00B050"/>
                          </a:solidFill>
                          <a:latin typeface="Calibri"/>
                        </a:rPr>
                        <a:t>, </a:t>
                      </a:r>
                      <a:r>
                        <a:rPr lang="el-GR" sz="1050" b="0" i="0" u="none" strike="noStrike" dirty="0" err="1">
                          <a:solidFill>
                            <a:srgbClr val="00B050"/>
                          </a:solidFill>
                          <a:latin typeface="Calibri"/>
                        </a:rPr>
                        <a:t>Δ3</a:t>
                      </a:r>
                      <a:r>
                        <a:rPr lang="el-GR" sz="1050" b="0" i="0" u="none" strike="noStrike" dirty="0">
                          <a:solidFill>
                            <a:srgbClr val="00B050"/>
                          </a:solidFill>
                          <a:latin typeface="Calibri"/>
                        </a:rPr>
                        <a:t>, </a:t>
                      </a:r>
                      <a:r>
                        <a:rPr lang="el-GR" sz="1050" b="0" i="0" u="none" strike="noStrike" dirty="0" err="1">
                          <a:solidFill>
                            <a:srgbClr val="00B050"/>
                          </a:solidFill>
                          <a:latin typeface="Calibri"/>
                        </a:rPr>
                        <a:t>Δ4</a:t>
                      </a:r>
                      <a:r>
                        <a:rPr lang="el-GR" sz="1050" b="0" i="0" u="none" strike="noStrike" dirty="0">
                          <a:solidFill>
                            <a:srgbClr val="00B050"/>
                          </a:solidFill>
                          <a:latin typeface="Calibri"/>
                        </a:rPr>
                        <a:t>, </a:t>
                      </a:r>
                      <a:r>
                        <a:rPr lang="el-GR" sz="1050" b="0" i="0" u="none" strike="noStrike" dirty="0" err="1">
                          <a:solidFill>
                            <a:srgbClr val="00B050"/>
                          </a:solidFill>
                          <a:latin typeface="Calibri"/>
                        </a:rPr>
                        <a:t>Δ5</a:t>
                      </a:r>
                      <a:r>
                        <a:rPr lang="el-GR" sz="1050" b="0" i="0" u="none" strike="noStrike" dirty="0">
                          <a:solidFill>
                            <a:srgbClr val="00B050"/>
                          </a:solidFill>
                          <a:latin typeface="Calibri"/>
                        </a:rPr>
                        <a:t>, </a:t>
                      </a:r>
                      <a:r>
                        <a:rPr lang="el-GR" sz="1050" b="0" i="0" u="none" strike="noStrike" dirty="0" err="1">
                          <a:solidFill>
                            <a:srgbClr val="00B050"/>
                          </a:solidFill>
                          <a:latin typeface="Calibri"/>
                        </a:rPr>
                        <a:t>Δ7</a:t>
                      </a:r>
                      <a:r>
                        <a:rPr lang="el-GR" sz="1050" b="0" i="0" u="none" strike="noStrike" dirty="0">
                          <a:solidFill>
                            <a:srgbClr val="00B050"/>
                          </a:solidFill>
                          <a:latin typeface="Calibri"/>
                        </a:rPr>
                        <a:t>, </a:t>
                      </a:r>
                      <a:r>
                        <a:rPr lang="el-GR" sz="1050" b="0" i="0" u="none" strike="noStrike" dirty="0" err="1">
                          <a:solidFill>
                            <a:srgbClr val="00B050"/>
                          </a:solidFill>
                          <a:latin typeface="Calibri"/>
                        </a:rPr>
                        <a:t>Δ8</a:t>
                      </a:r>
                      <a:endParaRPr lang="el-GR" sz="1050" b="0" i="0" u="none" strike="noStrike" dirty="0">
                        <a:solidFill>
                          <a:srgbClr val="00B05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050" b="0" i="0" u="none" strike="noStrike" dirty="0" err="1">
                          <a:solidFill>
                            <a:srgbClr val="0070C0"/>
                          </a:solidFill>
                          <a:latin typeface="Calibri"/>
                        </a:rPr>
                        <a:t>E1</a:t>
                      </a:r>
                      <a:r>
                        <a:rPr lang="de-DE" sz="1050" b="0" i="0" u="none" strike="noStrike" dirty="0">
                          <a:solidFill>
                            <a:srgbClr val="0070C0"/>
                          </a:solidFill>
                          <a:latin typeface="Calibri"/>
                        </a:rPr>
                        <a:t>, </a:t>
                      </a:r>
                      <a:r>
                        <a:rPr lang="el-GR" sz="1050" b="0" i="0" u="none" strike="noStrike" dirty="0" err="1">
                          <a:solidFill>
                            <a:srgbClr val="0070C0"/>
                          </a:solidFill>
                          <a:latin typeface="Calibri"/>
                        </a:rPr>
                        <a:t>Ε2</a:t>
                      </a:r>
                      <a:endParaRPr lang="el-GR" sz="1050" b="0" i="0" u="none" strike="noStrike" dirty="0">
                        <a:solidFill>
                          <a:srgbClr val="0070C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50000"/>
                            </a:schemeClr>
                          </a:solidFill>
                          <a:latin typeface="Calibri"/>
                        </a:rPr>
                        <a:t>Ζ1</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Ζ2</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Ζ3</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Ζ10</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Ζ12</a:t>
                      </a:r>
                      <a:endParaRPr lang="el-GR" sz="1050" b="0" i="0" u="none" strike="noStrike" dirty="0">
                        <a:solidFill>
                          <a:schemeClr val="accent6">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75000"/>
                            </a:schemeClr>
                          </a:solidFill>
                          <a:latin typeface="Calibri"/>
                        </a:rPr>
                        <a:t>Η4</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Η7</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Η8</a:t>
                      </a:r>
                      <a:endParaRPr lang="el-GR" sz="1050" b="0" i="0" u="none" strike="noStrike" dirty="0">
                        <a:solidFill>
                          <a:schemeClr val="accent6">
                            <a:lumMod val="75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1831">
                <a:tc>
                  <a:txBody>
                    <a:bodyPr/>
                    <a:lstStyle/>
                    <a:p>
                      <a:pPr algn="l" fontAlgn="t"/>
                      <a:r>
                        <a:rPr lang="el-GR" sz="1050" b="0" i="0" u="none" strike="noStrike">
                          <a:solidFill>
                            <a:srgbClr val="000000"/>
                          </a:solidFill>
                          <a:latin typeface="Calibri"/>
                        </a:rPr>
                        <a:t>18.1</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a:solidFill>
                            <a:srgbClr val="000000"/>
                          </a:solidFill>
                          <a:latin typeface="Calibri"/>
                        </a:rPr>
                        <a:t>Εκτυπωτικές και συναφείς δραστηριότητες</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050" b="0" i="0" u="none" strike="noStrike" dirty="0">
                          <a:solidFill>
                            <a:srgbClr val="FF0000"/>
                          </a:solidFill>
                          <a:latin typeface="Calibri"/>
                        </a:rPr>
                        <a:t>A1, Α2, A3, Α4, Α5, Α6, Α7, Α8</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dirty="0" err="1">
                          <a:solidFill>
                            <a:srgbClr val="7030A0"/>
                          </a:solidFill>
                          <a:latin typeface="Calibri"/>
                        </a:rPr>
                        <a:t>Β2</a:t>
                      </a:r>
                      <a:r>
                        <a:rPr lang="el-GR" sz="1050" b="0" i="0" u="none" strike="noStrike" dirty="0">
                          <a:solidFill>
                            <a:srgbClr val="7030A0"/>
                          </a:solidFill>
                          <a:latin typeface="Calibri"/>
                        </a:rPr>
                        <a:t>, </a:t>
                      </a:r>
                      <a:r>
                        <a:rPr lang="el-GR" sz="1050" b="0" i="0" u="none" strike="noStrike" dirty="0" err="1">
                          <a:solidFill>
                            <a:srgbClr val="7030A0"/>
                          </a:solidFill>
                          <a:latin typeface="Calibri"/>
                        </a:rPr>
                        <a:t>Β4</a:t>
                      </a:r>
                      <a:endParaRPr lang="el-GR" sz="1050" b="0" i="0" u="none" strike="noStrike" dirty="0">
                        <a:solidFill>
                          <a:srgbClr val="7030A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5">
                              <a:lumMod val="50000"/>
                            </a:schemeClr>
                          </a:solidFill>
                          <a:latin typeface="Calibri"/>
                        </a:rPr>
                        <a:t>Γ1</a:t>
                      </a:r>
                      <a:endParaRPr lang="el-GR" sz="1050" b="0" i="0" u="none" strike="noStrike" dirty="0">
                        <a:solidFill>
                          <a:schemeClr val="accent5">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00B050"/>
                          </a:solidFill>
                          <a:latin typeface="Calibri"/>
                        </a:rPr>
                        <a:t>Δ1</a:t>
                      </a:r>
                      <a:r>
                        <a:rPr lang="el-GR" sz="1050" b="0" i="0" u="none" strike="noStrike" dirty="0">
                          <a:solidFill>
                            <a:srgbClr val="00B050"/>
                          </a:solidFill>
                          <a:latin typeface="Calibri"/>
                        </a:rPr>
                        <a:t>, </a:t>
                      </a:r>
                      <a:r>
                        <a:rPr lang="el-GR" sz="1050" b="0" i="0" u="none" strike="noStrike" dirty="0" err="1">
                          <a:solidFill>
                            <a:srgbClr val="00B050"/>
                          </a:solidFill>
                          <a:latin typeface="Calibri"/>
                        </a:rPr>
                        <a:t>Δ2</a:t>
                      </a:r>
                      <a:r>
                        <a:rPr lang="el-GR" sz="1050" b="0" i="0" u="none" strike="noStrike" dirty="0">
                          <a:solidFill>
                            <a:srgbClr val="00B050"/>
                          </a:solidFill>
                          <a:latin typeface="Calibri"/>
                        </a:rPr>
                        <a:t>, </a:t>
                      </a:r>
                      <a:r>
                        <a:rPr lang="el-GR" sz="1050" b="0" i="0" u="none" strike="noStrike" dirty="0" err="1">
                          <a:solidFill>
                            <a:srgbClr val="00B050"/>
                          </a:solidFill>
                          <a:latin typeface="Calibri"/>
                        </a:rPr>
                        <a:t>Δ3</a:t>
                      </a:r>
                      <a:r>
                        <a:rPr lang="el-GR" sz="1050" b="0" i="0" u="none" strike="noStrike" dirty="0">
                          <a:solidFill>
                            <a:srgbClr val="00B050"/>
                          </a:solidFill>
                          <a:latin typeface="Calibri"/>
                        </a:rPr>
                        <a:t>, </a:t>
                      </a:r>
                      <a:r>
                        <a:rPr lang="el-GR" sz="1050" b="0" i="0" u="none" strike="noStrike" dirty="0" err="1">
                          <a:solidFill>
                            <a:srgbClr val="00B050"/>
                          </a:solidFill>
                          <a:latin typeface="Calibri"/>
                        </a:rPr>
                        <a:t>Δ4</a:t>
                      </a:r>
                      <a:r>
                        <a:rPr lang="el-GR" sz="1050" b="0" i="0" u="none" strike="noStrike" dirty="0">
                          <a:solidFill>
                            <a:srgbClr val="00B050"/>
                          </a:solidFill>
                          <a:latin typeface="Calibri"/>
                        </a:rPr>
                        <a:t>, </a:t>
                      </a:r>
                      <a:r>
                        <a:rPr lang="el-GR" sz="1050" b="0" i="0" u="none" strike="noStrike" dirty="0" err="1">
                          <a:solidFill>
                            <a:srgbClr val="00B050"/>
                          </a:solidFill>
                          <a:latin typeface="Calibri"/>
                        </a:rPr>
                        <a:t>Δ9</a:t>
                      </a:r>
                      <a:endParaRPr lang="el-GR" sz="1050" b="0" i="0" u="none" strike="noStrike" dirty="0">
                        <a:solidFill>
                          <a:srgbClr val="00B05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050" b="0" i="0" u="none" strike="noStrike" dirty="0" err="1">
                          <a:solidFill>
                            <a:srgbClr val="0070C0"/>
                          </a:solidFill>
                          <a:latin typeface="Calibri"/>
                        </a:rPr>
                        <a:t>E1</a:t>
                      </a:r>
                      <a:r>
                        <a:rPr lang="de-DE" sz="1050" b="0" i="0" u="none" strike="noStrike" dirty="0">
                          <a:solidFill>
                            <a:srgbClr val="0070C0"/>
                          </a:solidFill>
                          <a:latin typeface="Calibri"/>
                        </a:rPr>
                        <a:t>, </a:t>
                      </a:r>
                      <a:r>
                        <a:rPr lang="el-GR" sz="1050" b="0" i="0" u="none" strike="noStrike" dirty="0" err="1">
                          <a:solidFill>
                            <a:srgbClr val="0070C0"/>
                          </a:solidFill>
                          <a:latin typeface="Calibri"/>
                        </a:rPr>
                        <a:t>Ε2</a:t>
                      </a:r>
                      <a:endParaRPr lang="el-GR" sz="1050" b="0" i="0" u="none" strike="noStrike" dirty="0">
                        <a:solidFill>
                          <a:srgbClr val="0070C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50000"/>
                            </a:schemeClr>
                          </a:solidFill>
                          <a:latin typeface="Calibri"/>
                        </a:rPr>
                        <a:t>Ζ1</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Ζ3</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Ζ4</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Ζ5</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Ζ10</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Ζ12</a:t>
                      </a:r>
                      <a:endParaRPr lang="el-GR" sz="1050" b="0" i="0" u="none" strike="noStrike" dirty="0">
                        <a:solidFill>
                          <a:schemeClr val="accent6">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75000"/>
                            </a:schemeClr>
                          </a:solidFill>
                          <a:latin typeface="Calibri"/>
                        </a:rPr>
                        <a:t>Η4</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Η8</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Η9</a:t>
                      </a:r>
                      <a:endParaRPr lang="el-GR" sz="1050" b="0" i="0" u="none" strike="noStrike" dirty="0">
                        <a:solidFill>
                          <a:schemeClr val="accent6">
                            <a:lumMod val="75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1831">
                <a:tc>
                  <a:txBody>
                    <a:bodyPr/>
                    <a:lstStyle/>
                    <a:p>
                      <a:pPr algn="l" fontAlgn="t"/>
                      <a:r>
                        <a:rPr lang="el-GR" sz="1050" b="0" i="0" u="none" strike="noStrike">
                          <a:solidFill>
                            <a:srgbClr val="000000"/>
                          </a:solidFill>
                          <a:latin typeface="Calibri"/>
                        </a:rPr>
                        <a:t>18.2</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a:solidFill>
                            <a:srgbClr val="000000"/>
                          </a:solidFill>
                          <a:latin typeface="Calibri"/>
                        </a:rPr>
                        <a:t>Αναπαραγωγή προεγγεγραμμένων μέσων</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050" b="0" i="0" u="none" strike="noStrike" dirty="0">
                          <a:solidFill>
                            <a:srgbClr val="FF0000"/>
                          </a:solidFill>
                          <a:latin typeface="Calibri"/>
                        </a:rPr>
                        <a:t>A1, Α2, A3, Α4, Α5, Α6, Α7, Α8</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dirty="0" err="1">
                          <a:solidFill>
                            <a:srgbClr val="7030A0"/>
                          </a:solidFill>
                          <a:latin typeface="Calibri"/>
                        </a:rPr>
                        <a:t>Β4</a:t>
                      </a:r>
                      <a:endParaRPr lang="el-GR" sz="1050" b="0" i="0" u="none" strike="noStrike" dirty="0">
                        <a:solidFill>
                          <a:srgbClr val="7030A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5">
                              <a:lumMod val="50000"/>
                            </a:schemeClr>
                          </a:solidFill>
                          <a:latin typeface="Calibri"/>
                        </a:rPr>
                        <a:t>Γ1</a:t>
                      </a:r>
                      <a:endParaRPr lang="el-GR" sz="1050" b="0" i="0" u="none" strike="noStrike" dirty="0">
                        <a:solidFill>
                          <a:schemeClr val="accent5">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00B050"/>
                          </a:solidFill>
                          <a:latin typeface="Calibri"/>
                        </a:rPr>
                        <a:t>Δ1</a:t>
                      </a:r>
                      <a:r>
                        <a:rPr lang="el-GR" sz="1050" b="0" i="0" u="none" strike="noStrike" dirty="0">
                          <a:solidFill>
                            <a:srgbClr val="00B050"/>
                          </a:solidFill>
                          <a:latin typeface="Calibri"/>
                        </a:rPr>
                        <a:t>, </a:t>
                      </a:r>
                      <a:r>
                        <a:rPr lang="el-GR" sz="1050" b="0" i="0" u="none" strike="noStrike" dirty="0" err="1">
                          <a:solidFill>
                            <a:srgbClr val="00B050"/>
                          </a:solidFill>
                          <a:latin typeface="Calibri"/>
                        </a:rPr>
                        <a:t>Δ2</a:t>
                      </a:r>
                      <a:r>
                        <a:rPr lang="el-GR" sz="1050" b="0" i="0" u="none" strike="noStrike" dirty="0">
                          <a:solidFill>
                            <a:srgbClr val="00B050"/>
                          </a:solidFill>
                          <a:latin typeface="Calibri"/>
                        </a:rPr>
                        <a:t>, </a:t>
                      </a:r>
                      <a:r>
                        <a:rPr lang="el-GR" sz="1050" b="0" i="0" u="none" strike="noStrike" dirty="0" err="1">
                          <a:solidFill>
                            <a:srgbClr val="00B050"/>
                          </a:solidFill>
                          <a:latin typeface="Calibri"/>
                        </a:rPr>
                        <a:t>Δ3</a:t>
                      </a:r>
                      <a:r>
                        <a:rPr lang="el-GR" sz="1050" b="0" i="0" u="none" strike="noStrike" dirty="0">
                          <a:solidFill>
                            <a:srgbClr val="00B050"/>
                          </a:solidFill>
                          <a:latin typeface="Calibri"/>
                        </a:rPr>
                        <a:t>, </a:t>
                      </a:r>
                      <a:r>
                        <a:rPr lang="el-GR" sz="1050" b="0" i="0" u="none" strike="noStrike" dirty="0" err="1">
                          <a:solidFill>
                            <a:srgbClr val="00B050"/>
                          </a:solidFill>
                          <a:latin typeface="Calibri"/>
                        </a:rPr>
                        <a:t>Δ4,Δ9</a:t>
                      </a:r>
                      <a:endParaRPr lang="el-GR" sz="1050" b="0" i="0" u="none" strike="noStrike" dirty="0">
                        <a:solidFill>
                          <a:srgbClr val="00B05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050" b="0" i="0" u="none" strike="noStrike" dirty="0" err="1">
                          <a:solidFill>
                            <a:srgbClr val="0070C0"/>
                          </a:solidFill>
                          <a:latin typeface="Calibri"/>
                        </a:rPr>
                        <a:t>E1</a:t>
                      </a:r>
                      <a:r>
                        <a:rPr lang="de-DE" sz="1050" b="0" i="0" u="none" strike="noStrike" dirty="0">
                          <a:solidFill>
                            <a:srgbClr val="0070C0"/>
                          </a:solidFill>
                          <a:latin typeface="Calibri"/>
                        </a:rPr>
                        <a:t>, </a:t>
                      </a:r>
                      <a:r>
                        <a:rPr lang="el-GR" sz="1050" b="0" i="0" u="none" strike="noStrike" dirty="0" err="1">
                          <a:solidFill>
                            <a:srgbClr val="0070C0"/>
                          </a:solidFill>
                          <a:latin typeface="Calibri"/>
                        </a:rPr>
                        <a:t>Ε2</a:t>
                      </a:r>
                      <a:endParaRPr lang="el-GR" sz="1050" b="0" i="0" u="none" strike="noStrike" dirty="0">
                        <a:solidFill>
                          <a:srgbClr val="0070C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50000"/>
                            </a:schemeClr>
                          </a:solidFill>
                          <a:latin typeface="Calibri"/>
                        </a:rPr>
                        <a:t>Ζ1</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Ζ3</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Ζ4</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Ζ5</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Ζ10</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Ζ12</a:t>
                      </a:r>
                      <a:endParaRPr lang="el-GR" sz="1050" b="0" i="0" u="none" strike="noStrike" dirty="0">
                        <a:solidFill>
                          <a:schemeClr val="accent6">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75000"/>
                            </a:schemeClr>
                          </a:solidFill>
                          <a:latin typeface="Calibri"/>
                        </a:rPr>
                        <a:t>Η4</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Η8</a:t>
                      </a:r>
                      <a:endParaRPr lang="el-GR" sz="1050" b="0" i="0" u="none" strike="noStrike" dirty="0">
                        <a:solidFill>
                          <a:schemeClr val="accent6">
                            <a:lumMod val="75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1831">
                <a:tc>
                  <a:txBody>
                    <a:bodyPr/>
                    <a:lstStyle/>
                    <a:p>
                      <a:pPr algn="l" fontAlgn="t"/>
                      <a:r>
                        <a:rPr lang="el-GR" sz="1050" b="0" i="0" u="none" strike="noStrike">
                          <a:solidFill>
                            <a:srgbClr val="000000"/>
                          </a:solidFill>
                          <a:latin typeface="Calibri"/>
                        </a:rPr>
                        <a:t>19.1</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a:solidFill>
                            <a:srgbClr val="000000"/>
                          </a:solidFill>
                          <a:latin typeface="Calibri"/>
                        </a:rPr>
                        <a:t>Παραγωγή προϊόντων οπτανθρακοποίησης (κωκοποίησης)</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050" b="0" i="0" u="none" strike="noStrike" dirty="0">
                          <a:solidFill>
                            <a:srgbClr val="FF0000"/>
                          </a:solidFill>
                          <a:latin typeface="Calibri"/>
                        </a:rPr>
                        <a:t>A1, Α2, A3, Α4, Α5, Α6, Α7, Α8</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dirty="0" err="1">
                          <a:solidFill>
                            <a:srgbClr val="7030A0"/>
                          </a:solidFill>
                          <a:latin typeface="Calibri"/>
                        </a:rPr>
                        <a:t>Β2</a:t>
                      </a:r>
                      <a:r>
                        <a:rPr lang="el-GR" sz="1050" b="0" i="0" u="none" strike="noStrike" dirty="0">
                          <a:solidFill>
                            <a:srgbClr val="7030A0"/>
                          </a:solidFill>
                          <a:latin typeface="Calibri"/>
                        </a:rPr>
                        <a:t>, </a:t>
                      </a:r>
                      <a:r>
                        <a:rPr lang="el-GR" sz="1050" b="0" i="0" u="none" strike="noStrike" dirty="0" err="1">
                          <a:solidFill>
                            <a:srgbClr val="7030A0"/>
                          </a:solidFill>
                          <a:latin typeface="Calibri"/>
                        </a:rPr>
                        <a:t>Β3</a:t>
                      </a:r>
                      <a:r>
                        <a:rPr lang="el-GR" sz="1050" b="0" i="0" u="none" strike="noStrike" dirty="0">
                          <a:solidFill>
                            <a:srgbClr val="7030A0"/>
                          </a:solidFill>
                          <a:latin typeface="Calibri"/>
                        </a:rPr>
                        <a:t>, </a:t>
                      </a:r>
                      <a:r>
                        <a:rPr lang="el-GR" sz="1050" b="0" i="0" u="none" strike="noStrike" dirty="0" err="1">
                          <a:solidFill>
                            <a:srgbClr val="7030A0"/>
                          </a:solidFill>
                          <a:latin typeface="Calibri"/>
                        </a:rPr>
                        <a:t>Β4</a:t>
                      </a:r>
                      <a:endParaRPr lang="el-GR" sz="1050" b="0" i="0" u="none" strike="noStrike" dirty="0">
                        <a:solidFill>
                          <a:srgbClr val="7030A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a:solidFill>
                            <a:schemeClr val="accent5">
                              <a:lumMod val="50000"/>
                            </a:schemeClr>
                          </a:solidFill>
                          <a:latin typeface="Calibri"/>
                        </a:rPr>
                        <a:t>Γ1</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00B050"/>
                          </a:solidFill>
                          <a:latin typeface="Calibri"/>
                        </a:rPr>
                        <a:t>Δ1</a:t>
                      </a:r>
                      <a:r>
                        <a:rPr lang="el-GR" sz="1050" b="0" i="0" u="none" strike="noStrike" dirty="0">
                          <a:solidFill>
                            <a:srgbClr val="00B050"/>
                          </a:solidFill>
                          <a:latin typeface="Calibri"/>
                        </a:rPr>
                        <a:t>, </a:t>
                      </a:r>
                      <a:r>
                        <a:rPr lang="el-GR" sz="1050" b="0" i="0" u="none" strike="noStrike" dirty="0" err="1">
                          <a:solidFill>
                            <a:srgbClr val="00B050"/>
                          </a:solidFill>
                          <a:latin typeface="Calibri"/>
                        </a:rPr>
                        <a:t>Δ2</a:t>
                      </a:r>
                      <a:r>
                        <a:rPr lang="el-GR" sz="1050" b="0" i="0" u="none" strike="noStrike" dirty="0">
                          <a:solidFill>
                            <a:srgbClr val="00B050"/>
                          </a:solidFill>
                          <a:latin typeface="Calibri"/>
                        </a:rPr>
                        <a:t>, </a:t>
                      </a:r>
                      <a:r>
                        <a:rPr lang="el-GR" sz="1050" b="0" i="0" u="none" strike="noStrike" dirty="0" err="1">
                          <a:solidFill>
                            <a:srgbClr val="00B050"/>
                          </a:solidFill>
                          <a:latin typeface="Calibri"/>
                        </a:rPr>
                        <a:t>Δ3</a:t>
                      </a:r>
                      <a:r>
                        <a:rPr lang="el-GR" sz="1050" b="0" i="0" u="none" strike="noStrike" dirty="0">
                          <a:solidFill>
                            <a:srgbClr val="00B050"/>
                          </a:solidFill>
                          <a:latin typeface="Calibri"/>
                        </a:rPr>
                        <a:t>, </a:t>
                      </a:r>
                      <a:r>
                        <a:rPr lang="el-GR" sz="1050" b="0" i="0" u="none" strike="noStrike" dirty="0" err="1">
                          <a:solidFill>
                            <a:srgbClr val="00B050"/>
                          </a:solidFill>
                          <a:latin typeface="Calibri"/>
                        </a:rPr>
                        <a:t>Δ4</a:t>
                      </a:r>
                      <a:r>
                        <a:rPr lang="el-GR" sz="1050" b="0" i="0" u="none" strike="noStrike" dirty="0">
                          <a:solidFill>
                            <a:srgbClr val="00B050"/>
                          </a:solidFill>
                          <a:latin typeface="Calibri"/>
                        </a:rPr>
                        <a:t>, </a:t>
                      </a:r>
                      <a:r>
                        <a:rPr lang="el-GR" sz="1050" b="0" i="0" u="none" strike="noStrike" dirty="0" err="1">
                          <a:solidFill>
                            <a:srgbClr val="00B050"/>
                          </a:solidFill>
                          <a:latin typeface="Calibri"/>
                        </a:rPr>
                        <a:t>Δ5</a:t>
                      </a:r>
                      <a:r>
                        <a:rPr lang="el-GR" sz="1050" b="0" i="0" u="none" strike="noStrike" dirty="0">
                          <a:solidFill>
                            <a:srgbClr val="00B050"/>
                          </a:solidFill>
                          <a:latin typeface="Calibri"/>
                        </a:rPr>
                        <a:t>, </a:t>
                      </a:r>
                      <a:r>
                        <a:rPr lang="el-GR" sz="1050" b="0" i="0" u="none" strike="noStrike" dirty="0" err="1">
                          <a:solidFill>
                            <a:srgbClr val="00B050"/>
                          </a:solidFill>
                          <a:latin typeface="Calibri"/>
                        </a:rPr>
                        <a:t>Δ6</a:t>
                      </a:r>
                      <a:r>
                        <a:rPr lang="el-GR" sz="1050" b="0" i="0" u="none" strike="noStrike" dirty="0">
                          <a:solidFill>
                            <a:srgbClr val="00B050"/>
                          </a:solidFill>
                          <a:latin typeface="Calibri"/>
                        </a:rPr>
                        <a:t>, </a:t>
                      </a:r>
                      <a:r>
                        <a:rPr lang="el-GR" sz="1050" b="0" i="0" u="none" strike="noStrike" dirty="0" err="1">
                          <a:solidFill>
                            <a:srgbClr val="00B050"/>
                          </a:solidFill>
                          <a:latin typeface="Calibri"/>
                        </a:rPr>
                        <a:t>Δ7</a:t>
                      </a:r>
                      <a:r>
                        <a:rPr lang="el-GR" sz="1050" b="0" i="0" u="none" strike="noStrike" dirty="0">
                          <a:solidFill>
                            <a:srgbClr val="00B050"/>
                          </a:solidFill>
                          <a:latin typeface="Calibri"/>
                        </a:rPr>
                        <a:t>, </a:t>
                      </a:r>
                      <a:r>
                        <a:rPr lang="el-GR" sz="1050" b="0" i="0" u="none" strike="noStrike" dirty="0" err="1">
                          <a:solidFill>
                            <a:srgbClr val="00B050"/>
                          </a:solidFill>
                          <a:latin typeface="Calibri"/>
                        </a:rPr>
                        <a:t>Δ8</a:t>
                      </a:r>
                      <a:endParaRPr lang="el-GR" sz="1050" b="0" i="0" u="none" strike="noStrike" dirty="0">
                        <a:solidFill>
                          <a:srgbClr val="00B05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050" b="0" i="0" u="none" strike="noStrike" dirty="0" err="1">
                          <a:solidFill>
                            <a:srgbClr val="0070C0"/>
                          </a:solidFill>
                          <a:latin typeface="Calibri"/>
                        </a:rPr>
                        <a:t>E1</a:t>
                      </a:r>
                      <a:r>
                        <a:rPr lang="de-DE" sz="1050" b="0" i="0" u="none" strike="noStrike" dirty="0">
                          <a:solidFill>
                            <a:srgbClr val="0070C0"/>
                          </a:solidFill>
                          <a:latin typeface="Calibri"/>
                        </a:rPr>
                        <a:t>, </a:t>
                      </a:r>
                      <a:r>
                        <a:rPr lang="el-GR" sz="1050" b="0" i="0" u="none" strike="noStrike" dirty="0" err="1">
                          <a:solidFill>
                            <a:srgbClr val="0070C0"/>
                          </a:solidFill>
                          <a:latin typeface="Calibri"/>
                        </a:rPr>
                        <a:t>Ε2</a:t>
                      </a:r>
                      <a:endParaRPr lang="el-GR" sz="1050" b="0" i="0" u="none" strike="noStrike" dirty="0">
                        <a:solidFill>
                          <a:srgbClr val="0070C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50000"/>
                            </a:schemeClr>
                          </a:solidFill>
                          <a:latin typeface="Calibri"/>
                        </a:rPr>
                        <a:t>Ζ1</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Ζ3</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Ζ4</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Ζ5</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Ζ7</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Ζ12</a:t>
                      </a:r>
                      <a:endParaRPr lang="el-GR" sz="1050" b="0" i="0" u="none" strike="noStrike" dirty="0">
                        <a:solidFill>
                          <a:schemeClr val="accent6">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75000"/>
                            </a:schemeClr>
                          </a:solidFill>
                          <a:latin typeface="Calibri"/>
                        </a:rPr>
                        <a:t>Η3</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Η4</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Η5</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Η7</a:t>
                      </a:r>
                      <a:endParaRPr lang="el-GR" sz="1050" b="0" i="0" u="none" strike="noStrike" dirty="0">
                        <a:solidFill>
                          <a:schemeClr val="accent6">
                            <a:lumMod val="75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1831">
                <a:tc>
                  <a:txBody>
                    <a:bodyPr/>
                    <a:lstStyle/>
                    <a:p>
                      <a:pPr algn="l" fontAlgn="t"/>
                      <a:r>
                        <a:rPr lang="el-GR" sz="1050" b="0" i="0" u="none" strike="noStrike">
                          <a:solidFill>
                            <a:srgbClr val="000000"/>
                          </a:solidFill>
                          <a:latin typeface="Calibri"/>
                        </a:rPr>
                        <a:t>20.1</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a:solidFill>
                            <a:srgbClr val="000000"/>
                          </a:solidFill>
                          <a:latin typeface="Calibri"/>
                        </a:rPr>
                        <a:t>Παραγωγή βασικών χημικών προϊόντων, λιπασμάτων και αζωτούχων ενώσεων, πλαστικών και συνθετικών υλών σε πρωτογενείς μορφές</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050" b="0" i="0" u="none" strike="noStrike" dirty="0">
                          <a:solidFill>
                            <a:srgbClr val="FF0000"/>
                          </a:solidFill>
                          <a:latin typeface="Calibri"/>
                        </a:rPr>
                        <a:t>A1, Α2, A3, Α4, Α5, Α6, Α7, Α8</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dirty="0" err="1">
                          <a:solidFill>
                            <a:srgbClr val="7030A0"/>
                          </a:solidFill>
                          <a:latin typeface="Calibri"/>
                        </a:rPr>
                        <a:t>Β2</a:t>
                      </a:r>
                      <a:r>
                        <a:rPr lang="el-GR" sz="1050" b="0" i="0" u="none" strike="noStrike" dirty="0">
                          <a:solidFill>
                            <a:srgbClr val="7030A0"/>
                          </a:solidFill>
                          <a:latin typeface="Calibri"/>
                        </a:rPr>
                        <a:t>, </a:t>
                      </a:r>
                      <a:r>
                        <a:rPr lang="el-GR" sz="1050" b="0" i="0" u="none" strike="noStrike" dirty="0" err="1">
                          <a:solidFill>
                            <a:srgbClr val="7030A0"/>
                          </a:solidFill>
                          <a:latin typeface="Calibri"/>
                        </a:rPr>
                        <a:t>Β3</a:t>
                      </a:r>
                      <a:r>
                        <a:rPr lang="el-GR" sz="1050" b="0" i="0" u="none" strike="noStrike" dirty="0">
                          <a:solidFill>
                            <a:srgbClr val="7030A0"/>
                          </a:solidFill>
                          <a:latin typeface="Calibri"/>
                        </a:rPr>
                        <a:t>, </a:t>
                      </a:r>
                      <a:r>
                        <a:rPr lang="el-GR" sz="1050" b="0" i="0" u="none" strike="noStrike" dirty="0" err="1">
                          <a:solidFill>
                            <a:srgbClr val="7030A0"/>
                          </a:solidFill>
                          <a:latin typeface="Calibri"/>
                        </a:rPr>
                        <a:t>Β4</a:t>
                      </a:r>
                      <a:endParaRPr lang="el-GR" sz="1050" b="0" i="0" u="none" strike="noStrike" dirty="0">
                        <a:solidFill>
                          <a:srgbClr val="7030A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a:solidFill>
                            <a:schemeClr val="accent5">
                              <a:lumMod val="50000"/>
                            </a:schemeClr>
                          </a:solidFill>
                          <a:latin typeface="Calibri"/>
                        </a:rPr>
                        <a:t>Γ1, Γ2, Γ3, Γ4, Γ5</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00B050"/>
                          </a:solidFill>
                          <a:latin typeface="Calibri"/>
                        </a:rPr>
                        <a:t>Δ1</a:t>
                      </a:r>
                      <a:r>
                        <a:rPr lang="el-GR" sz="1050" b="0" i="0" u="none" strike="noStrike" dirty="0">
                          <a:solidFill>
                            <a:srgbClr val="00B050"/>
                          </a:solidFill>
                          <a:latin typeface="Calibri"/>
                        </a:rPr>
                        <a:t>, </a:t>
                      </a:r>
                      <a:r>
                        <a:rPr lang="el-GR" sz="1050" b="0" i="0" u="none" strike="noStrike" dirty="0" err="1">
                          <a:solidFill>
                            <a:srgbClr val="00B050"/>
                          </a:solidFill>
                          <a:latin typeface="Calibri"/>
                        </a:rPr>
                        <a:t>Δ2</a:t>
                      </a:r>
                      <a:r>
                        <a:rPr lang="el-GR" sz="1050" b="0" i="0" u="none" strike="noStrike" dirty="0">
                          <a:solidFill>
                            <a:srgbClr val="00B050"/>
                          </a:solidFill>
                          <a:latin typeface="Calibri"/>
                        </a:rPr>
                        <a:t>, </a:t>
                      </a:r>
                      <a:r>
                        <a:rPr lang="el-GR" sz="1050" b="0" i="0" u="none" strike="noStrike" dirty="0" err="1">
                          <a:solidFill>
                            <a:srgbClr val="00B050"/>
                          </a:solidFill>
                          <a:latin typeface="Calibri"/>
                        </a:rPr>
                        <a:t>Δ3</a:t>
                      </a:r>
                      <a:r>
                        <a:rPr lang="el-GR" sz="1050" b="0" i="0" u="none" strike="noStrike" dirty="0">
                          <a:solidFill>
                            <a:srgbClr val="00B050"/>
                          </a:solidFill>
                          <a:latin typeface="Calibri"/>
                        </a:rPr>
                        <a:t>, </a:t>
                      </a:r>
                      <a:r>
                        <a:rPr lang="el-GR" sz="1050" b="0" i="0" u="none" strike="noStrike" dirty="0" err="1">
                          <a:solidFill>
                            <a:srgbClr val="00B050"/>
                          </a:solidFill>
                          <a:latin typeface="Calibri"/>
                        </a:rPr>
                        <a:t>Δ4</a:t>
                      </a:r>
                      <a:r>
                        <a:rPr lang="el-GR" sz="1050" b="0" i="0" u="none" strike="noStrike" dirty="0">
                          <a:solidFill>
                            <a:srgbClr val="00B050"/>
                          </a:solidFill>
                          <a:latin typeface="Calibri"/>
                        </a:rPr>
                        <a:t>, </a:t>
                      </a:r>
                      <a:r>
                        <a:rPr lang="el-GR" sz="1050" b="0" i="0" u="none" strike="noStrike" dirty="0" err="1">
                          <a:solidFill>
                            <a:srgbClr val="00B050"/>
                          </a:solidFill>
                          <a:latin typeface="Calibri"/>
                        </a:rPr>
                        <a:t>Δ5</a:t>
                      </a:r>
                      <a:r>
                        <a:rPr lang="el-GR" sz="1050" b="0" i="0" u="none" strike="noStrike" dirty="0">
                          <a:solidFill>
                            <a:srgbClr val="00B050"/>
                          </a:solidFill>
                          <a:latin typeface="Calibri"/>
                        </a:rPr>
                        <a:t>, </a:t>
                      </a:r>
                      <a:r>
                        <a:rPr lang="el-GR" sz="1050" b="0" i="0" u="none" strike="noStrike" dirty="0" err="1">
                          <a:solidFill>
                            <a:srgbClr val="00B050"/>
                          </a:solidFill>
                          <a:latin typeface="Calibri"/>
                        </a:rPr>
                        <a:t>Δ6</a:t>
                      </a:r>
                      <a:r>
                        <a:rPr lang="el-GR" sz="1050" b="0" i="0" u="none" strike="noStrike" dirty="0">
                          <a:solidFill>
                            <a:srgbClr val="00B050"/>
                          </a:solidFill>
                          <a:latin typeface="Calibri"/>
                        </a:rPr>
                        <a:t>, </a:t>
                      </a:r>
                      <a:r>
                        <a:rPr lang="el-GR" sz="1050" b="0" i="0" u="none" strike="noStrike" dirty="0" err="1">
                          <a:solidFill>
                            <a:srgbClr val="00B050"/>
                          </a:solidFill>
                          <a:latin typeface="Calibri"/>
                        </a:rPr>
                        <a:t>Δ7</a:t>
                      </a:r>
                      <a:r>
                        <a:rPr lang="el-GR" sz="1050" b="0" i="0" u="none" strike="noStrike" dirty="0">
                          <a:solidFill>
                            <a:srgbClr val="00B050"/>
                          </a:solidFill>
                          <a:latin typeface="Calibri"/>
                        </a:rPr>
                        <a:t>, </a:t>
                      </a:r>
                      <a:r>
                        <a:rPr lang="el-GR" sz="1050" b="0" i="0" u="none" strike="noStrike" dirty="0" err="1">
                          <a:solidFill>
                            <a:srgbClr val="00B050"/>
                          </a:solidFill>
                          <a:latin typeface="Calibri"/>
                        </a:rPr>
                        <a:t>Δ8</a:t>
                      </a:r>
                      <a:r>
                        <a:rPr lang="el-GR" sz="1050" b="0" i="0" u="none" strike="noStrike" dirty="0">
                          <a:solidFill>
                            <a:srgbClr val="00B050"/>
                          </a:solidFill>
                          <a:latin typeface="Calibri"/>
                        </a:rPr>
                        <a:t>, </a:t>
                      </a:r>
                      <a:r>
                        <a:rPr lang="el-GR" sz="1050" b="0" i="0" u="none" strike="noStrike" dirty="0" err="1">
                          <a:solidFill>
                            <a:srgbClr val="00B050"/>
                          </a:solidFill>
                          <a:latin typeface="Calibri"/>
                        </a:rPr>
                        <a:t>Δ9</a:t>
                      </a:r>
                      <a:endParaRPr lang="el-GR" sz="1050" b="0" i="0" u="none" strike="noStrike" dirty="0">
                        <a:solidFill>
                          <a:srgbClr val="00B05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050" b="0" i="0" u="none" strike="noStrike" dirty="0" err="1">
                          <a:solidFill>
                            <a:srgbClr val="0070C0"/>
                          </a:solidFill>
                          <a:latin typeface="Calibri"/>
                        </a:rPr>
                        <a:t>E1</a:t>
                      </a:r>
                      <a:r>
                        <a:rPr lang="de-DE" sz="1050" b="0" i="0" u="none" strike="noStrike" dirty="0">
                          <a:solidFill>
                            <a:srgbClr val="0070C0"/>
                          </a:solidFill>
                          <a:latin typeface="Calibri"/>
                        </a:rPr>
                        <a:t>, </a:t>
                      </a:r>
                      <a:r>
                        <a:rPr lang="el-GR" sz="1050" b="0" i="0" u="none" strike="noStrike" dirty="0" err="1">
                          <a:solidFill>
                            <a:srgbClr val="0070C0"/>
                          </a:solidFill>
                          <a:latin typeface="Calibri"/>
                        </a:rPr>
                        <a:t>Ε2</a:t>
                      </a:r>
                      <a:endParaRPr lang="el-GR" sz="1050" b="0" i="0" u="none" strike="noStrike" dirty="0">
                        <a:solidFill>
                          <a:srgbClr val="0070C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50000"/>
                            </a:schemeClr>
                          </a:solidFill>
                          <a:latin typeface="Calibri"/>
                        </a:rPr>
                        <a:t>Ζ1</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Ζ2</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Ζ3</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Ζ4</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Ζ5</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Ζ12</a:t>
                      </a:r>
                      <a:endParaRPr lang="el-GR" sz="1050" b="0" i="0" u="none" strike="noStrike" dirty="0">
                        <a:solidFill>
                          <a:schemeClr val="accent6">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75000"/>
                            </a:schemeClr>
                          </a:solidFill>
                          <a:latin typeface="Calibri"/>
                        </a:rPr>
                        <a:t>Η3</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Η4</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Η5</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Η6</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Η7</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Η10</a:t>
                      </a:r>
                      <a:endParaRPr lang="el-GR" sz="1050" b="0" i="0" u="none" strike="noStrike" dirty="0">
                        <a:solidFill>
                          <a:schemeClr val="accent6">
                            <a:lumMod val="75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1831">
                <a:tc>
                  <a:txBody>
                    <a:bodyPr/>
                    <a:lstStyle/>
                    <a:p>
                      <a:pPr algn="l" fontAlgn="t"/>
                      <a:r>
                        <a:rPr lang="el-GR" sz="1050" b="0" i="0" u="none" strike="noStrike">
                          <a:solidFill>
                            <a:srgbClr val="000000"/>
                          </a:solidFill>
                          <a:latin typeface="Calibri"/>
                        </a:rPr>
                        <a:t>20.2</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a:solidFill>
                            <a:srgbClr val="000000"/>
                          </a:solidFill>
                          <a:latin typeface="Calibri"/>
                        </a:rPr>
                        <a:t>Παραγωγή παρασιτοκτόνων και άλλων αγροχημικών προϊόντων</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dirty="0" err="1">
                          <a:solidFill>
                            <a:srgbClr val="FF0000"/>
                          </a:solidFill>
                          <a:latin typeface="Calibri"/>
                        </a:rPr>
                        <a:t>Α1</a:t>
                      </a:r>
                      <a:r>
                        <a:rPr lang="el-GR" sz="1050" b="0" i="0" u="none" strike="noStrike" dirty="0">
                          <a:solidFill>
                            <a:srgbClr val="FF0000"/>
                          </a:solidFill>
                          <a:latin typeface="Calibri"/>
                        </a:rPr>
                        <a:t>, </a:t>
                      </a:r>
                      <a:r>
                        <a:rPr lang="el-GR" sz="1050" b="0" i="0" u="none" strike="noStrike" dirty="0" err="1">
                          <a:solidFill>
                            <a:srgbClr val="FF0000"/>
                          </a:solidFill>
                          <a:latin typeface="Calibri"/>
                        </a:rPr>
                        <a:t>Α2</a:t>
                      </a:r>
                      <a:r>
                        <a:rPr lang="el-GR" sz="1050" b="0" i="0" u="none" strike="noStrike" dirty="0">
                          <a:solidFill>
                            <a:srgbClr val="FF0000"/>
                          </a:solidFill>
                          <a:latin typeface="Calibri"/>
                        </a:rPr>
                        <a:t>, </a:t>
                      </a:r>
                      <a:r>
                        <a:rPr lang="el-GR" sz="1050" b="0" i="0" u="none" strike="noStrike" dirty="0" err="1">
                          <a:solidFill>
                            <a:srgbClr val="FF0000"/>
                          </a:solidFill>
                          <a:latin typeface="Calibri"/>
                        </a:rPr>
                        <a:t>A3</a:t>
                      </a:r>
                      <a:r>
                        <a:rPr lang="el-GR" sz="1050" b="0" i="0" u="none" strike="noStrike" dirty="0">
                          <a:solidFill>
                            <a:srgbClr val="FF0000"/>
                          </a:solidFill>
                          <a:latin typeface="Calibri"/>
                        </a:rPr>
                        <a:t>, </a:t>
                      </a:r>
                      <a:r>
                        <a:rPr lang="el-GR" sz="1050" b="0" i="0" u="none" strike="noStrike" dirty="0" err="1">
                          <a:solidFill>
                            <a:srgbClr val="FF0000"/>
                          </a:solidFill>
                          <a:latin typeface="Calibri"/>
                        </a:rPr>
                        <a:t>Α4</a:t>
                      </a:r>
                      <a:r>
                        <a:rPr lang="el-GR" sz="1050" b="0" i="0" u="none" strike="noStrike" dirty="0">
                          <a:solidFill>
                            <a:srgbClr val="FF0000"/>
                          </a:solidFill>
                          <a:latin typeface="Calibri"/>
                        </a:rPr>
                        <a:t>, </a:t>
                      </a:r>
                      <a:r>
                        <a:rPr lang="el-GR" sz="1050" b="0" i="0" u="none" strike="noStrike" dirty="0" err="1">
                          <a:solidFill>
                            <a:srgbClr val="FF0000"/>
                          </a:solidFill>
                          <a:latin typeface="Calibri"/>
                        </a:rPr>
                        <a:t>Α5</a:t>
                      </a:r>
                      <a:r>
                        <a:rPr lang="el-GR" sz="1050" b="0" i="0" u="none" strike="noStrike" dirty="0">
                          <a:solidFill>
                            <a:srgbClr val="FF0000"/>
                          </a:solidFill>
                          <a:latin typeface="Calibri"/>
                        </a:rPr>
                        <a:t>, </a:t>
                      </a:r>
                      <a:r>
                        <a:rPr lang="el-GR" sz="1050" b="0" i="0" u="none" strike="noStrike" dirty="0" err="1">
                          <a:solidFill>
                            <a:srgbClr val="FF0000"/>
                          </a:solidFill>
                          <a:latin typeface="Calibri"/>
                        </a:rPr>
                        <a:t>Α6</a:t>
                      </a:r>
                      <a:r>
                        <a:rPr lang="el-GR" sz="1050" b="0" i="0" u="none" strike="noStrike" dirty="0">
                          <a:solidFill>
                            <a:srgbClr val="FF0000"/>
                          </a:solidFill>
                          <a:latin typeface="Calibri"/>
                        </a:rPr>
                        <a:t>, </a:t>
                      </a:r>
                      <a:r>
                        <a:rPr lang="el-GR" sz="1050" b="0" i="0" u="none" strike="noStrike" dirty="0" err="1">
                          <a:solidFill>
                            <a:srgbClr val="FF0000"/>
                          </a:solidFill>
                          <a:latin typeface="Calibri"/>
                        </a:rPr>
                        <a:t>Α7</a:t>
                      </a:r>
                      <a:r>
                        <a:rPr lang="el-GR" sz="1050" b="0" i="0" u="none" strike="noStrike" dirty="0">
                          <a:solidFill>
                            <a:srgbClr val="FF0000"/>
                          </a:solidFill>
                          <a:latin typeface="Calibri"/>
                        </a:rPr>
                        <a:t>, </a:t>
                      </a:r>
                      <a:r>
                        <a:rPr lang="el-GR" sz="1050" b="0" i="0" u="none" strike="noStrike" dirty="0" err="1">
                          <a:solidFill>
                            <a:srgbClr val="FF0000"/>
                          </a:solidFill>
                          <a:latin typeface="Calibri"/>
                        </a:rPr>
                        <a:t>Α8</a:t>
                      </a:r>
                      <a:endParaRPr lang="el-GR" sz="1050" b="0" i="0" u="none" strike="noStrike" dirty="0">
                        <a:solidFill>
                          <a:srgbClr val="FF000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7030A0"/>
                          </a:solidFill>
                          <a:latin typeface="Calibri"/>
                        </a:rPr>
                        <a:t>Β2</a:t>
                      </a:r>
                      <a:r>
                        <a:rPr lang="el-GR" sz="1050" b="0" i="0" u="none" strike="noStrike" dirty="0">
                          <a:solidFill>
                            <a:srgbClr val="7030A0"/>
                          </a:solidFill>
                          <a:latin typeface="Calibri"/>
                        </a:rPr>
                        <a:t>, </a:t>
                      </a:r>
                      <a:r>
                        <a:rPr lang="el-GR" sz="1050" b="0" i="0" u="none" strike="noStrike" dirty="0" err="1">
                          <a:solidFill>
                            <a:srgbClr val="7030A0"/>
                          </a:solidFill>
                          <a:latin typeface="Calibri"/>
                        </a:rPr>
                        <a:t>Β3</a:t>
                      </a:r>
                      <a:r>
                        <a:rPr lang="el-GR" sz="1050" b="0" i="0" u="none" strike="noStrike" dirty="0">
                          <a:solidFill>
                            <a:srgbClr val="7030A0"/>
                          </a:solidFill>
                          <a:latin typeface="Calibri"/>
                        </a:rPr>
                        <a:t>, </a:t>
                      </a:r>
                      <a:r>
                        <a:rPr lang="el-GR" sz="1050" b="0" i="0" u="none" strike="noStrike" dirty="0" err="1">
                          <a:solidFill>
                            <a:srgbClr val="7030A0"/>
                          </a:solidFill>
                          <a:latin typeface="Calibri"/>
                        </a:rPr>
                        <a:t>Β4</a:t>
                      </a:r>
                      <a:endParaRPr lang="el-GR" sz="1050" b="0" i="0" u="none" strike="noStrike" dirty="0">
                        <a:solidFill>
                          <a:srgbClr val="7030A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a:solidFill>
                            <a:schemeClr val="accent5">
                              <a:lumMod val="50000"/>
                            </a:schemeClr>
                          </a:solidFill>
                          <a:latin typeface="Calibri"/>
                        </a:rPr>
                        <a:t>Γ1, Γ2, Γ3, Γ4, Γ5</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00B050"/>
                          </a:solidFill>
                          <a:latin typeface="Calibri"/>
                        </a:rPr>
                        <a:t>Δ1</a:t>
                      </a:r>
                      <a:r>
                        <a:rPr lang="el-GR" sz="1050" b="0" i="0" u="none" strike="noStrike" dirty="0">
                          <a:solidFill>
                            <a:srgbClr val="00B050"/>
                          </a:solidFill>
                          <a:latin typeface="Calibri"/>
                        </a:rPr>
                        <a:t>, </a:t>
                      </a:r>
                      <a:r>
                        <a:rPr lang="el-GR" sz="1050" b="0" i="0" u="none" strike="noStrike" dirty="0" err="1">
                          <a:solidFill>
                            <a:srgbClr val="00B050"/>
                          </a:solidFill>
                          <a:latin typeface="Calibri"/>
                        </a:rPr>
                        <a:t>Δ2</a:t>
                      </a:r>
                      <a:r>
                        <a:rPr lang="el-GR" sz="1050" b="0" i="0" u="none" strike="noStrike" dirty="0">
                          <a:solidFill>
                            <a:srgbClr val="00B050"/>
                          </a:solidFill>
                          <a:latin typeface="Calibri"/>
                        </a:rPr>
                        <a:t>, </a:t>
                      </a:r>
                      <a:r>
                        <a:rPr lang="el-GR" sz="1050" b="0" i="0" u="none" strike="noStrike" dirty="0" err="1">
                          <a:solidFill>
                            <a:srgbClr val="00B050"/>
                          </a:solidFill>
                          <a:latin typeface="Calibri"/>
                        </a:rPr>
                        <a:t>Δ3</a:t>
                      </a:r>
                      <a:r>
                        <a:rPr lang="el-GR" sz="1050" b="0" i="0" u="none" strike="noStrike" dirty="0">
                          <a:solidFill>
                            <a:srgbClr val="00B050"/>
                          </a:solidFill>
                          <a:latin typeface="Calibri"/>
                        </a:rPr>
                        <a:t>, </a:t>
                      </a:r>
                      <a:r>
                        <a:rPr lang="el-GR" sz="1050" b="0" i="0" u="none" strike="noStrike" dirty="0" err="1">
                          <a:solidFill>
                            <a:srgbClr val="00B050"/>
                          </a:solidFill>
                          <a:latin typeface="Calibri"/>
                        </a:rPr>
                        <a:t>Δ4</a:t>
                      </a:r>
                      <a:r>
                        <a:rPr lang="el-GR" sz="1050" b="0" i="0" u="none" strike="noStrike" dirty="0">
                          <a:solidFill>
                            <a:srgbClr val="00B050"/>
                          </a:solidFill>
                          <a:latin typeface="Calibri"/>
                        </a:rPr>
                        <a:t>, </a:t>
                      </a:r>
                      <a:r>
                        <a:rPr lang="el-GR" sz="1050" b="0" i="0" u="none" strike="noStrike" dirty="0" err="1">
                          <a:solidFill>
                            <a:srgbClr val="00B050"/>
                          </a:solidFill>
                          <a:latin typeface="Calibri"/>
                        </a:rPr>
                        <a:t>Δ5</a:t>
                      </a:r>
                      <a:r>
                        <a:rPr lang="el-GR" sz="1050" b="0" i="0" u="none" strike="noStrike" dirty="0">
                          <a:solidFill>
                            <a:srgbClr val="00B050"/>
                          </a:solidFill>
                          <a:latin typeface="Calibri"/>
                        </a:rPr>
                        <a:t>, </a:t>
                      </a:r>
                      <a:r>
                        <a:rPr lang="el-GR" sz="1050" b="0" i="0" u="none" strike="noStrike" dirty="0" err="1">
                          <a:solidFill>
                            <a:srgbClr val="00B050"/>
                          </a:solidFill>
                          <a:latin typeface="Calibri"/>
                        </a:rPr>
                        <a:t>Δ6</a:t>
                      </a:r>
                      <a:r>
                        <a:rPr lang="el-GR" sz="1050" b="0" i="0" u="none" strike="noStrike" dirty="0">
                          <a:solidFill>
                            <a:srgbClr val="00B050"/>
                          </a:solidFill>
                          <a:latin typeface="Calibri"/>
                        </a:rPr>
                        <a:t>, </a:t>
                      </a:r>
                      <a:r>
                        <a:rPr lang="el-GR" sz="1050" b="0" i="0" u="none" strike="noStrike" dirty="0" err="1">
                          <a:solidFill>
                            <a:srgbClr val="00B050"/>
                          </a:solidFill>
                          <a:latin typeface="Calibri"/>
                        </a:rPr>
                        <a:t>Δ7</a:t>
                      </a:r>
                      <a:r>
                        <a:rPr lang="el-GR" sz="1050" b="0" i="0" u="none" strike="noStrike" dirty="0">
                          <a:solidFill>
                            <a:srgbClr val="00B050"/>
                          </a:solidFill>
                          <a:latin typeface="Calibri"/>
                        </a:rPr>
                        <a:t>, </a:t>
                      </a:r>
                      <a:r>
                        <a:rPr lang="el-GR" sz="1050" b="0" i="0" u="none" strike="noStrike" dirty="0" err="1">
                          <a:solidFill>
                            <a:srgbClr val="00B050"/>
                          </a:solidFill>
                          <a:latin typeface="Calibri"/>
                        </a:rPr>
                        <a:t>Δ8</a:t>
                      </a:r>
                      <a:r>
                        <a:rPr lang="el-GR" sz="1050" b="0" i="0" u="none" strike="noStrike" dirty="0">
                          <a:solidFill>
                            <a:srgbClr val="00B050"/>
                          </a:solidFill>
                          <a:latin typeface="Calibri"/>
                        </a:rPr>
                        <a:t>, </a:t>
                      </a:r>
                      <a:r>
                        <a:rPr lang="el-GR" sz="1050" b="0" i="0" u="none" strike="noStrike" dirty="0" err="1">
                          <a:solidFill>
                            <a:srgbClr val="00B050"/>
                          </a:solidFill>
                          <a:latin typeface="Calibri"/>
                        </a:rPr>
                        <a:t>Δ9</a:t>
                      </a:r>
                      <a:endParaRPr lang="el-GR" sz="1050" b="0" i="0" u="none" strike="noStrike" dirty="0">
                        <a:solidFill>
                          <a:srgbClr val="00B05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050" b="0" i="0" u="none" strike="noStrike" dirty="0" err="1">
                          <a:solidFill>
                            <a:srgbClr val="0070C0"/>
                          </a:solidFill>
                          <a:latin typeface="Calibri"/>
                        </a:rPr>
                        <a:t>E1</a:t>
                      </a:r>
                      <a:r>
                        <a:rPr lang="de-DE" sz="1050" b="0" i="0" u="none" strike="noStrike" dirty="0">
                          <a:solidFill>
                            <a:srgbClr val="0070C0"/>
                          </a:solidFill>
                          <a:latin typeface="Calibri"/>
                        </a:rPr>
                        <a:t>, </a:t>
                      </a:r>
                      <a:r>
                        <a:rPr lang="el-GR" sz="1050" b="0" i="0" u="none" strike="noStrike" dirty="0" err="1">
                          <a:solidFill>
                            <a:srgbClr val="0070C0"/>
                          </a:solidFill>
                          <a:latin typeface="Calibri"/>
                        </a:rPr>
                        <a:t>Ε2</a:t>
                      </a:r>
                      <a:endParaRPr lang="el-GR" sz="1050" b="0" i="0" u="none" strike="noStrike" dirty="0">
                        <a:solidFill>
                          <a:srgbClr val="0070C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50000"/>
                            </a:schemeClr>
                          </a:solidFill>
                          <a:latin typeface="Calibri"/>
                        </a:rPr>
                        <a:t>Ζ1</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Ζ2</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Ζ3</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Ζ4</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Ζ5</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Ζ12</a:t>
                      </a:r>
                      <a:endParaRPr lang="el-GR" sz="1050" b="0" i="0" u="none" strike="noStrike" dirty="0">
                        <a:solidFill>
                          <a:schemeClr val="accent6">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75000"/>
                            </a:schemeClr>
                          </a:solidFill>
                          <a:latin typeface="Calibri"/>
                        </a:rPr>
                        <a:t>Η3</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Η4</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Η5</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Η6</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Η7</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Η10</a:t>
                      </a:r>
                      <a:endParaRPr lang="el-GR" sz="1050" b="0" i="0" u="none" strike="noStrike" dirty="0">
                        <a:solidFill>
                          <a:schemeClr val="accent6">
                            <a:lumMod val="75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1831">
                <a:tc>
                  <a:txBody>
                    <a:bodyPr/>
                    <a:lstStyle/>
                    <a:p>
                      <a:pPr algn="l" fontAlgn="t"/>
                      <a:r>
                        <a:rPr lang="el-GR" sz="1050" b="0" i="0" u="none" strike="noStrike">
                          <a:solidFill>
                            <a:srgbClr val="000000"/>
                          </a:solidFill>
                          <a:latin typeface="Calibri"/>
                        </a:rPr>
                        <a:t>20.3</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a:solidFill>
                            <a:srgbClr val="000000"/>
                          </a:solidFill>
                          <a:latin typeface="Calibri"/>
                        </a:rPr>
                        <a:t>Παραγωγή χρωμάτων, βερνικιών και παρόμοιων επιχρισμάτων, μελανιών τυπογραφίας και μαστιχών</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dirty="0" err="1">
                          <a:solidFill>
                            <a:srgbClr val="FF0000"/>
                          </a:solidFill>
                          <a:latin typeface="Calibri"/>
                        </a:rPr>
                        <a:t>Α1</a:t>
                      </a:r>
                      <a:r>
                        <a:rPr lang="el-GR" sz="1050" b="0" i="0" u="none" strike="noStrike" dirty="0">
                          <a:solidFill>
                            <a:srgbClr val="FF0000"/>
                          </a:solidFill>
                          <a:latin typeface="Calibri"/>
                        </a:rPr>
                        <a:t>, </a:t>
                      </a:r>
                      <a:r>
                        <a:rPr lang="el-GR" sz="1050" b="0" i="0" u="none" strike="noStrike" dirty="0" err="1">
                          <a:solidFill>
                            <a:srgbClr val="FF0000"/>
                          </a:solidFill>
                          <a:latin typeface="Calibri"/>
                        </a:rPr>
                        <a:t>Α2</a:t>
                      </a:r>
                      <a:r>
                        <a:rPr lang="el-GR" sz="1050" b="0" i="0" u="none" strike="noStrike" dirty="0">
                          <a:solidFill>
                            <a:srgbClr val="FF0000"/>
                          </a:solidFill>
                          <a:latin typeface="Calibri"/>
                        </a:rPr>
                        <a:t>, </a:t>
                      </a:r>
                      <a:r>
                        <a:rPr lang="el-GR" sz="1050" b="0" i="0" u="none" strike="noStrike" dirty="0" err="1">
                          <a:solidFill>
                            <a:srgbClr val="FF0000"/>
                          </a:solidFill>
                          <a:latin typeface="Calibri"/>
                        </a:rPr>
                        <a:t>A3</a:t>
                      </a:r>
                      <a:r>
                        <a:rPr lang="el-GR" sz="1050" b="0" i="0" u="none" strike="noStrike" dirty="0">
                          <a:solidFill>
                            <a:srgbClr val="FF0000"/>
                          </a:solidFill>
                          <a:latin typeface="Calibri"/>
                        </a:rPr>
                        <a:t>, </a:t>
                      </a:r>
                      <a:r>
                        <a:rPr lang="el-GR" sz="1050" b="0" i="0" u="none" strike="noStrike" dirty="0" err="1">
                          <a:solidFill>
                            <a:srgbClr val="FF0000"/>
                          </a:solidFill>
                          <a:latin typeface="Calibri"/>
                        </a:rPr>
                        <a:t>Α4</a:t>
                      </a:r>
                      <a:r>
                        <a:rPr lang="el-GR" sz="1050" b="0" i="0" u="none" strike="noStrike" dirty="0">
                          <a:solidFill>
                            <a:srgbClr val="FF0000"/>
                          </a:solidFill>
                          <a:latin typeface="Calibri"/>
                        </a:rPr>
                        <a:t>, </a:t>
                      </a:r>
                      <a:r>
                        <a:rPr lang="el-GR" sz="1050" b="0" i="0" u="none" strike="noStrike" dirty="0" err="1">
                          <a:solidFill>
                            <a:srgbClr val="FF0000"/>
                          </a:solidFill>
                          <a:latin typeface="Calibri"/>
                        </a:rPr>
                        <a:t>Α5</a:t>
                      </a:r>
                      <a:r>
                        <a:rPr lang="el-GR" sz="1050" b="0" i="0" u="none" strike="noStrike" dirty="0">
                          <a:solidFill>
                            <a:srgbClr val="FF0000"/>
                          </a:solidFill>
                          <a:latin typeface="Calibri"/>
                        </a:rPr>
                        <a:t>, </a:t>
                      </a:r>
                      <a:r>
                        <a:rPr lang="el-GR" sz="1050" b="0" i="0" u="none" strike="noStrike" dirty="0" err="1">
                          <a:solidFill>
                            <a:srgbClr val="FF0000"/>
                          </a:solidFill>
                          <a:latin typeface="Calibri"/>
                        </a:rPr>
                        <a:t>Α6</a:t>
                      </a:r>
                      <a:r>
                        <a:rPr lang="el-GR" sz="1050" b="0" i="0" u="none" strike="noStrike" dirty="0">
                          <a:solidFill>
                            <a:srgbClr val="FF0000"/>
                          </a:solidFill>
                          <a:latin typeface="Calibri"/>
                        </a:rPr>
                        <a:t>, </a:t>
                      </a:r>
                      <a:r>
                        <a:rPr lang="el-GR" sz="1050" b="0" i="0" u="none" strike="noStrike" dirty="0" err="1">
                          <a:solidFill>
                            <a:srgbClr val="FF0000"/>
                          </a:solidFill>
                          <a:latin typeface="Calibri"/>
                        </a:rPr>
                        <a:t>Α7</a:t>
                      </a:r>
                      <a:r>
                        <a:rPr lang="el-GR" sz="1050" b="0" i="0" u="none" strike="noStrike" dirty="0">
                          <a:solidFill>
                            <a:srgbClr val="FF0000"/>
                          </a:solidFill>
                          <a:latin typeface="Calibri"/>
                        </a:rPr>
                        <a:t>, </a:t>
                      </a:r>
                      <a:r>
                        <a:rPr lang="el-GR" sz="1050" b="0" i="0" u="none" strike="noStrike" dirty="0" err="1">
                          <a:solidFill>
                            <a:srgbClr val="FF0000"/>
                          </a:solidFill>
                          <a:latin typeface="Calibri"/>
                        </a:rPr>
                        <a:t>Α8</a:t>
                      </a:r>
                      <a:endParaRPr lang="el-GR" sz="1050" b="0" i="0" u="none" strike="noStrike" dirty="0">
                        <a:solidFill>
                          <a:srgbClr val="FF000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7030A0"/>
                          </a:solidFill>
                          <a:latin typeface="Calibri"/>
                        </a:rPr>
                        <a:t>Β2</a:t>
                      </a:r>
                      <a:r>
                        <a:rPr lang="el-GR" sz="1050" b="0" i="0" u="none" strike="noStrike" dirty="0">
                          <a:solidFill>
                            <a:srgbClr val="7030A0"/>
                          </a:solidFill>
                          <a:latin typeface="Calibri"/>
                        </a:rPr>
                        <a:t>, </a:t>
                      </a:r>
                      <a:r>
                        <a:rPr lang="el-GR" sz="1050" b="0" i="0" u="none" strike="noStrike" dirty="0" err="1">
                          <a:solidFill>
                            <a:srgbClr val="7030A0"/>
                          </a:solidFill>
                          <a:latin typeface="Calibri"/>
                        </a:rPr>
                        <a:t>Β3</a:t>
                      </a:r>
                      <a:r>
                        <a:rPr lang="el-GR" sz="1050" b="0" i="0" u="none" strike="noStrike" dirty="0">
                          <a:solidFill>
                            <a:srgbClr val="7030A0"/>
                          </a:solidFill>
                          <a:latin typeface="Calibri"/>
                        </a:rPr>
                        <a:t>, </a:t>
                      </a:r>
                      <a:r>
                        <a:rPr lang="el-GR" sz="1050" b="0" i="0" u="none" strike="noStrike" dirty="0" err="1">
                          <a:solidFill>
                            <a:srgbClr val="7030A0"/>
                          </a:solidFill>
                          <a:latin typeface="Calibri"/>
                        </a:rPr>
                        <a:t>Β4</a:t>
                      </a:r>
                      <a:endParaRPr lang="el-GR" sz="1050" b="0" i="0" u="none" strike="noStrike" dirty="0">
                        <a:solidFill>
                          <a:srgbClr val="7030A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a:solidFill>
                            <a:schemeClr val="accent5">
                              <a:lumMod val="50000"/>
                            </a:schemeClr>
                          </a:solidFill>
                          <a:latin typeface="Calibri"/>
                        </a:rPr>
                        <a:t>Γ1</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00B050"/>
                          </a:solidFill>
                          <a:latin typeface="Calibri"/>
                        </a:rPr>
                        <a:t>Δ1</a:t>
                      </a:r>
                      <a:r>
                        <a:rPr lang="el-GR" sz="1050" b="0" i="0" u="none" strike="noStrike" dirty="0">
                          <a:solidFill>
                            <a:srgbClr val="00B050"/>
                          </a:solidFill>
                          <a:latin typeface="Calibri"/>
                        </a:rPr>
                        <a:t>, </a:t>
                      </a:r>
                      <a:r>
                        <a:rPr lang="el-GR" sz="1050" b="0" i="0" u="none" strike="noStrike" dirty="0" err="1">
                          <a:solidFill>
                            <a:srgbClr val="00B050"/>
                          </a:solidFill>
                          <a:latin typeface="Calibri"/>
                        </a:rPr>
                        <a:t>Δ2</a:t>
                      </a:r>
                      <a:r>
                        <a:rPr lang="el-GR" sz="1050" b="0" i="0" u="none" strike="noStrike" dirty="0">
                          <a:solidFill>
                            <a:srgbClr val="00B050"/>
                          </a:solidFill>
                          <a:latin typeface="Calibri"/>
                        </a:rPr>
                        <a:t>, </a:t>
                      </a:r>
                      <a:r>
                        <a:rPr lang="el-GR" sz="1050" b="0" i="0" u="none" strike="noStrike" dirty="0" err="1">
                          <a:solidFill>
                            <a:srgbClr val="00B050"/>
                          </a:solidFill>
                          <a:latin typeface="Calibri"/>
                        </a:rPr>
                        <a:t>Δ3</a:t>
                      </a:r>
                      <a:r>
                        <a:rPr lang="el-GR" sz="1050" b="0" i="0" u="none" strike="noStrike" dirty="0">
                          <a:solidFill>
                            <a:srgbClr val="00B050"/>
                          </a:solidFill>
                          <a:latin typeface="Calibri"/>
                        </a:rPr>
                        <a:t>, </a:t>
                      </a:r>
                      <a:r>
                        <a:rPr lang="el-GR" sz="1050" b="0" i="0" u="none" strike="noStrike" dirty="0" err="1">
                          <a:solidFill>
                            <a:srgbClr val="00B050"/>
                          </a:solidFill>
                          <a:latin typeface="Calibri"/>
                        </a:rPr>
                        <a:t>Δ4</a:t>
                      </a:r>
                      <a:r>
                        <a:rPr lang="el-GR" sz="1050" b="0" i="0" u="none" strike="noStrike" dirty="0">
                          <a:solidFill>
                            <a:srgbClr val="00B050"/>
                          </a:solidFill>
                          <a:latin typeface="Calibri"/>
                        </a:rPr>
                        <a:t>, </a:t>
                      </a:r>
                      <a:r>
                        <a:rPr lang="el-GR" sz="1050" b="0" i="0" u="none" strike="noStrike" dirty="0" err="1">
                          <a:solidFill>
                            <a:srgbClr val="00B050"/>
                          </a:solidFill>
                          <a:latin typeface="Calibri"/>
                        </a:rPr>
                        <a:t>Δ5</a:t>
                      </a:r>
                      <a:r>
                        <a:rPr lang="el-GR" sz="1050" b="0" i="0" u="none" strike="noStrike" dirty="0">
                          <a:solidFill>
                            <a:srgbClr val="00B050"/>
                          </a:solidFill>
                          <a:latin typeface="Calibri"/>
                        </a:rPr>
                        <a:t>, </a:t>
                      </a:r>
                      <a:r>
                        <a:rPr lang="el-GR" sz="1050" b="0" i="0" u="none" strike="noStrike" dirty="0" err="1">
                          <a:solidFill>
                            <a:srgbClr val="00B050"/>
                          </a:solidFill>
                          <a:latin typeface="Calibri"/>
                        </a:rPr>
                        <a:t>Δ6</a:t>
                      </a:r>
                      <a:r>
                        <a:rPr lang="el-GR" sz="1050" b="0" i="0" u="none" strike="noStrike" dirty="0">
                          <a:solidFill>
                            <a:srgbClr val="00B050"/>
                          </a:solidFill>
                          <a:latin typeface="Calibri"/>
                        </a:rPr>
                        <a:t>, </a:t>
                      </a:r>
                      <a:r>
                        <a:rPr lang="el-GR" sz="1050" b="0" i="0" u="none" strike="noStrike" dirty="0" err="1">
                          <a:solidFill>
                            <a:srgbClr val="00B050"/>
                          </a:solidFill>
                          <a:latin typeface="Calibri"/>
                        </a:rPr>
                        <a:t>Δ7</a:t>
                      </a:r>
                      <a:r>
                        <a:rPr lang="el-GR" sz="1050" b="0" i="0" u="none" strike="noStrike" dirty="0">
                          <a:solidFill>
                            <a:srgbClr val="00B050"/>
                          </a:solidFill>
                          <a:latin typeface="Calibri"/>
                        </a:rPr>
                        <a:t>, </a:t>
                      </a:r>
                      <a:r>
                        <a:rPr lang="el-GR" sz="1050" b="0" i="0" u="none" strike="noStrike" dirty="0" err="1">
                          <a:solidFill>
                            <a:srgbClr val="00B050"/>
                          </a:solidFill>
                          <a:latin typeface="Calibri"/>
                        </a:rPr>
                        <a:t>Δ8</a:t>
                      </a:r>
                      <a:r>
                        <a:rPr lang="el-GR" sz="1050" b="0" i="0" u="none" strike="noStrike" dirty="0">
                          <a:solidFill>
                            <a:srgbClr val="00B050"/>
                          </a:solidFill>
                          <a:latin typeface="Calibri"/>
                        </a:rPr>
                        <a:t>, </a:t>
                      </a:r>
                      <a:r>
                        <a:rPr lang="el-GR" sz="1050" b="0" i="0" u="none" strike="noStrike" dirty="0" err="1">
                          <a:solidFill>
                            <a:srgbClr val="00B050"/>
                          </a:solidFill>
                          <a:latin typeface="Calibri"/>
                        </a:rPr>
                        <a:t>Δ9</a:t>
                      </a:r>
                      <a:endParaRPr lang="el-GR" sz="1050" b="0" i="0" u="none" strike="noStrike" dirty="0">
                        <a:solidFill>
                          <a:srgbClr val="00B05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050" b="0" i="0" u="none" strike="noStrike" dirty="0" err="1">
                          <a:solidFill>
                            <a:srgbClr val="0070C0"/>
                          </a:solidFill>
                          <a:latin typeface="Calibri"/>
                        </a:rPr>
                        <a:t>E1</a:t>
                      </a:r>
                      <a:r>
                        <a:rPr lang="de-DE" sz="1050" b="0" i="0" u="none" strike="noStrike" dirty="0">
                          <a:solidFill>
                            <a:srgbClr val="0070C0"/>
                          </a:solidFill>
                          <a:latin typeface="Calibri"/>
                        </a:rPr>
                        <a:t>, </a:t>
                      </a:r>
                      <a:r>
                        <a:rPr lang="el-GR" sz="1050" b="0" i="0" u="none" strike="noStrike" dirty="0" err="1">
                          <a:solidFill>
                            <a:srgbClr val="0070C0"/>
                          </a:solidFill>
                          <a:latin typeface="Calibri"/>
                        </a:rPr>
                        <a:t>Ε2</a:t>
                      </a:r>
                      <a:endParaRPr lang="el-GR" sz="1050" b="0" i="0" u="none" strike="noStrike" dirty="0">
                        <a:solidFill>
                          <a:srgbClr val="0070C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50000"/>
                            </a:schemeClr>
                          </a:solidFill>
                          <a:latin typeface="Calibri"/>
                        </a:rPr>
                        <a:t>Ζ1</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Ζ2</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Ζ3</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Ζ4</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Ζ5</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Ζ12</a:t>
                      </a:r>
                      <a:endParaRPr lang="el-GR" sz="1050" b="0" i="0" u="none" strike="noStrike" dirty="0">
                        <a:solidFill>
                          <a:schemeClr val="accent6">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75000"/>
                            </a:schemeClr>
                          </a:solidFill>
                          <a:latin typeface="Calibri"/>
                        </a:rPr>
                        <a:t>Η3</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Η4</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Η5</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Η6</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Η7</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Η10</a:t>
                      </a:r>
                      <a:endParaRPr lang="el-GR" sz="1050" b="0" i="0" u="none" strike="noStrike" dirty="0">
                        <a:solidFill>
                          <a:schemeClr val="accent6">
                            <a:lumMod val="75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1831">
                <a:tc>
                  <a:txBody>
                    <a:bodyPr/>
                    <a:lstStyle/>
                    <a:p>
                      <a:pPr algn="l" fontAlgn="t"/>
                      <a:r>
                        <a:rPr lang="el-GR" sz="1050" b="0" i="0" u="none" strike="noStrike">
                          <a:solidFill>
                            <a:srgbClr val="000000"/>
                          </a:solidFill>
                          <a:latin typeface="Calibri"/>
                        </a:rPr>
                        <a:t>20.4</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a:solidFill>
                            <a:srgbClr val="000000"/>
                          </a:solidFill>
                          <a:latin typeface="Calibri"/>
                        </a:rPr>
                        <a:t>Παραγωγή σαπουνιών και απορρυπαντικών, προϊόντων καθαρισμού και στίλβωσης, αρωμάτων και παρασκευασμάτων καλλωπισμού</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dirty="0" err="1">
                          <a:solidFill>
                            <a:srgbClr val="FF0000"/>
                          </a:solidFill>
                          <a:latin typeface="Calibri"/>
                        </a:rPr>
                        <a:t>Α1</a:t>
                      </a:r>
                      <a:r>
                        <a:rPr lang="el-GR" sz="1050" b="0" i="0" u="none" strike="noStrike" dirty="0">
                          <a:solidFill>
                            <a:srgbClr val="FF0000"/>
                          </a:solidFill>
                          <a:latin typeface="Calibri"/>
                        </a:rPr>
                        <a:t>, </a:t>
                      </a:r>
                      <a:r>
                        <a:rPr lang="el-GR" sz="1050" b="0" i="0" u="none" strike="noStrike" dirty="0" err="1">
                          <a:solidFill>
                            <a:srgbClr val="FF0000"/>
                          </a:solidFill>
                          <a:latin typeface="Calibri"/>
                        </a:rPr>
                        <a:t>Α2</a:t>
                      </a:r>
                      <a:r>
                        <a:rPr lang="el-GR" sz="1050" b="0" i="0" u="none" strike="noStrike" dirty="0">
                          <a:solidFill>
                            <a:srgbClr val="FF0000"/>
                          </a:solidFill>
                          <a:latin typeface="Calibri"/>
                        </a:rPr>
                        <a:t>, </a:t>
                      </a:r>
                      <a:r>
                        <a:rPr lang="el-GR" sz="1050" b="0" i="0" u="none" strike="noStrike" dirty="0" err="1">
                          <a:solidFill>
                            <a:srgbClr val="FF0000"/>
                          </a:solidFill>
                          <a:latin typeface="Calibri"/>
                        </a:rPr>
                        <a:t>A3</a:t>
                      </a:r>
                      <a:r>
                        <a:rPr lang="el-GR" sz="1050" b="0" i="0" u="none" strike="noStrike" dirty="0">
                          <a:solidFill>
                            <a:srgbClr val="FF0000"/>
                          </a:solidFill>
                          <a:latin typeface="Calibri"/>
                        </a:rPr>
                        <a:t>, </a:t>
                      </a:r>
                      <a:r>
                        <a:rPr lang="el-GR" sz="1050" b="0" i="0" u="none" strike="noStrike" dirty="0" err="1">
                          <a:solidFill>
                            <a:srgbClr val="FF0000"/>
                          </a:solidFill>
                          <a:latin typeface="Calibri"/>
                        </a:rPr>
                        <a:t>Α4</a:t>
                      </a:r>
                      <a:r>
                        <a:rPr lang="el-GR" sz="1050" b="0" i="0" u="none" strike="noStrike" dirty="0">
                          <a:solidFill>
                            <a:srgbClr val="FF0000"/>
                          </a:solidFill>
                          <a:latin typeface="Calibri"/>
                        </a:rPr>
                        <a:t>, </a:t>
                      </a:r>
                      <a:r>
                        <a:rPr lang="el-GR" sz="1050" b="0" i="0" u="none" strike="noStrike" dirty="0" err="1">
                          <a:solidFill>
                            <a:srgbClr val="FF0000"/>
                          </a:solidFill>
                          <a:latin typeface="Calibri"/>
                        </a:rPr>
                        <a:t>Α5</a:t>
                      </a:r>
                      <a:r>
                        <a:rPr lang="el-GR" sz="1050" b="0" i="0" u="none" strike="noStrike" dirty="0">
                          <a:solidFill>
                            <a:srgbClr val="FF0000"/>
                          </a:solidFill>
                          <a:latin typeface="Calibri"/>
                        </a:rPr>
                        <a:t>, </a:t>
                      </a:r>
                      <a:r>
                        <a:rPr lang="el-GR" sz="1050" b="0" i="0" u="none" strike="noStrike" dirty="0" err="1">
                          <a:solidFill>
                            <a:srgbClr val="FF0000"/>
                          </a:solidFill>
                          <a:latin typeface="Calibri"/>
                        </a:rPr>
                        <a:t>Α6</a:t>
                      </a:r>
                      <a:r>
                        <a:rPr lang="el-GR" sz="1050" b="0" i="0" u="none" strike="noStrike" dirty="0">
                          <a:solidFill>
                            <a:srgbClr val="FF0000"/>
                          </a:solidFill>
                          <a:latin typeface="Calibri"/>
                        </a:rPr>
                        <a:t>, </a:t>
                      </a:r>
                      <a:r>
                        <a:rPr lang="el-GR" sz="1050" b="0" i="0" u="none" strike="noStrike" dirty="0" err="1">
                          <a:solidFill>
                            <a:srgbClr val="FF0000"/>
                          </a:solidFill>
                          <a:latin typeface="Calibri"/>
                        </a:rPr>
                        <a:t>Α7</a:t>
                      </a:r>
                      <a:r>
                        <a:rPr lang="el-GR" sz="1050" b="0" i="0" u="none" strike="noStrike" dirty="0">
                          <a:solidFill>
                            <a:srgbClr val="FF0000"/>
                          </a:solidFill>
                          <a:latin typeface="Calibri"/>
                        </a:rPr>
                        <a:t>, </a:t>
                      </a:r>
                      <a:r>
                        <a:rPr lang="el-GR" sz="1050" b="0" i="0" u="none" strike="noStrike" dirty="0" err="1">
                          <a:solidFill>
                            <a:srgbClr val="FF0000"/>
                          </a:solidFill>
                          <a:latin typeface="Calibri"/>
                        </a:rPr>
                        <a:t>Α8</a:t>
                      </a:r>
                      <a:endParaRPr lang="el-GR" sz="1050" b="0" i="0" u="none" strike="noStrike" dirty="0">
                        <a:solidFill>
                          <a:srgbClr val="FF000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7030A0"/>
                          </a:solidFill>
                          <a:latin typeface="Calibri"/>
                        </a:rPr>
                        <a:t>Β2</a:t>
                      </a:r>
                      <a:r>
                        <a:rPr lang="el-GR" sz="1050" b="0" i="0" u="none" strike="noStrike" dirty="0">
                          <a:solidFill>
                            <a:srgbClr val="7030A0"/>
                          </a:solidFill>
                          <a:latin typeface="Calibri"/>
                        </a:rPr>
                        <a:t>, </a:t>
                      </a:r>
                      <a:r>
                        <a:rPr lang="el-GR" sz="1050" b="0" i="0" u="none" strike="noStrike" dirty="0" err="1">
                          <a:solidFill>
                            <a:srgbClr val="7030A0"/>
                          </a:solidFill>
                          <a:latin typeface="Calibri"/>
                        </a:rPr>
                        <a:t>Β3</a:t>
                      </a:r>
                      <a:r>
                        <a:rPr lang="el-GR" sz="1050" b="0" i="0" u="none" strike="noStrike" dirty="0">
                          <a:solidFill>
                            <a:srgbClr val="7030A0"/>
                          </a:solidFill>
                          <a:latin typeface="Calibri"/>
                        </a:rPr>
                        <a:t>, </a:t>
                      </a:r>
                      <a:r>
                        <a:rPr lang="el-GR" sz="1050" b="0" i="0" u="none" strike="noStrike" dirty="0" err="1">
                          <a:solidFill>
                            <a:srgbClr val="7030A0"/>
                          </a:solidFill>
                          <a:latin typeface="Calibri"/>
                        </a:rPr>
                        <a:t>Β4</a:t>
                      </a:r>
                      <a:endParaRPr lang="el-GR" sz="1050" b="0" i="0" u="none" strike="noStrike" dirty="0">
                        <a:solidFill>
                          <a:srgbClr val="7030A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a:solidFill>
                            <a:schemeClr val="accent5">
                              <a:lumMod val="50000"/>
                            </a:schemeClr>
                          </a:solidFill>
                          <a:latin typeface="Calibri"/>
                        </a:rPr>
                        <a:t>Γ1</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00B050"/>
                          </a:solidFill>
                          <a:latin typeface="Calibri"/>
                        </a:rPr>
                        <a:t>Δ1</a:t>
                      </a:r>
                      <a:r>
                        <a:rPr lang="el-GR" sz="1050" b="0" i="0" u="none" strike="noStrike" dirty="0">
                          <a:solidFill>
                            <a:srgbClr val="00B050"/>
                          </a:solidFill>
                          <a:latin typeface="Calibri"/>
                        </a:rPr>
                        <a:t>, </a:t>
                      </a:r>
                      <a:r>
                        <a:rPr lang="el-GR" sz="1050" b="0" i="0" u="none" strike="noStrike" dirty="0" err="1">
                          <a:solidFill>
                            <a:srgbClr val="00B050"/>
                          </a:solidFill>
                          <a:latin typeface="Calibri"/>
                        </a:rPr>
                        <a:t>Δ2</a:t>
                      </a:r>
                      <a:r>
                        <a:rPr lang="el-GR" sz="1050" b="0" i="0" u="none" strike="noStrike" dirty="0">
                          <a:solidFill>
                            <a:srgbClr val="00B050"/>
                          </a:solidFill>
                          <a:latin typeface="Calibri"/>
                        </a:rPr>
                        <a:t>, </a:t>
                      </a:r>
                      <a:r>
                        <a:rPr lang="el-GR" sz="1050" b="0" i="0" u="none" strike="noStrike" dirty="0" err="1">
                          <a:solidFill>
                            <a:srgbClr val="00B050"/>
                          </a:solidFill>
                          <a:latin typeface="Calibri"/>
                        </a:rPr>
                        <a:t>Δ3</a:t>
                      </a:r>
                      <a:r>
                        <a:rPr lang="el-GR" sz="1050" b="0" i="0" u="none" strike="noStrike" dirty="0">
                          <a:solidFill>
                            <a:srgbClr val="00B050"/>
                          </a:solidFill>
                          <a:latin typeface="Calibri"/>
                        </a:rPr>
                        <a:t>, </a:t>
                      </a:r>
                      <a:r>
                        <a:rPr lang="el-GR" sz="1050" b="0" i="0" u="none" strike="noStrike" dirty="0" err="1">
                          <a:solidFill>
                            <a:srgbClr val="00B050"/>
                          </a:solidFill>
                          <a:latin typeface="Calibri"/>
                        </a:rPr>
                        <a:t>Δ4</a:t>
                      </a:r>
                      <a:r>
                        <a:rPr lang="el-GR" sz="1050" b="0" i="0" u="none" strike="noStrike" dirty="0">
                          <a:solidFill>
                            <a:srgbClr val="00B050"/>
                          </a:solidFill>
                          <a:latin typeface="Calibri"/>
                        </a:rPr>
                        <a:t>, </a:t>
                      </a:r>
                      <a:r>
                        <a:rPr lang="el-GR" sz="1050" b="0" i="0" u="none" strike="noStrike" dirty="0" err="1">
                          <a:solidFill>
                            <a:srgbClr val="00B050"/>
                          </a:solidFill>
                          <a:latin typeface="Calibri"/>
                        </a:rPr>
                        <a:t>Δ5</a:t>
                      </a:r>
                      <a:r>
                        <a:rPr lang="el-GR" sz="1050" b="0" i="0" u="none" strike="noStrike" dirty="0">
                          <a:solidFill>
                            <a:srgbClr val="00B050"/>
                          </a:solidFill>
                          <a:latin typeface="Calibri"/>
                        </a:rPr>
                        <a:t>, </a:t>
                      </a:r>
                      <a:r>
                        <a:rPr lang="el-GR" sz="1050" b="0" i="0" u="none" strike="noStrike" dirty="0" err="1">
                          <a:solidFill>
                            <a:srgbClr val="00B050"/>
                          </a:solidFill>
                          <a:latin typeface="Calibri"/>
                        </a:rPr>
                        <a:t>Δ6</a:t>
                      </a:r>
                      <a:r>
                        <a:rPr lang="el-GR" sz="1050" b="0" i="0" u="none" strike="noStrike" dirty="0">
                          <a:solidFill>
                            <a:srgbClr val="00B050"/>
                          </a:solidFill>
                          <a:latin typeface="Calibri"/>
                        </a:rPr>
                        <a:t>, </a:t>
                      </a:r>
                      <a:r>
                        <a:rPr lang="el-GR" sz="1050" b="0" i="0" u="none" strike="noStrike" dirty="0" err="1">
                          <a:solidFill>
                            <a:srgbClr val="00B050"/>
                          </a:solidFill>
                          <a:latin typeface="Calibri"/>
                        </a:rPr>
                        <a:t>Δ7</a:t>
                      </a:r>
                      <a:r>
                        <a:rPr lang="el-GR" sz="1050" b="0" i="0" u="none" strike="noStrike" dirty="0">
                          <a:solidFill>
                            <a:srgbClr val="00B050"/>
                          </a:solidFill>
                          <a:latin typeface="Calibri"/>
                        </a:rPr>
                        <a:t>, </a:t>
                      </a:r>
                      <a:r>
                        <a:rPr lang="el-GR" sz="1050" b="0" i="0" u="none" strike="noStrike" dirty="0" err="1">
                          <a:solidFill>
                            <a:srgbClr val="00B050"/>
                          </a:solidFill>
                          <a:latin typeface="Calibri"/>
                        </a:rPr>
                        <a:t>Δ8</a:t>
                      </a:r>
                      <a:r>
                        <a:rPr lang="el-GR" sz="1050" b="0" i="0" u="none" strike="noStrike" dirty="0">
                          <a:solidFill>
                            <a:srgbClr val="00B050"/>
                          </a:solidFill>
                          <a:latin typeface="Calibri"/>
                        </a:rPr>
                        <a:t>, </a:t>
                      </a:r>
                      <a:r>
                        <a:rPr lang="el-GR" sz="1050" b="0" i="0" u="none" strike="noStrike" dirty="0" err="1">
                          <a:solidFill>
                            <a:srgbClr val="00B050"/>
                          </a:solidFill>
                          <a:latin typeface="Calibri"/>
                        </a:rPr>
                        <a:t>Δ9</a:t>
                      </a:r>
                      <a:endParaRPr lang="el-GR" sz="1050" b="0" i="0" u="none" strike="noStrike" dirty="0">
                        <a:solidFill>
                          <a:srgbClr val="00B05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050" b="0" i="0" u="none" strike="noStrike" dirty="0" err="1">
                          <a:solidFill>
                            <a:srgbClr val="0070C0"/>
                          </a:solidFill>
                          <a:latin typeface="Calibri"/>
                        </a:rPr>
                        <a:t>E1</a:t>
                      </a:r>
                      <a:r>
                        <a:rPr lang="de-DE" sz="1050" b="0" i="0" u="none" strike="noStrike" dirty="0">
                          <a:solidFill>
                            <a:srgbClr val="0070C0"/>
                          </a:solidFill>
                          <a:latin typeface="Calibri"/>
                        </a:rPr>
                        <a:t>, </a:t>
                      </a:r>
                      <a:r>
                        <a:rPr lang="el-GR" sz="1050" b="0" i="0" u="none" strike="noStrike" dirty="0" err="1">
                          <a:solidFill>
                            <a:srgbClr val="0070C0"/>
                          </a:solidFill>
                          <a:latin typeface="Calibri"/>
                        </a:rPr>
                        <a:t>Ε2</a:t>
                      </a:r>
                      <a:endParaRPr lang="el-GR" sz="1050" b="0" i="0" u="none" strike="noStrike" dirty="0">
                        <a:solidFill>
                          <a:srgbClr val="0070C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50000"/>
                            </a:schemeClr>
                          </a:solidFill>
                          <a:latin typeface="Calibri"/>
                        </a:rPr>
                        <a:t>Ζ1</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Ζ2</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Ζ3</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Ζ4</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Ζ5</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Ζ12</a:t>
                      </a:r>
                      <a:endParaRPr lang="el-GR" sz="1050" b="0" i="0" u="none" strike="noStrike" dirty="0">
                        <a:solidFill>
                          <a:schemeClr val="accent6">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75000"/>
                            </a:schemeClr>
                          </a:solidFill>
                          <a:latin typeface="Calibri"/>
                        </a:rPr>
                        <a:t>Η3</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Η4</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Η5</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Η6</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Η7</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Η10</a:t>
                      </a:r>
                      <a:endParaRPr lang="el-GR" sz="1050" b="0" i="0" u="none" strike="noStrike" dirty="0">
                        <a:solidFill>
                          <a:schemeClr val="accent6">
                            <a:lumMod val="75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1831">
                <a:tc>
                  <a:txBody>
                    <a:bodyPr/>
                    <a:lstStyle/>
                    <a:p>
                      <a:pPr algn="l" fontAlgn="t"/>
                      <a:r>
                        <a:rPr lang="el-GR" sz="1050" b="0" i="0" u="none" strike="noStrike">
                          <a:solidFill>
                            <a:srgbClr val="000000"/>
                          </a:solidFill>
                          <a:latin typeface="Calibri"/>
                        </a:rPr>
                        <a:t>20.5</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a:solidFill>
                            <a:srgbClr val="000000"/>
                          </a:solidFill>
                          <a:latin typeface="Calibri"/>
                        </a:rPr>
                        <a:t>Παραγωγή άλλων χημικών προϊόντων</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dirty="0" err="1">
                          <a:solidFill>
                            <a:srgbClr val="FF0000"/>
                          </a:solidFill>
                          <a:latin typeface="Calibri"/>
                        </a:rPr>
                        <a:t>Α1</a:t>
                      </a:r>
                      <a:r>
                        <a:rPr lang="el-GR" sz="1050" b="0" i="0" u="none" strike="noStrike" dirty="0">
                          <a:solidFill>
                            <a:srgbClr val="FF0000"/>
                          </a:solidFill>
                          <a:latin typeface="Calibri"/>
                        </a:rPr>
                        <a:t>, </a:t>
                      </a:r>
                      <a:r>
                        <a:rPr lang="el-GR" sz="1050" b="0" i="0" u="none" strike="noStrike" dirty="0" err="1">
                          <a:solidFill>
                            <a:srgbClr val="FF0000"/>
                          </a:solidFill>
                          <a:latin typeface="Calibri"/>
                        </a:rPr>
                        <a:t>Α2</a:t>
                      </a:r>
                      <a:r>
                        <a:rPr lang="el-GR" sz="1050" b="0" i="0" u="none" strike="noStrike" dirty="0">
                          <a:solidFill>
                            <a:srgbClr val="FF0000"/>
                          </a:solidFill>
                          <a:latin typeface="Calibri"/>
                        </a:rPr>
                        <a:t>, </a:t>
                      </a:r>
                      <a:r>
                        <a:rPr lang="el-GR" sz="1050" b="0" i="0" u="none" strike="noStrike" dirty="0" err="1">
                          <a:solidFill>
                            <a:srgbClr val="FF0000"/>
                          </a:solidFill>
                          <a:latin typeface="Calibri"/>
                        </a:rPr>
                        <a:t>A3</a:t>
                      </a:r>
                      <a:r>
                        <a:rPr lang="el-GR" sz="1050" b="0" i="0" u="none" strike="noStrike" dirty="0">
                          <a:solidFill>
                            <a:srgbClr val="FF0000"/>
                          </a:solidFill>
                          <a:latin typeface="Calibri"/>
                        </a:rPr>
                        <a:t>, </a:t>
                      </a:r>
                      <a:r>
                        <a:rPr lang="el-GR" sz="1050" b="0" i="0" u="none" strike="noStrike" dirty="0" err="1">
                          <a:solidFill>
                            <a:srgbClr val="FF0000"/>
                          </a:solidFill>
                          <a:latin typeface="Calibri"/>
                        </a:rPr>
                        <a:t>Α4</a:t>
                      </a:r>
                      <a:r>
                        <a:rPr lang="el-GR" sz="1050" b="0" i="0" u="none" strike="noStrike" dirty="0">
                          <a:solidFill>
                            <a:srgbClr val="FF0000"/>
                          </a:solidFill>
                          <a:latin typeface="Calibri"/>
                        </a:rPr>
                        <a:t>, </a:t>
                      </a:r>
                      <a:r>
                        <a:rPr lang="el-GR" sz="1050" b="0" i="0" u="none" strike="noStrike" dirty="0" err="1">
                          <a:solidFill>
                            <a:srgbClr val="FF0000"/>
                          </a:solidFill>
                          <a:latin typeface="Calibri"/>
                        </a:rPr>
                        <a:t>Α5</a:t>
                      </a:r>
                      <a:r>
                        <a:rPr lang="el-GR" sz="1050" b="0" i="0" u="none" strike="noStrike" dirty="0">
                          <a:solidFill>
                            <a:srgbClr val="FF0000"/>
                          </a:solidFill>
                          <a:latin typeface="Calibri"/>
                        </a:rPr>
                        <a:t>, </a:t>
                      </a:r>
                      <a:r>
                        <a:rPr lang="el-GR" sz="1050" b="0" i="0" u="none" strike="noStrike" dirty="0" err="1">
                          <a:solidFill>
                            <a:srgbClr val="FF0000"/>
                          </a:solidFill>
                          <a:latin typeface="Calibri"/>
                        </a:rPr>
                        <a:t>Α6</a:t>
                      </a:r>
                      <a:r>
                        <a:rPr lang="el-GR" sz="1050" b="0" i="0" u="none" strike="noStrike" dirty="0">
                          <a:solidFill>
                            <a:srgbClr val="FF0000"/>
                          </a:solidFill>
                          <a:latin typeface="Calibri"/>
                        </a:rPr>
                        <a:t>, </a:t>
                      </a:r>
                      <a:r>
                        <a:rPr lang="el-GR" sz="1050" b="0" i="0" u="none" strike="noStrike" dirty="0" err="1">
                          <a:solidFill>
                            <a:srgbClr val="FF0000"/>
                          </a:solidFill>
                          <a:latin typeface="Calibri"/>
                        </a:rPr>
                        <a:t>Α7</a:t>
                      </a:r>
                      <a:r>
                        <a:rPr lang="el-GR" sz="1050" b="0" i="0" u="none" strike="noStrike" dirty="0">
                          <a:solidFill>
                            <a:srgbClr val="FF0000"/>
                          </a:solidFill>
                          <a:latin typeface="Calibri"/>
                        </a:rPr>
                        <a:t>, </a:t>
                      </a:r>
                      <a:r>
                        <a:rPr lang="el-GR" sz="1050" b="0" i="0" u="none" strike="noStrike" dirty="0" err="1">
                          <a:solidFill>
                            <a:srgbClr val="FF0000"/>
                          </a:solidFill>
                          <a:latin typeface="Calibri"/>
                        </a:rPr>
                        <a:t>Α8</a:t>
                      </a:r>
                      <a:endParaRPr lang="el-GR" sz="1050" b="0" i="0" u="none" strike="noStrike" dirty="0">
                        <a:solidFill>
                          <a:srgbClr val="FF000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7030A0"/>
                          </a:solidFill>
                          <a:latin typeface="Calibri"/>
                        </a:rPr>
                        <a:t>Β2</a:t>
                      </a:r>
                      <a:r>
                        <a:rPr lang="el-GR" sz="1050" b="0" i="0" u="none" strike="noStrike" dirty="0">
                          <a:solidFill>
                            <a:srgbClr val="7030A0"/>
                          </a:solidFill>
                          <a:latin typeface="Calibri"/>
                        </a:rPr>
                        <a:t>, </a:t>
                      </a:r>
                      <a:r>
                        <a:rPr lang="el-GR" sz="1050" b="0" i="0" u="none" strike="noStrike" dirty="0" err="1">
                          <a:solidFill>
                            <a:srgbClr val="7030A0"/>
                          </a:solidFill>
                          <a:latin typeface="Calibri"/>
                        </a:rPr>
                        <a:t>Β3</a:t>
                      </a:r>
                      <a:r>
                        <a:rPr lang="el-GR" sz="1050" b="0" i="0" u="none" strike="noStrike" dirty="0">
                          <a:solidFill>
                            <a:srgbClr val="7030A0"/>
                          </a:solidFill>
                          <a:latin typeface="Calibri"/>
                        </a:rPr>
                        <a:t>, </a:t>
                      </a:r>
                      <a:r>
                        <a:rPr lang="el-GR" sz="1050" b="0" i="0" u="none" strike="noStrike" dirty="0" err="1">
                          <a:solidFill>
                            <a:srgbClr val="7030A0"/>
                          </a:solidFill>
                          <a:latin typeface="Calibri"/>
                        </a:rPr>
                        <a:t>Β4</a:t>
                      </a:r>
                      <a:endParaRPr lang="el-GR" sz="1050" b="0" i="0" u="none" strike="noStrike" dirty="0">
                        <a:solidFill>
                          <a:srgbClr val="7030A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5">
                              <a:lumMod val="50000"/>
                            </a:schemeClr>
                          </a:solidFill>
                          <a:latin typeface="Calibri"/>
                        </a:rPr>
                        <a:t>Γ1</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Γ2</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Γ3</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Γ4</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Γ5</a:t>
                      </a:r>
                      <a:endParaRPr lang="el-GR" sz="1050" b="0" i="0" u="none" strike="noStrike" dirty="0">
                        <a:solidFill>
                          <a:schemeClr val="accent5">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00B050"/>
                          </a:solidFill>
                          <a:latin typeface="Calibri"/>
                        </a:rPr>
                        <a:t>Δ1</a:t>
                      </a:r>
                      <a:r>
                        <a:rPr lang="el-GR" sz="1050" b="0" i="0" u="none" strike="noStrike" dirty="0">
                          <a:solidFill>
                            <a:srgbClr val="00B050"/>
                          </a:solidFill>
                          <a:latin typeface="Calibri"/>
                        </a:rPr>
                        <a:t>, </a:t>
                      </a:r>
                      <a:r>
                        <a:rPr lang="el-GR" sz="1050" b="0" i="0" u="none" strike="noStrike" dirty="0" err="1">
                          <a:solidFill>
                            <a:srgbClr val="00B050"/>
                          </a:solidFill>
                          <a:latin typeface="Calibri"/>
                        </a:rPr>
                        <a:t>Δ2</a:t>
                      </a:r>
                      <a:r>
                        <a:rPr lang="el-GR" sz="1050" b="0" i="0" u="none" strike="noStrike" dirty="0">
                          <a:solidFill>
                            <a:srgbClr val="00B050"/>
                          </a:solidFill>
                          <a:latin typeface="Calibri"/>
                        </a:rPr>
                        <a:t>, </a:t>
                      </a:r>
                      <a:r>
                        <a:rPr lang="el-GR" sz="1050" b="0" i="0" u="none" strike="noStrike" dirty="0" err="1">
                          <a:solidFill>
                            <a:srgbClr val="00B050"/>
                          </a:solidFill>
                          <a:latin typeface="Calibri"/>
                        </a:rPr>
                        <a:t>Δ3</a:t>
                      </a:r>
                      <a:r>
                        <a:rPr lang="el-GR" sz="1050" b="0" i="0" u="none" strike="noStrike" dirty="0">
                          <a:solidFill>
                            <a:srgbClr val="00B050"/>
                          </a:solidFill>
                          <a:latin typeface="Calibri"/>
                        </a:rPr>
                        <a:t>, </a:t>
                      </a:r>
                      <a:r>
                        <a:rPr lang="el-GR" sz="1050" b="0" i="0" u="none" strike="noStrike" dirty="0" err="1">
                          <a:solidFill>
                            <a:srgbClr val="00B050"/>
                          </a:solidFill>
                          <a:latin typeface="Calibri"/>
                        </a:rPr>
                        <a:t>Δ4</a:t>
                      </a:r>
                      <a:r>
                        <a:rPr lang="el-GR" sz="1050" b="0" i="0" u="none" strike="noStrike" dirty="0">
                          <a:solidFill>
                            <a:srgbClr val="00B050"/>
                          </a:solidFill>
                          <a:latin typeface="Calibri"/>
                        </a:rPr>
                        <a:t>, </a:t>
                      </a:r>
                      <a:r>
                        <a:rPr lang="el-GR" sz="1050" b="0" i="0" u="none" strike="noStrike" dirty="0" err="1">
                          <a:solidFill>
                            <a:srgbClr val="00B050"/>
                          </a:solidFill>
                          <a:latin typeface="Calibri"/>
                        </a:rPr>
                        <a:t>Δ5</a:t>
                      </a:r>
                      <a:r>
                        <a:rPr lang="el-GR" sz="1050" b="0" i="0" u="none" strike="noStrike" dirty="0">
                          <a:solidFill>
                            <a:srgbClr val="00B050"/>
                          </a:solidFill>
                          <a:latin typeface="Calibri"/>
                        </a:rPr>
                        <a:t>, </a:t>
                      </a:r>
                      <a:r>
                        <a:rPr lang="el-GR" sz="1050" b="0" i="0" u="none" strike="noStrike" dirty="0" err="1">
                          <a:solidFill>
                            <a:srgbClr val="00B050"/>
                          </a:solidFill>
                          <a:latin typeface="Calibri"/>
                        </a:rPr>
                        <a:t>Δ6</a:t>
                      </a:r>
                      <a:r>
                        <a:rPr lang="el-GR" sz="1050" b="0" i="0" u="none" strike="noStrike" dirty="0">
                          <a:solidFill>
                            <a:srgbClr val="00B050"/>
                          </a:solidFill>
                          <a:latin typeface="Calibri"/>
                        </a:rPr>
                        <a:t>, </a:t>
                      </a:r>
                      <a:r>
                        <a:rPr lang="el-GR" sz="1050" b="0" i="0" u="none" strike="noStrike" dirty="0" err="1">
                          <a:solidFill>
                            <a:srgbClr val="00B050"/>
                          </a:solidFill>
                          <a:latin typeface="Calibri"/>
                        </a:rPr>
                        <a:t>Δ7</a:t>
                      </a:r>
                      <a:r>
                        <a:rPr lang="el-GR" sz="1050" b="0" i="0" u="none" strike="noStrike" dirty="0">
                          <a:solidFill>
                            <a:srgbClr val="00B050"/>
                          </a:solidFill>
                          <a:latin typeface="Calibri"/>
                        </a:rPr>
                        <a:t>, </a:t>
                      </a:r>
                      <a:r>
                        <a:rPr lang="el-GR" sz="1050" b="0" i="0" u="none" strike="noStrike" dirty="0" err="1">
                          <a:solidFill>
                            <a:srgbClr val="00B050"/>
                          </a:solidFill>
                          <a:latin typeface="Calibri"/>
                        </a:rPr>
                        <a:t>Δ8</a:t>
                      </a:r>
                      <a:r>
                        <a:rPr lang="el-GR" sz="1050" b="0" i="0" u="none" strike="noStrike" dirty="0">
                          <a:solidFill>
                            <a:srgbClr val="00B050"/>
                          </a:solidFill>
                          <a:latin typeface="Calibri"/>
                        </a:rPr>
                        <a:t>, </a:t>
                      </a:r>
                      <a:r>
                        <a:rPr lang="el-GR" sz="1050" b="0" i="0" u="none" strike="noStrike" dirty="0" err="1">
                          <a:solidFill>
                            <a:srgbClr val="00B050"/>
                          </a:solidFill>
                          <a:latin typeface="Calibri"/>
                        </a:rPr>
                        <a:t>Δ9</a:t>
                      </a:r>
                      <a:endParaRPr lang="el-GR" sz="1050" b="0" i="0" u="none" strike="noStrike" dirty="0">
                        <a:solidFill>
                          <a:srgbClr val="00B05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050" b="0" i="0" u="none" strike="noStrike" dirty="0" err="1">
                          <a:solidFill>
                            <a:srgbClr val="0070C0"/>
                          </a:solidFill>
                          <a:latin typeface="Calibri"/>
                        </a:rPr>
                        <a:t>E1</a:t>
                      </a:r>
                      <a:r>
                        <a:rPr lang="de-DE" sz="1050" b="0" i="0" u="none" strike="noStrike" dirty="0">
                          <a:solidFill>
                            <a:srgbClr val="0070C0"/>
                          </a:solidFill>
                          <a:latin typeface="Calibri"/>
                        </a:rPr>
                        <a:t>, </a:t>
                      </a:r>
                      <a:r>
                        <a:rPr lang="el-GR" sz="1050" b="0" i="0" u="none" strike="noStrike" dirty="0" err="1">
                          <a:solidFill>
                            <a:srgbClr val="0070C0"/>
                          </a:solidFill>
                          <a:latin typeface="Calibri"/>
                        </a:rPr>
                        <a:t>Ε2</a:t>
                      </a:r>
                      <a:endParaRPr lang="el-GR" sz="1050" b="0" i="0" u="none" strike="noStrike" dirty="0">
                        <a:solidFill>
                          <a:srgbClr val="0070C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50000"/>
                            </a:schemeClr>
                          </a:solidFill>
                          <a:latin typeface="Calibri"/>
                        </a:rPr>
                        <a:t>Ζ1</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Ζ2</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Ζ3</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Ζ4</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Ζ5</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Ζ12</a:t>
                      </a:r>
                      <a:endParaRPr lang="el-GR" sz="1050" b="0" i="0" u="none" strike="noStrike" dirty="0">
                        <a:solidFill>
                          <a:schemeClr val="accent6">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75000"/>
                            </a:schemeClr>
                          </a:solidFill>
                          <a:latin typeface="Calibri"/>
                        </a:rPr>
                        <a:t>Η3</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Η4</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Η5</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Η7</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Η8</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Η11</a:t>
                      </a:r>
                      <a:endParaRPr lang="el-GR" sz="1050" b="0" i="0" u="none" strike="noStrike" dirty="0">
                        <a:solidFill>
                          <a:schemeClr val="accent6">
                            <a:lumMod val="75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1831">
                <a:tc>
                  <a:txBody>
                    <a:bodyPr/>
                    <a:lstStyle/>
                    <a:p>
                      <a:pPr algn="l" fontAlgn="t"/>
                      <a:r>
                        <a:rPr lang="el-GR" sz="1050" b="0" i="0" u="none" strike="noStrike">
                          <a:solidFill>
                            <a:srgbClr val="000000"/>
                          </a:solidFill>
                          <a:latin typeface="Calibri"/>
                        </a:rPr>
                        <a:t>20.6</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a:solidFill>
                            <a:srgbClr val="000000"/>
                          </a:solidFill>
                          <a:latin typeface="Calibri"/>
                        </a:rPr>
                        <a:t>Παραγωγή συνθετικών ινών</a:t>
                      </a: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050" b="0" i="0" u="none" strike="noStrike" dirty="0" err="1">
                          <a:solidFill>
                            <a:srgbClr val="FF0000"/>
                          </a:solidFill>
                          <a:latin typeface="Calibri"/>
                        </a:rPr>
                        <a:t>Α1</a:t>
                      </a:r>
                      <a:r>
                        <a:rPr lang="el-GR" sz="1050" b="0" i="0" u="none" strike="noStrike" dirty="0">
                          <a:solidFill>
                            <a:srgbClr val="FF0000"/>
                          </a:solidFill>
                          <a:latin typeface="Calibri"/>
                        </a:rPr>
                        <a:t>, </a:t>
                      </a:r>
                      <a:r>
                        <a:rPr lang="el-GR" sz="1050" b="0" i="0" u="none" strike="noStrike" dirty="0" err="1">
                          <a:solidFill>
                            <a:srgbClr val="FF0000"/>
                          </a:solidFill>
                          <a:latin typeface="Calibri"/>
                        </a:rPr>
                        <a:t>Α2</a:t>
                      </a:r>
                      <a:r>
                        <a:rPr lang="el-GR" sz="1050" b="0" i="0" u="none" strike="noStrike" dirty="0">
                          <a:solidFill>
                            <a:srgbClr val="FF0000"/>
                          </a:solidFill>
                          <a:latin typeface="Calibri"/>
                        </a:rPr>
                        <a:t>, </a:t>
                      </a:r>
                      <a:r>
                        <a:rPr lang="el-GR" sz="1050" b="0" i="0" u="none" strike="noStrike" dirty="0" err="1">
                          <a:solidFill>
                            <a:srgbClr val="FF0000"/>
                          </a:solidFill>
                          <a:latin typeface="Calibri"/>
                        </a:rPr>
                        <a:t>A3</a:t>
                      </a:r>
                      <a:r>
                        <a:rPr lang="el-GR" sz="1050" b="0" i="0" u="none" strike="noStrike" dirty="0">
                          <a:solidFill>
                            <a:srgbClr val="FF0000"/>
                          </a:solidFill>
                          <a:latin typeface="Calibri"/>
                        </a:rPr>
                        <a:t>, </a:t>
                      </a:r>
                      <a:r>
                        <a:rPr lang="el-GR" sz="1050" b="0" i="0" u="none" strike="noStrike" dirty="0" err="1">
                          <a:solidFill>
                            <a:srgbClr val="FF0000"/>
                          </a:solidFill>
                          <a:latin typeface="Calibri"/>
                        </a:rPr>
                        <a:t>Α4</a:t>
                      </a:r>
                      <a:r>
                        <a:rPr lang="el-GR" sz="1050" b="0" i="0" u="none" strike="noStrike" dirty="0">
                          <a:solidFill>
                            <a:srgbClr val="FF0000"/>
                          </a:solidFill>
                          <a:latin typeface="Calibri"/>
                        </a:rPr>
                        <a:t>, </a:t>
                      </a:r>
                      <a:r>
                        <a:rPr lang="el-GR" sz="1050" b="0" i="0" u="none" strike="noStrike" dirty="0" err="1">
                          <a:solidFill>
                            <a:srgbClr val="FF0000"/>
                          </a:solidFill>
                          <a:latin typeface="Calibri"/>
                        </a:rPr>
                        <a:t>Α5</a:t>
                      </a:r>
                      <a:r>
                        <a:rPr lang="el-GR" sz="1050" b="0" i="0" u="none" strike="noStrike" dirty="0">
                          <a:solidFill>
                            <a:srgbClr val="FF0000"/>
                          </a:solidFill>
                          <a:latin typeface="Calibri"/>
                        </a:rPr>
                        <a:t>, </a:t>
                      </a:r>
                      <a:r>
                        <a:rPr lang="el-GR" sz="1050" b="0" i="0" u="none" strike="noStrike" dirty="0" err="1">
                          <a:solidFill>
                            <a:srgbClr val="FF0000"/>
                          </a:solidFill>
                          <a:latin typeface="Calibri"/>
                        </a:rPr>
                        <a:t>Α6</a:t>
                      </a:r>
                      <a:r>
                        <a:rPr lang="el-GR" sz="1050" b="0" i="0" u="none" strike="noStrike" dirty="0">
                          <a:solidFill>
                            <a:srgbClr val="FF0000"/>
                          </a:solidFill>
                          <a:latin typeface="Calibri"/>
                        </a:rPr>
                        <a:t>, </a:t>
                      </a:r>
                      <a:r>
                        <a:rPr lang="el-GR" sz="1050" b="0" i="0" u="none" strike="noStrike" dirty="0" err="1">
                          <a:solidFill>
                            <a:srgbClr val="FF0000"/>
                          </a:solidFill>
                          <a:latin typeface="Calibri"/>
                        </a:rPr>
                        <a:t>Α7</a:t>
                      </a:r>
                      <a:r>
                        <a:rPr lang="el-GR" sz="1050" b="0" i="0" u="none" strike="noStrike" dirty="0">
                          <a:solidFill>
                            <a:srgbClr val="FF0000"/>
                          </a:solidFill>
                          <a:latin typeface="Calibri"/>
                        </a:rPr>
                        <a:t>, </a:t>
                      </a:r>
                      <a:r>
                        <a:rPr lang="el-GR" sz="1050" b="0" i="0" u="none" strike="noStrike" dirty="0" err="1">
                          <a:solidFill>
                            <a:srgbClr val="FF0000"/>
                          </a:solidFill>
                          <a:latin typeface="Calibri"/>
                        </a:rPr>
                        <a:t>Α8</a:t>
                      </a:r>
                      <a:endParaRPr lang="el-GR" sz="1050" b="0" i="0" u="none" strike="noStrike" dirty="0">
                        <a:solidFill>
                          <a:srgbClr val="FF000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7030A0"/>
                          </a:solidFill>
                          <a:latin typeface="Calibri"/>
                        </a:rPr>
                        <a:t>Β2</a:t>
                      </a:r>
                      <a:r>
                        <a:rPr lang="el-GR" sz="1050" b="0" i="0" u="none" strike="noStrike" dirty="0">
                          <a:solidFill>
                            <a:srgbClr val="7030A0"/>
                          </a:solidFill>
                          <a:latin typeface="Calibri"/>
                        </a:rPr>
                        <a:t>, </a:t>
                      </a:r>
                      <a:r>
                        <a:rPr lang="el-GR" sz="1050" b="0" i="0" u="none" strike="noStrike" dirty="0" err="1">
                          <a:solidFill>
                            <a:srgbClr val="7030A0"/>
                          </a:solidFill>
                          <a:latin typeface="Calibri"/>
                        </a:rPr>
                        <a:t>Β3</a:t>
                      </a:r>
                      <a:r>
                        <a:rPr lang="el-GR" sz="1050" b="0" i="0" u="none" strike="noStrike" dirty="0">
                          <a:solidFill>
                            <a:srgbClr val="7030A0"/>
                          </a:solidFill>
                          <a:latin typeface="Calibri"/>
                        </a:rPr>
                        <a:t>, </a:t>
                      </a:r>
                      <a:r>
                        <a:rPr lang="el-GR" sz="1050" b="0" i="0" u="none" strike="noStrike" dirty="0" err="1">
                          <a:solidFill>
                            <a:srgbClr val="7030A0"/>
                          </a:solidFill>
                          <a:latin typeface="Calibri"/>
                        </a:rPr>
                        <a:t>Β4</a:t>
                      </a:r>
                      <a:endParaRPr lang="el-GR" sz="1050" b="0" i="0" u="none" strike="noStrike" dirty="0">
                        <a:solidFill>
                          <a:srgbClr val="7030A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5">
                              <a:lumMod val="50000"/>
                            </a:schemeClr>
                          </a:solidFill>
                          <a:latin typeface="Calibri"/>
                        </a:rPr>
                        <a:t>Γ1</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Γ2</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Γ3</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Γ4</a:t>
                      </a:r>
                      <a:r>
                        <a:rPr lang="el-GR" sz="1050" b="0" i="0" u="none" strike="noStrike" dirty="0">
                          <a:solidFill>
                            <a:schemeClr val="accent5">
                              <a:lumMod val="50000"/>
                            </a:schemeClr>
                          </a:solidFill>
                          <a:latin typeface="Calibri"/>
                        </a:rPr>
                        <a:t>, </a:t>
                      </a:r>
                      <a:r>
                        <a:rPr lang="el-GR" sz="1050" b="0" i="0" u="none" strike="noStrike" dirty="0" err="1">
                          <a:solidFill>
                            <a:schemeClr val="accent5">
                              <a:lumMod val="50000"/>
                            </a:schemeClr>
                          </a:solidFill>
                          <a:latin typeface="Calibri"/>
                        </a:rPr>
                        <a:t>Γ5</a:t>
                      </a:r>
                      <a:endParaRPr lang="el-GR" sz="1050" b="0" i="0" u="none" strike="noStrike" dirty="0">
                        <a:solidFill>
                          <a:schemeClr val="accent5">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rgbClr val="00B050"/>
                          </a:solidFill>
                          <a:latin typeface="Calibri"/>
                        </a:rPr>
                        <a:t>Δ1</a:t>
                      </a:r>
                      <a:r>
                        <a:rPr lang="el-GR" sz="1050" b="0" i="0" u="none" strike="noStrike" dirty="0">
                          <a:solidFill>
                            <a:srgbClr val="00B050"/>
                          </a:solidFill>
                          <a:latin typeface="Calibri"/>
                        </a:rPr>
                        <a:t>, </a:t>
                      </a:r>
                      <a:r>
                        <a:rPr lang="el-GR" sz="1050" b="0" i="0" u="none" strike="noStrike" dirty="0" err="1">
                          <a:solidFill>
                            <a:srgbClr val="00B050"/>
                          </a:solidFill>
                          <a:latin typeface="Calibri"/>
                        </a:rPr>
                        <a:t>Δ2</a:t>
                      </a:r>
                      <a:r>
                        <a:rPr lang="el-GR" sz="1050" b="0" i="0" u="none" strike="noStrike" dirty="0">
                          <a:solidFill>
                            <a:srgbClr val="00B050"/>
                          </a:solidFill>
                          <a:latin typeface="Calibri"/>
                        </a:rPr>
                        <a:t>, </a:t>
                      </a:r>
                      <a:r>
                        <a:rPr lang="el-GR" sz="1050" b="0" i="0" u="none" strike="noStrike" dirty="0" err="1">
                          <a:solidFill>
                            <a:srgbClr val="00B050"/>
                          </a:solidFill>
                          <a:latin typeface="Calibri"/>
                        </a:rPr>
                        <a:t>Δ3</a:t>
                      </a:r>
                      <a:r>
                        <a:rPr lang="el-GR" sz="1050" b="0" i="0" u="none" strike="noStrike" dirty="0">
                          <a:solidFill>
                            <a:srgbClr val="00B050"/>
                          </a:solidFill>
                          <a:latin typeface="Calibri"/>
                        </a:rPr>
                        <a:t>, </a:t>
                      </a:r>
                      <a:r>
                        <a:rPr lang="el-GR" sz="1050" b="0" i="0" u="none" strike="noStrike" dirty="0" err="1">
                          <a:solidFill>
                            <a:srgbClr val="00B050"/>
                          </a:solidFill>
                          <a:latin typeface="Calibri"/>
                        </a:rPr>
                        <a:t>Δ4</a:t>
                      </a:r>
                      <a:r>
                        <a:rPr lang="el-GR" sz="1050" b="0" i="0" u="none" strike="noStrike" dirty="0">
                          <a:solidFill>
                            <a:srgbClr val="00B050"/>
                          </a:solidFill>
                          <a:latin typeface="Calibri"/>
                        </a:rPr>
                        <a:t>, </a:t>
                      </a:r>
                      <a:r>
                        <a:rPr lang="el-GR" sz="1050" b="0" i="0" u="none" strike="noStrike" dirty="0" err="1">
                          <a:solidFill>
                            <a:srgbClr val="00B050"/>
                          </a:solidFill>
                          <a:latin typeface="Calibri"/>
                        </a:rPr>
                        <a:t>Δ5</a:t>
                      </a:r>
                      <a:r>
                        <a:rPr lang="el-GR" sz="1050" b="0" i="0" u="none" strike="noStrike" dirty="0">
                          <a:solidFill>
                            <a:srgbClr val="00B050"/>
                          </a:solidFill>
                          <a:latin typeface="Calibri"/>
                        </a:rPr>
                        <a:t>, </a:t>
                      </a:r>
                      <a:r>
                        <a:rPr lang="el-GR" sz="1050" b="0" i="0" u="none" strike="noStrike" dirty="0" err="1">
                          <a:solidFill>
                            <a:srgbClr val="00B050"/>
                          </a:solidFill>
                          <a:latin typeface="Calibri"/>
                        </a:rPr>
                        <a:t>Δ6</a:t>
                      </a:r>
                      <a:r>
                        <a:rPr lang="el-GR" sz="1050" b="0" i="0" u="none" strike="noStrike" dirty="0">
                          <a:solidFill>
                            <a:srgbClr val="00B050"/>
                          </a:solidFill>
                          <a:latin typeface="Calibri"/>
                        </a:rPr>
                        <a:t>, </a:t>
                      </a:r>
                      <a:r>
                        <a:rPr lang="el-GR" sz="1050" b="0" i="0" u="none" strike="noStrike" dirty="0" err="1">
                          <a:solidFill>
                            <a:srgbClr val="00B050"/>
                          </a:solidFill>
                          <a:latin typeface="Calibri"/>
                        </a:rPr>
                        <a:t>Δ7</a:t>
                      </a:r>
                      <a:r>
                        <a:rPr lang="el-GR" sz="1050" b="0" i="0" u="none" strike="noStrike" dirty="0">
                          <a:solidFill>
                            <a:srgbClr val="00B050"/>
                          </a:solidFill>
                          <a:latin typeface="Calibri"/>
                        </a:rPr>
                        <a:t>, </a:t>
                      </a:r>
                      <a:r>
                        <a:rPr lang="el-GR" sz="1050" b="0" i="0" u="none" strike="noStrike" dirty="0" err="1">
                          <a:solidFill>
                            <a:srgbClr val="00B050"/>
                          </a:solidFill>
                          <a:latin typeface="Calibri"/>
                        </a:rPr>
                        <a:t>Δ8</a:t>
                      </a:r>
                      <a:r>
                        <a:rPr lang="el-GR" sz="1050" b="0" i="0" u="none" strike="noStrike" dirty="0">
                          <a:solidFill>
                            <a:srgbClr val="00B050"/>
                          </a:solidFill>
                          <a:latin typeface="Calibri"/>
                        </a:rPr>
                        <a:t>, </a:t>
                      </a:r>
                      <a:r>
                        <a:rPr lang="el-GR" sz="1050" b="0" i="0" u="none" strike="noStrike" dirty="0" err="1">
                          <a:solidFill>
                            <a:srgbClr val="00B050"/>
                          </a:solidFill>
                          <a:latin typeface="Calibri"/>
                        </a:rPr>
                        <a:t>Δ9</a:t>
                      </a:r>
                      <a:endParaRPr lang="el-GR" sz="1050" b="0" i="0" u="none" strike="noStrike" dirty="0">
                        <a:solidFill>
                          <a:srgbClr val="00B05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050" b="0" i="0" u="none" strike="noStrike" dirty="0" err="1">
                          <a:solidFill>
                            <a:srgbClr val="0070C0"/>
                          </a:solidFill>
                          <a:latin typeface="Calibri"/>
                        </a:rPr>
                        <a:t>E1</a:t>
                      </a:r>
                      <a:r>
                        <a:rPr lang="de-DE" sz="1050" b="0" i="0" u="none" strike="noStrike" dirty="0">
                          <a:solidFill>
                            <a:srgbClr val="0070C0"/>
                          </a:solidFill>
                          <a:latin typeface="Calibri"/>
                        </a:rPr>
                        <a:t>, </a:t>
                      </a:r>
                      <a:r>
                        <a:rPr lang="el-GR" sz="1050" b="0" i="0" u="none" strike="noStrike" dirty="0" err="1">
                          <a:solidFill>
                            <a:srgbClr val="0070C0"/>
                          </a:solidFill>
                          <a:latin typeface="Calibri"/>
                        </a:rPr>
                        <a:t>Ε2</a:t>
                      </a:r>
                      <a:endParaRPr lang="el-GR" sz="1050" b="0" i="0" u="none" strike="noStrike" dirty="0">
                        <a:solidFill>
                          <a:srgbClr val="0070C0"/>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50000"/>
                            </a:schemeClr>
                          </a:solidFill>
                          <a:latin typeface="Calibri"/>
                        </a:rPr>
                        <a:t>Ζ1</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Ζ2</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Ζ3</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Ζ4</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Ζ5</a:t>
                      </a:r>
                      <a:r>
                        <a:rPr lang="el-GR" sz="1050" b="0" i="0" u="none" strike="noStrike" dirty="0">
                          <a:solidFill>
                            <a:schemeClr val="accent6">
                              <a:lumMod val="50000"/>
                            </a:schemeClr>
                          </a:solidFill>
                          <a:latin typeface="Calibri"/>
                        </a:rPr>
                        <a:t>, </a:t>
                      </a:r>
                      <a:r>
                        <a:rPr lang="el-GR" sz="1050" b="0" i="0" u="none" strike="noStrike" dirty="0" err="1">
                          <a:solidFill>
                            <a:schemeClr val="accent6">
                              <a:lumMod val="50000"/>
                            </a:schemeClr>
                          </a:solidFill>
                          <a:latin typeface="Calibri"/>
                        </a:rPr>
                        <a:t>Ζ12</a:t>
                      </a:r>
                      <a:endParaRPr lang="el-GR" sz="1050" b="0" i="0" u="none" strike="noStrike" dirty="0">
                        <a:solidFill>
                          <a:schemeClr val="accent6">
                            <a:lumMod val="50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050" b="0" i="0" u="none" strike="noStrike" dirty="0" err="1">
                          <a:solidFill>
                            <a:schemeClr val="accent6">
                              <a:lumMod val="75000"/>
                            </a:schemeClr>
                          </a:solidFill>
                          <a:latin typeface="Calibri"/>
                        </a:rPr>
                        <a:t>Η3</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Η4</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Η5</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Η7</a:t>
                      </a:r>
                      <a:r>
                        <a:rPr lang="el-GR" sz="1050" b="0" i="0" u="none" strike="noStrike" dirty="0">
                          <a:solidFill>
                            <a:schemeClr val="accent6">
                              <a:lumMod val="75000"/>
                            </a:schemeClr>
                          </a:solidFill>
                          <a:latin typeface="Calibri"/>
                        </a:rPr>
                        <a:t>, </a:t>
                      </a:r>
                      <a:r>
                        <a:rPr lang="el-GR" sz="1050" b="0" i="0" u="none" strike="noStrike" dirty="0" err="1">
                          <a:solidFill>
                            <a:schemeClr val="accent6">
                              <a:lumMod val="75000"/>
                            </a:schemeClr>
                          </a:solidFill>
                          <a:latin typeface="Calibri"/>
                        </a:rPr>
                        <a:t>Η8</a:t>
                      </a:r>
                      <a:endParaRPr lang="el-GR" sz="1050" b="0" i="0" u="none" strike="noStrike" dirty="0">
                        <a:solidFill>
                          <a:schemeClr val="accent6">
                            <a:lumMod val="75000"/>
                          </a:schemeClr>
                        </a:solidFill>
                        <a:latin typeface="Calibri"/>
                      </a:endParaRPr>
                    </a:p>
                  </a:txBody>
                  <a:tcPr marL="4210" marR="4210" marT="4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86</a:t>
            </a:fld>
            <a:endParaRPr lang="el-G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87</a:t>
            </a:fld>
            <a:endParaRPr lang="el-GR"/>
          </a:p>
        </p:txBody>
      </p:sp>
      <p:graphicFrame>
        <p:nvGraphicFramePr>
          <p:cNvPr id="5" name="4 - Πίνακας"/>
          <p:cNvGraphicFramePr>
            <a:graphicFrameLocks noGrp="1"/>
          </p:cNvGraphicFramePr>
          <p:nvPr/>
        </p:nvGraphicFramePr>
        <p:xfrm>
          <a:off x="0" y="0"/>
          <a:ext cx="9144000" cy="5709827"/>
        </p:xfrm>
        <a:graphic>
          <a:graphicData uri="http://schemas.openxmlformats.org/drawingml/2006/table">
            <a:tbl>
              <a:tblPr/>
              <a:tblGrid>
                <a:gridCol w="511203"/>
                <a:gridCol w="2146120"/>
                <a:gridCol w="1097217"/>
                <a:gridCol w="1265541"/>
                <a:gridCol w="716932"/>
                <a:gridCol w="1165794"/>
                <a:gridCol w="529906"/>
                <a:gridCol w="1005264"/>
                <a:gridCol w="706023"/>
              </a:tblGrid>
              <a:tr h="204654">
                <a:tc>
                  <a:txBody>
                    <a:bodyPr/>
                    <a:lstStyle/>
                    <a:p>
                      <a:pPr algn="ctr" fontAlgn="t"/>
                      <a:r>
                        <a:rPr lang="el-GR" sz="1200" b="1" i="0" u="none" strike="noStrike" dirty="0" err="1">
                          <a:solidFill>
                            <a:srgbClr val="000000"/>
                          </a:solidFill>
                          <a:latin typeface="Calibri"/>
                        </a:rPr>
                        <a:t>ΣΤΑΚΟΔ</a:t>
                      </a:r>
                      <a:r>
                        <a:rPr lang="el-GR" sz="1200" b="1" i="0" u="none" strike="noStrike" dirty="0">
                          <a:solidFill>
                            <a:srgbClr val="000000"/>
                          </a:solidFill>
                          <a:latin typeface="Calibri"/>
                        </a:rPr>
                        <a:t> 2008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a:solidFill>
                            <a:srgbClr val="000000"/>
                          </a:solidFill>
                          <a:latin typeface="Calibri"/>
                        </a:rPr>
                        <a:t>Δραστηριότητα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rgbClr val="FF0000"/>
                          </a:solidFill>
                          <a:latin typeface="Calibri"/>
                        </a:rPr>
                        <a:t>Γενικές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rgbClr val="000000"/>
                          </a:solidFill>
                          <a:latin typeface="Calibri"/>
                        </a:rPr>
                        <a:t>Κανόνες υγιεινής και ασφάλειας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chemeClr val="accent5">
                              <a:lumMod val="50000"/>
                            </a:schemeClr>
                          </a:solidFill>
                          <a:latin typeface="Calibri"/>
                        </a:rPr>
                        <a:t>Θόρυβος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rgbClr val="00B050"/>
                          </a:solidFill>
                          <a:latin typeface="Calibri"/>
                        </a:rPr>
                        <a:t>Αέρια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rgbClr val="0070C0"/>
                          </a:solidFill>
                          <a:latin typeface="Calibri"/>
                        </a:rPr>
                        <a:t>Υγρά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chemeClr val="accent6">
                              <a:lumMod val="50000"/>
                            </a:schemeClr>
                          </a:solidFill>
                          <a:latin typeface="Calibri"/>
                        </a:rPr>
                        <a:t>Στερεά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chemeClr val="accent6">
                              <a:lumMod val="75000"/>
                            </a:schemeClr>
                          </a:solidFill>
                          <a:latin typeface="Calibri"/>
                        </a:rPr>
                        <a:t>Ειδικές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06981">
                <a:tc>
                  <a:txBody>
                    <a:bodyPr/>
                    <a:lstStyle/>
                    <a:p>
                      <a:pPr algn="l" fontAlgn="t"/>
                      <a:r>
                        <a:rPr lang="el-GR" sz="1200" b="0" i="0" u="none" strike="noStrike">
                          <a:solidFill>
                            <a:srgbClr val="000000"/>
                          </a:solidFill>
                          <a:latin typeface="Calibri"/>
                        </a:rPr>
                        <a:t>16.1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Πριόνισμα, πλάνισμα και εμποτισμός ξύλου</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de-DE" sz="1200" b="0" i="0" u="none" strike="noStrike" dirty="0">
                          <a:solidFill>
                            <a:srgbClr val="FF0000"/>
                          </a:solidFill>
                          <a:latin typeface="Calibri"/>
                        </a:rPr>
                        <a:t>Al, </a:t>
                      </a:r>
                      <a:r>
                        <a:rPr lang="el-GR" sz="1200" b="0" i="0" u="none" strike="noStrike" dirty="0" err="1">
                          <a:solidFill>
                            <a:srgbClr val="FF0000"/>
                          </a:solidFill>
                          <a:latin typeface="Calibri"/>
                        </a:rPr>
                        <a:t>Α2</a:t>
                      </a:r>
                      <a:r>
                        <a:rPr lang="el-GR" sz="1200" b="0" i="0" u="none" strike="noStrike" dirty="0">
                          <a:solidFill>
                            <a:srgbClr val="FF0000"/>
                          </a:solidFill>
                          <a:latin typeface="Calibri"/>
                        </a:rPr>
                        <a:t>, </a:t>
                      </a:r>
                      <a:r>
                        <a:rPr lang="de-DE" sz="1200" b="0" i="0" u="none" strike="noStrike" dirty="0" err="1">
                          <a:solidFill>
                            <a:srgbClr val="FF0000"/>
                          </a:solidFill>
                          <a:latin typeface="Calibri"/>
                        </a:rPr>
                        <a:t>A3</a:t>
                      </a:r>
                      <a:r>
                        <a:rPr lang="de-DE" sz="1200" b="0" i="0" u="none" strike="noStrike" dirty="0">
                          <a:solidFill>
                            <a:srgbClr val="FF0000"/>
                          </a:solidFill>
                          <a:latin typeface="Calibri"/>
                        </a:rPr>
                        <a:t>, </a:t>
                      </a:r>
                      <a:r>
                        <a:rPr lang="el-GR" sz="1200" b="0" i="0" u="none" strike="noStrike" dirty="0" err="1">
                          <a:solidFill>
                            <a:srgbClr val="FF0000"/>
                          </a:solidFill>
                          <a:latin typeface="Calibri"/>
                        </a:rPr>
                        <a:t>Α4</a:t>
                      </a:r>
                      <a:r>
                        <a:rPr lang="el-GR" sz="1200" b="0" i="0" u="none" strike="noStrike" dirty="0">
                          <a:solidFill>
                            <a:srgbClr val="FF0000"/>
                          </a:solidFill>
                          <a:latin typeface="Calibri"/>
                        </a:rPr>
                        <a:t>, </a:t>
                      </a:r>
                      <a:r>
                        <a:rPr lang="el-GR" sz="1200" b="0" i="0" u="none" strike="noStrike" dirty="0" err="1">
                          <a:solidFill>
                            <a:srgbClr val="FF0000"/>
                          </a:solidFill>
                          <a:latin typeface="Calibri"/>
                        </a:rPr>
                        <a:t>Α5</a:t>
                      </a:r>
                      <a:r>
                        <a:rPr lang="el-GR" sz="1200" b="0" i="0" u="none" strike="noStrike" dirty="0">
                          <a:solidFill>
                            <a:srgbClr val="FF0000"/>
                          </a:solidFill>
                          <a:latin typeface="Calibri"/>
                        </a:rPr>
                        <a:t>, </a:t>
                      </a:r>
                      <a:r>
                        <a:rPr lang="el-GR" sz="1200" b="0" i="0" u="none" strike="noStrike" dirty="0" err="1">
                          <a:solidFill>
                            <a:srgbClr val="FF0000"/>
                          </a:solidFill>
                          <a:latin typeface="Calibri"/>
                        </a:rPr>
                        <a:t>Α6</a:t>
                      </a:r>
                      <a:r>
                        <a:rPr lang="el-GR" sz="1200" b="0" i="0" u="none" strike="noStrike" dirty="0">
                          <a:solidFill>
                            <a:srgbClr val="FF0000"/>
                          </a:solidFill>
                          <a:latin typeface="Calibri"/>
                        </a:rPr>
                        <a:t>, </a:t>
                      </a:r>
                      <a:r>
                        <a:rPr lang="el-GR" sz="1200" b="0" i="0" u="none" strike="noStrike" dirty="0" err="1">
                          <a:solidFill>
                            <a:srgbClr val="FF0000"/>
                          </a:solidFill>
                          <a:latin typeface="Calibri"/>
                        </a:rPr>
                        <a:t>Α7</a:t>
                      </a:r>
                      <a:r>
                        <a:rPr lang="el-GR" sz="1200" b="0" i="0" u="none" strike="noStrike" dirty="0">
                          <a:solidFill>
                            <a:srgbClr val="FF0000"/>
                          </a:solidFill>
                          <a:latin typeface="Calibri"/>
                        </a:rPr>
                        <a:t>, </a:t>
                      </a:r>
                      <a:r>
                        <a:rPr lang="el-GR" sz="1200" b="0" i="0" u="none" strike="noStrike" dirty="0" err="1">
                          <a:solidFill>
                            <a:srgbClr val="FF0000"/>
                          </a:solidFill>
                          <a:latin typeface="Calibri"/>
                        </a:rPr>
                        <a:t>Α8</a:t>
                      </a:r>
                      <a:endParaRPr lang="el-GR" sz="1200" b="0" i="0" u="none" strike="noStrike" dirty="0">
                        <a:solidFill>
                          <a:srgbClr val="FF000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Γ2</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Γ3</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Γ4</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Γ5</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 Δ6, Δ7, Δ8, Δ9</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Ζ2, Ζ3, Ζ4, Ζ5, Ζ6,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Η4, Η7, Η8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6981">
                <a:tc>
                  <a:txBody>
                    <a:bodyPr/>
                    <a:lstStyle/>
                    <a:p>
                      <a:pPr algn="l" fontAlgn="t"/>
                      <a:r>
                        <a:rPr lang="el-GR" sz="1200" b="0" i="0" u="none" strike="noStrike">
                          <a:solidFill>
                            <a:srgbClr val="000000"/>
                          </a:solidFill>
                          <a:latin typeface="Calibri"/>
                        </a:rPr>
                        <a:t>16.2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Κατασκευή προϊόντων από ξύλο και φελλό και ειδών καλαθοποιίας και σπαρτοπλεκτικής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Γ2</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Γ3</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Γ4</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Γ5</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 Δ6, Δ7, Δ8, Δ9</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Ζ2, Ζ3, Ζ4, Ζ5, Ζ6,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6">
                              <a:lumMod val="75000"/>
                            </a:schemeClr>
                          </a:solidFill>
                          <a:latin typeface="Calibri"/>
                        </a:rPr>
                        <a:t>Η4</a:t>
                      </a:r>
                      <a:r>
                        <a:rPr lang="el-GR" sz="1200" b="0" i="0" u="none" strike="noStrike" dirty="0">
                          <a:solidFill>
                            <a:schemeClr val="accent6">
                              <a:lumMod val="75000"/>
                            </a:schemeClr>
                          </a:solidFill>
                          <a:latin typeface="Calibri"/>
                        </a:rPr>
                        <a:t>, </a:t>
                      </a:r>
                      <a:r>
                        <a:rPr lang="el-GR" sz="1200" b="0" i="0" u="none" strike="noStrike" dirty="0" err="1">
                          <a:solidFill>
                            <a:schemeClr val="accent6">
                              <a:lumMod val="75000"/>
                            </a:schemeClr>
                          </a:solidFill>
                          <a:latin typeface="Calibri"/>
                        </a:rPr>
                        <a:t>Η7</a:t>
                      </a:r>
                      <a:r>
                        <a:rPr lang="el-GR" sz="1200" b="0" i="0" u="none" strike="noStrike" dirty="0">
                          <a:solidFill>
                            <a:schemeClr val="accent6">
                              <a:lumMod val="75000"/>
                            </a:schemeClr>
                          </a:solidFill>
                          <a:latin typeface="Calibri"/>
                        </a:rPr>
                        <a:t>, </a:t>
                      </a:r>
                      <a:r>
                        <a:rPr lang="el-GR" sz="1200" b="0" i="0" u="none" strike="noStrike" dirty="0" err="1">
                          <a:solidFill>
                            <a:schemeClr val="accent6">
                              <a:lumMod val="75000"/>
                            </a:schemeClr>
                          </a:solidFill>
                          <a:latin typeface="Calibri"/>
                        </a:rPr>
                        <a:t>Η8</a:t>
                      </a:r>
                      <a:r>
                        <a:rPr lang="el-GR" sz="1200" b="0" i="0" u="none" strike="noStrike" dirty="0">
                          <a:solidFill>
                            <a:schemeClr val="accent6">
                              <a:lumMod val="75000"/>
                            </a:schemeClr>
                          </a:solidFill>
                          <a:latin typeface="Calibri"/>
                        </a:rPr>
                        <a:t>, </a:t>
                      </a:r>
                      <a:r>
                        <a:rPr lang="el-GR" sz="1200" b="0" i="0" u="none" strike="noStrike" dirty="0" err="1">
                          <a:solidFill>
                            <a:schemeClr val="accent6">
                              <a:lumMod val="75000"/>
                            </a:schemeClr>
                          </a:solidFill>
                          <a:latin typeface="Calibri"/>
                        </a:rPr>
                        <a:t>Η10</a:t>
                      </a:r>
                      <a:endParaRPr lang="el-GR" sz="12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6981">
                <a:tc>
                  <a:txBody>
                    <a:bodyPr/>
                    <a:lstStyle/>
                    <a:p>
                      <a:pPr algn="l" fontAlgn="t"/>
                      <a:r>
                        <a:rPr lang="el-GR" sz="1200" b="0" i="0" u="none" strike="noStrike">
                          <a:solidFill>
                            <a:srgbClr val="000000"/>
                          </a:solidFill>
                          <a:latin typeface="Calibri"/>
                        </a:rPr>
                        <a:t>21.1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Παραγωγή βασικών φαρμακευτικών προϊόντων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dirty="0" err="1">
                          <a:solidFill>
                            <a:srgbClr val="FF0000"/>
                          </a:solidFill>
                          <a:latin typeface="Calibri"/>
                        </a:rPr>
                        <a:t>Α1</a:t>
                      </a:r>
                      <a:r>
                        <a:rPr lang="el-GR" sz="1200" b="0" i="0" u="none" strike="noStrike" dirty="0">
                          <a:solidFill>
                            <a:srgbClr val="FF0000"/>
                          </a:solidFill>
                          <a:latin typeface="Calibri"/>
                        </a:rPr>
                        <a:t>, </a:t>
                      </a:r>
                      <a:r>
                        <a:rPr lang="el-GR" sz="1200" b="0" i="0" u="none" strike="noStrike" dirty="0" err="1">
                          <a:solidFill>
                            <a:srgbClr val="FF0000"/>
                          </a:solidFill>
                          <a:latin typeface="Calibri"/>
                        </a:rPr>
                        <a:t>Α2</a:t>
                      </a:r>
                      <a:r>
                        <a:rPr lang="el-GR" sz="1200" b="0" i="0" u="none" strike="noStrike" dirty="0">
                          <a:solidFill>
                            <a:srgbClr val="FF0000"/>
                          </a:solidFill>
                          <a:latin typeface="Calibri"/>
                        </a:rPr>
                        <a:t>, </a:t>
                      </a:r>
                      <a:r>
                        <a:rPr lang="el-GR" sz="1200" b="0" i="0" u="none" strike="noStrike" dirty="0" err="1">
                          <a:solidFill>
                            <a:srgbClr val="FF0000"/>
                          </a:solidFill>
                          <a:latin typeface="Calibri"/>
                        </a:rPr>
                        <a:t>A3</a:t>
                      </a:r>
                      <a:r>
                        <a:rPr lang="el-GR" sz="1200" b="0" i="0" u="none" strike="noStrike" dirty="0">
                          <a:solidFill>
                            <a:srgbClr val="FF0000"/>
                          </a:solidFill>
                          <a:latin typeface="Calibri"/>
                        </a:rPr>
                        <a:t>, </a:t>
                      </a:r>
                      <a:r>
                        <a:rPr lang="el-GR" sz="1200" b="0" i="0" u="none" strike="noStrike" dirty="0" err="1">
                          <a:solidFill>
                            <a:srgbClr val="FF0000"/>
                          </a:solidFill>
                          <a:latin typeface="Calibri"/>
                        </a:rPr>
                        <a:t>Α4</a:t>
                      </a:r>
                      <a:r>
                        <a:rPr lang="el-GR" sz="1200" b="0" i="0" u="none" strike="noStrike" dirty="0">
                          <a:solidFill>
                            <a:srgbClr val="FF0000"/>
                          </a:solidFill>
                          <a:latin typeface="Calibri"/>
                        </a:rPr>
                        <a:t>, </a:t>
                      </a:r>
                      <a:r>
                        <a:rPr lang="el-GR" sz="1200" b="0" i="0" u="none" strike="noStrike" dirty="0" err="1">
                          <a:solidFill>
                            <a:srgbClr val="FF0000"/>
                          </a:solidFill>
                          <a:latin typeface="Calibri"/>
                        </a:rPr>
                        <a:t>Α5</a:t>
                      </a:r>
                      <a:r>
                        <a:rPr lang="el-GR" sz="1200" b="0" i="0" u="none" strike="noStrike" dirty="0">
                          <a:solidFill>
                            <a:srgbClr val="FF0000"/>
                          </a:solidFill>
                          <a:latin typeface="Calibri"/>
                        </a:rPr>
                        <a:t>, </a:t>
                      </a:r>
                      <a:r>
                        <a:rPr lang="el-GR" sz="1200" b="0" i="0" u="none" strike="noStrike" dirty="0" err="1">
                          <a:solidFill>
                            <a:srgbClr val="FF0000"/>
                          </a:solidFill>
                          <a:latin typeface="Calibri"/>
                        </a:rPr>
                        <a:t>Α6</a:t>
                      </a:r>
                      <a:r>
                        <a:rPr lang="el-GR" sz="1200" b="0" i="0" u="none" strike="noStrike" dirty="0">
                          <a:solidFill>
                            <a:srgbClr val="FF0000"/>
                          </a:solidFill>
                          <a:latin typeface="Calibri"/>
                        </a:rPr>
                        <a:t>, </a:t>
                      </a:r>
                      <a:r>
                        <a:rPr lang="el-GR" sz="1200" b="0" i="0" u="none" strike="noStrike" dirty="0" err="1">
                          <a:solidFill>
                            <a:srgbClr val="FF0000"/>
                          </a:solidFill>
                          <a:latin typeface="Calibri"/>
                        </a:rPr>
                        <a:t>Α7</a:t>
                      </a:r>
                      <a:r>
                        <a:rPr lang="el-GR" sz="1200" b="0" i="0" u="none" strike="noStrike" dirty="0">
                          <a:solidFill>
                            <a:srgbClr val="FF0000"/>
                          </a:solidFill>
                          <a:latin typeface="Calibri"/>
                        </a:rPr>
                        <a:t>, </a:t>
                      </a:r>
                      <a:r>
                        <a:rPr lang="el-GR" sz="1200" b="0" i="0" u="none" strike="noStrike" dirty="0" err="1">
                          <a:solidFill>
                            <a:srgbClr val="FF0000"/>
                          </a:solidFill>
                          <a:latin typeface="Calibri"/>
                        </a:rPr>
                        <a:t>Α8</a:t>
                      </a:r>
                      <a:endParaRPr lang="el-GR" sz="1200" b="0" i="0" u="none" strike="noStrike" dirty="0">
                        <a:solidFill>
                          <a:srgbClr val="FF000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Β1, 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Γ2</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Γ3</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Γ4</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Γ5</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Δ4, Δ5, Δ6, Δ7, Δ8, Δ9</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Ζ2, Ζ3, Ζ4, Ζ5,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6">
                              <a:lumMod val="75000"/>
                            </a:schemeClr>
                          </a:solidFill>
                          <a:latin typeface="Calibri"/>
                        </a:rPr>
                        <a:t>Η4</a:t>
                      </a:r>
                      <a:r>
                        <a:rPr lang="el-GR" sz="1200" b="0" i="0" u="none" strike="noStrike" dirty="0">
                          <a:solidFill>
                            <a:schemeClr val="accent6">
                              <a:lumMod val="75000"/>
                            </a:schemeClr>
                          </a:solidFill>
                          <a:latin typeface="Calibri"/>
                        </a:rPr>
                        <a:t>, </a:t>
                      </a:r>
                      <a:r>
                        <a:rPr lang="el-GR" sz="1200" b="0" i="0" u="none" strike="noStrike" dirty="0" err="1">
                          <a:solidFill>
                            <a:schemeClr val="accent6">
                              <a:lumMod val="75000"/>
                            </a:schemeClr>
                          </a:solidFill>
                          <a:latin typeface="Calibri"/>
                        </a:rPr>
                        <a:t>Η5</a:t>
                      </a:r>
                      <a:r>
                        <a:rPr lang="el-GR" sz="1200" b="0" i="0" u="none" strike="noStrike" dirty="0">
                          <a:solidFill>
                            <a:schemeClr val="accent6">
                              <a:lumMod val="75000"/>
                            </a:schemeClr>
                          </a:solidFill>
                          <a:latin typeface="Calibri"/>
                        </a:rPr>
                        <a:t>, </a:t>
                      </a:r>
                      <a:r>
                        <a:rPr lang="el-GR" sz="1200" b="0" i="0" u="none" strike="noStrike" dirty="0" err="1">
                          <a:solidFill>
                            <a:schemeClr val="accent6">
                              <a:lumMod val="75000"/>
                            </a:schemeClr>
                          </a:solidFill>
                          <a:latin typeface="Calibri"/>
                        </a:rPr>
                        <a:t>Η7</a:t>
                      </a:r>
                      <a:r>
                        <a:rPr lang="el-GR" sz="1200" b="0" i="0" u="none" strike="noStrike" dirty="0">
                          <a:solidFill>
                            <a:schemeClr val="accent6">
                              <a:lumMod val="75000"/>
                            </a:schemeClr>
                          </a:solidFill>
                          <a:latin typeface="Calibri"/>
                        </a:rPr>
                        <a:t>, </a:t>
                      </a:r>
                      <a:r>
                        <a:rPr lang="el-GR" sz="1200" b="0" i="0" u="none" strike="noStrike" dirty="0" err="1">
                          <a:solidFill>
                            <a:schemeClr val="accent6">
                              <a:lumMod val="75000"/>
                            </a:schemeClr>
                          </a:solidFill>
                          <a:latin typeface="Calibri"/>
                        </a:rPr>
                        <a:t>Η8</a:t>
                      </a:r>
                      <a:r>
                        <a:rPr lang="el-GR" sz="1200" b="0" i="0" u="none" strike="noStrike" dirty="0">
                          <a:solidFill>
                            <a:schemeClr val="accent6">
                              <a:lumMod val="75000"/>
                            </a:schemeClr>
                          </a:solidFill>
                          <a:latin typeface="Calibri"/>
                        </a:rPr>
                        <a:t>, </a:t>
                      </a:r>
                      <a:r>
                        <a:rPr lang="el-GR" sz="1200" b="0" i="0" u="none" strike="noStrike" dirty="0" err="1">
                          <a:solidFill>
                            <a:schemeClr val="accent6">
                              <a:lumMod val="75000"/>
                            </a:schemeClr>
                          </a:solidFill>
                          <a:latin typeface="Calibri"/>
                        </a:rPr>
                        <a:t>Η11</a:t>
                      </a:r>
                      <a:endParaRPr lang="el-GR" sz="12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6981">
                <a:tc>
                  <a:txBody>
                    <a:bodyPr/>
                    <a:lstStyle/>
                    <a:p>
                      <a:pPr algn="l" fontAlgn="t"/>
                      <a:r>
                        <a:rPr lang="el-GR" sz="1200" b="0" i="0" u="none" strike="noStrike">
                          <a:solidFill>
                            <a:srgbClr val="000000"/>
                          </a:solidFill>
                          <a:latin typeface="Calibri"/>
                        </a:rPr>
                        <a:t>21.2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Παραγωγή φαρμακευτικών σκευασμάτων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Β1, 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Γ2</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Γ3</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Γ4</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Γ5</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Δ4, Δ5, Δ6, Δ7, Δ8, Δ9</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Ζ2, Ζ3, Ζ4, Ζ5,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6">
                              <a:lumMod val="75000"/>
                            </a:schemeClr>
                          </a:solidFill>
                          <a:latin typeface="Calibri"/>
                        </a:rPr>
                        <a:t>Η4</a:t>
                      </a:r>
                      <a:r>
                        <a:rPr lang="el-GR" sz="1200" b="0" i="0" u="none" strike="noStrike" dirty="0">
                          <a:solidFill>
                            <a:schemeClr val="accent6">
                              <a:lumMod val="75000"/>
                            </a:schemeClr>
                          </a:solidFill>
                          <a:latin typeface="Calibri"/>
                        </a:rPr>
                        <a:t>, </a:t>
                      </a:r>
                      <a:r>
                        <a:rPr lang="el-GR" sz="1200" b="0" i="0" u="none" strike="noStrike" dirty="0" err="1">
                          <a:solidFill>
                            <a:schemeClr val="accent6">
                              <a:lumMod val="75000"/>
                            </a:schemeClr>
                          </a:solidFill>
                          <a:latin typeface="Calibri"/>
                        </a:rPr>
                        <a:t>Η5</a:t>
                      </a:r>
                      <a:r>
                        <a:rPr lang="el-GR" sz="1200" b="0" i="0" u="none" strike="noStrike" dirty="0">
                          <a:solidFill>
                            <a:schemeClr val="accent6">
                              <a:lumMod val="75000"/>
                            </a:schemeClr>
                          </a:solidFill>
                          <a:latin typeface="Calibri"/>
                        </a:rPr>
                        <a:t>, </a:t>
                      </a:r>
                      <a:r>
                        <a:rPr lang="el-GR" sz="1200" b="0" i="0" u="none" strike="noStrike" dirty="0" err="1">
                          <a:solidFill>
                            <a:schemeClr val="accent6">
                              <a:lumMod val="75000"/>
                            </a:schemeClr>
                          </a:solidFill>
                          <a:latin typeface="Calibri"/>
                        </a:rPr>
                        <a:t>Η7</a:t>
                      </a:r>
                      <a:r>
                        <a:rPr lang="el-GR" sz="1200" b="0" i="0" u="none" strike="noStrike" dirty="0">
                          <a:solidFill>
                            <a:schemeClr val="accent6">
                              <a:lumMod val="75000"/>
                            </a:schemeClr>
                          </a:solidFill>
                          <a:latin typeface="Calibri"/>
                        </a:rPr>
                        <a:t>, </a:t>
                      </a:r>
                      <a:r>
                        <a:rPr lang="el-GR" sz="1200" b="0" i="0" u="none" strike="noStrike" dirty="0" err="1">
                          <a:solidFill>
                            <a:schemeClr val="accent6">
                              <a:lumMod val="75000"/>
                            </a:schemeClr>
                          </a:solidFill>
                          <a:latin typeface="Calibri"/>
                        </a:rPr>
                        <a:t>Η8</a:t>
                      </a:r>
                      <a:r>
                        <a:rPr lang="el-GR" sz="1200" b="0" i="0" u="none" strike="noStrike" dirty="0">
                          <a:solidFill>
                            <a:schemeClr val="accent6">
                              <a:lumMod val="75000"/>
                            </a:schemeClr>
                          </a:solidFill>
                          <a:latin typeface="Calibri"/>
                        </a:rPr>
                        <a:t>, </a:t>
                      </a:r>
                      <a:r>
                        <a:rPr lang="el-GR" sz="1200" b="0" i="0" u="none" strike="noStrike" dirty="0" err="1">
                          <a:solidFill>
                            <a:schemeClr val="accent6">
                              <a:lumMod val="75000"/>
                            </a:schemeClr>
                          </a:solidFill>
                          <a:latin typeface="Calibri"/>
                        </a:rPr>
                        <a:t>Η11</a:t>
                      </a:r>
                      <a:endParaRPr lang="el-GR" sz="12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6981">
                <a:tc>
                  <a:txBody>
                    <a:bodyPr/>
                    <a:lstStyle/>
                    <a:p>
                      <a:pPr algn="l" fontAlgn="t"/>
                      <a:r>
                        <a:rPr lang="el-GR" sz="1200" b="0" i="0" u="none" strike="noStrike">
                          <a:solidFill>
                            <a:srgbClr val="000000"/>
                          </a:solidFill>
                          <a:latin typeface="Calibri"/>
                        </a:rPr>
                        <a:t>22.1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προϊόντων από ελαστικό (καουτσούκ)</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Β1, 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Δ4, Δ5, Δ7, Δ9</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Ζ2, Ζ3, Ζ4, Ζ5,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6">
                              <a:lumMod val="75000"/>
                            </a:schemeClr>
                          </a:solidFill>
                          <a:latin typeface="Calibri"/>
                        </a:rPr>
                        <a:t>Η4</a:t>
                      </a:r>
                      <a:r>
                        <a:rPr lang="el-GR" sz="1200" b="0" i="0" u="none" strike="noStrike" dirty="0">
                          <a:solidFill>
                            <a:schemeClr val="accent6">
                              <a:lumMod val="75000"/>
                            </a:schemeClr>
                          </a:solidFill>
                          <a:latin typeface="Calibri"/>
                        </a:rPr>
                        <a:t>, </a:t>
                      </a:r>
                      <a:r>
                        <a:rPr lang="el-GR" sz="1200" b="0" i="0" u="none" strike="noStrike" dirty="0" err="1">
                          <a:solidFill>
                            <a:schemeClr val="accent6">
                              <a:lumMod val="75000"/>
                            </a:schemeClr>
                          </a:solidFill>
                          <a:latin typeface="Calibri"/>
                        </a:rPr>
                        <a:t>Η7</a:t>
                      </a:r>
                      <a:r>
                        <a:rPr lang="el-GR" sz="1200" b="0" i="0" u="none" strike="noStrike" dirty="0">
                          <a:solidFill>
                            <a:schemeClr val="accent6">
                              <a:lumMod val="75000"/>
                            </a:schemeClr>
                          </a:solidFill>
                          <a:latin typeface="Calibri"/>
                        </a:rPr>
                        <a:t>, </a:t>
                      </a:r>
                      <a:r>
                        <a:rPr lang="el-GR" sz="1200" b="0" i="0" u="none" strike="noStrike" dirty="0" err="1">
                          <a:solidFill>
                            <a:schemeClr val="accent6">
                              <a:lumMod val="75000"/>
                            </a:schemeClr>
                          </a:solidFill>
                          <a:latin typeface="Calibri"/>
                        </a:rPr>
                        <a:t>Η8</a:t>
                      </a:r>
                      <a:endParaRPr lang="el-GR" sz="12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6981">
                <a:tc>
                  <a:txBody>
                    <a:bodyPr/>
                    <a:lstStyle/>
                    <a:p>
                      <a:pPr algn="l" fontAlgn="t"/>
                      <a:r>
                        <a:rPr lang="el-GR" sz="1200" b="0" i="0" u="none" strike="noStrike">
                          <a:solidFill>
                            <a:srgbClr val="000000"/>
                          </a:solidFill>
                          <a:latin typeface="Calibri"/>
                        </a:rPr>
                        <a:t>22.2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πλαστικών προϊόντων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Δ4,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6981">
                <a:tc>
                  <a:txBody>
                    <a:bodyPr/>
                    <a:lstStyle/>
                    <a:p>
                      <a:pPr algn="l" fontAlgn="t"/>
                      <a:r>
                        <a:rPr lang="el-GR" sz="1200" b="0" i="0" u="none" strike="noStrike">
                          <a:solidFill>
                            <a:srgbClr val="000000"/>
                          </a:solidFill>
                          <a:latin typeface="Calibri"/>
                        </a:rPr>
                        <a:t>23.1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γυαλιού και προϊόντων από γυαλί</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Γ2</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Γ3</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Γ4</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Γ5</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Δ4,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6981">
                <a:tc>
                  <a:txBody>
                    <a:bodyPr/>
                    <a:lstStyle/>
                    <a:p>
                      <a:pPr algn="l" fontAlgn="t"/>
                      <a:r>
                        <a:rPr lang="el-GR" sz="1200" b="0" i="0" u="none" strike="noStrike">
                          <a:solidFill>
                            <a:srgbClr val="000000"/>
                          </a:solidFill>
                          <a:latin typeface="Calibri"/>
                        </a:rPr>
                        <a:t>23.2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Παραγωγή πυρίμαχων προϊόντων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Γ2</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Γ3</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Γ4</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Γ5</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Δ4,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6981">
                <a:tc>
                  <a:txBody>
                    <a:bodyPr/>
                    <a:lstStyle/>
                    <a:p>
                      <a:pPr algn="l" fontAlgn="t"/>
                      <a:r>
                        <a:rPr lang="el-GR" sz="1200" b="0" i="0" u="none" strike="noStrike">
                          <a:solidFill>
                            <a:srgbClr val="000000"/>
                          </a:solidFill>
                          <a:latin typeface="Calibri"/>
                        </a:rPr>
                        <a:t>23.3</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Παραγωγή δομικών υλικών από άργιλο</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Γ2</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Γ3</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Γ4</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Γ5</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Δ4,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Ζ11,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6981">
                <a:tc>
                  <a:txBody>
                    <a:bodyPr/>
                    <a:lstStyle/>
                    <a:p>
                      <a:pPr algn="l" fontAlgn="t"/>
                      <a:r>
                        <a:rPr lang="el-GR" sz="1200" b="0" i="0" u="none" strike="noStrike">
                          <a:solidFill>
                            <a:srgbClr val="000000"/>
                          </a:solidFill>
                          <a:latin typeface="Calibri"/>
                        </a:rPr>
                        <a:t>23.4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άλλων προϊόντων πορσελάνης και κεραμικής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Γ2</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Γ3</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Γ4</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Γ5</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Δ4,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6981">
                <a:tc>
                  <a:txBody>
                    <a:bodyPr/>
                    <a:lstStyle/>
                    <a:p>
                      <a:pPr algn="l" fontAlgn="t"/>
                      <a:r>
                        <a:rPr lang="el-GR" sz="1200" b="0" i="0" u="none" strike="noStrike">
                          <a:solidFill>
                            <a:srgbClr val="000000"/>
                          </a:solidFill>
                          <a:latin typeface="Calibri"/>
                        </a:rPr>
                        <a:t>23.5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Παραγωγή τσιμέντου, ασβέστη και γύψου</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Γ2</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Γ3</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Γ4</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Γ5</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Δ4,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Ζ11,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6981">
                <a:tc>
                  <a:txBody>
                    <a:bodyPr/>
                    <a:lstStyle/>
                    <a:p>
                      <a:pPr algn="l" fontAlgn="t"/>
                      <a:r>
                        <a:rPr lang="el-GR" sz="1200" b="0" i="0" u="none" strike="noStrike">
                          <a:solidFill>
                            <a:srgbClr val="000000"/>
                          </a:solidFill>
                          <a:latin typeface="Calibri"/>
                        </a:rPr>
                        <a:t>23.6</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προϊόντων από σκυρόδεμα, τσιμέντο και γύψο</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Γ2</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Γ3</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Γ4</a:t>
                      </a:r>
                      <a:r>
                        <a:rPr lang="el-GR" sz="1200" b="0" i="0" u="none" strike="noStrike" dirty="0">
                          <a:solidFill>
                            <a:schemeClr val="accent5">
                              <a:lumMod val="50000"/>
                            </a:schemeClr>
                          </a:solidFill>
                          <a:latin typeface="Calibri"/>
                        </a:rPr>
                        <a:t>, </a:t>
                      </a:r>
                      <a:r>
                        <a:rPr lang="el-GR" sz="1200" b="0" i="0" u="none" strike="noStrike" dirty="0" err="1">
                          <a:solidFill>
                            <a:schemeClr val="accent5">
                              <a:lumMod val="50000"/>
                            </a:schemeClr>
                          </a:solidFill>
                          <a:latin typeface="Calibri"/>
                        </a:rPr>
                        <a:t>Γ5</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rgbClr val="00B050"/>
                          </a:solidFill>
                          <a:latin typeface="Calibri"/>
                        </a:rPr>
                        <a:t>Δ1</a:t>
                      </a:r>
                      <a:r>
                        <a:rPr lang="el-GR" sz="1200" b="0" i="0" u="none" strike="noStrike" dirty="0">
                          <a:solidFill>
                            <a:srgbClr val="00B050"/>
                          </a:solidFill>
                          <a:latin typeface="Calibri"/>
                        </a:rPr>
                        <a:t>, </a:t>
                      </a:r>
                      <a:r>
                        <a:rPr lang="el-GR" sz="1200" b="0" i="0" u="none" strike="noStrike" dirty="0" err="1">
                          <a:solidFill>
                            <a:srgbClr val="00B050"/>
                          </a:solidFill>
                          <a:latin typeface="Calibri"/>
                        </a:rPr>
                        <a:t>Δ2</a:t>
                      </a:r>
                      <a:r>
                        <a:rPr lang="el-GR" sz="1200" b="0" i="0" u="none" strike="noStrike" dirty="0">
                          <a:solidFill>
                            <a:srgbClr val="00B050"/>
                          </a:solidFill>
                          <a:latin typeface="Calibri"/>
                        </a:rPr>
                        <a:t>, </a:t>
                      </a:r>
                      <a:r>
                        <a:rPr lang="el-GR" sz="1200" b="0" i="0" u="none" strike="noStrike" dirty="0" err="1">
                          <a:solidFill>
                            <a:srgbClr val="00B050"/>
                          </a:solidFill>
                          <a:latin typeface="Calibri"/>
                        </a:rPr>
                        <a:t>Δ3</a:t>
                      </a:r>
                      <a:r>
                        <a:rPr lang="el-GR" sz="1200" b="0" i="0" u="none" strike="noStrike" dirty="0">
                          <a:solidFill>
                            <a:srgbClr val="00B050"/>
                          </a:solidFill>
                          <a:latin typeface="Calibri"/>
                        </a:rPr>
                        <a:t>, </a:t>
                      </a:r>
                      <a:r>
                        <a:rPr lang="el-GR" sz="1200" b="0" i="0" u="none" strike="noStrike" dirty="0" err="1">
                          <a:solidFill>
                            <a:srgbClr val="00B050"/>
                          </a:solidFill>
                          <a:latin typeface="Calibri"/>
                        </a:rPr>
                        <a:t>Δ4</a:t>
                      </a:r>
                      <a:r>
                        <a:rPr lang="el-GR" sz="1200" b="0" i="0" u="none" strike="noStrike" dirty="0">
                          <a:solidFill>
                            <a:srgbClr val="00B050"/>
                          </a:solidFill>
                          <a:latin typeface="Calibri"/>
                        </a:rPr>
                        <a:t>, </a:t>
                      </a:r>
                      <a:r>
                        <a:rPr lang="el-GR" sz="1200" b="0" i="0" u="none" strike="noStrike" dirty="0" err="1">
                          <a:solidFill>
                            <a:srgbClr val="00B050"/>
                          </a:solidFill>
                          <a:latin typeface="Calibri"/>
                        </a:rPr>
                        <a:t>Δ5</a:t>
                      </a:r>
                      <a:r>
                        <a:rPr lang="el-GR" sz="1200" b="0" i="0" u="none" strike="noStrike" dirty="0">
                          <a:solidFill>
                            <a:srgbClr val="00B050"/>
                          </a:solidFill>
                          <a:latin typeface="Calibri"/>
                        </a:rPr>
                        <a:t>, </a:t>
                      </a:r>
                      <a:r>
                        <a:rPr lang="el-GR" sz="1200" b="0" i="0" u="none" strike="noStrike" dirty="0" err="1">
                          <a:solidFill>
                            <a:srgbClr val="00B050"/>
                          </a:solidFill>
                          <a:latin typeface="Calibri"/>
                        </a:rPr>
                        <a:t>Δ8</a:t>
                      </a:r>
                      <a:endParaRPr lang="el-GR" sz="12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dirty="0" err="1">
                          <a:solidFill>
                            <a:srgbClr val="0070C0"/>
                          </a:solidFill>
                          <a:latin typeface="Calibri"/>
                        </a:rPr>
                        <a:t>E1</a:t>
                      </a:r>
                      <a:r>
                        <a:rPr lang="de-DE" sz="1200" b="0" i="0" u="none" strike="noStrike" dirty="0">
                          <a:solidFill>
                            <a:srgbClr val="0070C0"/>
                          </a:solidFill>
                          <a:latin typeface="Calibri"/>
                        </a:rPr>
                        <a:t>, </a:t>
                      </a:r>
                      <a:r>
                        <a:rPr lang="el-GR" sz="1200" b="0" i="0" u="none" strike="noStrike" dirty="0" err="1">
                          <a:solidFill>
                            <a:srgbClr val="0070C0"/>
                          </a:solidFill>
                          <a:latin typeface="Calibri"/>
                        </a:rPr>
                        <a:t>Ε2</a:t>
                      </a:r>
                      <a:endParaRPr lang="el-GR" sz="12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6">
                              <a:lumMod val="50000"/>
                            </a:schemeClr>
                          </a:solidFill>
                          <a:latin typeface="Calibri"/>
                        </a:rPr>
                        <a:t>Ζ1</a:t>
                      </a:r>
                      <a:r>
                        <a:rPr lang="el-GR" sz="1200" b="0" i="0" u="none" strike="noStrike" dirty="0">
                          <a:solidFill>
                            <a:schemeClr val="accent6">
                              <a:lumMod val="50000"/>
                            </a:schemeClr>
                          </a:solidFill>
                          <a:latin typeface="Calibri"/>
                        </a:rPr>
                        <a:t>, </a:t>
                      </a:r>
                      <a:r>
                        <a:rPr lang="el-GR" sz="1200" b="0" i="0" u="none" strike="noStrike" dirty="0" err="1">
                          <a:solidFill>
                            <a:schemeClr val="accent6">
                              <a:lumMod val="50000"/>
                            </a:schemeClr>
                          </a:solidFill>
                          <a:latin typeface="Calibri"/>
                        </a:rPr>
                        <a:t>Ζ3</a:t>
                      </a:r>
                      <a:r>
                        <a:rPr lang="el-GR" sz="1200" b="0" i="0" u="none" strike="noStrike" dirty="0">
                          <a:solidFill>
                            <a:schemeClr val="accent6">
                              <a:lumMod val="50000"/>
                            </a:schemeClr>
                          </a:solidFill>
                          <a:latin typeface="Calibri"/>
                        </a:rPr>
                        <a:t>, </a:t>
                      </a:r>
                      <a:r>
                        <a:rPr lang="el-GR" sz="1200" b="0" i="0" u="none" strike="noStrike" dirty="0" err="1">
                          <a:solidFill>
                            <a:schemeClr val="accent6">
                              <a:lumMod val="50000"/>
                            </a:schemeClr>
                          </a:solidFill>
                          <a:latin typeface="Calibri"/>
                        </a:rPr>
                        <a:t>Ζ11</a:t>
                      </a:r>
                      <a:r>
                        <a:rPr lang="el-GR" sz="1200" b="0" i="0" u="none" strike="noStrike" dirty="0">
                          <a:solidFill>
                            <a:schemeClr val="accent6">
                              <a:lumMod val="50000"/>
                            </a:schemeClr>
                          </a:solidFill>
                          <a:latin typeface="Calibri"/>
                        </a:rPr>
                        <a:t>, </a:t>
                      </a:r>
                      <a:r>
                        <a:rPr lang="el-GR" sz="1200" b="0" i="0" u="none" strike="noStrike" dirty="0" err="1">
                          <a:solidFill>
                            <a:schemeClr val="accent6">
                              <a:lumMod val="50000"/>
                            </a:schemeClr>
                          </a:solidFill>
                          <a:latin typeface="Calibri"/>
                        </a:rPr>
                        <a:t>Ζ12</a:t>
                      </a:r>
                      <a:endParaRPr lang="el-GR" sz="12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88</a:t>
            </a:fld>
            <a:endParaRPr lang="el-GR"/>
          </a:p>
        </p:txBody>
      </p:sp>
      <p:graphicFrame>
        <p:nvGraphicFramePr>
          <p:cNvPr id="6" name="5 - Πίνακας"/>
          <p:cNvGraphicFramePr>
            <a:graphicFrameLocks noGrp="1"/>
          </p:cNvGraphicFramePr>
          <p:nvPr/>
        </p:nvGraphicFramePr>
        <p:xfrm>
          <a:off x="0" y="-27384"/>
          <a:ext cx="9144000" cy="7179105"/>
        </p:xfrm>
        <a:graphic>
          <a:graphicData uri="http://schemas.openxmlformats.org/drawingml/2006/table">
            <a:tbl>
              <a:tblPr/>
              <a:tblGrid>
                <a:gridCol w="511203"/>
                <a:gridCol w="2146120"/>
                <a:gridCol w="1097217"/>
                <a:gridCol w="1265541"/>
                <a:gridCol w="716932"/>
                <a:gridCol w="1165794"/>
                <a:gridCol w="529906"/>
                <a:gridCol w="1005264"/>
                <a:gridCol w="706023"/>
              </a:tblGrid>
              <a:tr h="173474">
                <a:tc>
                  <a:txBody>
                    <a:bodyPr/>
                    <a:lstStyle/>
                    <a:p>
                      <a:pPr algn="ctr" fontAlgn="t"/>
                      <a:r>
                        <a:rPr lang="el-GR" sz="1200" b="1" i="0" u="none" strike="noStrike" dirty="0" err="1">
                          <a:solidFill>
                            <a:srgbClr val="000000"/>
                          </a:solidFill>
                          <a:latin typeface="Calibri"/>
                        </a:rPr>
                        <a:t>ΣΤΑΚΟΔ</a:t>
                      </a:r>
                      <a:r>
                        <a:rPr lang="el-GR" sz="1200" b="1" i="0" u="none" strike="noStrike" dirty="0">
                          <a:solidFill>
                            <a:srgbClr val="000000"/>
                          </a:solidFill>
                          <a:latin typeface="Calibri"/>
                        </a:rPr>
                        <a:t> 2008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a:solidFill>
                            <a:srgbClr val="000000"/>
                          </a:solidFill>
                          <a:latin typeface="Calibri"/>
                        </a:rPr>
                        <a:t>Δραστηριότητα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rgbClr val="FF0000"/>
                          </a:solidFill>
                          <a:latin typeface="Calibri"/>
                        </a:rPr>
                        <a:t>Γενικές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rgbClr val="000000"/>
                          </a:solidFill>
                          <a:latin typeface="Calibri"/>
                        </a:rPr>
                        <a:t>Κανόνες υγιεινής και ασφάλειας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chemeClr val="accent5">
                              <a:lumMod val="50000"/>
                            </a:schemeClr>
                          </a:solidFill>
                          <a:latin typeface="Calibri"/>
                        </a:rPr>
                        <a:t>Θόρυβος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rgbClr val="00B050"/>
                          </a:solidFill>
                          <a:latin typeface="Calibri"/>
                        </a:rPr>
                        <a:t>Αέρια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rgbClr val="0070C0"/>
                          </a:solidFill>
                          <a:latin typeface="Calibri"/>
                        </a:rPr>
                        <a:t>Υγρά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chemeClr val="accent6">
                              <a:lumMod val="50000"/>
                            </a:schemeClr>
                          </a:solidFill>
                          <a:latin typeface="Calibri"/>
                        </a:rPr>
                        <a:t>Στερεά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chemeClr val="accent6">
                              <a:lumMod val="75000"/>
                            </a:schemeClr>
                          </a:solidFill>
                          <a:latin typeface="Calibri"/>
                        </a:rPr>
                        <a:t>Ειδικές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60211">
                <a:tc>
                  <a:txBody>
                    <a:bodyPr/>
                    <a:lstStyle/>
                    <a:p>
                      <a:pPr algn="l" fontAlgn="t"/>
                      <a:r>
                        <a:rPr lang="el-GR" sz="1200" b="0" i="0" u="none" strike="noStrike">
                          <a:solidFill>
                            <a:srgbClr val="000000"/>
                          </a:solidFill>
                          <a:latin typeface="Calibri"/>
                        </a:rPr>
                        <a:t>23.7</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Κοπή, μορφοποίηση και τελική επεξεργασία λίθων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Δ4,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Ζ11,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211">
                <a:tc>
                  <a:txBody>
                    <a:bodyPr/>
                    <a:lstStyle/>
                    <a:p>
                      <a:pPr algn="l" fontAlgn="t"/>
                      <a:r>
                        <a:rPr lang="el-GR" sz="1200" b="0" i="0" u="none" strike="noStrike">
                          <a:solidFill>
                            <a:srgbClr val="000000"/>
                          </a:solidFill>
                          <a:latin typeface="Calibri"/>
                        </a:rPr>
                        <a:t>24.1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Παραγωγή βασικού σιδήρου και χάλυβα και σιδηροκραμάτων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211">
                <a:tc>
                  <a:txBody>
                    <a:bodyPr/>
                    <a:lstStyle/>
                    <a:p>
                      <a:pPr algn="l" fontAlgn="t"/>
                      <a:r>
                        <a:rPr lang="el-GR" sz="1200" b="0" i="0" u="none" strike="noStrike">
                          <a:solidFill>
                            <a:srgbClr val="000000"/>
                          </a:solidFill>
                          <a:latin typeface="Calibri"/>
                        </a:rPr>
                        <a:t>24.2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χαλύβδινων σωλήνων, αγωγών, κοίλων ειδών με καθορισμένη μορφή και συναφών εξαρτημάτων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211">
                <a:tc>
                  <a:txBody>
                    <a:bodyPr/>
                    <a:lstStyle/>
                    <a:p>
                      <a:pPr algn="l" fontAlgn="t"/>
                      <a:r>
                        <a:rPr lang="el-GR" sz="1200" b="0" i="0" u="none" strike="noStrike">
                          <a:solidFill>
                            <a:srgbClr val="000000"/>
                          </a:solidFill>
                          <a:latin typeface="Calibri"/>
                        </a:rPr>
                        <a:t>24.3</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Κατασκευή άλλων προϊόντων πρωτογενούς επεξεργασίας χάλυβα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211">
                <a:tc>
                  <a:txBody>
                    <a:bodyPr/>
                    <a:lstStyle/>
                    <a:p>
                      <a:pPr algn="l" fontAlgn="t"/>
                      <a:r>
                        <a:rPr lang="el-GR" sz="1200" b="0" i="0" u="none" strike="noStrike">
                          <a:solidFill>
                            <a:srgbClr val="000000"/>
                          </a:solidFill>
                          <a:latin typeface="Calibri"/>
                        </a:rPr>
                        <a:t>24.4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Παραγωγή βασικών πολύτιμων μετάλλων και άλλων μη σιδηρούχων μετάλλων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211">
                <a:tc>
                  <a:txBody>
                    <a:bodyPr/>
                    <a:lstStyle/>
                    <a:p>
                      <a:pPr algn="l" fontAlgn="t"/>
                      <a:r>
                        <a:rPr lang="el-GR" sz="1200" b="0" i="0" u="none" strike="noStrike">
                          <a:solidFill>
                            <a:srgbClr val="000000"/>
                          </a:solidFill>
                          <a:latin typeface="Calibri"/>
                        </a:rPr>
                        <a:t>24.5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Χύτευση μετάλλων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211">
                <a:tc>
                  <a:txBody>
                    <a:bodyPr/>
                    <a:lstStyle/>
                    <a:p>
                      <a:pPr algn="l" fontAlgn="t"/>
                      <a:r>
                        <a:rPr lang="el-GR" sz="1200" b="0" i="0" u="none" strike="noStrike">
                          <a:solidFill>
                            <a:srgbClr val="000000"/>
                          </a:solidFill>
                          <a:latin typeface="Calibri"/>
                        </a:rPr>
                        <a:t>25.1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δομικών μεταλλικών προϊόντων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211">
                <a:tc>
                  <a:txBody>
                    <a:bodyPr/>
                    <a:lstStyle/>
                    <a:p>
                      <a:pPr algn="l" fontAlgn="t"/>
                      <a:r>
                        <a:rPr lang="el-GR" sz="1200" b="0" i="0" u="none" strike="noStrike">
                          <a:solidFill>
                            <a:srgbClr val="000000"/>
                          </a:solidFill>
                          <a:latin typeface="Calibri"/>
                        </a:rPr>
                        <a:t>25.2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Κατασκευή μεταλλικών ντεπόζιτων, δεξαμενών και δοχείων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Η10</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211">
                <a:tc>
                  <a:txBody>
                    <a:bodyPr/>
                    <a:lstStyle/>
                    <a:p>
                      <a:pPr algn="l" fontAlgn="t"/>
                      <a:r>
                        <a:rPr lang="el-GR" sz="1200" b="0" i="0" u="none" strike="noStrike">
                          <a:solidFill>
                            <a:srgbClr val="000000"/>
                          </a:solidFill>
                          <a:latin typeface="Calibri"/>
                        </a:rPr>
                        <a:t>25.3</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ατμογεννητριών, με εξαίρεση τους λέβητες ζεστού νερού για την κεντρική θέρμανση</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211">
                <a:tc>
                  <a:txBody>
                    <a:bodyPr/>
                    <a:lstStyle/>
                    <a:p>
                      <a:pPr algn="l" fontAlgn="t"/>
                      <a:r>
                        <a:rPr lang="el-GR" sz="1200" b="0" i="0" u="none" strike="noStrike">
                          <a:solidFill>
                            <a:srgbClr val="000000"/>
                          </a:solidFill>
                          <a:latin typeface="Calibri"/>
                        </a:rPr>
                        <a:t>25.4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Κατασκευή όπλων και πυρομαχικών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211">
                <a:tc>
                  <a:txBody>
                    <a:bodyPr/>
                    <a:lstStyle/>
                    <a:p>
                      <a:pPr algn="l" fontAlgn="t"/>
                      <a:r>
                        <a:rPr lang="el-GR" sz="1200" b="0" i="0" u="none" strike="noStrike">
                          <a:solidFill>
                            <a:srgbClr val="000000"/>
                          </a:solidFill>
                          <a:latin typeface="Calibri"/>
                        </a:rPr>
                        <a:t>25.5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Σφυρηλάτηση, κοίλανση, ανισόπαχη τύπωση και μορφοποίηση μετάλλων με έλαση · κονιομεταλλουργία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Η10</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211">
                <a:tc>
                  <a:txBody>
                    <a:bodyPr/>
                    <a:lstStyle/>
                    <a:p>
                      <a:pPr algn="l" fontAlgn="t"/>
                      <a:r>
                        <a:rPr lang="el-GR" sz="1200" b="0" i="0" u="none" strike="noStrike">
                          <a:solidFill>
                            <a:srgbClr val="000000"/>
                          </a:solidFill>
                          <a:latin typeface="Calibri"/>
                        </a:rPr>
                        <a:t>25.6</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Κατεργασία και επικάλυψη μετάλλων· μεταλλοτεχνία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Η10</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211">
                <a:tc>
                  <a:txBody>
                    <a:bodyPr/>
                    <a:lstStyle/>
                    <a:p>
                      <a:pPr algn="l" fontAlgn="t"/>
                      <a:r>
                        <a:rPr lang="el-GR" sz="1200" b="0" i="0" u="none" strike="noStrike">
                          <a:solidFill>
                            <a:srgbClr val="000000"/>
                          </a:solidFill>
                          <a:latin typeface="Calibri"/>
                        </a:rPr>
                        <a:t>25.7</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μαχαιροπήρουνων, εργαλείων και σιδηρικών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75000"/>
                            </a:schemeClr>
                          </a:solidFill>
                          <a:latin typeface="Calibri"/>
                        </a:rPr>
                        <a:t>Η10</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211">
                <a:tc>
                  <a:txBody>
                    <a:bodyPr/>
                    <a:lstStyle/>
                    <a:p>
                      <a:pPr algn="l" fontAlgn="t"/>
                      <a:r>
                        <a:rPr lang="el-GR" sz="1200" b="0" i="0" u="none" strike="noStrike">
                          <a:solidFill>
                            <a:srgbClr val="000000"/>
                          </a:solidFill>
                          <a:latin typeface="Calibri"/>
                        </a:rPr>
                        <a:t>25.9</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άλλων μεταλλικών προϊόντων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rgbClr val="00B050"/>
                          </a:solidFill>
                          <a:latin typeface="Calibri"/>
                        </a:rPr>
                        <a:t>Δ1</a:t>
                      </a:r>
                      <a:r>
                        <a:rPr lang="el-GR" sz="1200" b="0" i="0" u="none" strike="noStrike" dirty="0">
                          <a:solidFill>
                            <a:srgbClr val="00B050"/>
                          </a:solidFill>
                          <a:latin typeface="Calibri"/>
                        </a:rPr>
                        <a:t>, </a:t>
                      </a:r>
                      <a:r>
                        <a:rPr lang="el-GR" sz="1200" b="0" i="0" u="none" strike="noStrike" dirty="0" err="1">
                          <a:solidFill>
                            <a:srgbClr val="00B050"/>
                          </a:solidFill>
                          <a:latin typeface="Calibri"/>
                        </a:rPr>
                        <a:t>Δ2</a:t>
                      </a:r>
                      <a:r>
                        <a:rPr lang="el-GR" sz="1200" b="0" i="0" u="none" strike="noStrike" dirty="0">
                          <a:solidFill>
                            <a:srgbClr val="00B050"/>
                          </a:solidFill>
                          <a:latin typeface="Calibri"/>
                        </a:rPr>
                        <a:t>, </a:t>
                      </a:r>
                      <a:r>
                        <a:rPr lang="el-GR" sz="1200" b="0" i="0" u="none" strike="noStrike" dirty="0" err="1">
                          <a:solidFill>
                            <a:srgbClr val="00B050"/>
                          </a:solidFill>
                          <a:latin typeface="Calibri"/>
                        </a:rPr>
                        <a:t>Δ3</a:t>
                      </a:r>
                      <a:r>
                        <a:rPr lang="el-GR" sz="1200" b="0" i="0" u="none" strike="noStrike" dirty="0">
                          <a:solidFill>
                            <a:srgbClr val="00B050"/>
                          </a:solidFill>
                          <a:latin typeface="Calibri"/>
                        </a:rPr>
                        <a:t>, </a:t>
                      </a:r>
                      <a:r>
                        <a:rPr lang="el-GR" sz="1200" b="0" i="0" u="none" strike="noStrike" dirty="0" err="1">
                          <a:solidFill>
                            <a:srgbClr val="00B050"/>
                          </a:solidFill>
                          <a:latin typeface="Calibri"/>
                        </a:rPr>
                        <a:t>Δ5</a:t>
                      </a:r>
                      <a:r>
                        <a:rPr lang="el-GR" sz="1200" b="0" i="0" u="none" strike="noStrike" dirty="0">
                          <a:solidFill>
                            <a:srgbClr val="00B050"/>
                          </a:solidFill>
                          <a:latin typeface="Calibri"/>
                        </a:rPr>
                        <a:t>, </a:t>
                      </a:r>
                      <a:r>
                        <a:rPr lang="el-GR" sz="1200" b="0" i="0" u="none" strike="noStrike" dirty="0" err="1">
                          <a:solidFill>
                            <a:srgbClr val="00B050"/>
                          </a:solidFill>
                          <a:latin typeface="Calibri"/>
                        </a:rPr>
                        <a:t>Δ8</a:t>
                      </a:r>
                      <a:endParaRPr lang="el-GR" sz="12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dirty="0" err="1">
                          <a:solidFill>
                            <a:srgbClr val="0070C0"/>
                          </a:solidFill>
                          <a:latin typeface="Calibri"/>
                        </a:rPr>
                        <a:t>E1</a:t>
                      </a:r>
                      <a:r>
                        <a:rPr lang="de-DE" sz="1200" b="0" i="0" u="none" strike="noStrike" dirty="0">
                          <a:solidFill>
                            <a:srgbClr val="0070C0"/>
                          </a:solidFill>
                          <a:latin typeface="Calibri"/>
                        </a:rPr>
                        <a:t>, </a:t>
                      </a:r>
                      <a:r>
                        <a:rPr lang="el-GR" sz="1200" b="0" i="0" u="none" strike="noStrike" dirty="0" err="1">
                          <a:solidFill>
                            <a:srgbClr val="0070C0"/>
                          </a:solidFill>
                          <a:latin typeface="Calibri"/>
                        </a:rPr>
                        <a:t>Ε2</a:t>
                      </a:r>
                      <a:endParaRPr lang="el-GR" sz="12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6">
                              <a:lumMod val="50000"/>
                            </a:schemeClr>
                          </a:solidFill>
                          <a:latin typeface="Calibri"/>
                        </a:rPr>
                        <a:t>Ζ1</a:t>
                      </a:r>
                      <a:r>
                        <a:rPr lang="el-GR" sz="1200" b="0" i="0" u="none" strike="noStrike" dirty="0">
                          <a:solidFill>
                            <a:schemeClr val="accent6">
                              <a:lumMod val="50000"/>
                            </a:schemeClr>
                          </a:solidFill>
                          <a:latin typeface="Calibri"/>
                        </a:rPr>
                        <a:t>, </a:t>
                      </a:r>
                      <a:r>
                        <a:rPr lang="el-GR" sz="1200" b="0" i="0" u="none" strike="noStrike" dirty="0" err="1">
                          <a:solidFill>
                            <a:schemeClr val="accent6">
                              <a:lumMod val="50000"/>
                            </a:schemeClr>
                          </a:solidFill>
                          <a:latin typeface="Calibri"/>
                        </a:rPr>
                        <a:t>Ζ3</a:t>
                      </a:r>
                      <a:r>
                        <a:rPr lang="el-GR" sz="1200" b="0" i="0" u="none" strike="noStrike" dirty="0">
                          <a:solidFill>
                            <a:schemeClr val="accent6">
                              <a:lumMod val="50000"/>
                            </a:schemeClr>
                          </a:solidFill>
                          <a:latin typeface="Calibri"/>
                        </a:rPr>
                        <a:t>, </a:t>
                      </a:r>
                      <a:r>
                        <a:rPr lang="el-GR" sz="1200" b="0" i="0" u="none" strike="noStrike" dirty="0" err="1">
                          <a:solidFill>
                            <a:schemeClr val="accent6">
                              <a:lumMod val="50000"/>
                            </a:schemeClr>
                          </a:solidFill>
                          <a:latin typeface="Calibri"/>
                        </a:rPr>
                        <a:t>Ζ7</a:t>
                      </a:r>
                      <a:r>
                        <a:rPr lang="el-GR" sz="1200" b="0" i="0" u="none" strike="noStrike" dirty="0">
                          <a:solidFill>
                            <a:schemeClr val="accent6">
                              <a:lumMod val="50000"/>
                            </a:schemeClr>
                          </a:solidFill>
                          <a:latin typeface="Calibri"/>
                        </a:rPr>
                        <a:t>, </a:t>
                      </a:r>
                      <a:r>
                        <a:rPr lang="el-GR" sz="1200" b="0" i="0" u="none" strike="noStrike" dirty="0" err="1">
                          <a:solidFill>
                            <a:schemeClr val="accent6">
                              <a:lumMod val="50000"/>
                            </a:schemeClr>
                          </a:solidFill>
                          <a:latin typeface="Calibri"/>
                        </a:rPr>
                        <a:t>Ζ12</a:t>
                      </a:r>
                      <a:endParaRPr lang="el-GR" sz="12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6">
                              <a:lumMod val="75000"/>
                            </a:schemeClr>
                          </a:solidFill>
                          <a:latin typeface="Calibri"/>
                        </a:rPr>
                        <a:t>Η10</a:t>
                      </a:r>
                      <a:endParaRPr lang="el-GR" sz="12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89</a:t>
            </a:fld>
            <a:endParaRPr lang="el-GR"/>
          </a:p>
        </p:txBody>
      </p:sp>
      <p:graphicFrame>
        <p:nvGraphicFramePr>
          <p:cNvPr id="5" name="4 - Πίνακας"/>
          <p:cNvGraphicFramePr>
            <a:graphicFrameLocks noGrp="1"/>
          </p:cNvGraphicFramePr>
          <p:nvPr/>
        </p:nvGraphicFramePr>
        <p:xfrm>
          <a:off x="0" y="44655"/>
          <a:ext cx="9144000" cy="6813345"/>
        </p:xfrm>
        <a:graphic>
          <a:graphicData uri="http://schemas.openxmlformats.org/drawingml/2006/table">
            <a:tbl>
              <a:tblPr/>
              <a:tblGrid>
                <a:gridCol w="511203"/>
                <a:gridCol w="2146120"/>
                <a:gridCol w="1097217"/>
                <a:gridCol w="1265541"/>
                <a:gridCol w="716932"/>
                <a:gridCol w="1165794"/>
                <a:gridCol w="529906"/>
                <a:gridCol w="1005264"/>
                <a:gridCol w="706023"/>
              </a:tblGrid>
              <a:tr h="189391">
                <a:tc>
                  <a:txBody>
                    <a:bodyPr/>
                    <a:lstStyle/>
                    <a:p>
                      <a:pPr algn="ctr" fontAlgn="t"/>
                      <a:r>
                        <a:rPr lang="el-GR" sz="1200" b="1" i="0" u="none" strike="noStrike" dirty="0" err="1">
                          <a:solidFill>
                            <a:srgbClr val="000000"/>
                          </a:solidFill>
                          <a:latin typeface="Calibri"/>
                        </a:rPr>
                        <a:t>ΣΤΑΚΟΔ</a:t>
                      </a:r>
                      <a:r>
                        <a:rPr lang="el-GR" sz="1200" b="1" i="0" u="none" strike="noStrike" dirty="0">
                          <a:solidFill>
                            <a:srgbClr val="000000"/>
                          </a:solidFill>
                          <a:latin typeface="Calibri"/>
                        </a:rPr>
                        <a:t> 2008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a:solidFill>
                            <a:srgbClr val="000000"/>
                          </a:solidFill>
                          <a:latin typeface="Calibri"/>
                        </a:rPr>
                        <a:t>Δραστηριότητα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rgbClr val="FF0000"/>
                          </a:solidFill>
                          <a:latin typeface="Calibri"/>
                        </a:rPr>
                        <a:t>Γενικές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a:solidFill>
                            <a:srgbClr val="000000"/>
                          </a:solidFill>
                          <a:latin typeface="Calibri"/>
                        </a:rPr>
                        <a:t>Κανόνες υγιεινής και ασφάλειας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chemeClr val="accent5">
                              <a:lumMod val="50000"/>
                            </a:schemeClr>
                          </a:solidFill>
                          <a:latin typeface="Calibri"/>
                        </a:rPr>
                        <a:t>Θόρυβος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rgbClr val="00B050"/>
                          </a:solidFill>
                          <a:latin typeface="Calibri"/>
                        </a:rPr>
                        <a:t>Αέρια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rgbClr val="0070C0"/>
                          </a:solidFill>
                          <a:latin typeface="Calibri"/>
                        </a:rPr>
                        <a:t>Υγρά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chemeClr val="accent6">
                              <a:lumMod val="50000"/>
                            </a:schemeClr>
                          </a:solidFill>
                          <a:latin typeface="Calibri"/>
                        </a:rPr>
                        <a:t>Στερεά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chemeClr val="accent6">
                              <a:lumMod val="75000"/>
                            </a:schemeClr>
                          </a:solidFill>
                          <a:latin typeface="Calibri"/>
                        </a:rPr>
                        <a:t>Ειδικές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84086">
                <a:tc>
                  <a:txBody>
                    <a:bodyPr/>
                    <a:lstStyle/>
                    <a:p>
                      <a:pPr algn="l" fontAlgn="t"/>
                      <a:r>
                        <a:rPr lang="el-GR" sz="1200" b="0" i="0" u="none" strike="noStrike">
                          <a:solidFill>
                            <a:srgbClr val="000000"/>
                          </a:solidFill>
                          <a:latin typeface="Calibri"/>
                        </a:rPr>
                        <a:t>26.1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ηλεκτρονικών εξαρτημάτων και πλακετών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086">
                <a:tc>
                  <a:txBody>
                    <a:bodyPr/>
                    <a:lstStyle/>
                    <a:p>
                      <a:pPr algn="l" fontAlgn="t"/>
                      <a:r>
                        <a:rPr lang="el-GR" sz="1200" b="0" i="0" u="none" strike="noStrike">
                          <a:solidFill>
                            <a:srgbClr val="000000"/>
                          </a:solidFill>
                          <a:latin typeface="Calibri"/>
                        </a:rPr>
                        <a:t>26.2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ηλεκτρονικών υπολογιστών και περιφερειακού εξοπλισμού</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086">
                <a:tc>
                  <a:txBody>
                    <a:bodyPr/>
                    <a:lstStyle/>
                    <a:p>
                      <a:pPr algn="l" fontAlgn="t"/>
                      <a:r>
                        <a:rPr lang="el-GR" sz="1200" b="0" i="0" u="none" strike="noStrike">
                          <a:solidFill>
                            <a:srgbClr val="000000"/>
                          </a:solidFill>
                          <a:latin typeface="Calibri"/>
                        </a:rPr>
                        <a:t>26.3</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εξοπλισμού επικοινωνίας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086">
                <a:tc>
                  <a:txBody>
                    <a:bodyPr/>
                    <a:lstStyle/>
                    <a:p>
                      <a:pPr algn="l" fontAlgn="t"/>
                      <a:r>
                        <a:rPr lang="el-GR" sz="1200" b="0" i="0" u="none" strike="noStrike">
                          <a:solidFill>
                            <a:srgbClr val="000000"/>
                          </a:solidFill>
                          <a:latin typeface="Calibri"/>
                        </a:rPr>
                        <a:t>26.4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ηλεκτρονικών ειδών ευρείας κατανάλωσης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086">
                <a:tc>
                  <a:txBody>
                    <a:bodyPr/>
                    <a:lstStyle/>
                    <a:p>
                      <a:pPr algn="l" fontAlgn="t"/>
                      <a:r>
                        <a:rPr lang="el-GR" sz="1200" b="0" i="0" u="none" strike="noStrike">
                          <a:solidFill>
                            <a:srgbClr val="000000"/>
                          </a:solidFill>
                          <a:latin typeface="Calibri"/>
                        </a:rPr>
                        <a:t>26.5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οργάνων και συσκευών μέτρησης, δοκιμών και πλοήγησης· κατασκευή ρολογιών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086">
                <a:tc>
                  <a:txBody>
                    <a:bodyPr/>
                    <a:lstStyle/>
                    <a:p>
                      <a:pPr algn="l" fontAlgn="t"/>
                      <a:r>
                        <a:rPr lang="el-GR" sz="1200" b="0" i="0" u="none" strike="noStrike">
                          <a:solidFill>
                            <a:srgbClr val="000000"/>
                          </a:solidFill>
                          <a:latin typeface="Calibri"/>
                        </a:rPr>
                        <a:t>26.6</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ακτινολογικών και ηλεκτρονικών μηχανημάτων ιατρικής και θεραπευτικής χρήσης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de-DE" sz="1200" b="0" i="0" u="none" strike="noStrike" dirty="0">
                          <a:solidFill>
                            <a:srgbClr val="FF0000"/>
                          </a:solidFill>
                          <a:latin typeface="Calibri"/>
                        </a:rPr>
                        <a:t>Al, </a:t>
                      </a:r>
                      <a:r>
                        <a:rPr lang="el-GR" sz="1200" b="0" i="0" u="none" strike="noStrike" dirty="0" err="1">
                          <a:solidFill>
                            <a:srgbClr val="FF0000"/>
                          </a:solidFill>
                          <a:latin typeface="Calibri"/>
                        </a:rPr>
                        <a:t>Α2</a:t>
                      </a:r>
                      <a:r>
                        <a:rPr lang="el-GR" sz="1200" b="0" i="0" u="none" strike="noStrike" dirty="0">
                          <a:solidFill>
                            <a:srgbClr val="FF0000"/>
                          </a:solidFill>
                          <a:latin typeface="Calibri"/>
                        </a:rPr>
                        <a:t>, </a:t>
                      </a:r>
                      <a:r>
                        <a:rPr lang="de-DE" sz="1200" b="0" i="0" u="none" strike="noStrike" dirty="0" err="1">
                          <a:solidFill>
                            <a:srgbClr val="FF0000"/>
                          </a:solidFill>
                          <a:latin typeface="Calibri"/>
                        </a:rPr>
                        <a:t>A3</a:t>
                      </a:r>
                      <a:r>
                        <a:rPr lang="de-DE" sz="1200" b="0" i="0" u="none" strike="noStrike" dirty="0">
                          <a:solidFill>
                            <a:srgbClr val="FF0000"/>
                          </a:solidFill>
                          <a:latin typeface="Calibri"/>
                        </a:rPr>
                        <a:t>, </a:t>
                      </a:r>
                      <a:r>
                        <a:rPr lang="el-GR" sz="1200" b="0" i="0" u="none" strike="noStrike" dirty="0" err="1">
                          <a:solidFill>
                            <a:srgbClr val="FF0000"/>
                          </a:solidFill>
                          <a:latin typeface="Calibri"/>
                        </a:rPr>
                        <a:t>Α4</a:t>
                      </a:r>
                      <a:r>
                        <a:rPr lang="el-GR" sz="1200" b="0" i="0" u="none" strike="noStrike" dirty="0">
                          <a:solidFill>
                            <a:srgbClr val="FF0000"/>
                          </a:solidFill>
                          <a:latin typeface="Calibri"/>
                        </a:rPr>
                        <a:t>, </a:t>
                      </a:r>
                      <a:r>
                        <a:rPr lang="el-GR" sz="1200" b="0" i="0" u="none" strike="noStrike" dirty="0" err="1">
                          <a:solidFill>
                            <a:srgbClr val="FF0000"/>
                          </a:solidFill>
                          <a:latin typeface="Calibri"/>
                        </a:rPr>
                        <a:t>Α5</a:t>
                      </a:r>
                      <a:r>
                        <a:rPr lang="el-GR" sz="1200" b="0" i="0" u="none" strike="noStrike" dirty="0">
                          <a:solidFill>
                            <a:srgbClr val="FF0000"/>
                          </a:solidFill>
                          <a:latin typeface="Calibri"/>
                        </a:rPr>
                        <a:t>, </a:t>
                      </a:r>
                      <a:r>
                        <a:rPr lang="el-GR" sz="1200" b="0" i="0" u="none" strike="noStrike" dirty="0" err="1">
                          <a:solidFill>
                            <a:srgbClr val="FF0000"/>
                          </a:solidFill>
                          <a:latin typeface="Calibri"/>
                        </a:rPr>
                        <a:t>Α6</a:t>
                      </a:r>
                      <a:r>
                        <a:rPr lang="el-GR" sz="1200" b="0" i="0" u="none" strike="noStrike" dirty="0">
                          <a:solidFill>
                            <a:srgbClr val="FF0000"/>
                          </a:solidFill>
                          <a:latin typeface="Calibri"/>
                        </a:rPr>
                        <a:t>, </a:t>
                      </a:r>
                      <a:r>
                        <a:rPr lang="el-GR" sz="1200" b="0" i="0" u="none" strike="noStrike" dirty="0" err="1">
                          <a:solidFill>
                            <a:srgbClr val="FF0000"/>
                          </a:solidFill>
                          <a:latin typeface="Calibri"/>
                        </a:rPr>
                        <a:t>Α7</a:t>
                      </a:r>
                      <a:r>
                        <a:rPr lang="el-GR" sz="1200" b="0" i="0" u="none" strike="noStrike" dirty="0">
                          <a:solidFill>
                            <a:srgbClr val="FF0000"/>
                          </a:solidFill>
                          <a:latin typeface="Calibri"/>
                        </a:rPr>
                        <a:t>, </a:t>
                      </a:r>
                      <a:r>
                        <a:rPr lang="el-GR" sz="1200" b="0" i="0" u="none" strike="noStrike" dirty="0" err="1">
                          <a:solidFill>
                            <a:srgbClr val="FF0000"/>
                          </a:solidFill>
                          <a:latin typeface="Calibri"/>
                        </a:rPr>
                        <a:t>Α8</a:t>
                      </a:r>
                      <a:endParaRPr lang="el-GR" sz="1200" b="0" i="0" u="none" strike="noStrike" dirty="0">
                        <a:solidFill>
                          <a:srgbClr val="FF000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086">
                <a:tc>
                  <a:txBody>
                    <a:bodyPr/>
                    <a:lstStyle/>
                    <a:p>
                      <a:pPr algn="l" fontAlgn="t"/>
                      <a:r>
                        <a:rPr lang="el-GR" sz="1200" b="0" i="0" u="none" strike="noStrike">
                          <a:solidFill>
                            <a:srgbClr val="000000"/>
                          </a:solidFill>
                          <a:latin typeface="Calibri"/>
                        </a:rPr>
                        <a:t>26.7</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οπτικών οργάνων και φωτογραφικού εξοπλισμού</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de-DE" sz="1200" b="0" i="0" u="none" strike="noStrike" dirty="0">
                          <a:solidFill>
                            <a:srgbClr val="FF0000"/>
                          </a:solidFill>
                          <a:latin typeface="Calibri"/>
                        </a:rPr>
                        <a:t>Al, </a:t>
                      </a:r>
                      <a:r>
                        <a:rPr lang="el-GR" sz="1200" b="0" i="0" u="none" strike="noStrike" dirty="0" err="1">
                          <a:solidFill>
                            <a:srgbClr val="FF0000"/>
                          </a:solidFill>
                          <a:latin typeface="Calibri"/>
                        </a:rPr>
                        <a:t>Α2</a:t>
                      </a:r>
                      <a:r>
                        <a:rPr lang="el-GR" sz="1200" b="0" i="0" u="none" strike="noStrike" dirty="0">
                          <a:solidFill>
                            <a:srgbClr val="FF0000"/>
                          </a:solidFill>
                          <a:latin typeface="Calibri"/>
                        </a:rPr>
                        <a:t>, </a:t>
                      </a:r>
                      <a:r>
                        <a:rPr lang="de-DE" sz="1200" b="0" i="0" u="none" strike="noStrike" dirty="0" err="1">
                          <a:solidFill>
                            <a:srgbClr val="FF0000"/>
                          </a:solidFill>
                          <a:latin typeface="Calibri"/>
                        </a:rPr>
                        <a:t>A3</a:t>
                      </a:r>
                      <a:r>
                        <a:rPr lang="de-DE" sz="1200" b="0" i="0" u="none" strike="noStrike" dirty="0">
                          <a:solidFill>
                            <a:srgbClr val="FF0000"/>
                          </a:solidFill>
                          <a:latin typeface="Calibri"/>
                        </a:rPr>
                        <a:t>, </a:t>
                      </a:r>
                      <a:r>
                        <a:rPr lang="el-GR" sz="1200" b="0" i="0" u="none" strike="noStrike" dirty="0" err="1">
                          <a:solidFill>
                            <a:srgbClr val="FF0000"/>
                          </a:solidFill>
                          <a:latin typeface="Calibri"/>
                        </a:rPr>
                        <a:t>Α4</a:t>
                      </a:r>
                      <a:r>
                        <a:rPr lang="el-GR" sz="1200" b="0" i="0" u="none" strike="noStrike" dirty="0">
                          <a:solidFill>
                            <a:srgbClr val="FF0000"/>
                          </a:solidFill>
                          <a:latin typeface="Calibri"/>
                        </a:rPr>
                        <a:t>, </a:t>
                      </a:r>
                      <a:r>
                        <a:rPr lang="el-GR" sz="1200" b="0" i="0" u="none" strike="noStrike" dirty="0" err="1">
                          <a:solidFill>
                            <a:srgbClr val="FF0000"/>
                          </a:solidFill>
                          <a:latin typeface="Calibri"/>
                        </a:rPr>
                        <a:t>Α5</a:t>
                      </a:r>
                      <a:r>
                        <a:rPr lang="el-GR" sz="1200" b="0" i="0" u="none" strike="noStrike" dirty="0">
                          <a:solidFill>
                            <a:srgbClr val="FF0000"/>
                          </a:solidFill>
                          <a:latin typeface="Calibri"/>
                        </a:rPr>
                        <a:t>, </a:t>
                      </a:r>
                      <a:r>
                        <a:rPr lang="el-GR" sz="1200" b="0" i="0" u="none" strike="noStrike" dirty="0" err="1">
                          <a:solidFill>
                            <a:srgbClr val="FF0000"/>
                          </a:solidFill>
                          <a:latin typeface="Calibri"/>
                        </a:rPr>
                        <a:t>Α6</a:t>
                      </a:r>
                      <a:r>
                        <a:rPr lang="el-GR" sz="1200" b="0" i="0" u="none" strike="noStrike" dirty="0">
                          <a:solidFill>
                            <a:srgbClr val="FF0000"/>
                          </a:solidFill>
                          <a:latin typeface="Calibri"/>
                        </a:rPr>
                        <a:t>, </a:t>
                      </a:r>
                      <a:r>
                        <a:rPr lang="el-GR" sz="1200" b="0" i="0" u="none" strike="noStrike" dirty="0" err="1">
                          <a:solidFill>
                            <a:srgbClr val="FF0000"/>
                          </a:solidFill>
                          <a:latin typeface="Calibri"/>
                        </a:rPr>
                        <a:t>Α7</a:t>
                      </a:r>
                      <a:r>
                        <a:rPr lang="el-GR" sz="1200" b="0" i="0" u="none" strike="noStrike" dirty="0">
                          <a:solidFill>
                            <a:srgbClr val="FF0000"/>
                          </a:solidFill>
                          <a:latin typeface="Calibri"/>
                        </a:rPr>
                        <a:t>, </a:t>
                      </a:r>
                      <a:r>
                        <a:rPr lang="el-GR" sz="1200" b="0" i="0" u="none" strike="noStrike" dirty="0" err="1">
                          <a:solidFill>
                            <a:srgbClr val="FF0000"/>
                          </a:solidFill>
                          <a:latin typeface="Calibri"/>
                        </a:rPr>
                        <a:t>Α8</a:t>
                      </a:r>
                      <a:endParaRPr lang="el-GR" sz="1200" b="0" i="0" u="none" strike="noStrike" dirty="0">
                        <a:solidFill>
                          <a:srgbClr val="FF000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086">
                <a:tc>
                  <a:txBody>
                    <a:bodyPr/>
                    <a:lstStyle/>
                    <a:p>
                      <a:pPr algn="l" fontAlgn="t"/>
                      <a:r>
                        <a:rPr lang="el-GR" sz="1200" b="0" i="0" u="none" strike="noStrike">
                          <a:solidFill>
                            <a:srgbClr val="000000"/>
                          </a:solidFill>
                          <a:latin typeface="Calibri"/>
                        </a:rPr>
                        <a:t>26.8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μαγνητικών και οπτικών μέσων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de-DE" sz="1200" b="0" i="0" u="none" strike="noStrike" dirty="0">
                          <a:solidFill>
                            <a:srgbClr val="FF0000"/>
                          </a:solidFill>
                          <a:latin typeface="Calibri"/>
                        </a:rPr>
                        <a:t>Al, </a:t>
                      </a:r>
                      <a:r>
                        <a:rPr lang="el-GR" sz="1200" b="0" i="0" u="none" strike="noStrike" dirty="0" err="1">
                          <a:solidFill>
                            <a:srgbClr val="FF0000"/>
                          </a:solidFill>
                          <a:latin typeface="Calibri"/>
                        </a:rPr>
                        <a:t>Α2</a:t>
                      </a:r>
                      <a:r>
                        <a:rPr lang="el-GR" sz="1200" b="0" i="0" u="none" strike="noStrike" dirty="0">
                          <a:solidFill>
                            <a:srgbClr val="FF0000"/>
                          </a:solidFill>
                          <a:latin typeface="Calibri"/>
                        </a:rPr>
                        <a:t>, </a:t>
                      </a:r>
                      <a:r>
                        <a:rPr lang="de-DE" sz="1200" b="0" i="0" u="none" strike="noStrike" dirty="0" err="1">
                          <a:solidFill>
                            <a:srgbClr val="FF0000"/>
                          </a:solidFill>
                          <a:latin typeface="Calibri"/>
                        </a:rPr>
                        <a:t>A3</a:t>
                      </a:r>
                      <a:r>
                        <a:rPr lang="de-DE" sz="1200" b="0" i="0" u="none" strike="noStrike" dirty="0">
                          <a:solidFill>
                            <a:srgbClr val="FF0000"/>
                          </a:solidFill>
                          <a:latin typeface="Calibri"/>
                        </a:rPr>
                        <a:t>, </a:t>
                      </a:r>
                      <a:r>
                        <a:rPr lang="el-GR" sz="1200" b="0" i="0" u="none" strike="noStrike" dirty="0" err="1">
                          <a:solidFill>
                            <a:srgbClr val="FF0000"/>
                          </a:solidFill>
                          <a:latin typeface="Calibri"/>
                        </a:rPr>
                        <a:t>Α4</a:t>
                      </a:r>
                      <a:r>
                        <a:rPr lang="el-GR" sz="1200" b="0" i="0" u="none" strike="noStrike" dirty="0">
                          <a:solidFill>
                            <a:srgbClr val="FF0000"/>
                          </a:solidFill>
                          <a:latin typeface="Calibri"/>
                        </a:rPr>
                        <a:t>, </a:t>
                      </a:r>
                      <a:r>
                        <a:rPr lang="el-GR" sz="1200" b="0" i="0" u="none" strike="noStrike" dirty="0" err="1">
                          <a:solidFill>
                            <a:srgbClr val="FF0000"/>
                          </a:solidFill>
                          <a:latin typeface="Calibri"/>
                        </a:rPr>
                        <a:t>Α5</a:t>
                      </a:r>
                      <a:r>
                        <a:rPr lang="el-GR" sz="1200" b="0" i="0" u="none" strike="noStrike" dirty="0">
                          <a:solidFill>
                            <a:srgbClr val="FF0000"/>
                          </a:solidFill>
                          <a:latin typeface="Calibri"/>
                        </a:rPr>
                        <a:t>, </a:t>
                      </a:r>
                      <a:r>
                        <a:rPr lang="el-GR" sz="1200" b="0" i="0" u="none" strike="noStrike" dirty="0" err="1">
                          <a:solidFill>
                            <a:srgbClr val="FF0000"/>
                          </a:solidFill>
                          <a:latin typeface="Calibri"/>
                        </a:rPr>
                        <a:t>Α6</a:t>
                      </a:r>
                      <a:r>
                        <a:rPr lang="el-GR" sz="1200" b="0" i="0" u="none" strike="noStrike" dirty="0">
                          <a:solidFill>
                            <a:srgbClr val="FF0000"/>
                          </a:solidFill>
                          <a:latin typeface="Calibri"/>
                        </a:rPr>
                        <a:t>, </a:t>
                      </a:r>
                      <a:r>
                        <a:rPr lang="el-GR" sz="1200" b="0" i="0" u="none" strike="noStrike" dirty="0" err="1">
                          <a:solidFill>
                            <a:srgbClr val="FF0000"/>
                          </a:solidFill>
                          <a:latin typeface="Calibri"/>
                        </a:rPr>
                        <a:t>Α7</a:t>
                      </a:r>
                      <a:r>
                        <a:rPr lang="el-GR" sz="1200" b="0" i="0" u="none" strike="noStrike" dirty="0">
                          <a:solidFill>
                            <a:srgbClr val="FF0000"/>
                          </a:solidFill>
                          <a:latin typeface="Calibri"/>
                        </a:rPr>
                        <a:t>, </a:t>
                      </a:r>
                      <a:r>
                        <a:rPr lang="el-GR" sz="1200" b="0" i="0" u="none" strike="noStrike" dirty="0" err="1">
                          <a:solidFill>
                            <a:srgbClr val="FF0000"/>
                          </a:solidFill>
                          <a:latin typeface="Calibri"/>
                        </a:rPr>
                        <a:t>Α8</a:t>
                      </a:r>
                      <a:endParaRPr lang="el-GR" sz="1200" b="0" i="0" u="none" strike="noStrike" dirty="0">
                        <a:solidFill>
                          <a:srgbClr val="FF000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7967">
                <a:tc>
                  <a:txBody>
                    <a:bodyPr/>
                    <a:lstStyle/>
                    <a:p>
                      <a:pPr algn="l" fontAlgn="t"/>
                      <a:r>
                        <a:rPr lang="el-GR" sz="1200" b="0" i="0" u="none" strike="noStrike">
                          <a:solidFill>
                            <a:srgbClr val="000000"/>
                          </a:solidFill>
                          <a:latin typeface="Calibri"/>
                        </a:rPr>
                        <a:t>27.1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ηλεκτρικών κινητήρων, ηλεκτρογεννητριών, ηλεκτρικών   μετασχηματιστών και συσκευών διανομής και ελέγχου του ηλεκτρικού ρεύματος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de-DE" sz="1200" b="0" i="0" u="none" strike="noStrike" dirty="0">
                          <a:solidFill>
                            <a:srgbClr val="FF0000"/>
                          </a:solidFill>
                          <a:latin typeface="Calibri"/>
                        </a:rPr>
                        <a:t>Al, </a:t>
                      </a:r>
                      <a:r>
                        <a:rPr lang="el-GR" sz="1200" b="0" i="0" u="none" strike="noStrike" dirty="0" err="1">
                          <a:solidFill>
                            <a:srgbClr val="FF0000"/>
                          </a:solidFill>
                          <a:latin typeface="Calibri"/>
                        </a:rPr>
                        <a:t>Α2</a:t>
                      </a:r>
                      <a:r>
                        <a:rPr lang="el-GR" sz="1200" b="0" i="0" u="none" strike="noStrike" dirty="0">
                          <a:solidFill>
                            <a:srgbClr val="FF0000"/>
                          </a:solidFill>
                          <a:latin typeface="Calibri"/>
                        </a:rPr>
                        <a:t>, </a:t>
                      </a:r>
                      <a:r>
                        <a:rPr lang="de-DE" sz="1200" b="0" i="0" u="none" strike="noStrike" dirty="0" err="1">
                          <a:solidFill>
                            <a:srgbClr val="FF0000"/>
                          </a:solidFill>
                          <a:latin typeface="Calibri"/>
                        </a:rPr>
                        <a:t>A3</a:t>
                      </a:r>
                      <a:r>
                        <a:rPr lang="de-DE" sz="1200" b="0" i="0" u="none" strike="noStrike" dirty="0">
                          <a:solidFill>
                            <a:srgbClr val="FF0000"/>
                          </a:solidFill>
                          <a:latin typeface="Calibri"/>
                        </a:rPr>
                        <a:t>, </a:t>
                      </a:r>
                      <a:r>
                        <a:rPr lang="el-GR" sz="1200" b="0" i="0" u="none" strike="noStrike" dirty="0" err="1">
                          <a:solidFill>
                            <a:srgbClr val="FF0000"/>
                          </a:solidFill>
                          <a:latin typeface="Calibri"/>
                        </a:rPr>
                        <a:t>Α4</a:t>
                      </a:r>
                      <a:r>
                        <a:rPr lang="el-GR" sz="1200" b="0" i="0" u="none" strike="noStrike" dirty="0">
                          <a:solidFill>
                            <a:srgbClr val="FF0000"/>
                          </a:solidFill>
                          <a:latin typeface="Calibri"/>
                        </a:rPr>
                        <a:t>, </a:t>
                      </a:r>
                      <a:r>
                        <a:rPr lang="el-GR" sz="1200" b="0" i="0" u="none" strike="noStrike" dirty="0" err="1">
                          <a:solidFill>
                            <a:srgbClr val="FF0000"/>
                          </a:solidFill>
                          <a:latin typeface="Calibri"/>
                        </a:rPr>
                        <a:t>Α5</a:t>
                      </a:r>
                      <a:r>
                        <a:rPr lang="el-GR" sz="1200" b="0" i="0" u="none" strike="noStrike" dirty="0">
                          <a:solidFill>
                            <a:srgbClr val="FF0000"/>
                          </a:solidFill>
                          <a:latin typeface="Calibri"/>
                        </a:rPr>
                        <a:t>, </a:t>
                      </a:r>
                      <a:r>
                        <a:rPr lang="el-GR" sz="1200" b="0" i="0" u="none" strike="noStrike" dirty="0" err="1">
                          <a:solidFill>
                            <a:srgbClr val="FF0000"/>
                          </a:solidFill>
                          <a:latin typeface="Calibri"/>
                        </a:rPr>
                        <a:t>Α6</a:t>
                      </a:r>
                      <a:r>
                        <a:rPr lang="el-GR" sz="1200" b="0" i="0" u="none" strike="noStrike" dirty="0">
                          <a:solidFill>
                            <a:srgbClr val="FF0000"/>
                          </a:solidFill>
                          <a:latin typeface="Calibri"/>
                        </a:rPr>
                        <a:t>, </a:t>
                      </a:r>
                      <a:r>
                        <a:rPr lang="el-GR" sz="1200" b="0" i="0" u="none" strike="noStrike" dirty="0" err="1">
                          <a:solidFill>
                            <a:srgbClr val="FF0000"/>
                          </a:solidFill>
                          <a:latin typeface="Calibri"/>
                        </a:rPr>
                        <a:t>Α7</a:t>
                      </a:r>
                      <a:r>
                        <a:rPr lang="el-GR" sz="1200" b="0" i="0" u="none" strike="noStrike" dirty="0">
                          <a:solidFill>
                            <a:srgbClr val="FF0000"/>
                          </a:solidFill>
                          <a:latin typeface="Calibri"/>
                        </a:rPr>
                        <a:t>, </a:t>
                      </a:r>
                      <a:r>
                        <a:rPr lang="el-GR" sz="1200" b="0" i="0" u="none" strike="noStrike" dirty="0" err="1">
                          <a:solidFill>
                            <a:srgbClr val="FF0000"/>
                          </a:solidFill>
                          <a:latin typeface="Calibri"/>
                        </a:rPr>
                        <a:t>Α8</a:t>
                      </a:r>
                      <a:endParaRPr lang="el-GR" sz="1200" b="0" i="0" u="none" strike="noStrike" dirty="0">
                        <a:solidFill>
                          <a:srgbClr val="FF000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086">
                <a:tc>
                  <a:txBody>
                    <a:bodyPr/>
                    <a:lstStyle/>
                    <a:p>
                      <a:pPr algn="l" fontAlgn="t"/>
                      <a:r>
                        <a:rPr lang="el-GR" sz="1200" b="0" i="0" u="none" strike="noStrike">
                          <a:solidFill>
                            <a:srgbClr val="000000"/>
                          </a:solidFill>
                          <a:latin typeface="Calibri"/>
                        </a:rPr>
                        <a:t>27.2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ηλεκτρικών στηλών και συσσωρευτών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086">
                <a:tc>
                  <a:txBody>
                    <a:bodyPr/>
                    <a:lstStyle/>
                    <a:p>
                      <a:pPr algn="l" fontAlgn="t"/>
                      <a:r>
                        <a:rPr lang="el-GR" sz="1200" b="0" i="0" u="none" strike="noStrike">
                          <a:solidFill>
                            <a:srgbClr val="000000"/>
                          </a:solidFill>
                          <a:latin typeface="Calibri"/>
                        </a:rPr>
                        <a:t>27.3</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Κατασκευή καλωδιώσεων και εξαρτημάτων καλωδίωσης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086">
                <a:tc>
                  <a:txBody>
                    <a:bodyPr/>
                    <a:lstStyle/>
                    <a:p>
                      <a:pPr algn="l" fontAlgn="t"/>
                      <a:r>
                        <a:rPr lang="el-GR" sz="1200" b="0" i="0" u="none" strike="noStrike">
                          <a:solidFill>
                            <a:srgbClr val="000000"/>
                          </a:solidFill>
                          <a:latin typeface="Calibri"/>
                        </a:rPr>
                        <a:t>27.4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ηλεκτρολογικού φωτιστικού εξοπλισμού</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086">
                <a:tc>
                  <a:txBody>
                    <a:bodyPr/>
                    <a:lstStyle/>
                    <a:p>
                      <a:pPr algn="l" fontAlgn="t"/>
                      <a:r>
                        <a:rPr lang="el-GR" sz="1200" b="0" i="0" u="none" strike="noStrike">
                          <a:solidFill>
                            <a:srgbClr val="000000"/>
                          </a:solidFill>
                          <a:latin typeface="Calibri"/>
                        </a:rPr>
                        <a:t>27.5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Κατασκευή οικιακών συσκευών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4086">
                <a:tc>
                  <a:txBody>
                    <a:bodyPr/>
                    <a:lstStyle/>
                    <a:p>
                      <a:pPr algn="l" fontAlgn="t"/>
                      <a:r>
                        <a:rPr lang="el-GR" sz="1200" b="0" i="0" u="none" strike="noStrike">
                          <a:solidFill>
                            <a:srgbClr val="000000"/>
                          </a:solidFill>
                          <a:latin typeface="Calibri"/>
                        </a:rPr>
                        <a:t>27.9</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άλλου ηλεκτρικού εξοπλισμού</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rgbClr val="00B050"/>
                          </a:solidFill>
                          <a:latin typeface="Calibri"/>
                        </a:rPr>
                        <a:t>Δ1</a:t>
                      </a:r>
                      <a:r>
                        <a:rPr lang="el-GR" sz="1200" b="0" i="0" u="none" strike="noStrike" dirty="0">
                          <a:solidFill>
                            <a:srgbClr val="00B050"/>
                          </a:solidFill>
                          <a:latin typeface="Calibri"/>
                        </a:rPr>
                        <a:t>, </a:t>
                      </a:r>
                      <a:r>
                        <a:rPr lang="el-GR" sz="1200" b="0" i="0" u="none" strike="noStrike" dirty="0" err="1">
                          <a:solidFill>
                            <a:srgbClr val="00B050"/>
                          </a:solidFill>
                          <a:latin typeface="Calibri"/>
                        </a:rPr>
                        <a:t>Δ2</a:t>
                      </a:r>
                      <a:r>
                        <a:rPr lang="el-GR" sz="1200" b="0" i="0" u="none" strike="noStrike" dirty="0">
                          <a:solidFill>
                            <a:srgbClr val="00B050"/>
                          </a:solidFill>
                          <a:latin typeface="Calibri"/>
                        </a:rPr>
                        <a:t>, </a:t>
                      </a:r>
                      <a:r>
                        <a:rPr lang="el-GR" sz="1200" b="0" i="0" u="none" strike="noStrike" dirty="0" err="1">
                          <a:solidFill>
                            <a:srgbClr val="00B050"/>
                          </a:solidFill>
                          <a:latin typeface="Calibri"/>
                        </a:rPr>
                        <a:t>Δ3</a:t>
                      </a:r>
                      <a:r>
                        <a:rPr lang="el-GR" sz="1200" b="0" i="0" u="none" strike="noStrike" dirty="0">
                          <a:solidFill>
                            <a:srgbClr val="00B050"/>
                          </a:solidFill>
                          <a:latin typeface="Calibri"/>
                        </a:rPr>
                        <a:t>, </a:t>
                      </a:r>
                      <a:r>
                        <a:rPr lang="el-GR" sz="1200" b="0" i="0" u="none" strike="noStrike" dirty="0" err="1">
                          <a:solidFill>
                            <a:srgbClr val="00B050"/>
                          </a:solidFill>
                          <a:latin typeface="Calibri"/>
                        </a:rPr>
                        <a:t>Δ5</a:t>
                      </a:r>
                      <a:endParaRPr lang="el-GR" sz="12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dirty="0" err="1">
                          <a:solidFill>
                            <a:srgbClr val="0070C0"/>
                          </a:solidFill>
                          <a:latin typeface="Calibri"/>
                        </a:rPr>
                        <a:t>E1</a:t>
                      </a:r>
                      <a:r>
                        <a:rPr lang="de-DE" sz="1200" b="0" i="0" u="none" strike="noStrike" dirty="0">
                          <a:solidFill>
                            <a:srgbClr val="0070C0"/>
                          </a:solidFill>
                          <a:latin typeface="Calibri"/>
                        </a:rPr>
                        <a:t>, </a:t>
                      </a:r>
                      <a:r>
                        <a:rPr lang="el-GR" sz="1200" b="0" i="0" u="none" strike="noStrike" dirty="0" err="1">
                          <a:solidFill>
                            <a:srgbClr val="0070C0"/>
                          </a:solidFill>
                          <a:latin typeface="Calibri"/>
                        </a:rPr>
                        <a:t>Ε2</a:t>
                      </a:r>
                      <a:endParaRPr lang="el-GR" sz="12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6">
                              <a:lumMod val="50000"/>
                            </a:schemeClr>
                          </a:solidFill>
                          <a:latin typeface="Calibri"/>
                        </a:rPr>
                        <a:t>Ζ1</a:t>
                      </a:r>
                      <a:r>
                        <a:rPr lang="el-GR" sz="1200" b="0" i="0" u="none" strike="noStrike" dirty="0">
                          <a:solidFill>
                            <a:schemeClr val="accent6">
                              <a:lumMod val="50000"/>
                            </a:schemeClr>
                          </a:solidFill>
                          <a:latin typeface="Calibri"/>
                        </a:rPr>
                        <a:t>, </a:t>
                      </a:r>
                      <a:r>
                        <a:rPr lang="el-GR" sz="1200" b="0" i="0" u="none" strike="noStrike" dirty="0" err="1">
                          <a:solidFill>
                            <a:schemeClr val="accent6">
                              <a:lumMod val="50000"/>
                            </a:schemeClr>
                          </a:solidFill>
                          <a:latin typeface="Calibri"/>
                        </a:rPr>
                        <a:t>Ζ3</a:t>
                      </a:r>
                      <a:r>
                        <a:rPr lang="el-GR" sz="1200" b="0" i="0" u="none" strike="noStrike" dirty="0">
                          <a:solidFill>
                            <a:schemeClr val="accent6">
                              <a:lumMod val="50000"/>
                            </a:schemeClr>
                          </a:solidFill>
                          <a:latin typeface="Calibri"/>
                        </a:rPr>
                        <a:t>, </a:t>
                      </a:r>
                      <a:r>
                        <a:rPr lang="el-GR" sz="1200" b="0" i="0" u="none" strike="noStrike" dirty="0" err="1">
                          <a:solidFill>
                            <a:schemeClr val="accent6">
                              <a:lumMod val="50000"/>
                            </a:schemeClr>
                          </a:solidFill>
                          <a:latin typeface="Calibri"/>
                        </a:rPr>
                        <a:t>Ζ12</a:t>
                      </a:r>
                      <a:endParaRPr lang="el-GR" sz="12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1152128"/>
          </a:xfrm>
        </p:spPr>
        <p:txBody>
          <a:bodyPr>
            <a:normAutofit fontScale="90000"/>
          </a:bodyPr>
          <a:lstStyle/>
          <a:p>
            <a:r>
              <a:rPr lang="el-GR" sz="3600" dirty="0" smtClean="0">
                <a:solidFill>
                  <a:srgbClr val="C00000"/>
                </a:solidFill>
              </a:rPr>
              <a:t>Συνέχεια της Ομάδας 1</a:t>
            </a:r>
            <a:br>
              <a:rPr lang="el-GR" sz="3600" dirty="0" smtClean="0">
                <a:solidFill>
                  <a:srgbClr val="C00000"/>
                </a:solidFill>
              </a:rPr>
            </a:br>
            <a:endParaRPr lang="el-GR" sz="3600" dirty="0"/>
          </a:p>
        </p:txBody>
      </p:sp>
      <p:pic>
        <p:nvPicPr>
          <p:cNvPr id="3074" name="Picture 2"/>
          <p:cNvPicPr>
            <a:picLocks noChangeAspect="1" noChangeArrowheads="1"/>
          </p:cNvPicPr>
          <p:nvPr/>
        </p:nvPicPr>
        <p:blipFill>
          <a:blip r:embed="rId2" cstate="print"/>
          <a:srcRect/>
          <a:stretch>
            <a:fillRect/>
          </a:stretch>
        </p:blipFill>
        <p:spPr bwMode="auto">
          <a:xfrm>
            <a:off x="0" y="908720"/>
            <a:ext cx="9160648"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90</a:t>
            </a:fld>
            <a:endParaRPr lang="el-GR"/>
          </a:p>
        </p:txBody>
      </p:sp>
      <p:graphicFrame>
        <p:nvGraphicFramePr>
          <p:cNvPr id="6" name="5 - Πίνακας"/>
          <p:cNvGraphicFramePr>
            <a:graphicFrameLocks noGrp="1"/>
          </p:cNvGraphicFramePr>
          <p:nvPr/>
        </p:nvGraphicFramePr>
        <p:xfrm>
          <a:off x="0" y="260648"/>
          <a:ext cx="9144000" cy="5366995"/>
        </p:xfrm>
        <a:graphic>
          <a:graphicData uri="http://schemas.openxmlformats.org/drawingml/2006/table">
            <a:tbl>
              <a:tblPr/>
              <a:tblGrid>
                <a:gridCol w="511203"/>
                <a:gridCol w="2146120"/>
                <a:gridCol w="1097217"/>
                <a:gridCol w="1265541"/>
                <a:gridCol w="716932"/>
                <a:gridCol w="1165794"/>
                <a:gridCol w="529906"/>
                <a:gridCol w="1005264"/>
                <a:gridCol w="706023"/>
              </a:tblGrid>
              <a:tr h="283532">
                <a:tc>
                  <a:txBody>
                    <a:bodyPr/>
                    <a:lstStyle/>
                    <a:p>
                      <a:pPr algn="ctr" fontAlgn="t"/>
                      <a:r>
                        <a:rPr lang="el-GR" sz="1200" b="1" i="0" u="none" strike="noStrike" dirty="0" err="1">
                          <a:solidFill>
                            <a:srgbClr val="000000"/>
                          </a:solidFill>
                          <a:latin typeface="Calibri"/>
                        </a:rPr>
                        <a:t>ΣΤΑΚΟΔ</a:t>
                      </a:r>
                      <a:r>
                        <a:rPr lang="el-GR" sz="1200" b="1" i="0" u="none" strike="noStrike" dirty="0">
                          <a:solidFill>
                            <a:srgbClr val="000000"/>
                          </a:solidFill>
                          <a:latin typeface="Calibri"/>
                        </a:rPr>
                        <a:t> 2008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a:solidFill>
                            <a:srgbClr val="000000"/>
                          </a:solidFill>
                          <a:latin typeface="Calibri"/>
                        </a:rPr>
                        <a:t>Δραστηριότητα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rgbClr val="FF0000"/>
                          </a:solidFill>
                          <a:latin typeface="Calibri"/>
                        </a:rPr>
                        <a:t>Γενικές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a:solidFill>
                            <a:srgbClr val="000000"/>
                          </a:solidFill>
                          <a:latin typeface="Calibri"/>
                        </a:rPr>
                        <a:t>Κανόνες υγιεινής και ασφάλειας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chemeClr val="accent5">
                              <a:lumMod val="50000"/>
                            </a:schemeClr>
                          </a:solidFill>
                          <a:latin typeface="Calibri"/>
                        </a:rPr>
                        <a:t>Θόρυβος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rgbClr val="00B050"/>
                          </a:solidFill>
                          <a:latin typeface="Calibri"/>
                        </a:rPr>
                        <a:t>Αέρια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rgbClr val="0070C0"/>
                          </a:solidFill>
                          <a:latin typeface="Calibri"/>
                        </a:rPr>
                        <a:t>Υγρά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chemeClr val="accent6">
                              <a:lumMod val="50000"/>
                            </a:schemeClr>
                          </a:solidFill>
                          <a:latin typeface="Calibri"/>
                        </a:rPr>
                        <a:t>Στερεά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200" b="1" i="0" u="none" strike="noStrike" dirty="0">
                          <a:solidFill>
                            <a:schemeClr val="accent6">
                              <a:lumMod val="75000"/>
                            </a:schemeClr>
                          </a:solidFill>
                          <a:latin typeface="Calibri"/>
                        </a:rPr>
                        <a:t>Ειδικές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25297">
                <a:tc>
                  <a:txBody>
                    <a:bodyPr/>
                    <a:lstStyle/>
                    <a:p>
                      <a:pPr algn="l" fontAlgn="t"/>
                      <a:r>
                        <a:rPr lang="el-GR" sz="1200" b="0" i="0" u="none" strike="noStrike">
                          <a:solidFill>
                            <a:srgbClr val="000000"/>
                          </a:solidFill>
                          <a:latin typeface="Calibri"/>
                        </a:rPr>
                        <a:t>28.1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μηχανη­μάτων γενικής χρήσης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5297">
                <a:tc>
                  <a:txBody>
                    <a:bodyPr/>
                    <a:lstStyle/>
                    <a:p>
                      <a:pPr algn="l" fontAlgn="t"/>
                      <a:r>
                        <a:rPr lang="el-GR" sz="1200" b="0" i="0" u="none" strike="noStrike">
                          <a:solidFill>
                            <a:srgbClr val="000000"/>
                          </a:solidFill>
                          <a:latin typeface="Calibri"/>
                        </a:rPr>
                        <a:t>28.2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άλλων μηχανημάτων γενικής χρήσης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5297">
                <a:tc>
                  <a:txBody>
                    <a:bodyPr/>
                    <a:lstStyle/>
                    <a:p>
                      <a:pPr algn="l" fontAlgn="t"/>
                      <a:r>
                        <a:rPr lang="el-GR" sz="1200" b="0" i="0" u="none" strike="noStrike">
                          <a:solidFill>
                            <a:srgbClr val="000000"/>
                          </a:solidFill>
                          <a:latin typeface="Calibri"/>
                        </a:rPr>
                        <a:t>28.3</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γεωργικών και δασοκομικών μηχανημάτων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5297">
                <a:tc>
                  <a:txBody>
                    <a:bodyPr/>
                    <a:lstStyle/>
                    <a:p>
                      <a:pPr algn="l" fontAlgn="t"/>
                      <a:r>
                        <a:rPr lang="el-GR" sz="1200" b="0" i="0" u="none" strike="noStrike">
                          <a:solidFill>
                            <a:srgbClr val="000000"/>
                          </a:solidFill>
                          <a:latin typeface="Calibri"/>
                        </a:rPr>
                        <a:t>28.4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μηχανημάτων μορφοποίησης μετάλλου και εργαλειομηχανών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5297">
                <a:tc>
                  <a:txBody>
                    <a:bodyPr/>
                    <a:lstStyle/>
                    <a:p>
                      <a:pPr algn="l" fontAlgn="t"/>
                      <a:r>
                        <a:rPr lang="el-GR" sz="1200" b="0" i="0" u="none" strike="noStrike">
                          <a:solidFill>
                            <a:srgbClr val="000000"/>
                          </a:solidFill>
                          <a:latin typeface="Calibri"/>
                        </a:rPr>
                        <a:t>28.9</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άλλων μηχανημάτων ειδικής χρήσης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5297">
                <a:tc>
                  <a:txBody>
                    <a:bodyPr/>
                    <a:lstStyle/>
                    <a:p>
                      <a:pPr algn="l" fontAlgn="t"/>
                      <a:r>
                        <a:rPr lang="el-GR" sz="1200" b="0" i="0" u="none" strike="noStrike">
                          <a:solidFill>
                            <a:srgbClr val="000000"/>
                          </a:solidFill>
                          <a:latin typeface="Calibri"/>
                        </a:rPr>
                        <a:t>29.1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μηχανοκίνητων οχημάτων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5297">
                <a:tc>
                  <a:txBody>
                    <a:bodyPr/>
                    <a:lstStyle/>
                    <a:p>
                      <a:pPr algn="l" fontAlgn="t"/>
                      <a:r>
                        <a:rPr lang="el-GR" sz="1200" b="0" i="0" u="none" strike="noStrike">
                          <a:solidFill>
                            <a:srgbClr val="000000"/>
                          </a:solidFill>
                          <a:latin typeface="Calibri"/>
                        </a:rPr>
                        <a:t>29.2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αμαξωμάτων για μηχανοκίνητα οχήματα, κατασκευή ρυμουλκούμενων και ημιρυμουλκούμενων οχημάτων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5297">
                <a:tc>
                  <a:txBody>
                    <a:bodyPr/>
                    <a:lstStyle/>
                    <a:p>
                      <a:pPr algn="l" fontAlgn="t"/>
                      <a:r>
                        <a:rPr lang="el-GR" sz="1200" b="0" i="0" u="none" strike="noStrike">
                          <a:solidFill>
                            <a:srgbClr val="000000"/>
                          </a:solidFill>
                          <a:latin typeface="Calibri"/>
                        </a:rPr>
                        <a:t>29.3</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μερών και εξαρτημάτων για μηχανοκίνητα οχήματα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6">
                              <a:lumMod val="75000"/>
                            </a:schemeClr>
                          </a:solidFill>
                          <a:latin typeface="Calibri"/>
                        </a:rPr>
                        <a:t>Η10</a:t>
                      </a:r>
                      <a:endParaRPr lang="el-GR" sz="12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5297">
                <a:tc>
                  <a:txBody>
                    <a:bodyPr/>
                    <a:lstStyle/>
                    <a:p>
                      <a:pPr algn="l" fontAlgn="t"/>
                      <a:r>
                        <a:rPr lang="el-GR" sz="1200" b="0" i="0" u="none" strike="noStrike">
                          <a:solidFill>
                            <a:srgbClr val="000000"/>
                          </a:solidFill>
                          <a:latin typeface="Calibri"/>
                        </a:rPr>
                        <a:t>30</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λοιπού εξοπλισμού μεταφορών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B050"/>
                          </a:solidFill>
                          <a:latin typeface="Calibri"/>
                        </a:rPr>
                        <a:t>Δ1, Δ2, Δ3,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a:solidFill>
                            <a:srgbClr val="0070C0"/>
                          </a:solidFill>
                          <a:latin typeface="Calibri"/>
                        </a:rPr>
                        <a:t>E1, </a:t>
                      </a:r>
                      <a:r>
                        <a:rPr lang="el-GR" sz="12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5297">
                <a:tc>
                  <a:txBody>
                    <a:bodyPr/>
                    <a:lstStyle/>
                    <a:p>
                      <a:pPr algn="l" fontAlgn="t"/>
                      <a:r>
                        <a:rPr lang="el-GR" sz="1200" b="0" i="0" u="none" strike="noStrike">
                          <a:solidFill>
                            <a:srgbClr val="000000"/>
                          </a:solidFill>
                          <a:latin typeface="Calibri"/>
                        </a:rPr>
                        <a:t>31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a:solidFill>
                            <a:srgbClr val="000000"/>
                          </a:solidFill>
                          <a:latin typeface="Calibri"/>
                        </a:rPr>
                        <a:t>Κατασκευή επίπλων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2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2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5">
                              <a:lumMod val="50000"/>
                            </a:schemeClr>
                          </a:solidFill>
                          <a:latin typeface="Calibri"/>
                        </a:rPr>
                        <a:t>Γ1</a:t>
                      </a:r>
                      <a:endParaRPr lang="el-GR" sz="12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rgbClr val="00B050"/>
                          </a:solidFill>
                          <a:latin typeface="Calibri"/>
                        </a:rPr>
                        <a:t>Δ1</a:t>
                      </a:r>
                      <a:r>
                        <a:rPr lang="el-GR" sz="1200" b="0" i="0" u="none" strike="noStrike" dirty="0">
                          <a:solidFill>
                            <a:srgbClr val="00B050"/>
                          </a:solidFill>
                          <a:latin typeface="Calibri"/>
                        </a:rPr>
                        <a:t>, </a:t>
                      </a:r>
                      <a:r>
                        <a:rPr lang="el-GR" sz="1200" b="0" i="0" u="none" strike="noStrike" dirty="0" err="1">
                          <a:solidFill>
                            <a:srgbClr val="00B050"/>
                          </a:solidFill>
                          <a:latin typeface="Calibri"/>
                        </a:rPr>
                        <a:t>Δ2</a:t>
                      </a:r>
                      <a:r>
                        <a:rPr lang="el-GR" sz="1200" b="0" i="0" u="none" strike="noStrike" dirty="0">
                          <a:solidFill>
                            <a:srgbClr val="00B050"/>
                          </a:solidFill>
                          <a:latin typeface="Calibri"/>
                        </a:rPr>
                        <a:t>, </a:t>
                      </a:r>
                      <a:r>
                        <a:rPr lang="el-GR" sz="1200" b="0" i="0" u="none" strike="noStrike" dirty="0" err="1">
                          <a:solidFill>
                            <a:srgbClr val="00B050"/>
                          </a:solidFill>
                          <a:latin typeface="Calibri"/>
                        </a:rPr>
                        <a:t>Δ3</a:t>
                      </a:r>
                      <a:r>
                        <a:rPr lang="el-GR" sz="1200" b="0" i="0" u="none" strike="noStrike" dirty="0">
                          <a:solidFill>
                            <a:srgbClr val="00B050"/>
                          </a:solidFill>
                          <a:latin typeface="Calibri"/>
                        </a:rPr>
                        <a:t>, </a:t>
                      </a:r>
                      <a:r>
                        <a:rPr lang="el-GR" sz="1200" b="0" i="0" u="none" strike="noStrike" dirty="0" err="1">
                          <a:solidFill>
                            <a:srgbClr val="00B050"/>
                          </a:solidFill>
                          <a:latin typeface="Calibri"/>
                        </a:rPr>
                        <a:t>Δ5</a:t>
                      </a:r>
                      <a:r>
                        <a:rPr lang="el-GR" sz="1200" b="0" i="0" u="none" strike="noStrike" dirty="0">
                          <a:solidFill>
                            <a:srgbClr val="00B050"/>
                          </a:solidFill>
                          <a:latin typeface="Calibri"/>
                        </a:rPr>
                        <a:t>, </a:t>
                      </a:r>
                      <a:r>
                        <a:rPr lang="el-GR" sz="1200" b="0" i="0" u="none" strike="noStrike" dirty="0" err="1">
                          <a:solidFill>
                            <a:srgbClr val="00B050"/>
                          </a:solidFill>
                          <a:latin typeface="Calibri"/>
                        </a:rPr>
                        <a:t>Δ8</a:t>
                      </a:r>
                      <a:endParaRPr lang="el-GR" sz="12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200" b="0" i="0" u="none" strike="noStrike" dirty="0" err="1">
                          <a:solidFill>
                            <a:srgbClr val="0070C0"/>
                          </a:solidFill>
                          <a:latin typeface="Calibri"/>
                        </a:rPr>
                        <a:t>E1</a:t>
                      </a:r>
                      <a:r>
                        <a:rPr lang="de-DE" sz="1200" b="0" i="0" u="none" strike="noStrike" dirty="0">
                          <a:solidFill>
                            <a:srgbClr val="0070C0"/>
                          </a:solidFill>
                          <a:latin typeface="Calibri"/>
                        </a:rPr>
                        <a:t>, </a:t>
                      </a:r>
                      <a:r>
                        <a:rPr lang="el-GR" sz="1200" b="0" i="0" u="none" strike="noStrike" dirty="0" err="1">
                          <a:solidFill>
                            <a:srgbClr val="0070C0"/>
                          </a:solidFill>
                          <a:latin typeface="Calibri"/>
                        </a:rPr>
                        <a:t>Ε2</a:t>
                      </a:r>
                      <a:endParaRPr lang="el-GR" sz="12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6">
                              <a:lumMod val="50000"/>
                            </a:schemeClr>
                          </a:solidFill>
                          <a:latin typeface="Calibri"/>
                        </a:rPr>
                        <a:t>Ζ1</a:t>
                      </a:r>
                      <a:r>
                        <a:rPr lang="el-GR" sz="1200" b="0" i="0" u="none" strike="noStrike" dirty="0">
                          <a:solidFill>
                            <a:schemeClr val="accent6">
                              <a:lumMod val="50000"/>
                            </a:schemeClr>
                          </a:solidFill>
                          <a:latin typeface="Calibri"/>
                        </a:rPr>
                        <a:t>, </a:t>
                      </a:r>
                      <a:r>
                        <a:rPr lang="el-GR" sz="1200" b="0" i="0" u="none" strike="noStrike" dirty="0" err="1">
                          <a:solidFill>
                            <a:schemeClr val="accent6">
                              <a:lumMod val="50000"/>
                            </a:schemeClr>
                          </a:solidFill>
                          <a:latin typeface="Calibri"/>
                        </a:rPr>
                        <a:t>Ζ3</a:t>
                      </a:r>
                      <a:r>
                        <a:rPr lang="el-GR" sz="1200" b="0" i="0" u="none" strike="noStrike" dirty="0">
                          <a:solidFill>
                            <a:schemeClr val="accent6">
                              <a:lumMod val="50000"/>
                            </a:schemeClr>
                          </a:solidFill>
                          <a:latin typeface="Calibri"/>
                        </a:rPr>
                        <a:t>, </a:t>
                      </a:r>
                      <a:r>
                        <a:rPr lang="el-GR" sz="1200" b="0" i="0" u="none" strike="noStrike" dirty="0" err="1">
                          <a:solidFill>
                            <a:schemeClr val="accent6">
                              <a:lumMod val="50000"/>
                            </a:schemeClr>
                          </a:solidFill>
                          <a:latin typeface="Calibri"/>
                        </a:rPr>
                        <a:t>Ζ6</a:t>
                      </a:r>
                      <a:r>
                        <a:rPr lang="el-GR" sz="1200" b="0" i="0" u="none" strike="noStrike" dirty="0">
                          <a:solidFill>
                            <a:schemeClr val="accent6">
                              <a:lumMod val="50000"/>
                            </a:schemeClr>
                          </a:solidFill>
                          <a:latin typeface="Calibri"/>
                        </a:rPr>
                        <a:t>, </a:t>
                      </a:r>
                      <a:r>
                        <a:rPr lang="el-GR" sz="1200" b="0" i="0" u="none" strike="noStrike" dirty="0" err="1">
                          <a:solidFill>
                            <a:schemeClr val="accent6">
                              <a:lumMod val="50000"/>
                            </a:schemeClr>
                          </a:solidFill>
                          <a:latin typeface="Calibri"/>
                        </a:rPr>
                        <a:t>Ζ12</a:t>
                      </a:r>
                      <a:endParaRPr lang="el-GR" sz="12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200" b="0" i="0" u="none" strike="noStrike" dirty="0" err="1">
                          <a:solidFill>
                            <a:schemeClr val="accent6">
                              <a:lumMod val="75000"/>
                            </a:schemeClr>
                          </a:solidFill>
                          <a:latin typeface="Calibri"/>
                        </a:rPr>
                        <a:t>Η10</a:t>
                      </a:r>
                      <a:endParaRPr lang="el-GR" sz="12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91</a:t>
            </a:fld>
            <a:endParaRPr lang="el-GR"/>
          </a:p>
        </p:txBody>
      </p:sp>
      <p:graphicFrame>
        <p:nvGraphicFramePr>
          <p:cNvPr id="5" name="4 - Πίνακας"/>
          <p:cNvGraphicFramePr>
            <a:graphicFrameLocks noGrp="1"/>
          </p:cNvGraphicFramePr>
          <p:nvPr/>
        </p:nvGraphicFramePr>
        <p:xfrm>
          <a:off x="0" y="764704"/>
          <a:ext cx="9144000" cy="4786070"/>
        </p:xfrm>
        <a:graphic>
          <a:graphicData uri="http://schemas.openxmlformats.org/drawingml/2006/table">
            <a:tbl>
              <a:tblPr/>
              <a:tblGrid>
                <a:gridCol w="511203"/>
                <a:gridCol w="2146120"/>
                <a:gridCol w="1097217"/>
                <a:gridCol w="1265541"/>
                <a:gridCol w="716932"/>
                <a:gridCol w="1165794"/>
                <a:gridCol w="529906"/>
                <a:gridCol w="1005264"/>
                <a:gridCol w="706023"/>
              </a:tblGrid>
              <a:tr h="203609">
                <a:tc>
                  <a:txBody>
                    <a:bodyPr/>
                    <a:lstStyle/>
                    <a:p>
                      <a:pPr algn="ctr" fontAlgn="t"/>
                      <a:r>
                        <a:rPr lang="el-GR" sz="1300" b="1" i="0" u="none" strike="noStrike" dirty="0" err="1">
                          <a:solidFill>
                            <a:srgbClr val="000000"/>
                          </a:solidFill>
                          <a:latin typeface="Calibri"/>
                        </a:rPr>
                        <a:t>ΣΤΑΚΟΔ</a:t>
                      </a:r>
                      <a:r>
                        <a:rPr lang="el-GR" sz="1300" b="1" i="0" u="none" strike="noStrike" dirty="0">
                          <a:solidFill>
                            <a:srgbClr val="000000"/>
                          </a:solidFill>
                          <a:latin typeface="Calibri"/>
                        </a:rPr>
                        <a:t> 2008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a:solidFill>
                            <a:srgbClr val="000000"/>
                          </a:solidFill>
                          <a:latin typeface="Calibri"/>
                        </a:rPr>
                        <a:t>Δραστηριότητα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FF0000"/>
                          </a:solidFill>
                          <a:latin typeface="Calibri"/>
                        </a:rPr>
                        <a:t>Γενικές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a:solidFill>
                            <a:srgbClr val="000000"/>
                          </a:solidFill>
                          <a:latin typeface="Calibri"/>
                        </a:rPr>
                        <a:t>Κανόνες υγιεινής και ασφάλειας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chemeClr val="accent5">
                              <a:lumMod val="50000"/>
                            </a:schemeClr>
                          </a:solidFill>
                          <a:latin typeface="Calibri"/>
                        </a:rPr>
                        <a:t>Θόρυβος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00B050"/>
                          </a:solidFill>
                          <a:latin typeface="Calibri"/>
                        </a:rPr>
                        <a:t>Αέρια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0070C0"/>
                          </a:solidFill>
                          <a:latin typeface="Calibri"/>
                        </a:rPr>
                        <a:t>Υγρά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chemeClr val="accent6">
                              <a:lumMod val="50000"/>
                            </a:schemeClr>
                          </a:solidFill>
                          <a:latin typeface="Calibri"/>
                        </a:rPr>
                        <a:t>Στερεά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chemeClr val="accent6">
                              <a:lumMod val="75000"/>
                            </a:schemeClr>
                          </a:solidFill>
                          <a:latin typeface="Calibri"/>
                        </a:rPr>
                        <a:t>Ειδικές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05413">
                <a:tc>
                  <a:txBody>
                    <a:bodyPr/>
                    <a:lstStyle/>
                    <a:p>
                      <a:pPr algn="l" fontAlgn="t"/>
                      <a:r>
                        <a:rPr lang="el-GR" sz="1300" b="0" i="0" u="none" strike="noStrike">
                          <a:solidFill>
                            <a:srgbClr val="000000"/>
                          </a:solidFill>
                          <a:latin typeface="Calibri"/>
                        </a:rPr>
                        <a:t>32.1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Κατασκευή κοσμημάτων, πολύτιμων αντικειμένων και συναφών ειδών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Δ3,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5413">
                <a:tc>
                  <a:txBody>
                    <a:bodyPr/>
                    <a:lstStyle/>
                    <a:p>
                      <a:pPr algn="l" fontAlgn="t"/>
                      <a:r>
                        <a:rPr lang="el-GR" sz="1300" b="0" i="0" u="none" strike="noStrike">
                          <a:solidFill>
                            <a:srgbClr val="000000"/>
                          </a:solidFill>
                          <a:latin typeface="Calibri"/>
                        </a:rPr>
                        <a:t>32.2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Κατασκευή μουσικών οργάνων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Δ3, Δ5, Δ8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Η10</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5413">
                <a:tc>
                  <a:txBody>
                    <a:bodyPr/>
                    <a:lstStyle/>
                    <a:p>
                      <a:pPr algn="l" fontAlgn="t"/>
                      <a:r>
                        <a:rPr lang="el-GR" sz="1300" b="0" i="0" u="none" strike="noStrike">
                          <a:solidFill>
                            <a:srgbClr val="000000"/>
                          </a:solidFill>
                          <a:latin typeface="Calibri"/>
                        </a:rPr>
                        <a:t>32.3</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Κατασκευή αθλητικών ειδών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5413">
                <a:tc>
                  <a:txBody>
                    <a:bodyPr/>
                    <a:lstStyle/>
                    <a:p>
                      <a:pPr algn="l" fontAlgn="t"/>
                      <a:r>
                        <a:rPr lang="el-GR" sz="1300" b="0" i="0" u="none" strike="noStrike">
                          <a:solidFill>
                            <a:srgbClr val="000000"/>
                          </a:solidFill>
                          <a:latin typeface="Calibri"/>
                        </a:rPr>
                        <a:t>32.4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Κατασκευή παιχνιδιών κάθε είδους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5413">
                <a:tc>
                  <a:txBody>
                    <a:bodyPr/>
                    <a:lstStyle/>
                    <a:p>
                      <a:pPr algn="l" fontAlgn="t"/>
                      <a:r>
                        <a:rPr lang="el-GR" sz="1300" b="0" i="0" u="none" strike="noStrike">
                          <a:solidFill>
                            <a:srgbClr val="000000"/>
                          </a:solidFill>
                          <a:latin typeface="Calibri"/>
                        </a:rPr>
                        <a:t>32.5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Κατασκευή ιατρικών και οδοντιατρικών οργάνων και προμηθειών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Β1, 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5413">
                <a:tc>
                  <a:txBody>
                    <a:bodyPr/>
                    <a:lstStyle/>
                    <a:p>
                      <a:pPr algn="l" fontAlgn="t"/>
                      <a:r>
                        <a:rPr lang="el-GR" sz="1300" b="0" i="0" u="none" strike="noStrike">
                          <a:solidFill>
                            <a:srgbClr val="000000"/>
                          </a:solidFill>
                          <a:latin typeface="Calibri"/>
                        </a:rPr>
                        <a:t>32.9</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Μεταποιητικές μεταποιητικές δραστηριότητες π.δ.κ.α.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5413">
                <a:tc>
                  <a:txBody>
                    <a:bodyPr/>
                    <a:lstStyle/>
                    <a:p>
                      <a:pPr algn="l" fontAlgn="t"/>
                      <a:r>
                        <a:rPr lang="el-GR" sz="1300" b="0" i="0" u="none" strike="noStrike">
                          <a:solidFill>
                            <a:srgbClr val="000000"/>
                          </a:solidFill>
                          <a:latin typeface="Calibri"/>
                        </a:rPr>
                        <a:t>33.1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Επισκευή μεταλλικών προϊόντων, μηχανημάτων και ειδών εξοπλισμού</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6">
                              <a:lumMod val="50000"/>
                            </a:schemeClr>
                          </a:solidFill>
                          <a:latin typeface="Calibri"/>
                        </a:rPr>
                        <a:t>Ζ1, Ζ3, Ζ7,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Η10</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5413">
                <a:tc>
                  <a:txBody>
                    <a:bodyPr/>
                    <a:lstStyle/>
                    <a:p>
                      <a:pPr algn="l" fontAlgn="t"/>
                      <a:r>
                        <a:rPr lang="el-GR" sz="1300" b="0" i="0" u="none" strike="noStrike">
                          <a:solidFill>
                            <a:srgbClr val="000000"/>
                          </a:solidFill>
                          <a:latin typeface="Calibri"/>
                        </a:rPr>
                        <a:t>33.2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Εγκατάσταση βιομηχανικών μηχανημάτων και εξοπλισμού</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5413">
                <a:tc>
                  <a:txBody>
                    <a:bodyPr/>
                    <a:lstStyle/>
                    <a:p>
                      <a:pPr algn="l" fontAlgn="t"/>
                      <a:r>
                        <a:rPr lang="el-GR" sz="1300" b="0" i="0" u="none" strike="noStrike">
                          <a:solidFill>
                            <a:srgbClr val="000000"/>
                          </a:solidFill>
                          <a:latin typeface="Calibri"/>
                        </a:rPr>
                        <a:t>36</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Συλλογή, επεξεργασία και παροχή νερού</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5">
                              <a:lumMod val="50000"/>
                            </a:schemeClr>
                          </a:solidFill>
                          <a:latin typeface="Calibri"/>
                        </a:rPr>
                        <a:t>Γ1</a:t>
                      </a:r>
                      <a:endParaRPr lang="el-GR" sz="13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92</a:t>
            </a:fld>
            <a:endParaRPr lang="el-GR"/>
          </a:p>
        </p:txBody>
      </p:sp>
      <p:graphicFrame>
        <p:nvGraphicFramePr>
          <p:cNvPr id="6" name="5 - Πίνακας"/>
          <p:cNvGraphicFramePr>
            <a:graphicFrameLocks noGrp="1"/>
          </p:cNvGraphicFramePr>
          <p:nvPr/>
        </p:nvGraphicFramePr>
        <p:xfrm>
          <a:off x="0" y="1196752"/>
          <a:ext cx="9144000" cy="5179191"/>
        </p:xfrm>
        <a:graphic>
          <a:graphicData uri="http://schemas.openxmlformats.org/drawingml/2006/table">
            <a:tbl>
              <a:tblPr/>
              <a:tblGrid>
                <a:gridCol w="511203"/>
                <a:gridCol w="2146120"/>
                <a:gridCol w="1097217"/>
                <a:gridCol w="1265541"/>
                <a:gridCol w="716932"/>
                <a:gridCol w="1165794"/>
                <a:gridCol w="529906"/>
                <a:gridCol w="1005264"/>
                <a:gridCol w="706023"/>
              </a:tblGrid>
              <a:tr h="210485">
                <a:tc>
                  <a:txBody>
                    <a:bodyPr/>
                    <a:lstStyle/>
                    <a:p>
                      <a:pPr algn="ctr" fontAlgn="t"/>
                      <a:r>
                        <a:rPr lang="el-GR" sz="1300" b="1" i="0" u="none" strike="noStrike" dirty="0" err="1">
                          <a:solidFill>
                            <a:srgbClr val="000000"/>
                          </a:solidFill>
                          <a:latin typeface="Calibri"/>
                        </a:rPr>
                        <a:t>ΣΤΑΚΟΔ</a:t>
                      </a:r>
                      <a:r>
                        <a:rPr lang="el-GR" sz="1300" b="1" i="0" u="none" strike="noStrike" dirty="0">
                          <a:solidFill>
                            <a:srgbClr val="000000"/>
                          </a:solidFill>
                          <a:latin typeface="Calibri"/>
                        </a:rPr>
                        <a:t> 2008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a:solidFill>
                            <a:srgbClr val="000000"/>
                          </a:solidFill>
                          <a:latin typeface="Calibri"/>
                        </a:rPr>
                        <a:t>Δραστηριότητα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FF0000"/>
                          </a:solidFill>
                          <a:latin typeface="Calibri"/>
                        </a:rPr>
                        <a:t>Γενικές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a:solidFill>
                            <a:srgbClr val="000000"/>
                          </a:solidFill>
                          <a:latin typeface="Calibri"/>
                        </a:rPr>
                        <a:t>Κανόνες υγιεινής και ασφάλειας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chemeClr val="accent5">
                              <a:lumMod val="50000"/>
                            </a:schemeClr>
                          </a:solidFill>
                          <a:latin typeface="Calibri"/>
                        </a:rPr>
                        <a:t>Θόρυβος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00B050"/>
                          </a:solidFill>
                          <a:latin typeface="Calibri"/>
                        </a:rPr>
                        <a:t>Αέρια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rgbClr val="0070C0"/>
                          </a:solidFill>
                          <a:latin typeface="Calibri"/>
                        </a:rPr>
                        <a:t>Υγρά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a:solidFill>
                            <a:schemeClr val="accent6">
                              <a:lumMod val="50000"/>
                            </a:schemeClr>
                          </a:solidFill>
                          <a:latin typeface="Calibri"/>
                        </a:rPr>
                        <a:t>Στερεά Απόβλητα</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t"/>
                      <a:r>
                        <a:rPr lang="el-GR" sz="1300" b="1" i="0" u="none" strike="noStrike" dirty="0">
                          <a:solidFill>
                            <a:schemeClr val="accent6">
                              <a:lumMod val="75000"/>
                            </a:schemeClr>
                          </a:solidFill>
                          <a:latin typeface="Calibri"/>
                        </a:rPr>
                        <a:t>Ειδικές δεσμεύσεις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15727">
                <a:tc>
                  <a:txBody>
                    <a:bodyPr/>
                    <a:lstStyle/>
                    <a:p>
                      <a:pPr algn="l" fontAlgn="t"/>
                      <a:r>
                        <a:rPr lang="el-GR" sz="1300" b="0" i="0" u="none" strike="noStrike">
                          <a:solidFill>
                            <a:srgbClr val="000000"/>
                          </a:solidFill>
                          <a:latin typeface="Calibri"/>
                        </a:rPr>
                        <a:t>37</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Επεξεργασία λυμάτων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6">
                              <a:lumMod val="50000"/>
                            </a:schemeClr>
                          </a:solidFill>
                          <a:latin typeface="Calibri"/>
                        </a:rPr>
                        <a:t>Ζ1, Ζ2, Ζ3, Ζ4, Ζ5,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5727">
                <a:tc>
                  <a:txBody>
                    <a:bodyPr/>
                    <a:lstStyle/>
                    <a:p>
                      <a:pPr algn="l" fontAlgn="t"/>
                      <a:r>
                        <a:rPr lang="el-GR" sz="1300" b="0" i="0" u="none" strike="noStrike">
                          <a:solidFill>
                            <a:srgbClr val="000000"/>
                          </a:solidFill>
                          <a:latin typeface="Calibri"/>
                        </a:rPr>
                        <a:t>38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Συλλογή, επεξεργασία και διάθεση απορριμμάτων ανάκτηση υλικών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Β3,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Ζ4</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Ζ5</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5727">
                <a:tc>
                  <a:txBody>
                    <a:bodyPr/>
                    <a:lstStyle/>
                    <a:p>
                      <a:pPr algn="l" fontAlgn="t"/>
                      <a:r>
                        <a:rPr lang="el-GR" sz="1300" b="0" i="0" u="none" strike="noStrike">
                          <a:solidFill>
                            <a:srgbClr val="000000"/>
                          </a:solidFill>
                          <a:latin typeface="Calibri"/>
                        </a:rPr>
                        <a:t>39</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Δραστηριότητες εξυγίανσης και άλλες υπηρεσίες για τη διαχείριση αποβλήτων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 Γ2, Γ3, Γ4, Γ5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6">
                              <a:lumMod val="50000"/>
                            </a:schemeClr>
                          </a:solidFill>
                          <a:latin typeface="Calibri"/>
                        </a:rPr>
                        <a:t>Ζ1, Ζ2, Ζ3, Ζ4, Ζ5,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Η11</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5727">
                <a:tc>
                  <a:txBody>
                    <a:bodyPr/>
                    <a:lstStyle/>
                    <a:p>
                      <a:pPr algn="l" fontAlgn="t"/>
                      <a:r>
                        <a:rPr lang="el-GR" sz="1300" b="0" i="0" u="none" strike="noStrike">
                          <a:solidFill>
                            <a:srgbClr val="000000"/>
                          </a:solidFill>
                          <a:latin typeface="Calibri"/>
                        </a:rPr>
                        <a:t>46.71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Χονδρικό εμπόριο στερεών, υγρών και αέριων καυσίμων και συναφών προϊόντων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6">
                              <a:lumMod val="50000"/>
                            </a:schemeClr>
                          </a:solidFill>
                          <a:latin typeface="Calibri"/>
                        </a:rPr>
                        <a:t>Ζ1,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Η11</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5727">
                <a:tc>
                  <a:txBody>
                    <a:bodyPr/>
                    <a:lstStyle/>
                    <a:p>
                      <a:pPr algn="l" fontAlgn="t"/>
                      <a:r>
                        <a:rPr lang="el-GR" sz="1300" b="0" i="0" u="none" strike="noStrike">
                          <a:solidFill>
                            <a:srgbClr val="000000"/>
                          </a:solidFill>
                          <a:latin typeface="Calibri"/>
                        </a:rPr>
                        <a:t>52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Αποθήκευση και υποστηρικτικές προς τη μεταφορά δραστηριότητες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6">
                              <a:lumMod val="50000"/>
                            </a:schemeClr>
                          </a:solidFill>
                          <a:latin typeface="Calibri"/>
                        </a:rPr>
                        <a:t>Ζ1,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75000"/>
                            </a:schemeClr>
                          </a:solidFill>
                          <a:latin typeface="Calibri"/>
                        </a:rPr>
                        <a:t>Η11</a:t>
                      </a:r>
                      <a:endParaRPr lang="el-GR" sz="1300" b="0" i="0" u="none" strike="noStrike" dirty="0">
                        <a:solidFill>
                          <a:schemeClr val="accent6">
                            <a:lumMod val="75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5727">
                <a:tc>
                  <a:txBody>
                    <a:bodyPr/>
                    <a:lstStyle/>
                    <a:p>
                      <a:pPr algn="l" fontAlgn="t"/>
                      <a:r>
                        <a:rPr lang="el-GR" sz="1300" b="0" i="0" u="none" strike="noStrike">
                          <a:solidFill>
                            <a:srgbClr val="000000"/>
                          </a:solidFill>
                          <a:latin typeface="Calibri"/>
                        </a:rPr>
                        <a:t>95.1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Επισκευή ηλεκτρονικών υπολογιστών και εξοπλισμού επικοινωνίας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5727">
                <a:tc>
                  <a:txBody>
                    <a:bodyPr/>
                    <a:lstStyle/>
                    <a:p>
                      <a:pPr algn="l" fontAlgn="t"/>
                      <a:r>
                        <a:rPr lang="el-GR" sz="1300" b="0" i="0" u="none" strike="noStrike">
                          <a:solidFill>
                            <a:srgbClr val="000000"/>
                          </a:solidFill>
                          <a:latin typeface="Calibri"/>
                        </a:rPr>
                        <a:t>95.2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Επισκευή ειδών ατομικής και οικιακής χρήσης</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Β1, 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5">
                              <a:lumMod val="50000"/>
                            </a:schemeClr>
                          </a:solidFill>
                          <a:latin typeface="Calibri"/>
                        </a:rPr>
                        <a:t>Γ1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B050"/>
                          </a:solidFill>
                          <a:latin typeface="Calibri"/>
                        </a:rPr>
                        <a:t>Δ1, Δ2, Δ3, Δ5</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a:solidFill>
                            <a:srgbClr val="0070C0"/>
                          </a:solidFill>
                          <a:latin typeface="Calibri"/>
                        </a:rPr>
                        <a:t>E1, </a:t>
                      </a:r>
                      <a:r>
                        <a:rPr lang="el-GR" sz="1300" b="0" i="0" u="none" strike="noStrike">
                          <a:solidFill>
                            <a:srgbClr val="0070C0"/>
                          </a:solidFill>
                          <a:latin typeface="Calibri"/>
                        </a:rPr>
                        <a:t>Ε2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chemeClr val="accent6">
                              <a:lumMod val="50000"/>
                            </a:schemeClr>
                          </a:solidFill>
                          <a:latin typeface="Calibri"/>
                        </a:rPr>
                        <a:t>Ζ1, Ζ3, Ζ12</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5727">
                <a:tc>
                  <a:txBody>
                    <a:bodyPr/>
                    <a:lstStyle/>
                    <a:p>
                      <a:pPr algn="l" fontAlgn="t"/>
                      <a:r>
                        <a:rPr lang="el-GR" sz="1300" b="0" i="0" u="none" strike="noStrike">
                          <a:solidFill>
                            <a:srgbClr val="000000"/>
                          </a:solidFill>
                          <a:latin typeface="Calibri"/>
                        </a:rPr>
                        <a:t>96.01</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a:solidFill>
                            <a:srgbClr val="000000"/>
                          </a:solidFill>
                          <a:latin typeface="Calibri"/>
                        </a:rPr>
                        <a:t>Πλύσιμο και (στεγνό) καθάρισμα κλωστοϋφαντουργικών και γούνινων προϊόντων</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pt-BR" sz="1300" b="0" i="0" u="none" strike="noStrike" dirty="0">
                          <a:solidFill>
                            <a:srgbClr val="FF0000"/>
                          </a:solidFill>
                          <a:latin typeface="Calibri"/>
                        </a:rPr>
                        <a:t>A1, Α2, A3, Α4, Α5, Α6, Α7, Α8</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300" b="0" i="0" u="none" strike="noStrike">
                          <a:solidFill>
                            <a:srgbClr val="000000"/>
                          </a:solidFill>
                          <a:latin typeface="Calibri"/>
                        </a:rPr>
                        <a:t>Β2, Β4</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5">
                              <a:lumMod val="50000"/>
                            </a:schemeClr>
                          </a:solidFill>
                          <a:latin typeface="Calibri"/>
                        </a:rPr>
                        <a:t>Γ1</a:t>
                      </a:r>
                      <a:endParaRPr lang="el-GR" sz="1300" b="0" i="0" u="none" strike="noStrike" dirty="0">
                        <a:solidFill>
                          <a:schemeClr val="accent5">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rgbClr val="00B050"/>
                          </a:solidFill>
                          <a:latin typeface="Calibri"/>
                        </a:rPr>
                        <a:t>Δ1</a:t>
                      </a:r>
                      <a:r>
                        <a:rPr lang="el-GR" sz="1300" b="0" i="0" u="none" strike="noStrike" dirty="0">
                          <a:solidFill>
                            <a:srgbClr val="00B050"/>
                          </a:solidFill>
                          <a:latin typeface="Calibri"/>
                        </a:rPr>
                        <a:t>, </a:t>
                      </a:r>
                      <a:r>
                        <a:rPr lang="el-GR" sz="1300" b="0" i="0" u="none" strike="noStrike" dirty="0" err="1">
                          <a:solidFill>
                            <a:srgbClr val="00B050"/>
                          </a:solidFill>
                          <a:latin typeface="Calibri"/>
                        </a:rPr>
                        <a:t>Δ2</a:t>
                      </a:r>
                      <a:r>
                        <a:rPr lang="el-GR" sz="1300" b="0" i="0" u="none" strike="noStrike" dirty="0">
                          <a:solidFill>
                            <a:srgbClr val="00B050"/>
                          </a:solidFill>
                          <a:latin typeface="Calibri"/>
                        </a:rPr>
                        <a:t>, </a:t>
                      </a:r>
                      <a:r>
                        <a:rPr lang="el-GR" sz="1300" b="0" i="0" u="none" strike="noStrike" dirty="0" err="1">
                          <a:solidFill>
                            <a:srgbClr val="00B050"/>
                          </a:solidFill>
                          <a:latin typeface="Calibri"/>
                        </a:rPr>
                        <a:t>Δ5</a:t>
                      </a:r>
                      <a:r>
                        <a:rPr lang="el-GR" sz="1300" b="0" i="0" u="none" strike="noStrike" dirty="0">
                          <a:solidFill>
                            <a:srgbClr val="00B050"/>
                          </a:solidFill>
                          <a:latin typeface="Calibri"/>
                        </a:rPr>
                        <a:t>, </a:t>
                      </a:r>
                      <a:r>
                        <a:rPr lang="el-GR" sz="1300" b="0" i="0" u="none" strike="noStrike" dirty="0" err="1">
                          <a:solidFill>
                            <a:srgbClr val="00B050"/>
                          </a:solidFill>
                          <a:latin typeface="Calibri"/>
                        </a:rPr>
                        <a:t>Δ6</a:t>
                      </a:r>
                      <a:r>
                        <a:rPr lang="el-GR" sz="1300" b="0" i="0" u="none" strike="noStrike" dirty="0">
                          <a:solidFill>
                            <a:srgbClr val="00B050"/>
                          </a:solidFill>
                          <a:latin typeface="Calibri"/>
                        </a:rPr>
                        <a:t>, </a:t>
                      </a:r>
                      <a:r>
                        <a:rPr lang="el-GR" sz="1300" b="0" i="0" u="none" strike="noStrike" dirty="0" err="1">
                          <a:solidFill>
                            <a:srgbClr val="00B050"/>
                          </a:solidFill>
                          <a:latin typeface="Calibri"/>
                        </a:rPr>
                        <a:t>Δ9</a:t>
                      </a:r>
                      <a:endParaRPr lang="el-GR" sz="1300" b="0" i="0" u="none" strike="noStrike" dirty="0">
                        <a:solidFill>
                          <a:srgbClr val="00B05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1300" b="0" i="0" u="none" strike="noStrike" dirty="0" err="1">
                          <a:solidFill>
                            <a:srgbClr val="0070C0"/>
                          </a:solidFill>
                          <a:latin typeface="Calibri"/>
                        </a:rPr>
                        <a:t>E1</a:t>
                      </a:r>
                      <a:r>
                        <a:rPr lang="de-DE" sz="1300" b="0" i="0" u="none" strike="noStrike" dirty="0">
                          <a:solidFill>
                            <a:srgbClr val="0070C0"/>
                          </a:solidFill>
                          <a:latin typeface="Calibri"/>
                        </a:rPr>
                        <a:t>, </a:t>
                      </a:r>
                      <a:r>
                        <a:rPr lang="el-GR" sz="1300" b="0" i="0" u="none" strike="noStrike" dirty="0" err="1">
                          <a:solidFill>
                            <a:srgbClr val="0070C0"/>
                          </a:solidFill>
                          <a:latin typeface="Calibri"/>
                        </a:rPr>
                        <a:t>Ε2</a:t>
                      </a:r>
                      <a:endParaRPr lang="el-GR" sz="1300" b="0" i="0" u="none" strike="noStrike" dirty="0">
                        <a:solidFill>
                          <a:srgbClr val="0070C0"/>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err="1">
                          <a:solidFill>
                            <a:schemeClr val="accent6">
                              <a:lumMod val="50000"/>
                            </a:schemeClr>
                          </a:solidFill>
                          <a:latin typeface="Calibri"/>
                        </a:rPr>
                        <a:t>Ζ1</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Ζ2</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Ζ3</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Ζ4</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Ζ5</a:t>
                      </a:r>
                      <a:r>
                        <a:rPr lang="el-GR" sz="1300" b="0" i="0" u="none" strike="noStrike" dirty="0">
                          <a:solidFill>
                            <a:schemeClr val="accent6">
                              <a:lumMod val="50000"/>
                            </a:schemeClr>
                          </a:solidFill>
                          <a:latin typeface="Calibri"/>
                        </a:rPr>
                        <a:t>, </a:t>
                      </a:r>
                      <a:r>
                        <a:rPr lang="el-GR" sz="1300" b="0" i="0" u="none" strike="noStrike" dirty="0" err="1">
                          <a:solidFill>
                            <a:schemeClr val="accent6">
                              <a:lumMod val="50000"/>
                            </a:schemeClr>
                          </a:solidFill>
                          <a:latin typeface="Calibri"/>
                        </a:rPr>
                        <a:t>Ζ12</a:t>
                      </a:r>
                      <a:endParaRPr lang="el-GR" sz="1300" b="0" i="0" u="none" strike="noStrike" dirty="0">
                        <a:solidFill>
                          <a:schemeClr val="accent6">
                            <a:lumMod val="50000"/>
                          </a:schemeClr>
                        </a:solidFill>
                        <a:latin typeface="Calibri"/>
                      </a:endParaRP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300" b="0" i="0" u="none" strike="noStrike" dirty="0">
                          <a:solidFill>
                            <a:schemeClr val="accent6">
                              <a:lumMod val="75000"/>
                            </a:schemeClr>
                          </a:solidFill>
                          <a:latin typeface="Calibri"/>
                        </a:rPr>
                        <a:t> </a:t>
                      </a:r>
                    </a:p>
                  </a:txBody>
                  <a:tcPr marL="3119" marR="3119" marT="31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6816" y="557808"/>
            <a:ext cx="8805664" cy="4815408"/>
          </a:xfrm>
        </p:spPr>
        <p:txBody>
          <a:bodyPr>
            <a:noAutofit/>
          </a:bodyPr>
          <a:lstStyle/>
          <a:p>
            <a:pPr algn="l"/>
            <a:r>
              <a:rPr lang="el-GR" sz="2400" b="1" dirty="0" smtClean="0">
                <a:solidFill>
                  <a:srgbClr val="FF0000"/>
                </a:solidFill>
              </a:rPr>
              <a:t>2</a:t>
            </a:r>
            <a:r>
              <a:rPr lang="el-GR" sz="2400" b="1" baseline="30000" dirty="0" smtClean="0">
                <a:solidFill>
                  <a:srgbClr val="FF0000"/>
                </a:solidFill>
              </a:rPr>
              <a:t>η</a:t>
            </a:r>
            <a:r>
              <a:rPr lang="el-GR" sz="2400" b="1" dirty="0" smtClean="0">
                <a:solidFill>
                  <a:srgbClr val="FF0000"/>
                </a:solidFill>
              </a:rPr>
              <a:t> Εργασία</a:t>
            </a:r>
            <a:r>
              <a:rPr lang="el-GR" sz="2400" dirty="0" smtClean="0"/>
              <a:t/>
            </a:r>
            <a:br>
              <a:rPr lang="el-GR" sz="2400" dirty="0" smtClean="0"/>
            </a:br>
            <a:r>
              <a:rPr lang="el-GR" sz="2400" dirty="0" smtClean="0"/>
              <a:t/>
            </a:r>
            <a:br>
              <a:rPr lang="el-GR" sz="2400" dirty="0" smtClean="0"/>
            </a:br>
            <a:r>
              <a:rPr lang="el-GR" sz="2400" dirty="0" smtClean="0"/>
              <a:t>Στον πίνακα που ακολουθεί αναφέρονται </a:t>
            </a:r>
            <a:r>
              <a:rPr lang="en-US" sz="2400" dirty="0" smtClean="0"/>
              <a:t>98 </a:t>
            </a:r>
            <a:r>
              <a:rPr lang="el-GR" sz="2400" dirty="0" smtClean="0"/>
              <a:t>έργα. Ένα από αυτά αντιστοιχεί στον αριθμό μητρώου σας (πρώτη στήλη).  Ξεκινήστε εντοπίζοντας την αντίστοιχη κατηγορία του ΦΕΚ 2471/Β/2016 του έργου αυτού. Στη συνέχεια ορίστε μια δυναμικότητα και ότι άλλο απαιτείται ώστε το έργο να εμπίπτει στην κατηγορία Β. Συντάξτε πλήρες ΕΠΙΣΗΜΟ έγγραφο με τις </a:t>
            </a:r>
            <a:r>
              <a:rPr lang="el-GR" sz="2400" dirty="0" err="1" smtClean="0"/>
              <a:t>ΠΠΔ</a:t>
            </a:r>
            <a:r>
              <a:rPr lang="el-GR" sz="2400" dirty="0" smtClean="0"/>
              <a:t> του έργου αυτού. Για τη σύνταξη του εγγράφου αυτού συμβουλευτείτε και τα άλλα ΦΕΚ που αφορούν </a:t>
            </a:r>
            <a:r>
              <a:rPr lang="el-GR" sz="2400" dirty="0" err="1" smtClean="0"/>
              <a:t>ΠΠΔ</a:t>
            </a:r>
            <a:r>
              <a:rPr lang="el-GR" sz="2400" dirty="0" smtClean="0"/>
              <a:t>. Επειδή η εργασία αποτελεί άσκηση εξοικείωσης, ότι δεν σας δίνεται (π.χ. τοποθεσία, όνομα Περιφέρειας, κλπ) θα το ορίσετε εσείς.   </a:t>
            </a:r>
            <a:endParaRPr lang="el-GR" sz="2400" dirty="0"/>
          </a:p>
        </p:txBody>
      </p:sp>
      <p:sp>
        <p:nvSpPr>
          <p:cNvPr id="4" name="3 - Θέση αριθμού διαφάνειας"/>
          <p:cNvSpPr>
            <a:spLocks noGrp="1"/>
          </p:cNvSpPr>
          <p:nvPr>
            <p:ph type="sldNum" sz="quarter" idx="12"/>
          </p:nvPr>
        </p:nvSpPr>
        <p:spPr>
          <a:xfrm>
            <a:off x="6974904" y="6356350"/>
            <a:ext cx="2133600" cy="365125"/>
          </a:xfrm>
        </p:spPr>
        <p:txBody>
          <a:bodyPr/>
          <a:lstStyle/>
          <a:p>
            <a:fld id="{0AC9C6F2-8057-4E36-8819-DC05CBC6C20A}" type="slidenum">
              <a:rPr lang="el-GR" smtClean="0"/>
              <a:pPr/>
              <a:t>93</a:t>
            </a:fld>
            <a:endParaRPr lang="el-G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94</a:t>
            </a:fld>
            <a:endParaRPr lang="el-GR"/>
          </a:p>
        </p:txBody>
      </p:sp>
      <p:graphicFrame>
        <p:nvGraphicFramePr>
          <p:cNvPr id="5" name="4 - Πίνακας"/>
          <p:cNvGraphicFramePr>
            <a:graphicFrameLocks noGrp="1"/>
          </p:cNvGraphicFramePr>
          <p:nvPr/>
        </p:nvGraphicFramePr>
        <p:xfrm>
          <a:off x="0" y="188643"/>
          <a:ext cx="9143999" cy="6669345"/>
        </p:xfrm>
        <a:graphic>
          <a:graphicData uri="http://schemas.openxmlformats.org/drawingml/2006/table">
            <a:tbl>
              <a:tblPr/>
              <a:tblGrid>
                <a:gridCol w="395536"/>
                <a:gridCol w="504056"/>
                <a:gridCol w="8244407"/>
              </a:tblGrid>
              <a:tr h="182287">
                <a:tc>
                  <a:txBody>
                    <a:bodyPr/>
                    <a:lstStyle/>
                    <a:p>
                      <a:pPr algn="r" fontAlgn="b"/>
                      <a:r>
                        <a:rPr lang="el-GR" sz="1100" b="1" i="0" u="none" strike="noStrike" dirty="0" smtClean="0">
                          <a:solidFill>
                            <a:srgbClr val="000000"/>
                          </a:solidFill>
                          <a:latin typeface="Calibri"/>
                        </a:rPr>
                        <a:t>ΑΜ 1</a:t>
                      </a:r>
                      <a:endParaRPr lang="el-GR" sz="1100" b="1" i="0" u="none" strike="noStrike" dirty="0">
                        <a:solidFill>
                          <a:srgbClr val="000000"/>
                        </a:solidFill>
                        <a:latin typeface="Calibri"/>
                      </a:endParaRP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dirty="0">
                          <a:solidFill>
                            <a:srgbClr val="000000"/>
                          </a:solidFill>
                          <a:latin typeface="Calibri"/>
                        </a:rPr>
                        <a:t>10.1</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Επεξεργασία και συντήρηση κρέατος και παραγωγή προϊόντων κρέατος</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dirty="0">
                          <a:solidFill>
                            <a:srgbClr val="000000"/>
                          </a:solidFill>
                          <a:latin typeface="Calibri"/>
                        </a:rPr>
                        <a:t>2</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10.2</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a:solidFill>
                            <a:srgbClr val="000000"/>
                          </a:solidFill>
                          <a:latin typeface="Calibri"/>
                        </a:rPr>
                        <a:t>Επεξεργασία και συντήρηση ψαριών, καρκινοειδών και μαλακίων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3</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dirty="0">
                          <a:solidFill>
                            <a:srgbClr val="000000"/>
                          </a:solidFill>
                          <a:latin typeface="Calibri"/>
                        </a:rPr>
                        <a:t>10.3</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a:solidFill>
                            <a:srgbClr val="000000"/>
                          </a:solidFill>
                          <a:latin typeface="Calibri"/>
                        </a:rPr>
                        <a:t>Επεξεργασία και συντήρηση φρούτων και λαχανικών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dirty="0">
                          <a:solidFill>
                            <a:srgbClr val="000000"/>
                          </a:solidFill>
                          <a:latin typeface="Calibri"/>
                        </a:rPr>
                        <a:t>4</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dirty="0">
                          <a:solidFill>
                            <a:srgbClr val="000000"/>
                          </a:solidFill>
                          <a:latin typeface="Calibri"/>
                        </a:rPr>
                        <a:t>10.4</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a:solidFill>
                            <a:srgbClr val="000000"/>
                          </a:solidFill>
                          <a:latin typeface="Calibri"/>
                        </a:rPr>
                        <a:t>Παραγωγή φυτικών και ζωικών ελαίων και λιπών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5</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10.5</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Παραγωγή γαλακτοκομικών προϊόντων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6</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10.6</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Παραγωγή προϊόντων αλευρόμυλων, παραγωγή αμύλων και προϊόντων αμύλου</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7</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10.7</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Παραγωγή ειδών αρτοποιίας και αλευρωδών προϊόντων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8</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10.8</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Παραγωγή άλλων ειδών διατροφής</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9</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10.9</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a:solidFill>
                            <a:srgbClr val="000000"/>
                          </a:solidFill>
                          <a:latin typeface="Calibri"/>
                        </a:rPr>
                        <a:t>Παραγωγή παρασκευασμένων ζωοτροφών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10</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11</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Ποτοποιία</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11</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12</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a:solidFill>
                            <a:srgbClr val="000000"/>
                          </a:solidFill>
                          <a:latin typeface="Calibri"/>
                        </a:rPr>
                        <a:t>Παραγωγή προϊόντων καπνού</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12</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13.1</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Προπαρασκευή και νηματοποίηση υφαντικών ινών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13</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13.2</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a:solidFill>
                            <a:srgbClr val="000000"/>
                          </a:solidFill>
                          <a:latin typeface="Calibri"/>
                        </a:rPr>
                        <a:t>Ύφανση κλωστοϋφαντουργικών υλών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14</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13.3</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Τελειοποίηση (φινίρισμα) υφαντουργικών προϊόντων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15</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dirty="0">
                          <a:solidFill>
                            <a:srgbClr val="000000"/>
                          </a:solidFill>
                          <a:latin typeface="Calibri"/>
                        </a:rPr>
                        <a:t>13.9</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1" i="0" u="none" strike="noStrike">
                          <a:solidFill>
                            <a:srgbClr val="000000"/>
                          </a:solidFill>
                          <a:latin typeface="Calibri"/>
                        </a:rPr>
                        <a:t>Κατασκευή άλλων κλωστοϋφαντουργικών προϊόντων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16</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14.1</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a:solidFill>
                            <a:srgbClr val="000000"/>
                          </a:solidFill>
                          <a:latin typeface="Calibri"/>
                        </a:rPr>
                        <a:t>Κατασκευή ειδών ένδυσης, εκτός από γούνινα ενδύματα</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17</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14.2</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Κατασκευή γούνινων ειδών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18</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14.3</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a:solidFill>
                            <a:srgbClr val="000000"/>
                          </a:solidFill>
                          <a:latin typeface="Calibri"/>
                        </a:rPr>
                        <a:t>Κατασκευή πλεκτών ειδών και ειδών πλέξης κροσέ</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9081">
                <a:tc>
                  <a:txBody>
                    <a:bodyPr/>
                    <a:lstStyle/>
                    <a:p>
                      <a:pPr algn="r" fontAlgn="b"/>
                      <a:r>
                        <a:rPr lang="el-GR" sz="1100" b="1" i="0" u="none" strike="noStrike">
                          <a:solidFill>
                            <a:srgbClr val="000000"/>
                          </a:solidFill>
                          <a:latin typeface="Calibri"/>
                        </a:rPr>
                        <a:t>19</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15.1</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Κατεργασία και δέψη δέρματος· κατασκευή ειδών ταξιδιού (αποσκευών), τσαντών, ειδών </a:t>
                      </a:r>
                      <a:r>
                        <a:rPr lang="el-GR" sz="1100" b="1" i="0" u="none" strike="noStrike" dirty="0" err="1">
                          <a:solidFill>
                            <a:srgbClr val="000000"/>
                          </a:solidFill>
                          <a:latin typeface="Calibri"/>
                        </a:rPr>
                        <a:t>σελλοποιίας</a:t>
                      </a:r>
                      <a:r>
                        <a:rPr lang="el-GR" sz="1100" b="1" i="0" u="none" strike="noStrike" dirty="0">
                          <a:solidFill>
                            <a:srgbClr val="000000"/>
                          </a:solidFill>
                          <a:latin typeface="Calibri"/>
                        </a:rPr>
                        <a:t> και σαγματοποιίας· κατεργασία και βαφή γουναρικών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20</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15.2</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Κατασκευή υποδημάτων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21</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16.1</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Πριόνισμα, πλάνισμα και εμποτισμός ξύλου</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22</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16.2</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1" i="0" u="none" strike="noStrike">
                          <a:solidFill>
                            <a:srgbClr val="000000"/>
                          </a:solidFill>
                          <a:latin typeface="Calibri"/>
                        </a:rPr>
                        <a:t>Κατασκευή προϊόντων από ξύλο και φελλό και ειδών καλαθοποιίας και σπαρτοπλεκτικής</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23</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17.1</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Παραγωγή χαρτο­πολτού, κατασκευή χαρτιού και χαρτονιού</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dirty="0">
                          <a:solidFill>
                            <a:srgbClr val="000000"/>
                          </a:solidFill>
                          <a:latin typeface="Calibri"/>
                        </a:rPr>
                        <a:t>24</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17.2</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1" i="0" u="none" strike="noStrike" dirty="0">
                          <a:solidFill>
                            <a:srgbClr val="000000"/>
                          </a:solidFill>
                          <a:latin typeface="Calibri"/>
                        </a:rPr>
                        <a:t>Κατασκευή ειδών από χαρτί και χαρτόνι</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25</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18.1</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1" i="0" u="none" strike="noStrike" dirty="0">
                          <a:solidFill>
                            <a:srgbClr val="000000"/>
                          </a:solidFill>
                          <a:latin typeface="Calibri"/>
                        </a:rPr>
                        <a:t>Εκτυπωτικές και συναφείς δραστηριότητες</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26</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18.2</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1" i="0" u="none" strike="noStrike" dirty="0">
                          <a:solidFill>
                            <a:srgbClr val="000000"/>
                          </a:solidFill>
                          <a:latin typeface="Calibri"/>
                        </a:rPr>
                        <a:t>Αναπαραγωγή προεγγεγραμμένων μέσων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27</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19.1</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1" i="0" u="none" strike="noStrike" dirty="0">
                          <a:solidFill>
                            <a:srgbClr val="000000"/>
                          </a:solidFill>
                          <a:latin typeface="Calibri"/>
                        </a:rPr>
                        <a:t>Παραγωγή προϊόντων </a:t>
                      </a:r>
                      <a:r>
                        <a:rPr lang="el-GR" sz="1100" b="1" i="0" u="none" strike="noStrike" dirty="0" err="1">
                          <a:solidFill>
                            <a:srgbClr val="000000"/>
                          </a:solidFill>
                          <a:latin typeface="Calibri"/>
                        </a:rPr>
                        <a:t>οπτανθρακοποίησης</a:t>
                      </a:r>
                      <a:r>
                        <a:rPr lang="el-GR" sz="1100" b="1" i="0" u="none" strike="noStrike" dirty="0">
                          <a:solidFill>
                            <a:srgbClr val="000000"/>
                          </a:solidFill>
                          <a:latin typeface="Calibri"/>
                        </a:rPr>
                        <a:t> (</a:t>
                      </a:r>
                      <a:r>
                        <a:rPr lang="el-GR" sz="1100" b="1" i="0" u="none" strike="noStrike" dirty="0" err="1">
                          <a:solidFill>
                            <a:srgbClr val="000000"/>
                          </a:solidFill>
                          <a:latin typeface="Calibri"/>
                        </a:rPr>
                        <a:t>κωκοποίησης</a:t>
                      </a:r>
                      <a:r>
                        <a:rPr lang="el-GR" sz="1100" b="1" i="0" u="none" strike="noStrike" dirty="0">
                          <a:solidFill>
                            <a:srgbClr val="000000"/>
                          </a:solidFill>
                          <a:latin typeface="Calibri"/>
                        </a:rPr>
                        <a:t>)</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9789">
                <a:tc>
                  <a:txBody>
                    <a:bodyPr/>
                    <a:lstStyle/>
                    <a:p>
                      <a:pPr algn="r" fontAlgn="b"/>
                      <a:r>
                        <a:rPr lang="el-GR" sz="1100" b="1" i="0" u="none" strike="noStrike">
                          <a:solidFill>
                            <a:srgbClr val="000000"/>
                          </a:solidFill>
                          <a:latin typeface="Calibri"/>
                        </a:rPr>
                        <a:t>28</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20.1</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1" i="0" u="none" strike="noStrike" dirty="0">
                          <a:solidFill>
                            <a:srgbClr val="000000"/>
                          </a:solidFill>
                          <a:latin typeface="Calibri"/>
                        </a:rPr>
                        <a:t>Παραγωγή βασικών χημικών προϊόντων, λιπασμάτων και αζωτούχων ενώσεων, πλαστικών και συνθετικών υλών σε πρωτογενείς μορφές</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29</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20.2</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a:solidFill>
                            <a:srgbClr val="000000"/>
                          </a:solidFill>
                          <a:latin typeface="Calibri"/>
                        </a:rPr>
                        <a:t>Παραγωγή παρασιτοκτόνων και άλλων αγροχημικών προϊόντων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9789">
                <a:tc>
                  <a:txBody>
                    <a:bodyPr/>
                    <a:lstStyle/>
                    <a:p>
                      <a:pPr algn="r" fontAlgn="b"/>
                      <a:r>
                        <a:rPr lang="el-GR" sz="1100" b="1" i="0" u="none" strike="noStrike">
                          <a:solidFill>
                            <a:srgbClr val="000000"/>
                          </a:solidFill>
                          <a:latin typeface="Calibri"/>
                        </a:rPr>
                        <a:t>30</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20.3</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Παραγωγή χρωμάτων, βερνικιών και παρόμοιων επιχρισμάτων, μελανιών τυπογραφίας και μαστιχών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9789">
                <a:tc>
                  <a:txBody>
                    <a:bodyPr/>
                    <a:lstStyle/>
                    <a:p>
                      <a:pPr algn="r" fontAlgn="b"/>
                      <a:r>
                        <a:rPr lang="el-GR" sz="1100" b="1" i="0" u="none" strike="noStrike">
                          <a:solidFill>
                            <a:srgbClr val="000000"/>
                          </a:solidFill>
                          <a:latin typeface="Calibri"/>
                        </a:rPr>
                        <a:t>31</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20.4</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Παραγωγή σαπουνιών και απορρυπαντικών, προϊόντων καθαρισμού και στίλβωσης, αρωμάτων και παρασκευασμάτων καλλωπισμού</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32</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20.5</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a:solidFill>
                            <a:srgbClr val="000000"/>
                          </a:solidFill>
                          <a:latin typeface="Calibri"/>
                        </a:rPr>
                        <a:t>Παραγωγή άλλων χημικών προϊόντων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33</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20.6</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Παραγωγή συνθετικών ινών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34</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21.1</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Παραγωγή βασικών φαρμακευτικών προϊόντων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2287">
                <a:tc>
                  <a:txBody>
                    <a:bodyPr/>
                    <a:lstStyle/>
                    <a:p>
                      <a:pPr algn="r" fontAlgn="b"/>
                      <a:r>
                        <a:rPr lang="el-GR" sz="1100" b="1" i="0" u="none" strike="noStrike">
                          <a:solidFill>
                            <a:srgbClr val="000000"/>
                          </a:solidFill>
                          <a:latin typeface="Calibri"/>
                        </a:rPr>
                        <a:t>35</a:t>
                      </a:r>
                    </a:p>
                  </a:txBody>
                  <a:tcPr marL="5210" marR="5210" marT="52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1" i="0" u="none" strike="noStrike">
                          <a:solidFill>
                            <a:srgbClr val="000000"/>
                          </a:solidFill>
                          <a:latin typeface="Calibri"/>
                        </a:rPr>
                        <a:t>21.2</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1" i="0" u="none" strike="noStrike" dirty="0">
                          <a:solidFill>
                            <a:srgbClr val="000000"/>
                          </a:solidFill>
                          <a:latin typeface="Calibri"/>
                        </a:rPr>
                        <a:t>Παραγωγή φαρμακευτικών σκευασμάτων</a:t>
                      </a:r>
                    </a:p>
                  </a:txBody>
                  <a:tcPr marL="5210" marR="5210" marT="52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95</a:t>
            </a:fld>
            <a:endParaRPr lang="el-GR"/>
          </a:p>
        </p:txBody>
      </p:sp>
      <p:graphicFrame>
        <p:nvGraphicFramePr>
          <p:cNvPr id="5" name="4 - Πίνακας"/>
          <p:cNvGraphicFramePr>
            <a:graphicFrameLocks noGrp="1"/>
          </p:cNvGraphicFramePr>
          <p:nvPr/>
        </p:nvGraphicFramePr>
        <p:xfrm>
          <a:off x="1" y="692696"/>
          <a:ext cx="9143999" cy="6195550"/>
        </p:xfrm>
        <a:graphic>
          <a:graphicData uri="http://schemas.openxmlformats.org/drawingml/2006/table">
            <a:tbl>
              <a:tblPr/>
              <a:tblGrid>
                <a:gridCol w="392782"/>
                <a:gridCol w="754144"/>
                <a:gridCol w="7997073"/>
              </a:tblGrid>
              <a:tr h="114647">
                <a:tc>
                  <a:txBody>
                    <a:bodyPr/>
                    <a:lstStyle/>
                    <a:p>
                      <a:pPr algn="r" fontAlgn="b"/>
                      <a:r>
                        <a:rPr lang="el-GR" sz="1100" b="0" i="0" u="none" strike="noStrike" dirty="0">
                          <a:solidFill>
                            <a:srgbClr val="000000"/>
                          </a:solidFill>
                          <a:latin typeface="Calibri"/>
                        </a:rPr>
                        <a:t>36</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22.1</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Κατασκευή προϊόντων από ελαστικό (καουτσούκ)</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dirty="0">
                          <a:solidFill>
                            <a:srgbClr val="000000"/>
                          </a:solidFill>
                          <a:latin typeface="Calibri"/>
                        </a:rPr>
                        <a:t>37</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dirty="0">
                          <a:solidFill>
                            <a:srgbClr val="000000"/>
                          </a:solidFill>
                          <a:latin typeface="Calibri"/>
                        </a:rPr>
                        <a:t>22.2</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Κατασκευή πλαστικών προϊόντων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38</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dirty="0">
                          <a:solidFill>
                            <a:srgbClr val="000000"/>
                          </a:solidFill>
                          <a:latin typeface="Calibri"/>
                        </a:rPr>
                        <a:t>23.1</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Κατασκευή γυαλιού και προϊόντων από γυαλί</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39</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dirty="0">
                          <a:solidFill>
                            <a:srgbClr val="000000"/>
                          </a:solidFill>
                          <a:latin typeface="Calibri"/>
                        </a:rPr>
                        <a:t>23.2</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Παραγωγή πυρίμαχων προϊόντων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40</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dirty="0">
                          <a:solidFill>
                            <a:srgbClr val="000000"/>
                          </a:solidFill>
                          <a:latin typeface="Calibri"/>
                        </a:rPr>
                        <a:t>23.3</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Παραγωγή δομικών υλικών από άργιλο</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41</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23.4</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άλλων προϊόντων πορσελάνης και κεραμικής</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42</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23.5</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Παραγωγή τσιμέντου, ασβέστη και γύψου</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43</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23.6</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Κατασκευή προϊόντων από σκυρόδεμα, τσιμέντο και γύψο</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44</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23.7</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Κοπή, μορφοποίηση και τελική επεξεργασία λίθων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45</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24.1</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0" i="0" u="none" strike="noStrike">
                          <a:solidFill>
                            <a:srgbClr val="000000"/>
                          </a:solidFill>
                          <a:latin typeface="Calibri"/>
                        </a:rPr>
                        <a:t>Παραγωγή βασικού σιδήρου και χάλυβα και σιδηροκραμάτων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46</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24.2</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χαλύβδινων σωλήνων, αγωγών, κοίλων ειδών με καθορισμένη μορφή και συναφών εξαρτημάτων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47</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24.3</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0" i="0" u="none" strike="noStrike">
                          <a:solidFill>
                            <a:srgbClr val="000000"/>
                          </a:solidFill>
                          <a:latin typeface="Calibri"/>
                        </a:rPr>
                        <a:t>Κατασκευή άλλων προϊόντων πρωτογενούς επεξεργασίας χάλυβα</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48</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24.4</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Παραγωγή βασικών πολύτιμων μετάλλων και άλλων μη σιδηρούχων μετάλλων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49</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24.5</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0" i="0" u="none" strike="noStrike" dirty="0">
                          <a:solidFill>
                            <a:srgbClr val="000000"/>
                          </a:solidFill>
                          <a:latin typeface="Calibri"/>
                        </a:rPr>
                        <a:t>Χύτευση μετάλλων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50</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25.1</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Κατασκευή δομικών μεταλλικών προϊόντων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51</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25.2</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0" i="0" u="none" strike="noStrike" dirty="0">
                          <a:solidFill>
                            <a:srgbClr val="000000"/>
                          </a:solidFill>
                          <a:latin typeface="Calibri"/>
                        </a:rPr>
                        <a:t>Κατασκευή μεταλλικών ντεπόζιτων, δεξαμενών και δοχείων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52</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25.3</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Κατασκευή ατμογεννητριών, με εξαίρεση τους λέβητες ζεστού νερού για την κεντρική θέρμανση</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53</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25.4</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0" i="0" u="none" strike="noStrike" dirty="0">
                          <a:solidFill>
                            <a:srgbClr val="000000"/>
                          </a:solidFill>
                          <a:latin typeface="Calibri"/>
                        </a:rPr>
                        <a:t>Κατασκευή όπλων και πυρομαχικών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54</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25.5</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Σφυρηλάτηση, κοίλανση, ανισόπαχη τύπωση και μορφοποίηση μετάλλων με έλαση · κονιομεταλλουργία</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55</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25.6</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Κατεργασία και επικάλυψη μετάλλων· μεταλλοτεχνία</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56</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25.7</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μαχαιροπήρουνων, εργαλείων και σιδηρικών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57</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25.9</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άλλων μεταλλικών προϊόντων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58</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26.1</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ηλεκτρονικών εξαρτημάτων και πλακετών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59</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26.2</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ηλεκτρονικών υπολογιστών και περιφερειακού εξοπλισμού</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60</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26.3</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Κατασκευή εξοπλισμού επικοινωνίας</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61</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26.4</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ηλεκτρονικών ειδών ευρείας κατανάλωσης</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62</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26.5</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οργάνων και συσκευών μέτρησης, δοκιμών και πλοήγησης· κατασκευή ρολογιών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63</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26.6</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ακτινολογικών και ηλεκτρονικών μηχανημάτων ιατρικής και θεραπευτικής χρήσης</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64</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26.7</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οπτικών οργάνων και φωτογραφικού εξοπλισμού</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65</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26.8</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μαγνητικών και οπτικών μέσων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6009">
                <a:tc>
                  <a:txBody>
                    <a:bodyPr/>
                    <a:lstStyle/>
                    <a:p>
                      <a:pPr algn="r" fontAlgn="b"/>
                      <a:r>
                        <a:rPr lang="el-GR" sz="1100" b="0" i="0" u="none" strike="noStrike">
                          <a:solidFill>
                            <a:srgbClr val="000000"/>
                          </a:solidFill>
                          <a:latin typeface="Calibri"/>
                        </a:rPr>
                        <a:t>66</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27.1</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ηλεκτρικών κινητήρων, ηλεκτρογεννητριών, ηλεκτρικών   μετασχηματιστών και συσκευών διανομής και ελέγχου του ηλεκτρικού ρεύματος</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67</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27.2</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ηλεκτρικών στηλών και συσσωρευτών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68</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27.3</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0" i="0" u="none" strike="noStrike">
                          <a:solidFill>
                            <a:srgbClr val="000000"/>
                          </a:solidFill>
                          <a:latin typeface="Calibri"/>
                        </a:rPr>
                        <a:t>Κατασκευή καλωδιώσεων και εξαρτημάτων καλωδίωσης</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69</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27.4</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Κατασκευή ηλεκτρολογικού φωτιστικού εξοπλισμού</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647">
                <a:tc>
                  <a:txBody>
                    <a:bodyPr/>
                    <a:lstStyle/>
                    <a:p>
                      <a:pPr algn="r" fontAlgn="b"/>
                      <a:r>
                        <a:rPr lang="el-GR" sz="1100" b="0" i="0" u="none" strike="noStrike">
                          <a:solidFill>
                            <a:srgbClr val="000000"/>
                          </a:solidFill>
                          <a:latin typeface="Calibri"/>
                        </a:rPr>
                        <a:t>70</a:t>
                      </a:r>
                    </a:p>
                  </a:txBody>
                  <a:tcPr marL="4586" marR="4586" marT="458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27.5</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0" i="0" u="none" strike="noStrike" dirty="0">
                          <a:solidFill>
                            <a:srgbClr val="000000"/>
                          </a:solidFill>
                          <a:latin typeface="Calibri"/>
                        </a:rPr>
                        <a:t>Κατασκευή οικιακών συσκευών</a:t>
                      </a:r>
                    </a:p>
                  </a:txBody>
                  <a:tcPr marL="4586" marR="4586" marT="4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96</a:t>
            </a:fld>
            <a:endParaRPr lang="el-GR"/>
          </a:p>
        </p:txBody>
      </p:sp>
      <p:graphicFrame>
        <p:nvGraphicFramePr>
          <p:cNvPr id="5" name="4 - Πίνακας"/>
          <p:cNvGraphicFramePr>
            <a:graphicFrameLocks noGrp="1"/>
          </p:cNvGraphicFramePr>
          <p:nvPr/>
        </p:nvGraphicFramePr>
        <p:xfrm>
          <a:off x="0" y="1390894"/>
          <a:ext cx="9144000" cy="4887415"/>
        </p:xfrm>
        <a:graphic>
          <a:graphicData uri="http://schemas.openxmlformats.org/drawingml/2006/table">
            <a:tbl>
              <a:tblPr/>
              <a:tblGrid>
                <a:gridCol w="392784"/>
                <a:gridCol w="754144"/>
                <a:gridCol w="7997072"/>
              </a:tblGrid>
              <a:tr h="142857">
                <a:tc>
                  <a:txBody>
                    <a:bodyPr/>
                    <a:lstStyle/>
                    <a:p>
                      <a:pPr algn="r" fontAlgn="b"/>
                      <a:r>
                        <a:rPr lang="el-GR" sz="1100" b="0" i="0" u="none" strike="noStrike" dirty="0">
                          <a:solidFill>
                            <a:srgbClr val="000000"/>
                          </a:solidFill>
                          <a:latin typeface="Calibri"/>
                        </a:rPr>
                        <a:t>71</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27.9</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Κατασκευή άλλου ηλεκτρικού εξοπλισμού</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72</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dirty="0">
                          <a:solidFill>
                            <a:srgbClr val="000000"/>
                          </a:solidFill>
                          <a:latin typeface="Calibri"/>
                        </a:rPr>
                        <a:t>28.1</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Κατασκευή μηχανη­μάτων γενικής χρήσης</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73</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dirty="0">
                          <a:solidFill>
                            <a:srgbClr val="000000"/>
                          </a:solidFill>
                          <a:latin typeface="Calibri"/>
                        </a:rPr>
                        <a:t>28.2</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Κατασκευή άλλων μηχανημάτων γενικής χρήσης</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74</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dirty="0">
                          <a:solidFill>
                            <a:srgbClr val="000000"/>
                          </a:solidFill>
                          <a:latin typeface="Calibri"/>
                        </a:rPr>
                        <a:t>28.3</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Κατασκευή γεωργικών και δασοκομικών μηχανημάτων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75</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28.4</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μηχανημάτων μορφοποίησης μετάλλου και εργαλειομηχανών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76</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28.9</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άλλων μηχανημάτων ειδικής χρήσης</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77</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29.1</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μηχανοκίνητων οχημάτων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6857">
                <a:tc>
                  <a:txBody>
                    <a:bodyPr/>
                    <a:lstStyle/>
                    <a:p>
                      <a:pPr algn="r" fontAlgn="b"/>
                      <a:r>
                        <a:rPr lang="el-GR" sz="1100" b="0" i="0" u="none" strike="noStrike">
                          <a:solidFill>
                            <a:srgbClr val="000000"/>
                          </a:solidFill>
                          <a:latin typeface="Calibri"/>
                        </a:rPr>
                        <a:t>78</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29.2</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αμαξωμάτων για μηχανοκίνητα οχήματα, κατασκευή ρυμουλκούμενων και </a:t>
                      </a:r>
                      <a:r>
                        <a:rPr lang="el-GR" sz="1100" b="0" i="0" u="none" strike="noStrike" dirty="0" err="1">
                          <a:solidFill>
                            <a:srgbClr val="000000"/>
                          </a:solidFill>
                          <a:latin typeface="Calibri"/>
                        </a:rPr>
                        <a:t>ημιρυμουλκούμενων</a:t>
                      </a:r>
                      <a:r>
                        <a:rPr lang="el-GR" sz="1100" b="0" i="0" u="none" strike="noStrike" dirty="0">
                          <a:solidFill>
                            <a:srgbClr val="000000"/>
                          </a:solidFill>
                          <a:latin typeface="Calibri"/>
                        </a:rPr>
                        <a:t> οχημάτων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79</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29.3</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μερών και εξαρτημάτων για μηχανοκίνητα οχήματα</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80</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30</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λοιπού εξοπλισμού μεταφορών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81</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31</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Κατασκευή επίπλων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82</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32.1</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κοσμημάτων, πολύτιμων αντικειμένων και συναφών ειδών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83</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32.2</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μουσικών οργάνων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84</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32.3</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αθλητικών ειδών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85</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32.4</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Κατασκευή παιχνιδιών κάθε είδους</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86</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32.5</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Κατασκευή ιατρικών και οδοντιατρικών οργάνων και προμηθειών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87</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32.9</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Μεταποιητικές μεταποιητικές δραστηριότητες </a:t>
                      </a:r>
                      <a:r>
                        <a:rPr lang="el-GR" sz="1100" b="0" i="0" u="none" strike="noStrike" dirty="0" err="1">
                          <a:solidFill>
                            <a:srgbClr val="000000"/>
                          </a:solidFill>
                          <a:latin typeface="Calibri"/>
                        </a:rPr>
                        <a:t>π.δ.κ.α</a:t>
                      </a:r>
                      <a:r>
                        <a:rPr lang="el-GR" sz="1100" b="0" i="0" u="none" strike="noStrike" dirty="0">
                          <a:solidFill>
                            <a:srgbClr val="000000"/>
                          </a:solidFill>
                          <a:latin typeface="Calibri"/>
                        </a:rPr>
                        <a:t>.</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88</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33.1</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Επισκευή μεταλλικών προϊόντων, μηχανημάτων και ειδών εξοπλισμού</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89</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33.2</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el-GR" sz="1100" b="0" i="0" u="none" strike="noStrike" dirty="0">
                          <a:solidFill>
                            <a:srgbClr val="000000"/>
                          </a:solidFill>
                          <a:latin typeface="Calibri"/>
                        </a:rPr>
                        <a:t>Εγκατάσταση βιομηχανικών μηχανημάτων και εξοπλισμού</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90</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36</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Συλλογή, επεξεργασία και παροχή νερού</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91</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37</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Επεξεργασία λυμάτων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92</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38</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Συλλογή, επεξεργασία και διάθεση απορριμμάτων ανάκτηση υλικών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93</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39</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Δραστηριότητες εξυγίανσης και άλλες υπηρεσίες για τη διαχείριση αποβλήτων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94</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46.71</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a:solidFill>
                            <a:srgbClr val="000000"/>
                          </a:solidFill>
                          <a:latin typeface="Calibri"/>
                        </a:rPr>
                        <a:t>Χονδρικό εμπόριο στερεών, υγρών και αέριων καυσίμων και συναφών προϊόντων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95</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52</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Αποθήκευση και υποστηρικτικές προς τη μεταφορά δραστηριότητες</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96</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95.1</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Επισκευή ηλεκτρονικών υπολογιστών και εξοπλισμού επικοινωνίας</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97</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95.2</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Επισκευή ειδών ατομικής και οικιακής χρήσης</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2857">
                <a:tc>
                  <a:txBody>
                    <a:bodyPr/>
                    <a:lstStyle/>
                    <a:p>
                      <a:pPr algn="r" fontAlgn="b"/>
                      <a:r>
                        <a:rPr lang="el-GR" sz="1100" b="0" i="0" u="none" strike="noStrike">
                          <a:solidFill>
                            <a:srgbClr val="000000"/>
                          </a:solidFill>
                          <a:latin typeface="Calibri"/>
                        </a:rPr>
                        <a:t>98</a:t>
                      </a:r>
                    </a:p>
                  </a:txBody>
                  <a:tcPr marL="5714" marR="5714" marT="57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l-GR" sz="1100" b="0" i="0" u="none" strike="noStrike">
                          <a:solidFill>
                            <a:srgbClr val="000000"/>
                          </a:solidFill>
                          <a:latin typeface="Calibri"/>
                        </a:rPr>
                        <a:t>96.01</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l-GR" sz="1100" b="0" i="0" u="none" strike="noStrike" dirty="0">
                          <a:solidFill>
                            <a:srgbClr val="000000"/>
                          </a:solidFill>
                          <a:latin typeface="Calibri"/>
                        </a:rPr>
                        <a:t>Πλύσιμο και (στεγνό) καθάρισμα κλωστοϋφαντουργικών και γούνινων προϊόντων</a:t>
                      </a:r>
                    </a:p>
                  </a:txBody>
                  <a:tcPr marL="5714" marR="5714" marT="5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980728"/>
          </a:xfrm>
        </p:spPr>
        <p:txBody>
          <a:bodyPr>
            <a:noAutofit/>
          </a:bodyPr>
          <a:lstStyle/>
          <a:p>
            <a:r>
              <a:rPr lang="el-GR" sz="2800" dirty="0" smtClean="0"/>
              <a:t>Έγγραφα σχετικά με τις </a:t>
            </a:r>
            <a:r>
              <a:rPr lang="el-GR" sz="2800" dirty="0" err="1" smtClean="0"/>
              <a:t>ΠΠΔ</a:t>
            </a:r>
            <a:r>
              <a:rPr lang="el-GR" sz="2800" dirty="0" smtClean="0"/>
              <a:t> θα βρείτε εδώ </a:t>
            </a:r>
            <a:r>
              <a:rPr lang="de-DE" sz="2800" dirty="0" smtClean="0">
                <a:hlinkClick r:id="rId2"/>
              </a:rPr>
              <a:t>http://greece.eenviper.eu/</a:t>
            </a:r>
            <a:r>
              <a:rPr lang="el-GR" sz="2800" dirty="0" smtClean="0"/>
              <a:t> </a:t>
            </a:r>
            <a:endParaRPr lang="el-GR" sz="2800" dirty="0"/>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97</a:t>
            </a:fld>
            <a:endParaRPr lang="el-GR"/>
          </a:p>
        </p:txBody>
      </p:sp>
      <p:pic>
        <p:nvPicPr>
          <p:cNvPr id="83970" name="Picture 2"/>
          <p:cNvPicPr>
            <a:picLocks noChangeAspect="1" noChangeArrowheads="1"/>
          </p:cNvPicPr>
          <p:nvPr/>
        </p:nvPicPr>
        <p:blipFill>
          <a:blip r:embed="rId3" cstate="print"/>
          <a:srcRect l="3413" r="10239"/>
          <a:stretch>
            <a:fillRect/>
          </a:stretch>
        </p:blipFill>
        <p:spPr bwMode="auto">
          <a:xfrm>
            <a:off x="0" y="927272"/>
            <a:ext cx="9108504" cy="593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980728"/>
          </a:xfrm>
        </p:spPr>
        <p:txBody>
          <a:bodyPr>
            <a:noAutofit/>
          </a:bodyPr>
          <a:lstStyle/>
          <a:p>
            <a:r>
              <a:rPr lang="en-US" sz="2800" dirty="0" smtClean="0"/>
              <a:t>http://eprm.ypeka.gr/</a:t>
            </a:r>
            <a:endParaRPr lang="el-GR" sz="2800" dirty="0"/>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98</a:t>
            </a:fld>
            <a:endParaRPr lang="el-GR"/>
          </a:p>
        </p:txBody>
      </p:sp>
      <p:pic>
        <p:nvPicPr>
          <p:cNvPr id="6147" name="Picture 3"/>
          <p:cNvPicPr>
            <a:picLocks noChangeAspect="1" noChangeArrowheads="1"/>
          </p:cNvPicPr>
          <p:nvPr/>
        </p:nvPicPr>
        <p:blipFill>
          <a:blip r:embed="rId2" cstate="print"/>
          <a:srcRect l="394" t="2100" b="7601"/>
          <a:stretch>
            <a:fillRect/>
          </a:stretch>
        </p:blipFill>
        <p:spPr bwMode="auto">
          <a:xfrm>
            <a:off x="0" y="1340768"/>
            <a:ext cx="9144000" cy="4662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ΦΕΚ ΠΠΔ</a:t>
            </a:r>
            <a:endParaRPr lang="el-GR" dirty="0"/>
          </a:p>
        </p:txBody>
      </p:sp>
      <p:sp>
        <p:nvSpPr>
          <p:cNvPr id="3" name="2 - Θέση περιεχομένου"/>
          <p:cNvSpPr>
            <a:spLocks noGrp="1"/>
          </p:cNvSpPr>
          <p:nvPr>
            <p:ph idx="1"/>
          </p:nvPr>
        </p:nvSpPr>
        <p:spPr/>
        <p:txBody>
          <a:bodyPr/>
          <a:lstStyle/>
          <a:p>
            <a:pPr marL="0" indent="0">
              <a:buNone/>
            </a:pPr>
            <a:r>
              <a:rPr lang="el-GR" dirty="0" smtClean="0"/>
              <a:t>Τουριστικές εγκαταστάσεις και έργα αστικής ανάπτυξης, κτιριακού τομέα, αθλητισμού και αναψυχής</a:t>
            </a:r>
            <a:endParaRPr lang="el-GR" dirty="0"/>
          </a:p>
        </p:txBody>
      </p:sp>
      <p:sp>
        <p:nvSpPr>
          <p:cNvPr id="4" name="3 - Θέση αριθμού διαφάνειας"/>
          <p:cNvSpPr>
            <a:spLocks noGrp="1"/>
          </p:cNvSpPr>
          <p:nvPr>
            <p:ph type="sldNum" sz="quarter" idx="12"/>
          </p:nvPr>
        </p:nvSpPr>
        <p:spPr/>
        <p:txBody>
          <a:bodyPr/>
          <a:lstStyle/>
          <a:p>
            <a:fld id="{0AC9C6F2-8057-4E36-8819-DC05CBC6C20A}" type="slidenum">
              <a:rPr lang="el-GR" smtClean="0"/>
              <a:pPr/>
              <a:t>99</a:t>
            </a:fld>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12849</TotalTime>
  <Words>8776</Words>
  <Application>Microsoft Office PowerPoint</Application>
  <PresentationFormat>Προβολή στην οθόνη (4:3)</PresentationFormat>
  <Paragraphs>1736</Paragraphs>
  <Slides>99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99</vt:i4>
      </vt:variant>
    </vt:vector>
  </HeadingPairs>
  <TitlesOfParts>
    <vt:vector size="100" baseType="lpstr">
      <vt:lpstr>Θέμα του Office</vt:lpstr>
      <vt:lpstr>Μελέτες Περιβαλλοντικών Επιπτώσεων και Περιβαλλοντική Επιθεώρηση</vt:lpstr>
      <vt:lpstr>Περιβαλλοντική Αδειοδότηση</vt:lpstr>
      <vt:lpstr>Με τον νόμο 4014/11, εισάγονται εκτός των άλλων και οι εξής καινοτομίες:</vt:lpstr>
      <vt:lpstr>Διαφάνεια 4</vt:lpstr>
      <vt:lpstr>Οι ομάδες αυτές είναι οι ακόλουθες:</vt:lpstr>
      <vt:lpstr>Πως μπορείτε να διαπιστώσετε εάν ένα έργο έχει σημαντικές επιπτώσεις;  από τα παραρτήματα του ΦΕΚ 2471/Β/2016 Οδηγίες Μελετών Έργων Οδοποιίας (ΟΜΟΕ)   Λειτουργική Κατάταξη Οδικού ∆ικτύου (ΟΜΟΕ-ΛΚΟ∆) </vt:lpstr>
      <vt:lpstr>Περισσότερα για τον χαρακτηρισμό των έργων ΕΓΚΥΚΛΙΟΣ 41, 18 / 11 / 2005,  Εξορθολογισµός και τυποποίηση των δοµικών και λειτουργικών  χαρακτηριστικών του οδικού δικτύου της χώρας  </vt:lpstr>
      <vt:lpstr>Περισσότερα για τον χαρακτηρισμό των έργων ΕΓΚΥΚΛΙΟΣ 41, 18 / 11 / 2005,  Εξορθολογισµός και τυποποίηση των δοµικών και λειτουργικών  χαρακτηριστικών του οδικού δικτύου της χώρας  </vt:lpstr>
      <vt:lpstr>Συνέχεια της Ομάδας 1 </vt:lpstr>
      <vt:lpstr>Συνέχεια της Ομάδας 1 </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ΟΔΗΓΙΑ 2008/98/ΕΚ ΤΟΥ ΕΥΡΩΠΑΪΚΟΥ ΚΟΙΝΟΒΟΥΛΙΟΥ ΚΑΙ ΤΟΥ ΣΥΜΒΟΥΛΙΟΥ της 19ης Νοεμβρίου 2008 για τα απόβλητα και την κατάργηση ορισμένων οδηγιών</vt:lpstr>
      <vt:lpstr>ΟΔΗΓΙΑ 2008/98/ΕΚ ΤΟΥ ΕΥΡΩΠΑΪΚΟΥ ΚΟΙΝΟΒΟΥΛΙΟΥ ΚΑΙ ΤΟΥ ΣΥΜΒΟΥΛΙΟΥ της 19ης Νοεμβρίου 2008 για τα απόβλητα και την κατάργηση ορισμένων οδηγιών</vt:lpstr>
      <vt:lpstr>ΟΔΗΓΙΑ 2008/98/ΕΚ ΤΟΥ ΕΥΡΩΠΑΪΚΟΥ ΚΟΙΝΟΒΟΥΛΙΟΥ ΚΑΙ ΤΟΥ ΣΥΜΒΟΥΛΙΟΥ της 19ης Νοεμβρίου 2008 για τα απόβλητα και την κατάργηση ορισμένων οδηγιών</vt:lpstr>
      <vt:lpstr>ΟΔΗΓΙΑ 2008/98/ΕΚ ΤΟΥ ΕΥΡΩΠΑΪΚΟΥ ΚΟΙΝΟΒΟΥΛΙΟΥ ΚΑΙ ΤΟΥ ΣΥΜΒΟΥΛΙΟΥ της 19ης Νοεμβρίου 2008 για τα απόβλητα και την κατάργηση ορισμένων οδηγιών</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1η Εργασία  Σκεφτείτε 12 έργα το καθένα από τα οποία εμπίπτει σε μία από τις 12 ομάδες του ΦΕΚ 2471/Β/2016. Τέσσερα από αυτά θα πρέπει να εμπίπτουν στην κάθε κατηγορία/υποκατηγορίας (Α1, Α2, Β). Το έργο από την ομάδα 7 θα πρέπει να εμπεριέχει αθροιστικό συνυπολογισμό με ισοδύναμα ζώα. Τουλάχιστον το ένα από αυτά θα πρέπει να εμπεριέχει και τον συνυπολογισμό μορίων (σύμφωνα με τον Πίνακα 4 του ΦΕΚ 2471/Β/2016. </vt:lpstr>
      <vt:lpstr>Απάντηση στα παραδείγματα που διατυπώθηκαν στις προηγούμενες διαφάνειες</vt:lpstr>
      <vt:lpstr>Απάντηση στα παραδείγματα που διατυπώθηκαν στις προηγούμενες διαφάνειες</vt:lpstr>
      <vt:lpstr>Απάντηση στα παραδείγματα που διατυπώθηκαν στις προηγούμενες διαφάνειες</vt:lpstr>
      <vt:lpstr>Απάντηση στα παραδείγματα που διατυπώθηκαν στις προηγούμενες διαφάνειες</vt:lpstr>
      <vt:lpstr>Κανονιστικές διατάξεις του ν. 4014/11, που έχουν εκδοθεί:</vt:lpstr>
      <vt:lpstr>Πρότυπες Περιβαλλοντικές Δεσμεύσεις που έχουν εκδοθεί</vt:lpstr>
      <vt:lpstr>Άρθρο 1, Σκοπός των ΠΠΔ  (σε όλες τις δραστηριότητες, με το παρακάτω κείμενο ή παρεμφερές, κοινό σε όλες τις ΠΠΔ)</vt:lpstr>
      <vt:lpstr>(Ομάδα 9) Βιομηχανικές δραστηριότητες ΦΕΚ Β' 1275/11.4.2012</vt:lpstr>
      <vt:lpstr>Βιομηχανικές δραστηριότητες - Γενικές δεσμεύσεις</vt:lpstr>
      <vt:lpstr>Διαφάνεια 73</vt:lpstr>
      <vt:lpstr>Διαφάνεια 74</vt:lpstr>
      <vt:lpstr>Διαφάνεια 75</vt:lpstr>
      <vt:lpstr>Βιομηχανικές δραστηριότητες - Υγρά Απόβλητα</vt:lpstr>
      <vt:lpstr>Βιομηχανικές δραστηριότητες - Υγρά Απόβλητα</vt:lpstr>
      <vt:lpstr>Βιομηχανικές δραστηριότητες - Υγρά Απόβλητα</vt:lpstr>
      <vt:lpstr>Βιομηχανικές δραστηριότητες - Στερεά Απόβλητα</vt:lpstr>
      <vt:lpstr>Βιομηχανικές δραστηριότητες - Στερεά Απόβλητα</vt:lpstr>
      <vt:lpstr>Βιομηχανικές δραστηριότητες - Στερεά Απόβλητα</vt:lpstr>
      <vt:lpstr>Βιομηχανικές δραστηριότητες – Ειδικές δεσμεύσεις</vt:lpstr>
      <vt:lpstr>Βιομηχανικές δραστηριότητες – Ειδικές δεσμεύσεις</vt:lpstr>
      <vt:lpstr>(Ομάδα 9) Βιομηχανικές δραστηριότητες ΦΕΚ Β' 1275/11.4.2012</vt:lpstr>
      <vt:lpstr>Διαφάνεια 85</vt:lpstr>
      <vt:lpstr>Διαφάνεια 86</vt:lpstr>
      <vt:lpstr>Διαφάνεια 87</vt:lpstr>
      <vt:lpstr>Διαφάνεια 88</vt:lpstr>
      <vt:lpstr>Διαφάνεια 89</vt:lpstr>
      <vt:lpstr>Διαφάνεια 90</vt:lpstr>
      <vt:lpstr>Διαφάνεια 91</vt:lpstr>
      <vt:lpstr>Διαφάνεια 92</vt:lpstr>
      <vt:lpstr>2η Εργασία  Στον πίνακα που ακολουθεί αναφέρονται 98 έργα. Ένα από αυτά αντιστοιχεί στον αριθμό μητρώου σας (πρώτη στήλη).  Ξεκινήστε εντοπίζοντας την αντίστοιχη κατηγορία του ΦΕΚ 2471/Β/2016 του έργου αυτού. Στη συνέχεια ορίστε μια δυναμικότητα και ότι άλλο απαιτείται ώστε το έργο να εμπίπτει στην κατηγορία Β. Συντάξτε πλήρες ΕΠΙΣΗΜΟ έγγραφο με τις ΠΠΔ του έργου αυτού. Για τη σύνταξη του εγγράφου αυτού συμβουλευτείτε και τα άλλα ΦΕΚ που αφορούν ΠΠΔ. Επειδή η εργασία αποτελεί άσκηση εξοικείωσης, ότι δεν σας δίνεται (π.χ. τοποθεσία, όνομα Περιφέρειας, κλπ) θα το ορίσετε εσείς.   </vt:lpstr>
      <vt:lpstr>Διαφάνεια 94</vt:lpstr>
      <vt:lpstr>Διαφάνεια 95</vt:lpstr>
      <vt:lpstr>Διαφάνεια 96</vt:lpstr>
      <vt:lpstr>Έγγραφα σχετικά με τις ΠΠΔ θα βρείτε εδώ http://greece.eenviper.eu/ </vt:lpstr>
      <vt:lpstr>http://eprm.ypeka.gr/</vt:lpstr>
      <vt:lpstr>ΦΕΚ ΠΠΔ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περιβαλλοντικής διαχείρισης και οικονομικής αποτίμησης Ι</dc:title>
  <dc:creator>Kostas</dc:creator>
  <cp:lastModifiedBy>user</cp:lastModifiedBy>
  <cp:revision>736</cp:revision>
  <dcterms:created xsi:type="dcterms:W3CDTF">2013-08-01T10:31:47Z</dcterms:created>
  <dcterms:modified xsi:type="dcterms:W3CDTF">2017-03-02T12:45:31Z</dcterms:modified>
</cp:coreProperties>
</file>