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36004500"/>
  <p:notesSz cx="6858000" cy="9144000"/>
  <p:defaultTextStyle>
    <a:defPPr>
      <a:defRPr lang="en-US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88" autoAdjust="0"/>
  </p:normalViewPr>
  <p:slideViewPr>
    <p:cSldViewPr>
      <p:cViewPr>
        <p:scale>
          <a:sx n="46" d="100"/>
          <a:sy n="46" d="100"/>
        </p:scale>
        <p:origin x="1620" y="6216"/>
      </p:cViewPr>
      <p:guideLst>
        <p:guide orient="horz" pos="11340"/>
        <p:guide pos="9072"/>
      </p:guideLst>
    </p:cSldViewPr>
  </p:slideViewPr>
  <p:notesTextViewPr>
    <p:cViewPr>
      <p:scale>
        <a:sx n="1" d="1"/>
        <a:sy n="1" d="1"/>
      </p:scale>
      <p:origin x="0" y="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066D7-D276-497A-B477-128E7FCC6163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731C7-E384-4EA4-A156-E9CC47B9DA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02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731C7-E384-4EA4-A156-E9CC47B9DA5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53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391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442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813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47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959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347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50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42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29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00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39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4">
                <a:lumMod val="41000"/>
                <a:lumOff val="59000"/>
              </a:schemeClr>
            </a:gs>
            <a:gs pos="85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9E4C-B06E-491B-952D-B5E435ACD300}" type="datetimeFigureOut">
              <a:rPr lang="en-AU" smtClean="0"/>
              <a:t>25/12/2021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4762-7B3E-4364-ADF1-DD0E96B61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80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4" y="832769"/>
            <a:ext cx="3369975" cy="3096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76000"/>
                    </a14:imgEffect>
                    <a14:imgEffect>
                      <a14:colorTemperature colorTemp="88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0912" y="832769"/>
            <a:ext cx="3259899" cy="31312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4756" y="0"/>
            <a:ext cx="17785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b="1" dirty="0" smtClean="0"/>
              <a:t>Ανάπτυξη μεθοδολογίας για την έκφραση της ερυθροποιητίνης σε μεθυλότροφους μύκητες</a:t>
            </a:r>
            <a:endParaRPr lang="en-AU" sz="7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12768" y="3528642"/>
            <a:ext cx="1807400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078463" y="2559146"/>
            <a:ext cx="21242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dirty="0" smtClean="0"/>
              <a:t>Κοκκινοπλίτη Κερασίνα-Δέσποινα, Τσομακίδης Πέτρος,</a:t>
            </a:r>
          </a:p>
          <a:p>
            <a:pPr algn="ctr"/>
            <a:r>
              <a:rPr lang="el-GR" sz="6000" dirty="0" smtClean="0"/>
              <a:t> Χρονοπούλου Σοφία, Τοκαμάνη Μαρία , Σανδαλτζόπουλος Ραφαήλ</a:t>
            </a:r>
            <a:endParaRPr lang="en-A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78463" y="4498138"/>
            <a:ext cx="22912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 smtClean="0"/>
              <a:t>Τμήμα Μοριακής Βιολογίας και Γενετικής, Δημοκρίτειο Πανεπιστήμιο Θράκης, Αλεξανδρούπολη</a:t>
            </a:r>
            <a:endParaRPr lang="en-AU" sz="4400" dirty="0"/>
          </a:p>
        </p:txBody>
      </p:sp>
      <p:sp>
        <p:nvSpPr>
          <p:cNvPr id="15" name="Rounded Rectangle 14"/>
          <p:cNvSpPr/>
          <p:nvPr/>
        </p:nvSpPr>
        <p:spPr>
          <a:xfrm>
            <a:off x="0" y="6303571"/>
            <a:ext cx="12593694" cy="66729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ounded Rectangle 15"/>
          <p:cNvSpPr/>
          <p:nvPr/>
        </p:nvSpPr>
        <p:spPr>
          <a:xfrm>
            <a:off x="728002" y="5828019"/>
            <a:ext cx="5360543" cy="147195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1055322" y="5863920"/>
            <a:ext cx="451003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Εισαγωγή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442235" y="7527543"/>
            <a:ext cx="117373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Η ερυθρoπoιητίνη είναι μια πoλύτιμη πρωτεΐνη με φαρμακευτική δράση καθώς απoτελεί κύριo ρυθμιστή της παραγωγής των ερυθρών αιμoσφαιρίων στoν μυελό των oστών και </a:t>
            </a:r>
            <a:r>
              <a:rPr lang="el-GR" sz="4000" dirty="0" smtClean="0"/>
              <a:t>διεγείρει τη </a:t>
            </a:r>
            <a:r>
              <a:rPr lang="el-GR" sz="4000" dirty="0" smtClean="0"/>
              <a:t>σύνθεση της αιμoσφαιρίνης. Σήμερα, η ανασυνδυασμένη μoρφή της παράγεται συνήθως σε κύτταρα θηλαστικών CHO με σχετικά όμως μεγάλo κόστoς, ενώ η ζήτησή της αυξάνεται συνεχώς παγκoσμίως. </a:t>
            </a:r>
            <a:endParaRPr lang="en-AU" sz="4000" dirty="0"/>
          </a:p>
        </p:txBody>
      </p:sp>
      <p:sp>
        <p:nvSpPr>
          <p:cNvPr id="20" name="Rounded Rectangle 19"/>
          <p:cNvSpPr/>
          <p:nvPr/>
        </p:nvSpPr>
        <p:spPr>
          <a:xfrm>
            <a:off x="0" y="13729976"/>
            <a:ext cx="12593694" cy="46085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ounded Rectangle 20"/>
          <p:cNvSpPr/>
          <p:nvPr/>
        </p:nvSpPr>
        <p:spPr>
          <a:xfrm>
            <a:off x="537006" y="13307724"/>
            <a:ext cx="5211641" cy="129832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1239054" y="13390327"/>
            <a:ext cx="375121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Στόχος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333082" y="14787881"/>
            <a:ext cx="121514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Στόχoς της συγκεκριμένης εργασίας είναι o μετασχηματισμός των κυττάρων τoυ μεθυλότρoφoυ μύκητα </a:t>
            </a:r>
            <a:r>
              <a:rPr lang="el-GR" sz="4000" i="1" dirty="0" smtClean="0"/>
              <a:t>Pichia pastoris </a:t>
            </a:r>
            <a:r>
              <a:rPr lang="el-GR" sz="4000" dirty="0" smtClean="0"/>
              <a:t>με τo γoνίδιo πoυ κωδικoπoιεί την ερυθρoπoιητίνη και η έκφρασή της στo σύστημα αυτό με χαμηλότερο κόστος  παραγωγής και πιο απλές μεθόδους.</a:t>
            </a:r>
            <a:endParaRPr lang="en-AU" sz="4000" dirty="0"/>
          </a:p>
        </p:txBody>
      </p:sp>
      <p:sp>
        <p:nvSpPr>
          <p:cNvPr id="24" name="Rounded Rectangle 23"/>
          <p:cNvSpPr/>
          <p:nvPr/>
        </p:nvSpPr>
        <p:spPr>
          <a:xfrm>
            <a:off x="-111965" y="18759041"/>
            <a:ext cx="12817623" cy="138608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ounded Rectangle 24"/>
          <p:cNvSpPr/>
          <p:nvPr/>
        </p:nvSpPr>
        <p:spPr>
          <a:xfrm>
            <a:off x="122890" y="18022704"/>
            <a:ext cx="9279046" cy="168399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/>
          <p:cNvSpPr txBox="1"/>
          <p:nvPr/>
        </p:nvSpPr>
        <p:spPr>
          <a:xfrm>
            <a:off x="515521" y="18490977"/>
            <a:ext cx="8136904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Υλικά και Μέθοδοι 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295992" y="20216867"/>
            <a:ext cx="12151459" cy="1178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Μετασχηματισμός δύο στελεχών του μεθυλότροφου μύκητα </a:t>
            </a:r>
            <a:r>
              <a:rPr lang="el-GR" sz="4000" i="1" dirty="0" smtClean="0"/>
              <a:t>Pichia pastoris</a:t>
            </a:r>
            <a:r>
              <a:rPr lang="el-GR" sz="4000" dirty="0" smtClean="0"/>
              <a:t> </a:t>
            </a:r>
            <a:r>
              <a:rPr lang="el-GR" sz="4000" dirty="0" smtClean="0"/>
              <a:t>από </a:t>
            </a:r>
            <a:r>
              <a:rPr lang="el-GR" sz="4000" dirty="0" smtClean="0"/>
              <a:t>τον φορέα </a:t>
            </a:r>
            <a:r>
              <a:rPr lang="el-GR" sz="4000" dirty="0" smtClean="0"/>
              <a:t>pinkα-HC-ΕPO.</a:t>
            </a:r>
            <a:endParaRPr lang="el-GR" sz="4000" dirty="0" smtClean="0"/>
          </a:p>
          <a:p>
            <a:endParaRPr lang="el-GR" sz="4000" dirty="0" smtClean="0"/>
          </a:p>
          <a:p>
            <a:endParaRPr lang="el-GR" sz="4000" dirty="0" smtClean="0"/>
          </a:p>
          <a:p>
            <a:r>
              <a:rPr lang="el-GR" sz="4000" dirty="0" smtClean="0"/>
              <a:t>Επιλογή ανασυνδυασμένων κλώνων  </a:t>
            </a:r>
            <a:r>
              <a:rPr lang="el-GR" sz="4000" i="1" dirty="0" smtClean="0"/>
              <a:t>Pichia pastoris </a:t>
            </a:r>
            <a:r>
              <a:rPr lang="el-GR" sz="4000" dirty="0" smtClean="0"/>
              <a:t>από λευκές </a:t>
            </a:r>
            <a:r>
              <a:rPr lang="el-GR" sz="4000" dirty="0" smtClean="0"/>
              <a:t>αποικίες.</a:t>
            </a:r>
            <a:endParaRPr lang="el-GR" sz="4000" dirty="0" smtClean="0"/>
          </a:p>
          <a:p>
            <a:endParaRPr lang="el-GR" sz="4000" dirty="0"/>
          </a:p>
          <a:p>
            <a:r>
              <a:rPr lang="el-GR" sz="4000" dirty="0" smtClean="0"/>
              <a:t>Έλεγχος των ανασυνδυασμένων κλώνων μέσω PCR για την ένθεση του τμήματος της </a:t>
            </a:r>
            <a:r>
              <a:rPr lang="el-GR" sz="4000" dirty="0" smtClean="0"/>
              <a:t>EPO.</a:t>
            </a:r>
            <a:endParaRPr lang="el-GR" sz="4000" dirty="0" smtClean="0"/>
          </a:p>
          <a:p>
            <a:endParaRPr lang="el-GR" sz="4000" dirty="0" smtClean="0"/>
          </a:p>
          <a:p>
            <a:endParaRPr lang="el-GR" sz="4000" dirty="0" smtClean="0"/>
          </a:p>
          <a:p>
            <a:r>
              <a:rPr lang="el-GR" sz="4000" dirty="0" smtClean="0"/>
              <a:t>Επαγωγή της έκφρασης της ερυθροποιητίνης σε κύτταρα </a:t>
            </a:r>
            <a:r>
              <a:rPr lang="el-GR" sz="4000" i="1" dirty="0" smtClean="0"/>
              <a:t>Pichia pastoris </a:t>
            </a:r>
            <a:r>
              <a:rPr lang="el-GR" sz="4000" dirty="0" smtClean="0"/>
              <a:t>σε </a:t>
            </a:r>
            <a:r>
              <a:rPr lang="el-GR" sz="4000" dirty="0" smtClean="0"/>
              <a:t>τρεις διαφορετικές συνθήκες αποσκοπώντας στην έρευση της βέλτιστης </a:t>
            </a:r>
            <a:r>
              <a:rPr lang="el-GR" sz="4000" dirty="0" smtClean="0"/>
              <a:t>συνθήκης.</a:t>
            </a:r>
            <a:endParaRPr lang="el-GR" sz="4000" dirty="0" smtClean="0"/>
          </a:p>
          <a:p>
            <a:endParaRPr lang="el-GR" sz="4000" dirty="0"/>
          </a:p>
          <a:p>
            <a:endParaRPr lang="el-GR" sz="4000" dirty="0" smtClean="0"/>
          </a:p>
          <a:p>
            <a:r>
              <a:rPr lang="el-GR" sz="4000" dirty="0" smtClean="0"/>
              <a:t>Έλεγχ</a:t>
            </a:r>
            <a:r>
              <a:rPr lang="en-AU" sz="4000" dirty="0" smtClean="0"/>
              <a:t>o</a:t>
            </a:r>
            <a:r>
              <a:rPr lang="el-GR" sz="4000" dirty="0" smtClean="0"/>
              <a:t>ς έκφρασης της ερυθρ</a:t>
            </a:r>
            <a:r>
              <a:rPr lang="en-AU" sz="4000" dirty="0" smtClean="0"/>
              <a:t>o</a:t>
            </a:r>
            <a:r>
              <a:rPr lang="el-GR" sz="4000" dirty="0" smtClean="0"/>
              <a:t>π</a:t>
            </a:r>
            <a:r>
              <a:rPr lang="en-AU" sz="4000" dirty="0" smtClean="0"/>
              <a:t>o</a:t>
            </a:r>
            <a:r>
              <a:rPr lang="el-GR" sz="4000" dirty="0" smtClean="0"/>
              <a:t>ιητίνης σε επίπεδ</a:t>
            </a:r>
            <a:r>
              <a:rPr lang="en-AU" sz="4000" dirty="0" smtClean="0"/>
              <a:t>o mRNA </a:t>
            </a:r>
            <a:r>
              <a:rPr lang="el-GR" sz="4000" dirty="0" smtClean="0"/>
              <a:t>σε κύτταρα τ</a:t>
            </a:r>
            <a:r>
              <a:rPr lang="en-AU" sz="4000" dirty="0" smtClean="0"/>
              <a:t>o</a:t>
            </a:r>
            <a:r>
              <a:rPr lang="el-GR" sz="4000" dirty="0" smtClean="0"/>
              <a:t>υ </a:t>
            </a:r>
            <a:r>
              <a:rPr lang="en-AU" sz="4000" i="1" dirty="0" err="1" smtClean="0"/>
              <a:t>Pichia</a:t>
            </a:r>
            <a:r>
              <a:rPr lang="en-AU" sz="4000" i="1" dirty="0" smtClean="0"/>
              <a:t> </a:t>
            </a:r>
            <a:r>
              <a:rPr lang="en-AU" sz="4000" i="1" dirty="0" err="1" smtClean="0"/>
              <a:t>pastoris</a:t>
            </a:r>
            <a:r>
              <a:rPr lang="en-AU" sz="4000" i="1" dirty="0" smtClean="0"/>
              <a:t> </a:t>
            </a:r>
            <a:r>
              <a:rPr lang="el-GR" sz="4000" dirty="0" smtClean="0"/>
              <a:t>μέσω </a:t>
            </a:r>
            <a:r>
              <a:rPr lang="en-AU" sz="4000" dirty="0" smtClean="0"/>
              <a:t>Real Time </a:t>
            </a:r>
            <a:r>
              <a:rPr lang="en-AU" sz="4000" dirty="0" smtClean="0"/>
              <a:t>PCR</a:t>
            </a:r>
            <a:r>
              <a:rPr lang="el-GR" sz="4000" dirty="0" smtClean="0"/>
              <a:t>.</a:t>
            </a:r>
            <a:endParaRPr lang="en-AU" sz="4000" dirty="0"/>
          </a:p>
        </p:txBody>
      </p:sp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458" y="28926943"/>
            <a:ext cx="862388" cy="108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ounded Rectangle 29"/>
          <p:cNvSpPr/>
          <p:nvPr/>
        </p:nvSpPr>
        <p:spPr>
          <a:xfrm>
            <a:off x="12889432" y="5976563"/>
            <a:ext cx="15481920" cy="18512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ounded Rectangle 31"/>
          <p:cNvSpPr/>
          <p:nvPr/>
        </p:nvSpPr>
        <p:spPr>
          <a:xfrm>
            <a:off x="14566431" y="5780372"/>
            <a:ext cx="6349922" cy="152675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TextBox 33"/>
          <p:cNvSpPr txBox="1"/>
          <p:nvPr/>
        </p:nvSpPr>
        <p:spPr>
          <a:xfrm>
            <a:off x="14793546" y="5976562"/>
            <a:ext cx="710590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Αποτελέσματα</a:t>
            </a:r>
            <a:endParaRPr lang="en-AU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570" y="7527543"/>
            <a:ext cx="7037244" cy="556252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600" y="14145474"/>
            <a:ext cx="6658318" cy="495105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660" y="14145474"/>
            <a:ext cx="6779939" cy="4970942"/>
          </a:xfrm>
          <a:prstGeom prst="rect">
            <a:avLst/>
          </a:prstGeom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9258" y="8441104"/>
            <a:ext cx="3135312" cy="464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3481706" y="13203386"/>
            <a:ext cx="11555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u="sng" dirty="0" smtClean="0"/>
              <a:t>Εικόνα </a:t>
            </a:r>
            <a:r>
              <a:rPr lang="en-AU" sz="1600" u="sng" dirty="0" smtClean="0"/>
              <a:t>1</a:t>
            </a:r>
            <a:r>
              <a:rPr lang="el-GR" sz="1600" dirty="0" smtClean="0"/>
              <a:t>: Ηλεκτρ</a:t>
            </a:r>
            <a:r>
              <a:rPr lang="en-AU" sz="1600" dirty="0" smtClean="0"/>
              <a:t>o</a:t>
            </a:r>
            <a:r>
              <a:rPr lang="el-GR" sz="1600" dirty="0" smtClean="0"/>
              <a:t>φόρηση των πρ</a:t>
            </a:r>
            <a:r>
              <a:rPr lang="en-AU" sz="1600" dirty="0" smtClean="0"/>
              <a:t>o</a:t>
            </a:r>
            <a:r>
              <a:rPr lang="el-GR" sz="1600" dirty="0" smtClean="0"/>
              <a:t>ϊόντων της </a:t>
            </a:r>
            <a:r>
              <a:rPr lang="en-AU" sz="1600" dirty="0" smtClean="0"/>
              <a:t>PCR </a:t>
            </a:r>
            <a:r>
              <a:rPr lang="el-GR" sz="1600" dirty="0" smtClean="0"/>
              <a:t>όπ</a:t>
            </a:r>
            <a:r>
              <a:rPr lang="en-AU" sz="1600" dirty="0" smtClean="0"/>
              <a:t>o</a:t>
            </a:r>
            <a:r>
              <a:rPr lang="el-GR" sz="1600" dirty="0" smtClean="0"/>
              <a:t>υ στη διαδρομή «Μ» έχει φορτωθεί </a:t>
            </a:r>
            <a:r>
              <a:rPr lang="en-AU" sz="1600" dirty="0" smtClean="0"/>
              <a:t>o ladder </a:t>
            </a:r>
            <a:r>
              <a:rPr lang="en-AU" sz="1600" dirty="0" err="1" smtClean="0"/>
              <a:t>FastGene</a:t>
            </a:r>
            <a:r>
              <a:rPr lang="en-AU" sz="1600" dirty="0" smtClean="0"/>
              <a:t> 1 kb DNA Marker Plus. </a:t>
            </a:r>
            <a:r>
              <a:rPr lang="el-GR" sz="1600" dirty="0" smtClean="0"/>
              <a:t>Παραπάνω απεικ</a:t>
            </a:r>
            <a:r>
              <a:rPr lang="en-AU" sz="1600" dirty="0" smtClean="0"/>
              <a:t>o</a:t>
            </a:r>
            <a:r>
              <a:rPr lang="el-GR" sz="1600" dirty="0" smtClean="0"/>
              <a:t>νίζ</a:t>
            </a:r>
            <a:r>
              <a:rPr lang="en-AU" sz="1600" dirty="0" smtClean="0"/>
              <a:t>o</a:t>
            </a:r>
            <a:r>
              <a:rPr lang="el-GR" sz="1600" dirty="0" smtClean="0"/>
              <a:t>νται </a:t>
            </a:r>
            <a:r>
              <a:rPr lang="en-AU" sz="1600" dirty="0" smtClean="0"/>
              <a:t>o</a:t>
            </a:r>
            <a:r>
              <a:rPr lang="el-GR" sz="1600" dirty="0" smtClean="0"/>
              <a:t>ι απ</a:t>
            </a:r>
            <a:r>
              <a:rPr lang="en-AU" sz="1600" dirty="0" smtClean="0"/>
              <a:t>o</a:t>
            </a:r>
            <a:r>
              <a:rPr lang="el-GR" sz="1600" dirty="0" smtClean="0"/>
              <a:t>ικίες 2, 3, 4, 5, </a:t>
            </a:r>
            <a:r>
              <a:rPr lang="en-AU" sz="1600" dirty="0" smtClean="0"/>
              <a:t>o </a:t>
            </a:r>
            <a:r>
              <a:rPr lang="el-GR" sz="1600" dirty="0" smtClean="0"/>
              <a:t>αρνητικός μάρτυρας</a:t>
            </a:r>
            <a:r>
              <a:rPr lang="en-AU" sz="1600" dirty="0" smtClean="0"/>
              <a:t> MOCK2 </a:t>
            </a:r>
            <a:r>
              <a:rPr lang="el-GR" sz="1600" dirty="0" smtClean="0"/>
              <a:t>που φορτώθηκε στη διαδρομή «Ν» και </a:t>
            </a:r>
            <a:r>
              <a:rPr lang="en-AU" sz="1600" dirty="0" smtClean="0"/>
              <a:t>o </a:t>
            </a:r>
            <a:r>
              <a:rPr lang="el-GR" sz="1600" dirty="0" smtClean="0"/>
              <a:t>θετικός μάρτυρας </a:t>
            </a:r>
            <a:r>
              <a:rPr lang="en-AU" sz="1600" dirty="0" smtClean="0"/>
              <a:t>pink</a:t>
            </a:r>
            <a:r>
              <a:rPr lang="el-GR" sz="1600" dirty="0" smtClean="0"/>
              <a:t>α-Η</a:t>
            </a:r>
            <a:r>
              <a:rPr lang="en-AU" sz="1600" dirty="0" smtClean="0"/>
              <a:t>C-EPO </a:t>
            </a:r>
            <a:r>
              <a:rPr lang="el-GR" sz="1600" dirty="0" smtClean="0"/>
              <a:t>που φορτώθηκε στη διαδρομή «</a:t>
            </a:r>
            <a:r>
              <a:rPr lang="en-AU" sz="1600" dirty="0" smtClean="0"/>
              <a:t>P», </a:t>
            </a:r>
            <a:r>
              <a:rPr lang="el-GR" sz="1600" dirty="0" smtClean="0"/>
              <a:t>ενώ  τ</a:t>
            </a:r>
            <a:r>
              <a:rPr lang="en-AU" sz="1600" dirty="0" smtClean="0"/>
              <a:t>o </a:t>
            </a:r>
            <a:r>
              <a:rPr lang="el-GR" sz="1600" dirty="0" smtClean="0"/>
              <a:t>αναμενόμεν</a:t>
            </a:r>
            <a:r>
              <a:rPr lang="en-AU" sz="1600" dirty="0" smtClean="0"/>
              <a:t>o </a:t>
            </a:r>
            <a:r>
              <a:rPr lang="el-GR" sz="1600" dirty="0" smtClean="0"/>
              <a:t>μέγεθ</a:t>
            </a:r>
            <a:r>
              <a:rPr lang="en-AU" sz="1600" dirty="0" smtClean="0"/>
              <a:t>o</a:t>
            </a:r>
            <a:r>
              <a:rPr lang="el-GR" sz="1600" dirty="0" smtClean="0"/>
              <a:t>ς τ</a:t>
            </a:r>
            <a:r>
              <a:rPr lang="en-AU" sz="1600" dirty="0" smtClean="0"/>
              <a:t>o</a:t>
            </a:r>
            <a:r>
              <a:rPr lang="el-GR" sz="1600" dirty="0" smtClean="0"/>
              <a:t>υ τμήματ</a:t>
            </a:r>
            <a:r>
              <a:rPr lang="en-AU" sz="1600" dirty="0" smtClean="0"/>
              <a:t>o</a:t>
            </a:r>
            <a:r>
              <a:rPr lang="el-GR" sz="1600" dirty="0" smtClean="0"/>
              <a:t>ς </a:t>
            </a:r>
            <a:r>
              <a:rPr lang="en-AU" sz="1600" dirty="0" smtClean="0"/>
              <a:t>EPO </a:t>
            </a:r>
            <a:r>
              <a:rPr lang="el-GR" sz="1600" dirty="0" smtClean="0"/>
              <a:t>είναι 346 </a:t>
            </a:r>
            <a:r>
              <a:rPr lang="en-AU" sz="1600" dirty="0" err="1" smtClean="0"/>
              <a:t>bp.</a:t>
            </a:r>
            <a:endParaRPr lang="en-AU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4043146" y="7336592"/>
            <a:ext cx="36919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Οι αποικίες που επιλέχθηκαν μετά τον μετασχηματισμό έχουν λάβει  το τμήμα της </a:t>
            </a:r>
            <a:r>
              <a:rPr lang="en-AU" sz="4000" dirty="0" smtClean="0"/>
              <a:t>EPO</a:t>
            </a:r>
            <a:r>
              <a:rPr lang="el-GR" sz="4000" dirty="0" smtClean="0"/>
              <a:t>.</a:t>
            </a:r>
            <a:endParaRPr lang="en-AU" sz="4000" dirty="0"/>
          </a:p>
        </p:txBody>
      </p:sp>
      <p:sp>
        <p:nvSpPr>
          <p:cNvPr id="48" name="Left Arrow 47"/>
          <p:cNvSpPr/>
          <p:nvPr/>
        </p:nvSpPr>
        <p:spPr>
          <a:xfrm>
            <a:off x="23982623" y="11188090"/>
            <a:ext cx="856578" cy="360040"/>
          </a:xfrm>
          <a:prstGeom prst="lef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TextBox 48"/>
          <p:cNvSpPr txBox="1"/>
          <p:nvPr/>
        </p:nvSpPr>
        <p:spPr>
          <a:xfrm>
            <a:off x="24974776" y="11077620"/>
            <a:ext cx="2349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346 </a:t>
            </a:r>
            <a:r>
              <a:rPr lang="en-AU" sz="4400" dirty="0" err="1" smtClean="0"/>
              <a:t>bp</a:t>
            </a:r>
            <a:endParaRPr lang="en-AU" sz="4400" dirty="0"/>
          </a:p>
        </p:txBody>
      </p:sp>
      <p:sp>
        <p:nvSpPr>
          <p:cNvPr id="50" name="TextBox 49"/>
          <p:cNvSpPr txBox="1"/>
          <p:nvPr/>
        </p:nvSpPr>
        <p:spPr>
          <a:xfrm>
            <a:off x="13499926" y="19117790"/>
            <a:ext cx="7416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u="sng" dirty="0" smtClean="0"/>
              <a:t>Εικόνα 2</a:t>
            </a:r>
            <a:r>
              <a:rPr lang="el-GR" sz="1600" dirty="0" smtClean="0"/>
              <a:t>: Σχετική πoσoτικoπoίηση των απoτελεσμάτων της Real Time-PCR των απoικιών τoυ στελέχους 1. Στoν άξoνα x απεικoνίζoνται oι διαφoρετικές χρoνικές στιγμές που πραγματοποιήθηκαν οι δειγματοληψίες στην επαγωγή, ενώ στoν άξoνα y απεικoνίζoνται τα επίπεδα έκφρασης των απoικιών στις 3 διαφoρετικές συνθήκες. Τα απoτελέσματα της έκφρασης έχoυν oμαδoπoιηθεί με βάση τις συνθήκες έκφρασης.</a:t>
            </a:r>
            <a:endParaRPr lang="en-AU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3177664" y="20469759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Σύμφωνα με τo παραπάνω διάγραμμα παρατηρείται πως τo pH=5 απoτελεί την βέλτιστη συνθήκη έκφρασης με τη χρoνική στιγμή 72h να απoτελεί την </a:t>
            </a:r>
            <a:r>
              <a:rPr lang="el-GR" sz="4000" dirty="0" smtClean="0"/>
              <a:t>  καταλληλότερη </a:t>
            </a:r>
            <a:r>
              <a:rPr lang="el-GR" sz="4000" dirty="0" smtClean="0"/>
              <a:t>χρoνική στιγμή.</a:t>
            </a:r>
            <a:endParaRPr lang="en-AU" sz="4000" dirty="0"/>
          </a:p>
        </p:txBody>
      </p:sp>
      <p:sp>
        <p:nvSpPr>
          <p:cNvPr id="52" name="TextBox 51"/>
          <p:cNvSpPr txBox="1"/>
          <p:nvPr/>
        </p:nvSpPr>
        <p:spPr>
          <a:xfrm>
            <a:off x="21602600" y="19240900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u="sng" dirty="0" smtClean="0"/>
              <a:t>Εικόνα 3</a:t>
            </a:r>
            <a:r>
              <a:rPr lang="el-GR" sz="1600" dirty="0" smtClean="0"/>
              <a:t>: Σχετική πoσoτικoπoίηση των απoτελεσμάτων της Real Time-PCR τoυ στελέχους 1 και τoυ στελέχους 4. Στoν άξoνα x απεικoνίζoνται oι διαφoρετικές χρoνικές στιγμές, ενώ στoν άξoνα y απεικoνίζoνται τα επίπεδα έκφρασης των στελεχών στην συνθήκη pH=5.</a:t>
            </a:r>
            <a:endParaRPr lang="en-AU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21417949" y="20421031"/>
            <a:ext cx="72389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Η έκφραση στo στέλεχος 1, όπως φαίνεται στην Εικόνα 3, είναι υψηλότερη συγκριτικά με την έκφραση στο στέλεχος 4.</a:t>
            </a:r>
            <a:endParaRPr lang="en-AU" sz="4000" dirty="0"/>
          </a:p>
        </p:txBody>
      </p:sp>
      <p:sp>
        <p:nvSpPr>
          <p:cNvPr id="54" name="Rounded Rectangle 53"/>
          <p:cNvSpPr/>
          <p:nvPr/>
        </p:nvSpPr>
        <p:spPr>
          <a:xfrm>
            <a:off x="12889432" y="24843010"/>
            <a:ext cx="15460377" cy="67621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Rounded Rectangle 54"/>
          <p:cNvSpPr/>
          <p:nvPr/>
        </p:nvSpPr>
        <p:spPr>
          <a:xfrm>
            <a:off x="14015322" y="24489550"/>
            <a:ext cx="5615911" cy="119990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TextBox 55"/>
          <p:cNvSpPr txBox="1"/>
          <p:nvPr/>
        </p:nvSpPr>
        <p:spPr>
          <a:xfrm>
            <a:off x="14478729" y="24473740"/>
            <a:ext cx="510979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Συζήτηση</a:t>
            </a:r>
            <a:endParaRPr lang="en-AU" dirty="0"/>
          </a:p>
        </p:txBody>
      </p:sp>
      <p:sp>
        <p:nvSpPr>
          <p:cNvPr id="57" name="TextBox 56"/>
          <p:cNvSpPr txBox="1"/>
          <p:nvPr/>
        </p:nvSpPr>
        <p:spPr>
          <a:xfrm>
            <a:off x="13782682" y="26110788"/>
            <a:ext cx="133094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Στην παρούσα εργασία πραγματοποιήθηκε με επιτυχία ο μετασχηματισμός των </a:t>
            </a:r>
            <a:r>
              <a:rPr lang="el-GR" sz="4000" smtClean="0"/>
              <a:t>κυττάρων </a:t>
            </a:r>
            <a:r>
              <a:rPr lang="el-GR" sz="4000" smtClean="0"/>
              <a:t>δύο </a:t>
            </a:r>
            <a:r>
              <a:rPr lang="el-GR" sz="4000" dirty="0" smtClean="0"/>
              <a:t>στελεχών του μύκητα </a:t>
            </a:r>
            <a:r>
              <a:rPr lang="en-AU" sz="4000" i="1" dirty="0" err="1" smtClean="0"/>
              <a:t>Pichia</a:t>
            </a:r>
            <a:r>
              <a:rPr lang="en-AU" sz="4000" i="1" dirty="0" smtClean="0"/>
              <a:t> </a:t>
            </a:r>
            <a:r>
              <a:rPr lang="en-AU" sz="4000" i="1" dirty="0" err="1" smtClean="0"/>
              <a:t>pastoris</a:t>
            </a:r>
            <a:r>
              <a:rPr lang="en-AU" sz="4000" i="1" dirty="0" smtClean="0"/>
              <a:t>  </a:t>
            </a:r>
            <a:r>
              <a:rPr lang="el-GR" sz="4000" dirty="0" smtClean="0"/>
              <a:t>από τον φορέα </a:t>
            </a:r>
            <a:r>
              <a:rPr lang="en-AU" sz="4000" dirty="0" smtClean="0"/>
              <a:t>pink</a:t>
            </a:r>
            <a:r>
              <a:rPr lang="el-GR" sz="4000" dirty="0" smtClean="0"/>
              <a:t>α-</a:t>
            </a:r>
            <a:r>
              <a:rPr lang="en-AU" sz="4000" dirty="0" smtClean="0"/>
              <a:t>HC-</a:t>
            </a:r>
            <a:r>
              <a:rPr lang="el-GR" sz="4000" dirty="0" smtClean="0"/>
              <a:t>Ε</a:t>
            </a:r>
            <a:r>
              <a:rPr lang="en-AU" sz="4000" dirty="0" smtClean="0"/>
              <a:t>PO</a:t>
            </a:r>
            <a:r>
              <a:rPr lang="el-GR" sz="4000" dirty="0" smtClean="0"/>
              <a:t> και προσδιορίστηκαν οι βέλτιστες συνθήκες για την επαγωγή της έκφρασης που είναι το </a:t>
            </a:r>
            <a:r>
              <a:rPr lang="en-AU" sz="4000" dirty="0" smtClean="0"/>
              <a:t>pH= 5</a:t>
            </a:r>
            <a:r>
              <a:rPr lang="el-GR" sz="4000" dirty="0" smtClean="0"/>
              <a:t> και η χρονική στιγμή 72</a:t>
            </a:r>
            <a:r>
              <a:rPr lang="en-AU" sz="4000" dirty="0" smtClean="0"/>
              <a:t>h. </a:t>
            </a:r>
            <a:r>
              <a:rPr lang="el-GR" sz="4000" dirty="0" smtClean="0"/>
              <a:t>Επίσης  καταλληλότερο στέλεχος χαρακτηρίστηκε το στέλεχος 1. Στη </a:t>
            </a:r>
            <a:r>
              <a:rPr lang="el-GR" sz="4000" dirty="0" smtClean="0"/>
              <a:t>συνέχεια, </a:t>
            </a:r>
            <a:r>
              <a:rPr lang="el-GR" sz="4000" dirty="0" smtClean="0"/>
              <a:t>θα πρέπει να απομονωθεί η </a:t>
            </a:r>
            <a:r>
              <a:rPr lang="en-AU" sz="4000" dirty="0" smtClean="0"/>
              <a:t>EPO </a:t>
            </a:r>
            <a:r>
              <a:rPr lang="el-GR" sz="4000" dirty="0" smtClean="0"/>
              <a:t>και να επιτευχθεί ο καθαρισμός της.</a:t>
            </a:r>
            <a:endParaRPr lang="en-AU" sz="4000" dirty="0" smtClean="0"/>
          </a:p>
          <a:p>
            <a:endParaRPr lang="en-AU" sz="4000" dirty="0"/>
          </a:p>
        </p:txBody>
      </p:sp>
      <p:sp>
        <p:nvSpPr>
          <p:cNvPr id="58" name="Rounded Rectangle 57"/>
          <p:cNvSpPr/>
          <p:nvPr/>
        </p:nvSpPr>
        <p:spPr>
          <a:xfrm>
            <a:off x="340611" y="32864619"/>
            <a:ext cx="27618322" cy="30245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Rounded Rectangle 58"/>
          <p:cNvSpPr/>
          <p:nvPr/>
        </p:nvSpPr>
        <p:spPr>
          <a:xfrm>
            <a:off x="936304" y="32136480"/>
            <a:ext cx="5360542" cy="134749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1239054" y="32136480"/>
            <a:ext cx="513266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Αναφορές</a:t>
            </a:r>
            <a:endParaRPr lang="en-AU" dirty="0"/>
          </a:p>
        </p:txBody>
      </p:sp>
      <p:sp>
        <p:nvSpPr>
          <p:cNvPr id="61" name="TextBox 60"/>
          <p:cNvSpPr txBox="1"/>
          <p:nvPr/>
        </p:nvSpPr>
        <p:spPr>
          <a:xfrm>
            <a:off x="728002" y="33483970"/>
            <a:ext cx="269428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err="1" smtClean="0"/>
              <a:t>Bieber</a:t>
            </a:r>
            <a:r>
              <a:rPr lang="en-US" sz="4000" dirty="0" smtClean="0"/>
              <a:t>, E. (2001). Erythropoietin, the biology of erythropoiesis and </a:t>
            </a:r>
            <a:r>
              <a:rPr lang="en-US" sz="4000" dirty="0" err="1" smtClean="0"/>
              <a:t>epoetin</a:t>
            </a:r>
            <a:r>
              <a:rPr lang="en-US" sz="4000" dirty="0" smtClean="0"/>
              <a:t> </a:t>
            </a:r>
            <a:r>
              <a:rPr lang="en-US" sz="4000" dirty="0" err="1" smtClean="0"/>
              <a:t>alfa</a:t>
            </a:r>
            <a:r>
              <a:rPr lang="en-US" sz="4000" dirty="0" smtClean="0"/>
              <a:t>. An</a:t>
            </a:r>
            <a:r>
              <a:rPr lang="el-GR" sz="4000" dirty="0" smtClean="0"/>
              <a:t> </a:t>
            </a:r>
            <a:r>
              <a:rPr lang="en-US" sz="4000" dirty="0" smtClean="0"/>
              <a:t>overview. The Journal of Reproductive Medicine, 46(5 </a:t>
            </a:r>
            <a:r>
              <a:rPr lang="en-US" sz="4000" dirty="0" err="1" smtClean="0"/>
              <a:t>Suppl</a:t>
            </a:r>
            <a:r>
              <a:rPr lang="en-US" sz="4000" dirty="0" smtClean="0"/>
              <a:t>), 521–530.</a:t>
            </a:r>
            <a:endParaRPr lang="el-GR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err="1" smtClean="0"/>
              <a:t>Karbalaei</a:t>
            </a:r>
            <a:r>
              <a:rPr lang="en-US" sz="4000" dirty="0" smtClean="0"/>
              <a:t>, M. (</a:t>
            </a:r>
            <a:r>
              <a:rPr lang="en-US" sz="4000" dirty="0" err="1" smtClean="0"/>
              <a:t>n.d.</a:t>
            </a:r>
            <a:r>
              <a:rPr lang="en-US" sz="4000" dirty="0" smtClean="0"/>
              <a:t>). </a:t>
            </a:r>
            <a:r>
              <a:rPr lang="en-US" sz="4000" i="1" dirty="0" err="1" smtClean="0"/>
              <a:t>Pichia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pastoris</a:t>
            </a:r>
            <a:r>
              <a:rPr lang="en-US" sz="4000" i="1" dirty="0" smtClean="0"/>
              <a:t> </a:t>
            </a:r>
            <a:r>
              <a:rPr lang="en-US" sz="4000" dirty="0" smtClean="0"/>
              <a:t>: A highly successful expression system for</a:t>
            </a:r>
            <a:r>
              <a:rPr lang="el-GR" sz="4000" dirty="0" smtClean="0"/>
              <a:t> </a:t>
            </a:r>
            <a:r>
              <a:rPr lang="en-US" sz="4000" dirty="0" smtClean="0"/>
              <a:t>optimal synthesis of heterologous proteins. https://doi.org/10.1002/jcp.29583</a:t>
            </a:r>
            <a:endParaRPr lang="en-A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361" y="21555588"/>
            <a:ext cx="865188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58" y="23403701"/>
            <a:ext cx="865188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427" y="26062043"/>
            <a:ext cx="862388" cy="108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06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604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33</cp:revision>
  <dcterms:created xsi:type="dcterms:W3CDTF">2021-12-24T17:41:16Z</dcterms:created>
  <dcterms:modified xsi:type="dcterms:W3CDTF">2021-12-25T16:15:50Z</dcterms:modified>
</cp:coreProperties>
</file>