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28803600" cy="36004500"/>
  <p:notesSz cx="6858000" cy="9144000"/>
  <p:defaultTextStyle>
    <a:defPPr>
      <a:defRPr lang="en-US"/>
    </a:defPPr>
    <a:lvl1pPr marL="0" algn="l" defTabSz="3703320" rtl="0" eaLnBrk="1" latinLnBrk="0" hangingPunct="1">
      <a:defRPr sz="7300" kern="1200">
        <a:solidFill>
          <a:schemeClr val="tx1"/>
        </a:solidFill>
        <a:latin typeface="+mn-lt"/>
        <a:ea typeface="+mn-ea"/>
        <a:cs typeface="+mn-cs"/>
      </a:defRPr>
    </a:lvl1pPr>
    <a:lvl2pPr marL="1851660" algn="l" defTabSz="3703320" rtl="0" eaLnBrk="1" latinLnBrk="0" hangingPunct="1">
      <a:defRPr sz="7300" kern="1200">
        <a:solidFill>
          <a:schemeClr val="tx1"/>
        </a:solidFill>
        <a:latin typeface="+mn-lt"/>
        <a:ea typeface="+mn-ea"/>
        <a:cs typeface="+mn-cs"/>
      </a:defRPr>
    </a:lvl2pPr>
    <a:lvl3pPr marL="3703320" algn="l" defTabSz="3703320" rtl="0" eaLnBrk="1" latinLnBrk="0" hangingPunct="1">
      <a:defRPr sz="7300" kern="1200">
        <a:solidFill>
          <a:schemeClr val="tx1"/>
        </a:solidFill>
        <a:latin typeface="+mn-lt"/>
        <a:ea typeface="+mn-ea"/>
        <a:cs typeface="+mn-cs"/>
      </a:defRPr>
    </a:lvl3pPr>
    <a:lvl4pPr marL="5554980" algn="l" defTabSz="3703320" rtl="0" eaLnBrk="1" latinLnBrk="0" hangingPunct="1">
      <a:defRPr sz="7300" kern="1200">
        <a:solidFill>
          <a:schemeClr val="tx1"/>
        </a:solidFill>
        <a:latin typeface="+mn-lt"/>
        <a:ea typeface="+mn-ea"/>
        <a:cs typeface="+mn-cs"/>
      </a:defRPr>
    </a:lvl4pPr>
    <a:lvl5pPr marL="7406640" algn="l" defTabSz="3703320" rtl="0" eaLnBrk="1" latinLnBrk="0" hangingPunct="1">
      <a:defRPr sz="7300" kern="1200">
        <a:solidFill>
          <a:schemeClr val="tx1"/>
        </a:solidFill>
        <a:latin typeface="+mn-lt"/>
        <a:ea typeface="+mn-ea"/>
        <a:cs typeface="+mn-cs"/>
      </a:defRPr>
    </a:lvl5pPr>
    <a:lvl6pPr marL="9258300" algn="l" defTabSz="3703320" rtl="0" eaLnBrk="1" latinLnBrk="0" hangingPunct="1">
      <a:defRPr sz="7300" kern="1200">
        <a:solidFill>
          <a:schemeClr val="tx1"/>
        </a:solidFill>
        <a:latin typeface="+mn-lt"/>
        <a:ea typeface="+mn-ea"/>
        <a:cs typeface="+mn-cs"/>
      </a:defRPr>
    </a:lvl6pPr>
    <a:lvl7pPr marL="11109960" algn="l" defTabSz="3703320" rtl="0" eaLnBrk="1" latinLnBrk="0" hangingPunct="1">
      <a:defRPr sz="7300" kern="1200">
        <a:solidFill>
          <a:schemeClr val="tx1"/>
        </a:solidFill>
        <a:latin typeface="+mn-lt"/>
        <a:ea typeface="+mn-ea"/>
        <a:cs typeface="+mn-cs"/>
      </a:defRPr>
    </a:lvl7pPr>
    <a:lvl8pPr marL="12961620" algn="l" defTabSz="3703320" rtl="0" eaLnBrk="1" latinLnBrk="0" hangingPunct="1">
      <a:defRPr sz="7300" kern="1200">
        <a:solidFill>
          <a:schemeClr val="tx1"/>
        </a:solidFill>
        <a:latin typeface="+mn-lt"/>
        <a:ea typeface="+mn-ea"/>
        <a:cs typeface="+mn-cs"/>
      </a:defRPr>
    </a:lvl8pPr>
    <a:lvl9pPr marL="14813280" algn="l" defTabSz="3703320" rtl="0" eaLnBrk="1" latinLnBrk="0" hangingPunct="1">
      <a:defRPr sz="73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9288" autoAdjust="0"/>
  </p:normalViewPr>
  <p:slideViewPr>
    <p:cSldViewPr>
      <p:cViewPr>
        <p:scale>
          <a:sx n="46" d="100"/>
          <a:sy n="46" d="100"/>
        </p:scale>
        <p:origin x="1620" y="6216"/>
      </p:cViewPr>
      <p:guideLst>
        <p:guide orient="horz" pos="11340"/>
        <p:guide pos="9072"/>
      </p:guideLst>
    </p:cSldViewPr>
  </p:slideViewPr>
  <p:notesTextViewPr>
    <p:cViewPr>
      <p:scale>
        <a:sx n="1" d="1"/>
        <a:sy n="1" d="1"/>
      </p:scale>
      <p:origin x="0" y="54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6B066D7-D276-497A-B477-128E7FCC6163}" type="datetimeFigureOut">
              <a:rPr lang="en-AU" smtClean="0"/>
              <a:t>25/12/2021</a:t>
            </a:fld>
            <a:endParaRPr lang="en-A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057400" y="685800"/>
            <a:ext cx="27432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A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60731C7-E384-4EA4-A156-E9CC47B9DA52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9590290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3703320" rtl="0" eaLnBrk="1" latinLnBrk="0" hangingPunct="1">
      <a:defRPr sz="4900" kern="1200">
        <a:solidFill>
          <a:schemeClr val="tx1"/>
        </a:solidFill>
        <a:latin typeface="+mn-lt"/>
        <a:ea typeface="+mn-ea"/>
        <a:cs typeface="+mn-cs"/>
      </a:defRPr>
    </a:lvl1pPr>
    <a:lvl2pPr marL="1851660" algn="l" defTabSz="3703320" rtl="0" eaLnBrk="1" latinLnBrk="0" hangingPunct="1">
      <a:defRPr sz="4900" kern="1200">
        <a:solidFill>
          <a:schemeClr val="tx1"/>
        </a:solidFill>
        <a:latin typeface="+mn-lt"/>
        <a:ea typeface="+mn-ea"/>
        <a:cs typeface="+mn-cs"/>
      </a:defRPr>
    </a:lvl2pPr>
    <a:lvl3pPr marL="3703320" algn="l" defTabSz="3703320" rtl="0" eaLnBrk="1" latinLnBrk="0" hangingPunct="1">
      <a:defRPr sz="4900" kern="1200">
        <a:solidFill>
          <a:schemeClr val="tx1"/>
        </a:solidFill>
        <a:latin typeface="+mn-lt"/>
        <a:ea typeface="+mn-ea"/>
        <a:cs typeface="+mn-cs"/>
      </a:defRPr>
    </a:lvl3pPr>
    <a:lvl4pPr marL="5554980" algn="l" defTabSz="3703320" rtl="0" eaLnBrk="1" latinLnBrk="0" hangingPunct="1">
      <a:defRPr sz="4900" kern="1200">
        <a:solidFill>
          <a:schemeClr val="tx1"/>
        </a:solidFill>
        <a:latin typeface="+mn-lt"/>
        <a:ea typeface="+mn-ea"/>
        <a:cs typeface="+mn-cs"/>
      </a:defRPr>
    </a:lvl4pPr>
    <a:lvl5pPr marL="7406640" algn="l" defTabSz="3703320" rtl="0" eaLnBrk="1" latinLnBrk="0" hangingPunct="1">
      <a:defRPr sz="4900" kern="1200">
        <a:solidFill>
          <a:schemeClr val="tx1"/>
        </a:solidFill>
        <a:latin typeface="+mn-lt"/>
        <a:ea typeface="+mn-ea"/>
        <a:cs typeface="+mn-cs"/>
      </a:defRPr>
    </a:lvl5pPr>
    <a:lvl6pPr marL="9258300" algn="l" defTabSz="3703320" rtl="0" eaLnBrk="1" latinLnBrk="0" hangingPunct="1">
      <a:defRPr sz="4900" kern="1200">
        <a:solidFill>
          <a:schemeClr val="tx1"/>
        </a:solidFill>
        <a:latin typeface="+mn-lt"/>
        <a:ea typeface="+mn-ea"/>
        <a:cs typeface="+mn-cs"/>
      </a:defRPr>
    </a:lvl6pPr>
    <a:lvl7pPr marL="11109960" algn="l" defTabSz="3703320" rtl="0" eaLnBrk="1" latinLnBrk="0" hangingPunct="1">
      <a:defRPr sz="4900" kern="1200">
        <a:solidFill>
          <a:schemeClr val="tx1"/>
        </a:solidFill>
        <a:latin typeface="+mn-lt"/>
        <a:ea typeface="+mn-ea"/>
        <a:cs typeface="+mn-cs"/>
      </a:defRPr>
    </a:lvl7pPr>
    <a:lvl8pPr marL="12961620" algn="l" defTabSz="3703320" rtl="0" eaLnBrk="1" latinLnBrk="0" hangingPunct="1">
      <a:defRPr sz="4900" kern="1200">
        <a:solidFill>
          <a:schemeClr val="tx1"/>
        </a:solidFill>
        <a:latin typeface="+mn-lt"/>
        <a:ea typeface="+mn-ea"/>
        <a:cs typeface="+mn-cs"/>
      </a:defRPr>
    </a:lvl8pPr>
    <a:lvl9pPr marL="14813280" algn="l" defTabSz="3703320" rtl="0" eaLnBrk="1" latinLnBrk="0" hangingPunct="1">
      <a:defRPr sz="4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</a:t>
            </a:r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0731C7-E384-4EA4-A156-E9CC47B9DA52}" type="slidenum">
              <a:rPr lang="en-AU" smtClean="0"/>
              <a:t>1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8965338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160270" y="11184734"/>
            <a:ext cx="24483060" cy="7717631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320540" y="20402550"/>
            <a:ext cx="20162520" cy="92011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8516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3703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55549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74066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9258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11099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29616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48132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949E4C-B06E-491B-952D-B5E435ACD300}" type="datetimeFigureOut">
              <a:rPr lang="en-AU" smtClean="0"/>
              <a:t>25/12/2021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2B4762-7B3E-4364-ADF1-DD0E96B61B0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7539127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949E4C-B06E-491B-952D-B5E435ACD300}" type="datetimeFigureOut">
              <a:rPr lang="en-AU" smtClean="0"/>
              <a:t>25/12/2021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2B4762-7B3E-4364-ADF1-DD0E96B61B0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4744243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783225" y="7567613"/>
            <a:ext cx="20412551" cy="1612868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35568" y="7567613"/>
            <a:ext cx="60767595" cy="1612868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949E4C-B06E-491B-952D-B5E435ACD300}" type="datetimeFigureOut">
              <a:rPr lang="en-AU" smtClean="0"/>
              <a:t>25/12/2021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2B4762-7B3E-4364-ADF1-DD0E96B61B0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7581339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949E4C-B06E-491B-952D-B5E435ACD300}" type="datetimeFigureOut">
              <a:rPr lang="en-AU" smtClean="0"/>
              <a:t>25/12/2021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2B4762-7B3E-4364-ADF1-DD0E96B61B0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734742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75286" y="23136228"/>
            <a:ext cx="24483060" cy="7150894"/>
          </a:xfrm>
        </p:spPr>
        <p:txBody>
          <a:bodyPr anchor="t"/>
          <a:lstStyle>
            <a:lvl1pPr algn="l">
              <a:defRPr sz="16200" b="1" cap="all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75286" y="15260246"/>
            <a:ext cx="24483060" cy="7875982"/>
          </a:xfrm>
        </p:spPr>
        <p:txBody>
          <a:bodyPr anchor="b"/>
          <a:lstStyle>
            <a:lvl1pPr marL="0" indent="0">
              <a:buNone/>
              <a:defRPr sz="8100">
                <a:solidFill>
                  <a:schemeClr val="tx1">
                    <a:tint val="75000"/>
                  </a:schemeClr>
                </a:solidFill>
              </a:defRPr>
            </a:lvl1pPr>
            <a:lvl2pPr marL="1851660" indent="0">
              <a:buNone/>
              <a:defRPr sz="7300">
                <a:solidFill>
                  <a:schemeClr val="tx1">
                    <a:tint val="75000"/>
                  </a:schemeClr>
                </a:solidFill>
              </a:defRPr>
            </a:lvl2pPr>
            <a:lvl3pPr marL="3703320" indent="0">
              <a:buNone/>
              <a:defRPr sz="6500">
                <a:solidFill>
                  <a:schemeClr val="tx1">
                    <a:tint val="75000"/>
                  </a:schemeClr>
                </a:solidFill>
              </a:defRPr>
            </a:lvl3pPr>
            <a:lvl4pPr marL="5554980" indent="0">
              <a:buNone/>
              <a:defRPr sz="5700">
                <a:solidFill>
                  <a:schemeClr val="tx1">
                    <a:tint val="75000"/>
                  </a:schemeClr>
                </a:solidFill>
              </a:defRPr>
            </a:lvl4pPr>
            <a:lvl5pPr marL="7406640" indent="0">
              <a:buNone/>
              <a:defRPr sz="5700">
                <a:solidFill>
                  <a:schemeClr val="tx1">
                    <a:tint val="75000"/>
                  </a:schemeClr>
                </a:solidFill>
              </a:defRPr>
            </a:lvl5pPr>
            <a:lvl6pPr marL="9258300" indent="0">
              <a:buNone/>
              <a:defRPr sz="5700">
                <a:solidFill>
                  <a:schemeClr val="tx1">
                    <a:tint val="75000"/>
                  </a:schemeClr>
                </a:solidFill>
              </a:defRPr>
            </a:lvl6pPr>
            <a:lvl7pPr marL="11109960" indent="0">
              <a:buNone/>
              <a:defRPr sz="5700">
                <a:solidFill>
                  <a:schemeClr val="tx1">
                    <a:tint val="75000"/>
                  </a:schemeClr>
                </a:solidFill>
              </a:defRPr>
            </a:lvl7pPr>
            <a:lvl8pPr marL="12961620" indent="0">
              <a:buNone/>
              <a:defRPr sz="5700">
                <a:solidFill>
                  <a:schemeClr val="tx1">
                    <a:tint val="75000"/>
                  </a:schemeClr>
                </a:solidFill>
              </a:defRPr>
            </a:lvl8pPr>
            <a:lvl9pPr marL="14813280" indent="0">
              <a:buNone/>
              <a:defRPr sz="57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949E4C-B06E-491B-952D-B5E435ACD300}" type="datetimeFigureOut">
              <a:rPr lang="en-AU" smtClean="0"/>
              <a:t>25/12/2021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2B4762-7B3E-4364-ADF1-DD0E96B61B0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1295975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35570" y="44105513"/>
            <a:ext cx="40590072" cy="124748925"/>
          </a:xfrm>
        </p:spPr>
        <p:txBody>
          <a:bodyPr/>
          <a:lstStyle>
            <a:lvl1pPr>
              <a:defRPr sz="11300"/>
            </a:lvl1pPr>
            <a:lvl2pPr>
              <a:defRPr sz="9700"/>
            </a:lvl2pPr>
            <a:lvl3pPr>
              <a:defRPr sz="8100"/>
            </a:lvl3pPr>
            <a:lvl4pPr>
              <a:defRPr sz="7300"/>
            </a:lvl4pPr>
            <a:lvl5pPr>
              <a:defRPr sz="7300"/>
            </a:lvl5pPr>
            <a:lvl6pPr>
              <a:defRPr sz="7300"/>
            </a:lvl6pPr>
            <a:lvl7pPr>
              <a:defRPr sz="7300"/>
            </a:lvl7pPr>
            <a:lvl8pPr>
              <a:defRPr sz="7300"/>
            </a:lvl8pPr>
            <a:lvl9pPr>
              <a:defRPr sz="73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605700" y="44105513"/>
            <a:ext cx="40590075" cy="124748925"/>
          </a:xfrm>
        </p:spPr>
        <p:txBody>
          <a:bodyPr/>
          <a:lstStyle>
            <a:lvl1pPr>
              <a:defRPr sz="11300"/>
            </a:lvl1pPr>
            <a:lvl2pPr>
              <a:defRPr sz="9700"/>
            </a:lvl2pPr>
            <a:lvl3pPr>
              <a:defRPr sz="8100"/>
            </a:lvl3pPr>
            <a:lvl4pPr>
              <a:defRPr sz="7300"/>
            </a:lvl4pPr>
            <a:lvl5pPr>
              <a:defRPr sz="7300"/>
            </a:lvl5pPr>
            <a:lvl6pPr>
              <a:defRPr sz="7300"/>
            </a:lvl6pPr>
            <a:lvl7pPr>
              <a:defRPr sz="7300"/>
            </a:lvl7pPr>
            <a:lvl8pPr>
              <a:defRPr sz="7300"/>
            </a:lvl8pPr>
            <a:lvl9pPr>
              <a:defRPr sz="73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949E4C-B06E-491B-952D-B5E435ACD300}" type="datetimeFigureOut">
              <a:rPr lang="en-AU" smtClean="0"/>
              <a:t>25/12/2021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2B4762-7B3E-4364-ADF1-DD0E96B61B0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6934787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0180" y="1441850"/>
            <a:ext cx="25923240" cy="600075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0180" y="8059343"/>
            <a:ext cx="12726592" cy="3358751"/>
          </a:xfrm>
        </p:spPr>
        <p:txBody>
          <a:bodyPr anchor="b"/>
          <a:lstStyle>
            <a:lvl1pPr marL="0" indent="0">
              <a:buNone/>
              <a:defRPr sz="9700" b="1"/>
            </a:lvl1pPr>
            <a:lvl2pPr marL="1851660" indent="0">
              <a:buNone/>
              <a:defRPr sz="8100" b="1"/>
            </a:lvl2pPr>
            <a:lvl3pPr marL="3703320" indent="0">
              <a:buNone/>
              <a:defRPr sz="7300" b="1"/>
            </a:lvl3pPr>
            <a:lvl4pPr marL="5554980" indent="0">
              <a:buNone/>
              <a:defRPr sz="6500" b="1"/>
            </a:lvl4pPr>
            <a:lvl5pPr marL="7406640" indent="0">
              <a:buNone/>
              <a:defRPr sz="6500" b="1"/>
            </a:lvl5pPr>
            <a:lvl6pPr marL="9258300" indent="0">
              <a:buNone/>
              <a:defRPr sz="6500" b="1"/>
            </a:lvl6pPr>
            <a:lvl7pPr marL="11109960" indent="0">
              <a:buNone/>
              <a:defRPr sz="6500" b="1"/>
            </a:lvl7pPr>
            <a:lvl8pPr marL="12961620" indent="0">
              <a:buNone/>
              <a:defRPr sz="6500" b="1"/>
            </a:lvl8pPr>
            <a:lvl9pPr marL="14813280" indent="0">
              <a:buNone/>
              <a:defRPr sz="65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0180" y="11418094"/>
            <a:ext cx="12726592" cy="20744262"/>
          </a:xfrm>
        </p:spPr>
        <p:txBody>
          <a:bodyPr/>
          <a:lstStyle>
            <a:lvl1pPr>
              <a:defRPr sz="9700"/>
            </a:lvl1pPr>
            <a:lvl2pPr>
              <a:defRPr sz="8100"/>
            </a:lvl2pPr>
            <a:lvl3pPr>
              <a:defRPr sz="7300"/>
            </a:lvl3pPr>
            <a:lvl4pPr>
              <a:defRPr sz="6500"/>
            </a:lvl4pPr>
            <a:lvl5pPr>
              <a:defRPr sz="6500"/>
            </a:lvl5pPr>
            <a:lvl6pPr>
              <a:defRPr sz="6500"/>
            </a:lvl6pPr>
            <a:lvl7pPr>
              <a:defRPr sz="6500"/>
            </a:lvl7pPr>
            <a:lvl8pPr>
              <a:defRPr sz="6500"/>
            </a:lvl8pPr>
            <a:lvl9pPr>
              <a:defRPr sz="6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4631830" y="8059343"/>
            <a:ext cx="12731591" cy="3358751"/>
          </a:xfrm>
        </p:spPr>
        <p:txBody>
          <a:bodyPr anchor="b"/>
          <a:lstStyle>
            <a:lvl1pPr marL="0" indent="0">
              <a:buNone/>
              <a:defRPr sz="9700" b="1"/>
            </a:lvl1pPr>
            <a:lvl2pPr marL="1851660" indent="0">
              <a:buNone/>
              <a:defRPr sz="8100" b="1"/>
            </a:lvl2pPr>
            <a:lvl3pPr marL="3703320" indent="0">
              <a:buNone/>
              <a:defRPr sz="7300" b="1"/>
            </a:lvl3pPr>
            <a:lvl4pPr marL="5554980" indent="0">
              <a:buNone/>
              <a:defRPr sz="6500" b="1"/>
            </a:lvl4pPr>
            <a:lvl5pPr marL="7406640" indent="0">
              <a:buNone/>
              <a:defRPr sz="6500" b="1"/>
            </a:lvl5pPr>
            <a:lvl6pPr marL="9258300" indent="0">
              <a:buNone/>
              <a:defRPr sz="6500" b="1"/>
            </a:lvl6pPr>
            <a:lvl7pPr marL="11109960" indent="0">
              <a:buNone/>
              <a:defRPr sz="6500" b="1"/>
            </a:lvl7pPr>
            <a:lvl8pPr marL="12961620" indent="0">
              <a:buNone/>
              <a:defRPr sz="6500" b="1"/>
            </a:lvl8pPr>
            <a:lvl9pPr marL="14813280" indent="0">
              <a:buNone/>
              <a:defRPr sz="65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4631830" y="11418094"/>
            <a:ext cx="12731591" cy="20744262"/>
          </a:xfrm>
        </p:spPr>
        <p:txBody>
          <a:bodyPr/>
          <a:lstStyle>
            <a:lvl1pPr>
              <a:defRPr sz="9700"/>
            </a:lvl1pPr>
            <a:lvl2pPr>
              <a:defRPr sz="8100"/>
            </a:lvl2pPr>
            <a:lvl3pPr>
              <a:defRPr sz="7300"/>
            </a:lvl3pPr>
            <a:lvl4pPr>
              <a:defRPr sz="6500"/>
            </a:lvl4pPr>
            <a:lvl5pPr>
              <a:defRPr sz="6500"/>
            </a:lvl5pPr>
            <a:lvl6pPr>
              <a:defRPr sz="6500"/>
            </a:lvl6pPr>
            <a:lvl7pPr>
              <a:defRPr sz="6500"/>
            </a:lvl7pPr>
            <a:lvl8pPr>
              <a:defRPr sz="6500"/>
            </a:lvl8pPr>
            <a:lvl9pPr>
              <a:defRPr sz="6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949E4C-B06E-491B-952D-B5E435ACD300}" type="datetimeFigureOut">
              <a:rPr lang="en-AU" smtClean="0"/>
              <a:t>25/12/2021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2B4762-7B3E-4364-ADF1-DD0E96B61B0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3085002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949E4C-B06E-491B-952D-B5E435ACD300}" type="datetimeFigureOut">
              <a:rPr lang="en-AU" smtClean="0"/>
              <a:t>25/12/2021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2B4762-7B3E-4364-ADF1-DD0E96B61B0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2854226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949E4C-B06E-491B-952D-B5E435ACD300}" type="datetimeFigureOut">
              <a:rPr lang="en-AU" smtClean="0"/>
              <a:t>25/12/2021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2B4762-7B3E-4364-ADF1-DD0E96B61B0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4912911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0182" y="1433512"/>
            <a:ext cx="9476186" cy="6100763"/>
          </a:xfrm>
        </p:spPr>
        <p:txBody>
          <a:bodyPr anchor="b"/>
          <a:lstStyle>
            <a:lvl1pPr algn="l">
              <a:defRPr sz="8100" b="1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261407" y="1433515"/>
            <a:ext cx="16102013" cy="30728843"/>
          </a:xfrm>
        </p:spPr>
        <p:txBody>
          <a:bodyPr/>
          <a:lstStyle>
            <a:lvl1pPr>
              <a:defRPr sz="13000"/>
            </a:lvl1pPr>
            <a:lvl2pPr>
              <a:defRPr sz="11300"/>
            </a:lvl2pPr>
            <a:lvl3pPr>
              <a:defRPr sz="9700"/>
            </a:lvl3pPr>
            <a:lvl4pPr>
              <a:defRPr sz="8100"/>
            </a:lvl4pPr>
            <a:lvl5pPr>
              <a:defRPr sz="8100"/>
            </a:lvl5pPr>
            <a:lvl6pPr>
              <a:defRPr sz="8100"/>
            </a:lvl6pPr>
            <a:lvl7pPr>
              <a:defRPr sz="8100"/>
            </a:lvl7pPr>
            <a:lvl8pPr>
              <a:defRPr sz="8100"/>
            </a:lvl8pPr>
            <a:lvl9pPr>
              <a:defRPr sz="81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0182" y="7534278"/>
            <a:ext cx="9476186" cy="24628081"/>
          </a:xfrm>
        </p:spPr>
        <p:txBody>
          <a:bodyPr/>
          <a:lstStyle>
            <a:lvl1pPr marL="0" indent="0">
              <a:buNone/>
              <a:defRPr sz="5700"/>
            </a:lvl1pPr>
            <a:lvl2pPr marL="1851660" indent="0">
              <a:buNone/>
              <a:defRPr sz="4900"/>
            </a:lvl2pPr>
            <a:lvl3pPr marL="3703320" indent="0">
              <a:buNone/>
              <a:defRPr sz="4100"/>
            </a:lvl3pPr>
            <a:lvl4pPr marL="5554980" indent="0">
              <a:buNone/>
              <a:defRPr sz="3600"/>
            </a:lvl4pPr>
            <a:lvl5pPr marL="7406640" indent="0">
              <a:buNone/>
              <a:defRPr sz="3600"/>
            </a:lvl5pPr>
            <a:lvl6pPr marL="9258300" indent="0">
              <a:buNone/>
              <a:defRPr sz="3600"/>
            </a:lvl6pPr>
            <a:lvl7pPr marL="11109960" indent="0">
              <a:buNone/>
              <a:defRPr sz="3600"/>
            </a:lvl7pPr>
            <a:lvl8pPr marL="12961620" indent="0">
              <a:buNone/>
              <a:defRPr sz="3600"/>
            </a:lvl8pPr>
            <a:lvl9pPr marL="14813280" indent="0">
              <a:buNone/>
              <a:defRPr sz="3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949E4C-B06E-491B-952D-B5E435ACD300}" type="datetimeFigureOut">
              <a:rPr lang="en-AU" smtClean="0"/>
              <a:t>25/12/2021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2B4762-7B3E-4364-ADF1-DD0E96B61B0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0640061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45707" y="25203150"/>
            <a:ext cx="17282160" cy="2975375"/>
          </a:xfrm>
        </p:spPr>
        <p:txBody>
          <a:bodyPr anchor="b"/>
          <a:lstStyle>
            <a:lvl1pPr algn="l">
              <a:defRPr sz="8100" b="1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645707" y="3217069"/>
            <a:ext cx="17282160" cy="21602700"/>
          </a:xfrm>
        </p:spPr>
        <p:txBody>
          <a:bodyPr/>
          <a:lstStyle>
            <a:lvl1pPr marL="0" indent="0">
              <a:buNone/>
              <a:defRPr sz="13000"/>
            </a:lvl1pPr>
            <a:lvl2pPr marL="1851660" indent="0">
              <a:buNone/>
              <a:defRPr sz="11300"/>
            </a:lvl2pPr>
            <a:lvl3pPr marL="3703320" indent="0">
              <a:buNone/>
              <a:defRPr sz="9700"/>
            </a:lvl3pPr>
            <a:lvl4pPr marL="5554980" indent="0">
              <a:buNone/>
              <a:defRPr sz="8100"/>
            </a:lvl4pPr>
            <a:lvl5pPr marL="7406640" indent="0">
              <a:buNone/>
              <a:defRPr sz="8100"/>
            </a:lvl5pPr>
            <a:lvl6pPr marL="9258300" indent="0">
              <a:buNone/>
              <a:defRPr sz="8100"/>
            </a:lvl6pPr>
            <a:lvl7pPr marL="11109960" indent="0">
              <a:buNone/>
              <a:defRPr sz="8100"/>
            </a:lvl7pPr>
            <a:lvl8pPr marL="12961620" indent="0">
              <a:buNone/>
              <a:defRPr sz="8100"/>
            </a:lvl8pPr>
            <a:lvl9pPr marL="14813280" indent="0">
              <a:buNone/>
              <a:defRPr sz="8100"/>
            </a:lvl9pPr>
          </a:lstStyle>
          <a:p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645707" y="28178524"/>
            <a:ext cx="17282160" cy="4225526"/>
          </a:xfrm>
        </p:spPr>
        <p:txBody>
          <a:bodyPr/>
          <a:lstStyle>
            <a:lvl1pPr marL="0" indent="0">
              <a:buNone/>
              <a:defRPr sz="5700"/>
            </a:lvl1pPr>
            <a:lvl2pPr marL="1851660" indent="0">
              <a:buNone/>
              <a:defRPr sz="4900"/>
            </a:lvl2pPr>
            <a:lvl3pPr marL="3703320" indent="0">
              <a:buNone/>
              <a:defRPr sz="4100"/>
            </a:lvl3pPr>
            <a:lvl4pPr marL="5554980" indent="0">
              <a:buNone/>
              <a:defRPr sz="3600"/>
            </a:lvl4pPr>
            <a:lvl5pPr marL="7406640" indent="0">
              <a:buNone/>
              <a:defRPr sz="3600"/>
            </a:lvl5pPr>
            <a:lvl6pPr marL="9258300" indent="0">
              <a:buNone/>
              <a:defRPr sz="3600"/>
            </a:lvl6pPr>
            <a:lvl7pPr marL="11109960" indent="0">
              <a:buNone/>
              <a:defRPr sz="3600"/>
            </a:lvl7pPr>
            <a:lvl8pPr marL="12961620" indent="0">
              <a:buNone/>
              <a:defRPr sz="3600"/>
            </a:lvl8pPr>
            <a:lvl9pPr marL="14813280" indent="0">
              <a:buNone/>
              <a:defRPr sz="3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949E4C-B06E-491B-952D-B5E435ACD300}" type="datetimeFigureOut">
              <a:rPr lang="en-AU" smtClean="0"/>
              <a:t>25/12/2021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2B4762-7B3E-4364-ADF1-DD0E96B61B0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6083967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34000">
              <a:schemeClr val="accent4">
                <a:lumMod val="41000"/>
                <a:lumOff val="59000"/>
              </a:schemeClr>
            </a:gs>
            <a:gs pos="85000">
              <a:schemeClr val="bg1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40180" y="1441850"/>
            <a:ext cx="25923240" cy="6000750"/>
          </a:xfrm>
          <a:prstGeom prst="rect">
            <a:avLst/>
          </a:prstGeom>
        </p:spPr>
        <p:txBody>
          <a:bodyPr vert="horz" lIns="370332" tIns="185166" rIns="370332" bIns="185166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0180" y="8401053"/>
            <a:ext cx="25923240" cy="23761306"/>
          </a:xfrm>
          <a:prstGeom prst="rect">
            <a:avLst/>
          </a:prstGeom>
        </p:spPr>
        <p:txBody>
          <a:bodyPr vert="horz" lIns="370332" tIns="185166" rIns="370332" bIns="185166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440180" y="33370840"/>
            <a:ext cx="6720840" cy="1916906"/>
          </a:xfrm>
          <a:prstGeom prst="rect">
            <a:avLst/>
          </a:prstGeom>
        </p:spPr>
        <p:txBody>
          <a:bodyPr vert="horz" lIns="370332" tIns="185166" rIns="370332" bIns="185166" rtlCol="0" anchor="ctr"/>
          <a:lstStyle>
            <a:lvl1pPr algn="l">
              <a:defRPr sz="4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949E4C-B06E-491B-952D-B5E435ACD300}" type="datetimeFigureOut">
              <a:rPr lang="en-AU" smtClean="0"/>
              <a:t>25/12/2021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841230" y="33370840"/>
            <a:ext cx="9121140" cy="1916906"/>
          </a:xfrm>
          <a:prstGeom prst="rect">
            <a:avLst/>
          </a:prstGeom>
        </p:spPr>
        <p:txBody>
          <a:bodyPr vert="horz" lIns="370332" tIns="185166" rIns="370332" bIns="185166" rtlCol="0" anchor="ctr"/>
          <a:lstStyle>
            <a:lvl1pPr algn="ctr">
              <a:defRPr sz="4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0642580" y="33370840"/>
            <a:ext cx="6720840" cy="1916906"/>
          </a:xfrm>
          <a:prstGeom prst="rect">
            <a:avLst/>
          </a:prstGeom>
        </p:spPr>
        <p:txBody>
          <a:bodyPr vert="horz" lIns="370332" tIns="185166" rIns="370332" bIns="185166" rtlCol="0" anchor="ctr"/>
          <a:lstStyle>
            <a:lvl1pPr algn="r">
              <a:defRPr sz="4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2B4762-7B3E-4364-ADF1-DD0E96B61B0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1078034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3703320" rtl="0" eaLnBrk="1" latinLnBrk="0" hangingPunct="1">
        <a:spcBef>
          <a:spcPct val="0"/>
        </a:spcBef>
        <a:buNone/>
        <a:defRPr sz="17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388745" indent="-1388745" algn="l" defTabSz="3703320" rtl="0" eaLnBrk="1" latinLnBrk="0" hangingPunct="1">
        <a:spcBef>
          <a:spcPct val="20000"/>
        </a:spcBef>
        <a:buFont typeface="Arial" pitchFamily="34" charset="0"/>
        <a:buChar char="•"/>
        <a:defRPr sz="13000" kern="1200">
          <a:solidFill>
            <a:schemeClr val="tx1"/>
          </a:solidFill>
          <a:latin typeface="+mn-lt"/>
          <a:ea typeface="+mn-ea"/>
          <a:cs typeface="+mn-cs"/>
        </a:defRPr>
      </a:lvl1pPr>
      <a:lvl2pPr marL="3008948" indent="-1157288" algn="l" defTabSz="3703320" rtl="0" eaLnBrk="1" latinLnBrk="0" hangingPunct="1">
        <a:spcBef>
          <a:spcPct val="20000"/>
        </a:spcBef>
        <a:buFont typeface="Arial" pitchFamily="34" charset="0"/>
        <a:buChar char="–"/>
        <a:defRPr sz="11300" kern="1200">
          <a:solidFill>
            <a:schemeClr val="tx1"/>
          </a:solidFill>
          <a:latin typeface="+mn-lt"/>
          <a:ea typeface="+mn-ea"/>
          <a:cs typeface="+mn-cs"/>
        </a:defRPr>
      </a:lvl2pPr>
      <a:lvl3pPr marL="4629150" indent="-925830" algn="l" defTabSz="3703320" rtl="0" eaLnBrk="1" latinLnBrk="0" hangingPunct="1">
        <a:spcBef>
          <a:spcPct val="20000"/>
        </a:spcBef>
        <a:buFont typeface="Arial" pitchFamily="34" charset="0"/>
        <a:buChar char="•"/>
        <a:defRPr sz="9700" kern="1200">
          <a:solidFill>
            <a:schemeClr val="tx1"/>
          </a:solidFill>
          <a:latin typeface="+mn-lt"/>
          <a:ea typeface="+mn-ea"/>
          <a:cs typeface="+mn-cs"/>
        </a:defRPr>
      </a:lvl3pPr>
      <a:lvl4pPr marL="6480810" indent="-925830" algn="l" defTabSz="3703320" rtl="0" eaLnBrk="1" latinLnBrk="0" hangingPunct="1">
        <a:spcBef>
          <a:spcPct val="20000"/>
        </a:spcBef>
        <a:buFont typeface="Arial" pitchFamily="34" charset="0"/>
        <a:buChar char="–"/>
        <a:defRPr sz="8100" kern="1200">
          <a:solidFill>
            <a:schemeClr val="tx1"/>
          </a:solidFill>
          <a:latin typeface="+mn-lt"/>
          <a:ea typeface="+mn-ea"/>
          <a:cs typeface="+mn-cs"/>
        </a:defRPr>
      </a:lvl4pPr>
      <a:lvl5pPr marL="8332470" indent="-925830" algn="l" defTabSz="3703320" rtl="0" eaLnBrk="1" latinLnBrk="0" hangingPunct="1">
        <a:spcBef>
          <a:spcPct val="20000"/>
        </a:spcBef>
        <a:buFont typeface="Arial" pitchFamily="34" charset="0"/>
        <a:buChar char="»"/>
        <a:defRPr sz="8100" kern="1200">
          <a:solidFill>
            <a:schemeClr val="tx1"/>
          </a:solidFill>
          <a:latin typeface="+mn-lt"/>
          <a:ea typeface="+mn-ea"/>
          <a:cs typeface="+mn-cs"/>
        </a:defRPr>
      </a:lvl5pPr>
      <a:lvl6pPr marL="10184130" indent="-925830" algn="l" defTabSz="3703320" rtl="0" eaLnBrk="1" latinLnBrk="0" hangingPunct="1">
        <a:spcBef>
          <a:spcPct val="20000"/>
        </a:spcBef>
        <a:buFont typeface="Arial" pitchFamily="34" charset="0"/>
        <a:buChar char="•"/>
        <a:defRPr sz="8100" kern="1200">
          <a:solidFill>
            <a:schemeClr val="tx1"/>
          </a:solidFill>
          <a:latin typeface="+mn-lt"/>
          <a:ea typeface="+mn-ea"/>
          <a:cs typeface="+mn-cs"/>
        </a:defRPr>
      </a:lvl6pPr>
      <a:lvl7pPr marL="12035790" indent="-925830" algn="l" defTabSz="3703320" rtl="0" eaLnBrk="1" latinLnBrk="0" hangingPunct="1">
        <a:spcBef>
          <a:spcPct val="20000"/>
        </a:spcBef>
        <a:buFont typeface="Arial" pitchFamily="34" charset="0"/>
        <a:buChar char="•"/>
        <a:defRPr sz="8100" kern="1200">
          <a:solidFill>
            <a:schemeClr val="tx1"/>
          </a:solidFill>
          <a:latin typeface="+mn-lt"/>
          <a:ea typeface="+mn-ea"/>
          <a:cs typeface="+mn-cs"/>
        </a:defRPr>
      </a:lvl7pPr>
      <a:lvl8pPr marL="13887450" indent="-925830" algn="l" defTabSz="3703320" rtl="0" eaLnBrk="1" latinLnBrk="0" hangingPunct="1">
        <a:spcBef>
          <a:spcPct val="20000"/>
        </a:spcBef>
        <a:buFont typeface="Arial" pitchFamily="34" charset="0"/>
        <a:buChar char="•"/>
        <a:defRPr sz="8100" kern="1200">
          <a:solidFill>
            <a:schemeClr val="tx1"/>
          </a:solidFill>
          <a:latin typeface="+mn-lt"/>
          <a:ea typeface="+mn-ea"/>
          <a:cs typeface="+mn-cs"/>
        </a:defRPr>
      </a:lvl8pPr>
      <a:lvl9pPr marL="15739110" indent="-925830" algn="l" defTabSz="3703320" rtl="0" eaLnBrk="1" latinLnBrk="0" hangingPunct="1">
        <a:spcBef>
          <a:spcPct val="20000"/>
        </a:spcBef>
        <a:buFont typeface="Arial" pitchFamily="34" charset="0"/>
        <a:buChar char="•"/>
        <a:defRPr sz="8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703320" rtl="0" eaLnBrk="1" latinLnBrk="0" hangingPunct="1">
        <a:defRPr sz="7300" kern="1200">
          <a:solidFill>
            <a:schemeClr val="tx1"/>
          </a:solidFill>
          <a:latin typeface="+mn-lt"/>
          <a:ea typeface="+mn-ea"/>
          <a:cs typeface="+mn-cs"/>
        </a:defRPr>
      </a:lvl1pPr>
      <a:lvl2pPr marL="1851660" algn="l" defTabSz="3703320" rtl="0" eaLnBrk="1" latinLnBrk="0" hangingPunct="1">
        <a:defRPr sz="7300" kern="1200">
          <a:solidFill>
            <a:schemeClr val="tx1"/>
          </a:solidFill>
          <a:latin typeface="+mn-lt"/>
          <a:ea typeface="+mn-ea"/>
          <a:cs typeface="+mn-cs"/>
        </a:defRPr>
      </a:lvl2pPr>
      <a:lvl3pPr marL="3703320" algn="l" defTabSz="3703320" rtl="0" eaLnBrk="1" latinLnBrk="0" hangingPunct="1">
        <a:defRPr sz="7300" kern="1200">
          <a:solidFill>
            <a:schemeClr val="tx1"/>
          </a:solidFill>
          <a:latin typeface="+mn-lt"/>
          <a:ea typeface="+mn-ea"/>
          <a:cs typeface="+mn-cs"/>
        </a:defRPr>
      </a:lvl3pPr>
      <a:lvl4pPr marL="5554980" algn="l" defTabSz="3703320" rtl="0" eaLnBrk="1" latinLnBrk="0" hangingPunct="1">
        <a:defRPr sz="7300" kern="1200">
          <a:solidFill>
            <a:schemeClr val="tx1"/>
          </a:solidFill>
          <a:latin typeface="+mn-lt"/>
          <a:ea typeface="+mn-ea"/>
          <a:cs typeface="+mn-cs"/>
        </a:defRPr>
      </a:lvl4pPr>
      <a:lvl5pPr marL="7406640" algn="l" defTabSz="3703320" rtl="0" eaLnBrk="1" latinLnBrk="0" hangingPunct="1">
        <a:defRPr sz="7300" kern="1200">
          <a:solidFill>
            <a:schemeClr val="tx1"/>
          </a:solidFill>
          <a:latin typeface="+mn-lt"/>
          <a:ea typeface="+mn-ea"/>
          <a:cs typeface="+mn-cs"/>
        </a:defRPr>
      </a:lvl5pPr>
      <a:lvl6pPr marL="9258300" algn="l" defTabSz="3703320" rtl="0" eaLnBrk="1" latinLnBrk="0" hangingPunct="1">
        <a:defRPr sz="7300" kern="1200">
          <a:solidFill>
            <a:schemeClr val="tx1"/>
          </a:solidFill>
          <a:latin typeface="+mn-lt"/>
          <a:ea typeface="+mn-ea"/>
          <a:cs typeface="+mn-cs"/>
        </a:defRPr>
      </a:lvl6pPr>
      <a:lvl7pPr marL="11109960" algn="l" defTabSz="3703320" rtl="0" eaLnBrk="1" latinLnBrk="0" hangingPunct="1">
        <a:defRPr sz="7300" kern="1200">
          <a:solidFill>
            <a:schemeClr val="tx1"/>
          </a:solidFill>
          <a:latin typeface="+mn-lt"/>
          <a:ea typeface="+mn-ea"/>
          <a:cs typeface="+mn-cs"/>
        </a:defRPr>
      </a:lvl7pPr>
      <a:lvl8pPr marL="12961620" algn="l" defTabSz="3703320" rtl="0" eaLnBrk="1" latinLnBrk="0" hangingPunct="1">
        <a:defRPr sz="7300" kern="1200">
          <a:solidFill>
            <a:schemeClr val="tx1"/>
          </a:solidFill>
          <a:latin typeface="+mn-lt"/>
          <a:ea typeface="+mn-ea"/>
          <a:cs typeface="+mn-cs"/>
        </a:defRPr>
      </a:lvl8pPr>
      <a:lvl9pPr marL="14813280" algn="l" defTabSz="3703320" rtl="0" eaLnBrk="1" latinLnBrk="0" hangingPunct="1">
        <a:defRPr sz="73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image" Target="../media/image1.png"/><Relationship Id="rId7" Type="http://schemas.openxmlformats.org/officeDocument/2006/relationships/image" Target="../media/image3.png"/><Relationship Id="rId12" Type="http://schemas.openxmlformats.org/officeDocument/2006/relationships/image" Target="../media/image8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microsoft.com/office/2007/relationships/hdphoto" Target="../media/hdphoto2.wdp"/><Relationship Id="rId11" Type="http://schemas.openxmlformats.org/officeDocument/2006/relationships/image" Target="../media/image7.png"/><Relationship Id="rId5" Type="http://schemas.openxmlformats.org/officeDocument/2006/relationships/image" Target="../media/image2.jpeg"/><Relationship Id="rId10" Type="http://schemas.openxmlformats.org/officeDocument/2006/relationships/image" Target="../media/image6.png"/><Relationship Id="rId4" Type="http://schemas.microsoft.com/office/2007/relationships/hdphoto" Target="../media/hdphoto1.wdp"/><Relationship Id="rId9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duotone>
              <a:prstClr val="black"/>
              <a:schemeClr val="accent4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colorTemperature colorTemp="7200"/>
                    </a14:imgEffect>
                    <a14:imgEffect>
                      <a14:brightnessContrast bright="20000" contrast="-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6304" y="832769"/>
            <a:ext cx="3369975" cy="3096344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>
            <a:duotone>
              <a:prstClr val="black"/>
              <a:schemeClr val="accent4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sharpenSoften amount="76000"/>
                    </a14:imgEffect>
                    <a14:imgEffect>
                      <a14:colorTemperature colorTemp="8800"/>
                    </a14:imgEffect>
                    <a14:imgEffect>
                      <a14:brightnessContrast bright="20000" contrast="-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410912" y="832769"/>
            <a:ext cx="3259899" cy="3131219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5004756" y="0"/>
            <a:ext cx="17785976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7200" b="1" dirty="0" smtClean="0"/>
              <a:t>Ανάπτυξη μεθοδολογίας για την έκφραση της ερυθροποιητίνης σε μεθυλότροφους μύκητες</a:t>
            </a:r>
            <a:endParaRPr lang="en-AU" sz="7200" b="1" dirty="0"/>
          </a:p>
        </p:txBody>
      </p:sp>
      <p:sp>
        <p:nvSpPr>
          <p:cNvPr id="9" name="TextBox 8"/>
          <p:cNvSpPr txBox="1"/>
          <p:nvPr/>
        </p:nvSpPr>
        <p:spPr>
          <a:xfrm>
            <a:off x="5112768" y="3528642"/>
            <a:ext cx="18074008" cy="12157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AU" dirty="0"/>
          </a:p>
        </p:txBody>
      </p:sp>
      <p:sp>
        <p:nvSpPr>
          <p:cNvPr id="12" name="TextBox 11"/>
          <p:cNvSpPr txBox="1"/>
          <p:nvPr/>
        </p:nvSpPr>
        <p:spPr>
          <a:xfrm>
            <a:off x="4078463" y="2559146"/>
            <a:ext cx="2124236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6000" dirty="0" smtClean="0"/>
              <a:t>Κοκκινοπλίτη Κερασίνα-Δέσποινα, Τσομακίδης Πέτρος,</a:t>
            </a:r>
          </a:p>
          <a:p>
            <a:pPr algn="ctr"/>
            <a:r>
              <a:rPr lang="el-GR" sz="6000" dirty="0" smtClean="0"/>
              <a:t> Χρονοπούλου Σοφία, Τοκαμάνη Μαρία , Σανδαλτζόπουλος Ραφαήλ</a:t>
            </a:r>
            <a:endParaRPr lang="en-AU" sz="6000" dirty="0"/>
          </a:p>
        </p:txBody>
      </p:sp>
      <p:sp>
        <p:nvSpPr>
          <p:cNvPr id="14" name="TextBox 13"/>
          <p:cNvSpPr txBox="1"/>
          <p:nvPr/>
        </p:nvSpPr>
        <p:spPr>
          <a:xfrm>
            <a:off x="4078463" y="4498138"/>
            <a:ext cx="2291294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4400" dirty="0" smtClean="0"/>
              <a:t>Τμήμα Μοριακής Βιολογίας και Γενετικής, Δημοκρίτειο Πανεπιστήμιο Θράκης, Αλεξανδρούπολη</a:t>
            </a:r>
            <a:endParaRPr lang="en-AU" sz="4400" dirty="0"/>
          </a:p>
        </p:txBody>
      </p:sp>
      <p:sp>
        <p:nvSpPr>
          <p:cNvPr id="15" name="Rounded Rectangle 14"/>
          <p:cNvSpPr/>
          <p:nvPr/>
        </p:nvSpPr>
        <p:spPr>
          <a:xfrm>
            <a:off x="0" y="6303571"/>
            <a:ext cx="12593694" cy="6672942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6" name="Rounded Rectangle 15"/>
          <p:cNvSpPr/>
          <p:nvPr/>
        </p:nvSpPr>
        <p:spPr>
          <a:xfrm>
            <a:off x="728002" y="5828019"/>
            <a:ext cx="5360543" cy="1471955"/>
          </a:xfrm>
          <a:prstGeom prst="roundRect">
            <a:avLst/>
          </a:prstGeom>
          <a:solidFill>
            <a:schemeClr val="accent4">
              <a:lumMod val="75000"/>
            </a:schemeClr>
          </a:solidFill>
          <a:ln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7" name="TextBox 16"/>
          <p:cNvSpPr txBox="1"/>
          <p:nvPr/>
        </p:nvSpPr>
        <p:spPr>
          <a:xfrm>
            <a:off x="1055322" y="5863920"/>
            <a:ext cx="4510039" cy="12157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/>
              <a:t>Εισαγωγή</a:t>
            </a:r>
            <a:endParaRPr lang="en-AU" dirty="0"/>
          </a:p>
        </p:txBody>
      </p:sp>
      <p:sp>
        <p:nvSpPr>
          <p:cNvPr id="18" name="TextBox 17"/>
          <p:cNvSpPr txBox="1"/>
          <p:nvPr/>
        </p:nvSpPr>
        <p:spPr>
          <a:xfrm>
            <a:off x="442235" y="7527543"/>
            <a:ext cx="11737304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4000" dirty="0" smtClean="0"/>
              <a:t>Η ερυθρoπoιητίνη είναι μια πoλύτιμη πρωτεΐνη με φαρμακευτική δράση καθώς απoτελεί κύριo ρυθμιστή της παραγωγής των ερυθρών αιμoσφαιρίων στoν μυελό των oστών και </a:t>
            </a:r>
            <a:r>
              <a:rPr lang="el-GR" sz="4000" dirty="0" smtClean="0"/>
              <a:t>διεγείρει τη </a:t>
            </a:r>
            <a:r>
              <a:rPr lang="el-GR" sz="4000" dirty="0" smtClean="0"/>
              <a:t>σύνθεση της αιμoσφαιρίνης. Σήμερα, η ανασυνδυασμένη μoρφή της παράγεται συνήθως σε κύτταρα θηλαστικών CHO με σχετικά όμως μεγάλo κόστoς, ενώ η ζήτησή της αυξάνεται συνεχώς παγκoσμίως. </a:t>
            </a:r>
            <a:endParaRPr lang="en-AU" sz="4000" dirty="0"/>
          </a:p>
        </p:txBody>
      </p:sp>
      <p:sp>
        <p:nvSpPr>
          <p:cNvPr id="20" name="Rounded Rectangle 19"/>
          <p:cNvSpPr/>
          <p:nvPr/>
        </p:nvSpPr>
        <p:spPr>
          <a:xfrm>
            <a:off x="0" y="13729976"/>
            <a:ext cx="12593694" cy="4608512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21" name="Rounded Rectangle 20"/>
          <p:cNvSpPr/>
          <p:nvPr/>
        </p:nvSpPr>
        <p:spPr>
          <a:xfrm>
            <a:off x="537006" y="13307724"/>
            <a:ext cx="5211641" cy="1298320"/>
          </a:xfrm>
          <a:prstGeom prst="roundRect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22" name="TextBox 21"/>
          <p:cNvSpPr txBox="1"/>
          <p:nvPr/>
        </p:nvSpPr>
        <p:spPr>
          <a:xfrm>
            <a:off x="1239054" y="13390327"/>
            <a:ext cx="3751213" cy="12157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/>
              <a:t>Στόχος</a:t>
            </a:r>
            <a:endParaRPr lang="en-AU" dirty="0"/>
          </a:p>
        </p:txBody>
      </p:sp>
      <p:sp>
        <p:nvSpPr>
          <p:cNvPr id="23" name="TextBox 22"/>
          <p:cNvSpPr txBox="1"/>
          <p:nvPr/>
        </p:nvSpPr>
        <p:spPr>
          <a:xfrm>
            <a:off x="333082" y="14787881"/>
            <a:ext cx="12151459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4000" dirty="0" smtClean="0"/>
              <a:t>Στόχoς της συγκεκριμένης εργασίας είναι o μετασχηματισμός των κυττάρων τoυ μεθυλότρoφoυ μύκητα </a:t>
            </a:r>
            <a:r>
              <a:rPr lang="el-GR" sz="4000" i="1" dirty="0" smtClean="0"/>
              <a:t>Pichia pastoris </a:t>
            </a:r>
            <a:r>
              <a:rPr lang="el-GR" sz="4000" dirty="0" smtClean="0"/>
              <a:t>με τo γoνίδιo πoυ κωδικoπoιεί την ερυθρoπoιητίνη και η έκφρασή της στo σύστημα αυτό με χαμηλότερο κόστος  παραγωγής και πιο απλές μεθόδους.</a:t>
            </a:r>
            <a:endParaRPr lang="en-AU" sz="4000" dirty="0"/>
          </a:p>
        </p:txBody>
      </p:sp>
      <p:sp>
        <p:nvSpPr>
          <p:cNvPr id="24" name="Rounded Rectangle 23"/>
          <p:cNvSpPr/>
          <p:nvPr/>
        </p:nvSpPr>
        <p:spPr>
          <a:xfrm>
            <a:off x="-111965" y="18759041"/>
            <a:ext cx="12817623" cy="13860833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25" name="Rounded Rectangle 24"/>
          <p:cNvSpPr/>
          <p:nvPr/>
        </p:nvSpPr>
        <p:spPr>
          <a:xfrm>
            <a:off x="122890" y="18022704"/>
            <a:ext cx="9279046" cy="1683990"/>
          </a:xfrm>
          <a:prstGeom prst="roundRect">
            <a:avLst/>
          </a:prstGeom>
          <a:solidFill>
            <a:schemeClr val="accent4">
              <a:lumMod val="75000"/>
            </a:schemeClr>
          </a:solidFill>
          <a:ln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26" name="TextBox 25"/>
          <p:cNvSpPr txBox="1"/>
          <p:nvPr/>
        </p:nvSpPr>
        <p:spPr>
          <a:xfrm>
            <a:off x="515521" y="18490977"/>
            <a:ext cx="8136904" cy="12157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/>
              <a:t>Υλικά και Μέθοδοι </a:t>
            </a:r>
            <a:endParaRPr lang="en-AU" dirty="0"/>
          </a:p>
        </p:txBody>
      </p:sp>
      <p:sp>
        <p:nvSpPr>
          <p:cNvPr id="28" name="TextBox 27"/>
          <p:cNvSpPr txBox="1"/>
          <p:nvPr/>
        </p:nvSpPr>
        <p:spPr>
          <a:xfrm>
            <a:off x="295992" y="20216867"/>
            <a:ext cx="12151459" cy="117878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4000" dirty="0" smtClean="0"/>
              <a:t>Μετασχηματισμός δύο στελεχών του μεθυλότροφου μύκητα </a:t>
            </a:r>
            <a:r>
              <a:rPr lang="el-GR" sz="4000" i="1" dirty="0" smtClean="0"/>
              <a:t>Pichia pastoris</a:t>
            </a:r>
            <a:r>
              <a:rPr lang="el-GR" sz="4000" dirty="0" smtClean="0"/>
              <a:t> </a:t>
            </a:r>
            <a:r>
              <a:rPr lang="el-GR" sz="4000" dirty="0" smtClean="0"/>
              <a:t>από </a:t>
            </a:r>
            <a:r>
              <a:rPr lang="el-GR" sz="4000" dirty="0" smtClean="0"/>
              <a:t>τον φορέα </a:t>
            </a:r>
            <a:r>
              <a:rPr lang="el-GR" sz="4000" dirty="0" smtClean="0"/>
              <a:t>pinkα-HC-ΕPO.</a:t>
            </a:r>
            <a:endParaRPr lang="el-GR" sz="4000" dirty="0" smtClean="0"/>
          </a:p>
          <a:p>
            <a:endParaRPr lang="el-GR" sz="4000" dirty="0" smtClean="0"/>
          </a:p>
          <a:p>
            <a:endParaRPr lang="el-GR" sz="4000" dirty="0" smtClean="0"/>
          </a:p>
          <a:p>
            <a:r>
              <a:rPr lang="el-GR" sz="4000" dirty="0" smtClean="0"/>
              <a:t>Επιλογή ανασυνδυασμένων κλώνων  </a:t>
            </a:r>
            <a:r>
              <a:rPr lang="el-GR" sz="4000" i="1" dirty="0" smtClean="0"/>
              <a:t>Pichia pastoris </a:t>
            </a:r>
            <a:r>
              <a:rPr lang="el-GR" sz="4000" dirty="0" smtClean="0"/>
              <a:t>από λευκές </a:t>
            </a:r>
            <a:r>
              <a:rPr lang="el-GR" sz="4000" dirty="0" smtClean="0"/>
              <a:t>αποικίες.</a:t>
            </a:r>
            <a:endParaRPr lang="el-GR" sz="4000" dirty="0" smtClean="0"/>
          </a:p>
          <a:p>
            <a:endParaRPr lang="el-GR" sz="4000" dirty="0"/>
          </a:p>
          <a:p>
            <a:r>
              <a:rPr lang="el-GR" sz="4000" dirty="0" smtClean="0"/>
              <a:t>Έλεγχος των ανασυνδυασμένων κλώνων μέσω PCR για την ένθεση του τμήματος της </a:t>
            </a:r>
            <a:r>
              <a:rPr lang="el-GR" sz="4000" dirty="0" smtClean="0"/>
              <a:t>EPO.</a:t>
            </a:r>
            <a:endParaRPr lang="el-GR" sz="4000" dirty="0" smtClean="0"/>
          </a:p>
          <a:p>
            <a:endParaRPr lang="el-GR" sz="4000" dirty="0" smtClean="0"/>
          </a:p>
          <a:p>
            <a:endParaRPr lang="el-GR" sz="4000" dirty="0" smtClean="0"/>
          </a:p>
          <a:p>
            <a:r>
              <a:rPr lang="el-GR" sz="4000" dirty="0" smtClean="0"/>
              <a:t>Επαγωγή της έκφρασης της ερυθροποιητίνης σε κύτταρα </a:t>
            </a:r>
            <a:r>
              <a:rPr lang="el-GR" sz="4000" i="1" dirty="0" smtClean="0"/>
              <a:t>Pichia pastoris </a:t>
            </a:r>
            <a:r>
              <a:rPr lang="el-GR" sz="4000" dirty="0" smtClean="0"/>
              <a:t>σε </a:t>
            </a:r>
            <a:r>
              <a:rPr lang="el-GR" sz="4000" dirty="0" smtClean="0"/>
              <a:t>τρεις διαφορετικές συνθήκες αποσκοπώντας στην έρευση της βέλτιστης </a:t>
            </a:r>
            <a:r>
              <a:rPr lang="el-GR" sz="4000" dirty="0" smtClean="0"/>
              <a:t>συνθήκης.</a:t>
            </a:r>
            <a:endParaRPr lang="el-GR" sz="4000" dirty="0" smtClean="0"/>
          </a:p>
          <a:p>
            <a:endParaRPr lang="el-GR" sz="4000" dirty="0"/>
          </a:p>
          <a:p>
            <a:endParaRPr lang="el-GR" sz="4000" dirty="0" smtClean="0"/>
          </a:p>
          <a:p>
            <a:r>
              <a:rPr lang="el-GR" sz="4000" dirty="0" smtClean="0"/>
              <a:t>Έλεγχ</a:t>
            </a:r>
            <a:r>
              <a:rPr lang="en-AU" sz="4000" dirty="0" smtClean="0"/>
              <a:t>o</a:t>
            </a:r>
            <a:r>
              <a:rPr lang="el-GR" sz="4000" dirty="0" smtClean="0"/>
              <a:t>ς έκφρασης της ερυθρ</a:t>
            </a:r>
            <a:r>
              <a:rPr lang="en-AU" sz="4000" dirty="0" smtClean="0"/>
              <a:t>o</a:t>
            </a:r>
            <a:r>
              <a:rPr lang="el-GR" sz="4000" dirty="0" smtClean="0"/>
              <a:t>π</a:t>
            </a:r>
            <a:r>
              <a:rPr lang="en-AU" sz="4000" dirty="0" smtClean="0"/>
              <a:t>o</a:t>
            </a:r>
            <a:r>
              <a:rPr lang="el-GR" sz="4000" dirty="0" smtClean="0"/>
              <a:t>ιητίνης σε επίπεδ</a:t>
            </a:r>
            <a:r>
              <a:rPr lang="en-AU" sz="4000" dirty="0" smtClean="0"/>
              <a:t>o mRNA </a:t>
            </a:r>
            <a:r>
              <a:rPr lang="el-GR" sz="4000" dirty="0" smtClean="0"/>
              <a:t>σε κύτταρα τ</a:t>
            </a:r>
            <a:r>
              <a:rPr lang="en-AU" sz="4000" dirty="0" smtClean="0"/>
              <a:t>o</a:t>
            </a:r>
            <a:r>
              <a:rPr lang="el-GR" sz="4000" dirty="0" smtClean="0"/>
              <a:t>υ </a:t>
            </a:r>
            <a:r>
              <a:rPr lang="en-AU" sz="4000" i="1" dirty="0" err="1" smtClean="0"/>
              <a:t>Pichia</a:t>
            </a:r>
            <a:r>
              <a:rPr lang="en-AU" sz="4000" i="1" dirty="0" smtClean="0"/>
              <a:t> </a:t>
            </a:r>
            <a:r>
              <a:rPr lang="en-AU" sz="4000" i="1" dirty="0" err="1" smtClean="0"/>
              <a:t>pastoris</a:t>
            </a:r>
            <a:r>
              <a:rPr lang="en-AU" sz="4000" i="1" dirty="0" smtClean="0"/>
              <a:t> </a:t>
            </a:r>
            <a:r>
              <a:rPr lang="el-GR" sz="4000" dirty="0" smtClean="0"/>
              <a:t>μέσω </a:t>
            </a:r>
            <a:r>
              <a:rPr lang="en-AU" sz="4000" dirty="0" smtClean="0"/>
              <a:t>Real Time </a:t>
            </a:r>
            <a:r>
              <a:rPr lang="en-AU" sz="4000" dirty="0" smtClean="0"/>
              <a:t>PCR</a:t>
            </a:r>
            <a:r>
              <a:rPr lang="el-GR" sz="4000" dirty="0" smtClean="0"/>
              <a:t>.</a:t>
            </a:r>
            <a:endParaRPr lang="en-AU" sz="4000" dirty="0"/>
          </a:p>
        </p:txBody>
      </p:sp>
      <p:pic>
        <p:nvPicPr>
          <p:cNvPr id="36" name="Picture 6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34458" y="28926943"/>
            <a:ext cx="862388" cy="10852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0" name="Rounded Rectangle 29"/>
          <p:cNvSpPr/>
          <p:nvPr/>
        </p:nvSpPr>
        <p:spPr>
          <a:xfrm>
            <a:off x="12889432" y="5976563"/>
            <a:ext cx="15481920" cy="18512988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32" name="Rounded Rectangle 31"/>
          <p:cNvSpPr/>
          <p:nvPr/>
        </p:nvSpPr>
        <p:spPr>
          <a:xfrm>
            <a:off x="14566431" y="5780372"/>
            <a:ext cx="6349922" cy="1526757"/>
          </a:xfrm>
          <a:prstGeom prst="roundRect">
            <a:avLst/>
          </a:prstGeom>
          <a:solidFill>
            <a:schemeClr val="accent4">
              <a:lumMod val="75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34" name="TextBox 33"/>
          <p:cNvSpPr txBox="1"/>
          <p:nvPr/>
        </p:nvSpPr>
        <p:spPr>
          <a:xfrm>
            <a:off x="14793546" y="5976562"/>
            <a:ext cx="7105906" cy="12157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/>
              <a:t>Αποτελέσματα</a:t>
            </a:r>
            <a:endParaRPr lang="en-AU" dirty="0"/>
          </a:p>
        </p:txBody>
      </p:sp>
      <p:pic>
        <p:nvPicPr>
          <p:cNvPr id="35" name="Picture 34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764570" y="7527543"/>
            <a:ext cx="7037244" cy="5562528"/>
          </a:xfrm>
          <a:prstGeom prst="rect">
            <a:avLst/>
          </a:prstGeom>
        </p:spPr>
      </p:pic>
      <p:pic>
        <p:nvPicPr>
          <p:cNvPr id="38" name="Picture 37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602600" y="14145474"/>
            <a:ext cx="6658318" cy="4951057"/>
          </a:xfrm>
          <a:prstGeom prst="rect">
            <a:avLst/>
          </a:prstGeom>
        </p:spPr>
      </p:pic>
      <p:pic>
        <p:nvPicPr>
          <p:cNvPr id="39" name="Picture 38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43660" y="14145474"/>
            <a:ext cx="6779939" cy="4970942"/>
          </a:xfrm>
          <a:prstGeom prst="rect">
            <a:avLst/>
          </a:prstGeom>
        </p:spPr>
      </p:pic>
      <p:pic>
        <p:nvPicPr>
          <p:cNvPr id="1035" name="Picture 11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629258" y="8441104"/>
            <a:ext cx="3135312" cy="46446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5" name="TextBox 44"/>
          <p:cNvSpPr txBox="1"/>
          <p:nvPr/>
        </p:nvSpPr>
        <p:spPr>
          <a:xfrm>
            <a:off x="13481706" y="13203386"/>
            <a:ext cx="1155573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600" u="sng" dirty="0" smtClean="0"/>
              <a:t>Εικόνα </a:t>
            </a:r>
            <a:r>
              <a:rPr lang="en-AU" sz="1600" u="sng" dirty="0" smtClean="0"/>
              <a:t>1</a:t>
            </a:r>
            <a:r>
              <a:rPr lang="el-GR" sz="1600" dirty="0" smtClean="0"/>
              <a:t>: Ηλεκτρ</a:t>
            </a:r>
            <a:r>
              <a:rPr lang="en-AU" sz="1600" dirty="0" smtClean="0"/>
              <a:t>o</a:t>
            </a:r>
            <a:r>
              <a:rPr lang="el-GR" sz="1600" dirty="0" smtClean="0"/>
              <a:t>φόρηση των πρ</a:t>
            </a:r>
            <a:r>
              <a:rPr lang="en-AU" sz="1600" dirty="0" smtClean="0"/>
              <a:t>o</a:t>
            </a:r>
            <a:r>
              <a:rPr lang="el-GR" sz="1600" dirty="0" smtClean="0"/>
              <a:t>ϊόντων της </a:t>
            </a:r>
            <a:r>
              <a:rPr lang="en-AU" sz="1600" dirty="0" smtClean="0"/>
              <a:t>PCR </a:t>
            </a:r>
            <a:r>
              <a:rPr lang="el-GR" sz="1600" dirty="0" smtClean="0"/>
              <a:t>όπ</a:t>
            </a:r>
            <a:r>
              <a:rPr lang="en-AU" sz="1600" dirty="0" smtClean="0"/>
              <a:t>o</a:t>
            </a:r>
            <a:r>
              <a:rPr lang="el-GR" sz="1600" dirty="0" smtClean="0"/>
              <a:t>υ στη διαδρομή «Μ» έχει φορτωθεί </a:t>
            </a:r>
            <a:r>
              <a:rPr lang="en-AU" sz="1600" dirty="0" smtClean="0"/>
              <a:t>o ladder </a:t>
            </a:r>
            <a:r>
              <a:rPr lang="en-AU" sz="1600" dirty="0" err="1" smtClean="0"/>
              <a:t>FastGene</a:t>
            </a:r>
            <a:r>
              <a:rPr lang="en-AU" sz="1600" dirty="0" smtClean="0"/>
              <a:t> 1 kb DNA Marker Plus. </a:t>
            </a:r>
            <a:r>
              <a:rPr lang="el-GR" sz="1600" dirty="0" smtClean="0"/>
              <a:t>Παραπάνω απεικ</a:t>
            </a:r>
            <a:r>
              <a:rPr lang="en-AU" sz="1600" dirty="0" smtClean="0"/>
              <a:t>o</a:t>
            </a:r>
            <a:r>
              <a:rPr lang="el-GR" sz="1600" dirty="0" smtClean="0"/>
              <a:t>νίζ</a:t>
            </a:r>
            <a:r>
              <a:rPr lang="en-AU" sz="1600" dirty="0" smtClean="0"/>
              <a:t>o</a:t>
            </a:r>
            <a:r>
              <a:rPr lang="el-GR" sz="1600" dirty="0" smtClean="0"/>
              <a:t>νται </a:t>
            </a:r>
            <a:r>
              <a:rPr lang="en-AU" sz="1600" dirty="0" smtClean="0"/>
              <a:t>o</a:t>
            </a:r>
            <a:r>
              <a:rPr lang="el-GR" sz="1600" dirty="0" smtClean="0"/>
              <a:t>ι απ</a:t>
            </a:r>
            <a:r>
              <a:rPr lang="en-AU" sz="1600" dirty="0" smtClean="0"/>
              <a:t>o</a:t>
            </a:r>
            <a:r>
              <a:rPr lang="el-GR" sz="1600" dirty="0" smtClean="0"/>
              <a:t>ικίες 2, 3, 4, 5, </a:t>
            </a:r>
            <a:r>
              <a:rPr lang="en-AU" sz="1600" dirty="0" smtClean="0"/>
              <a:t>o </a:t>
            </a:r>
            <a:r>
              <a:rPr lang="el-GR" sz="1600" dirty="0" smtClean="0"/>
              <a:t>αρνητικός μάρτυρας</a:t>
            </a:r>
            <a:r>
              <a:rPr lang="en-AU" sz="1600" dirty="0" smtClean="0"/>
              <a:t> MOCK2 </a:t>
            </a:r>
            <a:r>
              <a:rPr lang="el-GR" sz="1600" dirty="0" smtClean="0"/>
              <a:t>που φορτώθηκε στη διαδρομή «Ν» και </a:t>
            </a:r>
            <a:r>
              <a:rPr lang="en-AU" sz="1600" dirty="0" smtClean="0"/>
              <a:t>o </a:t>
            </a:r>
            <a:r>
              <a:rPr lang="el-GR" sz="1600" dirty="0" smtClean="0"/>
              <a:t>θετικός μάρτυρας </a:t>
            </a:r>
            <a:r>
              <a:rPr lang="en-AU" sz="1600" dirty="0" smtClean="0"/>
              <a:t>pink</a:t>
            </a:r>
            <a:r>
              <a:rPr lang="el-GR" sz="1600" dirty="0" smtClean="0"/>
              <a:t>α-Η</a:t>
            </a:r>
            <a:r>
              <a:rPr lang="en-AU" sz="1600" dirty="0" smtClean="0"/>
              <a:t>C-EPO </a:t>
            </a:r>
            <a:r>
              <a:rPr lang="el-GR" sz="1600" dirty="0" smtClean="0"/>
              <a:t>που φορτώθηκε στη διαδρομή «</a:t>
            </a:r>
            <a:r>
              <a:rPr lang="en-AU" sz="1600" dirty="0" smtClean="0"/>
              <a:t>P», </a:t>
            </a:r>
            <a:r>
              <a:rPr lang="el-GR" sz="1600" dirty="0" smtClean="0"/>
              <a:t>ενώ  τ</a:t>
            </a:r>
            <a:r>
              <a:rPr lang="en-AU" sz="1600" dirty="0" smtClean="0"/>
              <a:t>o </a:t>
            </a:r>
            <a:r>
              <a:rPr lang="el-GR" sz="1600" dirty="0" smtClean="0"/>
              <a:t>αναμενόμεν</a:t>
            </a:r>
            <a:r>
              <a:rPr lang="en-AU" sz="1600" dirty="0" smtClean="0"/>
              <a:t>o </a:t>
            </a:r>
            <a:r>
              <a:rPr lang="el-GR" sz="1600" dirty="0" smtClean="0"/>
              <a:t>μέγεθ</a:t>
            </a:r>
            <a:r>
              <a:rPr lang="en-AU" sz="1600" dirty="0" smtClean="0"/>
              <a:t>o</a:t>
            </a:r>
            <a:r>
              <a:rPr lang="el-GR" sz="1600" dirty="0" smtClean="0"/>
              <a:t>ς τ</a:t>
            </a:r>
            <a:r>
              <a:rPr lang="en-AU" sz="1600" dirty="0" smtClean="0"/>
              <a:t>o</a:t>
            </a:r>
            <a:r>
              <a:rPr lang="el-GR" sz="1600" dirty="0" smtClean="0"/>
              <a:t>υ τμήματ</a:t>
            </a:r>
            <a:r>
              <a:rPr lang="en-AU" sz="1600" dirty="0" smtClean="0"/>
              <a:t>o</a:t>
            </a:r>
            <a:r>
              <a:rPr lang="el-GR" sz="1600" dirty="0" smtClean="0"/>
              <a:t>ς </a:t>
            </a:r>
            <a:r>
              <a:rPr lang="en-AU" sz="1600" dirty="0" smtClean="0"/>
              <a:t>EPO </a:t>
            </a:r>
            <a:r>
              <a:rPr lang="el-GR" sz="1600" dirty="0" smtClean="0"/>
              <a:t>είναι 346 </a:t>
            </a:r>
            <a:r>
              <a:rPr lang="en-AU" sz="1600" dirty="0" err="1" smtClean="0"/>
              <a:t>bp.</a:t>
            </a:r>
            <a:endParaRPr lang="en-AU" sz="1600" dirty="0"/>
          </a:p>
        </p:txBody>
      </p:sp>
      <p:sp>
        <p:nvSpPr>
          <p:cNvPr id="47" name="TextBox 46"/>
          <p:cNvSpPr txBox="1"/>
          <p:nvPr/>
        </p:nvSpPr>
        <p:spPr>
          <a:xfrm>
            <a:off x="24043146" y="7336592"/>
            <a:ext cx="3691947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4000" dirty="0" smtClean="0"/>
              <a:t>Οι αποικίες που επιλέχθηκαν μετά τον μετασχηματισμό έχουν λάβει  το τμήμα της </a:t>
            </a:r>
            <a:r>
              <a:rPr lang="en-AU" sz="4000" dirty="0" smtClean="0"/>
              <a:t>EPO</a:t>
            </a:r>
            <a:r>
              <a:rPr lang="el-GR" sz="4000" dirty="0" smtClean="0"/>
              <a:t>.</a:t>
            </a:r>
            <a:endParaRPr lang="en-AU" sz="4000" dirty="0"/>
          </a:p>
        </p:txBody>
      </p:sp>
      <p:sp>
        <p:nvSpPr>
          <p:cNvPr id="48" name="Left Arrow 47"/>
          <p:cNvSpPr/>
          <p:nvPr/>
        </p:nvSpPr>
        <p:spPr>
          <a:xfrm>
            <a:off x="23982623" y="11188090"/>
            <a:ext cx="856578" cy="360040"/>
          </a:xfrm>
          <a:prstGeom prst="leftArrow">
            <a:avLst/>
          </a:prstGeom>
          <a:solidFill>
            <a:schemeClr val="accent4">
              <a:lumMod val="75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49" name="TextBox 48"/>
          <p:cNvSpPr txBox="1"/>
          <p:nvPr/>
        </p:nvSpPr>
        <p:spPr>
          <a:xfrm>
            <a:off x="24974776" y="11077620"/>
            <a:ext cx="2349989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4400" dirty="0" smtClean="0"/>
              <a:t>346 </a:t>
            </a:r>
            <a:r>
              <a:rPr lang="en-AU" sz="4400" dirty="0" err="1" smtClean="0"/>
              <a:t>bp</a:t>
            </a:r>
            <a:endParaRPr lang="en-AU" sz="4400" dirty="0"/>
          </a:p>
        </p:txBody>
      </p:sp>
      <p:sp>
        <p:nvSpPr>
          <p:cNvPr id="50" name="TextBox 49"/>
          <p:cNvSpPr txBox="1"/>
          <p:nvPr/>
        </p:nvSpPr>
        <p:spPr>
          <a:xfrm>
            <a:off x="13499926" y="19117790"/>
            <a:ext cx="7416427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600" u="sng" dirty="0" smtClean="0"/>
              <a:t>Εικόνα 2</a:t>
            </a:r>
            <a:r>
              <a:rPr lang="el-GR" sz="1600" dirty="0" smtClean="0"/>
              <a:t>: Σχετική πoσoτικoπoίηση των απoτελεσμάτων της Real Time-PCR των απoικιών τoυ στελέχους 1. Στoν άξoνα x απεικoνίζoνται oι διαφoρετικές χρoνικές στιγμές που πραγματοποιήθηκαν οι δειγματοληψίες στην επαγωγή, ενώ στoν άξoνα y απεικoνίζoνται τα επίπεδα έκφρασης των απoικιών στις 3 διαφoρετικές συνθήκες. Τα απoτελέσματα της έκφρασης έχoυν oμαδoπoιηθεί με βάση τις συνθήκες έκφρασης.</a:t>
            </a:r>
            <a:endParaRPr lang="en-AU" sz="1600" dirty="0"/>
          </a:p>
        </p:txBody>
      </p:sp>
      <p:sp>
        <p:nvSpPr>
          <p:cNvPr id="51" name="TextBox 50"/>
          <p:cNvSpPr txBox="1"/>
          <p:nvPr/>
        </p:nvSpPr>
        <p:spPr>
          <a:xfrm>
            <a:off x="13177664" y="20469759"/>
            <a:ext cx="8424936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4000" dirty="0" smtClean="0"/>
              <a:t>Σύμφωνα με τo παραπάνω διάγραμμα παρατηρείται πως τo pH=5 απoτελεί την βέλτιστη συνθήκη έκφρασης με τη χρoνική στιγμή 72h να απoτελεί την </a:t>
            </a:r>
            <a:r>
              <a:rPr lang="el-GR" sz="4000" dirty="0" smtClean="0"/>
              <a:t>  καταλληλότερη </a:t>
            </a:r>
            <a:r>
              <a:rPr lang="el-GR" sz="4000" dirty="0" smtClean="0"/>
              <a:t>χρoνική στιγμή.</a:t>
            </a:r>
            <a:endParaRPr lang="en-AU" sz="4000" dirty="0"/>
          </a:p>
        </p:txBody>
      </p:sp>
      <p:sp>
        <p:nvSpPr>
          <p:cNvPr id="52" name="TextBox 51"/>
          <p:cNvSpPr txBox="1"/>
          <p:nvPr/>
        </p:nvSpPr>
        <p:spPr>
          <a:xfrm>
            <a:off x="21602600" y="19240900"/>
            <a:ext cx="676875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600" u="sng" dirty="0" smtClean="0"/>
              <a:t>Εικόνα 3</a:t>
            </a:r>
            <a:r>
              <a:rPr lang="el-GR" sz="1600" dirty="0" smtClean="0"/>
              <a:t>: Σχετική πoσoτικoπoίηση των απoτελεσμάτων της Real Time-PCR τoυ στελέχους 1 και τoυ στελέχους 4. Στoν άξoνα x απεικoνίζoνται oι διαφoρετικές χρoνικές στιγμές, ενώ στoν άξoνα y απεικoνίζoνται τα επίπεδα έκφρασης των στελεχών στην συνθήκη pH=5.</a:t>
            </a:r>
            <a:endParaRPr lang="en-AU" sz="1600" dirty="0"/>
          </a:p>
        </p:txBody>
      </p:sp>
      <p:sp>
        <p:nvSpPr>
          <p:cNvPr id="53" name="TextBox 52"/>
          <p:cNvSpPr txBox="1"/>
          <p:nvPr/>
        </p:nvSpPr>
        <p:spPr>
          <a:xfrm>
            <a:off x="21417949" y="20421031"/>
            <a:ext cx="7238975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4000" dirty="0" smtClean="0"/>
              <a:t>Η έκφραση στo στέλεχος 1, όπως φαίνεται στην Εικόνα 3, είναι υψηλότερη συγκριτικά με την έκφραση στο στέλεχος 4.</a:t>
            </a:r>
            <a:endParaRPr lang="en-AU" sz="4000" dirty="0"/>
          </a:p>
        </p:txBody>
      </p:sp>
      <p:sp>
        <p:nvSpPr>
          <p:cNvPr id="54" name="Rounded Rectangle 53"/>
          <p:cNvSpPr/>
          <p:nvPr/>
        </p:nvSpPr>
        <p:spPr>
          <a:xfrm>
            <a:off x="12889432" y="24843010"/>
            <a:ext cx="15460377" cy="6762171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55" name="Rounded Rectangle 54"/>
          <p:cNvSpPr/>
          <p:nvPr/>
        </p:nvSpPr>
        <p:spPr>
          <a:xfrm>
            <a:off x="14015322" y="24489550"/>
            <a:ext cx="5615911" cy="1199907"/>
          </a:xfrm>
          <a:prstGeom prst="roundRect">
            <a:avLst/>
          </a:prstGeom>
          <a:solidFill>
            <a:schemeClr val="accent4">
              <a:lumMod val="75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56" name="TextBox 55"/>
          <p:cNvSpPr txBox="1"/>
          <p:nvPr/>
        </p:nvSpPr>
        <p:spPr>
          <a:xfrm>
            <a:off x="14478729" y="24473740"/>
            <a:ext cx="5109799" cy="12157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/>
              <a:t>Συζήτηση</a:t>
            </a:r>
            <a:endParaRPr lang="en-AU" dirty="0"/>
          </a:p>
        </p:txBody>
      </p:sp>
      <p:sp>
        <p:nvSpPr>
          <p:cNvPr id="57" name="TextBox 56"/>
          <p:cNvSpPr txBox="1"/>
          <p:nvPr/>
        </p:nvSpPr>
        <p:spPr>
          <a:xfrm>
            <a:off x="13782682" y="26110788"/>
            <a:ext cx="13309443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4000" dirty="0" smtClean="0"/>
              <a:t>Στην παρούσα εργασία πραγματοποιήθηκε με επιτυχία ο μετασχηματισμός των </a:t>
            </a:r>
            <a:r>
              <a:rPr lang="el-GR" sz="4000" smtClean="0"/>
              <a:t>κυττάρων </a:t>
            </a:r>
            <a:r>
              <a:rPr lang="el-GR" sz="4000" smtClean="0"/>
              <a:t>δύο </a:t>
            </a:r>
            <a:r>
              <a:rPr lang="el-GR" sz="4000" dirty="0" smtClean="0"/>
              <a:t>στελεχών του μύκητα </a:t>
            </a:r>
            <a:r>
              <a:rPr lang="en-AU" sz="4000" i="1" dirty="0" err="1" smtClean="0"/>
              <a:t>Pichia</a:t>
            </a:r>
            <a:r>
              <a:rPr lang="en-AU" sz="4000" i="1" dirty="0" smtClean="0"/>
              <a:t> </a:t>
            </a:r>
            <a:r>
              <a:rPr lang="en-AU" sz="4000" i="1" dirty="0" err="1" smtClean="0"/>
              <a:t>pastoris</a:t>
            </a:r>
            <a:r>
              <a:rPr lang="en-AU" sz="4000" i="1" dirty="0" smtClean="0"/>
              <a:t>  </a:t>
            </a:r>
            <a:r>
              <a:rPr lang="el-GR" sz="4000" dirty="0" smtClean="0"/>
              <a:t>από τον φορέα </a:t>
            </a:r>
            <a:r>
              <a:rPr lang="en-AU" sz="4000" dirty="0" smtClean="0"/>
              <a:t>pink</a:t>
            </a:r>
            <a:r>
              <a:rPr lang="el-GR" sz="4000" dirty="0" smtClean="0"/>
              <a:t>α-</a:t>
            </a:r>
            <a:r>
              <a:rPr lang="en-AU" sz="4000" dirty="0" smtClean="0"/>
              <a:t>HC-</a:t>
            </a:r>
            <a:r>
              <a:rPr lang="el-GR" sz="4000" dirty="0" smtClean="0"/>
              <a:t>Ε</a:t>
            </a:r>
            <a:r>
              <a:rPr lang="en-AU" sz="4000" dirty="0" smtClean="0"/>
              <a:t>PO</a:t>
            </a:r>
            <a:r>
              <a:rPr lang="el-GR" sz="4000" dirty="0" smtClean="0"/>
              <a:t> και προσδιορίστηκαν οι βέλτιστες συνθήκες για την επαγωγή της έκφρασης που είναι το </a:t>
            </a:r>
            <a:r>
              <a:rPr lang="en-AU" sz="4000" dirty="0" smtClean="0"/>
              <a:t>pH= 5</a:t>
            </a:r>
            <a:r>
              <a:rPr lang="el-GR" sz="4000" dirty="0" smtClean="0"/>
              <a:t> και η χρονική στιγμή 72</a:t>
            </a:r>
            <a:r>
              <a:rPr lang="en-AU" sz="4000" dirty="0" smtClean="0"/>
              <a:t>h. </a:t>
            </a:r>
            <a:r>
              <a:rPr lang="el-GR" sz="4000" dirty="0" smtClean="0"/>
              <a:t>Επίσης  καταλληλότερο στέλεχος χαρακτηρίστηκε το στέλεχος 1. Στη </a:t>
            </a:r>
            <a:r>
              <a:rPr lang="el-GR" sz="4000" dirty="0" smtClean="0"/>
              <a:t>συνέχεια, </a:t>
            </a:r>
            <a:r>
              <a:rPr lang="el-GR" sz="4000" dirty="0" smtClean="0"/>
              <a:t>θα πρέπει να απομονωθεί η </a:t>
            </a:r>
            <a:r>
              <a:rPr lang="en-AU" sz="4000" dirty="0" smtClean="0"/>
              <a:t>EPO </a:t>
            </a:r>
            <a:r>
              <a:rPr lang="el-GR" sz="4000" dirty="0" smtClean="0"/>
              <a:t>και να επιτευχθεί ο καθαρισμός της.</a:t>
            </a:r>
            <a:endParaRPr lang="en-AU" sz="4000" dirty="0" smtClean="0"/>
          </a:p>
          <a:p>
            <a:endParaRPr lang="en-AU" sz="4000" dirty="0"/>
          </a:p>
        </p:txBody>
      </p:sp>
      <p:sp>
        <p:nvSpPr>
          <p:cNvPr id="58" name="Rounded Rectangle 57"/>
          <p:cNvSpPr/>
          <p:nvPr/>
        </p:nvSpPr>
        <p:spPr>
          <a:xfrm>
            <a:off x="340611" y="32864619"/>
            <a:ext cx="27618322" cy="3024586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59" name="Rounded Rectangle 58"/>
          <p:cNvSpPr/>
          <p:nvPr/>
        </p:nvSpPr>
        <p:spPr>
          <a:xfrm>
            <a:off x="936304" y="32136480"/>
            <a:ext cx="5360542" cy="1347490"/>
          </a:xfrm>
          <a:prstGeom prst="roundRect">
            <a:avLst/>
          </a:prstGeom>
          <a:solidFill>
            <a:schemeClr val="accent4">
              <a:lumMod val="75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60" name="TextBox 59"/>
          <p:cNvSpPr txBox="1"/>
          <p:nvPr/>
        </p:nvSpPr>
        <p:spPr>
          <a:xfrm>
            <a:off x="1239054" y="32136480"/>
            <a:ext cx="5132667" cy="12157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/>
              <a:t>Αναφορές</a:t>
            </a:r>
            <a:endParaRPr lang="en-AU" dirty="0"/>
          </a:p>
        </p:txBody>
      </p:sp>
      <p:sp>
        <p:nvSpPr>
          <p:cNvPr id="61" name="TextBox 60"/>
          <p:cNvSpPr txBox="1"/>
          <p:nvPr/>
        </p:nvSpPr>
        <p:spPr>
          <a:xfrm>
            <a:off x="728002" y="33483970"/>
            <a:ext cx="26942809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buFont typeface="Arial" pitchFamily="34" charset="0"/>
              <a:buChar char="•"/>
            </a:pPr>
            <a:r>
              <a:rPr lang="en-US" sz="4000" dirty="0" err="1" smtClean="0"/>
              <a:t>Bieber</a:t>
            </a:r>
            <a:r>
              <a:rPr lang="en-US" sz="4000" dirty="0" smtClean="0"/>
              <a:t>, E. (2001). Erythropoietin, the biology of erythropoiesis and </a:t>
            </a:r>
            <a:r>
              <a:rPr lang="en-US" sz="4000" dirty="0" err="1" smtClean="0"/>
              <a:t>epoetin</a:t>
            </a:r>
            <a:r>
              <a:rPr lang="en-US" sz="4000" dirty="0" smtClean="0"/>
              <a:t> </a:t>
            </a:r>
            <a:r>
              <a:rPr lang="en-US" sz="4000" dirty="0" err="1" smtClean="0"/>
              <a:t>alfa</a:t>
            </a:r>
            <a:r>
              <a:rPr lang="en-US" sz="4000" dirty="0" smtClean="0"/>
              <a:t>. An</a:t>
            </a:r>
            <a:r>
              <a:rPr lang="el-GR" sz="4000" dirty="0" smtClean="0"/>
              <a:t> </a:t>
            </a:r>
            <a:r>
              <a:rPr lang="en-US" sz="4000" dirty="0" smtClean="0"/>
              <a:t>overview. The Journal of Reproductive Medicine, 46(5 </a:t>
            </a:r>
            <a:r>
              <a:rPr lang="en-US" sz="4000" dirty="0" err="1" smtClean="0"/>
              <a:t>Suppl</a:t>
            </a:r>
            <a:r>
              <a:rPr lang="en-US" sz="4000" dirty="0" smtClean="0"/>
              <a:t>), 521–530.</a:t>
            </a:r>
            <a:endParaRPr lang="el-GR" sz="4000" dirty="0" smtClean="0"/>
          </a:p>
          <a:p>
            <a:pPr marL="571500" indent="-571500">
              <a:buFont typeface="Arial" pitchFamily="34" charset="0"/>
              <a:buChar char="•"/>
            </a:pPr>
            <a:r>
              <a:rPr lang="en-US" sz="4000" dirty="0" err="1" smtClean="0"/>
              <a:t>Karbalaei</a:t>
            </a:r>
            <a:r>
              <a:rPr lang="en-US" sz="4000" dirty="0" smtClean="0"/>
              <a:t>, M. (</a:t>
            </a:r>
            <a:r>
              <a:rPr lang="en-US" sz="4000" dirty="0" err="1" smtClean="0"/>
              <a:t>n.d.</a:t>
            </a:r>
            <a:r>
              <a:rPr lang="en-US" sz="4000" dirty="0" smtClean="0"/>
              <a:t>). </a:t>
            </a:r>
            <a:r>
              <a:rPr lang="en-US" sz="4000" i="1" dirty="0" err="1" smtClean="0"/>
              <a:t>Pichia</a:t>
            </a:r>
            <a:r>
              <a:rPr lang="en-US" sz="4000" i="1" dirty="0" smtClean="0"/>
              <a:t> </a:t>
            </a:r>
            <a:r>
              <a:rPr lang="en-US" sz="4000" i="1" dirty="0" err="1" smtClean="0"/>
              <a:t>pastoris</a:t>
            </a:r>
            <a:r>
              <a:rPr lang="en-US" sz="4000" i="1" dirty="0" smtClean="0"/>
              <a:t> </a:t>
            </a:r>
            <a:r>
              <a:rPr lang="en-US" sz="4000" dirty="0" smtClean="0"/>
              <a:t>: A highly successful expression system for</a:t>
            </a:r>
            <a:r>
              <a:rPr lang="el-GR" sz="4000" dirty="0" smtClean="0"/>
              <a:t> </a:t>
            </a:r>
            <a:r>
              <a:rPr lang="en-US" sz="4000" dirty="0" smtClean="0"/>
              <a:t>optimal synthesis of heterologous proteins. https://doi.org/10.1002/jcp.29583</a:t>
            </a:r>
            <a:endParaRPr lang="en-AU" sz="40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65361" y="21555588"/>
            <a:ext cx="865188" cy="1085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31658" y="23403701"/>
            <a:ext cx="865188" cy="1085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2" name="Picture 6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72427" y="26062043"/>
            <a:ext cx="862388" cy="10852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780673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1349</TotalTime>
  <Words>604</Words>
  <Application>Microsoft Office PowerPoint</Application>
  <PresentationFormat>Custom</PresentationFormat>
  <Paragraphs>36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Windows User</cp:lastModifiedBy>
  <cp:revision>33</cp:revision>
  <dcterms:created xsi:type="dcterms:W3CDTF">2021-12-24T17:41:16Z</dcterms:created>
  <dcterms:modified xsi:type="dcterms:W3CDTF">2021-12-25T16:15:50Z</dcterms:modified>
</cp:coreProperties>
</file>