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89"/>
    <p:restoredTop sz="94665"/>
  </p:normalViewPr>
  <p:slideViewPr>
    <p:cSldViewPr>
      <p:cViewPr varScale="1">
        <p:scale>
          <a:sx n="107" d="100"/>
          <a:sy n="107" d="100"/>
        </p:scale>
        <p:origin x="1880"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2">
                    <a:lumMod val="75000"/>
                  </a:schemeClr>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rgbClr val="FFFFFF"/>
                </a:solidFill>
                <a:latin typeface="+mn-lt"/>
              </a:defRPr>
            </a:lvl1pPr>
          </a:lstStyle>
          <a:p>
            <a:fld id="{1D8BD707-D9CF-40AE-B4C6-C98DA3205C09}" type="datetimeFigureOut">
              <a:rPr lang="en-US" smtClean="0"/>
              <a:pPr/>
              <a:t>2/8/26</a:t>
            </a:fld>
            <a:endParaRPr lang="en-US"/>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73016373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96741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19827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15710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rgbClr val="FFFFFF"/>
                </a:solidFill>
                <a:latin typeface="+mn-lt"/>
                <a:ea typeface="+mn-ea"/>
                <a:cs typeface="+mn-cs"/>
              </a:defRPr>
            </a:lvl1pPr>
          </a:lstStyle>
          <a:p>
            <a:fld id="{1D8BD707-D9CF-40AE-B4C6-C98DA3205C09}" type="datetimeFigureOut">
              <a:rPr lang="en-US" smtClean="0"/>
              <a:pPr/>
              <a:t>2/8/26</a:t>
            </a:fld>
            <a:endParaRPr lang="en-US"/>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6453378" y="5211060"/>
            <a:ext cx="1584198" cy="228600"/>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9212329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43153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462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2/8/26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81175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2/8/26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51475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6765290" y="173736"/>
            <a:ext cx="2194560"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2" name="Rectangle 11"/>
          <p:cNvSpPr/>
          <p:nvPr/>
        </p:nvSpPr>
        <p:spPr>
          <a:xfrm>
            <a:off x="6868160" y="274320"/>
            <a:ext cx="1988820" cy="630936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Date Placeholder 4"/>
          <p:cNvSpPr>
            <a:spLocks noGrp="1"/>
          </p:cNvSpPr>
          <p:nvPr>
            <p:ph type="dt" sz="half" idx="10"/>
          </p:nvPr>
        </p:nvSpPr>
        <p:spPr/>
        <p:txBody>
          <a:bodyPr/>
          <a:lstStyle/>
          <a:p>
            <a:fld id="{1D8BD707-D9CF-40AE-B4C6-C98DA3205C09}" type="datetimeFigureOut">
              <a:rPr lang="en-US" smtClean="0"/>
              <a:pPr/>
              <a:t>2/8/26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746008" y="6302326"/>
            <a:ext cx="1097280" cy="274320"/>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0598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0" name="Rectangle 9"/>
          <p:cNvSpPr/>
          <p:nvPr/>
        </p:nvSpPr>
        <p:spPr>
          <a:xfrm>
            <a:off x="6765290" y="173736"/>
            <a:ext cx="2194560"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6868160" y="274320"/>
            <a:ext cx="1988820" cy="630936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D8BD707-D9CF-40AE-B4C6-C98DA3205C09}" type="datetimeFigureOut">
              <a:rPr lang="en-US" smtClean="0"/>
              <a:pPr/>
              <a:t>2/8/26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chemeClr val="tx1">
                    <a:lumMod val="75000"/>
                    <a:lumOff val="2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043066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8" name="Rectangle 7"/>
          <p:cNvSpPr/>
          <p:nvPr/>
        </p:nvSpPr>
        <p:spPr>
          <a:xfrm>
            <a:off x="292608" y="292608"/>
            <a:ext cx="8558784" cy="6272784"/>
          </a:xfrm>
          <a:prstGeom prst="rect">
            <a:avLst/>
          </a:prstGeom>
          <a:noFill/>
          <a:ln w="6350" cap="sq" cmpd="sng" algn="ctr">
            <a:solidFill>
              <a:schemeClr val="tx1">
                <a:lumMod val="75000"/>
                <a:lumOff val="25000"/>
              </a:schemeClr>
            </a:solidFill>
            <a:prstDash val="solid"/>
            <a:miter lim="800000"/>
          </a:ln>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12142" y="6302326"/>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1D8BD707-D9CF-40AE-B4C6-C98DA3205C09}" type="datetimeFigureOut">
              <a:rPr lang="en-US" smtClean="0"/>
              <a:pPr/>
              <a:t>2/8/26</a:t>
            </a:fld>
            <a:endParaRPr lang="en-US"/>
          </a:p>
        </p:txBody>
      </p:sp>
      <p:sp>
        <p:nvSpPr>
          <p:cNvPr id="5" name="Footer Placeholder 4"/>
          <p:cNvSpPr>
            <a:spLocks noGrp="1"/>
          </p:cNvSpPr>
          <p:nvPr>
            <p:ph type="ftr" sz="quarter" idx="3"/>
          </p:nvPr>
        </p:nvSpPr>
        <p:spPr>
          <a:xfrm>
            <a:off x="2596896" y="6302326"/>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7753042" y="6302326"/>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9304844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1" y="1676400"/>
            <a:ext cx="7543800" cy="3352799"/>
          </a:xfrm>
        </p:spPr>
        <p:txBody>
          <a:bodyPr>
            <a:noAutofit/>
          </a:bodyPr>
          <a:lstStyle/>
          <a:p>
            <a:r>
              <a:rPr lang="el-GR" sz="5400" dirty="0" err="1">
                <a:cs typeface="Times New Roman" panose="02020603050405020304" pitchFamily="18" charset="0"/>
              </a:rPr>
              <a:t>Εισαγωγη</a:t>
            </a:r>
            <a:r>
              <a:rPr lang="el-GR" sz="5400" dirty="0">
                <a:cs typeface="Times New Roman" panose="02020603050405020304" pitchFamily="18" charset="0"/>
              </a:rPr>
              <a:t> στην </a:t>
            </a:r>
            <a:r>
              <a:rPr lang="el-GR" sz="5400" dirty="0" err="1">
                <a:cs typeface="Times New Roman" panose="02020603050405020304" pitchFamily="18" charset="0"/>
              </a:rPr>
              <a:t>παιδικη</a:t>
            </a:r>
            <a:r>
              <a:rPr lang="el-GR" sz="5400" dirty="0">
                <a:cs typeface="Times New Roman" panose="02020603050405020304" pitchFamily="18" charset="0"/>
              </a:rPr>
              <a:t> </a:t>
            </a:r>
            <a:r>
              <a:rPr lang="el-GR" sz="5400" dirty="0" err="1">
                <a:cs typeface="Times New Roman" panose="02020603050405020304" pitchFamily="18" charset="0"/>
              </a:rPr>
              <a:t>λογοτεχνια</a:t>
            </a:r>
            <a:endParaRPr lang="en-US" sz="5400" dirty="0">
              <a:cs typeface="Times New Roman" panose="02020603050405020304" pitchFamily="18" charset="0"/>
            </a:endParaRPr>
          </a:p>
        </p:txBody>
      </p:sp>
      <p:sp>
        <p:nvSpPr>
          <p:cNvPr id="3" name="Subtitle 2"/>
          <p:cNvSpPr>
            <a:spLocks noGrp="1"/>
          </p:cNvSpPr>
          <p:nvPr>
            <p:ph type="subTitle" idx="1"/>
          </p:nvPr>
        </p:nvSpPr>
        <p:spPr>
          <a:xfrm>
            <a:off x="1371600" y="4800600"/>
            <a:ext cx="6400800" cy="1295400"/>
          </a:xfrm>
        </p:spPr>
        <p:txBody>
          <a:bodyPr>
            <a:normAutofit/>
          </a:bodyPr>
          <a:lstStyle/>
          <a:p>
            <a:r>
              <a:rPr lang="el-GR" sz="2000" dirty="0">
                <a:cs typeface="Times New Roman" panose="02020603050405020304" pitchFamily="18" charset="0"/>
              </a:rPr>
              <a:t>Καρανικολάου Θεοπούλα </a:t>
            </a:r>
          </a:p>
          <a:p>
            <a:r>
              <a:rPr lang="el-GR" sz="2000" dirty="0" err="1">
                <a:cs typeface="Times New Roman" panose="02020603050405020304" pitchFamily="18" charset="0"/>
              </a:rPr>
              <a:t>Διδακτόρισσα</a:t>
            </a:r>
            <a:r>
              <a:rPr lang="el-GR" sz="2000" dirty="0">
                <a:cs typeface="Times New Roman" panose="02020603050405020304" pitchFamily="18" charset="0"/>
              </a:rPr>
              <a:t> Δ.Π.Θ.</a:t>
            </a:r>
            <a:endParaRPr lang="en-US" sz="2000" dirty="0">
              <a:cs typeface="Times New Roman" panose="02020603050405020304" pitchFamily="18" charset="0"/>
            </a:endParaRPr>
          </a:p>
        </p:txBody>
      </p:sp>
    </p:spTree>
    <p:extLst>
      <p:ext uri="{BB962C8B-B14F-4D97-AF65-F5344CB8AC3E}">
        <p14:creationId xmlns:p14="http://schemas.microsoft.com/office/powerpoint/2010/main" val="1609901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ctr"/>
            <a:r>
              <a:rPr lang="el-GR" sz="3200" dirty="0">
                <a:latin typeface="Times New Roman" panose="02020603050405020304" pitchFamily="18" charset="0"/>
                <a:cs typeface="Times New Roman" panose="02020603050405020304" pitchFamily="18" charset="0"/>
              </a:rPr>
              <a:t>Η έννοια της εστίασης </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0"/>
            <a:ext cx="8229600" cy="4983163"/>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Η έννοια της εστίασης διαμορφώθηκε, καθώς αναλύοντας κείμενα προκύπτει η ανάγκη διάκρισης μεταξύ αυτού που βλέπει και αυτού που μιλάει </a:t>
            </a:r>
          </a:p>
          <a:p>
            <a:pPr algn="just"/>
            <a:r>
              <a:rPr lang="el-GR" sz="2400" dirty="0">
                <a:latin typeface="Times New Roman" panose="02020603050405020304" pitchFamily="18" charset="0"/>
                <a:cs typeface="Times New Roman" panose="02020603050405020304" pitchFamily="18" charset="0"/>
              </a:rPr>
              <a:t>Δηλαδή το άτομο το οποίο μεταφέρει τα γεγονότα, τον αφηγητή (</a:t>
            </a:r>
            <a:r>
              <a:rPr lang="en-US" sz="2400" dirty="0">
                <a:latin typeface="Times New Roman" panose="02020603050405020304" pitchFamily="18" charset="0"/>
                <a:cs typeface="Times New Roman" panose="02020603050405020304" pitchFamily="18" charset="0"/>
              </a:rPr>
              <a:t>narrator) </a:t>
            </a:r>
            <a:r>
              <a:rPr lang="el-GR" sz="2400" dirty="0">
                <a:latin typeface="Times New Roman" panose="02020603050405020304" pitchFamily="18" charset="0"/>
                <a:cs typeface="Times New Roman" panose="02020603050405020304" pitchFamily="18" charset="0"/>
              </a:rPr>
              <a:t>και εκείνον μέσα από τον οποίο θωρούνται (</a:t>
            </a:r>
            <a:r>
              <a:rPr lang="en-US" sz="2400" dirty="0" err="1">
                <a:latin typeface="Times New Roman" panose="02020603050405020304" pitchFamily="18" charset="0"/>
                <a:cs typeface="Times New Roman" panose="02020603050405020304" pitchFamily="18" charset="0"/>
              </a:rPr>
              <a:t>focalizer</a:t>
            </a:r>
            <a:r>
              <a:rPr lang="en-US" sz="2400" dirty="0">
                <a:latin typeface="Times New Roman" panose="02020603050405020304" pitchFamily="18" charset="0"/>
                <a:cs typeface="Times New Roman" panose="02020603050405020304" pitchFamily="18" charset="0"/>
              </a:rPr>
              <a:t>)</a:t>
            </a:r>
          </a:p>
          <a:p>
            <a:pPr algn="just"/>
            <a:r>
              <a:rPr lang="el-GR" sz="2400" dirty="0">
                <a:latin typeface="Times New Roman" panose="02020603050405020304" pitchFamily="18" charset="0"/>
                <a:cs typeface="Times New Roman" panose="02020603050405020304" pitchFamily="18" charset="0"/>
              </a:rPr>
              <a:t>Ο </a:t>
            </a:r>
            <a:r>
              <a:rPr lang="en-US" sz="2400" dirty="0">
                <a:latin typeface="Times New Roman" panose="02020603050405020304" pitchFamily="18" charset="0"/>
                <a:cs typeface="Times New Roman" panose="02020603050405020304" pitchFamily="18" charset="0"/>
              </a:rPr>
              <a:t>Gerald </a:t>
            </a:r>
            <a:r>
              <a:rPr lang="en-US" sz="2400" dirty="0" err="1">
                <a:latin typeface="Times New Roman" panose="02020603050405020304" pitchFamily="18" charset="0"/>
                <a:cs typeface="Times New Roman" panose="02020603050405020304" pitchFamily="18" charset="0"/>
              </a:rPr>
              <a:t>Genette</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υπήρξε ο πρώτος που χρησιμοποίησε την έννοια της εστίασης θέλοντας να διαχωρίσει τον όρο από τις οπτικές </a:t>
            </a:r>
            <a:r>
              <a:rPr lang="el-GR" sz="2400" dirty="0" err="1">
                <a:latin typeface="Times New Roman" panose="02020603050405020304" pitchFamily="18" charset="0"/>
                <a:cs typeface="Times New Roman" panose="02020603050405020304" pitchFamily="18" charset="0"/>
              </a:rPr>
              <a:t>συνυποδηλώσεις</a:t>
            </a:r>
            <a:r>
              <a:rPr lang="el-GR" sz="2400" dirty="0">
                <a:latin typeface="Times New Roman" panose="02020603050405020304" pitchFamily="18" charset="0"/>
                <a:cs typeface="Times New Roman" panose="02020603050405020304" pitchFamily="18" charset="0"/>
              </a:rPr>
              <a:t> των προηγούμενων προσεγγίσεων (οπτική και οπτική γωνία)</a:t>
            </a:r>
          </a:p>
          <a:p>
            <a:pPr algn="just"/>
            <a:r>
              <a:rPr lang="el-GR" sz="2400" dirty="0">
                <a:latin typeface="Times New Roman" panose="02020603050405020304" pitchFamily="18" charset="0"/>
                <a:cs typeface="Times New Roman" panose="02020603050405020304" pitchFamily="18" charset="0"/>
              </a:rPr>
              <a:t>Η έννοια της εστίασης δεν αφορά μόνο το κείμενο αλλά και την εικονογράφηση </a:t>
            </a:r>
          </a:p>
          <a:p>
            <a:pPr algn="just"/>
            <a:r>
              <a:rPr lang="el-GR" sz="2400" dirty="0">
                <a:latin typeface="Times New Roman" panose="02020603050405020304" pitchFamily="18" charset="0"/>
                <a:cs typeface="Times New Roman" panose="02020603050405020304" pitchFamily="18" charset="0"/>
              </a:rPr>
              <a:t>Η εικόνα δεν παίζει μόνο αισθητικό ρόλο αλλά αποτελεί και ένα σημαντικό αφηγηματικό μέσο  </a:t>
            </a:r>
          </a:p>
        </p:txBody>
      </p:sp>
    </p:spTree>
    <p:extLst>
      <p:ext uri="{BB962C8B-B14F-4D97-AF65-F5344CB8AC3E}">
        <p14:creationId xmlns:p14="http://schemas.microsoft.com/office/powerpoint/2010/main" val="249560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r>
              <a:rPr lang="el-GR" sz="2400" dirty="0">
                <a:latin typeface="Times New Roman" panose="02020603050405020304" pitchFamily="18" charset="0"/>
                <a:cs typeface="Times New Roman" panose="02020603050405020304" pitchFamily="18" charset="0"/>
              </a:rPr>
              <a:t>Έτσι η εστίαση αφορά περισσότερο το ποιος είναι αυτός που «βλέπει» τα όσα διαδραματίζονται σε μία ιστορία, τόσο στο κείμενο όσο και στην εικόνα </a:t>
            </a:r>
          </a:p>
          <a:p>
            <a:pPr algn="just"/>
            <a:r>
              <a:rPr lang="el-GR" sz="2400" dirty="0">
                <a:latin typeface="Times New Roman" panose="02020603050405020304" pitchFamily="18" charset="0"/>
                <a:cs typeface="Times New Roman" panose="02020603050405020304" pitchFamily="18" charset="0"/>
              </a:rPr>
              <a:t>Αντίθετα η οπτική γωνία αφορά περισσότερο την γωνία λήψης μίας εικόνας, δηλαδή το σημείο από το οποίο «κινηματογραφείται» μια σκηνή </a:t>
            </a:r>
          </a:p>
          <a:p>
            <a:pPr algn="just"/>
            <a:r>
              <a:rPr lang="el-GR" sz="2400" dirty="0">
                <a:latin typeface="Times New Roman" panose="02020603050405020304" pitchFamily="18" charset="0"/>
                <a:cs typeface="Times New Roman" panose="02020603050405020304" pitchFamily="18" charset="0"/>
              </a:rPr>
              <a:t>Αναφορικά με το «ποιος βλέπει» τα τεκταινόμενα μιας ιστορίας, δηλαδή μέσα από ποιανού τα μάτια μαθαίνουμε τι γίνεται, ο </a:t>
            </a:r>
            <a:r>
              <a:rPr lang="en-US" sz="2400" dirty="0" err="1">
                <a:latin typeface="Times New Roman" panose="02020603050405020304" pitchFamily="18" charset="0"/>
                <a:cs typeface="Times New Roman" panose="02020603050405020304" pitchFamily="18" charset="0"/>
              </a:rPr>
              <a:t>Genette</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ορίζει τρία βασικά είδη εστίασης: την μηδενική εστίαση, την εσωτερική και την εξωτερική εστίαση</a:t>
            </a:r>
          </a:p>
          <a:p>
            <a:pPr algn="just"/>
            <a:r>
              <a:rPr lang="el-GR" sz="2400" dirty="0">
                <a:latin typeface="Times New Roman" panose="02020603050405020304" pitchFamily="18" charset="0"/>
                <a:cs typeface="Times New Roman" panose="02020603050405020304" pitchFamily="18" charset="0"/>
              </a:rPr>
              <a:t>Από τις παραπάνω κατηγορίες προκύπτουν και ορισμένες υποκατηγορίες </a:t>
            </a:r>
          </a:p>
        </p:txBody>
      </p:sp>
    </p:spTree>
    <p:extLst>
      <p:ext uri="{BB962C8B-B14F-4D97-AF65-F5344CB8AC3E}">
        <p14:creationId xmlns:p14="http://schemas.microsoft.com/office/powerpoint/2010/main" val="1315839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Autofit/>
          </a:bodyPr>
          <a:lstStyle/>
          <a:p>
            <a:pPr marL="0" indent="0" algn="ctr">
              <a:buNone/>
            </a:pPr>
            <a:r>
              <a:rPr lang="el-GR" sz="2200" b="1" dirty="0">
                <a:latin typeface="Times New Roman" panose="02020603050405020304" pitchFamily="18" charset="0"/>
                <a:cs typeface="Times New Roman" panose="02020603050405020304" pitchFamily="18" charset="0"/>
              </a:rPr>
              <a:t>Μηδενική εστίαση</a:t>
            </a:r>
          </a:p>
          <a:p>
            <a:pPr algn="just"/>
            <a:r>
              <a:rPr lang="el-GR" sz="2200" dirty="0">
                <a:latin typeface="Times New Roman" panose="02020603050405020304" pitchFamily="18" charset="0"/>
                <a:cs typeface="Times New Roman" panose="02020603050405020304" pitchFamily="18" charset="0"/>
              </a:rPr>
              <a:t>Μηδενική εστίαση έχουμε όταν ο αφηγητής είναι παντογνώστης, όταν δηλαδή γνωρίζει περισσότερα από τους ήρωες και μπορεί να έχει γνώση τι συμβαίνει παντού, λειτουργεί δηλαδή σαν θεός-αφηγητής</a:t>
            </a:r>
          </a:p>
          <a:p>
            <a:pPr algn="just"/>
            <a:r>
              <a:rPr lang="el-GR" sz="2200" dirty="0">
                <a:latin typeface="Times New Roman" panose="02020603050405020304" pitchFamily="18" charset="0"/>
                <a:cs typeface="Times New Roman" panose="02020603050405020304" pitchFamily="18" charset="0"/>
              </a:rPr>
              <a:t>Ο αφηγητής εδώ δεν ξέρει μόνο όλα όσα γίνονται αλλά μπορεί παράλληλα να γνωρίζει και τους ήρωες καλύτερα από τους ίδιους. Γνωρίζει τα συναισθήματά τους, τις σκέψεις, τις επιθυμίες και όλα όσα δεν φανερώνουν </a:t>
            </a:r>
          </a:p>
          <a:p>
            <a:pPr algn="just"/>
            <a:r>
              <a:rPr lang="el-GR" sz="2200" dirty="0">
                <a:latin typeface="Times New Roman" panose="02020603050405020304" pitchFamily="18" charset="0"/>
                <a:cs typeface="Times New Roman" panose="02020603050405020304" pitchFamily="18" charset="0"/>
              </a:rPr>
              <a:t>Αυτή η αφήγηση είναι μη – εστιασμένη (αφηγητής &gt; χαρακτήρα)</a:t>
            </a:r>
          </a:p>
          <a:p>
            <a:pPr algn="just"/>
            <a:r>
              <a:rPr lang="el-GR" sz="2200" dirty="0">
                <a:latin typeface="Times New Roman" panose="02020603050405020304" pitchFamily="18" charset="0"/>
                <a:cs typeface="Times New Roman" panose="02020603050405020304" pitchFamily="18" charset="0"/>
              </a:rPr>
              <a:t>Η πλειοψηφία των κλασικών παραμυθιών παρουσιάζονται στον αναγνώστη με μηδενική εστίαση τόσο στο κείμενο όσο και στην εικονογράφησή τους. Έχουν δηλαδή έναν αφηγητή ο οποίος γνωρίζει τα πάντα και είναι σίγουρος για όλα όσα έχουν συμβεί </a:t>
            </a:r>
          </a:p>
          <a:p>
            <a:endParaRPr lang="el-GR"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962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91200"/>
          </a:xfrm>
        </p:spPr>
        <p:txBody>
          <a:bodyPr>
            <a:normAutofit fontScale="85000" lnSpcReduction="10000"/>
          </a:bodyPr>
          <a:lstStyle/>
          <a:p>
            <a:pPr marL="0" indent="0" algn="ctr">
              <a:buNone/>
            </a:pPr>
            <a:r>
              <a:rPr lang="el-GR" sz="2400" b="1" dirty="0">
                <a:latin typeface="Times New Roman" panose="02020603050405020304" pitchFamily="18" charset="0"/>
                <a:cs typeface="Times New Roman" panose="02020603050405020304" pitchFamily="18" charset="0"/>
              </a:rPr>
              <a:t>Εσωτερική εστίαση</a:t>
            </a:r>
          </a:p>
          <a:p>
            <a:pPr algn="just"/>
            <a:r>
              <a:rPr lang="el-GR" sz="2400" dirty="0">
                <a:latin typeface="Times New Roman" panose="02020603050405020304" pitchFamily="18" charset="0"/>
                <a:cs typeface="Times New Roman" panose="02020603050405020304" pitchFamily="18" charset="0"/>
              </a:rPr>
              <a:t>Κατά την εσωτερική εστίαση ο αφηγητής διηγείται τα τεκταινόμενα μέσα από τα μάτια κάποιου ήρωα (ή κάποιων ηρώων) </a:t>
            </a:r>
          </a:p>
          <a:p>
            <a:pPr algn="just"/>
            <a:r>
              <a:rPr lang="el-GR" sz="2400" dirty="0">
                <a:latin typeface="Times New Roman" panose="02020603050405020304" pitchFamily="18" charset="0"/>
                <a:cs typeface="Times New Roman" panose="02020603050405020304" pitchFamily="18" charset="0"/>
              </a:rPr>
              <a:t>Έτσι τα όσα περιγράφει συμφωνούν με τα όσα βλέπει και βιώνει ο ήρωας, γεγονός που αποτυπώνεται τόσο στο κείμενο όσο και στην εικονογράφηση (συνήθως ο ήρωας αυτός βρίσκεται στο κέντρο της εικόνας) </a:t>
            </a:r>
          </a:p>
          <a:p>
            <a:pPr algn="just"/>
            <a:r>
              <a:rPr lang="el-GR" sz="2400" dirty="0">
                <a:latin typeface="Times New Roman" panose="02020603050405020304" pitchFamily="18" charset="0"/>
                <a:cs typeface="Times New Roman" panose="02020603050405020304" pitchFamily="18" charset="0"/>
              </a:rPr>
              <a:t>Αφηγητής = χαρακτήρας </a:t>
            </a:r>
          </a:p>
          <a:p>
            <a:pPr algn="just"/>
            <a:endParaRPr lang="el-GR" sz="2400" dirty="0">
              <a:latin typeface="Times New Roman" panose="02020603050405020304" pitchFamily="18" charset="0"/>
              <a:cs typeface="Times New Roman" panose="02020603050405020304" pitchFamily="18" charset="0"/>
            </a:endParaRPr>
          </a:p>
          <a:p>
            <a:pPr marL="0" indent="0" algn="ctr">
              <a:buNone/>
            </a:pPr>
            <a:r>
              <a:rPr lang="el-GR" sz="2400" b="1" dirty="0">
                <a:latin typeface="Times New Roman" panose="02020603050405020304" pitchFamily="18" charset="0"/>
                <a:cs typeface="Times New Roman" panose="02020603050405020304" pitchFamily="18" charset="0"/>
              </a:rPr>
              <a:t>Σταθερή εσωτερική εστίαση </a:t>
            </a:r>
          </a:p>
          <a:p>
            <a:pPr algn="just"/>
            <a:r>
              <a:rPr lang="el-GR" sz="2400" dirty="0">
                <a:latin typeface="Times New Roman" panose="02020603050405020304" pitchFamily="18" charset="0"/>
                <a:cs typeface="Times New Roman" panose="02020603050405020304" pitchFamily="18" charset="0"/>
              </a:rPr>
              <a:t>Αυτή η εστίαση αφορά τις ιστορίες οι οποίες παρουσιάζουν τα γεγονότα μέσα από τα μάτια ενός και μοναδικού χαρακτήρα </a:t>
            </a:r>
          </a:p>
          <a:p>
            <a:pPr algn="just"/>
            <a:r>
              <a:rPr lang="el-GR" sz="2400" dirty="0">
                <a:latin typeface="Times New Roman" panose="02020603050405020304" pitchFamily="18" charset="0"/>
                <a:cs typeface="Times New Roman" panose="02020603050405020304" pitchFamily="18" charset="0"/>
              </a:rPr>
              <a:t>Έτσι δεν μπορεί να περιγραφεί κάτι που συμβαίνει ταυτόχρονα σε δύο διαφορετικά μέρη αλλά ούτε και είναι γνωστό τι σκέφτονται οι υπόλοιποι ήρωες </a:t>
            </a:r>
          </a:p>
          <a:p>
            <a:pPr algn="just"/>
            <a:r>
              <a:rPr lang="el-GR" sz="2400" dirty="0">
                <a:latin typeface="Times New Roman" panose="02020603050405020304" pitchFamily="18" charset="0"/>
                <a:cs typeface="Times New Roman" panose="02020603050405020304" pitchFamily="18" charset="0"/>
              </a:rPr>
              <a:t>Οι αφηγήσεις με σταθερή εσωτερική εστίαση συνήθως πραγματοποιούνται σε πρώτο πρόσωπο γεγονός που ευνοεί την ταύτιση του αναγνώστη με τον ήρωα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8209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Autofit/>
          </a:bodyPr>
          <a:lstStyle/>
          <a:p>
            <a:pPr marL="0" indent="0" algn="ctr">
              <a:buNone/>
            </a:pPr>
            <a:r>
              <a:rPr lang="el-GR" sz="2000" b="1" dirty="0">
                <a:latin typeface="Times New Roman" panose="02020603050405020304" pitchFamily="18" charset="0"/>
                <a:cs typeface="Times New Roman" panose="02020603050405020304" pitchFamily="18" charset="0"/>
              </a:rPr>
              <a:t>Μεταβλητή εστίαση </a:t>
            </a:r>
          </a:p>
          <a:p>
            <a:pPr algn="just"/>
            <a:r>
              <a:rPr lang="el-GR" sz="2000" dirty="0">
                <a:latin typeface="Times New Roman" panose="02020603050405020304" pitchFamily="18" charset="0"/>
                <a:cs typeface="Times New Roman" panose="02020603050405020304" pitchFamily="18" charset="0"/>
              </a:rPr>
              <a:t>Κατά την μεταβλητή εστίαση τα γεγονότα μπορούν να παρουσιάζονται μέσα από τα μάτια διαφορετικών ηρώων </a:t>
            </a:r>
          </a:p>
          <a:p>
            <a:pPr algn="just"/>
            <a:r>
              <a:rPr lang="el-GR" sz="2000" dirty="0">
                <a:latin typeface="Times New Roman" panose="02020603050405020304" pitchFamily="18" charset="0"/>
                <a:cs typeface="Times New Roman" panose="02020603050405020304" pitchFamily="18" charset="0"/>
              </a:rPr>
              <a:t>Με άλλα λόγια η εστίαση εδώ μετατοπίζεται από τον έναν ήρωα στον άλλο επιτρέποντας στον αναγνώστη να μπαίνει στο μυαλό διαφορετικών χαρακτήρων βλέποντας τα γεγονότα από διαφορετική σκοπιά </a:t>
            </a:r>
          </a:p>
          <a:p>
            <a:pPr algn="just"/>
            <a:endParaRPr lang="el-GR" sz="2000" dirty="0">
              <a:latin typeface="Times New Roman" panose="02020603050405020304" pitchFamily="18" charset="0"/>
              <a:cs typeface="Times New Roman" panose="02020603050405020304" pitchFamily="18" charset="0"/>
            </a:endParaRPr>
          </a:p>
          <a:p>
            <a:pPr marL="0" indent="0" algn="ctr">
              <a:buNone/>
            </a:pPr>
            <a:r>
              <a:rPr lang="el-GR" sz="2000" b="1" dirty="0">
                <a:latin typeface="Times New Roman" panose="02020603050405020304" pitchFamily="18" charset="0"/>
                <a:cs typeface="Times New Roman" panose="02020603050405020304" pitchFamily="18" charset="0"/>
              </a:rPr>
              <a:t>Πολλαπλή εσωτερική εστίαση </a:t>
            </a:r>
          </a:p>
          <a:p>
            <a:pPr algn="just"/>
            <a:r>
              <a:rPr lang="el-GR" sz="2000" dirty="0">
                <a:latin typeface="Times New Roman" panose="02020603050405020304" pitchFamily="18" charset="0"/>
                <a:cs typeface="Times New Roman" panose="02020603050405020304" pitchFamily="18" charset="0"/>
              </a:rPr>
              <a:t>Αυτή η κατηγορία εστίασης αφορά τις περιπτώσεις εκείνες όπου ακριβώς τα ίδια γεγονότα θωρούνται μέσα από διαφορετικούς χαρακτήρες </a:t>
            </a:r>
          </a:p>
          <a:p>
            <a:pPr algn="just"/>
            <a:r>
              <a:rPr lang="el-GR" sz="2000" dirty="0">
                <a:latin typeface="Times New Roman" panose="02020603050405020304" pitchFamily="18" charset="0"/>
                <a:cs typeface="Times New Roman" panose="02020603050405020304" pitchFamily="18" charset="0"/>
              </a:rPr>
              <a:t>Έτσι ενώ στη μεταβλητή εστίαση διαφορετικοί ήρωες βλέπουν διαφορετικά πράγματα, στην πολλαπλή οι ήρωες βλέπουν το ίδιο γεγονός και το παρουσιάζουν στον αναγνώστη ο καθένας από την δική του οπτική γωνία. </a:t>
            </a:r>
          </a:p>
          <a:p>
            <a:pPr algn="just"/>
            <a:r>
              <a:rPr lang="el-GR" sz="2000" dirty="0">
                <a:latin typeface="Times New Roman" panose="02020603050405020304" pitchFamily="18" charset="0"/>
                <a:cs typeface="Times New Roman" panose="02020603050405020304" pitchFamily="18" charset="0"/>
              </a:rPr>
              <a:t>Με τον τρόπο αυτό ο αναγνώστης αποκτά μια σφαιρική θέαση των πραγμάτων </a:t>
            </a:r>
          </a:p>
        </p:txBody>
      </p:sp>
    </p:spTree>
    <p:extLst>
      <p:ext uri="{BB962C8B-B14F-4D97-AF65-F5344CB8AC3E}">
        <p14:creationId xmlns:p14="http://schemas.microsoft.com/office/powerpoint/2010/main" val="830466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10000"/>
          </a:bodyPr>
          <a:lstStyle/>
          <a:p>
            <a:pPr marL="0" indent="0" algn="ctr">
              <a:buNone/>
            </a:pPr>
            <a:r>
              <a:rPr lang="el-GR" sz="2400" b="1" dirty="0">
                <a:latin typeface="Times New Roman" panose="02020603050405020304" pitchFamily="18" charset="0"/>
                <a:cs typeface="Times New Roman" panose="02020603050405020304" pitchFamily="18" charset="0"/>
              </a:rPr>
              <a:t>Εξωτερική εστίαση </a:t>
            </a:r>
          </a:p>
          <a:p>
            <a:pPr algn="just"/>
            <a:r>
              <a:rPr lang="el-GR" sz="2400" dirty="0">
                <a:latin typeface="Times New Roman" panose="02020603050405020304" pitchFamily="18" charset="0"/>
                <a:cs typeface="Times New Roman" panose="02020603050405020304" pitchFamily="18" charset="0"/>
              </a:rPr>
              <a:t>Κατά την εξωτερική εστίαση οι χαρακτήρες γνωρίζουν περισσότερα από τον αφηγητή και κατ επέκταση τον αναγνώστη </a:t>
            </a:r>
          </a:p>
          <a:p>
            <a:pPr algn="just"/>
            <a:r>
              <a:rPr lang="el-GR" sz="2400" dirty="0">
                <a:latin typeface="Times New Roman" panose="02020603050405020304" pitchFamily="18" charset="0"/>
                <a:cs typeface="Times New Roman" panose="02020603050405020304" pitchFamily="18" charset="0"/>
              </a:rPr>
              <a:t>Αφηγητής &lt; χαρακτήρα </a:t>
            </a:r>
          </a:p>
          <a:p>
            <a:pPr algn="just"/>
            <a:r>
              <a:rPr lang="el-GR" sz="2400" dirty="0">
                <a:latin typeface="Times New Roman" panose="02020603050405020304" pitchFamily="18" charset="0"/>
                <a:cs typeface="Times New Roman" panose="02020603050405020304" pitchFamily="18" charset="0"/>
              </a:rPr>
              <a:t>Στα βιβλία με εξωτερική εστίαση ο αναγνώστης ακολουθεί θα λέγαμε μια αμφίδρομη πορεία, εφόσον μόλις ολοκληρώσει την πρώτη ανάγνωση και του αποκαλυφθεί η έκπληξη του τέλους, επιχειρεί συνήθως μία δεύτερη ματιά στο κείμενο και τις εικόνες βλέποντάς τα αυτή την φορά μέσα από το πρίσμα της γνώσης. Έτσι ξαναβλέπει τα γεγονότα και τους ήρωες, αυτή τη φορά γνωρίζοντας και επαναξιολογεί τις καταστάσεις και τα πρόσωπα μέσα από τα νέα δεδομένα που διαθέτει </a:t>
            </a:r>
          </a:p>
          <a:p>
            <a:pPr algn="just"/>
            <a:endParaRPr lang="el-GR" sz="2400" dirty="0">
              <a:latin typeface="Times New Roman" panose="02020603050405020304" pitchFamily="18" charset="0"/>
              <a:cs typeface="Times New Roman" panose="02020603050405020304" pitchFamily="18" charset="0"/>
            </a:endParaRPr>
          </a:p>
          <a:p>
            <a:pPr algn="just"/>
            <a:r>
              <a:rPr lang="el-GR" sz="2400" dirty="0">
                <a:latin typeface="Times New Roman" panose="02020603050405020304" pitchFamily="18" charset="0"/>
                <a:cs typeface="Times New Roman" panose="02020603050405020304" pitchFamily="18" charset="0"/>
              </a:rPr>
              <a:t>Αξίζει να σημειωθεί πως στο παιδικό εικονογραφημένο βιβλίο παρατηρείται ενίοτε η εικονογράφηση να μην συμμερίζεται την εστίαση του κειμένου. Έτσι μπορεί να έχουμε ένα κείμενο με εσωτερική εστίαση ενώ οι εικόνες να υιοθετούν την μηδενική προσδίδοντας μια ειρωνική διάσταση στην συνολική αφήγηση</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3852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{062E667A-4381-C746-B14A-00882CB58BA3}tf10001067</Template>
  <TotalTime>1498</TotalTime>
  <Words>711</Words>
  <Application>Microsoft Macintosh PowerPoint</Application>
  <PresentationFormat>Προβολή στην οθόνη (4:3)</PresentationFormat>
  <Paragraphs>41</Paragraphs>
  <Slides>7</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7</vt:i4>
      </vt:variant>
    </vt:vector>
  </HeadingPairs>
  <TitlesOfParts>
    <vt:vector size="10" baseType="lpstr">
      <vt:lpstr>Garamond</vt:lpstr>
      <vt:lpstr>Times New Roman</vt:lpstr>
      <vt:lpstr>Σαπούνι</vt:lpstr>
      <vt:lpstr>Εισαγωγη στην παιδικη λογοτεχνια</vt:lpstr>
      <vt:lpstr>Η έννοια της εστίασης </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dc:title>
  <dc:creator>asismanidis</dc:creator>
  <cp:lastModifiedBy>Lina Karanikolaou</cp:lastModifiedBy>
  <cp:revision>15</cp:revision>
  <dcterms:created xsi:type="dcterms:W3CDTF">2006-08-16T00:00:00Z</dcterms:created>
  <dcterms:modified xsi:type="dcterms:W3CDTF">2026-02-08T14:28:07Z</dcterms:modified>
</cp:coreProperties>
</file>