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0" r:id="rId3"/>
    <p:sldId id="273" r:id="rId4"/>
    <p:sldId id="279" r:id="rId5"/>
    <p:sldId id="274" r:id="rId6"/>
    <p:sldId id="267" r:id="rId7"/>
    <p:sldId id="281" r:id="rId8"/>
    <p:sldId id="280" r:id="rId9"/>
    <p:sldId id="275" r:id="rId10"/>
    <p:sldId id="269" r:id="rId11"/>
    <p:sldId id="276" r:id="rId12"/>
    <p:sldId id="268" r:id="rId13"/>
    <p:sldId id="277" r:id="rId14"/>
    <p:sldId id="270" r:id="rId15"/>
    <p:sldId id="278" r:id="rId16"/>
    <p:sldId id="283" r:id="rId17"/>
    <p:sldId id="289" r:id="rId18"/>
    <p:sldId id="285" r:id="rId19"/>
    <p:sldId id="284" r:id="rId20"/>
    <p:sldId id="286" r:id="rId21"/>
    <p:sldId id="287" r:id="rId22"/>
    <p:sldId id="288" r:id="rId2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80" autoAdjust="0"/>
    <p:restoredTop sz="94434" autoAdjust="0"/>
  </p:normalViewPr>
  <p:slideViewPr>
    <p:cSldViewPr>
      <p:cViewPr varScale="1">
        <p:scale>
          <a:sx n="141" d="100"/>
          <a:sy n="141" d="100"/>
        </p:scale>
        <p:origin x="1344" y="1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9" name="Υπότιτλος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a:t>Στυλ κύριου υπότιτλου</a:t>
            </a:r>
            <a:endParaRPr kumimoji="0" lang="en-US"/>
          </a:p>
        </p:txBody>
      </p:sp>
      <p:sp>
        <p:nvSpPr>
          <p:cNvPr id="28" name="Τίτλος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l-GR"/>
              <a:t>Στυλ κύριου τίτλου</a:t>
            </a:r>
            <a:endParaRPr kumimoji="0" lang="en-US"/>
          </a:p>
        </p:txBody>
      </p:sp>
      <p:cxnSp>
        <p:nvCxnSpPr>
          <p:cNvPr id="8" name="Ευθεία γραμμή σύνδεσης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Ευθεία γραμμή σύνδεσης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Έλλειψη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a:endParaRPr lang="en-US">
              <a:solidFill>
                <a:prstClr val="white"/>
              </a:solidFill>
            </a:endParaRPr>
          </a:p>
        </p:txBody>
      </p:sp>
      <p:sp>
        <p:nvSpPr>
          <p:cNvPr id="15" name="Θέση ημερομηνίας 14"/>
          <p:cNvSpPr>
            <a:spLocks noGrp="1"/>
          </p:cNvSpPr>
          <p:nvPr>
            <p:ph type="dt" sz="half" idx="10"/>
          </p:nvPr>
        </p:nvSpPr>
        <p:spPr/>
        <p:txBody>
          <a:bodyPr/>
          <a:lstStyle/>
          <a:p>
            <a:fld id="{67115B93-C2EA-4FD8-BF74-EAD09B8A70E1}" type="datetimeFigureOut">
              <a:rPr lang="el-GR" smtClean="0">
                <a:solidFill>
                  <a:srgbClr val="E3DED1"/>
                </a:solidFill>
              </a:rPr>
              <a:pPr/>
              <a:t>24/2/22</a:t>
            </a:fld>
            <a:endParaRPr lang="el-GR">
              <a:solidFill>
                <a:srgbClr val="E3DED1"/>
              </a:solidFill>
            </a:endParaRPr>
          </a:p>
        </p:txBody>
      </p:sp>
      <p:sp>
        <p:nvSpPr>
          <p:cNvPr id="16" name="Θέση αριθμού διαφάνειας 15"/>
          <p:cNvSpPr>
            <a:spLocks noGrp="1"/>
          </p:cNvSpPr>
          <p:nvPr>
            <p:ph type="sldNum" sz="quarter" idx="11"/>
          </p:nvPr>
        </p:nvSpPr>
        <p:spPr/>
        <p:txBody>
          <a:bodyPr/>
          <a:lstStyle/>
          <a:p>
            <a:fld id="{38F40226-88FF-4C8F-94F3-74A978C2E081}" type="slidenum">
              <a:rPr lang="el-GR" smtClean="0">
                <a:solidFill>
                  <a:srgbClr val="E3DED1"/>
                </a:solidFill>
              </a:rPr>
              <a:pPr/>
              <a:t>‹#›</a:t>
            </a:fld>
            <a:endParaRPr lang="el-GR">
              <a:solidFill>
                <a:srgbClr val="E3DED1"/>
              </a:solidFill>
            </a:endParaRPr>
          </a:p>
        </p:txBody>
      </p:sp>
      <p:sp>
        <p:nvSpPr>
          <p:cNvPr id="17" name="Θέση υποσέλιδου 16"/>
          <p:cNvSpPr>
            <a:spLocks noGrp="1"/>
          </p:cNvSpPr>
          <p:nvPr>
            <p:ph type="ftr" sz="quarter" idx="12"/>
          </p:nvPr>
        </p:nvSpPr>
        <p:spPr/>
        <p:txBody>
          <a:bodyPr/>
          <a:lstStyle/>
          <a:p>
            <a:endParaRPr lang="el-GR">
              <a:solidFill>
                <a:srgbClr val="E3DED1"/>
              </a:solidFill>
            </a:endParaRPr>
          </a:p>
        </p:txBody>
      </p:sp>
    </p:spTree>
    <p:extLst>
      <p:ext uri="{BB962C8B-B14F-4D97-AF65-F5344CB8AC3E}">
        <p14:creationId xmlns:p14="http://schemas.microsoft.com/office/powerpoint/2010/main" val="2659154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a:t>Στυλ κύριου τίτλου</a:t>
            </a:r>
            <a:endParaRPr kumimoji="0" lang="en-US"/>
          </a:p>
        </p:txBody>
      </p:sp>
      <p:sp>
        <p:nvSpPr>
          <p:cNvPr id="3" name="Θέση εικόνας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l-GR"/>
              <a:t>Κάντε κλικ στο εικονίδιο για να προσθέσετε μια εικόνα</a:t>
            </a:r>
            <a:endParaRPr kumimoji="0" lang="en-US"/>
          </a:p>
        </p:txBody>
      </p:sp>
      <p:sp>
        <p:nvSpPr>
          <p:cNvPr id="4" name="Θέση κειμένου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l-GR"/>
              <a:t>Στυλ υποδείγματος κειμένου</a:t>
            </a:r>
          </a:p>
        </p:txBody>
      </p:sp>
      <p:sp>
        <p:nvSpPr>
          <p:cNvPr id="8" name="Θέση ημερομηνίας 7"/>
          <p:cNvSpPr>
            <a:spLocks noGrp="1"/>
          </p:cNvSpPr>
          <p:nvPr>
            <p:ph type="dt" sz="half" idx="10"/>
          </p:nvPr>
        </p:nvSpPr>
        <p:spPr/>
        <p:txBody>
          <a:bodyPr/>
          <a:lstStyle/>
          <a:p>
            <a:fld id="{67115B93-C2EA-4FD8-BF74-EAD09B8A70E1}" type="datetimeFigureOut">
              <a:rPr lang="el-GR" smtClean="0">
                <a:solidFill>
                  <a:srgbClr val="E3DED1"/>
                </a:solidFill>
              </a:rPr>
              <a:pPr/>
              <a:t>24/2/22</a:t>
            </a:fld>
            <a:endParaRPr lang="el-GR">
              <a:solidFill>
                <a:srgbClr val="E3DED1"/>
              </a:solidFill>
            </a:endParaRPr>
          </a:p>
        </p:txBody>
      </p:sp>
      <p:sp>
        <p:nvSpPr>
          <p:cNvPr id="9" name="Θέση αριθμού διαφάνειας 8"/>
          <p:cNvSpPr>
            <a:spLocks noGrp="1"/>
          </p:cNvSpPr>
          <p:nvPr>
            <p:ph type="sldNum" sz="quarter" idx="11"/>
          </p:nvPr>
        </p:nvSpPr>
        <p:spPr/>
        <p:txBody>
          <a:bodyPr/>
          <a:lstStyle/>
          <a:p>
            <a:fld id="{38F40226-88FF-4C8F-94F3-74A978C2E081}" type="slidenum">
              <a:rPr lang="el-GR" smtClean="0">
                <a:solidFill>
                  <a:srgbClr val="E3DED1"/>
                </a:solidFill>
              </a:rPr>
              <a:pPr/>
              <a:t>‹#›</a:t>
            </a:fld>
            <a:endParaRPr lang="el-GR">
              <a:solidFill>
                <a:srgbClr val="E3DED1"/>
              </a:solidFill>
            </a:endParaRPr>
          </a:p>
        </p:txBody>
      </p:sp>
      <p:sp>
        <p:nvSpPr>
          <p:cNvPr id="10" name="Θέση υποσέλιδου 9"/>
          <p:cNvSpPr>
            <a:spLocks noGrp="1"/>
          </p:cNvSpPr>
          <p:nvPr>
            <p:ph type="ftr" sz="quarter" idx="12"/>
          </p:nvPr>
        </p:nvSpPr>
        <p:spPr/>
        <p:txBody>
          <a:bodyPr/>
          <a:lstStyle/>
          <a:p>
            <a:endParaRPr lang="el-GR">
              <a:solidFill>
                <a:srgbClr val="E3DED1"/>
              </a:solidFill>
            </a:endParaRPr>
          </a:p>
        </p:txBody>
      </p:sp>
    </p:spTree>
    <p:extLst>
      <p:ext uri="{BB962C8B-B14F-4D97-AF65-F5344CB8AC3E}">
        <p14:creationId xmlns:p14="http://schemas.microsoft.com/office/powerpoint/2010/main" val="3128424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a:t>Στυλ κύριου τίτλου</a:t>
            </a:r>
            <a:endParaRPr kumimoji="0" lang="en-US"/>
          </a:p>
        </p:txBody>
      </p:sp>
      <p:sp>
        <p:nvSpPr>
          <p:cNvPr id="3" name="Θέση κατακόρυφου κειμένου 2"/>
          <p:cNvSpPr>
            <a:spLocks noGrp="1"/>
          </p:cNvSpPr>
          <p:nvPr>
            <p:ph type="body" orient="vert" idx="1"/>
          </p:nvPr>
        </p:nvSpPr>
        <p:spPr/>
        <p:txBody>
          <a:bodyPr vert="eaVert"/>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Θέση ημερομηνίας 3"/>
          <p:cNvSpPr>
            <a:spLocks noGrp="1"/>
          </p:cNvSpPr>
          <p:nvPr>
            <p:ph type="dt" sz="half" idx="10"/>
          </p:nvPr>
        </p:nvSpPr>
        <p:spPr/>
        <p:txBody>
          <a:bodyPr/>
          <a:lstStyle/>
          <a:p>
            <a:fld id="{67115B93-C2EA-4FD8-BF74-EAD09B8A70E1}" type="datetimeFigureOut">
              <a:rPr lang="el-GR" smtClean="0">
                <a:solidFill>
                  <a:srgbClr val="E3DED1"/>
                </a:solidFill>
              </a:rPr>
              <a:pPr/>
              <a:t>24/2/22</a:t>
            </a:fld>
            <a:endParaRPr lang="el-GR">
              <a:solidFill>
                <a:srgbClr val="E3DED1"/>
              </a:solidFill>
            </a:endParaRPr>
          </a:p>
        </p:txBody>
      </p:sp>
      <p:sp>
        <p:nvSpPr>
          <p:cNvPr id="5" name="Θέση υποσέλιδου 4"/>
          <p:cNvSpPr>
            <a:spLocks noGrp="1"/>
          </p:cNvSpPr>
          <p:nvPr>
            <p:ph type="ftr" sz="quarter" idx="11"/>
          </p:nvPr>
        </p:nvSpPr>
        <p:spPr/>
        <p:txBody>
          <a:bodyPr/>
          <a:lstStyle/>
          <a:p>
            <a:endParaRPr lang="el-GR">
              <a:solidFill>
                <a:srgbClr val="E3DED1"/>
              </a:solidFill>
            </a:endParaRPr>
          </a:p>
        </p:txBody>
      </p:sp>
      <p:sp>
        <p:nvSpPr>
          <p:cNvPr id="6" name="Θέση αριθμού διαφάνειας 5"/>
          <p:cNvSpPr>
            <a:spLocks noGrp="1"/>
          </p:cNvSpPr>
          <p:nvPr>
            <p:ph type="sldNum" sz="quarter" idx="12"/>
          </p:nvPr>
        </p:nvSpPr>
        <p:spPr/>
        <p:txBody>
          <a:bodyPr/>
          <a:lstStyle/>
          <a:p>
            <a:fld id="{38F40226-88FF-4C8F-94F3-74A978C2E081}" type="slidenum">
              <a:rPr lang="el-GR" smtClean="0">
                <a:solidFill>
                  <a:srgbClr val="E3DED1"/>
                </a:solidFill>
              </a:rPr>
              <a:pPr/>
              <a:t>‹#›</a:t>
            </a:fld>
            <a:endParaRPr lang="el-GR">
              <a:solidFill>
                <a:srgbClr val="E3DED1"/>
              </a:solidFill>
            </a:endParaRPr>
          </a:p>
        </p:txBody>
      </p:sp>
    </p:spTree>
    <p:extLst>
      <p:ext uri="{BB962C8B-B14F-4D97-AF65-F5344CB8AC3E}">
        <p14:creationId xmlns:p14="http://schemas.microsoft.com/office/powerpoint/2010/main" val="13729778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kumimoji="0" lang="el-GR"/>
              <a:t>Στυλ κύριου τίτλου</a:t>
            </a:r>
            <a:endParaRPr kumimoji="0" lang="en-US"/>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Θέση ημερομηνίας 3"/>
          <p:cNvSpPr>
            <a:spLocks noGrp="1"/>
          </p:cNvSpPr>
          <p:nvPr>
            <p:ph type="dt" sz="half" idx="10"/>
          </p:nvPr>
        </p:nvSpPr>
        <p:spPr/>
        <p:txBody>
          <a:bodyPr/>
          <a:lstStyle/>
          <a:p>
            <a:fld id="{67115B93-C2EA-4FD8-BF74-EAD09B8A70E1}" type="datetimeFigureOut">
              <a:rPr lang="el-GR" smtClean="0">
                <a:solidFill>
                  <a:srgbClr val="E3DED1"/>
                </a:solidFill>
              </a:rPr>
              <a:pPr/>
              <a:t>24/2/22</a:t>
            </a:fld>
            <a:endParaRPr lang="el-GR">
              <a:solidFill>
                <a:srgbClr val="E3DED1"/>
              </a:solidFill>
            </a:endParaRPr>
          </a:p>
        </p:txBody>
      </p:sp>
      <p:sp>
        <p:nvSpPr>
          <p:cNvPr id="5" name="Θέση υποσέλιδου 4"/>
          <p:cNvSpPr>
            <a:spLocks noGrp="1"/>
          </p:cNvSpPr>
          <p:nvPr>
            <p:ph type="ftr" sz="quarter" idx="11"/>
          </p:nvPr>
        </p:nvSpPr>
        <p:spPr/>
        <p:txBody>
          <a:bodyPr/>
          <a:lstStyle/>
          <a:p>
            <a:endParaRPr lang="el-GR">
              <a:solidFill>
                <a:srgbClr val="E3DED1"/>
              </a:solidFill>
            </a:endParaRPr>
          </a:p>
        </p:txBody>
      </p:sp>
      <p:sp>
        <p:nvSpPr>
          <p:cNvPr id="6" name="Θέση αριθμού διαφάνειας 5"/>
          <p:cNvSpPr>
            <a:spLocks noGrp="1"/>
          </p:cNvSpPr>
          <p:nvPr>
            <p:ph type="sldNum" sz="quarter" idx="12"/>
          </p:nvPr>
        </p:nvSpPr>
        <p:spPr/>
        <p:txBody>
          <a:bodyPr/>
          <a:lstStyle/>
          <a:p>
            <a:fld id="{38F40226-88FF-4C8F-94F3-74A978C2E081}" type="slidenum">
              <a:rPr lang="el-GR" smtClean="0">
                <a:solidFill>
                  <a:srgbClr val="E3DED1"/>
                </a:solidFill>
              </a:rPr>
              <a:pPr/>
              <a:t>‹#›</a:t>
            </a:fld>
            <a:endParaRPr lang="el-GR">
              <a:solidFill>
                <a:srgbClr val="E3DED1"/>
              </a:solidFill>
            </a:endParaRPr>
          </a:p>
        </p:txBody>
      </p:sp>
    </p:spTree>
    <p:extLst>
      <p:ext uri="{BB962C8B-B14F-4D97-AF65-F5344CB8AC3E}">
        <p14:creationId xmlns:p14="http://schemas.microsoft.com/office/powerpoint/2010/main" val="1815238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9" name="Θέση περιεχομένου 8"/>
          <p:cNvSpPr>
            <a:spLocks noGrp="1"/>
          </p:cNvSpPr>
          <p:nvPr>
            <p:ph idx="1"/>
          </p:nvPr>
        </p:nvSpPr>
        <p:spPr>
          <a:xfrm>
            <a:off x="457200" y="1524000"/>
            <a:ext cx="8229600" cy="4572000"/>
          </a:xfrm>
        </p:spPr>
        <p:txBody>
          <a:bodyPr/>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14" name="Θέση ημερομηνίας 13"/>
          <p:cNvSpPr>
            <a:spLocks noGrp="1"/>
          </p:cNvSpPr>
          <p:nvPr>
            <p:ph type="dt" sz="half" idx="14"/>
          </p:nvPr>
        </p:nvSpPr>
        <p:spPr/>
        <p:txBody>
          <a:bodyPr/>
          <a:lstStyle/>
          <a:p>
            <a:fld id="{67115B93-C2EA-4FD8-BF74-EAD09B8A70E1}" type="datetimeFigureOut">
              <a:rPr lang="el-GR" smtClean="0">
                <a:solidFill>
                  <a:srgbClr val="E3DED1"/>
                </a:solidFill>
              </a:rPr>
              <a:pPr/>
              <a:t>24/2/22</a:t>
            </a:fld>
            <a:endParaRPr lang="el-GR">
              <a:solidFill>
                <a:srgbClr val="E3DED1"/>
              </a:solidFill>
            </a:endParaRPr>
          </a:p>
        </p:txBody>
      </p:sp>
      <p:sp>
        <p:nvSpPr>
          <p:cNvPr id="15" name="Θέση αριθμού διαφάνειας 14"/>
          <p:cNvSpPr>
            <a:spLocks noGrp="1"/>
          </p:cNvSpPr>
          <p:nvPr>
            <p:ph type="sldNum" sz="quarter" idx="15"/>
          </p:nvPr>
        </p:nvSpPr>
        <p:spPr/>
        <p:txBody>
          <a:bodyPr/>
          <a:lstStyle>
            <a:lvl1pPr algn="ctr">
              <a:defRPr/>
            </a:lvl1pPr>
          </a:lstStyle>
          <a:p>
            <a:fld id="{38F40226-88FF-4C8F-94F3-74A978C2E081}" type="slidenum">
              <a:rPr lang="el-GR" smtClean="0">
                <a:solidFill>
                  <a:srgbClr val="E3DED1"/>
                </a:solidFill>
              </a:rPr>
              <a:pPr/>
              <a:t>‹#›</a:t>
            </a:fld>
            <a:endParaRPr lang="el-GR">
              <a:solidFill>
                <a:srgbClr val="E3DED1"/>
              </a:solidFill>
            </a:endParaRPr>
          </a:p>
        </p:txBody>
      </p:sp>
      <p:sp>
        <p:nvSpPr>
          <p:cNvPr id="16" name="Θέση υποσέλιδου 15"/>
          <p:cNvSpPr>
            <a:spLocks noGrp="1"/>
          </p:cNvSpPr>
          <p:nvPr>
            <p:ph type="ftr" sz="quarter" idx="16"/>
          </p:nvPr>
        </p:nvSpPr>
        <p:spPr/>
        <p:txBody>
          <a:bodyPr/>
          <a:lstStyle/>
          <a:p>
            <a:endParaRPr lang="el-GR">
              <a:solidFill>
                <a:srgbClr val="E3DED1"/>
              </a:solidFill>
            </a:endParaRPr>
          </a:p>
        </p:txBody>
      </p:sp>
      <p:sp>
        <p:nvSpPr>
          <p:cNvPr id="17" name="Τίτλος 16"/>
          <p:cNvSpPr>
            <a:spLocks noGrp="1"/>
          </p:cNvSpPr>
          <p:nvPr>
            <p:ph type="title"/>
          </p:nvPr>
        </p:nvSpPr>
        <p:spPr/>
        <p:txBody>
          <a:bodyPr rtlCol="0" anchor="b" anchorCtr="0"/>
          <a:lstStyle/>
          <a:p>
            <a:r>
              <a:rPr kumimoji="0" lang="el-GR"/>
              <a:t>Στυλ κύριου τίτλου</a:t>
            </a:r>
            <a:endParaRPr kumimoji="0" lang="en-US"/>
          </a:p>
        </p:txBody>
      </p:sp>
    </p:spTree>
    <p:extLst>
      <p:ext uri="{BB962C8B-B14F-4D97-AF65-F5344CB8AC3E}">
        <p14:creationId xmlns:p14="http://schemas.microsoft.com/office/powerpoint/2010/main" val="1741003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Προσαρμοσμένη διάταξ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ημερομηνίας 2"/>
          <p:cNvSpPr>
            <a:spLocks noGrp="1"/>
          </p:cNvSpPr>
          <p:nvPr>
            <p:ph type="dt" sz="half" idx="10"/>
          </p:nvPr>
        </p:nvSpPr>
        <p:spPr/>
        <p:txBody>
          <a:bodyPr/>
          <a:lstStyle/>
          <a:p>
            <a:fld id="{67115B93-C2EA-4FD8-BF74-EAD09B8A70E1}" type="datetimeFigureOut">
              <a:rPr lang="el-GR" smtClean="0">
                <a:solidFill>
                  <a:srgbClr val="E3DED1"/>
                </a:solidFill>
              </a:rPr>
              <a:pPr/>
              <a:t>24/2/22</a:t>
            </a:fld>
            <a:endParaRPr lang="el-GR">
              <a:solidFill>
                <a:srgbClr val="E3DED1"/>
              </a:solidFill>
            </a:endParaRPr>
          </a:p>
        </p:txBody>
      </p:sp>
      <p:sp>
        <p:nvSpPr>
          <p:cNvPr id="4" name="Θέση υποσέλιδου 3"/>
          <p:cNvSpPr>
            <a:spLocks noGrp="1"/>
          </p:cNvSpPr>
          <p:nvPr>
            <p:ph type="ftr" sz="quarter" idx="11"/>
          </p:nvPr>
        </p:nvSpPr>
        <p:spPr/>
        <p:txBody>
          <a:bodyPr/>
          <a:lstStyle/>
          <a:p>
            <a:endParaRPr lang="el-GR">
              <a:solidFill>
                <a:srgbClr val="E3DED1"/>
              </a:solidFill>
            </a:endParaRPr>
          </a:p>
        </p:txBody>
      </p:sp>
      <p:sp>
        <p:nvSpPr>
          <p:cNvPr id="5" name="Θέση αριθμού διαφάνειας 4"/>
          <p:cNvSpPr>
            <a:spLocks noGrp="1"/>
          </p:cNvSpPr>
          <p:nvPr>
            <p:ph type="sldNum" sz="quarter" idx="12"/>
          </p:nvPr>
        </p:nvSpPr>
        <p:spPr/>
        <p:txBody>
          <a:bodyPr/>
          <a:lstStyle/>
          <a:p>
            <a:fld id="{38F40226-88FF-4C8F-94F3-74A978C2E081}" type="slidenum">
              <a:rPr lang="el-GR" smtClean="0">
                <a:solidFill>
                  <a:srgbClr val="E3DED1"/>
                </a:solidFill>
              </a:rPr>
              <a:pPr/>
              <a:t>‹#›</a:t>
            </a:fld>
            <a:endParaRPr lang="el-GR">
              <a:solidFill>
                <a:srgbClr val="E3DED1"/>
              </a:solidFill>
            </a:endParaRPr>
          </a:p>
        </p:txBody>
      </p:sp>
    </p:spTree>
    <p:extLst>
      <p:ext uri="{BB962C8B-B14F-4D97-AF65-F5344CB8AC3E}">
        <p14:creationId xmlns:p14="http://schemas.microsoft.com/office/powerpoint/2010/main" val="3029626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4" name="Θέση ημερομηνίας 3"/>
          <p:cNvSpPr>
            <a:spLocks noGrp="1"/>
          </p:cNvSpPr>
          <p:nvPr>
            <p:ph type="dt" sz="half" idx="10"/>
          </p:nvPr>
        </p:nvSpPr>
        <p:spPr/>
        <p:txBody>
          <a:bodyPr/>
          <a:lstStyle/>
          <a:p>
            <a:fld id="{67115B93-C2EA-4FD8-BF74-EAD09B8A70E1}" type="datetimeFigureOut">
              <a:rPr lang="el-GR" smtClean="0">
                <a:solidFill>
                  <a:srgbClr val="E3DED1"/>
                </a:solidFill>
              </a:rPr>
              <a:pPr/>
              <a:t>24/2/22</a:t>
            </a:fld>
            <a:endParaRPr lang="el-GR">
              <a:solidFill>
                <a:srgbClr val="E3DED1"/>
              </a:solidFill>
            </a:endParaRPr>
          </a:p>
        </p:txBody>
      </p:sp>
      <p:sp>
        <p:nvSpPr>
          <p:cNvPr id="5" name="Θέση υποσέλιδου 4"/>
          <p:cNvSpPr>
            <a:spLocks noGrp="1"/>
          </p:cNvSpPr>
          <p:nvPr>
            <p:ph type="ftr" sz="quarter" idx="11"/>
          </p:nvPr>
        </p:nvSpPr>
        <p:spPr/>
        <p:txBody>
          <a:bodyPr/>
          <a:lstStyle/>
          <a:p>
            <a:endParaRPr lang="el-GR">
              <a:solidFill>
                <a:srgbClr val="E3DED1"/>
              </a:solidFill>
            </a:endParaRPr>
          </a:p>
        </p:txBody>
      </p:sp>
      <p:sp>
        <p:nvSpPr>
          <p:cNvPr id="6" name="Θέση αριθμού διαφάνειας 5"/>
          <p:cNvSpPr>
            <a:spLocks noGrp="1"/>
          </p:cNvSpPr>
          <p:nvPr>
            <p:ph type="sldNum" sz="quarter" idx="12"/>
          </p:nvPr>
        </p:nvSpPr>
        <p:spPr/>
        <p:txBody>
          <a:bodyPr/>
          <a:lstStyle/>
          <a:p>
            <a:fld id="{38F40226-88FF-4C8F-94F3-74A978C2E081}" type="slidenum">
              <a:rPr lang="el-GR" smtClean="0">
                <a:solidFill>
                  <a:srgbClr val="E3DED1"/>
                </a:solidFill>
              </a:rPr>
              <a:pPr/>
              <a:t>‹#›</a:t>
            </a:fld>
            <a:endParaRPr lang="el-GR">
              <a:solidFill>
                <a:srgbClr val="E3DED1"/>
              </a:solidFill>
            </a:endParaRPr>
          </a:p>
        </p:txBody>
      </p:sp>
      <p:sp>
        <p:nvSpPr>
          <p:cNvPr id="2" name="Τίτλος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l-GR"/>
              <a:t>Στυλ κύριου τίτλου</a:t>
            </a:r>
            <a:endParaRPr kumimoji="0" lang="en-US"/>
          </a:p>
        </p:txBody>
      </p:sp>
      <p:sp>
        <p:nvSpPr>
          <p:cNvPr id="3" name="Θέση κειμένου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a:t>Στυλ υποδείγματος κειμένου</a:t>
            </a:r>
          </a:p>
        </p:txBody>
      </p:sp>
      <p:cxnSp>
        <p:nvCxnSpPr>
          <p:cNvPr id="7" name="Ευθεία γραμμή σύνδεσης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1355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5" name="Θέση ημερομηνίας 4"/>
          <p:cNvSpPr>
            <a:spLocks noGrp="1"/>
          </p:cNvSpPr>
          <p:nvPr>
            <p:ph type="dt" sz="half" idx="10"/>
          </p:nvPr>
        </p:nvSpPr>
        <p:spPr/>
        <p:txBody>
          <a:bodyPr/>
          <a:lstStyle/>
          <a:p>
            <a:fld id="{67115B93-C2EA-4FD8-BF74-EAD09B8A70E1}" type="datetimeFigureOut">
              <a:rPr lang="el-GR" smtClean="0">
                <a:solidFill>
                  <a:srgbClr val="E3DED1"/>
                </a:solidFill>
              </a:rPr>
              <a:pPr/>
              <a:t>24/2/22</a:t>
            </a:fld>
            <a:endParaRPr lang="el-GR">
              <a:solidFill>
                <a:srgbClr val="E3DED1"/>
              </a:solidFill>
            </a:endParaRPr>
          </a:p>
        </p:txBody>
      </p:sp>
      <p:sp>
        <p:nvSpPr>
          <p:cNvPr id="6" name="Θέση υποσέλιδου 5"/>
          <p:cNvSpPr>
            <a:spLocks noGrp="1"/>
          </p:cNvSpPr>
          <p:nvPr>
            <p:ph type="ftr" sz="quarter" idx="11"/>
          </p:nvPr>
        </p:nvSpPr>
        <p:spPr/>
        <p:txBody>
          <a:bodyPr/>
          <a:lstStyle/>
          <a:p>
            <a:endParaRPr lang="el-GR">
              <a:solidFill>
                <a:srgbClr val="E3DED1"/>
              </a:solidFill>
            </a:endParaRPr>
          </a:p>
        </p:txBody>
      </p:sp>
      <p:sp>
        <p:nvSpPr>
          <p:cNvPr id="7" name="Θέση αριθμού διαφάνειας 6"/>
          <p:cNvSpPr>
            <a:spLocks noGrp="1"/>
          </p:cNvSpPr>
          <p:nvPr>
            <p:ph type="sldNum" sz="quarter" idx="12"/>
          </p:nvPr>
        </p:nvSpPr>
        <p:spPr/>
        <p:txBody>
          <a:bodyPr/>
          <a:lstStyle/>
          <a:p>
            <a:fld id="{38F40226-88FF-4C8F-94F3-74A978C2E081}" type="slidenum">
              <a:rPr lang="el-GR" smtClean="0">
                <a:solidFill>
                  <a:srgbClr val="E3DED1"/>
                </a:solidFill>
              </a:rPr>
              <a:pPr/>
              <a:t>‹#›</a:t>
            </a:fld>
            <a:endParaRPr lang="el-GR">
              <a:solidFill>
                <a:srgbClr val="E3DED1"/>
              </a:solidFill>
            </a:endParaRPr>
          </a:p>
        </p:txBody>
      </p:sp>
      <p:sp>
        <p:nvSpPr>
          <p:cNvPr id="2" name="Τίτλος 1"/>
          <p:cNvSpPr>
            <a:spLocks noGrp="1"/>
          </p:cNvSpPr>
          <p:nvPr>
            <p:ph type="title"/>
          </p:nvPr>
        </p:nvSpPr>
        <p:spPr/>
        <p:txBody>
          <a:bodyPr/>
          <a:lstStyle/>
          <a:p>
            <a:r>
              <a:rPr kumimoji="0" lang="el-GR"/>
              <a:t>Στυλ κύριου τίτλου</a:t>
            </a:r>
            <a:endParaRPr kumimoji="0" lang="en-US"/>
          </a:p>
        </p:txBody>
      </p:sp>
      <p:sp>
        <p:nvSpPr>
          <p:cNvPr id="11" name="Θέση περιεχομένου 10"/>
          <p:cNvSpPr>
            <a:spLocks noGrp="1"/>
          </p:cNvSpPr>
          <p:nvPr>
            <p:ph sz="half" idx="1"/>
          </p:nvPr>
        </p:nvSpPr>
        <p:spPr>
          <a:xfrm>
            <a:off x="457200" y="1524000"/>
            <a:ext cx="4059936" cy="4572000"/>
          </a:xfrm>
        </p:spPr>
        <p:txBody>
          <a:bodyPr/>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13" name="Θέση περιεχομένου 12"/>
          <p:cNvSpPr>
            <a:spLocks noGrp="1"/>
          </p:cNvSpPr>
          <p:nvPr>
            <p:ph sz="half" idx="2"/>
          </p:nvPr>
        </p:nvSpPr>
        <p:spPr>
          <a:xfrm>
            <a:off x="4648200" y="1524000"/>
            <a:ext cx="4059936" cy="4572000"/>
          </a:xfrm>
        </p:spPr>
        <p:txBody>
          <a:bodyPr/>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Tree>
    <p:extLst>
      <p:ext uri="{BB962C8B-B14F-4D97-AF65-F5344CB8AC3E}">
        <p14:creationId xmlns:p14="http://schemas.microsoft.com/office/powerpoint/2010/main" val="992645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9" name="Θέση αριθμού διαφάνειας 8"/>
          <p:cNvSpPr>
            <a:spLocks noGrp="1"/>
          </p:cNvSpPr>
          <p:nvPr>
            <p:ph type="sldNum" sz="quarter" idx="12"/>
          </p:nvPr>
        </p:nvSpPr>
        <p:spPr/>
        <p:txBody>
          <a:bodyPr/>
          <a:lstStyle/>
          <a:p>
            <a:fld id="{38F40226-88FF-4C8F-94F3-74A978C2E081}" type="slidenum">
              <a:rPr lang="el-GR" smtClean="0">
                <a:solidFill>
                  <a:srgbClr val="E3DED1"/>
                </a:solidFill>
              </a:rPr>
              <a:pPr/>
              <a:t>‹#›</a:t>
            </a:fld>
            <a:endParaRPr lang="el-GR">
              <a:solidFill>
                <a:srgbClr val="E3DED1"/>
              </a:solidFill>
            </a:endParaRPr>
          </a:p>
        </p:txBody>
      </p:sp>
      <p:sp>
        <p:nvSpPr>
          <p:cNvPr id="8" name="Θέση υποσέλιδου 7"/>
          <p:cNvSpPr>
            <a:spLocks noGrp="1"/>
          </p:cNvSpPr>
          <p:nvPr>
            <p:ph type="ftr" sz="quarter" idx="11"/>
          </p:nvPr>
        </p:nvSpPr>
        <p:spPr/>
        <p:txBody>
          <a:bodyPr/>
          <a:lstStyle/>
          <a:p>
            <a:endParaRPr lang="el-GR">
              <a:solidFill>
                <a:srgbClr val="E3DED1"/>
              </a:solidFill>
            </a:endParaRPr>
          </a:p>
        </p:txBody>
      </p:sp>
      <p:sp>
        <p:nvSpPr>
          <p:cNvPr id="7" name="Θέση ημερομηνίας 6"/>
          <p:cNvSpPr>
            <a:spLocks noGrp="1"/>
          </p:cNvSpPr>
          <p:nvPr>
            <p:ph type="dt" sz="half" idx="10"/>
          </p:nvPr>
        </p:nvSpPr>
        <p:spPr/>
        <p:txBody>
          <a:bodyPr/>
          <a:lstStyle/>
          <a:p>
            <a:fld id="{67115B93-C2EA-4FD8-BF74-EAD09B8A70E1}" type="datetimeFigureOut">
              <a:rPr lang="el-GR" smtClean="0">
                <a:solidFill>
                  <a:srgbClr val="E3DED1"/>
                </a:solidFill>
              </a:rPr>
              <a:pPr/>
              <a:t>24/2/22</a:t>
            </a:fld>
            <a:endParaRPr lang="el-GR">
              <a:solidFill>
                <a:srgbClr val="E3DED1"/>
              </a:solidFill>
            </a:endParaRPr>
          </a:p>
        </p:txBody>
      </p:sp>
      <p:sp>
        <p:nvSpPr>
          <p:cNvPr id="3" name="Θέση κειμένου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a:t>Στυλ υποδείγματος κειμένου</a:t>
            </a:r>
          </a:p>
        </p:txBody>
      </p:sp>
      <p:sp>
        <p:nvSpPr>
          <p:cNvPr id="32" name="Θέση περιεχομένου 31"/>
          <p:cNvSpPr>
            <a:spLocks noGrp="1"/>
          </p:cNvSpPr>
          <p:nvPr>
            <p:ph sz="half" idx="2"/>
          </p:nvPr>
        </p:nvSpPr>
        <p:spPr>
          <a:xfrm>
            <a:off x="457200" y="2201896"/>
            <a:ext cx="4038600" cy="3913632"/>
          </a:xfrm>
        </p:spPr>
        <p:txBody>
          <a:bodyPr/>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34" name="Θέση περιεχομένου 33"/>
          <p:cNvSpPr>
            <a:spLocks noGrp="1"/>
          </p:cNvSpPr>
          <p:nvPr>
            <p:ph sz="quarter" idx="4"/>
          </p:nvPr>
        </p:nvSpPr>
        <p:spPr>
          <a:xfrm>
            <a:off x="4649788" y="2201896"/>
            <a:ext cx="4038600" cy="3913632"/>
          </a:xfrm>
        </p:spPr>
        <p:txBody>
          <a:bodyPr/>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2" name="Τίτλος 1"/>
          <p:cNvSpPr>
            <a:spLocks noGrp="1"/>
          </p:cNvSpPr>
          <p:nvPr>
            <p:ph type="title"/>
          </p:nvPr>
        </p:nvSpPr>
        <p:spPr>
          <a:xfrm>
            <a:off x="457200" y="155448"/>
            <a:ext cx="8229600" cy="1143000"/>
          </a:xfrm>
        </p:spPr>
        <p:txBody>
          <a:bodyPr anchor="b" anchorCtr="0"/>
          <a:lstStyle>
            <a:lvl1pPr>
              <a:defRPr/>
            </a:lvl1pPr>
          </a:lstStyle>
          <a:p>
            <a:r>
              <a:rPr kumimoji="0" lang="el-GR"/>
              <a:t>Στυλ κύριου τίτλου</a:t>
            </a:r>
            <a:endParaRPr kumimoji="0" lang="en-US"/>
          </a:p>
        </p:txBody>
      </p:sp>
      <p:sp>
        <p:nvSpPr>
          <p:cNvPr id="12" name="Θέση κειμένου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a:t>Στυλ υποδείγματος κειμένου</a:t>
            </a:r>
          </a:p>
        </p:txBody>
      </p:sp>
      <p:cxnSp>
        <p:nvCxnSpPr>
          <p:cNvPr id="10" name="Ευθεία γραμμή σύνδεσης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Ευθεία γραμμή σύνδεσης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7931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 name="Θέση ημερομηνίας 2"/>
          <p:cNvSpPr>
            <a:spLocks noGrp="1"/>
          </p:cNvSpPr>
          <p:nvPr>
            <p:ph type="dt" sz="half" idx="10"/>
          </p:nvPr>
        </p:nvSpPr>
        <p:spPr/>
        <p:txBody>
          <a:bodyPr/>
          <a:lstStyle/>
          <a:p>
            <a:fld id="{67115B93-C2EA-4FD8-BF74-EAD09B8A70E1}" type="datetimeFigureOut">
              <a:rPr lang="el-GR" smtClean="0">
                <a:solidFill>
                  <a:srgbClr val="E3DED1"/>
                </a:solidFill>
              </a:rPr>
              <a:pPr/>
              <a:t>24/2/22</a:t>
            </a:fld>
            <a:endParaRPr lang="el-GR">
              <a:solidFill>
                <a:srgbClr val="E3DED1"/>
              </a:solidFill>
            </a:endParaRPr>
          </a:p>
        </p:txBody>
      </p:sp>
      <p:sp>
        <p:nvSpPr>
          <p:cNvPr id="4" name="Θέση υποσέλιδου 3"/>
          <p:cNvSpPr>
            <a:spLocks noGrp="1"/>
          </p:cNvSpPr>
          <p:nvPr>
            <p:ph type="ftr" sz="quarter" idx="11"/>
          </p:nvPr>
        </p:nvSpPr>
        <p:spPr/>
        <p:txBody>
          <a:bodyPr/>
          <a:lstStyle/>
          <a:p>
            <a:endParaRPr lang="el-GR">
              <a:solidFill>
                <a:srgbClr val="E3DED1"/>
              </a:solidFill>
            </a:endParaRPr>
          </a:p>
        </p:txBody>
      </p:sp>
      <p:sp>
        <p:nvSpPr>
          <p:cNvPr id="5" name="Θέση αριθμού διαφάνειας 4"/>
          <p:cNvSpPr>
            <a:spLocks noGrp="1"/>
          </p:cNvSpPr>
          <p:nvPr>
            <p:ph type="sldNum" sz="quarter" idx="12"/>
          </p:nvPr>
        </p:nvSpPr>
        <p:spPr/>
        <p:txBody>
          <a:bodyPr/>
          <a:lstStyle/>
          <a:p>
            <a:fld id="{38F40226-88FF-4C8F-94F3-74A978C2E081}" type="slidenum">
              <a:rPr lang="el-GR" smtClean="0">
                <a:solidFill>
                  <a:srgbClr val="E3DED1"/>
                </a:solidFill>
              </a:rPr>
              <a:pPr/>
              <a:t>‹#›</a:t>
            </a:fld>
            <a:endParaRPr lang="el-GR">
              <a:solidFill>
                <a:srgbClr val="E3DED1"/>
              </a:solidFill>
            </a:endParaRPr>
          </a:p>
        </p:txBody>
      </p:sp>
      <p:sp>
        <p:nvSpPr>
          <p:cNvPr id="2" name="Τίτλος 1"/>
          <p:cNvSpPr>
            <a:spLocks noGrp="1"/>
          </p:cNvSpPr>
          <p:nvPr>
            <p:ph type="title"/>
          </p:nvPr>
        </p:nvSpPr>
        <p:spPr/>
        <p:txBody>
          <a:bodyPr/>
          <a:lstStyle/>
          <a:p>
            <a:r>
              <a:rPr kumimoji="0" lang="el-GR"/>
              <a:t>Στυλ κύριου τίτλου</a:t>
            </a:r>
            <a:endParaRPr kumimoji="0" lang="en-US"/>
          </a:p>
        </p:txBody>
      </p:sp>
    </p:spTree>
    <p:extLst>
      <p:ext uri="{BB962C8B-B14F-4D97-AF65-F5344CB8AC3E}">
        <p14:creationId xmlns:p14="http://schemas.microsoft.com/office/powerpoint/2010/main" val="3908192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67115B93-C2EA-4FD8-BF74-EAD09B8A70E1}" type="datetimeFigureOut">
              <a:rPr lang="el-GR" smtClean="0">
                <a:solidFill>
                  <a:srgbClr val="E3DED1"/>
                </a:solidFill>
              </a:rPr>
              <a:pPr/>
              <a:t>24/2/22</a:t>
            </a:fld>
            <a:endParaRPr lang="el-GR">
              <a:solidFill>
                <a:srgbClr val="E3DED1"/>
              </a:solidFill>
            </a:endParaRPr>
          </a:p>
        </p:txBody>
      </p:sp>
      <p:sp>
        <p:nvSpPr>
          <p:cNvPr id="3" name="Θέση υποσέλιδου 2"/>
          <p:cNvSpPr>
            <a:spLocks noGrp="1"/>
          </p:cNvSpPr>
          <p:nvPr>
            <p:ph type="ftr" sz="quarter" idx="11"/>
          </p:nvPr>
        </p:nvSpPr>
        <p:spPr/>
        <p:txBody>
          <a:bodyPr/>
          <a:lstStyle/>
          <a:p>
            <a:endParaRPr lang="el-GR">
              <a:solidFill>
                <a:srgbClr val="E3DED1"/>
              </a:solidFill>
            </a:endParaRPr>
          </a:p>
        </p:txBody>
      </p:sp>
      <p:sp>
        <p:nvSpPr>
          <p:cNvPr id="4" name="Θέση αριθμού διαφάνειας 3"/>
          <p:cNvSpPr>
            <a:spLocks noGrp="1"/>
          </p:cNvSpPr>
          <p:nvPr>
            <p:ph type="sldNum" sz="quarter" idx="12"/>
          </p:nvPr>
        </p:nvSpPr>
        <p:spPr/>
        <p:txBody>
          <a:bodyPr/>
          <a:lstStyle/>
          <a:p>
            <a:fld id="{38F40226-88FF-4C8F-94F3-74A978C2E081}" type="slidenum">
              <a:rPr lang="el-GR" smtClean="0">
                <a:solidFill>
                  <a:srgbClr val="E3DED1"/>
                </a:solidFill>
              </a:rPr>
              <a:pPr/>
              <a:t>‹#›</a:t>
            </a:fld>
            <a:endParaRPr lang="el-GR">
              <a:solidFill>
                <a:srgbClr val="E3DED1"/>
              </a:solidFill>
            </a:endParaRPr>
          </a:p>
        </p:txBody>
      </p:sp>
    </p:spTree>
    <p:extLst>
      <p:ext uri="{BB962C8B-B14F-4D97-AF65-F5344CB8AC3E}">
        <p14:creationId xmlns:p14="http://schemas.microsoft.com/office/powerpoint/2010/main" val="519368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9" name="Θέση περιεχομένου 28"/>
          <p:cNvSpPr>
            <a:spLocks noGrp="1"/>
          </p:cNvSpPr>
          <p:nvPr>
            <p:ph sz="quarter" idx="1"/>
          </p:nvPr>
        </p:nvSpPr>
        <p:spPr>
          <a:xfrm>
            <a:off x="457200" y="457200"/>
            <a:ext cx="6248400" cy="5715000"/>
          </a:xfrm>
        </p:spPr>
        <p:txBody>
          <a:bodyPr/>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3" name="Θέση κειμένου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l-GR"/>
              <a:t>Στυλ υποδείγματος κειμένου</a:t>
            </a:r>
          </a:p>
        </p:txBody>
      </p:sp>
      <p:sp>
        <p:nvSpPr>
          <p:cNvPr id="31" name="Τίτλος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a:t>Στυλ κύριου τίτλου</a:t>
            </a:r>
            <a:endParaRPr kumimoji="0" lang="en-US"/>
          </a:p>
        </p:txBody>
      </p:sp>
      <p:sp>
        <p:nvSpPr>
          <p:cNvPr id="8" name="Θέση ημερομηνίας 7"/>
          <p:cNvSpPr>
            <a:spLocks noGrp="1"/>
          </p:cNvSpPr>
          <p:nvPr>
            <p:ph type="dt" sz="half" idx="14"/>
          </p:nvPr>
        </p:nvSpPr>
        <p:spPr/>
        <p:txBody>
          <a:bodyPr/>
          <a:lstStyle/>
          <a:p>
            <a:fld id="{67115B93-C2EA-4FD8-BF74-EAD09B8A70E1}" type="datetimeFigureOut">
              <a:rPr lang="el-GR" smtClean="0">
                <a:solidFill>
                  <a:srgbClr val="E3DED1"/>
                </a:solidFill>
              </a:rPr>
              <a:pPr/>
              <a:t>24/2/22</a:t>
            </a:fld>
            <a:endParaRPr lang="el-GR">
              <a:solidFill>
                <a:srgbClr val="E3DED1"/>
              </a:solidFill>
            </a:endParaRPr>
          </a:p>
        </p:txBody>
      </p:sp>
      <p:sp>
        <p:nvSpPr>
          <p:cNvPr id="9" name="Θέση αριθμού διαφάνειας 8"/>
          <p:cNvSpPr>
            <a:spLocks noGrp="1"/>
          </p:cNvSpPr>
          <p:nvPr>
            <p:ph type="sldNum" sz="quarter" idx="15"/>
          </p:nvPr>
        </p:nvSpPr>
        <p:spPr/>
        <p:txBody>
          <a:bodyPr/>
          <a:lstStyle/>
          <a:p>
            <a:fld id="{38F40226-88FF-4C8F-94F3-74A978C2E081}" type="slidenum">
              <a:rPr lang="el-GR" smtClean="0">
                <a:solidFill>
                  <a:srgbClr val="E3DED1"/>
                </a:solidFill>
              </a:rPr>
              <a:pPr/>
              <a:t>‹#›</a:t>
            </a:fld>
            <a:endParaRPr lang="el-GR">
              <a:solidFill>
                <a:srgbClr val="E3DED1"/>
              </a:solidFill>
            </a:endParaRPr>
          </a:p>
        </p:txBody>
      </p:sp>
      <p:sp>
        <p:nvSpPr>
          <p:cNvPr id="10" name="Θέση υποσέλιδου 9"/>
          <p:cNvSpPr>
            <a:spLocks noGrp="1"/>
          </p:cNvSpPr>
          <p:nvPr>
            <p:ph type="ftr" sz="quarter" idx="16"/>
          </p:nvPr>
        </p:nvSpPr>
        <p:spPr/>
        <p:txBody>
          <a:bodyPr/>
          <a:lstStyle/>
          <a:p>
            <a:endParaRPr lang="el-GR">
              <a:solidFill>
                <a:srgbClr val="E3DED1"/>
              </a:solidFill>
            </a:endParaRPr>
          </a:p>
        </p:txBody>
      </p:sp>
    </p:spTree>
    <p:extLst>
      <p:ext uri="{BB962C8B-B14F-4D97-AF65-F5344CB8AC3E}">
        <p14:creationId xmlns:p14="http://schemas.microsoft.com/office/powerpoint/2010/main" val="1166582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Θέση κειμένου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l-GR"/>
              <a:t>Στυλ υποδείγματος κειμένου</a:t>
            </a:r>
          </a:p>
          <a:p>
            <a:pPr lvl="1" eaLnBrk="1" latinLnBrk="0" hangingPunct="1"/>
            <a:r>
              <a:rPr kumimoji="0" lang="el-GR"/>
              <a:t>Δεύτερου επιπέδου</a:t>
            </a:r>
          </a:p>
          <a:p>
            <a:pPr lvl="2" eaLnBrk="1" latinLnBrk="0" hangingPunct="1"/>
            <a:r>
              <a:rPr kumimoji="0" lang="el-GR"/>
              <a:t>Τρίτου επιπέδου</a:t>
            </a:r>
          </a:p>
          <a:p>
            <a:pPr lvl="3" eaLnBrk="1" latinLnBrk="0" hangingPunct="1"/>
            <a:r>
              <a:rPr kumimoji="0" lang="el-GR"/>
              <a:t>Τέταρτου επιπέδου</a:t>
            </a:r>
          </a:p>
          <a:p>
            <a:pPr lvl="4" eaLnBrk="1" latinLnBrk="0" hangingPunct="1"/>
            <a:r>
              <a:rPr kumimoji="0" lang="el-GR"/>
              <a:t>Πέμπτου επιπέδου</a:t>
            </a:r>
            <a:endParaRPr kumimoji="0" lang="en-US"/>
          </a:p>
        </p:txBody>
      </p:sp>
      <p:sp>
        <p:nvSpPr>
          <p:cNvPr id="24" name="Θέση ημερομηνίας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67115B93-C2EA-4FD8-BF74-EAD09B8A70E1}" type="datetimeFigureOut">
              <a:rPr lang="el-GR" smtClean="0">
                <a:solidFill>
                  <a:srgbClr val="E3DED1"/>
                </a:solidFill>
              </a:rPr>
              <a:pPr/>
              <a:t>24/2/22</a:t>
            </a:fld>
            <a:endParaRPr lang="el-GR">
              <a:solidFill>
                <a:srgbClr val="E3DED1"/>
              </a:solidFill>
            </a:endParaRPr>
          </a:p>
        </p:txBody>
      </p:sp>
      <p:sp>
        <p:nvSpPr>
          <p:cNvPr id="10" name="Θέση υποσέλιδου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l-GR">
              <a:solidFill>
                <a:srgbClr val="E3DED1"/>
              </a:solidFill>
            </a:endParaRPr>
          </a:p>
        </p:txBody>
      </p:sp>
      <p:sp>
        <p:nvSpPr>
          <p:cNvPr id="22" name="Θέση αριθμού διαφάνειας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38F40226-88FF-4C8F-94F3-74A978C2E081}" type="slidenum">
              <a:rPr lang="el-GR" smtClean="0">
                <a:solidFill>
                  <a:srgbClr val="E3DED1"/>
                </a:solidFill>
              </a:rPr>
              <a:pPr/>
              <a:t>‹#›</a:t>
            </a:fld>
            <a:endParaRPr lang="el-GR">
              <a:solidFill>
                <a:srgbClr val="E3DED1"/>
              </a:solidFill>
            </a:endParaRPr>
          </a:p>
        </p:txBody>
      </p:sp>
      <p:sp>
        <p:nvSpPr>
          <p:cNvPr id="5" name="Θέση τίτλου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l-GR"/>
              <a:t>Στυλ κύριου τίτλου</a:t>
            </a:r>
            <a:endParaRPr kumimoji="0" lang="en-US"/>
          </a:p>
        </p:txBody>
      </p:sp>
    </p:spTree>
    <p:extLst>
      <p:ext uri="{BB962C8B-B14F-4D97-AF65-F5344CB8AC3E}">
        <p14:creationId xmlns:p14="http://schemas.microsoft.com/office/powerpoint/2010/main" val="265327477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12000"/>
                <a:satMod val="240000"/>
              </a:schemeClr>
              <a:schemeClr val="bg2">
                <a:tint val="65000"/>
              </a:schemeClr>
            </a:duotone>
          </a:blip>
          <a:stretch>
            <a:fillRect/>
          </a:stretch>
        </a:blipFill>
        <a:effectLst/>
      </p:bgPr>
    </p:bg>
    <p:spTree>
      <p:nvGrpSpPr>
        <p:cNvPr id="1" name=""/>
        <p:cNvGrpSpPr/>
        <p:nvPr/>
      </p:nvGrpSpPr>
      <p:grpSpPr>
        <a:xfrm>
          <a:off x="0" y="0"/>
          <a:ext cx="0" cy="0"/>
          <a:chOff x="0" y="0"/>
          <a:chExt cx="0" cy="0"/>
        </a:xfrm>
      </p:grpSpPr>
      <p:sp>
        <p:nvSpPr>
          <p:cNvPr id="3" name="Υπότιτλος 2"/>
          <p:cNvSpPr>
            <a:spLocks noGrp="1"/>
          </p:cNvSpPr>
          <p:nvPr>
            <p:ph type="subTitle" idx="1"/>
          </p:nvPr>
        </p:nvSpPr>
        <p:spPr/>
        <p:txBody>
          <a:bodyPr/>
          <a:lstStyle/>
          <a:p>
            <a:r>
              <a:rPr lang="el-GR" dirty="0"/>
              <a:t>Γεωργία </a:t>
            </a:r>
            <a:r>
              <a:rPr lang="el-GR" dirty="0" err="1"/>
              <a:t>Σαρικούδη</a:t>
            </a:r>
            <a:endParaRPr lang="el-GR" dirty="0"/>
          </a:p>
          <a:p>
            <a:r>
              <a:rPr lang="en-US" dirty="0"/>
              <a:t>gsarikoudi@yahoo.gr</a:t>
            </a:r>
            <a:endParaRPr lang="el-GR" dirty="0"/>
          </a:p>
        </p:txBody>
      </p:sp>
      <p:sp>
        <p:nvSpPr>
          <p:cNvPr id="2" name="Τίτλος 1"/>
          <p:cNvSpPr>
            <a:spLocks noGrp="1"/>
          </p:cNvSpPr>
          <p:nvPr>
            <p:ph type="ctrTitle"/>
          </p:nvPr>
        </p:nvSpPr>
        <p:spPr/>
        <p:txBody>
          <a:bodyPr/>
          <a:lstStyle/>
          <a:p>
            <a:r>
              <a:rPr lang="el-GR" dirty="0"/>
              <a:t>Ανθρωπολογία της Κοινωνικής Μνήμης</a:t>
            </a:r>
          </a:p>
        </p:txBody>
      </p:sp>
    </p:spTree>
    <p:extLst>
      <p:ext uri="{BB962C8B-B14F-4D97-AF65-F5344CB8AC3E}">
        <p14:creationId xmlns:p14="http://schemas.microsoft.com/office/powerpoint/2010/main" val="35654156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3608" y="1371600"/>
            <a:ext cx="6534150" cy="4381500"/>
          </a:xfrm>
        </p:spPr>
      </p:pic>
      <p:sp>
        <p:nvSpPr>
          <p:cNvPr id="3" name="Τίτλος 2"/>
          <p:cNvSpPr>
            <a:spLocks noGrp="1"/>
          </p:cNvSpPr>
          <p:nvPr>
            <p:ph type="title"/>
          </p:nvPr>
        </p:nvSpPr>
        <p:spPr/>
        <p:txBody>
          <a:bodyPr/>
          <a:lstStyle/>
          <a:p>
            <a:endParaRPr lang="el-GR"/>
          </a:p>
        </p:txBody>
      </p:sp>
    </p:spTree>
    <p:extLst>
      <p:ext uri="{BB962C8B-B14F-4D97-AF65-F5344CB8AC3E}">
        <p14:creationId xmlns:p14="http://schemas.microsoft.com/office/powerpoint/2010/main" val="3679832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a:extLst>
              <a:ext uri="{FF2B5EF4-FFF2-40B4-BE49-F238E27FC236}">
                <a16:creationId xmlns:a16="http://schemas.microsoft.com/office/drawing/2014/main" id="{DC21E7AC-344A-8B48-A46A-C908C4503E17}"/>
              </a:ext>
            </a:extLst>
          </p:cNvPr>
          <p:cNvSpPr>
            <a:spLocks noGrp="1"/>
          </p:cNvSpPr>
          <p:nvPr>
            <p:ph idx="1"/>
          </p:nvPr>
        </p:nvSpPr>
        <p:spPr>
          <a:xfrm>
            <a:off x="457200" y="1196752"/>
            <a:ext cx="8229600" cy="4899248"/>
          </a:xfrm>
        </p:spPr>
        <p:txBody>
          <a:bodyPr/>
          <a:lstStyle/>
          <a:p>
            <a:r>
              <a:rPr lang="en-US" dirty="0"/>
              <a:t>H </a:t>
            </a:r>
            <a:r>
              <a:rPr lang="el-GR" dirty="0"/>
              <a:t>επιθυμία να μεταφέρουν στην ιστορία τις εξελίξεις/ καινοτομίες άλλων επιστημών</a:t>
            </a:r>
          </a:p>
          <a:p>
            <a:r>
              <a:rPr lang="el-GR" dirty="0"/>
              <a:t>Η αποστροφή στην ιστορία των εθνών και των σημαντικών προσωπικοτήτων</a:t>
            </a:r>
          </a:p>
          <a:p>
            <a:r>
              <a:rPr lang="el-GR" dirty="0"/>
              <a:t>Η στροφή σε άλλου είδους πηγές: νομίσματα, επιστολές, τελετουργίες</a:t>
            </a:r>
          </a:p>
          <a:p>
            <a:r>
              <a:rPr lang="el-GR" dirty="0"/>
              <a:t>Η προετοιμασία των κατάλληλων ερωτήσεων</a:t>
            </a:r>
          </a:p>
          <a:p>
            <a:r>
              <a:rPr lang="el-GR" dirty="0"/>
              <a:t>Η αναδρομική μέθοδος. Ξεκινούν από το σήμερα για να επιστρέψουν στο παρελθόν</a:t>
            </a:r>
          </a:p>
        </p:txBody>
      </p:sp>
      <p:sp>
        <p:nvSpPr>
          <p:cNvPr id="3" name="Τίτλος 2">
            <a:extLst>
              <a:ext uri="{FF2B5EF4-FFF2-40B4-BE49-F238E27FC236}">
                <a16:creationId xmlns:a16="http://schemas.microsoft.com/office/drawing/2014/main" id="{C85389BD-E021-AD43-82FE-2FB3112C5EDC}"/>
              </a:ext>
            </a:extLst>
          </p:cNvPr>
          <p:cNvSpPr>
            <a:spLocks noGrp="1"/>
          </p:cNvSpPr>
          <p:nvPr>
            <p:ph type="title"/>
          </p:nvPr>
        </p:nvSpPr>
        <p:spPr/>
        <p:txBody>
          <a:bodyPr/>
          <a:lstStyle/>
          <a:p>
            <a:r>
              <a:rPr lang="el-GR" dirty="0"/>
              <a:t>Βασικά χαρακτηριστικά των </a:t>
            </a:r>
            <a:r>
              <a:rPr lang="en-US" dirty="0"/>
              <a:t>Annales</a:t>
            </a:r>
            <a:endParaRPr lang="el-GR" dirty="0"/>
          </a:p>
        </p:txBody>
      </p:sp>
    </p:spTree>
    <p:extLst>
      <p:ext uri="{BB962C8B-B14F-4D97-AF65-F5344CB8AC3E}">
        <p14:creationId xmlns:p14="http://schemas.microsoft.com/office/powerpoint/2010/main" val="3440793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lstStyle/>
          <a:p>
            <a:r>
              <a:rPr lang="en-US" dirty="0" err="1"/>
              <a:t>Fernard</a:t>
            </a:r>
            <a:r>
              <a:rPr lang="en-US" dirty="0"/>
              <a:t> </a:t>
            </a:r>
            <a:r>
              <a:rPr lang="en-US" dirty="0" err="1"/>
              <a:t>Braudel</a:t>
            </a:r>
            <a:r>
              <a:rPr lang="en-US" dirty="0"/>
              <a:t>  (1902-1985) </a:t>
            </a:r>
          </a:p>
          <a:p>
            <a:pPr marL="0" indent="0">
              <a:buNone/>
            </a:pPr>
            <a:endParaRPr lang="el-GR" dirty="0"/>
          </a:p>
        </p:txBody>
      </p:sp>
      <p:sp>
        <p:nvSpPr>
          <p:cNvPr id="3" name="Τίτλος 2"/>
          <p:cNvSpPr>
            <a:spLocks noGrp="1"/>
          </p:cNvSpPr>
          <p:nvPr>
            <p:ph type="title"/>
          </p:nvPr>
        </p:nvSpPr>
        <p:spPr/>
        <p:txBody>
          <a:bodyPr/>
          <a:lstStyle/>
          <a:p>
            <a:r>
              <a:rPr lang="el-GR" dirty="0"/>
              <a:t>2</a:t>
            </a:r>
            <a:r>
              <a:rPr lang="el-GR" baseline="30000" dirty="0"/>
              <a:t>η</a:t>
            </a:r>
            <a:r>
              <a:rPr lang="el-GR" dirty="0"/>
              <a:t> γενιά των </a:t>
            </a:r>
            <a:r>
              <a:rPr lang="en-US" dirty="0" err="1"/>
              <a:t>Annales</a:t>
            </a:r>
            <a:r>
              <a:rPr lang="en-US" dirty="0"/>
              <a:t> (1945-1968)</a:t>
            </a:r>
            <a:endParaRPr lang="el-GR" dirty="0"/>
          </a:p>
        </p:txBody>
      </p:sp>
      <p:pic>
        <p:nvPicPr>
          <p:cNvPr id="4" name="Εικόνα 3"/>
          <p:cNvPicPr>
            <a:picLocks noChangeAspect="1"/>
          </p:cNvPicPr>
          <p:nvPr/>
        </p:nvPicPr>
        <p:blipFill rotWithShape="1">
          <a:blip r:embed="rId2">
            <a:extLst>
              <a:ext uri="{28A0092B-C50C-407E-A947-70E740481C1C}">
                <a14:useLocalDpi xmlns:a14="http://schemas.microsoft.com/office/drawing/2010/main" val="0"/>
              </a:ext>
            </a:extLst>
          </a:blip>
          <a:srcRect r="36042"/>
          <a:stretch/>
        </p:blipFill>
        <p:spPr>
          <a:xfrm>
            <a:off x="5602173" y="1350574"/>
            <a:ext cx="3056027" cy="3233936"/>
          </a:xfrm>
          <a:prstGeom prst="rect">
            <a:avLst/>
          </a:prstGeo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7512" y="2710259"/>
            <a:ext cx="2160416" cy="3389153"/>
          </a:xfrm>
          <a:prstGeom prst="rect">
            <a:avLst/>
          </a:prstGeom>
        </p:spPr>
      </p:pic>
      <p:pic>
        <p:nvPicPr>
          <p:cNvPr id="6" name="Εικόνα 5"/>
          <p:cNvPicPr>
            <a:picLocks noChangeAspect="1"/>
          </p:cNvPicPr>
          <p:nvPr/>
        </p:nvPicPr>
        <p:blipFill rotWithShape="1">
          <a:blip r:embed="rId4">
            <a:extLst>
              <a:ext uri="{28A0092B-C50C-407E-A947-70E740481C1C}">
                <a14:useLocalDpi xmlns:a14="http://schemas.microsoft.com/office/drawing/2010/main" val="0"/>
              </a:ext>
            </a:extLst>
          </a:blip>
          <a:srcRect l="23062" t="10938" r="22252" b="10313"/>
          <a:stretch/>
        </p:blipFill>
        <p:spPr>
          <a:xfrm>
            <a:off x="671284" y="2636912"/>
            <a:ext cx="2402144" cy="3459088"/>
          </a:xfrm>
          <a:prstGeom prst="rect">
            <a:avLst/>
          </a:prstGeom>
        </p:spPr>
      </p:pic>
    </p:spTree>
    <p:extLst>
      <p:ext uri="{BB962C8B-B14F-4D97-AF65-F5344CB8AC3E}">
        <p14:creationId xmlns:p14="http://schemas.microsoft.com/office/powerpoint/2010/main" val="27947337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a:extLst>
              <a:ext uri="{FF2B5EF4-FFF2-40B4-BE49-F238E27FC236}">
                <a16:creationId xmlns:a16="http://schemas.microsoft.com/office/drawing/2014/main" id="{A30840C5-5411-0840-8EE6-1D9C3302172F}"/>
              </a:ext>
            </a:extLst>
          </p:cNvPr>
          <p:cNvSpPr>
            <a:spLocks noGrp="1"/>
          </p:cNvSpPr>
          <p:nvPr>
            <p:ph idx="1"/>
          </p:nvPr>
        </p:nvSpPr>
        <p:spPr/>
        <p:txBody>
          <a:bodyPr/>
          <a:lstStyle/>
          <a:p>
            <a:r>
              <a:rPr lang="el-GR" dirty="0"/>
              <a:t>Στο επίκεντρο του έργου του </a:t>
            </a:r>
            <a:r>
              <a:rPr lang="en-US" dirty="0"/>
              <a:t>Braudel </a:t>
            </a:r>
            <a:r>
              <a:rPr lang="el-GR" dirty="0"/>
              <a:t>η Μεσόγειος, η διαλεκτική του χώρου με το χρόνο, ο διάλογος με τη γεωγραφία </a:t>
            </a:r>
            <a:endParaRPr lang="en-US" dirty="0"/>
          </a:p>
          <a:p>
            <a:r>
              <a:rPr lang="el-GR" dirty="0"/>
              <a:t>Στο </a:t>
            </a:r>
            <a:r>
              <a:rPr lang="en-US" dirty="0" err="1"/>
              <a:t>έ</a:t>
            </a:r>
            <a:r>
              <a:rPr lang="el-GR" dirty="0" err="1"/>
              <a:t>ργο</a:t>
            </a:r>
            <a:r>
              <a:rPr lang="el-GR" dirty="0"/>
              <a:t> αυτό </a:t>
            </a:r>
            <a:r>
              <a:rPr lang="el-GR" dirty="0" err="1"/>
              <a:t>επαναδημιουργεί</a:t>
            </a:r>
            <a:r>
              <a:rPr lang="el-GR" dirty="0"/>
              <a:t> το παρελθόν με βάση τις γνώσεις διάφορων τεχνικών και επαγγελμάτων</a:t>
            </a:r>
          </a:p>
        </p:txBody>
      </p:sp>
      <p:sp>
        <p:nvSpPr>
          <p:cNvPr id="3" name="Τίτλος 2">
            <a:extLst>
              <a:ext uri="{FF2B5EF4-FFF2-40B4-BE49-F238E27FC236}">
                <a16:creationId xmlns:a16="http://schemas.microsoft.com/office/drawing/2014/main" id="{7DC75ABE-A1A2-6148-B57E-7BFAC3A69E81}"/>
              </a:ext>
            </a:extLst>
          </p:cNvPr>
          <p:cNvSpPr>
            <a:spLocks noGrp="1"/>
          </p:cNvSpPr>
          <p:nvPr>
            <p:ph type="title"/>
          </p:nvPr>
        </p:nvSpPr>
        <p:spPr/>
        <p:txBody>
          <a:bodyPr/>
          <a:lstStyle/>
          <a:p>
            <a:endParaRPr lang="el-GR"/>
          </a:p>
        </p:txBody>
      </p:sp>
      <p:pic>
        <p:nvPicPr>
          <p:cNvPr id="5" name="Εικόνα 4">
            <a:extLst>
              <a:ext uri="{FF2B5EF4-FFF2-40B4-BE49-F238E27FC236}">
                <a16:creationId xmlns:a16="http://schemas.microsoft.com/office/drawing/2014/main" id="{98EE4604-922C-8341-870C-2DB01046B1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9976" y="3835976"/>
            <a:ext cx="5004048" cy="2374575"/>
          </a:xfrm>
          <a:prstGeom prst="rect">
            <a:avLst/>
          </a:prstGeom>
        </p:spPr>
      </p:pic>
    </p:spTree>
    <p:extLst>
      <p:ext uri="{BB962C8B-B14F-4D97-AF65-F5344CB8AC3E}">
        <p14:creationId xmlns:p14="http://schemas.microsoft.com/office/powerpoint/2010/main" val="36774761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normAutofit/>
          </a:bodyPr>
          <a:lstStyle/>
          <a:p>
            <a:r>
              <a:rPr lang="el-GR" dirty="0"/>
              <a:t>γεωγραφικός χρόνος  (μακρά διάρκεια)- ιστορία που αλλάζει με πολύ αργούς ρυθμούς/σχεδόν ακίνητη</a:t>
            </a:r>
          </a:p>
          <a:p>
            <a:r>
              <a:rPr lang="el-GR" dirty="0"/>
              <a:t> κοινωνικός χρόνος (μεσαία διάρκεια)- αλλαγές στη διάρκεια μιας γενιάς</a:t>
            </a:r>
          </a:p>
          <a:p>
            <a:r>
              <a:rPr lang="el-GR" dirty="0"/>
              <a:t> ατομικός χρόνος (μικρή διάρκεια)- ο χρόνος των γεγονότων</a:t>
            </a:r>
          </a:p>
        </p:txBody>
      </p:sp>
      <p:sp>
        <p:nvSpPr>
          <p:cNvPr id="3" name="Τίτλος 2"/>
          <p:cNvSpPr>
            <a:spLocks noGrp="1"/>
          </p:cNvSpPr>
          <p:nvPr>
            <p:ph type="title"/>
          </p:nvPr>
        </p:nvSpPr>
        <p:spPr/>
        <p:txBody>
          <a:bodyPr/>
          <a:lstStyle/>
          <a:p>
            <a:r>
              <a:rPr lang="en-US" dirty="0"/>
              <a:t>3</a:t>
            </a:r>
            <a:r>
              <a:rPr lang="el-GR" dirty="0"/>
              <a:t> βαθμίδες χρονικής διάρκειας</a:t>
            </a:r>
          </a:p>
        </p:txBody>
      </p:sp>
    </p:spTree>
    <p:extLst>
      <p:ext uri="{BB962C8B-B14F-4D97-AF65-F5344CB8AC3E}">
        <p14:creationId xmlns:p14="http://schemas.microsoft.com/office/powerpoint/2010/main" val="13804358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a:extLst>
              <a:ext uri="{FF2B5EF4-FFF2-40B4-BE49-F238E27FC236}">
                <a16:creationId xmlns:a16="http://schemas.microsoft.com/office/drawing/2014/main" id="{60E4E449-95ED-A241-84F3-7029CD85CC1D}"/>
              </a:ext>
            </a:extLst>
          </p:cNvPr>
          <p:cNvSpPr>
            <a:spLocks noGrp="1"/>
          </p:cNvSpPr>
          <p:nvPr>
            <p:ph idx="1"/>
          </p:nvPr>
        </p:nvSpPr>
        <p:spPr/>
        <p:txBody>
          <a:bodyPr>
            <a:normAutofit lnSpcReduction="10000"/>
          </a:bodyPr>
          <a:lstStyle/>
          <a:p>
            <a:r>
              <a:rPr lang="el-GR" dirty="0"/>
              <a:t>Ο </a:t>
            </a:r>
            <a:r>
              <a:rPr lang="en-US" dirty="0"/>
              <a:t>Braudel </a:t>
            </a:r>
            <a:r>
              <a:rPr lang="en-US" dirty="0" err="1"/>
              <a:t>έ</a:t>
            </a:r>
            <a:r>
              <a:rPr lang="el-GR" dirty="0" err="1"/>
              <a:t>δωσε</a:t>
            </a:r>
            <a:r>
              <a:rPr lang="el-GR" dirty="0"/>
              <a:t> βάρος στη μακρά διάρκεια</a:t>
            </a:r>
          </a:p>
          <a:p>
            <a:r>
              <a:rPr lang="el-GR" dirty="0"/>
              <a:t>Οι δεκαετίες του 1950-60 είναι η εποχή του θριάμβου της ιστορίας που συγκροτείται από μια σειρά πηγών  : ληξιαρχικές πράξεις γέννησης, διαθήκες, συμβόλαια, φορολογικά κατάστιχα. Δεδομένα που εκτείνονται σε μια μακρά διάρκεια και τα οποία επιτρέπουν να εφαρμοστούν στατιστικές, ποσοτικές μεθόδους ανάλυσης</a:t>
            </a:r>
          </a:p>
          <a:p>
            <a:r>
              <a:rPr lang="el-GR" dirty="0"/>
              <a:t>Το 1967 θα </a:t>
            </a:r>
            <a:r>
              <a:rPr lang="el-GR" dirty="0" err="1"/>
              <a:t>δημοσιευσει</a:t>
            </a:r>
            <a:r>
              <a:rPr lang="el-GR" dirty="0"/>
              <a:t> ένα ακόμα τρίτομο έργο με τίτλο: Υλικός </a:t>
            </a:r>
            <a:r>
              <a:rPr lang="el-GR" dirty="0" err="1"/>
              <a:t>πολιτισμος</a:t>
            </a:r>
            <a:r>
              <a:rPr lang="el-GR" dirty="0"/>
              <a:t> και </a:t>
            </a:r>
            <a:r>
              <a:rPr lang="el-GR" dirty="0" err="1"/>
              <a:t>καπιταλισμος</a:t>
            </a:r>
            <a:r>
              <a:rPr lang="el-GR" dirty="0"/>
              <a:t> 15-18</a:t>
            </a:r>
            <a:r>
              <a:rPr lang="el-GR" baseline="30000" dirty="0"/>
              <a:t>ος</a:t>
            </a:r>
            <a:r>
              <a:rPr lang="el-GR" dirty="0"/>
              <a:t> </a:t>
            </a:r>
            <a:r>
              <a:rPr lang="el-GR" dirty="0" err="1"/>
              <a:t>αιωνας</a:t>
            </a:r>
            <a:endParaRPr lang="el-GR" dirty="0"/>
          </a:p>
        </p:txBody>
      </p:sp>
      <p:sp>
        <p:nvSpPr>
          <p:cNvPr id="3" name="Τίτλος 2">
            <a:extLst>
              <a:ext uri="{FF2B5EF4-FFF2-40B4-BE49-F238E27FC236}">
                <a16:creationId xmlns:a16="http://schemas.microsoft.com/office/drawing/2014/main" id="{3A79D830-0075-7F43-88F7-F477A2C041D9}"/>
              </a:ext>
            </a:extLst>
          </p:cNvPr>
          <p:cNvSpPr>
            <a:spLocks noGrp="1"/>
          </p:cNvSpPr>
          <p:nvPr>
            <p:ph type="title"/>
          </p:nvPr>
        </p:nvSpPr>
        <p:spPr/>
        <p:txBody>
          <a:bodyPr/>
          <a:lstStyle/>
          <a:p>
            <a:endParaRPr lang="el-GR"/>
          </a:p>
        </p:txBody>
      </p:sp>
    </p:spTree>
    <p:extLst>
      <p:ext uri="{BB962C8B-B14F-4D97-AF65-F5344CB8AC3E}">
        <p14:creationId xmlns:p14="http://schemas.microsoft.com/office/powerpoint/2010/main" val="10567912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a:t>3</a:t>
            </a:r>
            <a:r>
              <a:rPr lang="el-GR" baseline="30000" dirty="0"/>
              <a:t>η</a:t>
            </a:r>
            <a:r>
              <a:rPr lang="el-GR" dirty="0"/>
              <a:t> γενιά (1969- 1989)</a:t>
            </a:r>
          </a:p>
        </p:txBody>
      </p:sp>
      <p:sp>
        <p:nvSpPr>
          <p:cNvPr id="5" name="Θέση περιεχομένου 4">
            <a:extLst>
              <a:ext uri="{FF2B5EF4-FFF2-40B4-BE49-F238E27FC236}">
                <a16:creationId xmlns:a16="http://schemas.microsoft.com/office/drawing/2014/main" id="{32D5BE74-1628-2042-9D0B-8610AE570A02}"/>
              </a:ext>
            </a:extLst>
          </p:cNvPr>
          <p:cNvSpPr>
            <a:spLocks noGrp="1"/>
          </p:cNvSpPr>
          <p:nvPr>
            <p:ph idx="1"/>
          </p:nvPr>
        </p:nvSpPr>
        <p:spPr/>
        <p:txBody>
          <a:bodyPr/>
          <a:lstStyle/>
          <a:p>
            <a:r>
              <a:rPr lang="en-US" dirty="0"/>
              <a:t>Michel </a:t>
            </a:r>
            <a:r>
              <a:rPr lang="en-US" dirty="0" err="1"/>
              <a:t>Vovelle</a:t>
            </a:r>
            <a:r>
              <a:rPr lang="en-US" dirty="0"/>
              <a:t> (1933- 2018)</a:t>
            </a:r>
            <a:r>
              <a:rPr lang="el-GR" dirty="0"/>
              <a:t>- Ο θάνατος στη Δύση</a:t>
            </a:r>
          </a:p>
          <a:p>
            <a:r>
              <a:rPr lang="el-GR" dirty="0"/>
              <a:t>Ε</a:t>
            </a:r>
            <a:r>
              <a:rPr lang="en-US" dirty="0" err="1"/>
              <a:t>mmanuel</a:t>
            </a:r>
            <a:r>
              <a:rPr lang="en-US" dirty="0"/>
              <a:t> Le Roy </a:t>
            </a:r>
            <a:r>
              <a:rPr lang="en-US" dirty="0" err="1"/>
              <a:t>Ladurie</a:t>
            </a:r>
            <a:r>
              <a:rPr lang="en-US" dirty="0"/>
              <a:t> (1929 - ) M</a:t>
            </a:r>
            <a:r>
              <a:rPr lang="el-GR" dirty="0" err="1"/>
              <a:t>ονταγιού</a:t>
            </a:r>
            <a:r>
              <a:rPr lang="el-GR" dirty="0"/>
              <a:t>, ένα </a:t>
            </a:r>
            <a:r>
              <a:rPr lang="el-GR" dirty="0" err="1"/>
              <a:t>οξιτανικό</a:t>
            </a:r>
            <a:r>
              <a:rPr lang="el-GR" dirty="0"/>
              <a:t> χωριό από το 1924 έως το 1324</a:t>
            </a:r>
          </a:p>
          <a:p>
            <a:r>
              <a:rPr lang="en-US" dirty="0"/>
              <a:t>André </a:t>
            </a:r>
            <a:r>
              <a:rPr lang="en-US" dirty="0" err="1"/>
              <a:t>Burguière</a:t>
            </a:r>
            <a:r>
              <a:rPr lang="en-US" dirty="0"/>
              <a:t> (1938-) </a:t>
            </a:r>
            <a:r>
              <a:rPr lang="el-GR" dirty="0"/>
              <a:t>Α </a:t>
            </a:r>
            <a:r>
              <a:rPr lang="en-US" dirty="0"/>
              <a:t>history of </a:t>
            </a:r>
            <a:endParaRPr lang="el-GR" dirty="0"/>
          </a:p>
          <a:p>
            <a:pPr marL="0" indent="0">
              <a:buNone/>
            </a:pPr>
            <a:r>
              <a:rPr lang="en-US" dirty="0"/>
              <a:t>the family</a:t>
            </a:r>
          </a:p>
          <a:p>
            <a:r>
              <a:rPr lang="en-US" dirty="0"/>
              <a:t>François Furet (1927- 1997)- H </a:t>
            </a:r>
            <a:r>
              <a:rPr lang="el-GR" dirty="0"/>
              <a:t>Γαλλική </a:t>
            </a:r>
          </a:p>
          <a:p>
            <a:pPr marL="0" indent="0">
              <a:buNone/>
            </a:pPr>
            <a:r>
              <a:rPr lang="el-GR" dirty="0"/>
              <a:t>Επανάσταση </a:t>
            </a:r>
            <a:endParaRPr lang="en-US" dirty="0"/>
          </a:p>
          <a:p>
            <a:pPr marL="0" indent="0">
              <a:buNone/>
            </a:pPr>
            <a:endParaRPr lang="el-GR" dirty="0"/>
          </a:p>
        </p:txBody>
      </p:sp>
      <p:pic>
        <p:nvPicPr>
          <p:cNvPr id="6" name="Θέση περιεχομένου 3">
            <a:extLst>
              <a:ext uri="{FF2B5EF4-FFF2-40B4-BE49-F238E27FC236}">
                <a16:creationId xmlns:a16="http://schemas.microsoft.com/office/drawing/2014/main" id="{B0A51A6A-7E15-BF4E-9499-DC3F9775A040}"/>
              </a:ext>
            </a:extLst>
          </p:cNvPr>
          <p:cNvPicPr>
            <a:picLocks noChangeAspect="1"/>
          </p:cNvPicPr>
          <p:nvPr/>
        </p:nvPicPr>
        <p:blipFill rotWithShape="1">
          <a:blip r:embed="rId2">
            <a:extLst>
              <a:ext uri="{28A0092B-C50C-407E-A947-70E740481C1C}">
                <a14:useLocalDpi xmlns:a14="http://schemas.microsoft.com/office/drawing/2010/main" val="0"/>
              </a:ext>
            </a:extLst>
          </a:blip>
          <a:srcRect r="6921"/>
          <a:stretch/>
        </p:blipFill>
        <p:spPr>
          <a:xfrm>
            <a:off x="4716016" y="4437112"/>
            <a:ext cx="4102641" cy="2705744"/>
          </a:xfrm>
          <a:prstGeom prst="rect">
            <a:avLst/>
          </a:prstGeom>
        </p:spPr>
      </p:pic>
    </p:spTree>
    <p:extLst>
      <p:ext uri="{BB962C8B-B14F-4D97-AF65-F5344CB8AC3E}">
        <p14:creationId xmlns:p14="http://schemas.microsoft.com/office/powerpoint/2010/main" val="41298062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a:extLst>
              <a:ext uri="{FF2B5EF4-FFF2-40B4-BE49-F238E27FC236}">
                <a16:creationId xmlns:a16="http://schemas.microsoft.com/office/drawing/2014/main" id="{035B9581-93A0-1D41-BB62-E7051686ADE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00800" y="2060848"/>
            <a:ext cx="2286000" cy="3314700"/>
          </a:xfrm>
        </p:spPr>
      </p:pic>
      <p:sp>
        <p:nvSpPr>
          <p:cNvPr id="3" name="Τίτλος 2">
            <a:extLst>
              <a:ext uri="{FF2B5EF4-FFF2-40B4-BE49-F238E27FC236}">
                <a16:creationId xmlns:a16="http://schemas.microsoft.com/office/drawing/2014/main" id="{83F128BD-6939-8F4F-A3B6-EA83F8207404}"/>
              </a:ext>
            </a:extLst>
          </p:cNvPr>
          <p:cNvSpPr>
            <a:spLocks noGrp="1"/>
          </p:cNvSpPr>
          <p:nvPr>
            <p:ph type="title"/>
          </p:nvPr>
        </p:nvSpPr>
        <p:spPr/>
        <p:txBody>
          <a:bodyPr/>
          <a:lstStyle/>
          <a:p>
            <a:r>
              <a:rPr lang="en-US" dirty="0"/>
              <a:t>Jacques Le Goff (1924- 2014),</a:t>
            </a:r>
            <a:endParaRPr lang="el-GR" dirty="0"/>
          </a:p>
        </p:txBody>
      </p:sp>
      <p:pic>
        <p:nvPicPr>
          <p:cNvPr id="7" name="Εικόνα 6">
            <a:extLst>
              <a:ext uri="{FF2B5EF4-FFF2-40B4-BE49-F238E27FC236}">
                <a16:creationId xmlns:a16="http://schemas.microsoft.com/office/drawing/2014/main" id="{A009BE3F-1A54-B34C-965D-EB569DC049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0" y="2060848"/>
            <a:ext cx="2286000" cy="3492500"/>
          </a:xfrm>
          <a:prstGeom prst="rect">
            <a:avLst/>
          </a:prstGeom>
        </p:spPr>
      </p:pic>
      <p:pic>
        <p:nvPicPr>
          <p:cNvPr id="11" name="Εικόνα 10">
            <a:extLst>
              <a:ext uri="{FF2B5EF4-FFF2-40B4-BE49-F238E27FC236}">
                <a16:creationId xmlns:a16="http://schemas.microsoft.com/office/drawing/2014/main" id="{E3CDAE14-E8DA-9C47-ACB6-3882791A79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28" y="2060848"/>
            <a:ext cx="2286000" cy="3441700"/>
          </a:xfrm>
          <a:prstGeom prst="rect">
            <a:avLst/>
          </a:prstGeom>
        </p:spPr>
      </p:pic>
    </p:spTree>
    <p:extLst>
      <p:ext uri="{BB962C8B-B14F-4D97-AF65-F5344CB8AC3E}">
        <p14:creationId xmlns:p14="http://schemas.microsoft.com/office/powerpoint/2010/main" val="20655433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normAutofit/>
          </a:bodyPr>
          <a:lstStyle/>
          <a:p>
            <a:r>
              <a:rPr lang="el-GR" sz="3300" dirty="0"/>
              <a:t>Ιστορία των νοοτροπιών (</a:t>
            </a:r>
            <a:r>
              <a:rPr lang="el-GR" sz="3300" dirty="0" err="1"/>
              <a:t>histoire</a:t>
            </a:r>
            <a:r>
              <a:rPr lang="el-GR" sz="3300" dirty="0"/>
              <a:t> des </a:t>
            </a:r>
            <a:r>
              <a:rPr lang="el-GR" sz="3300" dirty="0" err="1"/>
              <a:t>mentalités</a:t>
            </a:r>
            <a:r>
              <a:rPr lang="el-GR" sz="3300" dirty="0"/>
              <a:t>):</a:t>
            </a:r>
            <a:endParaRPr lang="el-GR" dirty="0"/>
          </a:p>
        </p:txBody>
      </p:sp>
      <p:sp>
        <p:nvSpPr>
          <p:cNvPr id="5" name="Θέση περιεχομένου 4"/>
          <p:cNvSpPr>
            <a:spLocks noGrp="1"/>
          </p:cNvSpPr>
          <p:nvPr>
            <p:ph idx="1"/>
          </p:nvPr>
        </p:nvSpPr>
        <p:spPr/>
        <p:txBody>
          <a:bodyPr>
            <a:normAutofit fontScale="85000" lnSpcReduction="10000"/>
          </a:bodyPr>
          <a:lstStyle/>
          <a:p>
            <a:pPr marL="0" indent="0">
              <a:buNone/>
            </a:pPr>
            <a:r>
              <a:rPr lang="el-GR" sz="2100" dirty="0"/>
              <a:t>Ο όρος ανήκει πιθανότατα στον</a:t>
            </a:r>
            <a:r>
              <a:rPr lang="el-GR" dirty="0"/>
              <a:t> </a:t>
            </a:r>
            <a:r>
              <a:rPr lang="el-GR" dirty="0" err="1"/>
              <a:t>Levy-Bruhl</a:t>
            </a:r>
            <a:r>
              <a:rPr lang="el-GR" dirty="0"/>
              <a:t> που τον χρησιμοποιεί στον </a:t>
            </a:r>
            <a:r>
              <a:rPr lang="el-GR" dirty="0" err="1"/>
              <a:t>τίτλο</a:t>
            </a:r>
            <a:r>
              <a:rPr lang="el-GR" dirty="0"/>
              <a:t> του </a:t>
            </a:r>
            <a:r>
              <a:rPr lang="el-GR" dirty="0" err="1"/>
              <a:t>βιβλίου</a:t>
            </a:r>
            <a:r>
              <a:rPr lang="el-GR" dirty="0"/>
              <a:t> του “</a:t>
            </a:r>
            <a:r>
              <a:rPr lang="el-GR" i="1" dirty="0" err="1"/>
              <a:t>La</a:t>
            </a:r>
            <a:r>
              <a:rPr lang="el-GR" i="1" dirty="0"/>
              <a:t> </a:t>
            </a:r>
            <a:r>
              <a:rPr lang="el-GR" i="1" dirty="0" err="1"/>
              <a:t>Mentalite</a:t>
            </a:r>
            <a:r>
              <a:rPr lang="el-GR" i="1" dirty="0"/>
              <a:t> </a:t>
            </a:r>
            <a:r>
              <a:rPr lang="el-GR" i="1" dirty="0" err="1"/>
              <a:t>primitive</a:t>
            </a:r>
            <a:r>
              <a:rPr lang="el-GR" sz="2100" dirty="0"/>
              <a:t> </a:t>
            </a:r>
          </a:p>
          <a:p>
            <a:pPr marL="0" indent="0">
              <a:buNone/>
            </a:pPr>
            <a:r>
              <a:rPr lang="el-GR" sz="2100" dirty="0"/>
              <a:t>Ο όρος επιτρέπει τους κοινωνικούς επιστήμονες </a:t>
            </a:r>
            <a:r>
              <a:rPr lang="el-GR" dirty="0"/>
              <a:t>να παρακολουθήσουν πως συνδέεται η μακρά διάρκεια με την καθημερινότητα, το </a:t>
            </a:r>
            <a:r>
              <a:rPr lang="el-GR" dirty="0" err="1"/>
              <a:t>ασυνειδητο</a:t>
            </a:r>
            <a:r>
              <a:rPr lang="el-GR" dirty="0"/>
              <a:t> με το εμπρόθετο</a:t>
            </a:r>
            <a:r>
              <a:rPr lang="el-GR" sz="2100" dirty="0"/>
              <a:t> </a:t>
            </a:r>
            <a:endParaRPr lang="en-US" sz="2100" dirty="0"/>
          </a:p>
          <a:p>
            <a:pPr marL="0" indent="0">
              <a:buNone/>
            </a:pPr>
            <a:r>
              <a:rPr lang="el-GR" sz="2100" dirty="0"/>
              <a:t> Η</a:t>
            </a:r>
            <a:r>
              <a:rPr lang="el-GR" dirty="0"/>
              <a:t> ιστορία νοοτροπιών παρείχε μια εντελώς νέα προσέγγιση στη μελέτη του παρελθόντος, καθώς πήρε σοβαρά την ιστορία των συλλογικών αναπαραστάσεων, των μύθων και των εικόνων. </a:t>
            </a:r>
          </a:p>
          <a:p>
            <a:pPr marL="0" indent="0">
              <a:buNone/>
            </a:pPr>
            <a:r>
              <a:rPr lang="el-GR" dirty="0"/>
              <a:t>Αυτό που συνδέει τη μνήμη και την ιστορία των νοοτροπιών δεν ήταν ένα σύνολο σαφών θεωρητικών κανόνων, αλλά μια κοινή προσπάθεια επιστημόνων να να μελετήσουν την ανθρώπινη κοινωνία διερευνώντας συλλογικές αναπαραστάσεις και πεποιθήσεις ανθρώπων στο παρελθόν χρησιμοποιώντας ιστορικά και κοινωνιολογικά εργαλεία</a:t>
            </a:r>
            <a:r>
              <a:rPr lang="el-GR" sz="2100" dirty="0"/>
              <a:t> </a:t>
            </a:r>
          </a:p>
          <a:p>
            <a:endParaRPr lang="el-GR" dirty="0"/>
          </a:p>
        </p:txBody>
      </p:sp>
    </p:spTree>
    <p:extLst>
      <p:ext uri="{BB962C8B-B14F-4D97-AF65-F5344CB8AC3E}">
        <p14:creationId xmlns:p14="http://schemas.microsoft.com/office/powerpoint/2010/main" val="9596614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a:extLst>
              <a:ext uri="{FF2B5EF4-FFF2-40B4-BE49-F238E27FC236}">
                <a16:creationId xmlns:a16="http://schemas.microsoft.com/office/drawing/2014/main" id="{379DE890-9212-AD45-BF22-0F94D8473D59}"/>
              </a:ext>
            </a:extLst>
          </p:cNvPr>
          <p:cNvSpPr>
            <a:spLocks noGrp="1"/>
          </p:cNvSpPr>
          <p:nvPr>
            <p:ph idx="1"/>
          </p:nvPr>
        </p:nvSpPr>
        <p:spPr>
          <a:xfrm>
            <a:off x="457200" y="2003898"/>
            <a:ext cx="8229600" cy="3429000"/>
          </a:xfrm>
        </p:spPr>
        <p:txBody>
          <a:bodyPr/>
          <a:lstStyle/>
          <a:p>
            <a:r>
              <a:rPr lang="el-GR" dirty="0"/>
              <a:t>Οι πιο σημαντικές προσωπικότητες της ιστορίας των νοοτροπιών:</a:t>
            </a:r>
            <a:endParaRPr lang="en-US" dirty="0"/>
          </a:p>
          <a:p>
            <a:pPr marL="0" indent="0">
              <a:buNone/>
            </a:pPr>
            <a:r>
              <a:rPr lang="en-US" dirty="0"/>
              <a:t>Philippe Aries (1914- 1984), Robert </a:t>
            </a:r>
            <a:r>
              <a:rPr lang="en-US" dirty="0" err="1"/>
              <a:t>Mandrou</a:t>
            </a:r>
            <a:r>
              <a:rPr lang="en-US" dirty="0"/>
              <a:t> (1921- 1984)</a:t>
            </a:r>
            <a:endParaRPr lang="el-GR" dirty="0"/>
          </a:p>
        </p:txBody>
      </p:sp>
      <p:sp>
        <p:nvSpPr>
          <p:cNvPr id="3" name="Τίτλος 2">
            <a:extLst>
              <a:ext uri="{FF2B5EF4-FFF2-40B4-BE49-F238E27FC236}">
                <a16:creationId xmlns:a16="http://schemas.microsoft.com/office/drawing/2014/main" id="{5EFF2264-D00A-8948-BA2E-EB174B321169}"/>
              </a:ext>
            </a:extLst>
          </p:cNvPr>
          <p:cNvSpPr>
            <a:spLocks noGrp="1"/>
          </p:cNvSpPr>
          <p:nvPr>
            <p:ph type="title"/>
          </p:nvPr>
        </p:nvSpPr>
        <p:spPr/>
        <p:txBody>
          <a:bodyPr/>
          <a:lstStyle/>
          <a:p>
            <a:endParaRPr lang="el-GR"/>
          </a:p>
        </p:txBody>
      </p:sp>
      <p:pic>
        <p:nvPicPr>
          <p:cNvPr id="5" name="Εικόνα 4">
            <a:extLst>
              <a:ext uri="{FF2B5EF4-FFF2-40B4-BE49-F238E27FC236}">
                <a16:creationId xmlns:a16="http://schemas.microsoft.com/office/drawing/2014/main" id="{9F47B6EF-FB64-0846-916A-78B2EF3D8AA5}"/>
              </a:ext>
            </a:extLst>
          </p:cNvPr>
          <p:cNvPicPr>
            <a:picLocks noChangeAspect="1"/>
          </p:cNvPicPr>
          <p:nvPr/>
        </p:nvPicPr>
        <p:blipFill>
          <a:blip r:embed="rId2"/>
          <a:stretch>
            <a:fillRect/>
          </a:stretch>
        </p:blipFill>
        <p:spPr>
          <a:xfrm>
            <a:off x="567580" y="3933056"/>
            <a:ext cx="1714500" cy="2619375"/>
          </a:xfrm>
          <a:prstGeom prst="rect">
            <a:avLst/>
          </a:prstGeom>
        </p:spPr>
      </p:pic>
      <p:pic>
        <p:nvPicPr>
          <p:cNvPr id="7" name="Εικόνα 6">
            <a:extLst>
              <a:ext uri="{FF2B5EF4-FFF2-40B4-BE49-F238E27FC236}">
                <a16:creationId xmlns:a16="http://schemas.microsoft.com/office/drawing/2014/main" id="{4140B910-2D4A-344E-8D8E-485801721E81}"/>
              </a:ext>
            </a:extLst>
          </p:cNvPr>
          <p:cNvPicPr>
            <a:picLocks noChangeAspect="1"/>
          </p:cNvPicPr>
          <p:nvPr/>
        </p:nvPicPr>
        <p:blipFill>
          <a:blip r:embed="rId3"/>
          <a:stretch>
            <a:fillRect/>
          </a:stretch>
        </p:blipFill>
        <p:spPr>
          <a:xfrm>
            <a:off x="2698230" y="3789040"/>
            <a:ext cx="1714500" cy="2514600"/>
          </a:xfrm>
          <a:prstGeom prst="rect">
            <a:avLst/>
          </a:prstGeom>
        </p:spPr>
      </p:pic>
      <p:pic>
        <p:nvPicPr>
          <p:cNvPr id="9" name="Εικόνα 8">
            <a:extLst>
              <a:ext uri="{FF2B5EF4-FFF2-40B4-BE49-F238E27FC236}">
                <a16:creationId xmlns:a16="http://schemas.microsoft.com/office/drawing/2014/main" id="{5F090BAD-77B5-6D4F-A065-1E2D2EB8CEBF}"/>
              </a:ext>
            </a:extLst>
          </p:cNvPr>
          <p:cNvPicPr>
            <a:picLocks noChangeAspect="1"/>
          </p:cNvPicPr>
          <p:nvPr/>
        </p:nvPicPr>
        <p:blipFill>
          <a:blip r:embed="rId4"/>
          <a:stretch>
            <a:fillRect/>
          </a:stretch>
        </p:blipFill>
        <p:spPr>
          <a:xfrm>
            <a:off x="4895352" y="3718398"/>
            <a:ext cx="1439610" cy="2402834"/>
          </a:xfrm>
          <a:prstGeom prst="rect">
            <a:avLst/>
          </a:prstGeom>
        </p:spPr>
      </p:pic>
      <p:pic>
        <p:nvPicPr>
          <p:cNvPr id="11" name="Εικόνα 10">
            <a:extLst>
              <a:ext uri="{FF2B5EF4-FFF2-40B4-BE49-F238E27FC236}">
                <a16:creationId xmlns:a16="http://schemas.microsoft.com/office/drawing/2014/main" id="{5461414C-E8A1-6C47-8044-A91BB7AE2A85}"/>
              </a:ext>
            </a:extLst>
          </p:cNvPr>
          <p:cNvPicPr>
            <a:picLocks noChangeAspect="1"/>
          </p:cNvPicPr>
          <p:nvPr/>
        </p:nvPicPr>
        <p:blipFill>
          <a:blip r:embed="rId5"/>
          <a:stretch>
            <a:fillRect/>
          </a:stretch>
        </p:blipFill>
        <p:spPr>
          <a:xfrm>
            <a:off x="6817584" y="3844923"/>
            <a:ext cx="1646942" cy="2402834"/>
          </a:xfrm>
          <a:prstGeom prst="rect">
            <a:avLst/>
          </a:prstGeom>
        </p:spPr>
      </p:pic>
    </p:spTree>
    <p:extLst>
      <p:ext uri="{BB962C8B-B14F-4D97-AF65-F5344CB8AC3E}">
        <p14:creationId xmlns:p14="http://schemas.microsoft.com/office/powerpoint/2010/main" val="3017417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a:xfrm>
            <a:off x="457200" y="1268760"/>
            <a:ext cx="8229600" cy="4827240"/>
          </a:xfrm>
        </p:spPr>
        <p:txBody>
          <a:bodyPr>
            <a:normAutofit/>
          </a:bodyPr>
          <a:lstStyle/>
          <a:p>
            <a:r>
              <a:rPr lang="el-GR" dirty="0"/>
              <a:t>ιδρυτές οι </a:t>
            </a:r>
            <a:r>
              <a:rPr lang="en-US" dirty="0"/>
              <a:t>Marc </a:t>
            </a:r>
            <a:r>
              <a:rPr lang="fr-FR" dirty="0"/>
              <a:t>Bloch</a:t>
            </a:r>
            <a:r>
              <a:rPr lang="el-GR" dirty="0"/>
              <a:t> και </a:t>
            </a:r>
            <a:r>
              <a:rPr lang="fr-FR" dirty="0"/>
              <a:t>Lucien Febvre</a:t>
            </a:r>
            <a:endParaRPr lang="el-GR" dirty="0"/>
          </a:p>
          <a:p>
            <a:endParaRPr lang="el-GR" dirty="0"/>
          </a:p>
        </p:txBody>
      </p:sp>
      <p:sp>
        <p:nvSpPr>
          <p:cNvPr id="3" name="Τίτλος 2"/>
          <p:cNvSpPr>
            <a:spLocks noGrp="1"/>
          </p:cNvSpPr>
          <p:nvPr>
            <p:ph type="title"/>
          </p:nvPr>
        </p:nvSpPr>
        <p:spPr>
          <a:xfrm>
            <a:off x="457200" y="152400"/>
            <a:ext cx="8229600" cy="1116360"/>
          </a:xfrm>
        </p:spPr>
        <p:txBody>
          <a:bodyPr>
            <a:normAutofit/>
          </a:bodyPr>
          <a:lstStyle/>
          <a:p>
            <a:r>
              <a:rPr lang="el-GR" dirty="0">
                <a:effectLst/>
              </a:rPr>
              <a:t>Σχολή των </a:t>
            </a:r>
            <a:r>
              <a:rPr lang="en-US" dirty="0" err="1">
                <a:effectLst/>
              </a:rPr>
              <a:t>Annales</a:t>
            </a:r>
            <a:endParaRPr lang="el-GR"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1860598"/>
            <a:ext cx="5867400" cy="3625949"/>
          </a:xfrm>
          <a:prstGeom prst="rect">
            <a:avLst/>
          </a:prstGeom>
        </p:spPr>
      </p:pic>
    </p:spTree>
    <p:extLst>
      <p:ext uri="{BB962C8B-B14F-4D97-AF65-F5344CB8AC3E}">
        <p14:creationId xmlns:p14="http://schemas.microsoft.com/office/powerpoint/2010/main" val="1001395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a:extLst>
              <a:ext uri="{FF2B5EF4-FFF2-40B4-BE49-F238E27FC236}">
                <a16:creationId xmlns:a16="http://schemas.microsoft.com/office/drawing/2014/main" id="{5A259F02-2FA1-9949-B51E-E5BAD4822523}"/>
              </a:ext>
            </a:extLst>
          </p:cNvPr>
          <p:cNvSpPr>
            <a:spLocks noGrp="1"/>
          </p:cNvSpPr>
          <p:nvPr>
            <p:ph idx="1"/>
          </p:nvPr>
        </p:nvSpPr>
        <p:spPr/>
        <p:txBody>
          <a:bodyPr/>
          <a:lstStyle/>
          <a:p>
            <a:r>
              <a:rPr lang="en-US" sz="1800" dirty="0"/>
              <a:t>Jacques Le Goff </a:t>
            </a:r>
            <a:r>
              <a:rPr lang="el-GR" sz="1800" dirty="0"/>
              <a:t>και </a:t>
            </a:r>
            <a:r>
              <a:rPr lang="en-US" sz="1800" dirty="0"/>
              <a:t>Pierre Nora (1931- 2012) </a:t>
            </a:r>
            <a:r>
              <a:rPr lang="el-GR" sz="1800" dirty="0"/>
              <a:t>(</a:t>
            </a:r>
            <a:r>
              <a:rPr lang="el-GR" sz="1800" dirty="0" err="1"/>
              <a:t>επιμ</a:t>
            </a:r>
            <a:r>
              <a:rPr lang="el-GR" sz="1800" dirty="0"/>
              <a:t>.), </a:t>
            </a:r>
            <a:r>
              <a:rPr lang="el-GR" sz="1800" i="1" dirty="0"/>
              <a:t>Το έργο της ιστορίας</a:t>
            </a:r>
            <a:r>
              <a:rPr lang="el-GR" sz="1800" dirty="0"/>
              <a:t>, 3 </a:t>
            </a:r>
            <a:r>
              <a:rPr lang="el-GR" sz="1800" dirty="0" err="1"/>
              <a:t>τόμ</a:t>
            </a:r>
            <a:r>
              <a:rPr lang="el-GR" sz="1800" dirty="0"/>
              <a:t>. (1974): το μανιφέστο της</a:t>
            </a:r>
            <a:r>
              <a:rPr lang="en-US" sz="1800" dirty="0"/>
              <a:t> </a:t>
            </a:r>
            <a:r>
              <a:rPr lang="el-GR" sz="1800" dirty="0"/>
              <a:t>νέας ιστορίας.</a:t>
            </a:r>
          </a:p>
        </p:txBody>
      </p:sp>
      <p:sp>
        <p:nvSpPr>
          <p:cNvPr id="3" name="Τίτλος 2">
            <a:extLst>
              <a:ext uri="{FF2B5EF4-FFF2-40B4-BE49-F238E27FC236}">
                <a16:creationId xmlns:a16="http://schemas.microsoft.com/office/drawing/2014/main" id="{AD0F46E1-CDEE-F24B-9A02-87B508D13068}"/>
              </a:ext>
            </a:extLst>
          </p:cNvPr>
          <p:cNvSpPr>
            <a:spLocks noGrp="1"/>
          </p:cNvSpPr>
          <p:nvPr>
            <p:ph type="title"/>
          </p:nvPr>
        </p:nvSpPr>
        <p:spPr/>
        <p:txBody>
          <a:bodyPr/>
          <a:lstStyle/>
          <a:p>
            <a:endParaRPr lang="el-GR"/>
          </a:p>
        </p:txBody>
      </p:sp>
      <p:pic>
        <p:nvPicPr>
          <p:cNvPr id="5" name="Εικόνα 4">
            <a:extLst>
              <a:ext uri="{FF2B5EF4-FFF2-40B4-BE49-F238E27FC236}">
                <a16:creationId xmlns:a16="http://schemas.microsoft.com/office/drawing/2014/main" id="{7A12FE41-C877-BD43-9097-C778B8DD7623}"/>
              </a:ext>
            </a:extLst>
          </p:cNvPr>
          <p:cNvPicPr>
            <a:picLocks noChangeAspect="1"/>
          </p:cNvPicPr>
          <p:nvPr/>
        </p:nvPicPr>
        <p:blipFill>
          <a:blip r:embed="rId2"/>
          <a:stretch>
            <a:fillRect/>
          </a:stretch>
        </p:blipFill>
        <p:spPr>
          <a:xfrm>
            <a:off x="518372" y="2748550"/>
            <a:ext cx="1911111" cy="2795000"/>
          </a:xfrm>
          <a:prstGeom prst="rect">
            <a:avLst/>
          </a:prstGeom>
        </p:spPr>
      </p:pic>
      <p:pic>
        <p:nvPicPr>
          <p:cNvPr id="7" name="Εικόνα 6">
            <a:extLst>
              <a:ext uri="{FF2B5EF4-FFF2-40B4-BE49-F238E27FC236}">
                <a16:creationId xmlns:a16="http://schemas.microsoft.com/office/drawing/2014/main" id="{888C54DB-8F55-6B4E-B888-6AB617ECABAC}"/>
              </a:ext>
            </a:extLst>
          </p:cNvPr>
          <p:cNvPicPr>
            <a:picLocks noChangeAspect="1"/>
          </p:cNvPicPr>
          <p:nvPr/>
        </p:nvPicPr>
        <p:blipFill>
          <a:blip r:embed="rId3"/>
          <a:stretch>
            <a:fillRect/>
          </a:stretch>
        </p:blipFill>
        <p:spPr>
          <a:xfrm>
            <a:off x="3714750" y="2809318"/>
            <a:ext cx="1714500" cy="2486025"/>
          </a:xfrm>
          <a:prstGeom prst="rect">
            <a:avLst/>
          </a:prstGeom>
        </p:spPr>
      </p:pic>
      <p:pic>
        <p:nvPicPr>
          <p:cNvPr id="6" name="Εικόνα 5">
            <a:extLst>
              <a:ext uri="{FF2B5EF4-FFF2-40B4-BE49-F238E27FC236}">
                <a16:creationId xmlns:a16="http://schemas.microsoft.com/office/drawing/2014/main" id="{609A7A7B-8B8D-6043-BD93-510BA4B8B20F}"/>
              </a:ext>
            </a:extLst>
          </p:cNvPr>
          <p:cNvPicPr>
            <a:picLocks noChangeAspect="1"/>
          </p:cNvPicPr>
          <p:nvPr/>
        </p:nvPicPr>
        <p:blipFill>
          <a:blip r:embed="rId4"/>
          <a:stretch>
            <a:fillRect/>
          </a:stretch>
        </p:blipFill>
        <p:spPr>
          <a:xfrm>
            <a:off x="6303446" y="2748550"/>
            <a:ext cx="1714500" cy="2580588"/>
          </a:xfrm>
          <a:prstGeom prst="rect">
            <a:avLst/>
          </a:prstGeom>
        </p:spPr>
      </p:pic>
    </p:spTree>
    <p:extLst>
      <p:ext uri="{BB962C8B-B14F-4D97-AF65-F5344CB8AC3E}">
        <p14:creationId xmlns:p14="http://schemas.microsoft.com/office/powerpoint/2010/main" val="36852820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a:extLst>
              <a:ext uri="{FF2B5EF4-FFF2-40B4-BE49-F238E27FC236}">
                <a16:creationId xmlns:a16="http://schemas.microsoft.com/office/drawing/2014/main" id="{629EC5CA-FEFD-9C4A-A4E0-3F2AF2D15305}"/>
              </a:ext>
            </a:extLst>
          </p:cNvPr>
          <p:cNvSpPr>
            <a:spLocks noGrp="1"/>
          </p:cNvSpPr>
          <p:nvPr>
            <p:ph idx="1"/>
          </p:nvPr>
        </p:nvSpPr>
        <p:spPr/>
        <p:txBody>
          <a:bodyPr/>
          <a:lstStyle/>
          <a:p>
            <a:r>
              <a:rPr lang="el-GR" dirty="0"/>
              <a:t>Αμφισβητείται η θεωρία του </a:t>
            </a:r>
            <a:r>
              <a:rPr lang="el-GR" dirty="0" err="1"/>
              <a:t>Μπροντέλ</a:t>
            </a:r>
            <a:endParaRPr lang="el-GR" dirty="0"/>
          </a:p>
          <a:p>
            <a:r>
              <a:rPr lang="el-GR" dirty="0"/>
              <a:t>Πολυδιάσπαση του πεδίου</a:t>
            </a:r>
          </a:p>
          <a:p>
            <a:r>
              <a:rPr lang="el-GR" dirty="0"/>
              <a:t>Κατάργηση κοινωνικής διαστρωμάτωσης</a:t>
            </a:r>
          </a:p>
        </p:txBody>
      </p:sp>
      <p:sp>
        <p:nvSpPr>
          <p:cNvPr id="3" name="Τίτλος 2">
            <a:extLst>
              <a:ext uri="{FF2B5EF4-FFF2-40B4-BE49-F238E27FC236}">
                <a16:creationId xmlns:a16="http://schemas.microsoft.com/office/drawing/2014/main" id="{E2B6D8EE-D7C0-344B-9448-298467B47E12}"/>
              </a:ext>
            </a:extLst>
          </p:cNvPr>
          <p:cNvSpPr>
            <a:spLocks noGrp="1"/>
          </p:cNvSpPr>
          <p:nvPr>
            <p:ph type="title"/>
          </p:nvPr>
        </p:nvSpPr>
        <p:spPr/>
        <p:txBody>
          <a:bodyPr/>
          <a:lstStyle/>
          <a:p>
            <a:r>
              <a:rPr lang="el-GR" dirty="0"/>
              <a:t>Κριτική</a:t>
            </a:r>
          </a:p>
        </p:txBody>
      </p:sp>
    </p:spTree>
    <p:extLst>
      <p:ext uri="{BB962C8B-B14F-4D97-AF65-F5344CB8AC3E}">
        <p14:creationId xmlns:p14="http://schemas.microsoft.com/office/powerpoint/2010/main" val="7715185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a:extLst>
              <a:ext uri="{FF2B5EF4-FFF2-40B4-BE49-F238E27FC236}">
                <a16:creationId xmlns:a16="http://schemas.microsoft.com/office/drawing/2014/main" id="{06318995-631D-2945-A1A4-CB949036DD94}"/>
              </a:ext>
            </a:extLst>
          </p:cNvPr>
          <p:cNvSpPr>
            <a:spLocks noGrp="1"/>
          </p:cNvSpPr>
          <p:nvPr>
            <p:ph idx="1"/>
          </p:nvPr>
        </p:nvSpPr>
        <p:spPr/>
        <p:txBody>
          <a:bodyPr>
            <a:normAutofit lnSpcReduction="10000"/>
          </a:bodyPr>
          <a:lstStyle/>
          <a:p>
            <a:r>
              <a:rPr lang="el-GR" dirty="0"/>
              <a:t>Μέχρι τα μέσα της δεκαετίας του 1990, η έννοια της «μνήμης» είχε πάρει τη θέση της ως ένας κορυφαίος όρος, ίσως ο κορυφαίος όρος, στην πολιτιστική ιστορία.</a:t>
            </a:r>
            <a:endParaRPr lang="en-US" dirty="0"/>
          </a:p>
          <a:p>
            <a:r>
              <a:rPr lang="el-GR" dirty="0"/>
              <a:t>έναν επίκαιρο κοινό παρονομαστή: τους τρόπους με τους οποίους οι άνθρωποι κατασκευάζουν μια αίσθηση του παρελθόντος</a:t>
            </a:r>
            <a:endParaRPr lang="en-US" dirty="0"/>
          </a:p>
          <a:p>
            <a:r>
              <a:rPr lang="el-GR" dirty="0"/>
              <a:t>Η μνήμη ως μελέτη συλλογικής νοοτροπίας παρέχει μια ολοκληρωμένη εικόνα του πολιτισμού και της κοινωνίας που λείπει τόσο συχνά στην ιστορία της μνήμης, της οποίας η αποσπασματική τάση είναι να επικεντρώνεται σε ξεχωριστές μνήμες.</a:t>
            </a:r>
          </a:p>
        </p:txBody>
      </p:sp>
      <p:sp>
        <p:nvSpPr>
          <p:cNvPr id="3" name="Τίτλος 2">
            <a:extLst>
              <a:ext uri="{FF2B5EF4-FFF2-40B4-BE49-F238E27FC236}">
                <a16:creationId xmlns:a16="http://schemas.microsoft.com/office/drawing/2014/main" id="{8ED01643-C4DB-DE48-84B5-A7A60B90C3F8}"/>
              </a:ext>
            </a:extLst>
          </p:cNvPr>
          <p:cNvSpPr>
            <a:spLocks noGrp="1"/>
          </p:cNvSpPr>
          <p:nvPr>
            <p:ph type="title"/>
          </p:nvPr>
        </p:nvSpPr>
        <p:spPr/>
        <p:txBody>
          <a:bodyPr/>
          <a:lstStyle/>
          <a:p>
            <a:endParaRPr lang="el-GR"/>
          </a:p>
        </p:txBody>
      </p:sp>
    </p:spTree>
    <p:extLst>
      <p:ext uri="{BB962C8B-B14F-4D97-AF65-F5344CB8AC3E}">
        <p14:creationId xmlns:p14="http://schemas.microsoft.com/office/powerpoint/2010/main" val="3808987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a:extLst>
              <a:ext uri="{FF2B5EF4-FFF2-40B4-BE49-F238E27FC236}">
                <a16:creationId xmlns:a16="http://schemas.microsoft.com/office/drawing/2014/main" id="{F8597225-0936-6646-AB04-D249CEE5DF79}"/>
              </a:ext>
            </a:extLst>
          </p:cNvPr>
          <p:cNvSpPr>
            <a:spLocks noGrp="1"/>
          </p:cNvSpPr>
          <p:nvPr>
            <p:ph idx="1"/>
          </p:nvPr>
        </p:nvSpPr>
        <p:spPr/>
        <p:txBody>
          <a:bodyPr/>
          <a:lstStyle/>
          <a:p>
            <a:r>
              <a:rPr lang="el-GR" dirty="0"/>
              <a:t>Τον 19</a:t>
            </a:r>
            <a:r>
              <a:rPr lang="el-GR" baseline="30000" dirty="0"/>
              <a:t>ο</a:t>
            </a:r>
            <a:r>
              <a:rPr lang="el-GR" dirty="0"/>
              <a:t> αιώνα η ιστορία γίνεται επιστήμη, μπαίνει στο πανεπιστήμιο και ακολουθεί μια εξειδικευμένη τεχνική κριτικής των πηγών- για να εξακριβώσει την αξιοπιστία και την αντικειμενικότητά της.</a:t>
            </a:r>
          </a:p>
          <a:p>
            <a:r>
              <a:rPr lang="el-GR" dirty="0"/>
              <a:t>Στηριζόταν σε πολιτικές, στρατιωτικές, διπλωματικές πηγές</a:t>
            </a:r>
          </a:p>
          <a:p>
            <a:r>
              <a:rPr lang="el-GR" dirty="0"/>
              <a:t>Αποστολή των ιστορικών ήταν να συνθέσουν μια αλληλουχία γεγονότων</a:t>
            </a:r>
          </a:p>
        </p:txBody>
      </p:sp>
      <p:sp>
        <p:nvSpPr>
          <p:cNvPr id="3" name="Τίτλος 2">
            <a:extLst>
              <a:ext uri="{FF2B5EF4-FFF2-40B4-BE49-F238E27FC236}">
                <a16:creationId xmlns:a16="http://schemas.microsoft.com/office/drawing/2014/main" id="{1F012AE5-8B69-F94B-96D3-DDE9ED2DD48B}"/>
              </a:ext>
            </a:extLst>
          </p:cNvPr>
          <p:cNvSpPr>
            <a:spLocks noGrp="1"/>
          </p:cNvSpPr>
          <p:nvPr>
            <p:ph type="title"/>
          </p:nvPr>
        </p:nvSpPr>
        <p:spPr/>
        <p:txBody>
          <a:bodyPr/>
          <a:lstStyle/>
          <a:p>
            <a:endParaRPr lang="el-GR"/>
          </a:p>
        </p:txBody>
      </p:sp>
    </p:spTree>
    <p:extLst>
      <p:ext uri="{BB962C8B-B14F-4D97-AF65-F5344CB8AC3E}">
        <p14:creationId xmlns:p14="http://schemas.microsoft.com/office/powerpoint/2010/main" val="3062147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a:extLst>
              <a:ext uri="{FF2B5EF4-FFF2-40B4-BE49-F238E27FC236}">
                <a16:creationId xmlns:a16="http://schemas.microsoft.com/office/drawing/2014/main" id="{3354497B-BB3E-BF43-A9DD-F51A783EE84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1772816"/>
            <a:ext cx="1516423" cy="1833924"/>
          </a:xfrm>
        </p:spPr>
      </p:pic>
      <p:sp>
        <p:nvSpPr>
          <p:cNvPr id="3" name="Τίτλος 2">
            <a:extLst>
              <a:ext uri="{FF2B5EF4-FFF2-40B4-BE49-F238E27FC236}">
                <a16:creationId xmlns:a16="http://schemas.microsoft.com/office/drawing/2014/main" id="{B2FD8BD5-C6DE-F448-9FCA-17C667F36316}"/>
              </a:ext>
            </a:extLst>
          </p:cNvPr>
          <p:cNvSpPr>
            <a:spLocks noGrp="1"/>
          </p:cNvSpPr>
          <p:nvPr>
            <p:ph type="title"/>
          </p:nvPr>
        </p:nvSpPr>
        <p:spPr/>
        <p:txBody>
          <a:bodyPr/>
          <a:lstStyle/>
          <a:p>
            <a:r>
              <a:rPr lang="en-US" dirty="0"/>
              <a:t>Jules Michelet (1798- 1984)</a:t>
            </a:r>
            <a:endParaRPr lang="el-GR" dirty="0"/>
          </a:p>
        </p:txBody>
      </p:sp>
      <p:pic>
        <p:nvPicPr>
          <p:cNvPr id="7" name="Εικόνα 6">
            <a:extLst>
              <a:ext uri="{FF2B5EF4-FFF2-40B4-BE49-F238E27FC236}">
                <a16:creationId xmlns:a16="http://schemas.microsoft.com/office/drawing/2014/main" id="{39B59C54-D95B-1548-AAE2-2B5BC294143B}"/>
              </a:ext>
            </a:extLst>
          </p:cNvPr>
          <p:cNvPicPr>
            <a:picLocks noChangeAspect="1"/>
          </p:cNvPicPr>
          <p:nvPr/>
        </p:nvPicPr>
        <p:blipFill rotWithShape="1">
          <a:blip r:embed="rId3">
            <a:extLst>
              <a:ext uri="{28A0092B-C50C-407E-A947-70E740481C1C}">
                <a14:useLocalDpi xmlns:a14="http://schemas.microsoft.com/office/drawing/2010/main" val="0"/>
              </a:ext>
            </a:extLst>
          </a:blip>
          <a:srcRect l="4231" t="2025" r="4797"/>
          <a:stretch/>
        </p:blipFill>
        <p:spPr>
          <a:xfrm>
            <a:off x="1979712" y="3429000"/>
            <a:ext cx="2592288" cy="2952327"/>
          </a:xfrm>
          <a:prstGeom prst="rect">
            <a:avLst/>
          </a:prstGeom>
        </p:spPr>
      </p:pic>
      <p:pic>
        <p:nvPicPr>
          <p:cNvPr id="9" name="Εικόνα 8">
            <a:extLst>
              <a:ext uri="{FF2B5EF4-FFF2-40B4-BE49-F238E27FC236}">
                <a16:creationId xmlns:a16="http://schemas.microsoft.com/office/drawing/2014/main" id="{A35A991C-FD53-314D-92DA-28B67F76BD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8125" y="3429000"/>
            <a:ext cx="4062782" cy="3053556"/>
          </a:xfrm>
          <a:prstGeom prst="rect">
            <a:avLst/>
          </a:prstGeom>
        </p:spPr>
      </p:pic>
    </p:spTree>
    <p:extLst>
      <p:ext uri="{BB962C8B-B14F-4D97-AF65-F5344CB8AC3E}">
        <p14:creationId xmlns:p14="http://schemas.microsoft.com/office/powerpoint/2010/main" val="3077195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a:extLst>
              <a:ext uri="{FF2B5EF4-FFF2-40B4-BE49-F238E27FC236}">
                <a16:creationId xmlns:a16="http://schemas.microsoft.com/office/drawing/2014/main" id="{76396436-C043-AD4C-8554-A37D3DBBF576}"/>
              </a:ext>
            </a:extLst>
          </p:cNvPr>
          <p:cNvSpPr>
            <a:spLocks noGrp="1"/>
          </p:cNvSpPr>
          <p:nvPr>
            <p:ph idx="1"/>
          </p:nvPr>
        </p:nvSpPr>
        <p:spPr/>
        <p:txBody>
          <a:bodyPr>
            <a:normAutofit fontScale="92500" lnSpcReduction="10000"/>
          </a:bodyPr>
          <a:lstStyle/>
          <a:p>
            <a:r>
              <a:rPr lang="el-GR" dirty="0"/>
              <a:t>Στις αρχές του 20ού αιώνα παρατηρείται μια ανανέωση στις κοινωνικές επιστήμες- ιδρύονται περιοδικά.</a:t>
            </a:r>
          </a:p>
          <a:p>
            <a:r>
              <a:rPr lang="el-GR" dirty="0"/>
              <a:t>Στην </a:t>
            </a:r>
            <a:r>
              <a:rPr lang="el-GR" dirty="0" err="1"/>
              <a:t>Κοινωνιολογ</a:t>
            </a:r>
            <a:r>
              <a:rPr lang="en-US" dirty="0" err="1"/>
              <a:t>ί</a:t>
            </a:r>
            <a:r>
              <a:rPr lang="el-GR" dirty="0"/>
              <a:t>α κυριαρχεί η προσωπικότητα του </a:t>
            </a:r>
            <a:r>
              <a:rPr lang="en-US" dirty="0"/>
              <a:t>Emile Durkheim (1858- 1917)</a:t>
            </a:r>
            <a:r>
              <a:rPr lang="el-GR" dirty="0"/>
              <a:t>- διακήρυξε πως για την ανάλυση των φαινομένων πρέπει να συνεργαστούν διάφοροι κλάδοι: της οικονομίας, της κοινωνιολογίας, της γεωγραφίας, της ανθρωπολογίας, της ψυχολογίας –εκδίδει το περιοδικό </a:t>
            </a:r>
            <a:r>
              <a:rPr lang="en-US" dirty="0" err="1"/>
              <a:t>Anée</a:t>
            </a:r>
            <a:r>
              <a:rPr lang="en-US" dirty="0"/>
              <a:t> </a:t>
            </a:r>
            <a:r>
              <a:rPr lang="en-US" dirty="0" err="1"/>
              <a:t>Sosiologique</a:t>
            </a:r>
            <a:r>
              <a:rPr lang="en-US" dirty="0"/>
              <a:t>. </a:t>
            </a:r>
          </a:p>
          <a:p>
            <a:r>
              <a:rPr lang="el-GR" dirty="0"/>
              <a:t>Το 1903 δημοσιεύεται ένα κείμενο «</a:t>
            </a:r>
            <a:r>
              <a:rPr lang="en-US" dirty="0"/>
              <a:t>I</a:t>
            </a:r>
            <a:r>
              <a:rPr lang="el-GR" dirty="0" err="1"/>
              <a:t>στορική</a:t>
            </a:r>
            <a:r>
              <a:rPr lang="el-GR" dirty="0"/>
              <a:t> μέθοδος και κοινωνική επιστήμη» ασκεί κριτική στη θετικιστική παράδοση και </a:t>
            </a:r>
            <a:r>
              <a:rPr lang="el-GR" dirty="0" err="1"/>
              <a:t>καλε</a:t>
            </a:r>
            <a:r>
              <a:rPr lang="en-US" dirty="0" err="1"/>
              <a:t>ί</a:t>
            </a:r>
            <a:r>
              <a:rPr lang="el-GR" dirty="0"/>
              <a:t> </a:t>
            </a:r>
            <a:r>
              <a:rPr lang="el-GR" dirty="0" err="1"/>
              <a:t>τουςιστορικούς</a:t>
            </a:r>
            <a:r>
              <a:rPr lang="el-GR" dirty="0"/>
              <a:t> να </a:t>
            </a:r>
            <a:r>
              <a:rPr lang="el-GR" dirty="0" err="1"/>
              <a:t>απαλαγούν</a:t>
            </a:r>
            <a:r>
              <a:rPr lang="el-GR" dirty="0"/>
              <a:t> από 3 είδωλα: το άτομο, την πολιτική και τη χρονολογία</a:t>
            </a:r>
          </a:p>
        </p:txBody>
      </p:sp>
      <p:sp>
        <p:nvSpPr>
          <p:cNvPr id="3" name="Τίτλος 2">
            <a:extLst>
              <a:ext uri="{FF2B5EF4-FFF2-40B4-BE49-F238E27FC236}">
                <a16:creationId xmlns:a16="http://schemas.microsoft.com/office/drawing/2014/main" id="{671088FD-0295-DE4E-AD98-E3C8625A1D3F}"/>
              </a:ext>
            </a:extLst>
          </p:cNvPr>
          <p:cNvSpPr>
            <a:spLocks noGrp="1"/>
          </p:cNvSpPr>
          <p:nvPr>
            <p:ph type="title"/>
          </p:nvPr>
        </p:nvSpPr>
        <p:spPr/>
        <p:txBody>
          <a:bodyPr/>
          <a:lstStyle/>
          <a:p>
            <a:endParaRPr lang="el-GR"/>
          </a:p>
        </p:txBody>
      </p:sp>
    </p:spTree>
    <p:extLst>
      <p:ext uri="{BB962C8B-B14F-4D97-AF65-F5344CB8AC3E}">
        <p14:creationId xmlns:p14="http://schemas.microsoft.com/office/powerpoint/2010/main" val="2034625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normAutofit/>
          </a:bodyPr>
          <a:lstStyle/>
          <a:p>
            <a:r>
              <a:rPr lang="el-GR" dirty="0"/>
              <a:t>Ιδρύεται το Πανεπιστήμιο του Στρασβούργου- η κοιτίδα του περιοδικού</a:t>
            </a:r>
          </a:p>
          <a:p>
            <a:r>
              <a:rPr lang="el-GR" dirty="0"/>
              <a:t>Κύριο όργανο των μελών της Σχολής υπήρξε το γαλλικό περιοδικό </a:t>
            </a:r>
            <a:r>
              <a:rPr lang="en-US" dirty="0" err="1"/>
              <a:t>Annales</a:t>
            </a:r>
            <a:r>
              <a:rPr lang="en-US" dirty="0"/>
              <a:t> d</a:t>
            </a:r>
            <a:r>
              <a:rPr lang="el-GR" dirty="0"/>
              <a:t>'</a:t>
            </a:r>
            <a:r>
              <a:rPr lang="en-US" dirty="0"/>
              <a:t>histoire et </a:t>
            </a:r>
            <a:r>
              <a:rPr lang="en-US" dirty="0" err="1"/>
              <a:t>sociale</a:t>
            </a:r>
            <a:r>
              <a:rPr lang="el-GR" dirty="0"/>
              <a:t> é</a:t>
            </a:r>
            <a:r>
              <a:rPr lang="en-US" dirty="0" err="1"/>
              <a:t>conomique</a:t>
            </a:r>
            <a:endParaRPr lang="el-GR" dirty="0"/>
          </a:p>
          <a:p>
            <a:r>
              <a:rPr lang="el-GR" dirty="0"/>
              <a:t>Επηρεάζονται και συνεργάζονται με κοινωνιολόγους, ψυχολόγους, </a:t>
            </a:r>
            <a:r>
              <a:rPr lang="el-GR" dirty="0" err="1"/>
              <a:t>θρησκειολόγους</a:t>
            </a:r>
            <a:r>
              <a:rPr lang="el-GR" dirty="0"/>
              <a:t> για να αλλάξουν τις συνθήκες της κοινωνικής έρευνας</a:t>
            </a:r>
          </a:p>
        </p:txBody>
      </p:sp>
      <p:sp>
        <p:nvSpPr>
          <p:cNvPr id="3" name="Τίτλος 2"/>
          <p:cNvSpPr>
            <a:spLocks noGrp="1"/>
          </p:cNvSpPr>
          <p:nvPr>
            <p:ph type="title"/>
          </p:nvPr>
        </p:nvSpPr>
        <p:spPr/>
        <p:txBody>
          <a:bodyPr/>
          <a:lstStyle/>
          <a:p>
            <a:endParaRPr lang="el-GR"/>
          </a:p>
        </p:txBody>
      </p:sp>
    </p:spTree>
    <p:extLst>
      <p:ext uri="{BB962C8B-B14F-4D97-AF65-F5344CB8AC3E}">
        <p14:creationId xmlns:p14="http://schemas.microsoft.com/office/powerpoint/2010/main" val="1891168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a:extLst>
              <a:ext uri="{FF2B5EF4-FFF2-40B4-BE49-F238E27FC236}">
                <a16:creationId xmlns:a16="http://schemas.microsoft.com/office/drawing/2014/main" id="{8EF76351-5660-334C-B835-B18ED439B79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7624" y="1713880"/>
            <a:ext cx="2058144" cy="3430240"/>
          </a:xfrm>
        </p:spPr>
      </p:pic>
      <p:sp>
        <p:nvSpPr>
          <p:cNvPr id="3" name="Τίτλος 2">
            <a:extLst>
              <a:ext uri="{FF2B5EF4-FFF2-40B4-BE49-F238E27FC236}">
                <a16:creationId xmlns:a16="http://schemas.microsoft.com/office/drawing/2014/main" id="{4E1E1B20-58BB-D146-A45D-BA8F2F7F5A2B}"/>
              </a:ext>
            </a:extLst>
          </p:cNvPr>
          <p:cNvSpPr>
            <a:spLocks noGrp="1"/>
          </p:cNvSpPr>
          <p:nvPr>
            <p:ph type="title"/>
          </p:nvPr>
        </p:nvSpPr>
        <p:spPr/>
        <p:txBody>
          <a:bodyPr/>
          <a:lstStyle/>
          <a:p>
            <a:r>
              <a:rPr lang="en-US" dirty="0" err="1"/>
              <a:t>Έ</a:t>
            </a:r>
            <a:r>
              <a:rPr lang="el-GR" dirty="0" err="1"/>
              <a:t>ργα</a:t>
            </a:r>
            <a:r>
              <a:rPr lang="el-GR" dirty="0"/>
              <a:t> του </a:t>
            </a:r>
            <a:r>
              <a:rPr lang="en-US" dirty="0"/>
              <a:t>Bloch</a:t>
            </a:r>
            <a:endParaRPr lang="el-GR" dirty="0"/>
          </a:p>
        </p:txBody>
      </p:sp>
      <p:pic>
        <p:nvPicPr>
          <p:cNvPr id="7" name="Εικόνα 6">
            <a:extLst>
              <a:ext uri="{FF2B5EF4-FFF2-40B4-BE49-F238E27FC236}">
                <a16:creationId xmlns:a16="http://schemas.microsoft.com/office/drawing/2014/main" id="{4D6E39CC-B81D-2146-B7F2-CD27F48A12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3597" y="1713880"/>
            <a:ext cx="2289274" cy="3513769"/>
          </a:xfrm>
          <a:prstGeom prst="rect">
            <a:avLst/>
          </a:prstGeom>
        </p:spPr>
      </p:pic>
    </p:spTree>
    <p:extLst>
      <p:ext uri="{BB962C8B-B14F-4D97-AF65-F5344CB8AC3E}">
        <p14:creationId xmlns:p14="http://schemas.microsoft.com/office/powerpoint/2010/main" val="3450124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a:extLst>
              <a:ext uri="{FF2B5EF4-FFF2-40B4-BE49-F238E27FC236}">
                <a16:creationId xmlns:a16="http://schemas.microsoft.com/office/drawing/2014/main" id="{D86DCA18-1199-F643-9D8C-CB23F5B2E4D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1600" y="1988840"/>
            <a:ext cx="1943100" cy="3175000"/>
          </a:xfrm>
        </p:spPr>
      </p:pic>
      <p:sp>
        <p:nvSpPr>
          <p:cNvPr id="3" name="Τίτλος 2">
            <a:extLst>
              <a:ext uri="{FF2B5EF4-FFF2-40B4-BE49-F238E27FC236}">
                <a16:creationId xmlns:a16="http://schemas.microsoft.com/office/drawing/2014/main" id="{1775A826-3A11-714D-B7B0-3CFEEC7ACC25}"/>
              </a:ext>
            </a:extLst>
          </p:cNvPr>
          <p:cNvSpPr>
            <a:spLocks noGrp="1"/>
          </p:cNvSpPr>
          <p:nvPr>
            <p:ph type="title"/>
          </p:nvPr>
        </p:nvSpPr>
        <p:spPr/>
        <p:txBody>
          <a:bodyPr/>
          <a:lstStyle/>
          <a:p>
            <a:r>
              <a:rPr lang="en-US" dirty="0" err="1"/>
              <a:t>Έ</a:t>
            </a:r>
            <a:r>
              <a:rPr lang="el-GR" dirty="0" err="1"/>
              <a:t>ργα</a:t>
            </a:r>
            <a:r>
              <a:rPr lang="el-GR" dirty="0"/>
              <a:t> του </a:t>
            </a:r>
            <a:r>
              <a:rPr lang="en-US" dirty="0" err="1"/>
              <a:t>Fevre</a:t>
            </a:r>
            <a:endParaRPr lang="el-GR" dirty="0"/>
          </a:p>
        </p:txBody>
      </p:sp>
      <p:pic>
        <p:nvPicPr>
          <p:cNvPr id="7" name="Εικόνα 6">
            <a:extLst>
              <a:ext uri="{FF2B5EF4-FFF2-40B4-BE49-F238E27FC236}">
                <a16:creationId xmlns:a16="http://schemas.microsoft.com/office/drawing/2014/main" id="{7D4E3558-9AD3-4240-9B1F-6E07A5C67F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4088" y="2015185"/>
            <a:ext cx="2049016" cy="3148655"/>
          </a:xfrm>
          <a:prstGeom prst="rect">
            <a:avLst/>
          </a:prstGeom>
        </p:spPr>
      </p:pic>
    </p:spTree>
    <p:extLst>
      <p:ext uri="{BB962C8B-B14F-4D97-AF65-F5344CB8AC3E}">
        <p14:creationId xmlns:p14="http://schemas.microsoft.com/office/powerpoint/2010/main" val="34711521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a:extLst>
              <a:ext uri="{FF2B5EF4-FFF2-40B4-BE49-F238E27FC236}">
                <a16:creationId xmlns:a16="http://schemas.microsoft.com/office/drawing/2014/main" id="{5A6D124A-3231-364C-9BCE-0BF29691917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4178" y="1524000"/>
            <a:ext cx="7935644" cy="4572000"/>
          </a:xfrm>
        </p:spPr>
      </p:pic>
      <p:sp>
        <p:nvSpPr>
          <p:cNvPr id="3" name="Τίτλος 2">
            <a:extLst>
              <a:ext uri="{FF2B5EF4-FFF2-40B4-BE49-F238E27FC236}">
                <a16:creationId xmlns:a16="http://schemas.microsoft.com/office/drawing/2014/main" id="{D6F09327-4B9E-F54A-9B7F-03BD86C48C37}"/>
              </a:ext>
            </a:extLst>
          </p:cNvPr>
          <p:cNvSpPr>
            <a:spLocks noGrp="1"/>
          </p:cNvSpPr>
          <p:nvPr>
            <p:ph type="title"/>
          </p:nvPr>
        </p:nvSpPr>
        <p:spPr/>
        <p:txBody>
          <a:bodyPr>
            <a:normAutofit fontScale="90000"/>
          </a:bodyPr>
          <a:lstStyle/>
          <a:p>
            <a:r>
              <a:rPr lang="el-GR" dirty="0"/>
              <a:t>Μερικά από τα έργα των </a:t>
            </a:r>
            <a:r>
              <a:rPr lang="en-US" dirty="0"/>
              <a:t>Bloch </a:t>
            </a:r>
            <a:r>
              <a:rPr lang="el-GR" dirty="0"/>
              <a:t>και </a:t>
            </a:r>
            <a:r>
              <a:rPr lang="en-US" dirty="0" err="1"/>
              <a:t>Fevre</a:t>
            </a:r>
            <a:endParaRPr lang="el-GR" dirty="0"/>
          </a:p>
        </p:txBody>
      </p:sp>
    </p:spTree>
    <p:extLst>
      <p:ext uri="{BB962C8B-B14F-4D97-AF65-F5344CB8AC3E}">
        <p14:creationId xmlns:p14="http://schemas.microsoft.com/office/powerpoint/2010/main" val="380446599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Χαρτί">
  <a:themeElements>
    <a:clrScheme name="Άποψη">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Χαρτί">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Χαρτί">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4326</TotalTime>
  <Words>784</Words>
  <Application>Microsoft Macintosh PowerPoint</Application>
  <PresentationFormat>Προβολή στην οθόνη (4:3)</PresentationFormat>
  <Paragraphs>58</Paragraphs>
  <Slides>22</Slides>
  <Notes>0</Notes>
  <HiddenSlides>0</HiddenSlides>
  <MMClips>0</MMClips>
  <ScaleCrop>false</ScaleCrop>
  <HeadingPairs>
    <vt:vector size="6" baseType="variant">
      <vt:variant>
        <vt:lpstr>Γραμματοσειρές που χρησιμοποιούνται</vt:lpstr>
      </vt:variant>
      <vt:variant>
        <vt:i4>2</vt:i4>
      </vt:variant>
      <vt:variant>
        <vt:lpstr>Θέμα</vt:lpstr>
      </vt:variant>
      <vt:variant>
        <vt:i4>1</vt:i4>
      </vt:variant>
      <vt:variant>
        <vt:lpstr>Τίτλοι διαφανειών</vt:lpstr>
      </vt:variant>
      <vt:variant>
        <vt:i4>22</vt:i4>
      </vt:variant>
    </vt:vector>
  </HeadingPairs>
  <TitlesOfParts>
    <vt:vector size="25" baseType="lpstr">
      <vt:lpstr>Constantia</vt:lpstr>
      <vt:lpstr>Wingdings 2</vt:lpstr>
      <vt:lpstr>Χαρτί</vt:lpstr>
      <vt:lpstr>Ανθρωπολογία της Κοινωνικής Μνήμης</vt:lpstr>
      <vt:lpstr>Σχολή των Annales</vt:lpstr>
      <vt:lpstr>Παρουσίαση του PowerPoint</vt:lpstr>
      <vt:lpstr>Jules Michelet (1798- 1984)</vt:lpstr>
      <vt:lpstr>Παρουσίαση του PowerPoint</vt:lpstr>
      <vt:lpstr>Παρουσίαση του PowerPoint</vt:lpstr>
      <vt:lpstr>Έργα του Bloch</vt:lpstr>
      <vt:lpstr>Έργα του Fevre</vt:lpstr>
      <vt:lpstr>Μερικά από τα έργα των Bloch και Fevre</vt:lpstr>
      <vt:lpstr>Παρουσίαση του PowerPoint</vt:lpstr>
      <vt:lpstr>Βασικά χαρακτηριστικά των Annales</vt:lpstr>
      <vt:lpstr>2η γενιά των Annales (1945-1968)</vt:lpstr>
      <vt:lpstr>Παρουσίαση του PowerPoint</vt:lpstr>
      <vt:lpstr>3 βαθμίδες χρονικής διάρκειας</vt:lpstr>
      <vt:lpstr>Παρουσίαση του PowerPoint</vt:lpstr>
      <vt:lpstr>3η γενιά (1969- 1989)</vt:lpstr>
      <vt:lpstr>Jacques Le Goff (1924- 2014),</vt:lpstr>
      <vt:lpstr>Ιστορία των νοοτροπιών (histoire des mentalités):</vt:lpstr>
      <vt:lpstr>Παρουσίαση του PowerPoint</vt:lpstr>
      <vt:lpstr>Παρουσίαση του PowerPoint</vt:lpstr>
      <vt:lpstr>Κριτική</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Ανθρωπολογία της Κοινωνικής Μνήμης</dc:title>
  <dc:creator>Administrator</dc:creator>
  <cp:lastModifiedBy>Geo</cp:lastModifiedBy>
  <cp:revision>32</cp:revision>
  <dcterms:created xsi:type="dcterms:W3CDTF">2018-03-01T09:55:42Z</dcterms:created>
  <dcterms:modified xsi:type="dcterms:W3CDTF">2022-02-24T11:01:17Z</dcterms:modified>
</cp:coreProperties>
</file>