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84" r:id="rId3"/>
    <p:sldId id="286" r:id="rId4"/>
    <p:sldId id="280" r:id="rId5"/>
    <p:sldId id="282" r:id="rId6"/>
    <p:sldId id="283" r:id="rId7"/>
    <p:sldId id="287" r:id="rId8"/>
    <p:sldId id="271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42B80-8A81-4BB4-A239-7BCA1A07BECF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19518-A8DF-4CCA-8D68-C6DF13E4EE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276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Mein </a:t>
            </a:r>
            <a:r>
              <a:rPr lang="en-US" dirty="0" err="1"/>
              <a:t>Bruder</a:t>
            </a:r>
            <a:r>
              <a:rPr lang="en-US" dirty="0"/>
              <a:t> </a:t>
            </a:r>
            <a:r>
              <a:rPr lang="en-US" dirty="0" err="1"/>
              <a:t>hei</a:t>
            </a:r>
            <a:r>
              <a:rPr lang="de-DE" dirty="0" err="1"/>
              <a:t>ßt</a:t>
            </a:r>
            <a:r>
              <a:rPr lang="de-DE" dirty="0"/>
              <a:t> ….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F19518-A8DF-4CCA-8D68-C6DF13E4EE65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4549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CC84D3-87F5-83AF-C4BD-71DA56513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65F2C52-9E21-CD2E-B0E8-F21F561DD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D31F41D-D574-EC1C-CEFD-94861406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59F6F41-CB85-9F92-A765-E23FF1971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9BB1C1A-062A-AD8C-45E3-B737760F4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839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21F8CF-D92A-14D3-2CAD-894E2DA29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FD1CEB4-24F7-FC11-D145-0DAB14471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CD97315-BC32-36F3-28AD-81750764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9AE265-32BB-5405-AAD9-69E1CB934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9BFDAAB-6BED-410A-A4AF-8C62B77D0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166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649F9BC-FC03-4902-9BE8-FE9D0377A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231D78C-7428-6D86-7968-45780DABF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D405376-9671-B397-3CAD-29EBC2031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83277A7-9501-7397-14E5-67C0C2BA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F64EB5-0572-D5A1-3C9C-C1D087659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662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7F5631-ED27-372C-F7DD-F2033703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0608F4-B4CB-9891-D38D-08BC388B2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A40BEF-73CF-979F-A933-CE644FF1E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BA86ED9-AA1E-2AFB-35A4-6ECF81DC3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C75C3AD-DFC4-2AAC-2AEB-6BD03306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77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9F62DD-D38B-7A59-86A3-B41B4711B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BCD569B-E1EF-D09E-2657-F9D5612E9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837AA3-24AF-AF2A-7888-0C389AAD4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F84B7D-8697-BA5B-70D1-16D814A06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434D460-F3B0-426D-DF5A-302E53C7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518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9EB3C9-9E21-0379-6B03-30D243FA1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BE2BE4-83B8-4B40-1ACD-DF9AB3C9D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B40DDC5-0E4E-2429-2090-6AFECB1D2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7707F53-BAEE-0A1F-E491-49E57CEBB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0EC5BF9-FB3C-F256-DB15-0890A9DB3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DABB7-0BD5-5017-47F5-C2688C881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49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240C5A-F456-AF37-6147-326B34600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3F17189-99B2-3EDC-405F-6772C931C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340097B-4548-BCB1-B46C-B2BCD2BAD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B56C644-8E0F-2A6C-B314-4D8C95A60C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F57F24F-B8C9-ACC2-CA96-7620DA8DA3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7554737-F816-E1F6-39A0-4E6BF81C7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E03C0EF-C42F-E8FC-B1F0-6296D0BDE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702486BF-8FE0-15A0-915C-78986A90A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944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36D0BB-EC15-BC22-9243-AD3EFA3B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3E3852F-CB9C-7DD2-F645-61B84C74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6A09E0B-F1E0-2D47-E076-CE998F914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7284CF4-9F10-93D2-00ED-B12C2606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21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8212A36-043E-2ADB-4B8F-60921322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32243AA-A4AF-E91A-26E5-C97BB33B6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6B46971-87F7-C814-E8D4-825F35F0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322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DBE567-789B-5BD2-263D-EC3FE712C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8A5011-7F71-4726-2E4C-939138CF9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48AAE79-69C3-2B2E-1E9D-4594DBB54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F130817-DE53-5B1C-3F20-8623B680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B8685A8-11E3-BA73-994C-7524F4592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D886A04-54D0-AF4F-0D8A-D7D8ABC6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658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5CF72D-F3D2-D497-676F-D20CF9773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A5003AE-6EF9-4D9E-EAB9-D1A74A056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B0D00AF-3CD8-3A89-F1E0-D905D62CA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27F4413-07C5-1610-B305-DE2CB5248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9F1E8CF-0A28-AF88-DB9A-B55BDF9FD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9E99FD3-37F7-9346-F094-877CE8720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304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56CCF18-D20A-45FC-B472-7DD4FB7AC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05FED12-BC16-7FAF-F840-0F6B89B00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DEC9465-AFAD-9AB5-21F4-534150C81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FCB75AD-1C2B-4B3B-C1B6-7AECE37C7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0B04008-FAA1-E839-506F-FEEF164FB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590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F0cFb5ImA1k&amp;list=PLum-cUZ4kn0g7l6aGS6O1zmtcop3eX25t&amp;index=3" TargetMode="External"/><Relationship Id="rId3" Type="http://schemas.openxmlformats.org/officeDocument/2006/relationships/hyperlink" Target="https://www.youtube.com/watch?v=y507gvz9BpU" TargetMode="External"/><Relationship Id="rId7" Type="http://schemas.openxmlformats.org/officeDocument/2006/relationships/hyperlink" Target="https://www.youtube.com/watch?v=8gNmuOxqvSY&amp;list=PLum-cUZ4kn0g7l6aGS6O1zmtcop3eX25t&amp;index=2" TargetMode="External"/><Relationship Id="rId2" Type="http://schemas.openxmlformats.org/officeDocument/2006/relationships/hyperlink" Target="https://www.youtube.com/watch?v=jRG3l9GSgt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r49wwzUKqWc&amp;list=PLum-cUZ4kn0g7l6aGS6O1zmtcop3eX25t&amp;index=1" TargetMode="External"/><Relationship Id="rId5" Type="http://schemas.openxmlformats.org/officeDocument/2006/relationships/hyperlink" Target="https://www.youtube.com/watch?v=rx20GL9Xy9k&amp;list=PLb4yPXmWgd2Ipdh_XUId_bHep5D6MJk2T" TargetMode="External"/><Relationship Id="rId4" Type="http://schemas.openxmlformats.org/officeDocument/2006/relationships/hyperlink" Target="https://www.youtube.com/watch?v=IywDogGQD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268761"/>
            <a:ext cx="7772400" cy="2331690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br>
              <a:rPr lang="el-GR" dirty="0"/>
            </a:br>
            <a:r>
              <a:rPr lang="en-US" dirty="0"/>
              <a:t> </a:t>
            </a:r>
            <a:br>
              <a:rPr lang="el-GR" dirty="0"/>
            </a:br>
            <a:r>
              <a:rPr lang="en-US" dirty="0"/>
              <a:t> </a:t>
            </a:r>
            <a:br>
              <a:rPr lang="el-GR" dirty="0"/>
            </a:br>
            <a:r>
              <a:rPr lang="de-DE" i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>
                <a:latin typeface="Algerian" pitchFamily="82" charset="0"/>
                <a:cs typeface="Arial" pitchFamily="34" charset="0"/>
              </a:rPr>
              <a:t>Universität  </a:t>
            </a:r>
            <a:r>
              <a:rPr lang="de-DE" sz="2200" i="1" dirty="0" err="1">
                <a:latin typeface="Algerian" pitchFamily="82" charset="0"/>
                <a:cs typeface="Arial" pitchFamily="34" charset="0"/>
              </a:rPr>
              <a:t>Dimokritos</a:t>
            </a:r>
            <a:r>
              <a:rPr lang="de-DE" sz="2200" i="1" dirty="0">
                <a:latin typeface="Algerian" pitchFamily="82" charset="0"/>
                <a:cs typeface="Arial" pitchFamily="34" charset="0"/>
              </a:rPr>
              <a:t> von Thrakien</a:t>
            </a:r>
            <a:r>
              <a:rPr lang="de-DE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de-DE" sz="2200" dirty="0">
                <a:latin typeface="Arial" pitchFamily="34" charset="0"/>
                <a:cs typeface="Arial" pitchFamily="34" charset="0"/>
              </a:rPr>
            </a:br>
            <a:r>
              <a:rPr lang="el-G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el-GR" sz="2200" dirty="0">
                <a:latin typeface="Arial" pitchFamily="34" charset="0"/>
                <a:cs typeface="Arial" pitchFamily="34" charset="0"/>
              </a:rPr>
            </a:br>
            <a:r>
              <a:rPr lang="de-DE" sz="2200" i="1" dirty="0">
                <a:latin typeface="Arial" pitchFamily="34" charset="0"/>
                <a:cs typeface="Arial" pitchFamily="34" charset="0"/>
              </a:rPr>
              <a:t>Pädagogische Abteilung</a:t>
            </a:r>
            <a:br>
              <a:rPr lang="el-GR" sz="2200" dirty="0">
                <a:latin typeface="Arial" pitchFamily="34" charset="0"/>
                <a:cs typeface="Arial" pitchFamily="34" charset="0"/>
              </a:rPr>
            </a:br>
            <a:r>
              <a:rPr lang="en-US" sz="2200" i="1" dirty="0">
                <a:latin typeface="Arial" pitchFamily="34" charset="0"/>
                <a:cs typeface="Arial" pitchFamily="34" charset="0"/>
              </a:rPr>
              <a:t>1o  Semester </a:t>
            </a:r>
            <a:br>
              <a:rPr lang="en-US" sz="2200" i="1" dirty="0">
                <a:latin typeface="Arial" pitchFamily="34" charset="0"/>
                <a:cs typeface="Arial" pitchFamily="34" charset="0"/>
              </a:rPr>
            </a:br>
            <a:r>
              <a:rPr lang="en-US" sz="2200" i="1" dirty="0">
                <a:latin typeface="Arial" pitchFamily="34" charset="0"/>
                <a:cs typeface="Arial" pitchFamily="34" charset="0"/>
              </a:rPr>
              <a:t>Deutsch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als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Fremdsprache</a:t>
            </a:r>
            <a:br>
              <a:rPr lang="en-US" sz="2200" i="1" dirty="0">
                <a:latin typeface="Arial" pitchFamily="34" charset="0"/>
                <a:cs typeface="Arial" pitchFamily="34" charset="0"/>
              </a:rPr>
            </a:br>
            <a:br>
              <a:rPr lang="el-GR" dirty="0"/>
            </a:br>
            <a:r>
              <a:rPr lang="de-DE" dirty="0"/>
              <a:t> </a:t>
            </a:r>
            <a:br>
              <a:rPr lang="el-GR" dirty="0"/>
            </a:br>
            <a:r>
              <a:rPr lang="de-DE" dirty="0"/>
              <a:t> </a:t>
            </a:r>
            <a:endParaRPr lang="en-US" altLang="el-GR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27099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l-GR" sz="2000" dirty="0">
                <a:solidFill>
                  <a:srgbClr val="000A1E"/>
                </a:solidFill>
              </a:rPr>
              <a:t>Lehrerin</a:t>
            </a:r>
            <a:r>
              <a:rPr lang="en-US" altLang="el-GR" sz="2000" dirty="0">
                <a:solidFill>
                  <a:srgbClr val="000A1E"/>
                </a:solidFill>
              </a:rPr>
              <a:t>: A</a:t>
            </a:r>
            <a:r>
              <a:rPr lang="el-GR" altLang="el-GR" sz="2000" dirty="0" err="1">
                <a:solidFill>
                  <a:srgbClr val="000A1E"/>
                </a:solidFill>
              </a:rPr>
              <a:t>θανασία</a:t>
            </a:r>
            <a:r>
              <a:rPr lang="el-GR" altLang="el-GR" sz="2000" dirty="0">
                <a:solidFill>
                  <a:srgbClr val="000A1E"/>
                </a:solidFill>
              </a:rPr>
              <a:t> </a:t>
            </a:r>
            <a:r>
              <a:rPr lang="el-GR" altLang="el-GR" sz="2000" dirty="0" err="1">
                <a:solidFill>
                  <a:srgbClr val="000A1E"/>
                </a:solidFill>
              </a:rPr>
              <a:t>Μούτλια</a:t>
            </a:r>
            <a:endParaRPr lang="el-GR" altLang="el-GR" sz="2000" dirty="0">
              <a:solidFill>
                <a:srgbClr val="000A1E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l-GR" sz="2000" dirty="0">
                <a:solidFill>
                  <a:srgbClr val="000A1E"/>
                </a:solidFill>
              </a:rPr>
              <a:t>amoutlia@eled.duth.gr</a:t>
            </a:r>
            <a:endParaRPr lang="fr-FR" altLang="el-GR" sz="2000" dirty="0">
              <a:solidFill>
                <a:srgbClr val="000A1E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>
                <a:solidFill>
                  <a:srgbClr val="000A1E"/>
                </a:solidFill>
              </a:rPr>
              <a:t>Ώρες συνεργασίας</a:t>
            </a:r>
            <a:r>
              <a:rPr lang="en-US" altLang="el-GR" sz="2000" dirty="0">
                <a:solidFill>
                  <a:srgbClr val="000A1E"/>
                </a:solidFill>
              </a:rPr>
              <a:t>: </a:t>
            </a:r>
            <a:r>
              <a:rPr lang="el-GR" altLang="el-GR" sz="2000" dirty="0">
                <a:solidFill>
                  <a:srgbClr val="000A1E"/>
                </a:solidFill>
              </a:rPr>
              <a:t>Παρασκευή </a:t>
            </a:r>
            <a:r>
              <a:rPr lang="en-US" altLang="el-GR" sz="2000" dirty="0">
                <a:solidFill>
                  <a:srgbClr val="000A1E"/>
                </a:solidFill>
              </a:rPr>
              <a:t>9:00-11:00</a:t>
            </a:r>
            <a:endParaRPr lang="el-GR" altLang="el-GR" sz="2000" dirty="0">
              <a:solidFill>
                <a:srgbClr val="000A1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DCCE58-3E98-7A1A-7C12-7712DEED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008"/>
            <a:ext cx="10515600" cy="132556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de-DE" sz="3200" b="1" i="0" u="none" strike="noStrike" dirty="0">
                <a:effectLst/>
                <a:latin typeface="+mn-lt"/>
              </a:rPr>
              <a:t>Eine Person beschreiben</a:t>
            </a:r>
            <a:r>
              <a:rPr lang="el-GR" sz="3200" b="1" i="0" u="none" strike="noStrike" dirty="0">
                <a:effectLst/>
                <a:latin typeface="+mn-lt"/>
              </a:rPr>
              <a:t> 1</a:t>
            </a:r>
            <a:br>
              <a:rPr lang="de-DE" sz="3200" b="1" i="0" u="none" strike="noStrike" dirty="0">
                <a:effectLst/>
                <a:latin typeface="+mn-lt"/>
              </a:rPr>
            </a:br>
            <a:endParaRPr lang="el-GR" sz="3200" dirty="0">
              <a:latin typeface="+mn-l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82059C-F1AE-F67B-CC63-B1E8A969610C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Personen</a:t>
            </a:r>
            <a:br>
              <a:rPr lang="de-DE" b="1" i="0" dirty="0">
                <a:effectLst/>
                <a:latin typeface="inherit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Mein (Mann, Vater, Bruder, Cousin, Onkel, Neffe, Sohn, Opa, Chef, Nachbar,…) ist…</a:t>
            </a:r>
            <a:br>
              <a:rPr lang="de-DE" b="0" i="0" dirty="0">
                <a:effectLst/>
                <a:latin typeface="Open Sans" panose="020B0606030504020204" pitchFamily="34" charset="0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Meine (Mutter, Schwester, Tante, Cousine, Nichte, Oma, Frau, Ärztin, Verkäuferin, Lehrerin,…) ist ….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Die wichtigsten Merkmale der Person</a:t>
            </a:r>
            <a:endParaRPr lang="de-DE" b="0" i="0" dirty="0">
              <a:effectLst/>
              <a:latin typeface="Open Sans" panose="020B0606030504020204" pitchFamily="34" charset="0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Vorname und Name</a:t>
            </a:r>
            <a:br>
              <a:rPr lang="de-DE" b="1" i="0" dirty="0">
                <a:effectLst/>
                <a:latin typeface="inherit"/>
              </a:rPr>
            </a:br>
            <a:r>
              <a:rPr lang="de-DE" b="0" i="0" dirty="0">
                <a:effectLst/>
                <a:latin typeface="inherit"/>
              </a:rPr>
              <a:t>(Wie heißt er/sie? Er/Sie heißt…)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Alter der Person</a:t>
            </a:r>
            <a:br>
              <a:rPr lang="de-DE" b="1" i="0" dirty="0">
                <a:effectLst/>
                <a:latin typeface="inherit"/>
              </a:rPr>
            </a:br>
            <a:r>
              <a:rPr lang="de-DE" b="0" i="0" dirty="0">
                <a:effectLst/>
                <a:latin typeface="inherit"/>
              </a:rPr>
              <a:t>(alt, jung) (Wie alt ist er/sie? Er/ sie ist… Jahre alt.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Herkunft</a:t>
            </a:r>
            <a:br>
              <a:rPr lang="de-DE" b="1" i="0" dirty="0">
                <a:effectLst/>
                <a:latin typeface="inherit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(Woher kommt er/ sie? Er/sie kommt aus ….)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Geburtsdatum und -ort</a:t>
            </a:r>
            <a:br>
              <a:rPr lang="de-DE" b="1" i="0" dirty="0">
                <a:effectLst/>
                <a:latin typeface="inherit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(Wann/Wo ist er/sie geboren? Er/Sie ist am … in …geboren.)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Adresse</a:t>
            </a:r>
            <a:br>
              <a:rPr lang="de-DE" b="1" i="0" dirty="0">
                <a:effectLst/>
                <a:latin typeface="inherit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(Wo wohnt er/sie? Er/Sie wohnt in …</a:t>
            </a:r>
            <a:r>
              <a:rPr lang="de-DE" b="0" i="0" dirty="0" err="1">
                <a:effectLst/>
                <a:latin typeface="Open Sans" panose="020B0606030504020204" pitchFamily="34" charset="0"/>
              </a:rPr>
              <a:t>straße</a:t>
            </a:r>
            <a:r>
              <a:rPr lang="de-DE" b="0" i="0" dirty="0">
                <a:effectLst/>
                <a:latin typeface="Open Sans" panose="020B0606030504020204" pitchFamily="34" charset="0"/>
              </a:rPr>
              <a:t> in …)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4424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AE2534-B20C-501E-869E-47BD419F6A1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de-DE" sz="3200" b="1" i="0" u="none" strike="noStrike" dirty="0">
                <a:effectLst/>
                <a:latin typeface="+mn-lt"/>
              </a:rPr>
              <a:t>Eine Person beschreiben</a:t>
            </a:r>
            <a:r>
              <a:rPr lang="el-GR" sz="3200" b="1" i="0" u="none" strike="noStrike" dirty="0">
                <a:effectLst/>
                <a:latin typeface="+mn-lt"/>
              </a:rPr>
              <a:t> 2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4A770D-2340-6C39-5CF2-9E8F4538A2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Beruf</a:t>
            </a:r>
            <a:br>
              <a:rPr lang="de-DE" b="1" i="0" dirty="0">
                <a:effectLst/>
                <a:latin typeface="inherit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(Was ist er/sie von Beruf? Er/Sie ist … von Beruf.</a:t>
            </a:r>
            <a:br>
              <a:rPr lang="de-DE" b="0" i="0" dirty="0">
                <a:effectLst/>
                <a:latin typeface="Open Sans" panose="020B0606030504020204" pitchFamily="34" charset="0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(Schneider, Verkäufer, Arzt, Lehrer, Ingenieur, Maurer, Hausmann,  Krankenpfleger, Kellner,…)</a:t>
            </a:r>
            <a:br>
              <a:rPr lang="de-DE" b="0" i="0" dirty="0">
                <a:effectLst/>
                <a:latin typeface="Open Sans" panose="020B0606030504020204" pitchFamily="34" charset="0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(im Restaurant, im Geschäft, bei „Lidl“, in der Schule, im Krankenhaus, …)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Hobby</a:t>
            </a:r>
            <a:br>
              <a:rPr lang="de-DE" b="1" i="0" dirty="0">
                <a:effectLst/>
                <a:latin typeface="inherit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(Was sind seine/ ihre Hobbies? Seine/ ihre Hobbies sind ….)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Familienstand</a:t>
            </a:r>
            <a:br>
              <a:rPr lang="de-DE" b="1" i="0" dirty="0">
                <a:effectLst/>
                <a:latin typeface="inherit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(ledig/verheiratet/ geschieden)</a:t>
            </a:r>
            <a:br>
              <a:rPr lang="de-DE" b="0" i="0" dirty="0">
                <a:effectLst/>
                <a:latin typeface="Open Sans" panose="020B0606030504020204" pitchFamily="34" charset="0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(Ist er/sie verheiratet? Er/sie ist …)</a:t>
            </a:r>
            <a:br>
              <a:rPr lang="de-DE" b="0" i="0" dirty="0">
                <a:effectLst/>
                <a:latin typeface="Open Sans" panose="020B0606030504020204" pitchFamily="34" charset="0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(Hat er/sie Kinder? Er/sie hat …Kinder.)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  <a:latin typeface="inherit"/>
              </a:rPr>
              <a:t>Aussehen der Person</a:t>
            </a:r>
            <a:br>
              <a:rPr lang="de-DE" b="0" i="0" dirty="0">
                <a:effectLst/>
                <a:latin typeface="Open Sans" panose="020B0606030504020204" pitchFamily="34" charset="0"/>
              </a:rPr>
            </a:br>
            <a:r>
              <a:rPr lang="de-DE" b="0" i="0" dirty="0">
                <a:effectLst/>
                <a:latin typeface="Open Sans" panose="020B0606030504020204" pitchFamily="34" charset="0"/>
              </a:rPr>
              <a:t>(Was für … hat er/sie? Er/sie hat …)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  <a:latin typeface="inherit"/>
              </a:rPr>
              <a:t>Körperstatur </a:t>
            </a:r>
            <a:r>
              <a:rPr lang="de-DE" b="0" i="1" dirty="0">
                <a:effectLst/>
                <a:latin typeface="inherit"/>
              </a:rPr>
              <a:t>(dünn, schlank, kräftig, dick)</a:t>
            </a:r>
            <a:endParaRPr lang="de-DE" b="0" i="0" dirty="0">
              <a:effectLst/>
              <a:latin typeface="inherit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  <a:latin typeface="inherit"/>
              </a:rPr>
              <a:t>Größe der Person </a:t>
            </a:r>
            <a:r>
              <a:rPr lang="de-DE" b="0" i="1" dirty="0">
                <a:effectLst/>
                <a:latin typeface="inherit"/>
              </a:rPr>
              <a:t>(klein, groß)</a:t>
            </a:r>
            <a:endParaRPr lang="de-DE" b="0" i="0" dirty="0">
              <a:effectLst/>
              <a:latin typeface="inherit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  <a:latin typeface="inherit"/>
              </a:rPr>
              <a:t>Hautfarbe </a:t>
            </a:r>
            <a:r>
              <a:rPr lang="de-DE" b="0" i="1" dirty="0">
                <a:effectLst/>
                <a:latin typeface="inherit"/>
              </a:rPr>
              <a:t>(hell, dunkel)</a:t>
            </a:r>
            <a:endParaRPr lang="de-DE" b="0" i="0" dirty="0">
              <a:effectLst/>
              <a:latin typeface="inherit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  <a:latin typeface="inherit"/>
              </a:rPr>
              <a:t>Kleidung </a:t>
            </a:r>
            <a:r>
              <a:rPr lang="de-DE" b="0" i="1" dirty="0">
                <a:effectLst/>
                <a:latin typeface="inherit"/>
              </a:rPr>
              <a:t>(elegant, sportlich, locker, altmodisch, modern)</a:t>
            </a:r>
            <a:endParaRPr lang="de-DE" b="0" i="0" dirty="0">
              <a:effectLst/>
              <a:latin typeface="inherit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  <a:latin typeface="inherit"/>
              </a:rPr>
              <a:t>Besonderheiten </a:t>
            </a:r>
            <a:r>
              <a:rPr lang="de-DE" b="0" i="1" dirty="0">
                <a:effectLst/>
                <a:latin typeface="inherit"/>
              </a:rPr>
              <a:t>(Brille, Glatze, Bart)</a:t>
            </a:r>
            <a:endParaRPr lang="de-DE" b="0" i="0" dirty="0">
              <a:effectLst/>
              <a:latin typeface="inherit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A4E1F9D-8806-1883-721C-C1DAAE0E88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  <a:latin typeface="inherit"/>
              </a:rPr>
              <a:t>Kopf und </a:t>
            </a:r>
            <a:r>
              <a:rPr lang="en-US" b="1" i="0" dirty="0" err="1">
                <a:effectLst/>
                <a:latin typeface="inherit"/>
              </a:rPr>
              <a:t>Gesicht</a:t>
            </a:r>
            <a:endParaRPr lang="en-US" b="0" i="0" dirty="0">
              <a:effectLst/>
              <a:latin typeface="Open Sans" panose="020B0606030504020204" pitchFamily="34" charset="0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  <a:latin typeface="inherit"/>
              </a:rPr>
              <a:t>Haare</a:t>
            </a:r>
            <a:endParaRPr lang="en-US" b="0" i="0" dirty="0">
              <a:effectLst/>
              <a:latin typeface="inherit"/>
            </a:endParaRP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  <a:latin typeface="inherit"/>
              </a:rPr>
              <a:t>Haarfarbe</a:t>
            </a:r>
            <a:r>
              <a:rPr lang="en-US" b="0" i="0" dirty="0">
                <a:effectLst/>
                <a:latin typeface="inherit"/>
              </a:rPr>
              <a:t> </a:t>
            </a:r>
            <a:r>
              <a:rPr lang="en-US" b="0" i="1" dirty="0">
                <a:effectLst/>
                <a:latin typeface="inherit"/>
              </a:rPr>
              <a:t>(blond, </a:t>
            </a:r>
            <a:r>
              <a:rPr lang="en-US" b="0" i="1" dirty="0" err="1">
                <a:effectLst/>
                <a:latin typeface="inherit"/>
              </a:rPr>
              <a:t>braun</a:t>
            </a:r>
            <a:r>
              <a:rPr lang="en-US" b="0" i="1" dirty="0">
                <a:effectLst/>
                <a:latin typeface="inherit"/>
              </a:rPr>
              <a:t>, schwarz, </a:t>
            </a:r>
            <a:r>
              <a:rPr lang="en-US" b="0" i="1" dirty="0" err="1">
                <a:effectLst/>
                <a:latin typeface="inherit"/>
              </a:rPr>
              <a:t>dunkel</a:t>
            </a:r>
            <a:r>
              <a:rPr lang="en-US" b="0" i="1" dirty="0">
                <a:effectLst/>
                <a:latin typeface="inherit"/>
              </a:rPr>
              <a:t>, hell)</a:t>
            </a:r>
            <a:endParaRPr lang="en-US" b="0" i="0" dirty="0">
              <a:effectLst/>
              <a:latin typeface="inherit"/>
            </a:endParaRP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  <a:latin typeface="inherit"/>
              </a:rPr>
              <a:t>Frisur</a:t>
            </a:r>
            <a:r>
              <a:rPr lang="en-US" b="0" i="0" dirty="0">
                <a:effectLst/>
                <a:latin typeface="inherit"/>
              </a:rPr>
              <a:t> </a:t>
            </a:r>
            <a:r>
              <a:rPr lang="en-US" b="0" i="1" dirty="0">
                <a:effectLst/>
                <a:latin typeface="inherit"/>
              </a:rPr>
              <a:t>(</a:t>
            </a:r>
            <a:r>
              <a:rPr lang="en-US" b="0" i="1" dirty="0" err="1">
                <a:effectLst/>
                <a:latin typeface="inherit"/>
              </a:rPr>
              <a:t>kurz</a:t>
            </a:r>
            <a:r>
              <a:rPr lang="en-US" b="0" i="1" dirty="0">
                <a:effectLst/>
                <a:latin typeface="inherit"/>
              </a:rPr>
              <a:t>, lang, </a:t>
            </a:r>
            <a:r>
              <a:rPr lang="en-US" b="0" i="1" dirty="0" err="1">
                <a:effectLst/>
                <a:latin typeface="inherit"/>
              </a:rPr>
              <a:t>Glatze</a:t>
            </a:r>
            <a:r>
              <a:rPr lang="en-US" b="0" i="1" dirty="0">
                <a:effectLst/>
                <a:latin typeface="inherit"/>
              </a:rPr>
              <a:t>)</a:t>
            </a:r>
            <a:endParaRPr lang="en-US" b="0" i="0" dirty="0">
              <a:effectLst/>
              <a:latin typeface="inherit"/>
            </a:endParaRP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  <a:latin typeface="inherit"/>
              </a:rPr>
              <a:t>Haarstruktur</a:t>
            </a:r>
            <a:r>
              <a:rPr lang="en-US" b="0" i="0" dirty="0">
                <a:effectLst/>
                <a:latin typeface="inherit"/>
              </a:rPr>
              <a:t> </a:t>
            </a:r>
            <a:r>
              <a:rPr lang="en-US" b="0" i="1" dirty="0">
                <a:effectLst/>
                <a:latin typeface="inherit"/>
              </a:rPr>
              <a:t>(</a:t>
            </a:r>
            <a:r>
              <a:rPr lang="en-US" b="0" i="1" dirty="0" err="1">
                <a:effectLst/>
                <a:latin typeface="inherit"/>
              </a:rPr>
              <a:t>lockig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dünn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glatt</a:t>
            </a:r>
            <a:r>
              <a:rPr lang="en-US" b="0" i="1" dirty="0">
                <a:effectLst/>
                <a:latin typeface="inherit"/>
              </a:rPr>
              <a:t>)</a:t>
            </a:r>
            <a:endParaRPr lang="en-US" b="0" i="0" dirty="0">
              <a:effectLst/>
              <a:latin typeface="inherit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  <a:latin typeface="inherit"/>
              </a:rPr>
              <a:t>Augen</a:t>
            </a:r>
            <a:r>
              <a:rPr lang="en-US" b="0" i="0" dirty="0">
                <a:effectLst/>
                <a:latin typeface="inherit"/>
              </a:rPr>
              <a:t> </a:t>
            </a:r>
            <a:r>
              <a:rPr lang="en-US" b="0" i="1" dirty="0">
                <a:effectLst/>
                <a:latin typeface="inherit"/>
              </a:rPr>
              <a:t>(</a:t>
            </a:r>
            <a:r>
              <a:rPr lang="en-US" b="0" i="1" dirty="0" err="1">
                <a:effectLst/>
                <a:latin typeface="inherit"/>
              </a:rPr>
              <a:t>grün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braun</a:t>
            </a:r>
            <a:r>
              <a:rPr lang="en-US" b="0" i="1" dirty="0">
                <a:effectLst/>
                <a:latin typeface="inherit"/>
              </a:rPr>
              <a:t> </a:t>
            </a:r>
            <a:r>
              <a:rPr lang="en-US" b="0" i="1" dirty="0" err="1">
                <a:effectLst/>
                <a:latin typeface="inherit"/>
              </a:rPr>
              <a:t>blau</a:t>
            </a:r>
            <a:r>
              <a:rPr lang="en-US" b="0" i="1" dirty="0">
                <a:effectLst/>
                <a:latin typeface="inherit"/>
              </a:rPr>
              <a:t>, bunt)</a:t>
            </a:r>
            <a:endParaRPr lang="en-US" b="0" i="0" dirty="0">
              <a:effectLst/>
              <a:latin typeface="inherit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  <a:latin typeface="inherit"/>
              </a:rPr>
              <a:t>Nase</a:t>
            </a:r>
            <a:r>
              <a:rPr lang="en-US" b="0" i="0" dirty="0">
                <a:effectLst/>
                <a:latin typeface="inherit"/>
              </a:rPr>
              <a:t> </a:t>
            </a:r>
            <a:r>
              <a:rPr lang="en-US" b="0" i="1" dirty="0">
                <a:effectLst/>
                <a:latin typeface="inherit"/>
              </a:rPr>
              <a:t>(</a:t>
            </a:r>
            <a:r>
              <a:rPr lang="en-US" b="0" i="1" dirty="0" err="1">
                <a:effectLst/>
                <a:latin typeface="inherit"/>
              </a:rPr>
              <a:t>breit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schmal</a:t>
            </a:r>
            <a:r>
              <a:rPr lang="en-US" b="0" i="1" dirty="0">
                <a:effectLst/>
                <a:latin typeface="inherit"/>
              </a:rPr>
              <a:t>, dick, </a:t>
            </a:r>
            <a:r>
              <a:rPr lang="en-US" b="0" i="1" dirty="0" err="1">
                <a:effectLst/>
                <a:latin typeface="inherit"/>
              </a:rPr>
              <a:t>dünn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krumm</a:t>
            </a:r>
            <a:r>
              <a:rPr lang="en-US" b="0" i="1" dirty="0">
                <a:effectLst/>
                <a:latin typeface="inherit"/>
              </a:rPr>
              <a:t>)</a:t>
            </a:r>
            <a:endParaRPr lang="en-US" b="0" i="0" dirty="0">
              <a:effectLst/>
              <a:latin typeface="inherit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  <a:latin typeface="inherit"/>
              </a:rPr>
              <a:t>Ohren</a:t>
            </a:r>
            <a:r>
              <a:rPr lang="en-US" b="0" i="0" dirty="0">
                <a:effectLst/>
                <a:latin typeface="inherit"/>
              </a:rPr>
              <a:t> </a:t>
            </a:r>
            <a:r>
              <a:rPr lang="en-US" b="0" i="1" dirty="0">
                <a:effectLst/>
                <a:latin typeface="inherit"/>
              </a:rPr>
              <a:t>(</a:t>
            </a:r>
            <a:r>
              <a:rPr lang="en-US" b="0" i="1" dirty="0" err="1">
                <a:effectLst/>
                <a:latin typeface="inherit"/>
              </a:rPr>
              <a:t>klein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groß</a:t>
            </a:r>
            <a:r>
              <a:rPr lang="en-US" b="0" i="1" dirty="0">
                <a:effectLst/>
                <a:latin typeface="inherit"/>
              </a:rPr>
              <a:t>)</a:t>
            </a:r>
            <a:endParaRPr lang="en-US" b="0" i="0" dirty="0">
              <a:effectLst/>
              <a:latin typeface="inherit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  <a:latin typeface="inherit"/>
              </a:rPr>
              <a:t>Mund</a:t>
            </a:r>
            <a:r>
              <a:rPr lang="en-US" b="0" i="0" dirty="0">
                <a:effectLst/>
                <a:latin typeface="inherit"/>
              </a:rPr>
              <a:t> und </a:t>
            </a:r>
            <a:r>
              <a:rPr lang="en-US" b="0" i="0" dirty="0" err="1">
                <a:effectLst/>
                <a:latin typeface="inherit"/>
              </a:rPr>
              <a:t>Lippen</a:t>
            </a:r>
            <a:r>
              <a:rPr lang="en-US" b="0" i="0" dirty="0">
                <a:effectLst/>
                <a:latin typeface="inherit"/>
              </a:rPr>
              <a:t> </a:t>
            </a:r>
            <a:r>
              <a:rPr lang="en-US" b="0" i="1" dirty="0">
                <a:effectLst/>
                <a:latin typeface="inherit"/>
              </a:rPr>
              <a:t>(</a:t>
            </a:r>
            <a:r>
              <a:rPr lang="en-US" b="0" i="1" dirty="0" err="1">
                <a:effectLst/>
                <a:latin typeface="inherit"/>
              </a:rPr>
              <a:t>schmal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klein</a:t>
            </a:r>
            <a:r>
              <a:rPr lang="en-US" b="0" i="1" dirty="0">
                <a:effectLst/>
                <a:latin typeface="inherit"/>
              </a:rPr>
              <a:t>)</a:t>
            </a:r>
            <a:endParaRPr lang="en-US" b="0" i="0" dirty="0">
              <a:effectLst/>
              <a:latin typeface="inherit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inherit"/>
              </a:rPr>
              <a:t>Hals </a:t>
            </a:r>
            <a:r>
              <a:rPr lang="en-US" b="0" i="1" dirty="0">
                <a:effectLst/>
                <a:latin typeface="inherit"/>
              </a:rPr>
              <a:t>(</a:t>
            </a:r>
            <a:r>
              <a:rPr lang="en-US" b="0" i="1" dirty="0" err="1">
                <a:effectLst/>
                <a:latin typeface="inherit"/>
              </a:rPr>
              <a:t>muskulös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kurz</a:t>
            </a:r>
            <a:r>
              <a:rPr lang="en-US" b="0" i="1" dirty="0">
                <a:effectLst/>
                <a:latin typeface="inherit"/>
              </a:rPr>
              <a:t>, lang, </a:t>
            </a:r>
            <a:r>
              <a:rPr lang="en-US" b="0" i="1" dirty="0" err="1">
                <a:effectLst/>
                <a:latin typeface="inherit"/>
              </a:rPr>
              <a:t>zart</a:t>
            </a:r>
            <a:r>
              <a:rPr lang="en-US" b="0" i="1" dirty="0">
                <a:effectLst/>
                <a:latin typeface="inherit"/>
              </a:rPr>
              <a:t>)</a:t>
            </a: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0" dirty="0" err="1">
                <a:effectLst/>
                <a:latin typeface="inherit"/>
              </a:rPr>
              <a:t>Persönlichkeit</a:t>
            </a:r>
            <a:br>
              <a:rPr lang="en-US" b="1" i="0" dirty="0">
                <a:effectLst/>
                <a:latin typeface="inherit"/>
              </a:rPr>
            </a:br>
            <a:r>
              <a:rPr lang="en-US" b="0" i="0" dirty="0">
                <a:effectLst/>
                <a:latin typeface="Open Sans" panose="020B0606030504020204" pitchFamily="34" charset="0"/>
              </a:rPr>
              <a:t>(Wie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ist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er/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sie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? Er/Sie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ist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…)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  <a:latin typeface="inherit"/>
              </a:rPr>
              <a:t>Charakter</a:t>
            </a:r>
            <a:r>
              <a:rPr lang="en-US" b="0" i="0" dirty="0">
                <a:effectLst/>
                <a:latin typeface="inherit"/>
              </a:rPr>
              <a:t> </a:t>
            </a:r>
            <a:r>
              <a:rPr lang="en-US" b="0" i="1" dirty="0">
                <a:effectLst/>
                <a:latin typeface="inherit"/>
              </a:rPr>
              <a:t>(</a:t>
            </a:r>
            <a:r>
              <a:rPr lang="en-US" b="0" i="1" dirty="0" err="1">
                <a:effectLst/>
                <a:latin typeface="inherit"/>
              </a:rPr>
              <a:t>zufrieden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nervös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mutig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ängstlich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sicher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vorsichtig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böse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lustig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ernst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ruhig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entspannt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gestresst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faul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fleißig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sportlich</a:t>
            </a:r>
            <a:r>
              <a:rPr lang="en-US" b="0" i="1" dirty="0">
                <a:effectLst/>
                <a:latin typeface="inherit"/>
              </a:rPr>
              <a:t>, stark, </a:t>
            </a:r>
            <a:r>
              <a:rPr lang="en-US" b="0" i="1" dirty="0" err="1">
                <a:effectLst/>
                <a:latin typeface="inherit"/>
              </a:rPr>
              <a:t>schwach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dumm</a:t>
            </a:r>
            <a:r>
              <a:rPr lang="en-US" b="0" i="1" dirty="0">
                <a:effectLst/>
                <a:latin typeface="inherit"/>
              </a:rPr>
              <a:t>, intelligent, </a:t>
            </a:r>
            <a:r>
              <a:rPr lang="en-US" b="0" i="1" dirty="0" err="1">
                <a:effectLst/>
                <a:latin typeface="inherit"/>
              </a:rPr>
              <a:t>klug</a:t>
            </a:r>
            <a:r>
              <a:rPr lang="en-US" b="0" i="1" dirty="0">
                <a:effectLst/>
                <a:latin typeface="inherit"/>
              </a:rPr>
              <a:t>)</a:t>
            </a:r>
            <a:endParaRPr lang="en-US" b="0" i="0" dirty="0">
              <a:effectLst/>
              <a:latin typeface="inherit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  <a:latin typeface="inherit"/>
              </a:rPr>
              <a:t>Erziehung</a:t>
            </a:r>
            <a:r>
              <a:rPr lang="en-US" b="0" i="0" dirty="0">
                <a:effectLst/>
                <a:latin typeface="inherit"/>
              </a:rPr>
              <a:t> </a:t>
            </a:r>
            <a:r>
              <a:rPr lang="en-US" b="0" i="1" dirty="0">
                <a:effectLst/>
                <a:latin typeface="inherit"/>
              </a:rPr>
              <a:t>(</a:t>
            </a:r>
            <a:r>
              <a:rPr lang="en-US" b="0" i="1" dirty="0" err="1">
                <a:effectLst/>
                <a:latin typeface="inherit"/>
              </a:rPr>
              <a:t>brav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frech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ehrlich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freundlich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nett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höflich</a:t>
            </a:r>
            <a:r>
              <a:rPr lang="en-US" b="0" i="1" dirty="0">
                <a:effectLst/>
                <a:latin typeface="inherit"/>
              </a:rPr>
              <a:t>, </a:t>
            </a:r>
            <a:r>
              <a:rPr lang="en-US" b="0" i="1" dirty="0" err="1">
                <a:effectLst/>
                <a:latin typeface="inherit"/>
              </a:rPr>
              <a:t>pünktlich</a:t>
            </a:r>
            <a:endParaRPr lang="en-US" b="0" i="0" dirty="0">
              <a:effectLst/>
              <a:latin typeface="inherit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130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9B5E04-3FE4-6D0B-8979-4042CC66870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Eine Person </a:t>
            </a:r>
            <a:r>
              <a:rPr lang="en-US" dirty="0" err="1"/>
              <a:t>beschreiben</a:t>
            </a:r>
            <a:br>
              <a:rPr lang="el-GR" dirty="0"/>
            </a:br>
            <a:r>
              <a:rPr lang="el-GR" dirty="0"/>
              <a:t> Περιγράφω ένα άτομο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39B655-138C-21A9-D949-9C1B019D6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Wie </a:t>
            </a:r>
            <a:r>
              <a:rPr lang="en-US" dirty="0" err="1"/>
              <a:t>hei</a:t>
            </a:r>
            <a:r>
              <a:rPr lang="de-DE" dirty="0" err="1"/>
              <a:t>ßt</a:t>
            </a:r>
            <a:r>
              <a:rPr lang="de-DE" dirty="0"/>
              <a:t> er/sie</a:t>
            </a:r>
            <a:r>
              <a:rPr lang="el-GR" dirty="0"/>
              <a:t>?</a:t>
            </a:r>
            <a:endParaRPr lang="de-DE" dirty="0"/>
          </a:p>
          <a:p>
            <a:r>
              <a:rPr lang="de-DE" dirty="0"/>
              <a:t>Wie alt ist er</a:t>
            </a:r>
            <a:r>
              <a:rPr lang="el-GR" dirty="0"/>
              <a:t>?</a:t>
            </a:r>
          </a:p>
          <a:p>
            <a:r>
              <a:rPr lang="en-US" dirty="0"/>
              <a:t>Wie </a:t>
            </a:r>
            <a:r>
              <a:rPr lang="en-US" dirty="0" err="1"/>
              <a:t>sieht</a:t>
            </a:r>
            <a:r>
              <a:rPr lang="en-US" dirty="0"/>
              <a:t> er/</a:t>
            </a:r>
            <a:r>
              <a:rPr lang="en-US" dirty="0" err="1"/>
              <a:t>sie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? </a:t>
            </a:r>
            <a:r>
              <a:rPr lang="el-GR" dirty="0"/>
              <a:t>Πως φαίνεται;</a:t>
            </a:r>
            <a:endParaRPr lang="en-US" dirty="0"/>
          </a:p>
          <a:p>
            <a:r>
              <a:rPr lang="en-US" dirty="0"/>
              <a:t>Wie </a:t>
            </a:r>
            <a:r>
              <a:rPr lang="en-US" dirty="0" err="1"/>
              <a:t>ist</a:t>
            </a:r>
            <a:r>
              <a:rPr lang="en-US" dirty="0"/>
              <a:t> sein/Ihr </a:t>
            </a:r>
            <a:r>
              <a:rPr lang="en-US" dirty="0" err="1"/>
              <a:t>Charakter</a:t>
            </a:r>
            <a:r>
              <a:rPr lang="en-US" dirty="0"/>
              <a:t>? </a:t>
            </a:r>
            <a:r>
              <a:rPr lang="el-GR" dirty="0"/>
              <a:t>Πως είναι ο χαρακτήρας του /της;</a:t>
            </a:r>
            <a:endParaRPr lang="en-US" dirty="0"/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77F664B-5DF5-0CAB-4186-E44B8C5A8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Er </a:t>
            </a:r>
            <a:r>
              <a:rPr lang="de-DE" dirty="0"/>
              <a:t>heißt Dimitris</a:t>
            </a:r>
          </a:p>
          <a:p>
            <a:r>
              <a:rPr lang="en-US" dirty="0"/>
              <a:t>Er </a:t>
            </a:r>
            <a:r>
              <a:rPr lang="en-US" dirty="0" err="1"/>
              <a:t>ist</a:t>
            </a:r>
            <a:r>
              <a:rPr lang="en-US" dirty="0"/>
              <a:t> 20 Jahre alt</a:t>
            </a:r>
            <a:endParaRPr lang="el-GR" dirty="0"/>
          </a:p>
          <a:p>
            <a:r>
              <a:rPr lang="en-US" dirty="0"/>
              <a:t>Er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gro</a:t>
            </a:r>
            <a:r>
              <a:rPr lang="de-DE" dirty="0"/>
              <a:t>ß , schlank und hübsch.</a:t>
            </a:r>
          </a:p>
          <a:p>
            <a:r>
              <a:rPr lang="de-DE" dirty="0"/>
              <a:t>Er hat braune Haare und blaue Augen.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7528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93D577-DCCD-B1E6-F726-09D23E0BE0D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l-GR" dirty="0"/>
              <a:t> </a:t>
            </a:r>
            <a:r>
              <a:rPr lang="en-US" dirty="0"/>
              <a:t>Das </a:t>
            </a:r>
            <a:r>
              <a:rPr lang="en-US" dirty="0" err="1"/>
              <a:t>Aussehen</a:t>
            </a:r>
            <a:r>
              <a:rPr lang="en-US" dirty="0"/>
              <a:t>  </a:t>
            </a:r>
            <a:br>
              <a:rPr lang="el-GR" dirty="0"/>
            </a:br>
            <a:r>
              <a:rPr lang="el-GR" dirty="0"/>
              <a:t> η εξωτερική εμφάνιση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948849-B723-609D-4AD5-667A952AF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/>
              <a:t>Groß </a:t>
            </a:r>
            <a:r>
              <a:rPr lang="el-GR" dirty="0"/>
              <a:t>– </a:t>
            </a:r>
            <a:r>
              <a:rPr lang="en-US" dirty="0" err="1"/>
              <a:t>klein</a:t>
            </a:r>
            <a:r>
              <a:rPr lang="en-US" dirty="0"/>
              <a:t>  </a:t>
            </a:r>
          </a:p>
          <a:p>
            <a:r>
              <a:rPr lang="en-US" dirty="0"/>
              <a:t>Jung- alt </a:t>
            </a:r>
          </a:p>
          <a:p>
            <a:r>
              <a:rPr lang="en-US" dirty="0"/>
              <a:t>Dick-</a:t>
            </a:r>
            <a:r>
              <a:rPr lang="en-US" dirty="0" err="1"/>
              <a:t>schlank</a:t>
            </a:r>
            <a:endParaRPr lang="en-US" dirty="0"/>
          </a:p>
          <a:p>
            <a:r>
              <a:rPr lang="en-US" dirty="0"/>
              <a:t>H</a:t>
            </a:r>
            <a:r>
              <a:rPr lang="de-DE" dirty="0" err="1"/>
              <a:t>übsch</a:t>
            </a:r>
            <a:r>
              <a:rPr lang="el-GR" dirty="0"/>
              <a:t>-</a:t>
            </a:r>
            <a:r>
              <a:rPr lang="en-US" dirty="0"/>
              <a:t>h</a:t>
            </a:r>
            <a:r>
              <a:rPr lang="de-DE" dirty="0" err="1"/>
              <a:t>ässlich</a:t>
            </a:r>
            <a:endParaRPr lang="de-DE" dirty="0"/>
          </a:p>
          <a:p>
            <a:r>
              <a:rPr lang="de-DE" dirty="0"/>
              <a:t>Aktiv-passiv</a:t>
            </a:r>
            <a:endParaRPr lang="el-GR" dirty="0"/>
          </a:p>
          <a:p>
            <a:endParaRPr lang="el-GR" dirty="0"/>
          </a:p>
          <a:p>
            <a:endParaRPr lang="de-DE" dirty="0"/>
          </a:p>
          <a:p>
            <a:endParaRPr lang="el-GR" dirty="0"/>
          </a:p>
          <a:p>
            <a:endParaRPr lang="el-GR" dirty="0"/>
          </a:p>
          <a:p>
            <a:endParaRPr lang="de-DE" dirty="0"/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752BEA-4E67-980E-97A0-F679B2CA6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Μεγάλος – μικρός </a:t>
            </a:r>
          </a:p>
          <a:p>
            <a:r>
              <a:rPr lang="el-GR" dirty="0"/>
              <a:t>Νέος – γέρος</a:t>
            </a:r>
          </a:p>
          <a:p>
            <a:r>
              <a:rPr lang="el-GR" dirty="0"/>
              <a:t>Χοντρός – αδύνατος</a:t>
            </a:r>
          </a:p>
          <a:p>
            <a:r>
              <a:rPr lang="el-GR" dirty="0"/>
              <a:t>Όμορφος- άσχημος</a:t>
            </a:r>
          </a:p>
          <a:p>
            <a:r>
              <a:rPr lang="el-GR" dirty="0"/>
              <a:t>Δραστήριος – μη δραστήριος</a:t>
            </a:r>
          </a:p>
        </p:txBody>
      </p:sp>
    </p:spTree>
    <p:extLst>
      <p:ext uri="{BB962C8B-B14F-4D97-AF65-F5344CB8AC3E}">
        <p14:creationId xmlns:p14="http://schemas.microsoft.com/office/powerpoint/2010/main" val="3463264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276E2F-C7BE-B289-1656-4DE9D3AB021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Der </a:t>
            </a:r>
            <a:r>
              <a:rPr lang="en-US" dirty="0" err="1"/>
              <a:t>Charakter</a:t>
            </a:r>
            <a:r>
              <a:rPr lang="en-US" dirty="0"/>
              <a:t> </a:t>
            </a:r>
            <a:br>
              <a:rPr lang="el-GR" dirty="0"/>
            </a:br>
            <a:r>
              <a:rPr lang="en-US" dirty="0"/>
              <a:t> </a:t>
            </a:r>
            <a:r>
              <a:rPr lang="el-GR" dirty="0"/>
              <a:t>ο χαρακτήρας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65CDBB6-DF63-0904-38D3-9FC1986985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Nett</a:t>
            </a:r>
            <a:endParaRPr lang="en-US" dirty="0"/>
          </a:p>
          <a:p>
            <a:r>
              <a:rPr lang="en-US" dirty="0"/>
              <a:t>Freundlich</a:t>
            </a:r>
            <a:endParaRPr lang="el-GR" dirty="0"/>
          </a:p>
          <a:p>
            <a:r>
              <a:rPr lang="en-US" dirty="0" err="1"/>
              <a:t>Sympatisch</a:t>
            </a:r>
            <a:endParaRPr lang="en-US" dirty="0"/>
          </a:p>
          <a:p>
            <a:r>
              <a:rPr lang="en-US" dirty="0" err="1"/>
              <a:t>Humorvoll</a:t>
            </a:r>
            <a:endParaRPr lang="en-US" dirty="0"/>
          </a:p>
          <a:p>
            <a:r>
              <a:rPr lang="en-US" dirty="0" err="1"/>
              <a:t>Hilfsbereit</a:t>
            </a:r>
            <a:r>
              <a:rPr lang="en-US" dirty="0"/>
              <a:t> </a:t>
            </a:r>
          </a:p>
          <a:p>
            <a:r>
              <a:rPr lang="en-US" dirty="0"/>
              <a:t>Stark</a:t>
            </a:r>
          </a:p>
          <a:p>
            <a:r>
              <a:rPr lang="en-US" dirty="0" err="1"/>
              <a:t>Sportlich</a:t>
            </a:r>
            <a:endParaRPr lang="en-US" dirty="0"/>
          </a:p>
          <a:p>
            <a:r>
              <a:rPr lang="en-US" dirty="0"/>
              <a:t>Lustig</a:t>
            </a: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9DC398E-4697-E61C-A2CE-41EC2AF57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Ευγενικός</a:t>
            </a:r>
          </a:p>
          <a:p>
            <a:r>
              <a:rPr lang="el-GR" dirty="0"/>
              <a:t>Φιλικός</a:t>
            </a:r>
            <a:endParaRPr lang="en-US" dirty="0"/>
          </a:p>
          <a:p>
            <a:r>
              <a:rPr lang="el-GR" dirty="0"/>
              <a:t>Συμπαθητικός</a:t>
            </a:r>
          </a:p>
          <a:p>
            <a:r>
              <a:rPr lang="el-GR" dirty="0"/>
              <a:t>Γεμάτος</a:t>
            </a:r>
            <a:r>
              <a:rPr lang="en-US" dirty="0"/>
              <a:t> </a:t>
            </a:r>
            <a:r>
              <a:rPr lang="el-GR" dirty="0"/>
              <a:t>χιούμορ</a:t>
            </a:r>
          </a:p>
          <a:p>
            <a:r>
              <a:rPr lang="el-GR" dirty="0"/>
              <a:t>Πρόθυμος για βοήθεια</a:t>
            </a:r>
          </a:p>
          <a:p>
            <a:r>
              <a:rPr lang="el-GR" dirty="0"/>
              <a:t>Δυνατός</a:t>
            </a:r>
            <a:endParaRPr lang="de-DE" dirty="0"/>
          </a:p>
          <a:p>
            <a:r>
              <a:rPr lang="el-GR" dirty="0"/>
              <a:t>Αθλητικός</a:t>
            </a:r>
          </a:p>
          <a:p>
            <a:r>
              <a:rPr lang="el-GR" dirty="0"/>
              <a:t>αστείος</a:t>
            </a:r>
          </a:p>
        </p:txBody>
      </p:sp>
    </p:spTree>
    <p:extLst>
      <p:ext uri="{BB962C8B-B14F-4D97-AF65-F5344CB8AC3E}">
        <p14:creationId xmlns:p14="http://schemas.microsoft.com/office/powerpoint/2010/main" val="2039144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DA463E-2259-2B1D-2EB6-A1B37FB11BA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 err="1"/>
              <a:t>Bildbeschreibung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51477B-095A-F46B-5BA7-9C3708B969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de-DE" b="0" i="0" dirty="0">
                <a:effectLst/>
                <a:latin typeface="Open Sans" panose="020B0606030504020204" pitchFamily="34" charset="0"/>
              </a:rPr>
              <a:t>Sie heißt Anna.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Sie ist 20 Jahre alt.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Sie kommt aus Italien.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Sie wohnt in der Mathildenstraße 40 in 90762 Fürth in Deutschland. 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Sie ist am 18.3.2000 in Rom geboren. 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Sie ist ledig.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Sie hat keine Kinder.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Sie ist Köchin von Beruf.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Sie arbeitet im Restaurant „Vapiano“.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Ihre Hobbies sind Sport und Kochen. 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F719CE8-70E3-2F9F-F0E6-311781A909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de-DE" b="0" i="0" dirty="0">
                <a:effectLst/>
                <a:latin typeface="Open Sans" panose="020B0606030504020204" pitchFamily="34" charset="0"/>
              </a:rPr>
              <a:t>Ihre Hobbies sind Sport und Kochen. </a:t>
            </a:r>
            <a:endParaRPr lang="el-GR" b="0" i="0" dirty="0">
              <a:effectLst/>
              <a:latin typeface="Open Sans" panose="020B0606030504020204" pitchFamily="34" charset="0"/>
            </a:endParaRP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Sie ist 1 Meter 66 </a:t>
            </a:r>
            <a:r>
              <a:rPr lang="de-DE" dirty="0">
                <a:latin typeface="Open Sans" panose="020B0606030504020204" pitchFamily="34" charset="0"/>
              </a:rPr>
              <a:t>groß</a:t>
            </a:r>
            <a:r>
              <a:rPr lang="de-DE" b="0" i="0" dirty="0">
                <a:effectLst/>
                <a:latin typeface="Open Sans" panose="020B0606030504020204" pitchFamily="34" charset="0"/>
              </a:rPr>
              <a:t>.</a:t>
            </a: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Sie hat dunkelbraune, lange Haare .</a:t>
            </a: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Sie ist dünn.</a:t>
            </a: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Sie hat eine schöne Haut. </a:t>
            </a: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Sie hat braune Augen.</a:t>
            </a: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 Sie ist lustig und sportlich. </a:t>
            </a:r>
          </a:p>
          <a:p>
            <a:r>
              <a:rPr lang="de-DE" b="0" i="0" dirty="0">
                <a:effectLst/>
                <a:latin typeface="Open Sans" panose="020B0606030504020204" pitchFamily="34" charset="0"/>
              </a:rPr>
              <a:t>Sie ist freundlich und nett.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7599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79DE69-366A-A45A-8733-A7238DF58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Links 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6FB7B0-B782-FCDB-E155-A2D78DE92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hlinkClick r:id="rId2"/>
              </a:rPr>
              <a:t>https://www.youtube.com/watch?v=jRG3l9GSgtw</a:t>
            </a:r>
            <a:endParaRPr lang="en-US" sz="1800" dirty="0"/>
          </a:p>
          <a:p>
            <a:r>
              <a:rPr lang="en-US" sz="1800" dirty="0">
                <a:hlinkClick r:id="rId3"/>
              </a:rPr>
              <a:t>https://www.youtube.com/watch?v=y507gvz9BpU</a:t>
            </a:r>
            <a:endParaRPr lang="en-US" sz="1800" dirty="0"/>
          </a:p>
          <a:p>
            <a:r>
              <a:rPr lang="en-US" sz="1800" dirty="0">
                <a:hlinkClick r:id="rId4"/>
              </a:rPr>
              <a:t>https://www.youtube.com/watch?v=IywDogGQDuk</a:t>
            </a:r>
            <a:endParaRPr lang="en-US" sz="1800" dirty="0"/>
          </a:p>
          <a:p>
            <a:r>
              <a:rPr lang="en-US" sz="1800" dirty="0">
                <a:hlinkClick r:id="rId5"/>
              </a:rPr>
              <a:t>https://www.youtube.com/watch?v=rx20GL9Xy9k&amp;list=PLb4yPXmWgd2Ipdh_XUId_bHep5D6MJk2T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>
                <a:hlinkClick r:id="rId6"/>
              </a:rPr>
              <a:t>https://www.youtube.com/watch?v=r49wwzUKqWc&amp;list=PLum-cUZ4kn0g7l6aGS6O1zmtcop3eX25t&amp;index=1</a:t>
            </a:r>
            <a:endParaRPr lang="en-US" sz="1800" dirty="0"/>
          </a:p>
          <a:p>
            <a:r>
              <a:rPr lang="en-US" sz="1800" dirty="0">
                <a:hlinkClick r:id="rId7"/>
              </a:rPr>
              <a:t>https://www.youtube.com/watch?v=8gNmuOxqvSY&amp;list=PLum-cUZ4kn0g7l6aGS6O1zmtcop3eX25t&amp;index=2</a:t>
            </a:r>
            <a:endParaRPr lang="en-US" sz="1800" dirty="0"/>
          </a:p>
          <a:p>
            <a:r>
              <a:rPr lang="en-US" sz="1800" dirty="0">
                <a:hlinkClick r:id="rId8"/>
              </a:rPr>
              <a:t>https://www.youtube.com/watch?v=F0cFb5ImA1k&amp;list=PLum-cUZ4kn0g7l6aGS6O1zmtcop3eX25t&amp;index=3</a:t>
            </a:r>
            <a:endParaRPr lang="en-US" sz="1800" dirty="0"/>
          </a:p>
          <a:p>
            <a:endParaRPr lang="en-US" sz="1800" dirty="0"/>
          </a:p>
          <a:p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51895032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914</Words>
  <Application>Microsoft Office PowerPoint</Application>
  <PresentationFormat>Ευρεία οθόνη</PresentationFormat>
  <Paragraphs>110</Paragraphs>
  <Slides>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inherit</vt:lpstr>
      <vt:lpstr>Open Sans</vt:lpstr>
      <vt:lpstr>Θέμα του Office</vt:lpstr>
      <vt:lpstr>      Universität  Dimokritos von Thrakien     Pädagogische Abteilung 1o  Semester  Deutsch als Fremdsprache     </vt:lpstr>
      <vt:lpstr>Eine Person beschreiben 1 </vt:lpstr>
      <vt:lpstr>Eine Person beschreiben 2</vt:lpstr>
      <vt:lpstr>Eine Person beschreiben  Περιγράφω ένα άτομο</vt:lpstr>
      <vt:lpstr> Das Aussehen    η εξωτερική εμφάνιση</vt:lpstr>
      <vt:lpstr>Der Charakter   ο χαρακτήρας</vt:lpstr>
      <vt:lpstr>Bildbeschreibung</vt:lpstr>
      <vt:lpstr>Links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amoutlia@gmail.com</dc:creator>
  <cp:lastModifiedBy>amoutlia@gmail.com</cp:lastModifiedBy>
  <cp:revision>26</cp:revision>
  <dcterms:created xsi:type="dcterms:W3CDTF">2022-11-03T09:21:56Z</dcterms:created>
  <dcterms:modified xsi:type="dcterms:W3CDTF">2022-12-08T14:37:28Z</dcterms:modified>
</cp:coreProperties>
</file>