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79" r:id="rId3"/>
    <p:sldId id="257" r:id="rId4"/>
    <p:sldId id="258" r:id="rId5"/>
    <p:sldId id="259" r:id="rId6"/>
    <p:sldId id="260" r:id="rId7"/>
    <p:sldId id="276" r:id="rId8"/>
    <p:sldId id="261" r:id="rId9"/>
    <p:sldId id="263" r:id="rId10"/>
    <p:sldId id="265" r:id="rId11"/>
    <p:sldId id="264" r:id="rId12"/>
    <p:sldId id="262" r:id="rId13"/>
    <p:sldId id="277" r:id="rId14"/>
    <p:sldId id="275" r:id="rId15"/>
    <p:sldId id="267" r:id="rId16"/>
    <p:sldId id="266" r:id="rId17"/>
    <p:sldId id="268" r:id="rId18"/>
    <p:sldId id="280" r:id="rId19"/>
    <p:sldId id="269" r:id="rId20"/>
    <p:sldId id="270" r:id="rId21"/>
    <p:sldId id="278" r:id="rId22"/>
    <p:sldId id="281" r:id="rId23"/>
    <p:sldId id="272" r:id="rId24"/>
    <p:sldId id="27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033" autoAdjust="0"/>
  </p:normalViewPr>
  <p:slideViewPr>
    <p:cSldViewPr snapToGrid="0">
      <p:cViewPr varScale="1">
        <p:scale>
          <a:sx n="114" d="100"/>
          <a:sy n="114" d="100"/>
        </p:scale>
        <p:origin x="47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9E1B0F-73A1-4644-8102-DEC055B3E41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l-GR"/>
        </a:p>
      </dgm:t>
    </dgm:pt>
    <dgm:pt modelId="{68525D5A-7FBF-4F7E-A60F-85AC97BA9E56}">
      <dgm:prSet phldrT="[Κείμενο]"/>
      <dgm:spPr/>
      <dgm:t>
        <a:bodyPr/>
        <a:lstStyle/>
        <a:p>
          <a:r>
            <a:rPr lang="el-GR" dirty="0"/>
            <a:t>Σύνταγμα/Κοινοτικό Δίκαιο</a:t>
          </a:r>
        </a:p>
      </dgm:t>
    </dgm:pt>
    <dgm:pt modelId="{53CFAFB1-9540-4A1A-8ECC-777262F80177}" type="parTrans" cxnId="{B27AFC07-9175-4C68-A0B2-F5B1A3094A90}">
      <dgm:prSet/>
      <dgm:spPr/>
      <dgm:t>
        <a:bodyPr/>
        <a:lstStyle/>
        <a:p>
          <a:endParaRPr lang="el-GR"/>
        </a:p>
      </dgm:t>
    </dgm:pt>
    <dgm:pt modelId="{756388AC-6E53-4F28-9600-CA3D144B24DD}" type="sibTrans" cxnId="{B27AFC07-9175-4C68-A0B2-F5B1A3094A90}">
      <dgm:prSet/>
      <dgm:spPr/>
      <dgm:t>
        <a:bodyPr/>
        <a:lstStyle/>
        <a:p>
          <a:endParaRPr lang="el-GR"/>
        </a:p>
      </dgm:t>
    </dgm:pt>
    <dgm:pt modelId="{38E0FF35-79D4-496A-BCFC-EDCC1273B16B}">
      <dgm:prSet phldrT="[Κείμενο]"/>
      <dgm:spPr/>
      <dgm:t>
        <a:bodyPr/>
        <a:lstStyle/>
        <a:p>
          <a:r>
            <a:rPr lang="el-GR" dirty="0"/>
            <a:t>Τυπικοί νόμοι/Πράξεις νομοθετικού περιεχομένου</a:t>
          </a:r>
        </a:p>
      </dgm:t>
    </dgm:pt>
    <dgm:pt modelId="{EA5213F1-276D-478C-9CD6-BEB80EB53BFE}" type="parTrans" cxnId="{1AB6ACFF-AFEA-4DC8-ABFD-18C344DD9AB8}">
      <dgm:prSet/>
      <dgm:spPr/>
      <dgm:t>
        <a:bodyPr/>
        <a:lstStyle/>
        <a:p>
          <a:endParaRPr lang="el-GR"/>
        </a:p>
      </dgm:t>
    </dgm:pt>
    <dgm:pt modelId="{26449456-3123-446A-8318-3EED9EF92CD9}" type="sibTrans" cxnId="{1AB6ACFF-AFEA-4DC8-ABFD-18C344DD9AB8}">
      <dgm:prSet/>
      <dgm:spPr/>
      <dgm:t>
        <a:bodyPr/>
        <a:lstStyle/>
        <a:p>
          <a:endParaRPr lang="el-GR"/>
        </a:p>
      </dgm:t>
    </dgm:pt>
    <dgm:pt modelId="{C3ED2E93-A63A-439D-ACEB-BC9F1CBD03DE}">
      <dgm:prSet phldrT="[Κείμενο]"/>
      <dgm:spPr/>
      <dgm:t>
        <a:bodyPr/>
        <a:lstStyle/>
        <a:p>
          <a:r>
            <a:rPr lang="el-GR" dirty="0"/>
            <a:t>Προεδρικά </a:t>
          </a:r>
          <a:r>
            <a:rPr lang="el-GR" dirty="0" smtClean="0"/>
            <a:t>Διατάγματα</a:t>
          </a:r>
          <a:endParaRPr lang="el-GR" dirty="0"/>
        </a:p>
      </dgm:t>
    </dgm:pt>
    <dgm:pt modelId="{CA72AB2E-E8CC-4F5B-9067-BD34090086DA}" type="parTrans" cxnId="{10E7BAF9-C94B-41C0-8209-B7072A59442E}">
      <dgm:prSet/>
      <dgm:spPr/>
      <dgm:t>
        <a:bodyPr/>
        <a:lstStyle/>
        <a:p>
          <a:endParaRPr lang="el-GR"/>
        </a:p>
      </dgm:t>
    </dgm:pt>
    <dgm:pt modelId="{2DBEFBC3-CCFD-4AAA-AF38-4C656FE1C6C8}" type="sibTrans" cxnId="{10E7BAF9-C94B-41C0-8209-B7072A59442E}">
      <dgm:prSet/>
      <dgm:spPr/>
      <dgm:t>
        <a:bodyPr/>
        <a:lstStyle/>
        <a:p>
          <a:endParaRPr lang="el-GR"/>
        </a:p>
      </dgm:t>
    </dgm:pt>
    <dgm:pt modelId="{918F137E-53B2-40CC-8212-3A9B922AABFA}">
      <dgm:prSet phldrT="[Κείμενο]"/>
      <dgm:spPr/>
      <dgm:t>
        <a:bodyPr/>
        <a:lstStyle/>
        <a:p>
          <a:r>
            <a:rPr lang="el-GR" dirty="0" err="1"/>
            <a:t>Αλλες</a:t>
          </a:r>
          <a:r>
            <a:rPr lang="el-GR" dirty="0"/>
            <a:t> κανονιστικές πράξεις</a:t>
          </a:r>
        </a:p>
      </dgm:t>
    </dgm:pt>
    <dgm:pt modelId="{75629BD3-912C-4E0E-A737-D67579A80A41}" type="parTrans" cxnId="{1149FA2E-458B-4FED-923D-40E6FCE08BF1}">
      <dgm:prSet/>
      <dgm:spPr/>
      <dgm:t>
        <a:bodyPr/>
        <a:lstStyle/>
        <a:p>
          <a:endParaRPr lang="el-GR"/>
        </a:p>
      </dgm:t>
    </dgm:pt>
    <dgm:pt modelId="{661DB0F0-35DB-40B2-B10D-0C12F4D3BE94}" type="sibTrans" cxnId="{1149FA2E-458B-4FED-923D-40E6FCE08BF1}">
      <dgm:prSet/>
      <dgm:spPr/>
      <dgm:t>
        <a:bodyPr/>
        <a:lstStyle/>
        <a:p>
          <a:endParaRPr lang="el-GR"/>
        </a:p>
      </dgm:t>
    </dgm:pt>
    <dgm:pt modelId="{F6902324-15DA-4DD1-9B33-0E04E7B96CC5}">
      <dgm:prSet phldrT="[Κείμενο]"/>
      <dgm:spPr/>
      <dgm:t>
        <a:bodyPr/>
        <a:lstStyle/>
        <a:p>
          <a:r>
            <a:rPr lang="el-GR" dirty="0"/>
            <a:t>Διεθνές Δίκαιο</a:t>
          </a:r>
        </a:p>
      </dgm:t>
    </dgm:pt>
    <dgm:pt modelId="{0150B44A-0C3D-4B0D-8388-B3DD39C48D88}" type="parTrans" cxnId="{A0C871DC-2B66-4815-8E43-3598E9DF5067}">
      <dgm:prSet/>
      <dgm:spPr/>
      <dgm:t>
        <a:bodyPr/>
        <a:lstStyle/>
        <a:p>
          <a:endParaRPr lang="el-GR"/>
        </a:p>
      </dgm:t>
    </dgm:pt>
    <dgm:pt modelId="{B73FC280-0D9D-4026-9A77-70B538FB6243}" type="sibTrans" cxnId="{A0C871DC-2B66-4815-8E43-3598E9DF5067}">
      <dgm:prSet/>
      <dgm:spPr/>
      <dgm:t>
        <a:bodyPr/>
        <a:lstStyle/>
        <a:p>
          <a:endParaRPr lang="el-GR"/>
        </a:p>
      </dgm:t>
    </dgm:pt>
    <dgm:pt modelId="{1D3EFCF2-B285-4D38-A894-41BB2827296E}" type="pres">
      <dgm:prSet presAssocID="{1B9E1B0F-73A1-4644-8102-DEC055B3E418}" presName="diagram" presStyleCnt="0">
        <dgm:presLayoutVars>
          <dgm:dir/>
          <dgm:resizeHandles val="exact"/>
        </dgm:presLayoutVars>
      </dgm:prSet>
      <dgm:spPr/>
      <dgm:t>
        <a:bodyPr/>
        <a:lstStyle/>
        <a:p>
          <a:endParaRPr lang="el-GR"/>
        </a:p>
      </dgm:t>
    </dgm:pt>
    <dgm:pt modelId="{DE3F4829-27A5-411F-9434-EF9C57D23803}" type="pres">
      <dgm:prSet presAssocID="{68525D5A-7FBF-4F7E-A60F-85AC97BA9E56}" presName="node" presStyleLbl="node1" presStyleIdx="0" presStyleCnt="5" custScaleX="30716" custScaleY="18708" custLinFactNeighborX="23561" custLinFactNeighborY="36563">
        <dgm:presLayoutVars>
          <dgm:bulletEnabled val="1"/>
        </dgm:presLayoutVars>
      </dgm:prSet>
      <dgm:spPr/>
      <dgm:t>
        <a:bodyPr/>
        <a:lstStyle/>
        <a:p>
          <a:endParaRPr lang="el-GR"/>
        </a:p>
      </dgm:t>
    </dgm:pt>
    <dgm:pt modelId="{5F8797E6-B871-40D0-A812-57785718D1A1}" type="pres">
      <dgm:prSet presAssocID="{756388AC-6E53-4F28-9600-CA3D144B24DD}" presName="sibTrans" presStyleCnt="0"/>
      <dgm:spPr/>
    </dgm:pt>
    <dgm:pt modelId="{922AD083-B6CD-4625-8FF6-44329909CDD5}" type="pres">
      <dgm:prSet presAssocID="{F6902324-15DA-4DD1-9B33-0E04E7B96CC5}" presName="node" presStyleLbl="node1" presStyleIdx="1" presStyleCnt="5" custAng="10800000" custFlipVert="1" custScaleX="49986" custScaleY="13051" custLinFactNeighborX="-28851" custLinFactNeighborY="53351">
        <dgm:presLayoutVars>
          <dgm:bulletEnabled val="1"/>
        </dgm:presLayoutVars>
      </dgm:prSet>
      <dgm:spPr/>
      <dgm:t>
        <a:bodyPr/>
        <a:lstStyle/>
        <a:p>
          <a:endParaRPr lang="el-GR"/>
        </a:p>
      </dgm:t>
    </dgm:pt>
    <dgm:pt modelId="{4A54D8AA-0EC5-4CE3-B08A-B29E6F4549DD}" type="pres">
      <dgm:prSet presAssocID="{B73FC280-0D9D-4026-9A77-70B538FB6243}" presName="sibTrans" presStyleCnt="0"/>
      <dgm:spPr/>
    </dgm:pt>
    <dgm:pt modelId="{B4D82909-FCDC-4E31-91F2-423B72C6F91F}" type="pres">
      <dgm:prSet presAssocID="{38E0FF35-79D4-496A-BCFC-EDCC1273B16B}" presName="node" presStyleLbl="node1" presStyleIdx="2" presStyleCnt="5" custScaleX="104579" custScaleY="23917" custLinFactNeighborX="-6761" custLinFactNeighborY="34338">
        <dgm:presLayoutVars>
          <dgm:bulletEnabled val="1"/>
        </dgm:presLayoutVars>
      </dgm:prSet>
      <dgm:spPr/>
      <dgm:t>
        <a:bodyPr/>
        <a:lstStyle/>
        <a:p>
          <a:endParaRPr lang="el-GR"/>
        </a:p>
      </dgm:t>
    </dgm:pt>
    <dgm:pt modelId="{79117B59-5D20-4F27-9FD7-0118CB02DD8F}" type="pres">
      <dgm:prSet presAssocID="{26449456-3123-446A-8318-3EED9EF92CD9}" presName="sibTrans" presStyleCnt="0"/>
      <dgm:spPr/>
    </dgm:pt>
    <dgm:pt modelId="{D2C45AEB-4031-416C-B8F2-C6FEA51DAAB9}" type="pres">
      <dgm:prSet presAssocID="{C3ED2E93-A63A-439D-ACEB-BC9F1CBD03DE}" presName="node" presStyleLbl="node1" presStyleIdx="3" presStyleCnt="5" custScaleX="130542" custScaleY="26367" custLinFactNeighborX="-2590" custLinFactNeighborY="18194">
        <dgm:presLayoutVars>
          <dgm:bulletEnabled val="1"/>
        </dgm:presLayoutVars>
      </dgm:prSet>
      <dgm:spPr/>
      <dgm:t>
        <a:bodyPr/>
        <a:lstStyle/>
        <a:p>
          <a:endParaRPr lang="el-GR"/>
        </a:p>
      </dgm:t>
    </dgm:pt>
    <dgm:pt modelId="{B9DE2E27-57D5-45EA-B5C2-3F01BAA35348}" type="pres">
      <dgm:prSet presAssocID="{2DBEFBC3-CCFD-4AAA-AF38-4C656FE1C6C8}" presName="sibTrans" presStyleCnt="0"/>
      <dgm:spPr/>
    </dgm:pt>
    <dgm:pt modelId="{987DEAC0-AD3A-455B-A3D8-0A58BEBF47FC}" type="pres">
      <dgm:prSet presAssocID="{918F137E-53B2-40CC-8212-3A9B922AABFA}" presName="node" presStyleLbl="node1" presStyleIdx="4" presStyleCnt="5" custScaleX="147186" custScaleY="28232">
        <dgm:presLayoutVars>
          <dgm:bulletEnabled val="1"/>
        </dgm:presLayoutVars>
      </dgm:prSet>
      <dgm:spPr/>
      <dgm:t>
        <a:bodyPr/>
        <a:lstStyle/>
        <a:p>
          <a:endParaRPr lang="el-GR"/>
        </a:p>
      </dgm:t>
    </dgm:pt>
  </dgm:ptLst>
  <dgm:cxnLst>
    <dgm:cxn modelId="{07172780-BD92-4DEC-9094-4CAEE00C93E9}" type="presOf" srcId="{C3ED2E93-A63A-439D-ACEB-BC9F1CBD03DE}" destId="{D2C45AEB-4031-416C-B8F2-C6FEA51DAAB9}" srcOrd="0" destOrd="0" presId="urn:microsoft.com/office/officeart/2005/8/layout/default"/>
    <dgm:cxn modelId="{1AB6ACFF-AFEA-4DC8-ABFD-18C344DD9AB8}" srcId="{1B9E1B0F-73A1-4644-8102-DEC055B3E418}" destId="{38E0FF35-79D4-496A-BCFC-EDCC1273B16B}" srcOrd="2" destOrd="0" parTransId="{EA5213F1-276D-478C-9CD6-BEB80EB53BFE}" sibTransId="{26449456-3123-446A-8318-3EED9EF92CD9}"/>
    <dgm:cxn modelId="{1149FA2E-458B-4FED-923D-40E6FCE08BF1}" srcId="{1B9E1B0F-73A1-4644-8102-DEC055B3E418}" destId="{918F137E-53B2-40CC-8212-3A9B922AABFA}" srcOrd="4" destOrd="0" parTransId="{75629BD3-912C-4E0E-A737-D67579A80A41}" sibTransId="{661DB0F0-35DB-40B2-B10D-0C12F4D3BE94}"/>
    <dgm:cxn modelId="{7DBECF40-7878-4A5D-B6DD-1A84DBFE1B91}" type="presOf" srcId="{918F137E-53B2-40CC-8212-3A9B922AABFA}" destId="{987DEAC0-AD3A-455B-A3D8-0A58BEBF47FC}" srcOrd="0" destOrd="0" presId="urn:microsoft.com/office/officeart/2005/8/layout/default"/>
    <dgm:cxn modelId="{7A8379EB-C04C-4FF3-BF42-559B336678AE}" type="presOf" srcId="{68525D5A-7FBF-4F7E-A60F-85AC97BA9E56}" destId="{DE3F4829-27A5-411F-9434-EF9C57D23803}" srcOrd="0" destOrd="0" presId="urn:microsoft.com/office/officeart/2005/8/layout/default"/>
    <dgm:cxn modelId="{646D55D2-C58B-444A-8183-059B468495E0}" type="presOf" srcId="{38E0FF35-79D4-496A-BCFC-EDCC1273B16B}" destId="{B4D82909-FCDC-4E31-91F2-423B72C6F91F}" srcOrd="0" destOrd="0" presId="urn:microsoft.com/office/officeart/2005/8/layout/default"/>
    <dgm:cxn modelId="{66705D6C-0234-4E93-BC84-9D2E75D11055}" type="presOf" srcId="{F6902324-15DA-4DD1-9B33-0E04E7B96CC5}" destId="{922AD083-B6CD-4625-8FF6-44329909CDD5}" srcOrd="0" destOrd="0" presId="urn:microsoft.com/office/officeart/2005/8/layout/default"/>
    <dgm:cxn modelId="{10E7BAF9-C94B-41C0-8209-B7072A59442E}" srcId="{1B9E1B0F-73A1-4644-8102-DEC055B3E418}" destId="{C3ED2E93-A63A-439D-ACEB-BC9F1CBD03DE}" srcOrd="3" destOrd="0" parTransId="{CA72AB2E-E8CC-4F5B-9067-BD34090086DA}" sibTransId="{2DBEFBC3-CCFD-4AAA-AF38-4C656FE1C6C8}"/>
    <dgm:cxn modelId="{B27AFC07-9175-4C68-A0B2-F5B1A3094A90}" srcId="{1B9E1B0F-73A1-4644-8102-DEC055B3E418}" destId="{68525D5A-7FBF-4F7E-A60F-85AC97BA9E56}" srcOrd="0" destOrd="0" parTransId="{53CFAFB1-9540-4A1A-8ECC-777262F80177}" sibTransId="{756388AC-6E53-4F28-9600-CA3D144B24DD}"/>
    <dgm:cxn modelId="{A0C871DC-2B66-4815-8E43-3598E9DF5067}" srcId="{1B9E1B0F-73A1-4644-8102-DEC055B3E418}" destId="{F6902324-15DA-4DD1-9B33-0E04E7B96CC5}" srcOrd="1" destOrd="0" parTransId="{0150B44A-0C3D-4B0D-8388-B3DD39C48D88}" sibTransId="{B73FC280-0D9D-4026-9A77-70B538FB6243}"/>
    <dgm:cxn modelId="{F839C0F1-D19F-4642-8809-E3DED48DF2C0}" type="presOf" srcId="{1B9E1B0F-73A1-4644-8102-DEC055B3E418}" destId="{1D3EFCF2-B285-4D38-A894-41BB2827296E}" srcOrd="0" destOrd="0" presId="urn:microsoft.com/office/officeart/2005/8/layout/default"/>
    <dgm:cxn modelId="{EF810839-91AA-41A0-B8B0-A10EAFC46EDE}" type="presParOf" srcId="{1D3EFCF2-B285-4D38-A894-41BB2827296E}" destId="{DE3F4829-27A5-411F-9434-EF9C57D23803}" srcOrd="0" destOrd="0" presId="urn:microsoft.com/office/officeart/2005/8/layout/default"/>
    <dgm:cxn modelId="{D412ED77-D7B7-4ED3-B753-2AD9E8A921C0}" type="presParOf" srcId="{1D3EFCF2-B285-4D38-A894-41BB2827296E}" destId="{5F8797E6-B871-40D0-A812-57785718D1A1}" srcOrd="1" destOrd="0" presId="urn:microsoft.com/office/officeart/2005/8/layout/default"/>
    <dgm:cxn modelId="{DC76A903-8BF7-4B23-B550-4077C83F651D}" type="presParOf" srcId="{1D3EFCF2-B285-4D38-A894-41BB2827296E}" destId="{922AD083-B6CD-4625-8FF6-44329909CDD5}" srcOrd="2" destOrd="0" presId="urn:microsoft.com/office/officeart/2005/8/layout/default"/>
    <dgm:cxn modelId="{33F9435F-DA85-44FD-9847-88BCAC1AF13E}" type="presParOf" srcId="{1D3EFCF2-B285-4D38-A894-41BB2827296E}" destId="{4A54D8AA-0EC5-4CE3-B08A-B29E6F4549DD}" srcOrd="3" destOrd="0" presId="urn:microsoft.com/office/officeart/2005/8/layout/default"/>
    <dgm:cxn modelId="{582F10AB-B3B0-4F4C-B0B1-CD7FB4FA1F4D}" type="presParOf" srcId="{1D3EFCF2-B285-4D38-A894-41BB2827296E}" destId="{B4D82909-FCDC-4E31-91F2-423B72C6F91F}" srcOrd="4" destOrd="0" presId="urn:microsoft.com/office/officeart/2005/8/layout/default"/>
    <dgm:cxn modelId="{AFA6C0E8-A677-4FC4-8D2C-034FEE652D2D}" type="presParOf" srcId="{1D3EFCF2-B285-4D38-A894-41BB2827296E}" destId="{79117B59-5D20-4F27-9FD7-0118CB02DD8F}" srcOrd="5" destOrd="0" presId="urn:microsoft.com/office/officeart/2005/8/layout/default"/>
    <dgm:cxn modelId="{70FC1B38-01FD-47E4-9230-65F0525C5705}" type="presParOf" srcId="{1D3EFCF2-B285-4D38-A894-41BB2827296E}" destId="{D2C45AEB-4031-416C-B8F2-C6FEA51DAAB9}" srcOrd="6" destOrd="0" presId="urn:microsoft.com/office/officeart/2005/8/layout/default"/>
    <dgm:cxn modelId="{8AD5F29B-4AD6-43EE-98A9-E677B1D57250}" type="presParOf" srcId="{1D3EFCF2-B285-4D38-A894-41BB2827296E}" destId="{B9DE2E27-57D5-45EA-B5C2-3F01BAA35348}" srcOrd="7" destOrd="0" presId="urn:microsoft.com/office/officeart/2005/8/layout/default"/>
    <dgm:cxn modelId="{C838D10B-AA95-44F2-9F88-AA8D8C359CA8}" type="presParOf" srcId="{1D3EFCF2-B285-4D38-A894-41BB2827296E}" destId="{987DEAC0-AD3A-455B-A3D8-0A58BEBF47FC}"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3F4829-27A5-411F-9434-EF9C57D23803}">
      <dsp:nvSpPr>
        <dsp:cNvPr id="0" name=""/>
        <dsp:cNvSpPr/>
      </dsp:nvSpPr>
      <dsp:spPr>
        <a:xfrm>
          <a:off x="3341466" y="964736"/>
          <a:ext cx="1348585" cy="492824"/>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l-GR" sz="1000" kern="1200" dirty="0"/>
            <a:t>Σύνταγμα/Κοινοτικό Δίκαιο</a:t>
          </a:r>
        </a:p>
      </dsp:txBody>
      <dsp:txXfrm>
        <a:off x="3341466" y="964736"/>
        <a:ext cx="1348585" cy="492824"/>
      </dsp:txXfrm>
    </dsp:sp>
    <dsp:sp modelId="{922AD083-B6CD-4625-8FF6-44329909CDD5}">
      <dsp:nvSpPr>
        <dsp:cNvPr id="0" name=""/>
        <dsp:cNvSpPr/>
      </dsp:nvSpPr>
      <dsp:spPr>
        <a:xfrm rot="10800000" flipV="1">
          <a:off x="2827953" y="1481494"/>
          <a:ext cx="2194634" cy="343802"/>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l-GR" sz="1000" kern="1200" dirty="0"/>
            <a:t>Διεθνές Δίκαιο</a:t>
          </a:r>
        </a:p>
      </dsp:txBody>
      <dsp:txXfrm rot="-10800000">
        <a:off x="2827953" y="1481494"/>
        <a:ext cx="2194634" cy="343802"/>
      </dsp:txXfrm>
    </dsp:sp>
    <dsp:sp modelId="{B4D82909-FCDC-4E31-91F2-423B72C6F91F}">
      <dsp:nvSpPr>
        <dsp:cNvPr id="0" name=""/>
        <dsp:cNvSpPr/>
      </dsp:nvSpPr>
      <dsp:spPr>
        <a:xfrm>
          <a:off x="1705544" y="1837998"/>
          <a:ext cx="4591540" cy="630045"/>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l-GR" sz="1000" kern="1200" dirty="0"/>
            <a:t>Τυπικοί νόμοι/Πράξεις νομοθετικού περιεχομένου</a:t>
          </a:r>
        </a:p>
      </dsp:txBody>
      <dsp:txXfrm>
        <a:off x="1705544" y="1837998"/>
        <a:ext cx="4591540" cy="630045"/>
      </dsp:txXfrm>
    </dsp:sp>
    <dsp:sp modelId="{D2C45AEB-4031-416C-B8F2-C6FEA51DAAB9}">
      <dsp:nvSpPr>
        <dsp:cNvPr id="0" name=""/>
        <dsp:cNvSpPr/>
      </dsp:nvSpPr>
      <dsp:spPr>
        <a:xfrm>
          <a:off x="1318719" y="2481812"/>
          <a:ext cx="5731445" cy="694585"/>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l-GR" sz="1000" kern="1200" dirty="0"/>
            <a:t>Προεδρικά </a:t>
          </a:r>
          <a:r>
            <a:rPr lang="el-GR" sz="1000" kern="1200" dirty="0" smtClean="0"/>
            <a:t>Διατάγματα</a:t>
          </a:r>
          <a:endParaRPr lang="el-GR" sz="1000" kern="1200" dirty="0"/>
        </a:p>
      </dsp:txBody>
      <dsp:txXfrm>
        <a:off x="1318719" y="2481812"/>
        <a:ext cx="5731445" cy="694585"/>
      </dsp:txXfrm>
    </dsp:sp>
    <dsp:sp modelId="{987DEAC0-AD3A-455B-A3D8-0A58BEBF47FC}">
      <dsp:nvSpPr>
        <dsp:cNvPr id="0" name=""/>
        <dsp:cNvSpPr/>
      </dsp:nvSpPr>
      <dsp:spPr>
        <a:xfrm>
          <a:off x="1067055" y="3136163"/>
          <a:ext cx="6462200" cy="743715"/>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l-GR" sz="1000" kern="1200" dirty="0" err="1"/>
            <a:t>Αλλες</a:t>
          </a:r>
          <a:r>
            <a:rPr lang="el-GR" sz="1000" kern="1200" dirty="0"/>
            <a:t> κανονιστικές πράξεις</a:t>
          </a:r>
        </a:p>
      </dsp:txBody>
      <dsp:txXfrm>
        <a:off x="1067055" y="3136163"/>
        <a:ext cx="6462200" cy="743715"/>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D84B4C-A8A1-4701-9D03-77F09EEF12B9}" type="datetimeFigureOut">
              <a:rPr lang="el-GR" smtClean="0"/>
              <a:t>19/10/2024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A14323-C182-4FEE-A2F3-7B8A1E79519B}" type="slidenum">
              <a:rPr lang="el-GR" smtClean="0"/>
              <a:t>‹#›</a:t>
            </a:fld>
            <a:endParaRPr lang="el-GR"/>
          </a:p>
        </p:txBody>
      </p:sp>
    </p:spTree>
    <p:extLst>
      <p:ext uri="{BB962C8B-B14F-4D97-AF65-F5344CB8AC3E}">
        <p14:creationId xmlns:p14="http://schemas.microsoft.com/office/powerpoint/2010/main" val="4294947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D3FB76F2-A769-445E-9928-712FB7EBF5A6}" type="datetime1">
              <a:rPr lang="el-GR" smtClean="0"/>
              <a:t>19/10/2024</a:t>
            </a:fld>
            <a:endParaRPr lang="el-GR"/>
          </a:p>
        </p:txBody>
      </p:sp>
      <p:sp>
        <p:nvSpPr>
          <p:cNvPr id="5" name="Footer Placeholder 4"/>
          <p:cNvSpPr>
            <a:spLocks noGrp="1"/>
          </p:cNvSpPr>
          <p:nvPr>
            <p:ph type="ftr" sz="quarter" idx="11"/>
          </p:nvPr>
        </p:nvSpPr>
        <p:spPr/>
        <p:txBody>
          <a:bodyPr/>
          <a:lstStyle/>
          <a:p>
            <a:r>
              <a:rPr lang="el-GR"/>
              <a:t>ΤΜΗΜΑ ΚΟΙΝΩΝΙΚΗΣ ΠΟΛΙΤΙΚΗΣ ΔΗΜΟΚΡΙΤΕΙΟ ΠΑΝΕΠΙΣΤΗΜΙΟ ΘΡΑΚΗΣ</a:t>
            </a:r>
          </a:p>
        </p:txBody>
      </p:sp>
      <p:sp>
        <p:nvSpPr>
          <p:cNvPr id="6" name="Slide Number Placeholder 5"/>
          <p:cNvSpPr>
            <a:spLocks noGrp="1"/>
          </p:cNvSpPr>
          <p:nvPr>
            <p:ph type="sldNum" sz="quarter" idx="12"/>
          </p:nvPr>
        </p:nvSpPr>
        <p:spPr/>
        <p:txBody>
          <a:bodyPr/>
          <a:lstStyle/>
          <a:p>
            <a:fld id="{DB59495A-C37B-4691-89A7-1697C2CFAB8A}" type="slidenum">
              <a:rPr lang="el-GR" smtClean="0"/>
              <a:t>‹#›</a:t>
            </a:fld>
            <a:endParaRPr lang="el-GR"/>
          </a:p>
        </p:txBody>
      </p:sp>
    </p:spTree>
    <p:extLst>
      <p:ext uri="{BB962C8B-B14F-4D97-AF65-F5344CB8AC3E}">
        <p14:creationId xmlns:p14="http://schemas.microsoft.com/office/powerpoint/2010/main" val="4126426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7813912F-6057-4C4F-B0F3-FB262D0BA13E}" type="datetime1">
              <a:rPr lang="el-GR" smtClean="0"/>
              <a:t>19/10/2024</a:t>
            </a:fld>
            <a:endParaRPr lang="el-GR"/>
          </a:p>
        </p:txBody>
      </p:sp>
      <p:sp>
        <p:nvSpPr>
          <p:cNvPr id="5" name="Footer Placeholder 4"/>
          <p:cNvSpPr>
            <a:spLocks noGrp="1"/>
          </p:cNvSpPr>
          <p:nvPr>
            <p:ph type="ftr" sz="quarter" idx="11"/>
          </p:nvPr>
        </p:nvSpPr>
        <p:spPr/>
        <p:txBody>
          <a:bodyPr/>
          <a:lstStyle/>
          <a:p>
            <a:r>
              <a:rPr lang="el-GR"/>
              <a:t>ΤΜΗΜΑ ΚΟΙΝΩΝΙΚΗΣ ΠΟΛΙΤΙΚΗΣ ΔΗΜΟΚΡΙΤΕΙΟ ΠΑΝΕΠΙΣΤΗΜΙΟ ΘΡΑΚΗΣ</a:t>
            </a:r>
          </a:p>
        </p:txBody>
      </p:sp>
      <p:sp>
        <p:nvSpPr>
          <p:cNvPr id="6" name="Slide Number Placeholder 5"/>
          <p:cNvSpPr>
            <a:spLocks noGrp="1"/>
          </p:cNvSpPr>
          <p:nvPr>
            <p:ph type="sldNum" sz="quarter" idx="12"/>
          </p:nvPr>
        </p:nvSpPr>
        <p:spPr/>
        <p:txBody>
          <a:bodyPr/>
          <a:lstStyle/>
          <a:p>
            <a:fld id="{DB59495A-C37B-4691-89A7-1697C2CFAB8A}" type="slidenum">
              <a:rPr lang="el-GR" smtClean="0"/>
              <a:t>‹#›</a:t>
            </a:fld>
            <a:endParaRPr lang="el-GR"/>
          </a:p>
        </p:txBody>
      </p:sp>
    </p:spTree>
    <p:extLst>
      <p:ext uri="{BB962C8B-B14F-4D97-AF65-F5344CB8AC3E}">
        <p14:creationId xmlns:p14="http://schemas.microsoft.com/office/powerpoint/2010/main" val="16671306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DF4214DF-8681-4306-949C-050E2ACF0821}" type="datetime1">
              <a:rPr lang="el-GR" smtClean="0"/>
              <a:t>19/10/2024</a:t>
            </a:fld>
            <a:endParaRPr lang="el-GR"/>
          </a:p>
        </p:txBody>
      </p:sp>
      <p:sp>
        <p:nvSpPr>
          <p:cNvPr id="5" name="Footer Placeholder 4"/>
          <p:cNvSpPr>
            <a:spLocks noGrp="1"/>
          </p:cNvSpPr>
          <p:nvPr>
            <p:ph type="ftr" sz="quarter" idx="11"/>
          </p:nvPr>
        </p:nvSpPr>
        <p:spPr/>
        <p:txBody>
          <a:bodyPr/>
          <a:lstStyle/>
          <a:p>
            <a:r>
              <a:rPr lang="el-GR"/>
              <a:t>ΤΜΗΜΑ ΚΟΙΝΩΝΙΚΗΣ ΠΟΛΙΤΙΚΗΣ ΔΗΜΟΚΡΙΤΕΙΟ ΠΑΝΕΠΙΣΤΗΜΙΟ ΘΡΑΚΗΣ</a:t>
            </a:r>
          </a:p>
        </p:txBody>
      </p:sp>
      <p:sp>
        <p:nvSpPr>
          <p:cNvPr id="6" name="Slide Number Placeholder 5"/>
          <p:cNvSpPr>
            <a:spLocks noGrp="1"/>
          </p:cNvSpPr>
          <p:nvPr>
            <p:ph type="sldNum" sz="quarter" idx="12"/>
          </p:nvPr>
        </p:nvSpPr>
        <p:spPr/>
        <p:txBody>
          <a:bodyPr/>
          <a:lstStyle/>
          <a:p>
            <a:fld id="{DB59495A-C37B-4691-89A7-1697C2CFAB8A}" type="slidenum">
              <a:rPr lang="el-GR" smtClean="0"/>
              <a:t>‹#›</a:t>
            </a:fld>
            <a:endParaRPr lang="el-G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0730068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72C41B5A-DACB-4BA5-BC34-106FEF5C193F}" type="datetime1">
              <a:rPr lang="el-GR" smtClean="0"/>
              <a:t>19/10/2024</a:t>
            </a:fld>
            <a:endParaRPr lang="el-GR"/>
          </a:p>
        </p:txBody>
      </p:sp>
      <p:sp>
        <p:nvSpPr>
          <p:cNvPr id="5" name="Footer Placeholder 4"/>
          <p:cNvSpPr>
            <a:spLocks noGrp="1"/>
          </p:cNvSpPr>
          <p:nvPr>
            <p:ph type="ftr" sz="quarter" idx="11"/>
          </p:nvPr>
        </p:nvSpPr>
        <p:spPr/>
        <p:txBody>
          <a:bodyPr/>
          <a:lstStyle/>
          <a:p>
            <a:r>
              <a:rPr lang="el-GR"/>
              <a:t>ΤΜΗΜΑ ΚΟΙΝΩΝΙΚΗΣ ΠΟΛΙΤΙΚΗΣ ΔΗΜΟΚΡΙΤΕΙΟ ΠΑΝΕΠΙΣΤΗΜΙΟ ΘΡΑΚΗΣ</a:t>
            </a:r>
          </a:p>
        </p:txBody>
      </p:sp>
      <p:sp>
        <p:nvSpPr>
          <p:cNvPr id="6" name="Slide Number Placeholder 5"/>
          <p:cNvSpPr>
            <a:spLocks noGrp="1"/>
          </p:cNvSpPr>
          <p:nvPr>
            <p:ph type="sldNum" sz="quarter" idx="12"/>
          </p:nvPr>
        </p:nvSpPr>
        <p:spPr/>
        <p:txBody>
          <a:bodyPr/>
          <a:lstStyle/>
          <a:p>
            <a:fld id="{DB59495A-C37B-4691-89A7-1697C2CFAB8A}" type="slidenum">
              <a:rPr lang="el-GR" smtClean="0"/>
              <a:t>‹#›</a:t>
            </a:fld>
            <a:endParaRPr lang="el-GR"/>
          </a:p>
        </p:txBody>
      </p:sp>
    </p:spTree>
    <p:extLst>
      <p:ext uri="{BB962C8B-B14F-4D97-AF65-F5344CB8AC3E}">
        <p14:creationId xmlns:p14="http://schemas.microsoft.com/office/powerpoint/2010/main" val="30638419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ED9CC726-F9F7-4D71-8C4A-231CC6ECF04D}" type="datetime1">
              <a:rPr lang="el-GR" smtClean="0"/>
              <a:t>19/10/2024</a:t>
            </a:fld>
            <a:endParaRPr lang="el-GR"/>
          </a:p>
        </p:txBody>
      </p:sp>
      <p:sp>
        <p:nvSpPr>
          <p:cNvPr id="5" name="Footer Placeholder 4"/>
          <p:cNvSpPr>
            <a:spLocks noGrp="1"/>
          </p:cNvSpPr>
          <p:nvPr>
            <p:ph type="ftr" sz="quarter" idx="11"/>
          </p:nvPr>
        </p:nvSpPr>
        <p:spPr/>
        <p:txBody>
          <a:bodyPr/>
          <a:lstStyle/>
          <a:p>
            <a:r>
              <a:rPr lang="el-GR"/>
              <a:t>ΤΜΗΜΑ ΚΟΙΝΩΝΙΚΗΣ ΠΟΛΙΤΙΚΗΣ ΔΗΜΟΚΡΙΤΕΙΟ ΠΑΝΕΠΙΣΤΗΜΙΟ ΘΡΑΚΗΣ</a:t>
            </a:r>
          </a:p>
        </p:txBody>
      </p:sp>
      <p:sp>
        <p:nvSpPr>
          <p:cNvPr id="6" name="Slide Number Placeholder 5"/>
          <p:cNvSpPr>
            <a:spLocks noGrp="1"/>
          </p:cNvSpPr>
          <p:nvPr>
            <p:ph type="sldNum" sz="quarter" idx="12"/>
          </p:nvPr>
        </p:nvSpPr>
        <p:spPr/>
        <p:txBody>
          <a:bodyPr/>
          <a:lstStyle/>
          <a:p>
            <a:fld id="{DB59495A-C37B-4691-89A7-1697C2CFAB8A}" type="slidenum">
              <a:rPr lang="el-GR" smtClean="0"/>
              <a:t>‹#›</a:t>
            </a:fld>
            <a:endParaRPr lang="el-G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780945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C012092-6AC6-4AE9-9521-1E3B305E4E0C}" type="datetime1">
              <a:rPr lang="el-GR" smtClean="0"/>
              <a:t>19/10/2024</a:t>
            </a:fld>
            <a:endParaRPr lang="el-GR"/>
          </a:p>
        </p:txBody>
      </p:sp>
      <p:sp>
        <p:nvSpPr>
          <p:cNvPr id="5" name="Footer Placeholder 4"/>
          <p:cNvSpPr>
            <a:spLocks noGrp="1"/>
          </p:cNvSpPr>
          <p:nvPr>
            <p:ph type="ftr" sz="quarter" idx="11"/>
          </p:nvPr>
        </p:nvSpPr>
        <p:spPr/>
        <p:txBody>
          <a:bodyPr/>
          <a:lstStyle/>
          <a:p>
            <a:r>
              <a:rPr lang="el-GR"/>
              <a:t>ΤΜΗΜΑ ΚΟΙΝΩΝΙΚΗΣ ΠΟΛΙΤΙΚΗΣ ΔΗΜΟΚΡΙΤΕΙΟ ΠΑΝΕΠΙΣΤΗΜΙΟ ΘΡΑΚΗΣ</a:t>
            </a:r>
          </a:p>
        </p:txBody>
      </p:sp>
      <p:sp>
        <p:nvSpPr>
          <p:cNvPr id="6" name="Slide Number Placeholder 5"/>
          <p:cNvSpPr>
            <a:spLocks noGrp="1"/>
          </p:cNvSpPr>
          <p:nvPr>
            <p:ph type="sldNum" sz="quarter" idx="12"/>
          </p:nvPr>
        </p:nvSpPr>
        <p:spPr/>
        <p:txBody>
          <a:bodyPr/>
          <a:lstStyle/>
          <a:p>
            <a:fld id="{DB59495A-C37B-4691-89A7-1697C2CFAB8A}" type="slidenum">
              <a:rPr lang="el-GR" smtClean="0"/>
              <a:t>‹#›</a:t>
            </a:fld>
            <a:endParaRPr lang="el-GR"/>
          </a:p>
        </p:txBody>
      </p:sp>
    </p:spTree>
    <p:extLst>
      <p:ext uri="{BB962C8B-B14F-4D97-AF65-F5344CB8AC3E}">
        <p14:creationId xmlns:p14="http://schemas.microsoft.com/office/powerpoint/2010/main" val="4810185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8327390D-383F-47D6-ADA3-A943F0AAF6BB}" type="datetime1">
              <a:rPr lang="el-GR" smtClean="0"/>
              <a:t>19/10/2024</a:t>
            </a:fld>
            <a:endParaRPr lang="el-GR"/>
          </a:p>
        </p:txBody>
      </p:sp>
      <p:sp>
        <p:nvSpPr>
          <p:cNvPr id="5" name="Footer Placeholder 4"/>
          <p:cNvSpPr>
            <a:spLocks noGrp="1"/>
          </p:cNvSpPr>
          <p:nvPr>
            <p:ph type="ftr" sz="quarter" idx="11"/>
          </p:nvPr>
        </p:nvSpPr>
        <p:spPr/>
        <p:txBody>
          <a:bodyPr/>
          <a:lstStyle/>
          <a:p>
            <a:r>
              <a:rPr lang="el-GR"/>
              <a:t>ΤΜΗΜΑ ΚΟΙΝΩΝΙΚΗΣ ΠΟΛΙΤΙΚΗΣ ΔΗΜΟΚΡΙΤΕΙΟ ΠΑΝΕΠΙΣΤΗΜΙΟ ΘΡΑΚΗΣ</a:t>
            </a:r>
          </a:p>
        </p:txBody>
      </p:sp>
      <p:sp>
        <p:nvSpPr>
          <p:cNvPr id="6" name="Slide Number Placeholder 5"/>
          <p:cNvSpPr>
            <a:spLocks noGrp="1"/>
          </p:cNvSpPr>
          <p:nvPr>
            <p:ph type="sldNum" sz="quarter" idx="12"/>
          </p:nvPr>
        </p:nvSpPr>
        <p:spPr/>
        <p:txBody>
          <a:bodyPr/>
          <a:lstStyle/>
          <a:p>
            <a:fld id="{DB59495A-C37B-4691-89A7-1697C2CFAB8A}" type="slidenum">
              <a:rPr lang="el-GR" smtClean="0"/>
              <a:t>‹#›</a:t>
            </a:fld>
            <a:endParaRPr lang="el-GR"/>
          </a:p>
        </p:txBody>
      </p:sp>
    </p:spTree>
    <p:extLst>
      <p:ext uri="{BB962C8B-B14F-4D97-AF65-F5344CB8AC3E}">
        <p14:creationId xmlns:p14="http://schemas.microsoft.com/office/powerpoint/2010/main" val="42702173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074EA437-D37C-4D2B-861A-537D0434A6E9}" type="datetime1">
              <a:rPr lang="el-GR" smtClean="0"/>
              <a:t>19/10/2024</a:t>
            </a:fld>
            <a:endParaRPr lang="el-GR"/>
          </a:p>
        </p:txBody>
      </p:sp>
      <p:sp>
        <p:nvSpPr>
          <p:cNvPr id="5" name="Footer Placeholder 4"/>
          <p:cNvSpPr>
            <a:spLocks noGrp="1"/>
          </p:cNvSpPr>
          <p:nvPr>
            <p:ph type="ftr" sz="quarter" idx="11"/>
          </p:nvPr>
        </p:nvSpPr>
        <p:spPr/>
        <p:txBody>
          <a:bodyPr/>
          <a:lstStyle/>
          <a:p>
            <a:r>
              <a:rPr lang="el-GR"/>
              <a:t>ΤΜΗΜΑ ΚΟΙΝΩΝΙΚΗΣ ΠΟΛΙΤΙΚΗΣ ΔΗΜΟΚΡΙΤΕΙΟ ΠΑΝΕΠΙΣΤΗΜΙΟ ΘΡΑΚΗΣ</a:t>
            </a:r>
          </a:p>
        </p:txBody>
      </p:sp>
      <p:sp>
        <p:nvSpPr>
          <p:cNvPr id="6" name="Slide Number Placeholder 5"/>
          <p:cNvSpPr>
            <a:spLocks noGrp="1"/>
          </p:cNvSpPr>
          <p:nvPr>
            <p:ph type="sldNum" sz="quarter" idx="12"/>
          </p:nvPr>
        </p:nvSpPr>
        <p:spPr/>
        <p:txBody>
          <a:bodyPr/>
          <a:lstStyle/>
          <a:p>
            <a:fld id="{DB59495A-C37B-4691-89A7-1697C2CFAB8A}" type="slidenum">
              <a:rPr lang="el-GR" smtClean="0"/>
              <a:t>‹#›</a:t>
            </a:fld>
            <a:endParaRPr lang="el-GR"/>
          </a:p>
        </p:txBody>
      </p:sp>
    </p:spTree>
    <p:extLst>
      <p:ext uri="{BB962C8B-B14F-4D97-AF65-F5344CB8AC3E}">
        <p14:creationId xmlns:p14="http://schemas.microsoft.com/office/powerpoint/2010/main" val="2421087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307E2CF5-768B-42A8-AE3E-AC9084E7D201}" type="datetime1">
              <a:rPr lang="el-GR" smtClean="0"/>
              <a:t>19/10/2024</a:t>
            </a:fld>
            <a:endParaRPr lang="el-GR"/>
          </a:p>
        </p:txBody>
      </p:sp>
      <p:sp>
        <p:nvSpPr>
          <p:cNvPr id="5" name="Footer Placeholder 4"/>
          <p:cNvSpPr>
            <a:spLocks noGrp="1"/>
          </p:cNvSpPr>
          <p:nvPr>
            <p:ph type="ftr" sz="quarter" idx="11"/>
          </p:nvPr>
        </p:nvSpPr>
        <p:spPr/>
        <p:txBody>
          <a:bodyPr/>
          <a:lstStyle/>
          <a:p>
            <a:r>
              <a:rPr lang="el-GR"/>
              <a:t>ΤΜΗΜΑ ΚΟΙΝΩΝΙΚΗΣ ΠΟΛΙΤΙΚΗΣ ΔΗΜΟΚΡΙΤΕΙΟ ΠΑΝΕΠΙΣΤΗΜΙΟ ΘΡΑΚΗΣ</a:t>
            </a:r>
          </a:p>
        </p:txBody>
      </p:sp>
      <p:sp>
        <p:nvSpPr>
          <p:cNvPr id="6" name="Slide Number Placeholder 5"/>
          <p:cNvSpPr>
            <a:spLocks noGrp="1"/>
          </p:cNvSpPr>
          <p:nvPr>
            <p:ph type="sldNum" sz="quarter" idx="12"/>
          </p:nvPr>
        </p:nvSpPr>
        <p:spPr/>
        <p:txBody>
          <a:bodyPr/>
          <a:lstStyle/>
          <a:p>
            <a:fld id="{DB59495A-C37B-4691-89A7-1697C2CFAB8A}" type="slidenum">
              <a:rPr lang="el-GR" smtClean="0"/>
              <a:t>‹#›</a:t>
            </a:fld>
            <a:endParaRPr lang="el-GR"/>
          </a:p>
        </p:txBody>
      </p:sp>
    </p:spTree>
    <p:extLst>
      <p:ext uri="{BB962C8B-B14F-4D97-AF65-F5344CB8AC3E}">
        <p14:creationId xmlns:p14="http://schemas.microsoft.com/office/powerpoint/2010/main" val="3927275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7F88B89C-19B4-414A-B7BF-6873EE44CFCF}" type="datetime1">
              <a:rPr lang="el-GR" smtClean="0"/>
              <a:t>19/10/2024</a:t>
            </a:fld>
            <a:endParaRPr lang="el-GR"/>
          </a:p>
        </p:txBody>
      </p:sp>
      <p:sp>
        <p:nvSpPr>
          <p:cNvPr id="5" name="Footer Placeholder 4"/>
          <p:cNvSpPr>
            <a:spLocks noGrp="1"/>
          </p:cNvSpPr>
          <p:nvPr>
            <p:ph type="ftr" sz="quarter" idx="11"/>
          </p:nvPr>
        </p:nvSpPr>
        <p:spPr/>
        <p:txBody>
          <a:bodyPr/>
          <a:lstStyle/>
          <a:p>
            <a:r>
              <a:rPr lang="el-GR"/>
              <a:t>ΤΜΗΜΑ ΚΟΙΝΩΝΙΚΗΣ ΠΟΛΙΤΙΚΗΣ ΔΗΜΟΚΡΙΤΕΙΟ ΠΑΝΕΠΙΣΤΗΜΙΟ ΘΡΑΚΗΣ</a:t>
            </a:r>
          </a:p>
        </p:txBody>
      </p:sp>
      <p:sp>
        <p:nvSpPr>
          <p:cNvPr id="6" name="Slide Number Placeholder 5"/>
          <p:cNvSpPr>
            <a:spLocks noGrp="1"/>
          </p:cNvSpPr>
          <p:nvPr>
            <p:ph type="sldNum" sz="quarter" idx="12"/>
          </p:nvPr>
        </p:nvSpPr>
        <p:spPr/>
        <p:txBody>
          <a:bodyPr/>
          <a:lstStyle/>
          <a:p>
            <a:fld id="{DB59495A-C37B-4691-89A7-1697C2CFAB8A}" type="slidenum">
              <a:rPr lang="el-GR" smtClean="0"/>
              <a:t>‹#›</a:t>
            </a:fld>
            <a:endParaRPr lang="el-GR"/>
          </a:p>
        </p:txBody>
      </p:sp>
    </p:spTree>
    <p:extLst>
      <p:ext uri="{BB962C8B-B14F-4D97-AF65-F5344CB8AC3E}">
        <p14:creationId xmlns:p14="http://schemas.microsoft.com/office/powerpoint/2010/main" val="2273677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587E084-96A9-4CDE-BB69-8508DD0A2FD3}" type="datetime1">
              <a:rPr lang="el-GR" smtClean="0"/>
              <a:t>19/10/2024</a:t>
            </a:fld>
            <a:endParaRPr lang="el-GR"/>
          </a:p>
        </p:txBody>
      </p:sp>
      <p:sp>
        <p:nvSpPr>
          <p:cNvPr id="6" name="Footer Placeholder 5"/>
          <p:cNvSpPr>
            <a:spLocks noGrp="1"/>
          </p:cNvSpPr>
          <p:nvPr>
            <p:ph type="ftr" sz="quarter" idx="11"/>
          </p:nvPr>
        </p:nvSpPr>
        <p:spPr/>
        <p:txBody>
          <a:bodyPr/>
          <a:lstStyle/>
          <a:p>
            <a:r>
              <a:rPr lang="el-GR"/>
              <a:t>ΤΜΗΜΑ ΚΟΙΝΩΝΙΚΗΣ ΠΟΛΙΤΙΚΗΣ ΔΗΜΟΚΡΙΤΕΙΟ ΠΑΝΕΠΙΣΤΗΜΙΟ ΘΡΑΚΗΣ</a:t>
            </a:r>
          </a:p>
        </p:txBody>
      </p:sp>
      <p:sp>
        <p:nvSpPr>
          <p:cNvPr id="7" name="Slide Number Placeholder 6"/>
          <p:cNvSpPr>
            <a:spLocks noGrp="1"/>
          </p:cNvSpPr>
          <p:nvPr>
            <p:ph type="sldNum" sz="quarter" idx="12"/>
          </p:nvPr>
        </p:nvSpPr>
        <p:spPr/>
        <p:txBody>
          <a:bodyPr/>
          <a:lstStyle/>
          <a:p>
            <a:fld id="{DB59495A-C37B-4691-89A7-1697C2CFAB8A}" type="slidenum">
              <a:rPr lang="el-GR" smtClean="0"/>
              <a:t>‹#›</a:t>
            </a:fld>
            <a:endParaRPr lang="el-GR"/>
          </a:p>
        </p:txBody>
      </p:sp>
    </p:spTree>
    <p:extLst>
      <p:ext uri="{BB962C8B-B14F-4D97-AF65-F5344CB8AC3E}">
        <p14:creationId xmlns:p14="http://schemas.microsoft.com/office/powerpoint/2010/main" val="3620117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96DB99E-0748-4B27-887C-E2D8D23F1000}" type="datetime1">
              <a:rPr lang="el-GR" smtClean="0"/>
              <a:t>19/10/2024</a:t>
            </a:fld>
            <a:endParaRPr lang="el-GR"/>
          </a:p>
        </p:txBody>
      </p:sp>
      <p:sp>
        <p:nvSpPr>
          <p:cNvPr id="8" name="Footer Placeholder 7"/>
          <p:cNvSpPr>
            <a:spLocks noGrp="1"/>
          </p:cNvSpPr>
          <p:nvPr>
            <p:ph type="ftr" sz="quarter" idx="11"/>
          </p:nvPr>
        </p:nvSpPr>
        <p:spPr/>
        <p:txBody>
          <a:bodyPr/>
          <a:lstStyle/>
          <a:p>
            <a:r>
              <a:rPr lang="el-GR"/>
              <a:t>ΤΜΗΜΑ ΚΟΙΝΩΝΙΚΗΣ ΠΟΛΙΤΙΚΗΣ ΔΗΜΟΚΡΙΤΕΙΟ ΠΑΝΕΠΙΣΤΗΜΙΟ ΘΡΑΚΗΣ</a:t>
            </a:r>
          </a:p>
        </p:txBody>
      </p:sp>
      <p:sp>
        <p:nvSpPr>
          <p:cNvPr id="9" name="Slide Number Placeholder 8"/>
          <p:cNvSpPr>
            <a:spLocks noGrp="1"/>
          </p:cNvSpPr>
          <p:nvPr>
            <p:ph type="sldNum" sz="quarter" idx="12"/>
          </p:nvPr>
        </p:nvSpPr>
        <p:spPr/>
        <p:txBody>
          <a:bodyPr/>
          <a:lstStyle/>
          <a:p>
            <a:fld id="{DB59495A-C37B-4691-89A7-1697C2CFAB8A}" type="slidenum">
              <a:rPr lang="el-GR" smtClean="0"/>
              <a:t>‹#›</a:t>
            </a:fld>
            <a:endParaRPr lang="el-GR"/>
          </a:p>
        </p:txBody>
      </p:sp>
    </p:spTree>
    <p:extLst>
      <p:ext uri="{BB962C8B-B14F-4D97-AF65-F5344CB8AC3E}">
        <p14:creationId xmlns:p14="http://schemas.microsoft.com/office/powerpoint/2010/main" val="27478875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D6CE02F-CD11-4178-9D83-87FF919A0A0D}" type="datetime1">
              <a:rPr lang="el-GR" smtClean="0"/>
              <a:t>19/10/2024</a:t>
            </a:fld>
            <a:endParaRPr lang="el-GR"/>
          </a:p>
        </p:txBody>
      </p:sp>
      <p:sp>
        <p:nvSpPr>
          <p:cNvPr id="4" name="Footer Placeholder 3"/>
          <p:cNvSpPr>
            <a:spLocks noGrp="1"/>
          </p:cNvSpPr>
          <p:nvPr>
            <p:ph type="ftr" sz="quarter" idx="11"/>
          </p:nvPr>
        </p:nvSpPr>
        <p:spPr/>
        <p:txBody>
          <a:bodyPr/>
          <a:lstStyle/>
          <a:p>
            <a:r>
              <a:rPr lang="el-GR"/>
              <a:t>ΤΜΗΜΑ ΚΟΙΝΩΝΙΚΗΣ ΠΟΛΙΤΙΚΗΣ ΔΗΜΟΚΡΙΤΕΙΟ ΠΑΝΕΠΙΣΤΗΜΙΟ ΘΡΑΚΗΣ</a:t>
            </a:r>
          </a:p>
        </p:txBody>
      </p:sp>
      <p:sp>
        <p:nvSpPr>
          <p:cNvPr id="5" name="Slide Number Placeholder 4"/>
          <p:cNvSpPr>
            <a:spLocks noGrp="1"/>
          </p:cNvSpPr>
          <p:nvPr>
            <p:ph type="sldNum" sz="quarter" idx="12"/>
          </p:nvPr>
        </p:nvSpPr>
        <p:spPr/>
        <p:txBody>
          <a:bodyPr/>
          <a:lstStyle/>
          <a:p>
            <a:fld id="{DB59495A-C37B-4691-89A7-1697C2CFAB8A}" type="slidenum">
              <a:rPr lang="el-GR" smtClean="0"/>
              <a:t>‹#›</a:t>
            </a:fld>
            <a:endParaRPr lang="el-GR"/>
          </a:p>
        </p:txBody>
      </p:sp>
    </p:spTree>
    <p:extLst>
      <p:ext uri="{BB962C8B-B14F-4D97-AF65-F5344CB8AC3E}">
        <p14:creationId xmlns:p14="http://schemas.microsoft.com/office/powerpoint/2010/main" val="3357010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638EF7-243F-400D-9F0B-3F43EBD0E707}" type="datetime1">
              <a:rPr lang="el-GR" smtClean="0"/>
              <a:t>19/10/2024</a:t>
            </a:fld>
            <a:endParaRPr lang="el-GR"/>
          </a:p>
        </p:txBody>
      </p:sp>
      <p:sp>
        <p:nvSpPr>
          <p:cNvPr id="3" name="Footer Placeholder 2"/>
          <p:cNvSpPr>
            <a:spLocks noGrp="1"/>
          </p:cNvSpPr>
          <p:nvPr>
            <p:ph type="ftr" sz="quarter" idx="11"/>
          </p:nvPr>
        </p:nvSpPr>
        <p:spPr/>
        <p:txBody>
          <a:bodyPr/>
          <a:lstStyle/>
          <a:p>
            <a:r>
              <a:rPr lang="el-GR"/>
              <a:t>ΤΜΗΜΑ ΚΟΙΝΩΝΙΚΗΣ ΠΟΛΙΤΙΚΗΣ ΔΗΜΟΚΡΙΤΕΙΟ ΠΑΝΕΠΙΣΤΗΜΙΟ ΘΡΑΚΗΣ</a:t>
            </a:r>
          </a:p>
        </p:txBody>
      </p:sp>
      <p:sp>
        <p:nvSpPr>
          <p:cNvPr id="4" name="Slide Number Placeholder 3"/>
          <p:cNvSpPr>
            <a:spLocks noGrp="1"/>
          </p:cNvSpPr>
          <p:nvPr>
            <p:ph type="sldNum" sz="quarter" idx="12"/>
          </p:nvPr>
        </p:nvSpPr>
        <p:spPr/>
        <p:txBody>
          <a:bodyPr/>
          <a:lstStyle/>
          <a:p>
            <a:fld id="{DB59495A-C37B-4691-89A7-1697C2CFAB8A}" type="slidenum">
              <a:rPr lang="el-GR" smtClean="0"/>
              <a:t>‹#›</a:t>
            </a:fld>
            <a:endParaRPr lang="el-GR"/>
          </a:p>
        </p:txBody>
      </p:sp>
    </p:spTree>
    <p:extLst>
      <p:ext uri="{BB962C8B-B14F-4D97-AF65-F5344CB8AC3E}">
        <p14:creationId xmlns:p14="http://schemas.microsoft.com/office/powerpoint/2010/main" val="1103847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2D6B9A7E-C93E-4609-AD79-A1EB460F10D1}" type="datetime1">
              <a:rPr lang="el-GR" smtClean="0"/>
              <a:t>19/10/2024</a:t>
            </a:fld>
            <a:endParaRPr lang="el-GR"/>
          </a:p>
        </p:txBody>
      </p:sp>
      <p:sp>
        <p:nvSpPr>
          <p:cNvPr id="6" name="Footer Placeholder 5"/>
          <p:cNvSpPr>
            <a:spLocks noGrp="1"/>
          </p:cNvSpPr>
          <p:nvPr>
            <p:ph type="ftr" sz="quarter" idx="11"/>
          </p:nvPr>
        </p:nvSpPr>
        <p:spPr/>
        <p:txBody>
          <a:bodyPr/>
          <a:lstStyle/>
          <a:p>
            <a:r>
              <a:rPr lang="el-GR"/>
              <a:t>ΤΜΗΜΑ ΚΟΙΝΩΝΙΚΗΣ ΠΟΛΙΤΙΚΗΣ ΔΗΜΟΚΡΙΤΕΙΟ ΠΑΝΕΠΙΣΤΗΜΙΟ ΘΡΑΚΗΣ</a:t>
            </a:r>
          </a:p>
        </p:txBody>
      </p:sp>
      <p:sp>
        <p:nvSpPr>
          <p:cNvPr id="7" name="Slide Number Placeholder 6"/>
          <p:cNvSpPr>
            <a:spLocks noGrp="1"/>
          </p:cNvSpPr>
          <p:nvPr>
            <p:ph type="sldNum" sz="quarter" idx="12"/>
          </p:nvPr>
        </p:nvSpPr>
        <p:spPr/>
        <p:txBody>
          <a:bodyPr/>
          <a:lstStyle/>
          <a:p>
            <a:fld id="{DB59495A-C37B-4691-89A7-1697C2CFAB8A}" type="slidenum">
              <a:rPr lang="el-GR" smtClean="0"/>
              <a:t>‹#›</a:t>
            </a:fld>
            <a:endParaRPr lang="el-GR"/>
          </a:p>
        </p:txBody>
      </p:sp>
    </p:spTree>
    <p:extLst>
      <p:ext uri="{BB962C8B-B14F-4D97-AF65-F5344CB8AC3E}">
        <p14:creationId xmlns:p14="http://schemas.microsoft.com/office/powerpoint/2010/main" val="4832316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76DD4E6-3F5A-4FDE-9153-4A6337B59EFF}" type="datetime1">
              <a:rPr lang="el-GR" smtClean="0"/>
              <a:t>19/10/2024</a:t>
            </a:fld>
            <a:endParaRPr lang="el-GR"/>
          </a:p>
        </p:txBody>
      </p:sp>
      <p:sp>
        <p:nvSpPr>
          <p:cNvPr id="6" name="Footer Placeholder 5"/>
          <p:cNvSpPr>
            <a:spLocks noGrp="1"/>
          </p:cNvSpPr>
          <p:nvPr>
            <p:ph type="ftr" sz="quarter" idx="11"/>
          </p:nvPr>
        </p:nvSpPr>
        <p:spPr/>
        <p:txBody>
          <a:bodyPr/>
          <a:lstStyle/>
          <a:p>
            <a:r>
              <a:rPr lang="el-GR"/>
              <a:t>ΤΜΗΜΑ ΚΟΙΝΩΝΙΚΗΣ ΠΟΛΙΤΙΚΗΣ ΔΗΜΟΚΡΙΤΕΙΟ ΠΑΝΕΠΙΣΤΗΜΙΟ ΘΡΑΚΗΣ</a:t>
            </a:r>
          </a:p>
        </p:txBody>
      </p:sp>
      <p:sp>
        <p:nvSpPr>
          <p:cNvPr id="7" name="Slide Number Placeholder 6"/>
          <p:cNvSpPr>
            <a:spLocks noGrp="1"/>
          </p:cNvSpPr>
          <p:nvPr>
            <p:ph type="sldNum" sz="quarter" idx="12"/>
          </p:nvPr>
        </p:nvSpPr>
        <p:spPr/>
        <p:txBody>
          <a:bodyPr/>
          <a:lstStyle/>
          <a:p>
            <a:fld id="{DB59495A-C37B-4691-89A7-1697C2CFAB8A}" type="slidenum">
              <a:rPr lang="el-GR" smtClean="0"/>
              <a:t>‹#›</a:t>
            </a:fld>
            <a:endParaRPr lang="el-GR"/>
          </a:p>
        </p:txBody>
      </p:sp>
    </p:spTree>
    <p:extLst>
      <p:ext uri="{BB962C8B-B14F-4D97-AF65-F5344CB8AC3E}">
        <p14:creationId xmlns:p14="http://schemas.microsoft.com/office/powerpoint/2010/main" val="2644858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9F6B769-33C2-4386-88B7-050F75C83519}" type="datetime1">
              <a:rPr lang="el-GR" smtClean="0"/>
              <a:t>19/10/2024</a:t>
            </a:fld>
            <a:endParaRPr lang="el-G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l-GR"/>
              <a:t>ΤΜΗΜΑ ΚΟΙΝΩΝΙΚΗΣ ΠΟΛΙΤΙΚΗΣ ΔΗΜΟΚΡΙΤΕΙΟ ΠΑΝΕΠΙΣΤΗΜΙΟ ΘΡΑΚΗΣ</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B59495A-C37B-4691-89A7-1697C2CFAB8A}" type="slidenum">
              <a:rPr lang="el-GR" smtClean="0"/>
              <a:t>‹#›</a:t>
            </a:fld>
            <a:endParaRPr lang="el-GR"/>
          </a:p>
        </p:txBody>
      </p:sp>
    </p:spTree>
    <p:extLst>
      <p:ext uri="{BB962C8B-B14F-4D97-AF65-F5344CB8AC3E}">
        <p14:creationId xmlns:p14="http://schemas.microsoft.com/office/powerpoint/2010/main" val="21971307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B94CC5-11A1-516F-89D4-2E235E8162BB}"/>
              </a:ext>
            </a:extLst>
          </p:cNvPr>
          <p:cNvSpPr>
            <a:spLocks noGrp="1"/>
          </p:cNvSpPr>
          <p:nvPr>
            <p:ph type="ctrTitle"/>
          </p:nvPr>
        </p:nvSpPr>
        <p:spPr>
          <a:xfrm>
            <a:off x="1165396" y="451513"/>
            <a:ext cx="7766936" cy="1646302"/>
          </a:xfrm>
        </p:spPr>
        <p:txBody>
          <a:bodyPr/>
          <a:lstStyle/>
          <a:p>
            <a:r>
              <a:rPr lang="el-GR" dirty="0">
                <a:solidFill>
                  <a:schemeClr val="tx1"/>
                </a:solidFill>
              </a:rPr>
              <a:t>ΕΙΣΑΓΩΓΗ ΣΤΟ ΔΙΚΑΙΟ </a:t>
            </a:r>
          </a:p>
        </p:txBody>
      </p:sp>
      <p:sp>
        <p:nvSpPr>
          <p:cNvPr id="3" name="Υπότιτλος 2">
            <a:extLst>
              <a:ext uri="{FF2B5EF4-FFF2-40B4-BE49-F238E27FC236}">
                <a16:creationId xmlns:a16="http://schemas.microsoft.com/office/drawing/2014/main" id="{A070DC94-761C-7790-99C0-BFEF065553BE}"/>
              </a:ext>
            </a:extLst>
          </p:cNvPr>
          <p:cNvSpPr>
            <a:spLocks noGrp="1"/>
          </p:cNvSpPr>
          <p:nvPr>
            <p:ph type="subTitle" idx="1"/>
          </p:nvPr>
        </p:nvSpPr>
        <p:spPr>
          <a:xfrm>
            <a:off x="4431889" y="4496271"/>
            <a:ext cx="4500443" cy="855464"/>
          </a:xfrm>
        </p:spPr>
        <p:txBody>
          <a:bodyPr>
            <a:normAutofit lnSpcReduction="10000"/>
          </a:bodyPr>
          <a:lstStyle/>
          <a:p>
            <a:pPr algn="just"/>
            <a:r>
              <a:rPr lang="el-GR" b="1" i="1" dirty="0">
                <a:solidFill>
                  <a:schemeClr val="tx1"/>
                </a:solidFill>
                <a:effectLst>
                  <a:outerShdw blurRad="38100" dist="38100" dir="2700000" algn="tl">
                    <a:srgbClr val="000000">
                      <a:alpha val="43137"/>
                    </a:srgbClr>
                  </a:outerShdw>
                </a:effectLst>
              </a:rPr>
              <a:t>«Ο πόθος για ελευθερία και η δίψα για εξουσία αποτελούν τις δύο όψεις του ίδιου νομίσματος.» </a:t>
            </a:r>
            <a:r>
              <a:rPr lang="el-GR" b="1" dirty="0">
                <a:solidFill>
                  <a:schemeClr val="tx1"/>
                </a:solidFill>
              </a:rPr>
              <a:t>(Α. </a:t>
            </a:r>
            <a:r>
              <a:rPr lang="el-GR" b="1" dirty="0" err="1">
                <a:solidFill>
                  <a:schemeClr val="tx1"/>
                </a:solidFill>
              </a:rPr>
              <a:t>Παντέλης</a:t>
            </a:r>
            <a:r>
              <a:rPr lang="el-GR" b="1" dirty="0">
                <a:solidFill>
                  <a:schemeClr val="tx1"/>
                </a:solidFill>
              </a:rPr>
              <a:t>, 2018). </a:t>
            </a:r>
            <a:endParaRPr lang="el-GR" b="1" i="1" dirty="0">
              <a:solidFill>
                <a:schemeClr val="tx1"/>
              </a:solidFill>
            </a:endParaRPr>
          </a:p>
        </p:txBody>
      </p:sp>
      <p:sp>
        <p:nvSpPr>
          <p:cNvPr id="6" name="Θέση υποσέλιδου 5">
            <a:extLst>
              <a:ext uri="{FF2B5EF4-FFF2-40B4-BE49-F238E27FC236}">
                <a16:creationId xmlns:a16="http://schemas.microsoft.com/office/drawing/2014/main" id="{3E97FDC9-F870-DD99-78FD-A88B7DE3C113}"/>
              </a:ext>
            </a:extLst>
          </p:cNvPr>
          <p:cNvSpPr>
            <a:spLocks noGrp="1"/>
          </p:cNvSpPr>
          <p:nvPr>
            <p:ph type="ftr" sz="quarter" idx="11"/>
          </p:nvPr>
        </p:nvSpPr>
        <p:spPr/>
        <p:txBody>
          <a:bodyPr/>
          <a:lstStyle/>
          <a:p>
            <a:r>
              <a:rPr lang="el-GR" b="1" i="1" dirty="0">
                <a:solidFill>
                  <a:schemeClr val="tx1"/>
                </a:solidFill>
              </a:rPr>
              <a:t>ΤΜΗΜΑ ΚΟΙΝΩΝΙΚΗΣ ΠΟΛΙΤΙΚΗΣ ΔΗΜΟΚΡΙΤΕΙΟ ΠΑΝΕΠΙΣΤΗΜΙΟ </a:t>
            </a:r>
            <a:r>
              <a:rPr lang="el-GR" b="1" i="1" dirty="0" smtClean="0">
                <a:solidFill>
                  <a:schemeClr val="tx1"/>
                </a:solidFill>
              </a:rPr>
              <a:t>ΘΡΑΚΗΣ</a:t>
            </a:r>
            <a:endParaRPr lang="en-US" b="1" i="1" dirty="0" smtClean="0">
              <a:solidFill>
                <a:schemeClr val="tx1"/>
              </a:solidFill>
            </a:endParaRPr>
          </a:p>
          <a:p>
            <a:r>
              <a:rPr lang="el-GR" b="1" i="1" dirty="0" smtClean="0">
                <a:solidFill>
                  <a:schemeClr val="tx1"/>
                </a:solidFill>
              </a:rPr>
              <a:t>Σημειώσεις της υποψήφιας διδάκτορος Μ. Πασχαλίδου</a:t>
            </a:r>
            <a:endParaRPr lang="el-GR" b="1" i="1" dirty="0">
              <a:solidFill>
                <a:schemeClr val="tx1"/>
              </a:solidFill>
            </a:endParaRPr>
          </a:p>
        </p:txBody>
      </p:sp>
      <p:sp>
        <p:nvSpPr>
          <p:cNvPr id="7" name="Θέση αριθμού διαφάνειας 6">
            <a:extLst>
              <a:ext uri="{FF2B5EF4-FFF2-40B4-BE49-F238E27FC236}">
                <a16:creationId xmlns:a16="http://schemas.microsoft.com/office/drawing/2014/main" id="{41AD54CB-EEE7-BB70-9144-C112139270B0}"/>
              </a:ext>
            </a:extLst>
          </p:cNvPr>
          <p:cNvSpPr>
            <a:spLocks noGrp="1"/>
          </p:cNvSpPr>
          <p:nvPr>
            <p:ph type="sldNum" sz="quarter" idx="12"/>
          </p:nvPr>
        </p:nvSpPr>
        <p:spPr/>
        <p:txBody>
          <a:bodyPr/>
          <a:lstStyle/>
          <a:p>
            <a:fld id="{DB59495A-C37B-4691-89A7-1697C2CFAB8A}" type="slidenum">
              <a:rPr lang="el-GR" smtClean="0"/>
              <a:t>1</a:t>
            </a:fld>
            <a:endParaRPr lang="el-GR"/>
          </a:p>
        </p:txBody>
      </p:sp>
      <p:sp>
        <p:nvSpPr>
          <p:cNvPr id="5" name="Τίτλος 1">
            <a:extLst>
              <a:ext uri="{FF2B5EF4-FFF2-40B4-BE49-F238E27FC236}">
                <a16:creationId xmlns:a16="http://schemas.microsoft.com/office/drawing/2014/main" id="{1B753CEC-CA5F-FEB8-56C4-0017A7D1DC78}"/>
              </a:ext>
            </a:extLst>
          </p:cNvPr>
          <p:cNvSpPr txBox="1">
            <a:spLocks/>
          </p:cNvSpPr>
          <p:nvPr/>
        </p:nvSpPr>
        <p:spPr>
          <a:xfrm>
            <a:off x="1012722" y="2956167"/>
            <a:ext cx="3357717" cy="742281"/>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l-GR" sz="4000" dirty="0">
                <a:solidFill>
                  <a:schemeClr val="tx1"/>
                </a:solidFill>
              </a:rPr>
              <a:t>1</a:t>
            </a:r>
            <a:r>
              <a:rPr lang="el-GR" sz="4000" baseline="30000" dirty="0">
                <a:solidFill>
                  <a:schemeClr val="tx1"/>
                </a:solidFill>
              </a:rPr>
              <a:t>Ο</a:t>
            </a:r>
            <a:r>
              <a:rPr lang="el-GR" sz="4000" dirty="0">
                <a:solidFill>
                  <a:schemeClr val="tx1"/>
                </a:solidFill>
              </a:rPr>
              <a:t>  Εξάμηνο  </a:t>
            </a:r>
          </a:p>
        </p:txBody>
      </p:sp>
    </p:spTree>
    <p:extLst>
      <p:ext uri="{BB962C8B-B14F-4D97-AF65-F5344CB8AC3E}">
        <p14:creationId xmlns:p14="http://schemas.microsoft.com/office/powerpoint/2010/main" val="2152053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B0CA50C-3470-946E-B816-B63B961724A1}"/>
              </a:ext>
            </a:extLst>
          </p:cNvPr>
          <p:cNvSpPr>
            <a:spLocks noGrp="1"/>
          </p:cNvSpPr>
          <p:nvPr>
            <p:ph idx="1"/>
          </p:nvPr>
        </p:nvSpPr>
        <p:spPr>
          <a:xfrm>
            <a:off x="0" y="285135"/>
            <a:ext cx="9960077" cy="6479458"/>
          </a:xfrm>
        </p:spPr>
        <p:txBody>
          <a:bodyPr>
            <a:normAutofit/>
          </a:bodyPr>
          <a:lstStyle/>
          <a:p>
            <a:pPr algn="just">
              <a:lnSpc>
                <a:spcPct val="150000"/>
              </a:lnSpc>
            </a:pPr>
            <a:r>
              <a:rPr lang="el-GR" b="1" u="sng" dirty="0">
                <a:solidFill>
                  <a:schemeClr val="tx1"/>
                </a:solidFill>
              </a:rPr>
              <a:t>Ενιαίο </a:t>
            </a:r>
            <a:r>
              <a:rPr lang="en-US" b="1" u="sng" dirty="0">
                <a:solidFill>
                  <a:schemeClr val="tx1"/>
                </a:solidFill>
              </a:rPr>
              <a:t>(</a:t>
            </a:r>
            <a:r>
              <a:rPr lang="el-GR" b="1" u="sng" dirty="0">
                <a:solidFill>
                  <a:schemeClr val="tx1"/>
                </a:solidFill>
              </a:rPr>
              <a:t>ή απλό</a:t>
            </a:r>
            <a:r>
              <a:rPr lang="en-US" b="1" u="sng" dirty="0">
                <a:solidFill>
                  <a:schemeClr val="tx1"/>
                </a:solidFill>
              </a:rPr>
              <a:t>)</a:t>
            </a:r>
            <a:r>
              <a:rPr lang="el-GR" b="1" u="sng" dirty="0">
                <a:solidFill>
                  <a:schemeClr val="tx1"/>
                </a:solidFill>
              </a:rPr>
              <a:t> κράτος</a:t>
            </a:r>
            <a:r>
              <a:rPr lang="en-US" b="1" u="sng" dirty="0">
                <a:solidFill>
                  <a:schemeClr val="tx1"/>
                </a:solidFill>
              </a:rPr>
              <a:t>:</a:t>
            </a:r>
            <a:r>
              <a:rPr lang="en-US" b="1" dirty="0">
                <a:solidFill>
                  <a:schemeClr val="tx1"/>
                </a:solidFill>
              </a:rPr>
              <a:t> </a:t>
            </a:r>
            <a:r>
              <a:rPr lang="el-GR" b="1" dirty="0">
                <a:solidFill>
                  <a:schemeClr val="tx1"/>
                </a:solidFill>
              </a:rPr>
              <a:t>είναι το κράτος που δεν σχηματίζει ένωση με άλλο (Α. </a:t>
            </a:r>
            <a:r>
              <a:rPr lang="el-GR" b="1" dirty="0" err="1">
                <a:solidFill>
                  <a:schemeClr val="tx1"/>
                </a:solidFill>
              </a:rPr>
              <a:t>Παντέλης</a:t>
            </a:r>
            <a:r>
              <a:rPr lang="el-GR" b="1" dirty="0">
                <a:solidFill>
                  <a:schemeClr val="tx1"/>
                </a:solidFill>
              </a:rPr>
              <a:t>, 2018 «ΕΓΧΕΙΡΙΔΙΟ ΣΥΝΤΑΓΜΑΤΙΚΟΥ ΔΙΚΑΙΟΥ»)/ είναι εκείνη η μορφή Κράτους κατά την οποία ασκείται η πολιτειακή εξουσία υπέρ ενός φορέα που την ασκεί σε όλη την επικράτεια (π.χ. ενιαίο εθνικό κράτος, το Ελληνικό Κράτος, η Γαλλία) (Α. </a:t>
            </a:r>
            <a:r>
              <a:rPr lang="el-GR" b="1" dirty="0" err="1">
                <a:solidFill>
                  <a:schemeClr val="tx1"/>
                </a:solidFill>
              </a:rPr>
              <a:t>Ράικος</a:t>
            </a:r>
            <a:r>
              <a:rPr lang="el-GR" b="1" dirty="0">
                <a:solidFill>
                  <a:schemeClr val="tx1"/>
                </a:solidFill>
              </a:rPr>
              <a:t>, 2018 «Συνταγματικό Δίκαιο»). </a:t>
            </a:r>
          </a:p>
          <a:p>
            <a:pPr algn="just">
              <a:lnSpc>
                <a:spcPct val="150000"/>
              </a:lnSpc>
            </a:pPr>
            <a:r>
              <a:rPr lang="el-GR" b="1" dirty="0">
                <a:solidFill>
                  <a:schemeClr val="tx1"/>
                </a:solidFill>
              </a:rPr>
              <a:t>Ένωση κρατών</a:t>
            </a:r>
            <a:r>
              <a:rPr lang="en-US" b="1" dirty="0">
                <a:solidFill>
                  <a:schemeClr val="tx1"/>
                </a:solidFill>
              </a:rPr>
              <a:t>:</a:t>
            </a:r>
            <a:r>
              <a:rPr lang="el-GR" b="1" dirty="0">
                <a:solidFill>
                  <a:schemeClr val="tx1"/>
                </a:solidFill>
              </a:rPr>
              <a:t> </a:t>
            </a:r>
            <a:r>
              <a:rPr lang="el-GR" b="1" u="sng" dirty="0">
                <a:solidFill>
                  <a:schemeClr val="tx1"/>
                </a:solidFill>
              </a:rPr>
              <a:t>Σύνθετο </a:t>
            </a:r>
            <a:r>
              <a:rPr lang="en-US" b="1" u="sng" dirty="0">
                <a:solidFill>
                  <a:schemeClr val="tx1"/>
                </a:solidFill>
              </a:rPr>
              <a:t>(</a:t>
            </a:r>
            <a:r>
              <a:rPr lang="el-GR" b="1" u="sng" dirty="0">
                <a:solidFill>
                  <a:schemeClr val="tx1"/>
                </a:solidFill>
              </a:rPr>
              <a:t>ή ομοσπονδιακό) κράτος </a:t>
            </a:r>
            <a:r>
              <a:rPr lang="el-GR" b="1" dirty="0">
                <a:solidFill>
                  <a:schemeClr val="tx1"/>
                </a:solidFill>
              </a:rPr>
              <a:t>ή ομοσπονδία κρατών &amp; </a:t>
            </a:r>
            <a:r>
              <a:rPr lang="el-GR" b="1" u="sng" dirty="0">
                <a:solidFill>
                  <a:schemeClr val="tx1"/>
                </a:solidFill>
              </a:rPr>
              <a:t>συνομοσπονδία κρατών. </a:t>
            </a:r>
            <a:endParaRPr lang="el-GR" dirty="0"/>
          </a:p>
          <a:p>
            <a:pPr algn="just">
              <a:lnSpc>
                <a:spcPct val="150000"/>
              </a:lnSpc>
            </a:pPr>
            <a:r>
              <a:rPr lang="el-GR" b="1" dirty="0">
                <a:solidFill>
                  <a:schemeClr val="tx1"/>
                </a:solidFill>
              </a:rPr>
              <a:t>Το </a:t>
            </a:r>
            <a:r>
              <a:rPr lang="el-GR" b="1" u="sng" dirty="0">
                <a:solidFill>
                  <a:schemeClr val="tx1"/>
                </a:solidFill>
              </a:rPr>
              <a:t>Σύνθετο κράτος</a:t>
            </a:r>
            <a:r>
              <a:rPr lang="el-GR" b="1" dirty="0">
                <a:solidFill>
                  <a:schemeClr val="tx1"/>
                </a:solidFill>
              </a:rPr>
              <a:t> εμφανίζεται υπό τη μορφή του ομοσπονδιακού κράτους ή ομοσπονδίας κρατών που συνιστά σύνθεση κατά την οποία οι ισοδύναμες μεταξύ τους έννομες τάξεις των ομόσπονδων κρατών υπάγονται στην υπερκείμενη έννομη τάξη του ομοσπονδιακού κράτους ή της ομοσπονδίας κρατών (πραγματοποιείται εκχώρηση εξουσίας εκ μέρους των κρατών) (π.χ. Η.Π.Α., Καναδάς, Ελβετία, Βέλγιο) (Α. </a:t>
            </a:r>
            <a:r>
              <a:rPr lang="el-GR" b="1" dirty="0" err="1">
                <a:solidFill>
                  <a:schemeClr val="tx1"/>
                </a:solidFill>
              </a:rPr>
              <a:t>Ράικος</a:t>
            </a:r>
            <a:r>
              <a:rPr lang="el-GR" b="1" dirty="0">
                <a:solidFill>
                  <a:schemeClr val="tx1"/>
                </a:solidFill>
              </a:rPr>
              <a:t>, 2018 «Συνταγματικό Δίκαιο»).  Δημιουργείται με τη θέληση των κρατών ή με διάσπαση.</a:t>
            </a:r>
          </a:p>
        </p:txBody>
      </p:sp>
      <p:sp>
        <p:nvSpPr>
          <p:cNvPr id="4" name="Θέση υποσέλιδου 3">
            <a:extLst>
              <a:ext uri="{FF2B5EF4-FFF2-40B4-BE49-F238E27FC236}">
                <a16:creationId xmlns:a16="http://schemas.microsoft.com/office/drawing/2014/main" id="{C3509B6F-0712-43B5-44AB-3088FBA4FA95}"/>
              </a:ext>
            </a:extLst>
          </p:cNvPr>
          <p:cNvSpPr>
            <a:spLocks noGrp="1"/>
          </p:cNvSpPr>
          <p:nvPr>
            <p:ph type="ftr" sz="quarter" idx="11"/>
          </p:nvPr>
        </p:nvSpPr>
        <p:spPr>
          <a:xfrm>
            <a:off x="569179" y="6390302"/>
            <a:ext cx="6297612" cy="365125"/>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51E31E94-3F59-B8E3-C1DC-CB80700A1F1E}"/>
              </a:ext>
            </a:extLst>
          </p:cNvPr>
          <p:cNvSpPr>
            <a:spLocks noGrp="1"/>
          </p:cNvSpPr>
          <p:nvPr>
            <p:ph type="sldNum" sz="quarter" idx="12"/>
          </p:nvPr>
        </p:nvSpPr>
        <p:spPr/>
        <p:txBody>
          <a:bodyPr/>
          <a:lstStyle/>
          <a:p>
            <a:fld id="{DB59495A-C37B-4691-89A7-1697C2CFAB8A}" type="slidenum">
              <a:rPr lang="el-GR" smtClean="0"/>
              <a:t>10</a:t>
            </a:fld>
            <a:endParaRPr lang="el-GR" dirty="0"/>
          </a:p>
        </p:txBody>
      </p:sp>
    </p:spTree>
    <p:extLst>
      <p:ext uri="{BB962C8B-B14F-4D97-AF65-F5344CB8AC3E}">
        <p14:creationId xmlns:p14="http://schemas.microsoft.com/office/powerpoint/2010/main" val="4227705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CCA927A6-264A-E623-04BB-9C90F8ACC307}"/>
              </a:ext>
            </a:extLst>
          </p:cNvPr>
          <p:cNvSpPr>
            <a:spLocks noGrp="1"/>
          </p:cNvSpPr>
          <p:nvPr>
            <p:ph idx="1"/>
          </p:nvPr>
        </p:nvSpPr>
        <p:spPr>
          <a:xfrm>
            <a:off x="-1" y="-1"/>
            <a:ext cx="9429135" cy="6223819"/>
          </a:xfrm>
        </p:spPr>
        <p:txBody>
          <a:bodyPr>
            <a:normAutofit fontScale="92500" lnSpcReduction="20000"/>
          </a:bodyPr>
          <a:lstStyle/>
          <a:p>
            <a:pPr algn="just">
              <a:lnSpc>
                <a:spcPct val="150000"/>
              </a:lnSpc>
            </a:pPr>
            <a:endParaRPr lang="el-GR" b="1" dirty="0">
              <a:solidFill>
                <a:schemeClr val="tx1"/>
              </a:solidFill>
            </a:endParaRPr>
          </a:p>
          <a:p>
            <a:pPr algn="just">
              <a:lnSpc>
                <a:spcPct val="160000"/>
              </a:lnSpc>
            </a:pPr>
            <a:r>
              <a:rPr lang="el-GR" b="1" u="sng" dirty="0">
                <a:solidFill>
                  <a:schemeClr val="tx1"/>
                </a:solidFill>
              </a:rPr>
              <a:t>Επικράτεια ή χώρα ή έδαφος ενός κράτους</a:t>
            </a:r>
            <a:r>
              <a:rPr lang="en-US" b="1" u="sng" dirty="0">
                <a:solidFill>
                  <a:schemeClr val="tx1"/>
                </a:solidFill>
              </a:rPr>
              <a:t>:</a:t>
            </a:r>
            <a:r>
              <a:rPr lang="en-US" b="1" dirty="0">
                <a:solidFill>
                  <a:schemeClr val="tx1"/>
                </a:solidFill>
              </a:rPr>
              <a:t> </a:t>
            </a:r>
            <a:r>
              <a:rPr lang="el-GR" b="1" dirty="0">
                <a:solidFill>
                  <a:schemeClr val="tx1"/>
                </a:solidFill>
              </a:rPr>
              <a:t>η γεωγραφική έκταση μέσα στα όρια της οποίας ασκεί την εξουσία του (αρχή της </a:t>
            </a:r>
            <a:r>
              <a:rPr lang="el-GR" b="1" dirty="0" err="1">
                <a:solidFill>
                  <a:schemeClr val="tx1"/>
                </a:solidFill>
              </a:rPr>
              <a:t>εδαφικότητας</a:t>
            </a:r>
            <a:r>
              <a:rPr lang="el-GR" b="1" dirty="0">
                <a:solidFill>
                  <a:schemeClr val="tx1"/>
                </a:solidFill>
              </a:rPr>
              <a:t> και αρχή της αποκλειστικότητας) </a:t>
            </a:r>
            <a:r>
              <a:rPr lang="el-GR" b="1" dirty="0" smtClean="0">
                <a:solidFill>
                  <a:schemeClr val="tx1"/>
                </a:solidFill>
              </a:rPr>
              <a:t> </a:t>
            </a:r>
            <a:endParaRPr lang="el-GR" b="1" dirty="0">
              <a:solidFill>
                <a:schemeClr val="tx1"/>
              </a:solidFill>
            </a:endParaRPr>
          </a:p>
          <a:p>
            <a:pPr algn="just">
              <a:lnSpc>
                <a:spcPct val="160000"/>
              </a:lnSpc>
            </a:pPr>
            <a:r>
              <a:rPr lang="el-GR" b="1" u="sng" dirty="0">
                <a:solidFill>
                  <a:schemeClr val="tx1"/>
                </a:solidFill>
              </a:rPr>
              <a:t>Κρατική ή πολιτική εξουσία</a:t>
            </a:r>
            <a:r>
              <a:rPr lang="en-US" b="1" u="sng" dirty="0">
                <a:solidFill>
                  <a:schemeClr val="tx1"/>
                </a:solidFill>
              </a:rPr>
              <a:t>:</a:t>
            </a:r>
            <a:r>
              <a:rPr lang="en-US" b="1" dirty="0">
                <a:solidFill>
                  <a:schemeClr val="tx1"/>
                </a:solidFill>
              </a:rPr>
              <a:t> </a:t>
            </a:r>
            <a:r>
              <a:rPr lang="el-GR" b="1" dirty="0">
                <a:solidFill>
                  <a:schemeClr val="tx1"/>
                </a:solidFill>
              </a:rPr>
              <a:t>η αυτοδύναμη ικανότητα του κράτους να επιτάσσει ελεύθερους ανθρώπους και να τους εξαναγκάζει να τηρούν τις επιταγές του (τη διαθέτει μόνο το κράτος και κανένας άλλος). Η κρατική εξουσία είναι η ανώτατη θέληση στην κοινωνία, είναι μία και αδιαίρετη και ανήκει σε ένα μόνο πρόσωπο, το κράτος, η άσκηση της όμως είναι διαιρετή και ασκείται από πολλά φυσικά πρόσωπα, τα κρατικά όργανα. Το κράτος έχει το μονοπώλιο της νόμιμης </a:t>
            </a:r>
            <a:r>
              <a:rPr lang="el-GR" b="1" dirty="0" smtClean="0">
                <a:solidFill>
                  <a:schemeClr val="tx1"/>
                </a:solidFill>
              </a:rPr>
              <a:t>βίας. </a:t>
            </a:r>
            <a:endParaRPr lang="el-GR" b="1" dirty="0">
              <a:solidFill>
                <a:schemeClr val="tx1"/>
              </a:solidFill>
            </a:endParaRPr>
          </a:p>
          <a:p>
            <a:pPr algn="just">
              <a:lnSpc>
                <a:spcPct val="160000"/>
              </a:lnSpc>
            </a:pPr>
            <a:r>
              <a:rPr lang="el-GR" b="1" dirty="0">
                <a:solidFill>
                  <a:schemeClr val="tx1"/>
                </a:solidFill>
              </a:rPr>
              <a:t>Η δράση ορισμένων φυσικών προσώπων αποδίδεται στο κράτος και δεν θεωρείται δική τους, αλλά του κράτους το οποίο αυτοί εκφράζουν. Το κράτος χαρακτηρίζεται </a:t>
            </a:r>
            <a:r>
              <a:rPr lang="el-GR" b="1" u="sng" dirty="0">
                <a:solidFill>
                  <a:schemeClr val="tx1"/>
                </a:solidFill>
              </a:rPr>
              <a:t>νομικό πρόσωπο</a:t>
            </a:r>
            <a:r>
              <a:rPr lang="el-GR" b="1" dirty="0">
                <a:solidFill>
                  <a:schemeClr val="tx1"/>
                </a:solidFill>
              </a:rPr>
              <a:t> και είναι υποκείμενο δικαιωμάτων και </a:t>
            </a:r>
            <a:r>
              <a:rPr lang="el-GR" b="1" dirty="0" smtClean="0">
                <a:solidFill>
                  <a:schemeClr val="tx1"/>
                </a:solidFill>
              </a:rPr>
              <a:t>υποχρεώσεων. </a:t>
            </a:r>
            <a:endParaRPr lang="el-GR" b="1" dirty="0">
              <a:solidFill>
                <a:schemeClr val="tx1"/>
              </a:solidFill>
            </a:endParaRPr>
          </a:p>
          <a:p>
            <a:pPr algn="just">
              <a:lnSpc>
                <a:spcPct val="150000"/>
              </a:lnSpc>
            </a:pPr>
            <a:r>
              <a:rPr lang="el-GR" b="1" u="sng" dirty="0">
                <a:solidFill>
                  <a:schemeClr val="tx1"/>
                </a:solidFill>
              </a:rPr>
              <a:t>Πολίτευμα</a:t>
            </a:r>
            <a:r>
              <a:rPr lang="en-US" b="1" u="sng" dirty="0">
                <a:solidFill>
                  <a:schemeClr val="tx1"/>
                </a:solidFill>
              </a:rPr>
              <a:t>:</a:t>
            </a:r>
            <a:r>
              <a:rPr lang="el-GR" b="1" dirty="0">
                <a:solidFill>
                  <a:schemeClr val="tx1"/>
                </a:solidFill>
              </a:rPr>
              <a:t> καλείται το σύστημα, κατά το οποίο οργανώνεται και ασκείται η κρατική εξουσία. Το σύνολο των νομικών κανόνων, οι οποίοι καθορίζουν τον τρόπο οργάνωσης και άσκησης της κρατικής εξουσίας (Α. </a:t>
            </a:r>
            <a:r>
              <a:rPr lang="el-GR" b="1" dirty="0" err="1">
                <a:solidFill>
                  <a:schemeClr val="tx1"/>
                </a:solidFill>
              </a:rPr>
              <a:t>Ράικος</a:t>
            </a:r>
            <a:r>
              <a:rPr lang="el-GR" b="1" dirty="0">
                <a:solidFill>
                  <a:schemeClr val="tx1"/>
                </a:solidFill>
              </a:rPr>
              <a:t>, 2018 «Συνταγματικό Δίκαιο»).  </a:t>
            </a:r>
          </a:p>
          <a:p>
            <a:pPr algn="just">
              <a:lnSpc>
                <a:spcPct val="150000"/>
              </a:lnSpc>
            </a:pPr>
            <a:endParaRPr lang="el-GR" b="1" dirty="0">
              <a:solidFill>
                <a:schemeClr val="tx1"/>
              </a:solidFill>
            </a:endParaRPr>
          </a:p>
          <a:p>
            <a:pPr algn="just">
              <a:lnSpc>
                <a:spcPct val="150000"/>
              </a:lnSpc>
            </a:pPr>
            <a:endParaRPr lang="el-GR" b="1" dirty="0">
              <a:solidFill>
                <a:schemeClr val="tx1"/>
              </a:solidFill>
            </a:endParaRPr>
          </a:p>
        </p:txBody>
      </p:sp>
      <p:sp>
        <p:nvSpPr>
          <p:cNvPr id="4" name="Θέση υποσέλιδου 3">
            <a:extLst>
              <a:ext uri="{FF2B5EF4-FFF2-40B4-BE49-F238E27FC236}">
                <a16:creationId xmlns:a16="http://schemas.microsoft.com/office/drawing/2014/main" id="{5DE3D7B6-9CBB-D522-33DE-C37BD8F1BCB5}"/>
              </a:ext>
            </a:extLst>
          </p:cNvPr>
          <p:cNvSpPr>
            <a:spLocks noGrp="1"/>
          </p:cNvSpPr>
          <p:nvPr>
            <p:ph type="ftr" sz="quarter" idx="11"/>
          </p:nvPr>
        </p:nvSpPr>
        <p:spPr>
          <a:xfrm>
            <a:off x="687166" y="6336329"/>
            <a:ext cx="6297612" cy="365125"/>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DED28399-C4E2-EC0A-8F15-EB91D3B289A6}"/>
              </a:ext>
            </a:extLst>
          </p:cNvPr>
          <p:cNvSpPr>
            <a:spLocks noGrp="1"/>
          </p:cNvSpPr>
          <p:nvPr>
            <p:ph type="sldNum" sz="quarter" idx="12"/>
          </p:nvPr>
        </p:nvSpPr>
        <p:spPr/>
        <p:txBody>
          <a:bodyPr/>
          <a:lstStyle/>
          <a:p>
            <a:fld id="{DB59495A-C37B-4691-89A7-1697C2CFAB8A}" type="slidenum">
              <a:rPr lang="el-GR" smtClean="0"/>
              <a:t>11</a:t>
            </a:fld>
            <a:endParaRPr lang="el-GR"/>
          </a:p>
        </p:txBody>
      </p:sp>
    </p:spTree>
    <p:extLst>
      <p:ext uri="{BB962C8B-B14F-4D97-AF65-F5344CB8AC3E}">
        <p14:creationId xmlns:p14="http://schemas.microsoft.com/office/powerpoint/2010/main" val="1923328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37BD0FD-7DF9-AC24-FD42-AAB36242CE87}"/>
              </a:ext>
            </a:extLst>
          </p:cNvPr>
          <p:cNvSpPr>
            <a:spLocks noGrp="1"/>
          </p:cNvSpPr>
          <p:nvPr>
            <p:ph idx="1"/>
          </p:nvPr>
        </p:nvSpPr>
        <p:spPr>
          <a:xfrm>
            <a:off x="374717" y="451513"/>
            <a:ext cx="9093748" cy="5860797"/>
          </a:xfrm>
        </p:spPr>
        <p:txBody>
          <a:bodyPr>
            <a:normAutofit fontScale="77500" lnSpcReduction="20000"/>
          </a:bodyPr>
          <a:lstStyle/>
          <a:p>
            <a:pPr algn="just">
              <a:lnSpc>
                <a:spcPct val="170000"/>
              </a:lnSpc>
            </a:pPr>
            <a:r>
              <a:rPr lang="el-GR" b="1" u="sng" dirty="0">
                <a:solidFill>
                  <a:schemeClr val="tx1"/>
                </a:solidFill>
              </a:rPr>
              <a:t>Ερμηνεία του δικαίου</a:t>
            </a:r>
            <a:r>
              <a:rPr lang="en-US" b="1" u="sng" dirty="0">
                <a:solidFill>
                  <a:schemeClr val="tx1"/>
                </a:solidFill>
              </a:rPr>
              <a:t>: </a:t>
            </a:r>
            <a:r>
              <a:rPr lang="el-GR" b="1" dirty="0">
                <a:solidFill>
                  <a:schemeClr val="tx1"/>
                </a:solidFill>
              </a:rPr>
              <a:t>η διαδικασία αναζήτησης του αληθινού νοήματος του προς εφαρμογή κανόνα δικαίου </a:t>
            </a:r>
            <a:endParaRPr lang="el-GR" b="1" dirty="0">
              <a:solidFill>
                <a:schemeClr val="tx1"/>
              </a:solidFill>
            </a:endParaRPr>
          </a:p>
          <a:p>
            <a:pPr algn="just">
              <a:lnSpc>
                <a:spcPct val="170000"/>
              </a:lnSpc>
            </a:pPr>
            <a:r>
              <a:rPr lang="el-GR" b="1" u="sng" dirty="0" smtClean="0">
                <a:solidFill>
                  <a:schemeClr val="tx1"/>
                </a:solidFill>
              </a:rPr>
              <a:t>Είδη </a:t>
            </a:r>
            <a:r>
              <a:rPr lang="el-GR" b="1" u="sng" dirty="0">
                <a:solidFill>
                  <a:schemeClr val="tx1"/>
                </a:solidFill>
              </a:rPr>
              <a:t>ερμηνείας δικαίου </a:t>
            </a:r>
            <a:endParaRPr lang="el-GR" b="1" u="sng" dirty="0" smtClean="0">
              <a:solidFill>
                <a:schemeClr val="tx1"/>
              </a:solidFill>
            </a:endParaRPr>
          </a:p>
          <a:p>
            <a:pPr algn="just">
              <a:lnSpc>
                <a:spcPct val="170000"/>
              </a:lnSpc>
              <a:buFont typeface="Arial" panose="020B0604020202020204" pitchFamily="34" charset="0"/>
              <a:buChar char="•"/>
            </a:pPr>
            <a:r>
              <a:rPr lang="el-GR" b="1" dirty="0" smtClean="0">
                <a:solidFill>
                  <a:schemeClr val="tx1"/>
                </a:solidFill>
              </a:rPr>
              <a:t>Η </a:t>
            </a:r>
            <a:r>
              <a:rPr lang="el-GR" b="1" u="sng" dirty="0">
                <a:solidFill>
                  <a:schemeClr val="tx1"/>
                </a:solidFill>
              </a:rPr>
              <a:t>γραμματική ερμηνεία</a:t>
            </a:r>
            <a:r>
              <a:rPr lang="en-US" b="1" dirty="0">
                <a:solidFill>
                  <a:schemeClr val="tx1"/>
                </a:solidFill>
              </a:rPr>
              <a:t>:</a:t>
            </a:r>
            <a:r>
              <a:rPr lang="el-GR" b="1" dirty="0">
                <a:solidFill>
                  <a:schemeClr val="tx1"/>
                </a:solidFill>
              </a:rPr>
              <a:t> Αναζητείται το νόημα μέσα από τη διατύπωση των λέξεων του και μόνο.</a:t>
            </a:r>
          </a:p>
          <a:p>
            <a:pPr algn="just">
              <a:lnSpc>
                <a:spcPct val="170000"/>
              </a:lnSpc>
              <a:buFont typeface="Arial" panose="020B0604020202020204" pitchFamily="34" charset="0"/>
              <a:buChar char="•"/>
            </a:pPr>
            <a:r>
              <a:rPr lang="el-GR" b="1" dirty="0">
                <a:solidFill>
                  <a:schemeClr val="tx1"/>
                </a:solidFill>
              </a:rPr>
              <a:t>Η </a:t>
            </a:r>
            <a:r>
              <a:rPr lang="el-GR" b="1" u="sng" dirty="0">
                <a:solidFill>
                  <a:schemeClr val="tx1"/>
                </a:solidFill>
              </a:rPr>
              <a:t>λογική ερμηνεία</a:t>
            </a:r>
            <a:r>
              <a:rPr lang="en-US" b="1" dirty="0">
                <a:solidFill>
                  <a:schemeClr val="tx1"/>
                </a:solidFill>
              </a:rPr>
              <a:t>:</a:t>
            </a:r>
            <a:r>
              <a:rPr lang="el-GR" b="1" dirty="0">
                <a:solidFill>
                  <a:schemeClr val="tx1"/>
                </a:solidFill>
              </a:rPr>
              <a:t> Αναζητείται το νόημα μέσα από τη δομή της σκέψης του νομοθέτη.</a:t>
            </a:r>
          </a:p>
          <a:p>
            <a:pPr algn="just">
              <a:lnSpc>
                <a:spcPct val="170000"/>
              </a:lnSpc>
              <a:buFont typeface="Arial" panose="020B0604020202020204" pitchFamily="34" charset="0"/>
              <a:buChar char="•"/>
            </a:pPr>
            <a:r>
              <a:rPr lang="el-GR" b="1" dirty="0">
                <a:solidFill>
                  <a:schemeClr val="tx1"/>
                </a:solidFill>
              </a:rPr>
              <a:t>Η </a:t>
            </a:r>
            <a:r>
              <a:rPr lang="el-GR" b="1" u="sng" dirty="0">
                <a:solidFill>
                  <a:schemeClr val="tx1"/>
                </a:solidFill>
              </a:rPr>
              <a:t>ιστορική ερμηνεία</a:t>
            </a:r>
            <a:r>
              <a:rPr lang="en-US" b="1" dirty="0">
                <a:solidFill>
                  <a:schemeClr val="tx1"/>
                </a:solidFill>
              </a:rPr>
              <a:t>:</a:t>
            </a:r>
            <a:r>
              <a:rPr lang="el-GR" b="1" dirty="0">
                <a:solidFill>
                  <a:schemeClr val="tx1"/>
                </a:solidFill>
              </a:rPr>
              <a:t> Αναζητείται το νόημα μέσα από τις ιστορικές συνθήκες και το χρόνο θέσπισης του κανόνα δικαίου.</a:t>
            </a:r>
          </a:p>
          <a:p>
            <a:pPr algn="just">
              <a:lnSpc>
                <a:spcPct val="170000"/>
              </a:lnSpc>
              <a:buFont typeface="Arial" panose="020B0604020202020204" pitchFamily="34" charset="0"/>
              <a:buChar char="•"/>
            </a:pPr>
            <a:r>
              <a:rPr lang="el-GR" b="1" dirty="0">
                <a:solidFill>
                  <a:schemeClr val="tx1"/>
                </a:solidFill>
              </a:rPr>
              <a:t>Η </a:t>
            </a:r>
            <a:r>
              <a:rPr lang="el-GR" b="1" u="sng" dirty="0">
                <a:solidFill>
                  <a:schemeClr val="tx1"/>
                </a:solidFill>
              </a:rPr>
              <a:t>συστηματική ερμηνεία</a:t>
            </a:r>
            <a:r>
              <a:rPr lang="en-US" b="1" dirty="0">
                <a:solidFill>
                  <a:schemeClr val="tx1"/>
                </a:solidFill>
              </a:rPr>
              <a:t>:</a:t>
            </a:r>
            <a:r>
              <a:rPr lang="el-GR" b="1" dirty="0">
                <a:solidFill>
                  <a:schemeClr val="tx1"/>
                </a:solidFill>
              </a:rPr>
              <a:t> Αναζητείται το νόημα μέσα από το σύνολο του συστήματος δικαίου, όπου ευρίσκεται ο κανόνας δικαίου τον οποίο επιθυμεί ο εφαρμοστής να ερμηνεύσει και να εφαρμόσει. </a:t>
            </a:r>
          </a:p>
          <a:p>
            <a:pPr algn="just">
              <a:buFont typeface="Arial" panose="020B0604020202020204" pitchFamily="34" charset="0"/>
              <a:buChar char="•"/>
            </a:pPr>
            <a:r>
              <a:rPr lang="el-GR" b="1" dirty="0">
                <a:solidFill>
                  <a:schemeClr val="tx1"/>
                </a:solidFill>
              </a:rPr>
              <a:t>Η </a:t>
            </a:r>
            <a:r>
              <a:rPr lang="el-GR" b="1" u="sng" dirty="0">
                <a:solidFill>
                  <a:schemeClr val="tx1"/>
                </a:solidFill>
              </a:rPr>
              <a:t>τελεολογική ή τελολογική ερμηνεία</a:t>
            </a:r>
            <a:r>
              <a:rPr lang="en-US" b="1" u="sng" dirty="0">
                <a:solidFill>
                  <a:schemeClr val="tx1"/>
                </a:solidFill>
              </a:rPr>
              <a:t>:</a:t>
            </a:r>
            <a:r>
              <a:rPr lang="el-GR" b="1" u="sng" dirty="0">
                <a:solidFill>
                  <a:schemeClr val="tx1"/>
                </a:solidFill>
              </a:rPr>
              <a:t> </a:t>
            </a:r>
            <a:r>
              <a:rPr lang="el-GR" b="1" dirty="0">
                <a:solidFill>
                  <a:schemeClr val="tx1"/>
                </a:solidFill>
              </a:rPr>
              <a:t>Αναζητείται το νόημα μέσα από το σκοπό του νομοθέτη. </a:t>
            </a:r>
          </a:p>
          <a:p>
            <a:pPr algn="just">
              <a:buFont typeface="Arial" panose="020B0604020202020204" pitchFamily="34" charset="0"/>
              <a:buChar char="•"/>
            </a:pPr>
            <a:r>
              <a:rPr lang="el-GR" b="1" dirty="0">
                <a:solidFill>
                  <a:schemeClr val="tx1"/>
                </a:solidFill>
              </a:rPr>
              <a:t>Η </a:t>
            </a:r>
            <a:r>
              <a:rPr lang="el-GR" b="1" u="sng" dirty="0">
                <a:solidFill>
                  <a:schemeClr val="tx1"/>
                </a:solidFill>
              </a:rPr>
              <a:t>αναλογική εφαρμογή</a:t>
            </a:r>
            <a:r>
              <a:rPr lang="en-US" b="1" u="sng" dirty="0">
                <a:solidFill>
                  <a:schemeClr val="tx1"/>
                </a:solidFill>
              </a:rPr>
              <a:t>:</a:t>
            </a:r>
            <a:r>
              <a:rPr lang="el-GR" b="1" dirty="0">
                <a:solidFill>
                  <a:schemeClr val="tx1"/>
                </a:solidFill>
              </a:rPr>
              <a:t> Αναζητείται το νόημα μέσα από την εφαρμογή αναλογικά και άλλων κανόνων δικαίου.</a:t>
            </a:r>
          </a:p>
          <a:p>
            <a:pPr algn="just">
              <a:buFont typeface="Arial" panose="020B0604020202020204" pitchFamily="34" charset="0"/>
              <a:buChar char="•"/>
            </a:pPr>
            <a:r>
              <a:rPr lang="el-GR" b="1" dirty="0">
                <a:solidFill>
                  <a:schemeClr val="tx1"/>
                </a:solidFill>
              </a:rPr>
              <a:t>Η </a:t>
            </a:r>
            <a:r>
              <a:rPr lang="el-GR" b="1" u="sng" dirty="0">
                <a:solidFill>
                  <a:schemeClr val="tx1"/>
                </a:solidFill>
              </a:rPr>
              <a:t>συσταλτική ερμηνεία</a:t>
            </a:r>
            <a:r>
              <a:rPr lang="en-US" b="1" u="sng" dirty="0">
                <a:solidFill>
                  <a:schemeClr val="tx1"/>
                </a:solidFill>
              </a:rPr>
              <a:t>:</a:t>
            </a:r>
            <a:r>
              <a:rPr lang="el-GR" b="1" dirty="0">
                <a:solidFill>
                  <a:schemeClr val="tx1"/>
                </a:solidFill>
              </a:rPr>
              <a:t> Αναζητείται το νόημα και ο νομοθέτης έχει εκφραστεί ευρύτερα από ότι το επιτρέπει η διατύπωση του γράμματος του κανόνα δικαίου.</a:t>
            </a:r>
          </a:p>
          <a:p>
            <a:pPr algn="just">
              <a:buFont typeface="Arial" panose="020B0604020202020204" pitchFamily="34" charset="0"/>
              <a:buChar char="•"/>
            </a:pPr>
            <a:r>
              <a:rPr lang="el-GR" b="1" dirty="0">
                <a:solidFill>
                  <a:schemeClr val="tx1"/>
                </a:solidFill>
              </a:rPr>
              <a:t>Η </a:t>
            </a:r>
            <a:r>
              <a:rPr lang="el-GR" b="1" u="sng" dirty="0">
                <a:solidFill>
                  <a:schemeClr val="tx1"/>
                </a:solidFill>
              </a:rPr>
              <a:t>διασταλτική ερμηνεία</a:t>
            </a:r>
            <a:r>
              <a:rPr lang="en-US" b="1" u="sng" dirty="0">
                <a:solidFill>
                  <a:schemeClr val="tx1"/>
                </a:solidFill>
              </a:rPr>
              <a:t>:</a:t>
            </a:r>
            <a:r>
              <a:rPr lang="el-GR" b="1" dirty="0">
                <a:solidFill>
                  <a:schemeClr val="tx1"/>
                </a:solidFill>
              </a:rPr>
              <a:t> Αναζητείται το νόημα και ο νομοθέτης έχει εκφρασθεί στενότερα του δέοντος. </a:t>
            </a:r>
          </a:p>
          <a:p>
            <a:endParaRPr lang="en-US" b="1" u="sng" dirty="0">
              <a:solidFill>
                <a:schemeClr val="tx1"/>
              </a:solidFill>
            </a:endParaRPr>
          </a:p>
          <a:p>
            <a:endParaRPr lang="el-GR" dirty="0"/>
          </a:p>
        </p:txBody>
      </p:sp>
      <p:sp>
        <p:nvSpPr>
          <p:cNvPr id="4" name="Θέση υποσέλιδου 3">
            <a:extLst>
              <a:ext uri="{FF2B5EF4-FFF2-40B4-BE49-F238E27FC236}">
                <a16:creationId xmlns:a16="http://schemas.microsoft.com/office/drawing/2014/main" id="{851A6FD4-7CFF-A268-493A-F9A1AE5F6D1C}"/>
              </a:ext>
            </a:extLst>
          </p:cNvPr>
          <p:cNvSpPr>
            <a:spLocks noGrp="1"/>
          </p:cNvSpPr>
          <p:nvPr>
            <p:ph type="ftr" sz="quarter" idx="11"/>
          </p:nvPr>
        </p:nvSpPr>
        <p:spPr>
          <a:xfrm>
            <a:off x="746160" y="6492875"/>
            <a:ext cx="6297612" cy="365125"/>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FF3A0260-815B-E21A-94BE-57DFFA1873C8}"/>
              </a:ext>
            </a:extLst>
          </p:cNvPr>
          <p:cNvSpPr>
            <a:spLocks noGrp="1"/>
          </p:cNvSpPr>
          <p:nvPr>
            <p:ph type="sldNum" sz="quarter" idx="12"/>
          </p:nvPr>
        </p:nvSpPr>
        <p:spPr/>
        <p:txBody>
          <a:bodyPr/>
          <a:lstStyle/>
          <a:p>
            <a:fld id="{DB59495A-C37B-4691-89A7-1697C2CFAB8A}" type="slidenum">
              <a:rPr lang="el-GR" smtClean="0"/>
              <a:t>12</a:t>
            </a:fld>
            <a:endParaRPr lang="el-GR"/>
          </a:p>
        </p:txBody>
      </p:sp>
    </p:spTree>
    <p:extLst>
      <p:ext uri="{BB962C8B-B14F-4D97-AF65-F5344CB8AC3E}">
        <p14:creationId xmlns:p14="http://schemas.microsoft.com/office/powerpoint/2010/main" val="20580848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C1B560E-8962-10DD-7791-F986753259DD}"/>
              </a:ext>
            </a:extLst>
          </p:cNvPr>
          <p:cNvSpPr>
            <a:spLocks noGrp="1"/>
          </p:cNvSpPr>
          <p:nvPr>
            <p:ph idx="1"/>
          </p:nvPr>
        </p:nvSpPr>
        <p:spPr>
          <a:xfrm>
            <a:off x="431526" y="872564"/>
            <a:ext cx="8958279" cy="4761320"/>
          </a:xfrm>
        </p:spPr>
        <p:txBody>
          <a:bodyPr>
            <a:normAutofit/>
          </a:bodyPr>
          <a:lstStyle/>
          <a:p>
            <a:r>
              <a:rPr lang="el-GR" b="1" u="sng" dirty="0">
                <a:solidFill>
                  <a:schemeClr val="tx1"/>
                </a:solidFill>
              </a:rPr>
              <a:t>Ερμηνευτικές αρχές</a:t>
            </a:r>
            <a:r>
              <a:rPr lang="el-GR" b="1" dirty="0">
                <a:solidFill>
                  <a:schemeClr val="tx1"/>
                </a:solidFill>
              </a:rPr>
              <a:t> που διασφαλίζουν την ιεραρχική, χρονική και λογική ενότητα της έννομης τάξης </a:t>
            </a:r>
            <a:r>
              <a:rPr lang="en-US" b="1" dirty="0" smtClean="0">
                <a:solidFill>
                  <a:schemeClr val="tx1"/>
                </a:solidFill>
              </a:rPr>
              <a:t>: </a:t>
            </a:r>
            <a:endParaRPr lang="el-GR" b="1" dirty="0">
              <a:solidFill>
                <a:schemeClr val="tx1"/>
              </a:solidFill>
            </a:endParaRPr>
          </a:p>
          <a:p>
            <a:pPr marL="0" indent="0">
              <a:buNone/>
            </a:pPr>
            <a:endParaRPr lang="en-US" b="1" dirty="0">
              <a:solidFill>
                <a:schemeClr val="tx1"/>
              </a:solidFill>
            </a:endParaRPr>
          </a:p>
          <a:p>
            <a:r>
              <a:rPr lang="en-US" b="1" dirty="0">
                <a:solidFill>
                  <a:schemeClr val="tx1"/>
                </a:solidFill>
              </a:rPr>
              <a:t>1. </a:t>
            </a:r>
            <a:r>
              <a:rPr lang="el-GR" b="1" dirty="0">
                <a:solidFill>
                  <a:schemeClr val="tx1"/>
                </a:solidFill>
              </a:rPr>
              <a:t>Ο </a:t>
            </a:r>
            <a:r>
              <a:rPr lang="el-GR" b="1" u="sng" dirty="0">
                <a:solidFill>
                  <a:schemeClr val="tx1"/>
                </a:solidFill>
              </a:rPr>
              <a:t>υπέρτερος νόμος </a:t>
            </a:r>
            <a:r>
              <a:rPr lang="el-GR" b="1" dirty="0">
                <a:solidFill>
                  <a:schemeClr val="tx1"/>
                </a:solidFill>
              </a:rPr>
              <a:t>κατισχύει του υποδεέστερου (</a:t>
            </a:r>
            <a:r>
              <a:rPr lang="en-US" b="1" dirty="0">
                <a:solidFill>
                  <a:schemeClr val="tx1"/>
                </a:solidFill>
              </a:rPr>
              <a:t>lex superior derogate </a:t>
            </a:r>
            <a:r>
              <a:rPr lang="en-US" b="1" dirty="0" err="1">
                <a:solidFill>
                  <a:schemeClr val="tx1"/>
                </a:solidFill>
              </a:rPr>
              <a:t>legi</a:t>
            </a:r>
            <a:r>
              <a:rPr lang="en-US" b="1" dirty="0">
                <a:solidFill>
                  <a:schemeClr val="tx1"/>
                </a:solidFill>
              </a:rPr>
              <a:t> </a:t>
            </a:r>
            <a:r>
              <a:rPr lang="en-US" b="1" dirty="0" err="1">
                <a:solidFill>
                  <a:schemeClr val="tx1"/>
                </a:solidFill>
              </a:rPr>
              <a:t>inferiori</a:t>
            </a:r>
            <a:r>
              <a:rPr lang="en-US" b="1" dirty="0">
                <a:solidFill>
                  <a:schemeClr val="tx1"/>
                </a:solidFill>
              </a:rPr>
              <a:t>)</a:t>
            </a:r>
            <a:r>
              <a:rPr lang="el-GR" b="1" dirty="0">
                <a:solidFill>
                  <a:schemeClr val="tx1"/>
                </a:solidFill>
              </a:rPr>
              <a:t>.</a:t>
            </a:r>
          </a:p>
          <a:p>
            <a:pPr marL="0" indent="0">
              <a:buNone/>
            </a:pPr>
            <a:endParaRPr lang="en-US" b="1" dirty="0">
              <a:solidFill>
                <a:schemeClr val="tx1"/>
              </a:solidFill>
            </a:endParaRPr>
          </a:p>
          <a:p>
            <a:r>
              <a:rPr lang="en-US" b="1" dirty="0">
                <a:solidFill>
                  <a:schemeClr val="tx1"/>
                </a:solidFill>
              </a:rPr>
              <a:t>2. </a:t>
            </a:r>
            <a:r>
              <a:rPr lang="el-GR" b="1" dirty="0">
                <a:solidFill>
                  <a:schemeClr val="tx1"/>
                </a:solidFill>
              </a:rPr>
              <a:t>Ο </a:t>
            </a:r>
            <a:r>
              <a:rPr lang="el-GR" b="1" u="sng" dirty="0">
                <a:solidFill>
                  <a:schemeClr val="tx1"/>
                </a:solidFill>
              </a:rPr>
              <a:t>νεότερος νόμος </a:t>
            </a:r>
            <a:r>
              <a:rPr lang="el-GR" b="1" dirty="0">
                <a:solidFill>
                  <a:schemeClr val="tx1"/>
                </a:solidFill>
              </a:rPr>
              <a:t>κατισχύει του προγενέστερου </a:t>
            </a:r>
            <a:r>
              <a:rPr lang="en-US" b="1" dirty="0">
                <a:solidFill>
                  <a:schemeClr val="tx1"/>
                </a:solidFill>
              </a:rPr>
              <a:t>(lex posterior </a:t>
            </a:r>
            <a:r>
              <a:rPr lang="en-US" b="1" dirty="0" err="1">
                <a:solidFill>
                  <a:schemeClr val="tx1"/>
                </a:solidFill>
              </a:rPr>
              <a:t>derogat</a:t>
            </a:r>
            <a:r>
              <a:rPr lang="en-US" b="1" dirty="0">
                <a:solidFill>
                  <a:schemeClr val="tx1"/>
                </a:solidFill>
              </a:rPr>
              <a:t> </a:t>
            </a:r>
            <a:r>
              <a:rPr lang="en-US" b="1" dirty="0" err="1">
                <a:solidFill>
                  <a:schemeClr val="tx1"/>
                </a:solidFill>
              </a:rPr>
              <a:t>legi</a:t>
            </a:r>
            <a:r>
              <a:rPr lang="en-US" b="1" dirty="0">
                <a:solidFill>
                  <a:schemeClr val="tx1"/>
                </a:solidFill>
              </a:rPr>
              <a:t> priori)</a:t>
            </a:r>
            <a:r>
              <a:rPr lang="el-GR" b="1" dirty="0">
                <a:solidFill>
                  <a:schemeClr val="tx1"/>
                </a:solidFill>
              </a:rPr>
              <a:t>.</a:t>
            </a:r>
          </a:p>
          <a:p>
            <a:pPr marL="0" indent="0">
              <a:buNone/>
            </a:pPr>
            <a:endParaRPr lang="el-GR" b="1" dirty="0">
              <a:solidFill>
                <a:schemeClr val="tx1"/>
              </a:solidFill>
            </a:endParaRPr>
          </a:p>
          <a:p>
            <a:r>
              <a:rPr lang="el-GR" b="1" dirty="0">
                <a:solidFill>
                  <a:schemeClr val="tx1"/>
                </a:solidFill>
              </a:rPr>
              <a:t>3. Ο </a:t>
            </a:r>
            <a:r>
              <a:rPr lang="el-GR" b="1" u="sng" dirty="0">
                <a:solidFill>
                  <a:schemeClr val="tx1"/>
                </a:solidFill>
              </a:rPr>
              <a:t>ειδικός νόμος </a:t>
            </a:r>
            <a:r>
              <a:rPr lang="el-GR" b="1" dirty="0">
                <a:solidFill>
                  <a:schemeClr val="tx1"/>
                </a:solidFill>
              </a:rPr>
              <a:t>κατισχύει του γενικού (</a:t>
            </a:r>
            <a:r>
              <a:rPr lang="en-US" b="1" dirty="0">
                <a:solidFill>
                  <a:schemeClr val="tx1"/>
                </a:solidFill>
              </a:rPr>
              <a:t>lex </a:t>
            </a:r>
            <a:r>
              <a:rPr lang="en-US" b="1" dirty="0" err="1">
                <a:solidFill>
                  <a:schemeClr val="tx1"/>
                </a:solidFill>
              </a:rPr>
              <a:t>specialis</a:t>
            </a:r>
            <a:r>
              <a:rPr lang="en-US" b="1" dirty="0">
                <a:solidFill>
                  <a:schemeClr val="tx1"/>
                </a:solidFill>
              </a:rPr>
              <a:t> </a:t>
            </a:r>
            <a:r>
              <a:rPr lang="en-US" b="1" dirty="0" err="1">
                <a:solidFill>
                  <a:schemeClr val="tx1"/>
                </a:solidFill>
              </a:rPr>
              <a:t>derogat</a:t>
            </a:r>
            <a:r>
              <a:rPr lang="en-US" b="1" dirty="0">
                <a:solidFill>
                  <a:schemeClr val="tx1"/>
                </a:solidFill>
              </a:rPr>
              <a:t> </a:t>
            </a:r>
            <a:r>
              <a:rPr lang="en-US" b="1" dirty="0" err="1">
                <a:solidFill>
                  <a:schemeClr val="tx1"/>
                </a:solidFill>
              </a:rPr>
              <a:t>legi</a:t>
            </a:r>
            <a:r>
              <a:rPr lang="en-US" b="1" dirty="0">
                <a:solidFill>
                  <a:schemeClr val="tx1"/>
                </a:solidFill>
              </a:rPr>
              <a:t> </a:t>
            </a:r>
            <a:r>
              <a:rPr lang="en-US" b="1" dirty="0" err="1">
                <a:solidFill>
                  <a:schemeClr val="tx1"/>
                </a:solidFill>
              </a:rPr>
              <a:t>generali</a:t>
            </a:r>
            <a:r>
              <a:rPr lang="en-US" b="1" dirty="0">
                <a:solidFill>
                  <a:schemeClr val="tx1"/>
                </a:solidFill>
              </a:rPr>
              <a:t>).</a:t>
            </a:r>
            <a:endParaRPr lang="el-GR" b="1" dirty="0">
              <a:solidFill>
                <a:schemeClr val="tx1"/>
              </a:solidFill>
            </a:endParaRPr>
          </a:p>
          <a:p>
            <a:pPr marL="0" indent="0">
              <a:buNone/>
            </a:pPr>
            <a:endParaRPr lang="en-US" b="1" dirty="0">
              <a:solidFill>
                <a:schemeClr val="tx1"/>
              </a:solidFill>
            </a:endParaRPr>
          </a:p>
          <a:p>
            <a:r>
              <a:rPr lang="en-US" b="1" dirty="0">
                <a:solidFill>
                  <a:schemeClr val="tx1"/>
                </a:solidFill>
              </a:rPr>
              <a:t>4. </a:t>
            </a:r>
            <a:r>
              <a:rPr lang="el-GR" b="1" dirty="0">
                <a:solidFill>
                  <a:schemeClr val="tx1"/>
                </a:solidFill>
              </a:rPr>
              <a:t>Ο </a:t>
            </a:r>
            <a:r>
              <a:rPr lang="el-GR" b="1" u="sng" dirty="0">
                <a:solidFill>
                  <a:schemeClr val="tx1"/>
                </a:solidFill>
              </a:rPr>
              <a:t>νεότερος γενικός νόμος </a:t>
            </a:r>
            <a:r>
              <a:rPr lang="el-GR" b="1" dirty="0">
                <a:solidFill>
                  <a:schemeClr val="tx1"/>
                </a:solidFill>
              </a:rPr>
              <a:t>δεν κατισχύει του </a:t>
            </a:r>
            <a:r>
              <a:rPr lang="el-GR" b="1" u="sng" dirty="0">
                <a:solidFill>
                  <a:schemeClr val="tx1"/>
                </a:solidFill>
              </a:rPr>
              <a:t>προγενέστερου ειδικού </a:t>
            </a:r>
            <a:r>
              <a:rPr lang="en-US" b="1" dirty="0">
                <a:solidFill>
                  <a:schemeClr val="tx1"/>
                </a:solidFill>
              </a:rPr>
              <a:t>(lex posterior </a:t>
            </a:r>
            <a:r>
              <a:rPr lang="en-US" b="1" dirty="0" err="1">
                <a:solidFill>
                  <a:schemeClr val="tx1"/>
                </a:solidFill>
              </a:rPr>
              <a:t>generalis</a:t>
            </a:r>
            <a:r>
              <a:rPr lang="en-US" b="1" dirty="0">
                <a:solidFill>
                  <a:schemeClr val="tx1"/>
                </a:solidFill>
              </a:rPr>
              <a:t> non </a:t>
            </a:r>
            <a:r>
              <a:rPr lang="en-US" b="1" dirty="0" err="1">
                <a:solidFill>
                  <a:schemeClr val="tx1"/>
                </a:solidFill>
              </a:rPr>
              <a:t>derogat</a:t>
            </a:r>
            <a:r>
              <a:rPr lang="en-US" b="1" dirty="0">
                <a:solidFill>
                  <a:schemeClr val="tx1"/>
                </a:solidFill>
              </a:rPr>
              <a:t> </a:t>
            </a:r>
            <a:r>
              <a:rPr lang="en-US" b="1" dirty="0" err="1">
                <a:solidFill>
                  <a:schemeClr val="tx1"/>
                </a:solidFill>
              </a:rPr>
              <a:t>legi</a:t>
            </a:r>
            <a:r>
              <a:rPr lang="en-US" b="1" dirty="0">
                <a:solidFill>
                  <a:schemeClr val="tx1"/>
                </a:solidFill>
              </a:rPr>
              <a:t> priori </a:t>
            </a:r>
            <a:r>
              <a:rPr lang="en-US" b="1" dirty="0" err="1">
                <a:solidFill>
                  <a:schemeClr val="tx1"/>
                </a:solidFill>
              </a:rPr>
              <a:t>speciali</a:t>
            </a:r>
            <a:r>
              <a:rPr lang="en-US" b="1" dirty="0">
                <a:solidFill>
                  <a:schemeClr val="tx1"/>
                </a:solidFill>
              </a:rPr>
              <a:t>)</a:t>
            </a:r>
            <a:r>
              <a:rPr lang="el-GR" b="1" dirty="0">
                <a:solidFill>
                  <a:schemeClr val="tx1"/>
                </a:solidFill>
              </a:rPr>
              <a:t>.</a:t>
            </a:r>
          </a:p>
        </p:txBody>
      </p:sp>
      <p:sp>
        <p:nvSpPr>
          <p:cNvPr id="4" name="Θέση υποσέλιδου 3">
            <a:extLst>
              <a:ext uri="{FF2B5EF4-FFF2-40B4-BE49-F238E27FC236}">
                <a16:creationId xmlns:a16="http://schemas.microsoft.com/office/drawing/2014/main" id="{19960992-425C-F5E5-CF32-FFBB13F8CB86}"/>
              </a:ext>
            </a:extLst>
          </p:cNvPr>
          <p:cNvSpPr>
            <a:spLocks noGrp="1"/>
          </p:cNvSpPr>
          <p:nvPr>
            <p:ph type="ftr" sz="quarter" idx="11"/>
          </p:nvPr>
        </p:nvSpPr>
        <p:spPr>
          <a:xfrm>
            <a:off x="647837" y="6406487"/>
            <a:ext cx="6297612" cy="365125"/>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BDED51B0-F2A7-FDDD-A735-561087358547}"/>
              </a:ext>
            </a:extLst>
          </p:cNvPr>
          <p:cNvSpPr>
            <a:spLocks noGrp="1"/>
          </p:cNvSpPr>
          <p:nvPr>
            <p:ph type="sldNum" sz="quarter" idx="12"/>
          </p:nvPr>
        </p:nvSpPr>
        <p:spPr/>
        <p:txBody>
          <a:bodyPr/>
          <a:lstStyle/>
          <a:p>
            <a:fld id="{DB59495A-C37B-4691-89A7-1697C2CFAB8A}" type="slidenum">
              <a:rPr lang="el-GR" smtClean="0"/>
              <a:t>13</a:t>
            </a:fld>
            <a:endParaRPr lang="el-GR"/>
          </a:p>
        </p:txBody>
      </p:sp>
    </p:spTree>
    <p:extLst>
      <p:ext uri="{BB962C8B-B14F-4D97-AF65-F5344CB8AC3E}">
        <p14:creationId xmlns:p14="http://schemas.microsoft.com/office/powerpoint/2010/main" val="3440335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B0E31682-6074-4A77-6ACE-10C0AB691516}"/>
              </a:ext>
            </a:extLst>
          </p:cNvPr>
          <p:cNvSpPr>
            <a:spLocks noGrp="1"/>
          </p:cNvSpPr>
          <p:nvPr>
            <p:ph idx="1"/>
          </p:nvPr>
        </p:nvSpPr>
        <p:spPr>
          <a:xfrm>
            <a:off x="569179" y="882395"/>
            <a:ext cx="8596668" cy="4712160"/>
          </a:xfrm>
        </p:spPr>
        <p:txBody>
          <a:bodyPr>
            <a:normAutofit lnSpcReduction="10000"/>
          </a:bodyPr>
          <a:lstStyle/>
          <a:p>
            <a:pPr>
              <a:lnSpc>
                <a:spcPct val="150000"/>
              </a:lnSpc>
            </a:pPr>
            <a:r>
              <a:rPr lang="el-GR" b="1" u="sng" dirty="0">
                <a:solidFill>
                  <a:schemeClr val="tx1"/>
                </a:solidFill>
              </a:rPr>
              <a:t>Ερμηνεία του Συνταγματικού Δικαίου</a:t>
            </a:r>
            <a:r>
              <a:rPr lang="en-US" b="1" u="sng" dirty="0">
                <a:solidFill>
                  <a:schemeClr val="tx1"/>
                </a:solidFill>
              </a:rPr>
              <a:t>:</a:t>
            </a:r>
            <a:r>
              <a:rPr lang="en-US" b="1" dirty="0">
                <a:solidFill>
                  <a:schemeClr val="tx1"/>
                </a:solidFill>
              </a:rPr>
              <a:t> </a:t>
            </a:r>
            <a:endParaRPr lang="el-GR" b="1" dirty="0">
              <a:solidFill>
                <a:schemeClr val="tx1"/>
              </a:solidFill>
            </a:endParaRPr>
          </a:p>
          <a:p>
            <a:pPr marL="0" indent="0">
              <a:lnSpc>
                <a:spcPct val="150000"/>
              </a:lnSpc>
              <a:buNone/>
            </a:pPr>
            <a:endParaRPr lang="el-GR" b="1" dirty="0">
              <a:solidFill>
                <a:schemeClr val="tx1"/>
              </a:solidFill>
            </a:endParaRPr>
          </a:p>
          <a:p>
            <a:pPr>
              <a:lnSpc>
                <a:spcPct val="150000"/>
              </a:lnSpc>
            </a:pPr>
            <a:r>
              <a:rPr lang="el-GR" b="1" dirty="0">
                <a:solidFill>
                  <a:schemeClr val="tx1"/>
                </a:solidFill>
              </a:rPr>
              <a:t>Η αρχή της ενότητας του Συντάγματος.</a:t>
            </a:r>
          </a:p>
          <a:p>
            <a:pPr>
              <a:lnSpc>
                <a:spcPct val="150000"/>
              </a:lnSpc>
            </a:pPr>
            <a:r>
              <a:rPr lang="el-GR" b="1" dirty="0">
                <a:solidFill>
                  <a:schemeClr val="tx1"/>
                </a:solidFill>
              </a:rPr>
              <a:t>Η αρχή της τυπικής ισοδυναμίας των συνταγματικών διατάξεων. </a:t>
            </a:r>
          </a:p>
          <a:p>
            <a:pPr>
              <a:lnSpc>
                <a:spcPct val="150000"/>
              </a:lnSpc>
            </a:pPr>
            <a:r>
              <a:rPr lang="el-GR" b="1" dirty="0">
                <a:solidFill>
                  <a:schemeClr val="tx1"/>
                </a:solidFill>
              </a:rPr>
              <a:t>Η αρχή της πρακτικής αρμονίας κατά την ερμηνεία τους.</a:t>
            </a:r>
          </a:p>
          <a:p>
            <a:pPr>
              <a:lnSpc>
                <a:spcPct val="150000"/>
              </a:lnSpc>
            </a:pPr>
            <a:endParaRPr lang="el-GR" b="1" dirty="0">
              <a:solidFill>
                <a:schemeClr val="tx1"/>
              </a:solidFill>
            </a:endParaRPr>
          </a:p>
          <a:p>
            <a:pPr>
              <a:lnSpc>
                <a:spcPct val="150000"/>
              </a:lnSpc>
            </a:pPr>
            <a:r>
              <a:rPr lang="el-GR" b="1" dirty="0">
                <a:solidFill>
                  <a:schemeClr val="tx1"/>
                </a:solidFill>
              </a:rPr>
              <a:t>Το τεκμήριο της συνταγματικότητας του νόμου. </a:t>
            </a:r>
          </a:p>
          <a:p>
            <a:pPr>
              <a:lnSpc>
                <a:spcPct val="150000"/>
              </a:lnSpc>
            </a:pPr>
            <a:r>
              <a:rPr lang="el-GR" b="1" dirty="0">
                <a:solidFill>
                  <a:schemeClr val="tx1"/>
                </a:solidFill>
              </a:rPr>
              <a:t>Η σύμφωνη με το Σύνταγμα ερμηνεία του νόμου. </a:t>
            </a:r>
          </a:p>
          <a:p>
            <a:pPr>
              <a:lnSpc>
                <a:spcPct val="150000"/>
              </a:lnSpc>
            </a:pPr>
            <a:r>
              <a:rPr lang="el-GR" b="1" dirty="0">
                <a:solidFill>
                  <a:schemeClr val="tx1"/>
                </a:solidFill>
              </a:rPr>
              <a:t>Η αρχή «</a:t>
            </a:r>
            <a:r>
              <a:rPr lang="en-US" b="1" dirty="0">
                <a:solidFill>
                  <a:schemeClr val="tx1"/>
                </a:solidFill>
              </a:rPr>
              <a:t>in </a:t>
            </a:r>
            <a:r>
              <a:rPr lang="en-US" b="1" dirty="0" err="1">
                <a:solidFill>
                  <a:schemeClr val="tx1"/>
                </a:solidFill>
              </a:rPr>
              <a:t>dubio</a:t>
            </a:r>
            <a:r>
              <a:rPr lang="en-US" b="1" dirty="0">
                <a:solidFill>
                  <a:schemeClr val="tx1"/>
                </a:solidFill>
              </a:rPr>
              <a:t> pro libertate</a:t>
            </a:r>
            <a:r>
              <a:rPr lang="el-GR" b="1" dirty="0">
                <a:solidFill>
                  <a:schemeClr val="tx1"/>
                </a:solidFill>
              </a:rPr>
              <a:t>» (εν αμφιβολία υπέρ της ελευθερίας)</a:t>
            </a:r>
            <a:r>
              <a:rPr lang="en-US" b="1" dirty="0">
                <a:solidFill>
                  <a:schemeClr val="tx1"/>
                </a:solidFill>
              </a:rPr>
              <a:t>.</a:t>
            </a:r>
            <a:endParaRPr lang="el-GR" b="1" dirty="0">
              <a:solidFill>
                <a:schemeClr val="tx1"/>
              </a:solidFill>
            </a:endParaRPr>
          </a:p>
        </p:txBody>
      </p:sp>
      <p:sp>
        <p:nvSpPr>
          <p:cNvPr id="4" name="Θέση υποσέλιδου 3">
            <a:extLst>
              <a:ext uri="{FF2B5EF4-FFF2-40B4-BE49-F238E27FC236}">
                <a16:creationId xmlns:a16="http://schemas.microsoft.com/office/drawing/2014/main" id="{4EC8D996-4280-3474-44B4-3439631C93AF}"/>
              </a:ext>
            </a:extLst>
          </p:cNvPr>
          <p:cNvSpPr>
            <a:spLocks noGrp="1"/>
          </p:cNvSpPr>
          <p:nvPr>
            <p:ph type="ftr" sz="quarter" idx="11"/>
          </p:nvPr>
        </p:nvSpPr>
        <p:spPr>
          <a:xfrm>
            <a:off x="421696" y="6391178"/>
            <a:ext cx="6578872" cy="487257"/>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E30F8443-36FB-DA4C-5091-4B4742015EB8}"/>
              </a:ext>
            </a:extLst>
          </p:cNvPr>
          <p:cNvSpPr>
            <a:spLocks noGrp="1"/>
          </p:cNvSpPr>
          <p:nvPr>
            <p:ph type="sldNum" sz="quarter" idx="12"/>
          </p:nvPr>
        </p:nvSpPr>
        <p:spPr/>
        <p:txBody>
          <a:bodyPr/>
          <a:lstStyle/>
          <a:p>
            <a:fld id="{DB59495A-C37B-4691-89A7-1697C2CFAB8A}" type="slidenum">
              <a:rPr lang="el-GR" smtClean="0"/>
              <a:t>14</a:t>
            </a:fld>
            <a:endParaRPr lang="el-GR"/>
          </a:p>
        </p:txBody>
      </p:sp>
    </p:spTree>
    <p:extLst>
      <p:ext uri="{BB962C8B-B14F-4D97-AF65-F5344CB8AC3E}">
        <p14:creationId xmlns:p14="http://schemas.microsoft.com/office/powerpoint/2010/main" val="2027172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AB84E87-E535-F3EE-26EB-0CA1BED4209C}"/>
              </a:ext>
            </a:extLst>
          </p:cNvPr>
          <p:cNvSpPr>
            <a:spLocks noGrp="1"/>
          </p:cNvSpPr>
          <p:nvPr>
            <p:ph idx="1"/>
          </p:nvPr>
        </p:nvSpPr>
        <p:spPr>
          <a:xfrm>
            <a:off x="157317" y="344129"/>
            <a:ext cx="9311148" cy="6174658"/>
          </a:xfrm>
        </p:spPr>
        <p:txBody>
          <a:bodyPr/>
          <a:lstStyle/>
          <a:p>
            <a:pPr marL="0" indent="0" algn="just">
              <a:lnSpc>
                <a:spcPct val="150000"/>
              </a:lnSpc>
              <a:buNone/>
            </a:pPr>
            <a:r>
              <a:rPr lang="el-GR" b="1" u="sng" dirty="0" smtClean="0">
                <a:solidFill>
                  <a:schemeClr val="tx1"/>
                </a:solidFill>
              </a:rPr>
              <a:t>Είδη Πολιτευμάτων</a:t>
            </a:r>
            <a:endParaRPr lang="el-GR" b="1" u="sng" dirty="0" smtClean="0">
              <a:solidFill>
                <a:schemeClr val="tx1"/>
              </a:solidFill>
            </a:endParaRPr>
          </a:p>
          <a:p>
            <a:pPr algn="just">
              <a:lnSpc>
                <a:spcPct val="150000"/>
              </a:lnSpc>
            </a:pPr>
            <a:r>
              <a:rPr lang="el-GR" b="1" u="sng" dirty="0" smtClean="0">
                <a:solidFill>
                  <a:schemeClr val="tx1"/>
                </a:solidFill>
              </a:rPr>
              <a:t>Αριστοκρατικά </a:t>
            </a:r>
            <a:r>
              <a:rPr lang="el-GR" b="1" u="sng" dirty="0">
                <a:solidFill>
                  <a:schemeClr val="tx1"/>
                </a:solidFill>
              </a:rPr>
              <a:t>ή ολιγαρχικά πολιτεύματα</a:t>
            </a:r>
            <a:r>
              <a:rPr lang="en-US" b="1" u="sng" dirty="0">
                <a:solidFill>
                  <a:schemeClr val="tx1"/>
                </a:solidFill>
              </a:rPr>
              <a:t>:</a:t>
            </a:r>
            <a:r>
              <a:rPr lang="en-US" b="1" dirty="0">
                <a:solidFill>
                  <a:schemeClr val="tx1"/>
                </a:solidFill>
              </a:rPr>
              <a:t> </a:t>
            </a:r>
            <a:r>
              <a:rPr lang="el-GR" b="1" dirty="0">
                <a:solidFill>
                  <a:schemeClr val="tx1"/>
                </a:solidFill>
              </a:rPr>
              <a:t>η κρατική εξουσία ασκείται από μια προνομιούχα κοινωνική τάξη που είναι και το ανώτατο πολιτειακό όργανο (πλουτοκρατία, κληρικοκρατία). Υπάγονται και οι στρατιωτικές δικτατορίες. </a:t>
            </a:r>
            <a:endParaRPr lang="el-GR" dirty="0"/>
          </a:p>
          <a:p>
            <a:pPr algn="just">
              <a:lnSpc>
                <a:spcPct val="150000"/>
              </a:lnSpc>
            </a:pPr>
            <a:r>
              <a:rPr lang="el-GR" b="1" dirty="0">
                <a:solidFill>
                  <a:schemeClr val="tx1"/>
                </a:solidFill>
              </a:rPr>
              <a:t> </a:t>
            </a:r>
            <a:r>
              <a:rPr lang="el-GR" b="1" u="sng" dirty="0">
                <a:solidFill>
                  <a:schemeClr val="tx1"/>
                </a:solidFill>
              </a:rPr>
              <a:t>Δημοκρατικά πολιτεύματα</a:t>
            </a:r>
            <a:r>
              <a:rPr lang="en-US" b="1" u="sng" dirty="0">
                <a:solidFill>
                  <a:schemeClr val="tx1"/>
                </a:solidFill>
              </a:rPr>
              <a:t>:</a:t>
            </a:r>
            <a:r>
              <a:rPr lang="en-US" b="1" dirty="0">
                <a:solidFill>
                  <a:schemeClr val="tx1"/>
                </a:solidFill>
              </a:rPr>
              <a:t> </a:t>
            </a:r>
            <a:r>
              <a:rPr lang="el-GR" b="1" dirty="0">
                <a:solidFill>
                  <a:schemeClr val="tx1"/>
                </a:solidFill>
              </a:rPr>
              <a:t>η κρατική εξουσία πηγάζει από το Λαό, ασκείται από αυτόν και υπέρ αυτού. Ο λαός είναι το ανώτατο πολιτειακό όργανο. </a:t>
            </a:r>
          </a:p>
          <a:p>
            <a:pPr algn="just">
              <a:lnSpc>
                <a:spcPct val="150000"/>
              </a:lnSpc>
            </a:pPr>
            <a:r>
              <a:rPr lang="el-GR" b="1" u="sng" dirty="0" smtClean="0">
                <a:solidFill>
                  <a:schemeClr val="tx1"/>
                </a:solidFill>
              </a:rPr>
              <a:t>Αντιπροσωπευτική </a:t>
            </a:r>
            <a:r>
              <a:rPr lang="el-GR" b="1" u="sng" dirty="0">
                <a:solidFill>
                  <a:schemeClr val="tx1"/>
                </a:solidFill>
              </a:rPr>
              <a:t>δημοκρατία</a:t>
            </a:r>
            <a:r>
              <a:rPr lang="en-US" b="1" u="sng" dirty="0">
                <a:solidFill>
                  <a:schemeClr val="tx1"/>
                </a:solidFill>
              </a:rPr>
              <a:t>:</a:t>
            </a:r>
            <a:r>
              <a:rPr lang="en-US" b="1" dirty="0">
                <a:solidFill>
                  <a:schemeClr val="tx1"/>
                </a:solidFill>
              </a:rPr>
              <a:t> </a:t>
            </a:r>
            <a:r>
              <a:rPr lang="el-GR" b="1" dirty="0">
                <a:solidFill>
                  <a:schemeClr val="tx1"/>
                </a:solidFill>
              </a:rPr>
              <a:t>ο λαός αυτοπεριορίζεται από το οικείο </a:t>
            </a:r>
            <a:r>
              <a:rPr lang="el-GR" b="1" dirty="0" smtClean="0">
                <a:solidFill>
                  <a:schemeClr val="tx1"/>
                </a:solidFill>
              </a:rPr>
              <a:t>Σύνταγμα και κυβερνά μέσω των αντιπροσώπων του.</a:t>
            </a:r>
            <a:endParaRPr lang="el-GR" b="1" dirty="0">
              <a:solidFill>
                <a:schemeClr val="tx1"/>
              </a:solidFill>
            </a:endParaRPr>
          </a:p>
          <a:p>
            <a:pPr algn="just">
              <a:lnSpc>
                <a:spcPct val="150000"/>
              </a:lnSpc>
            </a:pPr>
            <a:r>
              <a:rPr lang="el-GR" b="1" u="sng" dirty="0">
                <a:solidFill>
                  <a:schemeClr val="tx1"/>
                </a:solidFill>
              </a:rPr>
              <a:t>Άμεση δημοκρατία</a:t>
            </a:r>
            <a:r>
              <a:rPr lang="en-US" b="1" u="sng" dirty="0">
                <a:solidFill>
                  <a:schemeClr val="tx1"/>
                </a:solidFill>
              </a:rPr>
              <a:t>:</a:t>
            </a:r>
            <a:r>
              <a:rPr lang="en-US" b="1" dirty="0">
                <a:solidFill>
                  <a:schemeClr val="tx1"/>
                </a:solidFill>
              </a:rPr>
              <a:t> </a:t>
            </a:r>
            <a:r>
              <a:rPr lang="el-GR" b="1" dirty="0">
                <a:solidFill>
                  <a:schemeClr val="tx1"/>
                </a:solidFill>
              </a:rPr>
              <a:t>ο λαός ασκεί ο ίδιος χωρίς αντιπροσώπους την κρατική εξουσία, τουλάχιστον στις σπουδαιότερες εκφάνσεις της. </a:t>
            </a:r>
          </a:p>
          <a:p>
            <a:pPr algn="just">
              <a:lnSpc>
                <a:spcPct val="150000"/>
              </a:lnSpc>
            </a:pPr>
            <a:endParaRPr lang="el-GR" b="1" dirty="0">
              <a:solidFill>
                <a:schemeClr val="tx1"/>
              </a:solidFill>
            </a:endParaRPr>
          </a:p>
        </p:txBody>
      </p:sp>
      <p:sp>
        <p:nvSpPr>
          <p:cNvPr id="4" name="Θέση υποσέλιδου 3">
            <a:extLst>
              <a:ext uri="{FF2B5EF4-FFF2-40B4-BE49-F238E27FC236}">
                <a16:creationId xmlns:a16="http://schemas.microsoft.com/office/drawing/2014/main" id="{740B1AD1-0496-92F8-847B-4E3D763EA034}"/>
              </a:ext>
            </a:extLst>
          </p:cNvPr>
          <p:cNvSpPr>
            <a:spLocks noGrp="1"/>
          </p:cNvSpPr>
          <p:nvPr>
            <p:ph type="ftr" sz="quarter" idx="11"/>
          </p:nvPr>
        </p:nvSpPr>
        <p:spPr>
          <a:xfrm>
            <a:off x="510185" y="6440339"/>
            <a:ext cx="6297612" cy="365125"/>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FFF42C6B-8B52-B0E1-0297-FFE9C8AB2AAE}"/>
              </a:ext>
            </a:extLst>
          </p:cNvPr>
          <p:cNvSpPr>
            <a:spLocks noGrp="1"/>
          </p:cNvSpPr>
          <p:nvPr>
            <p:ph type="sldNum" sz="quarter" idx="12"/>
          </p:nvPr>
        </p:nvSpPr>
        <p:spPr/>
        <p:txBody>
          <a:bodyPr/>
          <a:lstStyle/>
          <a:p>
            <a:fld id="{DB59495A-C37B-4691-89A7-1697C2CFAB8A}" type="slidenum">
              <a:rPr lang="el-GR" smtClean="0"/>
              <a:t>15</a:t>
            </a:fld>
            <a:endParaRPr lang="el-GR"/>
          </a:p>
        </p:txBody>
      </p:sp>
    </p:spTree>
    <p:extLst>
      <p:ext uri="{BB962C8B-B14F-4D97-AF65-F5344CB8AC3E}">
        <p14:creationId xmlns:p14="http://schemas.microsoft.com/office/powerpoint/2010/main" val="10001947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B6799E0-626C-B78F-F999-2575D53DD4CA}"/>
              </a:ext>
            </a:extLst>
          </p:cNvPr>
          <p:cNvSpPr>
            <a:spLocks noGrp="1"/>
          </p:cNvSpPr>
          <p:nvPr>
            <p:ph idx="1"/>
          </p:nvPr>
        </p:nvSpPr>
        <p:spPr>
          <a:xfrm>
            <a:off x="98323" y="176981"/>
            <a:ext cx="9370142" cy="6361471"/>
          </a:xfrm>
        </p:spPr>
        <p:txBody>
          <a:bodyPr>
            <a:normAutofit/>
          </a:bodyPr>
          <a:lstStyle/>
          <a:p>
            <a:pPr algn="just">
              <a:lnSpc>
                <a:spcPct val="150000"/>
              </a:lnSpc>
            </a:pPr>
            <a:r>
              <a:rPr lang="el-GR" b="1" u="sng" dirty="0" smtClean="0">
                <a:solidFill>
                  <a:schemeClr val="tx1"/>
                </a:solidFill>
              </a:rPr>
              <a:t>Μοναρχικά </a:t>
            </a:r>
            <a:r>
              <a:rPr lang="el-GR" b="1" u="sng" dirty="0">
                <a:solidFill>
                  <a:schemeClr val="tx1"/>
                </a:solidFill>
              </a:rPr>
              <a:t>πολιτεύματα</a:t>
            </a:r>
            <a:r>
              <a:rPr lang="en-US" b="1" u="sng" dirty="0">
                <a:solidFill>
                  <a:schemeClr val="tx1"/>
                </a:solidFill>
              </a:rPr>
              <a:t>:</a:t>
            </a:r>
            <a:r>
              <a:rPr lang="el-GR" b="1" dirty="0">
                <a:solidFill>
                  <a:schemeClr val="tx1"/>
                </a:solidFill>
              </a:rPr>
              <a:t> η κρατική εξουσία ασκείται από ένα φυσικό πρόσωπο (μονάρχης, βασιλέας, αυτοκράτορας), που είναι και το ανώτατο πολιτειακό όργανο του κράτους. Κληρονομική μοναρχία (ισόβιος χαρακτήρας του μοναρχικού αξιώματος) ή αιρετή μοναρχία (εκλογή του μονάρχη), απόλυτη μοναρχία (μονάρχης νομικά απεριόριστος κατά την άσκηση των αρμοδιοτήτων του) ή περιορισμένη μοναρχία (νομικός περιορισμός του μονάρχη από το οικείο Σύνταγμα) ή ταξική μοναρχία (κρατικές λειτουργίες κατανέμονται μεταξύ του μονάρχη και των ανώτατων και ανώτερων κοινωνικών τάξεων). Συνταγματική μοναρχία (το Σύνταγμα διέπει την άσκηση της κρατικής εξουσίας) ή κοινοβουλευτική μοναρχία (ο μονάρχης διορίζει την Κυβέρνηση, η οποία όμως εκλέγεται από το Λαό και οφείλει να έχει την εμπιστοσύνη του Κοινοβουλίου). </a:t>
            </a:r>
          </a:p>
        </p:txBody>
      </p:sp>
      <p:sp>
        <p:nvSpPr>
          <p:cNvPr id="4" name="Θέση υποσέλιδου 3">
            <a:extLst>
              <a:ext uri="{FF2B5EF4-FFF2-40B4-BE49-F238E27FC236}">
                <a16:creationId xmlns:a16="http://schemas.microsoft.com/office/drawing/2014/main" id="{0DF4EDA9-6EDC-E8AF-0DFE-209D4FCECEB4}"/>
              </a:ext>
            </a:extLst>
          </p:cNvPr>
          <p:cNvSpPr>
            <a:spLocks noGrp="1"/>
          </p:cNvSpPr>
          <p:nvPr>
            <p:ph type="ftr" sz="quarter" idx="11"/>
          </p:nvPr>
        </p:nvSpPr>
        <p:spPr>
          <a:xfrm>
            <a:off x="402031" y="6430507"/>
            <a:ext cx="6297612" cy="365125"/>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E7904641-4B27-C193-77AB-EBC2DB3DAD54}"/>
              </a:ext>
            </a:extLst>
          </p:cNvPr>
          <p:cNvSpPr>
            <a:spLocks noGrp="1"/>
          </p:cNvSpPr>
          <p:nvPr>
            <p:ph type="sldNum" sz="quarter" idx="12"/>
          </p:nvPr>
        </p:nvSpPr>
        <p:spPr/>
        <p:txBody>
          <a:bodyPr/>
          <a:lstStyle/>
          <a:p>
            <a:fld id="{DB59495A-C37B-4691-89A7-1697C2CFAB8A}" type="slidenum">
              <a:rPr lang="el-GR" smtClean="0"/>
              <a:t>16</a:t>
            </a:fld>
            <a:endParaRPr lang="el-GR"/>
          </a:p>
        </p:txBody>
      </p:sp>
    </p:spTree>
    <p:extLst>
      <p:ext uri="{BB962C8B-B14F-4D97-AF65-F5344CB8AC3E}">
        <p14:creationId xmlns:p14="http://schemas.microsoft.com/office/powerpoint/2010/main" val="11142789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AB338FE-9F74-29C7-F031-500B1685CFD9}"/>
              </a:ext>
            </a:extLst>
          </p:cNvPr>
          <p:cNvSpPr>
            <a:spLocks noGrp="1"/>
          </p:cNvSpPr>
          <p:nvPr>
            <p:ph idx="1"/>
          </p:nvPr>
        </p:nvSpPr>
        <p:spPr>
          <a:xfrm>
            <a:off x="265471" y="226141"/>
            <a:ext cx="9232490" cy="6578445"/>
          </a:xfrm>
        </p:spPr>
        <p:txBody>
          <a:bodyPr>
            <a:normAutofit/>
          </a:bodyPr>
          <a:lstStyle/>
          <a:p>
            <a:pPr algn="just">
              <a:lnSpc>
                <a:spcPct val="150000"/>
              </a:lnSpc>
            </a:pPr>
            <a:r>
              <a:rPr lang="el-GR" b="1" u="sng" dirty="0" smtClean="0">
                <a:solidFill>
                  <a:schemeClr val="tx1"/>
                </a:solidFill>
              </a:rPr>
              <a:t>Αβασίλευτη </a:t>
            </a:r>
            <a:r>
              <a:rPr lang="el-GR" b="1" u="sng" dirty="0">
                <a:solidFill>
                  <a:schemeClr val="tx1"/>
                </a:solidFill>
              </a:rPr>
              <a:t>δημοκρατία</a:t>
            </a:r>
            <a:r>
              <a:rPr lang="en-US" b="1" u="sng" dirty="0">
                <a:solidFill>
                  <a:schemeClr val="tx1"/>
                </a:solidFill>
              </a:rPr>
              <a:t>:</a:t>
            </a:r>
            <a:r>
              <a:rPr lang="el-GR" b="1" dirty="0">
                <a:solidFill>
                  <a:schemeClr val="tx1"/>
                </a:solidFill>
              </a:rPr>
              <a:t> ο ανώτατος πολιτειακός άρχοντας είναι οποιοδήποτε άλλο αιρετό όργανο, κυρίως ο Πρόεδρος της Δημοκρατίας. </a:t>
            </a:r>
          </a:p>
          <a:p>
            <a:pPr algn="just">
              <a:lnSpc>
                <a:spcPct val="150000"/>
              </a:lnSpc>
            </a:pPr>
            <a:r>
              <a:rPr lang="el-GR" b="1" dirty="0">
                <a:solidFill>
                  <a:schemeClr val="tx1"/>
                </a:solidFill>
              </a:rPr>
              <a:t>Διάκριση σε </a:t>
            </a:r>
            <a:r>
              <a:rPr lang="el-GR" b="1" u="sng" dirty="0">
                <a:solidFill>
                  <a:schemeClr val="tx1"/>
                </a:solidFill>
              </a:rPr>
              <a:t>Προεδρική δημοκρατία</a:t>
            </a:r>
            <a:r>
              <a:rPr lang="el-GR" b="1" dirty="0">
                <a:solidFill>
                  <a:schemeClr val="tx1"/>
                </a:solidFill>
              </a:rPr>
              <a:t> και </a:t>
            </a:r>
            <a:r>
              <a:rPr lang="el-GR" b="1" u="sng" dirty="0">
                <a:solidFill>
                  <a:schemeClr val="tx1"/>
                </a:solidFill>
              </a:rPr>
              <a:t>Κοινοβουλευτική δημοκρατία</a:t>
            </a:r>
            <a:r>
              <a:rPr lang="el-GR" b="1" dirty="0">
                <a:solidFill>
                  <a:schemeClr val="tx1"/>
                </a:solidFill>
              </a:rPr>
              <a:t> (η θέση του Ανώτατου Άρχοντα κληρονομικού ή αιρετού είναι απλώς τιμητική- </a:t>
            </a:r>
            <a:r>
              <a:rPr lang="el-GR" b="1" dirty="0" err="1">
                <a:solidFill>
                  <a:schemeClr val="tx1"/>
                </a:solidFill>
              </a:rPr>
              <a:t>προεδρευόμενη</a:t>
            </a:r>
            <a:r>
              <a:rPr lang="el-GR" b="1" dirty="0">
                <a:solidFill>
                  <a:schemeClr val="tx1"/>
                </a:solidFill>
              </a:rPr>
              <a:t> ή βασιλευόμενη κοινοβουλευτική δημοκρατία).</a:t>
            </a:r>
          </a:p>
          <a:p>
            <a:pPr algn="just">
              <a:lnSpc>
                <a:spcPct val="150000"/>
              </a:lnSpc>
            </a:pPr>
            <a:r>
              <a:rPr lang="el-GR" b="1" dirty="0">
                <a:solidFill>
                  <a:schemeClr val="tx1"/>
                </a:solidFill>
              </a:rPr>
              <a:t>Τα σοσιαλιστικά κράτη που δημιουργήθηκαν στην Ευρώπη μετά το Β΄ Παγκόσμιο Πόλεμο αποτέλεσαν </a:t>
            </a:r>
            <a:r>
              <a:rPr lang="el-GR" b="1" u="sng" dirty="0">
                <a:solidFill>
                  <a:schemeClr val="tx1"/>
                </a:solidFill>
              </a:rPr>
              <a:t>λαϊκές δημοκρατίες</a:t>
            </a:r>
            <a:r>
              <a:rPr lang="el-GR" b="1" dirty="0">
                <a:solidFill>
                  <a:schemeClr val="tx1"/>
                </a:solidFill>
              </a:rPr>
              <a:t> σε διάκριση με τις αστικές επί των τύπων δημοκρατίες (δημοκρατικός σοσιαλισμός ή σοσιαλιστική δημοκρατία) προς τον κομμουνισμό (αταξική μορφή κοινωνίας που λειτουργεί με άμεση δημοκρατία και αποκεντρωμένα).  </a:t>
            </a:r>
          </a:p>
          <a:p>
            <a:pPr algn="just">
              <a:lnSpc>
                <a:spcPct val="150000"/>
              </a:lnSpc>
            </a:pPr>
            <a:r>
              <a:rPr lang="el-GR" b="1" dirty="0">
                <a:solidFill>
                  <a:schemeClr val="tx1"/>
                </a:solidFill>
              </a:rPr>
              <a:t>Λαϊκές δημοκρατίες με κομμουνιστικό καθεστώς σήμερα</a:t>
            </a:r>
            <a:r>
              <a:rPr lang="en-US" b="1" dirty="0">
                <a:solidFill>
                  <a:schemeClr val="tx1"/>
                </a:solidFill>
              </a:rPr>
              <a:t>: </a:t>
            </a:r>
            <a:r>
              <a:rPr lang="el-GR" b="1" dirty="0">
                <a:solidFill>
                  <a:schemeClr val="tx1"/>
                </a:solidFill>
              </a:rPr>
              <a:t>Κίνα, Βόρεια Κορέα, Βιετνάμ, Κούβα, Λάος. </a:t>
            </a:r>
          </a:p>
          <a:p>
            <a:pPr algn="just">
              <a:lnSpc>
                <a:spcPct val="150000"/>
              </a:lnSpc>
            </a:pPr>
            <a:endParaRPr lang="el-GR" b="1" dirty="0">
              <a:solidFill>
                <a:schemeClr val="tx1"/>
              </a:solidFill>
            </a:endParaRPr>
          </a:p>
          <a:p>
            <a:pPr algn="just">
              <a:lnSpc>
                <a:spcPct val="150000"/>
              </a:lnSpc>
            </a:pPr>
            <a:endParaRPr lang="el-GR" b="1" dirty="0">
              <a:solidFill>
                <a:schemeClr val="tx1"/>
              </a:solidFill>
            </a:endParaRPr>
          </a:p>
        </p:txBody>
      </p:sp>
      <p:sp>
        <p:nvSpPr>
          <p:cNvPr id="4" name="Θέση υποσέλιδου 3">
            <a:extLst>
              <a:ext uri="{FF2B5EF4-FFF2-40B4-BE49-F238E27FC236}">
                <a16:creationId xmlns:a16="http://schemas.microsoft.com/office/drawing/2014/main" id="{64990CA1-E519-AF6B-4102-47CAD99433D6}"/>
              </a:ext>
            </a:extLst>
          </p:cNvPr>
          <p:cNvSpPr>
            <a:spLocks noGrp="1"/>
          </p:cNvSpPr>
          <p:nvPr>
            <p:ph type="ftr" sz="quarter" idx="11"/>
          </p:nvPr>
        </p:nvSpPr>
        <p:spPr>
          <a:xfrm>
            <a:off x="442700" y="6492875"/>
            <a:ext cx="6297612" cy="365125"/>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0BE00606-8A7A-975B-029F-246A35AB6265}"/>
              </a:ext>
            </a:extLst>
          </p:cNvPr>
          <p:cNvSpPr>
            <a:spLocks noGrp="1"/>
          </p:cNvSpPr>
          <p:nvPr>
            <p:ph type="sldNum" sz="quarter" idx="12"/>
          </p:nvPr>
        </p:nvSpPr>
        <p:spPr/>
        <p:txBody>
          <a:bodyPr/>
          <a:lstStyle/>
          <a:p>
            <a:fld id="{DB59495A-C37B-4691-89A7-1697C2CFAB8A}" type="slidenum">
              <a:rPr lang="el-GR" smtClean="0"/>
              <a:t>17</a:t>
            </a:fld>
            <a:endParaRPr lang="el-GR"/>
          </a:p>
        </p:txBody>
      </p:sp>
    </p:spTree>
    <p:extLst>
      <p:ext uri="{BB962C8B-B14F-4D97-AF65-F5344CB8AC3E}">
        <p14:creationId xmlns:p14="http://schemas.microsoft.com/office/powerpoint/2010/main" val="6857696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flipV="1">
            <a:off x="677334" y="563881"/>
            <a:ext cx="8596668" cy="45719"/>
          </a:xfrm>
        </p:spPr>
        <p:txBody>
          <a:bodyPr>
            <a:normAutofit fontScale="90000"/>
          </a:bodyPr>
          <a:lstStyle/>
          <a:p>
            <a:endParaRPr lang="el-GR" dirty="0"/>
          </a:p>
        </p:txBody>
      </p:sp>
      <p:sp>
        <p:nvSpPr>
          <p:cNvPr id="3" name="Θέση περιεχομένου 2"/>
          <p:cNvSpPr>
            <a:spLocks noGrp="1"/>
          </p:cNvSpPr>
          <p:nvPr>
            <p:ph idx="1"/>
          </p:nvPr>
        </p:nvSpPr>
        <p:spPr>
          <a:xfrm>
            <a:off x="677334" y="796955"/>
            <a:ext cx="8596668" cy="5244408"/>
          </a:xfrm>
        </p:spPr>
        <p:txBody>
          <a:bodyPr>
            <a:normAutofit/>
          </a:bodyPr>
          <a:lstStyle/>
          <a:p>
            <a:pPr marL="0" indent="0">
              <a:buNone/>
            </a:pPr>
            <a:r>
              <a:rPr lang="el-GR" sz="2400" b="1" dirty="0" smtClean="0"/>
              <a:t>Ενιαία κράτη και ενώσεις κρατών</a:t>
            </a:r>
          </a:p>
          <a:p>
            <a:pPr marL="0" indent="0">
              <a:buNone/>
            </a:pPr>
            <a:endParaRPr lang="el-GR" sz="2400" b="1" dirty="0"/>
          </a:p>
          <a:p>
            <a:r>
              <a:rPr lang="el-GR" sz="2400" b="1" dirty="0" smtClean="0"/>
              <a:t>Ομοσπονδιακά κράτη: καταμερισμός κυριαρχίας μεταξύ κεντρικού και ομόσπονδων κρατών</a:t>
            </a:r>
            <a:endParaRPr lang="el-GR" sz="2400" b="1" dirty="0"/>
          </a:p>
          <a:p>
            <a:r>
              <a:rPr lang="el-GR" sz="2400" b="1" dirty="0">
                <a:solidFill>
                  <a:schemeClr val="tx1"/>
                </a:solidFill>
              </a:rPr>
              <a:t>Η συνομοσπονδία κρατών δεν αποτελεί κυρίαρχο κράτος. Απουσία υπερκείμενης έννομης τάξης, διατήρηση στο ακέραιο της εθνικής κυριαρχίας των κρατών &amp; συνεργασία σε καθορισμένους τομείς. Δημιουργείται βάσει συνθήκης και μόνο Αποφάσεις λαμβάνονται με ομοφωνία. </a:t>
            </a:r>
          </a:p>
          <a:p>
            <a:r>
              <a:rPr lang="el-GR" sz="2400" b="1" dirty="0" smtClean="0">
                <a:solidFill>
                  <a:schemeClr val="tx1"/>
                </a:solidFill>
              </a:rPr>
              <a:t>Ε.Ε</a:t>
            </a:r>
            <a:r>
              <a:rPr lang="el-GR" sz="2400" b="1" dirty="0">
                <a:solidFill>
                  <a:schemeClr val="tx1"/>
                </a:solidFill>
              </a:rPr>
              <a:t>. </a:t>
            </a:r>
            <a:r>
              <a:rPr lang="en-US" sz="2400" b="1" dirty="0">
                <a:solidFill>
                  <a:schemeClr val="tx1"/>
                </a:solidFill>
              </a:rPr>
              <a:t>sui generis </a:t>
            </a:r>
            <a:r>
              <a:rPr lang="el-GR" sz="2400" b="1" dirty="0">
                <a:solidFill>
                  <a:schemeClr val="tx1"/>
                </a:solidFill>
              </a:rPr>
              <a:t>μόρφωμα </a:t>
            </a:r>
            <a:r>
              <a:rPr lang="el-GR" sz="2400" b="1" dirty="0" smtClean="0">
                <a:solidFill>
                  <a:schemeClr val="tx1"/>
                </a:solidFill>
              </a:rPr>
              <a:t>που τείνει στην ομοσπονδία</a:t>
            </a:r>
            <a:endParaRPr lang="el-GR" sz="2400" b="1" dirty="0">
              <a:solidFill>
                <a:schemeClr val="tx1"/>
              </a:solidFill>
            </a:endParaRPr>
          </a:p>
          <a:p>
            <a:pPr marL="0" indent="0">
              <a:buNone/>
            </a:pPr>
            <a:endParaRPr lang="el-GR" sz="2400" b="1" dirty="0"/>
          </a:p>
        </p:txBody>
      </p:sp>
      <p:sp>
        <p:nvSpPr>
          <p:cNvPr id="4" name="Θέση υποσέλιδου 3"/>
          <p:cNvSpPr>
            <a:spLocks noGrp="1"/>
          </p:cNvSpPr>
          <p:nvPr>
            <p:ph type="ftr" sz="quarter" idx="11"/>
          </p:nvPr>
        </p:nvSpPr>
        <p:spPr/>
        <p:txBody>
          <a:bodyPr/>
          <a:lstStyle/>
          <a:p>
            <a:r>
              <a:rPr lang="el-GR" smtClean="0"/>
              <a:t>ΤΜΗΜΑ ΚΟΙΝΩΝΙΚΗΣ ΠΟΛΙΤΙΚΗΣ ΔΗΜΟΚΡΙΤΕΙΟ ΠΑΝΕΠΙΣΤΗΜΙΟ ΘΡΑΚΗΣ</a:t>
            </a:r>
            <a:endParaRPr lang="el-GR"/>
          </a:p>
        </p:txBody>
      </p:sp>
      <p:sp>
        <p:nvSpPr>
          <p:cNvPr id="5" name="Θέση αριθμού διαφάνειας 4"/>
          <p:cNvSpPr>
            <a:spLocks noGrp="1"/>
          </p:cNvSpPr>
          <p:nvPr>
            <p:ph type="sldNum" sz="quarter" idx="12"/>
          </p:nvPr>
        </p:nvSpPr>
        <p:spPr/>
        <p:txBody>
          <a:bodyPr/>
          <a:lstStyle/>
          <a:p>
            <a:fld id="{DB59495A-C37B-4691-89A7-1697C2CFAB8A}" type="slidenum">
              <a:rPr lang="el-GR" smtClean="0"/>
              <a:t>18</a:t>
            </a:fld>
            <a:endParaRPr lang="el-GR"/>
          </a:p>
        </p:txBody>
      </p:sp>
    </p:spTree>
    <p:extLst>
      <p:ext uri="{BB962C8B-B14F-4D97-AF65-F5344CB8AC3E}">
        <p14:creationId xmlns:p14="http://schemas.microsoft.com/office/powerpoint/2010/main" val="40726068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88140CD-4B9B-48CE-C955-79AAF3DCEB2D}"/>
              </a:ext>
            </a:extLst>
          </p:cNvPr>
          <p:cNvSpPr>
            <a:spLocks noGrp="1"/>
          </p:cNvSpPr>
          <p:nvPr>
            <p:ph idx="1"/>
          </p:nvPr>
        </p:nvSpPr>
        <p:spPr>
          <a:xfrm>
            <a:off x="0" y="225756"/>
            <a:ext cx="9606116" cy="6406487"/>
          </a:xfrm>
        </p:spPr>
        <p:txBody>
          <a:bodyPr>
            <a:normAutofit fontScale="62500" lnSpcReduction="20000"/>
          </a:bodyPr>
          <a:lstStyle/>
          <a:p>
            <a:pPr algn="just">
              <a:lnSpc>
                <a:spcPct val="170000"/>
              </a:lnSpc>
            </a:pPr>
            <a:r>
              <a:rPr lang="el-GR" sz="1900" b="1" dirty="0">
                <a:solidFill>
                  <a:schemeClr val="tx1"/>
                </a:solidFill>
              </a:rPr>
              <a:t>Το </a:t>
            </a:r>
            <a:r>
              <a:rPr lang="el-GR" sz="1900" b="1" u="sng" dirty="0">
                <a:solidFill>
                  <a:schemeClr val="tx1"/>
                </a:solidFill>
              </a:rPr>
              <a:t>κοινοβουλευτικό σύστημα ή Κοινοβουλευτική Δημοκρατία</a:t>
            </a:r>
            <a:r>
              <a:rPr lang="en-US" sz="1900" b="1" u="sng" dirty="0">
                <a:solidFill>
                  <a:schemeClr val="tx1"/>
                </a:solidFill>
              </a:rPr>
              <a:t>:</a:t>
            </a:r>
            <a:r>
              <a:rPr lang="el-GR" sz="1900" b="1" dirty="0">
                <a:solidFill>
                  <a:schemeClr val="tx1"/>
                </a:solidFill>
              </a:rPr>
              <a:t> δυαδισμός της Εκτελεστικής Εξουσίας από τον Αρχηγό του Κράτους και το Υπουργικό Συμβούλιο υπό την προεδρία του Πρωθυπουργού (Αρχηγός της Κυβέρνησης), διορισμός του Πρωθυπουργού και των Υπουργών από το Κοινοβούλιο, κοινοβουλευτική ευθύνη της Κυβέρνησης-υποχρέωση να απολαύει της εμπιστοσύνης της Βουλής, δικαίωμα της Κυβέρνησης να προτείνει στον Αρχηγό Κράτους τη διάλυση της Βουλής. Η θέση του Ανώτατου Άρχοντα (κληρονομικού ή αιρετού) είναι απλώς τιμητική (Πατρίδα του κοινοβουλευτικού συστήματος η Αγγλία, δυτικοευρωπαϊκά κράτη μακρά παράδοση) (Α. </a:t>
            </a:r>
            <a:r>
              <a:rPr lang="el-GR" sz="1900" b="1" dirty="0" err="1">
                <a:solidFill>
                  <a:schemeClr val="tx1"/>
                </a:solidFill>
              </a:rPr>
              <a:t>Ράικος</a:t>
            </a:r>
            <a:r>
              <a:rPr lang="el-GR" sz="1900" b="1" dirty="0">
                <a:solidFill>
                  <a:schemeClr val="tx1"/>
                </a:solidFill>
              </a:rPr>
              <a:t>, 2018 «Συνταγματικό Δίκαιο»).  </a:t>
            </a:r>
            <a:endParaRPr lang="el-GR" sz="1900" b="1" u="sng" dirty="0">
              <a:solidFill>
                <a:schemeClr val="tx1"/>
              </a:solidFill>
            </a:endParaRPr>
          </a:p>
          <a:p>
            <a:pPr algn="just">
              <a:lnSpc>
                <a:spcPct val="170000"/>
              </a:lnSpc>
            </a:pPr>
            <a:r>
              <a:rPr lang="el-GR" sz="1900" b="1" dirty="0">
                <a:solidFill>
                  <a:schemeClr val="tx1"/>
                </a:solidFill>
              </a:rPr>
              <a:t>Το </a:t>
            </a:r>
            <a:r>
              <a:rPr lang="el-GR" sz="1900" b="1" u="sng" dirty="0">
                <a:solidFill>
                  <a:schemeClr val="tx1"/>
                </a:solidFill>
              </a:rPr>
              <a:t>προεδρικό σύστημα ή Προεδρική Δημοκρατία</a:t>
            </a:r>
            <a:r>
              <a:rPr lang="en-US" sz="1900" b="1" u="sng" dirty="0">
                <a:solidFill>
                  <a:schemeClr val="tx1"/>
                </a:solidFill>
              </a:rPr>
              <a:t>:</a:t>
            </a:r>
            <a:r>
              <a:rPr lang="en-US" sz="1900" b="1" dirty="0">
                <a:solidFill>
                  <a:schemeClr val="tx1"/>
                </a:solidFill>
              </a:rPr>
              <a:t> </a:t>
            </a:r>
            <a:r>
              <a:rPr lang="el-GR" sz="1900" b="1" dirty="0">
                <a:solidFill>
                  <a:schemeClr val="tx1"/>
                </a:solidFill>
              </a:rPr>
              <a:t>ο Πρόεδρος της Δημοκρατίας είναι ο αποκλειστικά αρμόδιος φορέας άσκησης της εκτελεστικής εξουσίας, είναι ο Αρχηγός του Κράτους και ο Αρχηγός της Κυβέρνησης (Πρωθυπουργός), δεν υπάρχει Υπουργικό Συμβούλιο ως συλλογικό όργανο και οι Υπουργοί είναι απλοί συνεργάτες (βοηθοί) του Προέδρου χωρίς καμία αποφασιστική αρμοδιότητα (π.χ. Η.Π.Α. έμμεση εκλογή του Προέδρου και του Αντιπροέδρου από το Λαό μέσω εκλεκτόρων και όχι από το Κοινοβούλιο-Κογκρέσο. Εξομοιώνεται με άμεση εκλογή, καθώς οι εκλέκτορες δεσμεύονται με επιτακτική εντολή των εκλογέων τους, όχι κοινοβουλευτική ευθύνη του Προέδρου και των Υπουργών, χώρες Λατινικής Αμερικής «</a:t>
            </a:r>
            <a:r>
              <a:rPr lang="el-GR" sz="1900" b="1" dirty="0" err="1">
                <a:solidFill>
                  <a:schemeClr val="tx1"/>
                </a:solidFill>
              </a:rPr>
              <a:t>προεδρισμός</a:t>
            </a:r>
            <a:r>
              <a:rPr lang="el-GR" sz="1900" b="1" dirty="0">
                <a:solidFill>
                  <a:schemeClr val="tx1"/>
                </a:solidFill>
              </a:rPr>
              <a:t>») (Α. </a:t>
            </a:r>
            <a:r>
              <a:rPr lang="el-GR" sz="1900" b="1" dirty="0" err="1">
                <a:solidFill>
                  <a:schemeClr val="tx1"/>
                </a:solidFill>
              </a:rPr>
              <a:t>Ράικος</a:t>
            </a:r>
            <a:r>
              <a:rPr lang="el-GR" sz="1900" b="1" dirty="0">
                <a:solidFill>
                  <a:schemeClr val="tx1"/>
                </a:solidFill>
              </a:rPr>
              <a:t>, 2018 «Συνταγματικό Δίκαιο»). </a:t>
            </a:r>
          </a:p>
          <a:p>
            <a:pPr algn="just">
              <a:lnSpc>
                <a:spcPct val="170000"/>
              </a:lnSpc>
            </a:pPr>
            <a:r>
              <a:rPr lang="el-GR" sz="1900" b="1" dirty="0">
                <a:solidFill>
                  <a:schemeClr val="tx1"/>
                </a:solidFill>
              </a:rPr>
              <a:t>Το </a:t>
            </a:r>
            <a:r>
              <a:rPr lang="el-GR" sz="1900" b="1" u="sng" dirty="0" err="1">
                <a:solidFill>
                  <a:schemeClr val="tx1"/>
                </a:solidFill>
              </a:rPr>
              <a:t>ημιπροεδρικό</a:t>
            </a:r>
            <a:r>
              <a:rPr lang="el-GR" sz="1900" b="1" u="sng" dirty="0">
                <a:solidFill>
                  <a:schemeClr val="tx1"/>
                </a:solidFill>
              </a:rPr>
              <a:t> σύστημα ή </a:t>
            </a:r>
            <a:r>
              <a:rPr lang="el-GR" sz="1900" b="1" u="sng" dirty="0" err="1">
                <a:solidFill>
                  <a:schemeClr val="tx1"/>
                </a:solidFill>
              </a:rPr>
              <a:t>Ημιπροεδρική</a:t>
            </a:r>
            <a:r>
              <a:rPr lang="el-GR" sz="1900" b="1" u="sng" dirty="0">
                <a:solidFill>
                  <a:schemeClr val="tx1"/>
                </a:solidFill>
              </a:rPr>
              <a:t> Δημοκρατία</a:t>
            </a:r>
            <a:r>
              <a:rPr lang="en-US" sz="1900" b="1" u="sng" dirty="0">
                <a:solidFill>
                  <a:schemeClr val="tx1"/>
                </a:solidFill>
              </a:rPr>
              <a:t>:</a:t>
            </a:r>
            <a:r>
              <a:rPr lang="el-GR" sz="1900" b="1" dirty="0">
                <a:solidFill>
                  <a:schemeClr val="tx1"/>
                </a:solidFill>
              </a:rPr>
              <a:t> μικτός τύπος πολιτεύματος με στοιχεία του κοινοβουλευτικού και του προεδρικού συστήματος. Όλα τα ουσιώδη στοιχεία του Κοινοβουλευτικού συστήματος, δυαδισμός της εκτελεστικής εξουσίας (κοινοβουλευτική ευθύνη της Κυβέρνησης και το δικαίωμα της Εκτελεστικής Εξουσίας να διαλύει το Κοινοβούλιο). Εκλογή του προέδρου απ’ ευθείας από το Λαό, άσκηση από τον Πρόεδρο της Δημοκρατίας ορισμένων αρμοδιοτήτων χωρίς τη σύμπραξη της Κυβέρνησης (π.χ. Γαλλία, Ρωσία) (Α. </a:t>
            </a:r>
            <a:r>
              <a:rPr lang="el-GR" sz="1900" b="1" dirty="0" err="1">
                <a:solidFill>
                  <a:schemeClr val="tx1"/>
                </a:solidFill>
              </a:rPr>
              <a:t>Ράικος</a:t>
            </a:r>
            <a:r>
              <a:rPr lang="el-GR" sz="1900" b="1" dirty="0">
                <a:solidFill>
                  <a:schemeClr val="tx1"/>
                </a:solidFill>
              </a:rPr>
              <a:t>, 2018 «Συνταγματικό Δίκαιο»).  </a:t>
            </a:r>
          </a:p>
          <a:p>
            <a:pPr algn="just">
              <a:lnSpc>
                <a:spcPct val="170000"/>
              </a:lnSpc>
            </a:pPr>
            <a:r>
              <a:rPr lang="el-GR" sz="1900" b="1" dirty="0">
                <a:solidFill>
                  <a:schemeClr val="tx1"/>
                </a:solidFill>
              </a:rPr>
              <a:t>Το </a:t>
            </a:r>
            <a:r>
              <a:rPr lang="el-GR" sz="1900" b="1" u="sng" dirty="0">
                <a:solidFill>
                  <a:schemeClr val="tx1"/>
                </a:solidFill>
              </a:rPr>
              <a:t>σύστημα της συνέλευσης ή σύστημα της Κυβερνώσας Βουλής</a:t>
            </a:r>
            <a:r>
              <a:rPr lang="en-US" sz="1900" b="1" u="sng" dirty="0">
                <a:solidFill>
                  <a:schemeClr val="tx1"/>
                </a:solidFill>
              </a:rPr>
              <a:t>:</a:t>
            </a:r>
            <a:r>
              <a:rPr lang="el-GR" sz="1900" b="1" dirty="0">
                <a:solidFill>
                  <a:schemeClr val="tx1"/>
                </a:solidFill>
              </a:rPr>
              <a:t>  η άσκηση της εκτελεστικής εξουσίας ανατίθεται σε μία Επιτροπή, η οποία εκλέγεται από το Κοινοβούλιο (π.χ. Ελβετία) (Α. </a:t>
            </a:r>
            <a:r>
              <a:rPr lang="el-GR" sz="1900" b="1" dirty="0" err="1">
                <a:solidFill>
                  <a:schemeClr val="tx1"/>
                </a:solidFill>
              </a:rPr>
              <a:t>Ράικος</a:t>
            </a:r>
            <a:r>
              <a:rPr lang="el-GR" sz="1900" b="1" dirty="0">
                <a:solidFill>
                  <a:schemeClr val="tx1"/>
                </a:solidFill>
              </a:rPr>
              <a:t>, 2018 «Συνταγματικό Δίκαιο»).  </a:t>
            </a:r>
          </a:p>
          <a:p>
            <a:pPr marL="0" indent="0">
              <a:buNone/>
            </a:pPr>
            <a:endParaRPr lang="el-GR" dirty="0"/>
          </a:p>
          <a:p>
            <a:endParaRPr lang="el-GR" dirty="0"/>
          </a:p>
          <a:p>
            <a:endParaRPr lang="el-GR" dirty="0"/>
          </a:p>
        </p:txBody>
      </p:sp>
      <p:sp>
        <p:nvSpPr>
          <p:cNvPr id="4" name="Θέση υποσέλιδου 3">
            <a:extLst>
              <a:ext uri="{FF2B5EF4-FFF2-40B4-BE49-F238E27FC236}">
                <a16:creationId xmlns:a16="http://schemas.microsoft.com/office/drawing/2014/main" id="{283CFD46-81D5-EA7F-C41E-B6F8B4AA99AD}"/>
              </a:ext>
            </a:extLst>
          </p:cNvPr>
          <p:cNvSpPr>
            <a:spLocks noGrp="1"/>
          </p:cNvSpPr>
          <p:nvPr>
            <p:ph type="ftr" sz="quarter" idx="11"/>
          </p:nvPr>
        </p:nvSpPr>
        <p:spPr>
          <a:xfrm>
            <a:off x="441359" y="6507063"/>
            <a:ext cx="6297612" cy="365125"/>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42CF7718-1ECE-3CD5-6439-673B1DC61015}"/>
              </a:ext>
            </a:extLst>
          </p:cNvPr>
          <p:cNvSpPr>
            <a:spLocks noGrp="1"/>
          </p:cNvSpPr>
          <p:nvPr>
            <p:ph type="sldNum" sz="quarter" idx="12"/>
          </p:nvPr>
        </p:nvSpPr>
        <p:spPr/>
        <p:txBody>
          <a:bodyPr/>
          <a:lstStyle/>
          <a:p>
            <a:fld id="{DB59495A-C37B-4691-89A7-1697C2CFAB8A}" type="slidenum">
              <a:rPr lang="el-GR" smtClean="0"/>
              <a:t>19</a:t>
            </a:fld>
            <a:endParaRPr lang="el-GR"/>
          </a:p>
        </p:txBody>
      </p:sp>
    </p:spTree>
    <p:extLst>
      <p:ext uri="{BB962C8B-B14F-4D97-AF65-F5344CB8AC3E}">
        <p14:creationId xmlns:p14="http://schemas.microsoft.com/office/powerpoint/2010/main" val="3417489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77334" y="609600"/>
            <a:ext cx="8596668" cy="2896998"/>
          </a:xfrm>
        </p:spPr>
        <p:txBody>
          <a:bodyPr>
            <a:normAutofit/>
          </a:bodyPr>
          <a:lstStyle/>
          <a:p>
            <a:pPr algn="ctr"/>
            <a:r>
              <a:rPr lang="el-GR" sz="4800" dirty="0"/>
              <a:t>Θεμελιώδεις έννοιες για το δίκαιο και το κράτος</a:t>
            </a:r>
          </a:p>
        </p:txBody>
      </p:sp>
      <p:sp>
        <p:nvSpPr>
          <p:cNvPr id="3" name="Θέση περιεχομένου 2"/>
          <p:cNvSpPr>
            <a:spLocks noGrp="1"/>
          </p:cNvSpPr>
          <p:nvPr>
            <p:ph idx="1"/>
          </p:nvPr>
        </p:nvSpPr>
        <p:spPr/>
        <p:txBody>
          <a:bodyPr/>
          <a:lstStyle/>
          <a:p>
            <a:endParaRPr lang="el-GR" dirty="0"/>
          </a:p>
        </p:txBody>
      </p:sp>
      <p:sp>
        <p:nvSpPr>
          <p:cNvPr id="4" name="Θέση υποσέλιδου 3"/>
          <p:cNvSpPr>
            <a:spLocks noGrp="1"/>
          </p:cNvSpPr>
          <p:nvPr>
            <p:ph type="ftr" sz="quarter" idx="11"/>
          </p:nvPr>
        </p:nvSpPr>
        <p:spPr/>
        <p:txBody>
          <a:bodyPr/>
          <a:lstStyle/>
          <a:p>
            <a:r>
              <a:rPr lang="el-GR" smtClean="0"/>
              <a:t>ΤΜΗΜΑ ΚΟΙΝΩΝΙΚΗΣ ΠΟΛΙΤΙΚΗΣ ΔΗΜΟΚΡΙΤΕΙΟ ΠΑΝΕΠΙΣΤΗΜΙΟ ΘΡΑΚΗΣ</a:t>
            </a:r>
            <a:endParaRPr lang="el-GR"/>
          </a:p>
        </p:txBody>
      </p:sp>
      <p:sp>
        <p:nvSpPr>
          <p:cNvPr id="5" name="Θέση αριθμού διαφάνειας 4"/>
          <p:cNvSpPr>
            <a:spLocks noGrp="1"/>
          </p:cNvSpPr>
          <p:nvPr>
            <p:ph type="sldNum" sz="quarter" idx="12"/>
          </p:nvPr>
        </p:nvSpPr>
        <p:spPr/>
        <p:txBody>
          <a:bodyPr/>
          <a:lstStyle/>
          <a:p>
            <a:fld id="{DB59495A-C37B-4691-89A7-1697C2CFAB8A}" type="slidenum">
              <a:rPr lang="el-GR" smtClean="0"/>
              <a:t>2</a:t>
            </a:fld>
            <a:endParaRPr lang="el-GR"/>
          </a:p>
        </p:txBody>
      </p:sp>
    </p:spTree>
    <p:extLst>
      <p:ext uri="{BB962C8B-B14F-4D97-AF65-F5344CB8AC3E}">
        <p14:creationId xmlns:p14="http://schemas.microsoft.com/office/powerpoint/2010/main" val="22642987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3220BBD-2FA9-86DE-D817-A29DED3463A4}"/>
              </a:ext>
            </a:extLst>
          </p:cNvPr>
          <p:cNvSpPr>
            <a:spLocks noGrp="1"/>
          </p:cNvSpPr>
          <p:nvPr>
            <p:ph idx="1"/>
          </p:nvPr>
        </p:nvSpPr>
        <p:spPr>
          <a:xfrm>
            <a:off x="196644" y="15309"/>
            <a:ext cx="9301317" cy="6621465"/>
          </a:xfrm>
        </p:spPr>
        <p:txBody>
          <a:bodyPr>
            <a:normAutofit/>
          </a:bodyPr>
          <a:lstStyle/>
          <a:p>
            <a:pPr marL="0" indent="0" algn="just">
              <a:buNone/>
            </a:pPr>
            <a:r>
              <a:rPr lang="el-GR" b="1" dirty="0">
                <a:solidFill>
                  <a:schemeClr val="tx1"/>
                </a:solidFill>
              </a:rPr>
              <a:t>Ι</a:t>
            </a:r>
            <a:r>
              <a:rPr lang="el-GR" b="1" dirty="0" smtClean="0">
                <a:solidFill>
                  <a:schemeClr val="tx1"/>
                </a:solidFill>
              </a:rPr>
              <a:t>στορικές </a:t>
            </a:r>
            <a:r>
              <a:rPr lang="el-GR" b="1" dirty="0">
                <a:solidFill>
                  <a:schemeClr val="tx1"/>
                </a:solidFill>
              </a:rPr>
              <a:t>μορφές των πολιτευμάτων στην </a:t>
            </a:r>
            <a:r>
              <a:rPr lang="el-GR" b="1" dirty="0" smtClean="0">
                <a:solidFill>
                  <a:schemeClr val="tx1"/>
                </a:solidFill>
              </a:rPr>
              <a:t>Ελλάδα</a:t>
            </a:r>
            <a:endParaRPr lang="el-GR" b="1" dirty="0">
              <a:solidFill>
                <a:schemeClr val="tx1"/>
              </a:solidFill>
            </a:endParaRPr>
          </a:p>
          <a:p>
            <a:pPr algn="just"/>
            <a:r>
              <a:rPr lang="el-GR" b="1" dirty="0">
                <a:solidFill>
                  <a:schemeClr val="tx1"/>
                </a:solidFill>
              </a:rPr>
              <a:t>Ιωάννης Καποδίστριας, πρώτος Κυβερνήτης του ανεξάρτητου ελληνικού κράτους. Εκλέχτηκε από την Γ΄ Εθνοσυνέλευση για μια επταετία.</a:t>
            </a:r>
          </a:p>
          <a:p>
            <a:pPr algn="just"/>
            <a:r>
              <a:rPr lang="el-GR" b="1" dirty="0">
                <a:solidFill>
                  <a:schemeClr val="tx1"/>
                </a:solidFill>
              </a:rPr>
              <a:t>Απόλυτη μοναρχία (1833-1843), </a:t>
            </a:r>
            <a:r>
              <a:rPr lang="el-GR" b="1" dirty="0" err="1">
                <a:solidFill>
                  <a:schemeClr val="tx1"/>
                </a:solidFill>
              </a:rPr>
              <a:t>Όθωνας</a:t>
            </a:r>
            <a:r>
              <a:rPr lang="el-GR" b="1" dirty="0">
                <a:solidFill>
                  <a:schemeClr val="tx1"/>
                </a:solidFill>
              </a:rPr>
              <a:t>.</a:t>
            </a:r>
          </a:p>
          <a:p>
            <a:pPr algn="just"/>
            <a:r>
              <a:rPr lang="el-GR" b="1" dirty="0">
                <a:solidFill>
                  <a:schemeClr val="tx1"/>
                </a:solidFill>
              </a:rPr>
              <a:t>Συνταγματική μοναρχία (1844-1862), </a:t>
            </a:r>
            <a:r>
              <a:rPr lang="el-GR" b="1" dirty="0" err="1">
                <a:solidFill>
                  <a:schemeClr val="tx1"/>
                </a:solidFill>
              </a:rPr>
              <a:t>Όθωνας</a:t>
            </a:r>
            <a:r>
              <a:rPr lang="el-GR" b="1" dirty="0">
                <a:solidFill>
                  <a:schemeClr val="tx1"/>
                </a:solidFill>
              </a:rPr>
              <a:t>. </a:t>
            </a:r>
          </a:p>
          <a:p>
            <a:pPr algn="just"/>
            <a:r>
              <a:rPr lang="el-GR" b="1" dirty="0">
                <a:solidFill>
                  <a:schemeClr val="tx1"/>
                </a:solidFill>
              </a:rPr>
              <a:t>Κυβερνώσα Βουλή (1862-1863), μετά την ανατροπή του </a:t>
            </a:r>
            <a:r>
              <a:rPr lang="el-GR" b="1" dirty="0" err="1">
                <a:solidFill>
                  <a:schemeClr val="tx1"/>
                </a:solidFill>
              </a:rPr>
              <a:t>Όθωνα</a:t>
            </a:r>
            <a:r>
              <a:rPr lang="el-GR" b="1" dirty="0">
                <a:solidFill>
                  <a:schemeClr val="tx1"/>
                </a:solidFill>
              </a:rPr>
              <a:t>.</a:t>
            </a:r>
          </a:p>
          <a:p>
            <a:pPr algn="just"/>
            <a:r>
              <a:rPr lang="el-GR" b="1" dirty="0">
                <a:solidFill>
                  <a:schemeClr val="tx1"/>
                </a:solidFill>
              </a:rPr>
              <a:t>Βασιλευόμενη Δημοκρατία (1864-1874), Γεώργιος Α΄ .</a:t>
            </a:r>
          </a:p>
          <a:p>
            <a:pPr algn="just"/>
            <a:r>
              <a:rPr lang="el-GR" b="1" dirty="0">
                <a:solidFill>
                  <a:schemeClr val="tx1"/>
                </a:solidFill>
              </a:rPr>
              <a:t>Βασιλευόμενη Κοινοβουλευτική Δημοκρατία (1875-1926), Γεώργιος Α΄, Γεώργιος Β΄ .</a:t>
            </a:r>
          </a:p>
          <a:p>
            <a:pPr algn="just"/>
            <a:r>
              <a:rPr lang="el-GR" b="1" dirty="0" err="1">
                <a:solidFill>
                  <a:schemeClr val="tx1"/>
                </a:solidFill>
              </a:rPr>
              <a:t>Προεδρευόμενη</a:t>
            </a:r>
            <a:r>
              <a:rPr lang="el-GR" b="1" dirty="0">
                <a:solidFill>
                  <a:schemeClr val="tx1"/>
                </a:solidFill>
              </a:rPr>
              <a:t> Κοινοβουλευτική Δημοκρατία (1927-1935).</a:t>
            </a:r>
          </a:p>
          <a:p>
            <a:pPr algn="just"/>
            <a:r>
              <a:rPr lang="el-GR" b="1" dirty="0">
                <a:solidFill>
                  <a:schemeClr val="tx1"/>
                </a:solidFill>
              </a:rPr>
              <a:t>Βασιλευόμενη Κοινοβουλευτική Δημοκρατία</a:t>
            </a:r>
            <a:r>
              <a:rPr lang="el-GR" b="1" dirty="0">
                <a:solidFill>
                  <a:schemeClr val="tx1"/>
                </a:solidFill>
                <a:latin typeface="+mj-lt"/>
              </a:rPr>
              <a:t> (</a:t>
            </a:r>
            <a:r>
              <a:rPr lang="el-GR" b="1" i="0" dirty="0">
                <a:solidFill>
                  <a:schemeClr val="tx1"/>
                </a:solidFill>
                <a:effectLst/>
                <a:latin typeface="+mj-lt"/>
              </a:rPr>
              <a:t>1935-1952), Γεώργιος Β΄, Παύλος.</a:t>
            </a:r>
            <a:endParaRPr lang="el-GR" b="1" dirty="0">
              <a:solidFill>
                <a:schemeClr val="tx1"/>
              </a:solidFill>
              <a:latin typeface="+mj-lt"/>
            </a:endParaRPr>
          </a:p>
          <a:p>
            <a:pPr algn="just"/>
            <a:r>
              <a:rPr lang="el-GR" b="1" dirty="0">
                <a:solidFill>
                  <a:schemeClr val="tx1"/>
                </a:solidFill>
              </a:rPr>
              <a:t>Βασιλευόμενη Κοινοβουλευτική Δημοκρατία (1952-1967), Παύλος, Κωνσταντίνος Β΄ . </a:t>
            </a:r>
          </a:p>
          <a:p>
            <a:pPr algn="just"/>
            <a:r>
              <a:rPr lang="el-GR" b="1" dirty="0">
                <a:solidFill>
                  <a:schemeClr val="tx1"/>
                </a:solidFill>
              </a:rPr>
              <a:t>Επταετής στρατιωτική δικτατορία (1967-1974), Κωνσταντίνος Β΄ μέχρι 1973. </a:t>
            </a:r>
          </a:p>
          <a:p>
            <a:pPr algn="just"/>
            <a:r>
              <a:rPr lang="el-GR" b="1" dirty="0" err="1">
                <a:solidFill>
                  <a:schemeClr val="tx1"/>
                </a:solidFill>
              </a:rPr>
              <a:t>Προεδρευόμενη</a:t>
            </a:r>
            <a:r>
              <a:rPr lang="el-GR" b="1" dirty="0">
                <a:solidFill>
                  <a:schemeClr val="tx1"/>
                </a:solidFill>
              </a:rPr>
              <a:t> κοινοβουλευτική δημοκρατία (1975-σήμερα), δημοψήφισμα του 1974, 69,2% υπέρ της Αβασίλευτης Δημοκρατίας. Το ισχύον Σύνταγμα καθιερώνει την έμμεση μορφή του δημοκρατικού τύπου πολιτεύματος, σε συνδυασμό με τον αβασίλευτο, </a:t>
            </a:r>
            <a:r>
              <a:rPr lang="el-GR" b="1" dirty="0" err="1">
                <a:solidFill>
                  <a:schemeClr val="tx1"/>
                </a:solidFill>
              </a:rPr>
              <a:t>προεδρευόμενο</a:t>
            </a:r>
            <a:r>
              <a:rPr lang="el-GR" b="1" dirty="0">
                <a:solidFill>
                  <a:schemeClr val="tx1"/>
                </a:solidFill>
              </a:rPr>
              <a:t> και κοινοβουλευτικό χαρακτήρα. </a:t>
            </a:r>
          </a:p>
          <a:p>
            <a:pPr algn="just"/>
            <a:endParaRPr lang="el-GR" b="1" dirty="0">
              <a:solidFill>
                <a:schemeClr val="tx1"/>
              </a:solidFill>
            </a:endParaRPr>
          </a:p>
          <a:p>
            <a:pPr algn="just"/>
            <a:endParaRPr lang="el-GR" b="1" dirty="0">
              <a:solidFill>
                <a:schemeClr val="tx1"/>
              </a:solidFill>
            </a:endParaRPr>
          </a:p>
          <a:p>
            <a:pPr algn="just"/>
            <a:endParaRPr lang="el-GR" dirty="0"/>
          </a:p>
        </p:txBody>
      </p:sp>
      <p:sp>
        <p:nvSpPr>
          <p:cNvPr id="4" name="Θέση υποσέλιδου 3">
            <a:extLst>
              <a:ext uri="{FF2B5EF4-FFF2-40B4-BE49-F238E27FC236}">
                <a16:creationId xmlns:a16="http://schemas.microsoft.com/office/drawing/2014/main" id="{6D98E183-9F37-7323-98B8-D95C3FBAC2F9}"/>
              </a:ext>
            </a:extLst>
          </p:cNvPr>
          <p:cNvSpPr>
            <a:spLocks noGrp="1"/>
          </p:cNvSpPr>
          <p:nvPr>
            <p:ph type="ftr" sz="quarter" idx="11"/>
          </p:nvPr>
        </p:nvSpPr>
        <p:spPr>
          <a:xfrm>
            <a:off x="481780" y="6636774"/>
            <a:ext cx="6268363" cy="205917"/>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8AF0C519-AE80-CFDF-659E-F1591F74DA70}"/>
              </a:ext>
            </a:extLst>
          </p:cNvPr>
          <p:cNvSpPr>
            <a:spLocks noGrp="1"/>
          </p:cNvSpPr>
          <p:nvPr>
            <p:ph type="sldNum" sz="quarter" idx="12"/>
          </p:nvPr>
        </p:nvSpPr>
        <p:spPr/>
        <p:txBody>
          <a:bodyPr/>
          <a:lstStyle/>
          <a:p>
            <a:fld id="{DB59495A-C37B-4691-89A7-1697C2CFAB8A}" type="slidenum">
              <a:rPr lang="el-GR" smtClean="0"/>
              <a:t>20</a:t>
            </a:fld>
            <a:endParaRPr lang="el-GR"/>
          </a:p>
        </p:txBody>
      </p:sp>
    </p:spTree>
    <p:extLst>
      <p:ext uri="{BB962C8B-B14F-4D97-AF65-F5344CB8AC3E}">
        <p14:creationId xmlns:p14="http://schemas.microsoft.com/office/powerpoint/2010/main" val="40936619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4000" dirty="0" smtClean="0"/>
              <a:t>Πηγές του Δικαίου</a:t>
            </a:r>
            <a:endParaRPr lang="el-GR" sz="4000" dirty="0"/>
          </a:p>
        </p:txBody>
      </p:sp>
      <p:sp>
        <p:nvSpPr>
          <p:cNvPr id="3" name="Θέση περιεχομένου 2"/>
          <p:cNvSpPr>
            <a:spLocks noGrp="1"/>
          </p:cNvSpPr>
          <p:nvPr>
            <p:ph idx="1"/>
          </p:nvPr>
        </p:nvSpPr>
        <p:spPr/>
        <p:txBody>
          <a:bodyPr/>
          <a:lstStyle/>
          <a:p>
            <a:endParaRPr lang="el-GR" dirty="0"/>
          </a:p>
        </p:txBody>
      </p:sp>
      <p:sp>
        <p:nvSpPr>
          <p:cNvPr id="4" name="Θέση υποσέλιδου 3"/>
          <p:cNvSpPr>
            <a:spLocks noGrp="1"/>
          </p:cNvSpPr>
          <p:nvPr>
            <p:ph type="ftr" sz="quarter" idx="11"/>
          </p:nvPr>
        </p:nvSpPr>
        <p:spPr/>
        <p:txBody>
          <a:bodyPr/>
          <a:lstStyle/>
          <a:p>
            <a:r>
              <a:rPr lang="el-GR" smtClean="0"/>
              <a:t>ΤΜΗΜΑ ΚΟΙΝΩΝΙΚΗΣ ΠΟΛΙΤΙΚΗΣ ΔΗΜΟΚΡΙΤΕΙΟ ΠΑΝΕΠΙΣΤΗΜΙΟ ΘΡΑΚΗΣ</a:t>
            </a:r>
            <a:endParaRPr lang="el-GR"/>
          </a:p>
        </p:txBody>
      </p:sp>
      <p:sp>
        <p:nvSpPr>
          <p:cNvPr id="5" name="Θέση αριθμού διαφάνειας 4"/>
          <p:cNvSpPr>
            <a:spLocks noGrp="1"/>
          </p:cNvSpPr>
          <p:nvPr>
            <p:ph type="sldNum" sz="quarter" idx="12"/>
          </p:nvPr>
        </p:nvSpPr>
        <p:spPr/>
        <p:txBody>
          <a:bodyPr/>
          <a:lstStyle/>
          <a:p>
            <a:fld id="{DB59495A-C37B-4691-89A7-1697C2CFAB8A}" type="slidenum">
              <a:rPr lang="el-GR" smtClean="0"/>
              <a:t>21</a:t>
            </a:fld>
            <a:endParaRPr lang="el-GR"/>
          </a:p>
        </p:txBody>
      </p:sp>
    </p:spTree>
    <p:extLst>
      <p:ext uri="{BB962C8B-B14F-4D97-AF65-F5344CB8AC3E}">
        <p14:creationId xmlns:p14="http://schemas.microsoft.com/office/powerpoint/2010/main" val="24837051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Ιεραρχία των κανόνων δικαίου: Η πυραμίδα της έννομης τάξης</a:t>
            </a:r>
            <a:endParaRPr lang="el-GR" dirty="0"/>
          </a:p>
        </p:txBody>
      </p:sp>
      <p:sp>
        <p:nvSpPr>
          <p:cNvPr id="4" name="Θέση υποσέλιδου 3"/>
          <p:cNvSpPr>
            <a:spLocks noGrp="1"/>
          </p:cNvSpPr>
          <p:nvPr>
            <p:ph type="ftr" sz="quarter" idx="11"/>
          </p:nvPr>
        </p:nvSpPr>
        <p:spPr/>
        <p:txBody>
          <a:bodyPr/>
          <a:lstStyle/>
          <a:p>
            <a:r>
              <a:rPr lang="el-GR" smtClean="0"/>
              <a:t>ΤΜΗΜΑ ΚΟΙΝΩΝΙΚΗΣ ΠΟΛΙΤΙΚΗΣ ΔΗΜΟΚΡΙΤΕΙΟ ΠΑΝΕΠΙΣΤΗΜΙΟ ΘΡΑΚΗΣ</a:t>
            </a:r>
            <a:endParaRPr lang="el-GR"/>
          </a:p>
        </p:txBody>
      </p:sp>
      <p:sp>
        <p:nvSpPr>
          <p:cNvPr id="5" name="Θέση αριθμού διαφάνειας 4"/>
          <p:cNvSpPr>
            <a:spLocks noGrp="1"/>
          </p:cNvSpPr>
          <p:nvPr>
            <p:ph type="sldNum" sz="quarter" idx="12"/>
          </p:nvPr>
        </p:nvSpPr>
        <p:spPr/>
        <p:txBody>
          <a:bodyPr/>
          <a:lstStyle/>
          <a:p>
            <a:fld id="{DB59495A-C37B-4691-89A7-1697C2CFAB8A}" type="slidenum">
              <a:rPr lang="el-GR" smtClean="0"/>
              <a:t>22</a:t>
            </a:fld>
            <a:endParaRPr lang="el-GR"/>
          </a:p>
        </p:txBody>
      </p:sp>
      <p:graphicFrame>
        <p:nvGraphicFramePr>
          <p:cNvPr id="6" name="Θέση περιεχομένου 5"/>
          <p:cNvGraphicFramePr>
            <a:graphicFrameLocks noGrp="1"/>
          </p:cNvGraphicFramePr>
          <p:nvPr>
            <p:ph idx="1"/>
            <p:extLst>
              <p:ext uri="{D42A27DB-BD31-4B8C-83A1-F6EECF244321}">
                <p14:modId xmlns:p14="http://schemas.microsoft.com/office/powerpoint/2010/main" val="4032966318"/>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4816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D822710-CF1B-2200-E6A9-8294F97A8EC0}"/>
              </a:ext>
            </a:extLst>
          </p:cNvPr>
          <p:cNvSpPr>
            <a:spLocks noGrp="1"/>
          </p:cNvSpPr>
          <p:nvPr>
            <p:ph idx="1"/>
          </p:nvPr>
        </p:nvSpPr>
        <p:spPr>
          <a:xfrm>
            <a:off x="1" y="121298"/>
            <a:ext cx="9349272" cy="6432841"/>
          </a:xfrm>
        </p:spPr>
        <p:txBody>
          <a:bodyPr>
            <a:normAutofit fontScale="92500" lnSpcReduction="10000"/>
          </a:bodyPr>
          <a:lstStyle/>
          <a:p>
            <a:pPr algn="just">
              <a:lnSpc>
                <a:spcPct val="150000"/>
              </a:lnSpc>
            </a:pPr>
            <a:r>
              <a:rPr lang="el-GR" b="1" u="sng" dirty="0">
                <a:solidFill>
                  <a:schemeClr val="tx1"/>
                </a:solidFill>
              </a:rPr>
              <a:t>Πηγές δικαίου</a:t>
            </a:r>
            <a:r>
              <a:rPr lang="en-US" b="1" u="sng" dirty="0">
                <a:solidFill>
                  <a:schemeClr val="tx1"/>
                </a:solidFill>
              </a:rPr>
              <a:t>:</a:t>
            </a:r>
            <a:r>
              <a:rPr lang="en-US" b="1" dirty="0">
                <a:solidFill>
                  <a:schemeClr val="tx1"/>
                </a:solidFill>
              </a:rPr>
              <a:t> </a:t>
            </a:r>
            <a:r>
              <a:rPr lang="el-GR" b="1" dirty="0">
                <a:solidFill>
                  <a:schemeClr val="tx1"/>
                </a:solidFill>
              </a:rPr>
              <a:t>είναι οι μορφές και οι τύποι με τους οποίους οι κανόνες δικαίου υποπίπτουν στην αντίληψη των πολιτών. </a:t>
            </a:r>
          </a:p>
          <a:p>
            <a:pPr algn="just">
              <a:lnSpc>
                <a:spcPct val="150000"/>
              </a:lnSpc>
            </a:pPr>
            <a:r>
              <a:rPr lang="el-GR" b="1" dirty="0">
                <a:solidFill>
                  <a:schemeClr val="tx1"/>
                </a:solidFill>
              </a:rPr>
              <a:t>Οι </a:t>
            </a:r>
            <a:r>
              <a:rPr lang="el-GR" b="1" u="sng" dirty="0">
                <a:solidFill>
                  <a:schemeClr val="tx1"/>
                </a:solidFill>
              </a:rPr>
              <a:t>πηγές του ελληνικού θετικού </a:t>
            </a:r>
            <a:r>
              <a:rPr lang="el-GR" b="1" u="sng" dirty="0" smtClean="0">
                <a:solidFill>
                  <a:schemeClr val="tx1"/>
                </a:solidFill>
              </a:rPr>
              <a:t>δικαίου</a:t>
            </a:r>
            <a:endParaRPr lang="el-GR" b="1" dirty="0">
              <a:solidFill>
                <a:schemeClr val="tx1"/>
              </a:solidFill>
            </a:endParaRPr>
          </a:p>
          <a:p>
            <a:pPr algn="just">
              <a:lnSpc>
                <a:spcPct val="150000"/>
              </a:lnSpc>
            </a:pPr>
            <a:r>
              <a:rPr lang="en-US" b="1" dirty="0">
                <a:solidFill>
                  <a:schemeClr val="tx1"/>
                </a:solidFill>
              </a:rPr>
              <a:t>I. </a:t>
            </a:r>
            <a:r>
              <a:rPr lang="el-GR" b="1" dirty="0">
                <a:solidFill>
                  <a:schemeClr val="tx1"/>
                </a:solidFill>
              </a:rPr>
              <a:t>Το τυπικό Σύνταγμα και οι </a:t>
            </a:r>
            <a:r>
              <a:rPr lang="el-GR" b="1" dirty="0" smtClean="0">
                <a:solidFill>
                  <a:schemeClr val="tx1"/>
                </a:solidFill>
              </a:rPr>
              <a:t>συντακτικές πράξεις. </a:t>
            </a:r>
            <a:r>
              <a:rPr lang="el-GR" b="1" dirty="0" smtClean="0">
                <a:solidFill>
                  <a:schemeClr val="tx1"/>
                </a:solidFill>
              </a:rPr>
              <a:t>Ι-Α Το κοινοτικό δίκαιο</a:t>
            </a:r>
            <a:r>
              <a:rPr lang="el-GR" b="1" dirty="0" smtClean="0">
                <a:solidFill>
                  <a:schemeClr val="tx1"/>
                </a:solidFill>
              </a:rPr>
              <a:t> </a:t>
            </a:r>
            <a:endParaRPr lang="el-GR" b="1" dirty="0">
              <a:solidFill>
                <a:schemeClr val="tx1"/>
              </a:solidFill>
            </a:endParaRPr>
          </a:p>
          <a:p>
            <a:pPr algn="just">
              <a:lnSpc>
                <a:spcPct val="150000"/>
              </a:lnSpc>
            </a:pPr>
            <a:r>
              <a:rPr lang="el-GR" b="1" dirty="0">
                <a:solidFill>
                  <a:schemeClr val="tx1"/>
                </a:solidFill>
              </a:rPr>
              <a:t>ΙΙ. Τα Ψηφίσματα και οι Συντακτικές Πράξεις.</a:t>
            </a:r>
          </a:p>
          <a:p>
            <a:pPr algn="just">
              <a:lnSpc>
                <a:spcPct val="150000"/>
              </a:lnSpc>
            </a:pPr>
            <a:r>
              <a:rPr lang="el-GR" b="1" dirty="0">
                <a:solidFill>
                  <a:schemeClr val="tx1"/>
                </a:solidFill>
              </a:rPr>
              <a:t>ΙΙΙ. Το Συνταγματικό Έθιμο.</a:t>
            </a:r>
          </a:p>
          <a:p>
            <a:pPr algn="just">
              <a:lnSpc>
                <a:spcPct val="150000"/>
              </a:lnSpc>
            </a:pPr>
            <a:r>
              <a:rPr lang="en-US" b="1" dirty="0">
                <a:solidFill>
                  <a:schemeClr val="tx1"/>
                </a:solidFill>
              </a:rPr>
              <a:t>IV. </a:t>
            </a:r>
            <a:r>
              <a:rPr lang="el-GR" b="1" dirty="0">
                <a:solidFill>
                  <a:schemeClr val="tx1"/>
                </a:solidFill>
              </a:rPr>
              <a:t>Οι Νόμοι αυξημένης τυπικής ισχύος εφ’ άπαξ εκδιδόμενοι. </a:t>
            </a:r>
          </a:p>
          <a:p>
            <a:pPr algn="just">
              <a:lnSpc>
                <a:spcPct val="150000"/>
              </a:lnSpc>
            </a:pPr>
            <a:r>
              <a:rPr lang="en-US" b="1" dirty="0" smtClean="0">
                <a:solidFill>
                  <a:schemeClr val="tx1"/>
                </a:solidFill>
              </a:rPr>
              <a:t>V. </a:t>
            </a:r>
            <a:r>
              <a:rPr lang="el-GR" b="1" dirty="0">
                <a:solidFill>
                  <a:schemeClr val="tx1"/>
                </a:solidFill>
              </a:rPr>
              <a:t>Το Διεθνές Δίκαιο.</a:t>
            </a:r>
          </a:p>
          <a:p>
            <a:pPr algn="just">
              <a:lnSpc>
                <a:spcPct val="150000"/>
              </a:lnSpc>
            </a:pPr>
            <a:r>
              <a:rPr lang="en-US" b="1" dirty="0" smtClean="0">
                <a:solidFill>
                  <a:schemeClr val="tx1"/>
                </a:solidFill>
              </a:rPr>
              <a:t>VI. </a:t>
            </a:r>
            <a:r>
              <a:rPr lang="el-GR" b="1" dirty="0">
                <a:solidFill>
                  <a:schemeClr val="tx1"/>
                </a:solidFill>
              </a:rPr>
              <a:t>Ο αυξημένης τυπικής </a:t>
            </a:r>
            <a:r>
              <a:rPr lang="el-GR" b="1" dirty="0" smtClean="0">
                <a:solidFill>
                  <a:schemeClr val="tx1"/>
                </a:solidFill>
              </a:rPr>
              <a:t>ισχύος νόμος</a:t>
            </a:r>
            <a:r>
              <a:rPr lang="el-GR" b="1" dirty="0">
                <a:solidFill>
                  <a:schemeClr val="tx1"/>
                </a:solidFill>
              </a:rPr>
              <a:t>.</a:t>
            </a:r>
          </a:p>
          <a:p>
            <a:pPr algn="just">
              <a:lnSpc>
                <a:spcPct val="150000"/>
              </a:lnSpc>
            </a:pPr>
            <a:r>
              <a:rPr lang="en-US" b="1" dirty="0">
                <a:solidFill>
                  <a:schemeClr val="tx1"/>
                </a:solidFill>
              </a:rPr>
              <a:t>VIII. </a:t>
            </a:r>
            <a:r>
              <a:rPr lang="el-GR" b="1" dirty="0">
                <a:solidFill>
                  <a:schemeClr val="tx1"/>
                </a:solidFill>
              </a:rPr>
              <a:t>Ο Νόμος.</a:t>
            </a:r>
          </a:p>
          <a:p>
            <a:pPr algn="just">
              <a:lnSpc>
                <a:spcPct val="150000"/>
              </a:lnSpc>
            </a:pPr>
            <a:r>
              <a:rPr lang="el-GR" b="1" dirty="0">
                <a:solidFill>
                  <a:schemeClr val="tx1"/>
                </a:solidFill>
              </a:rPr>
              <a:t>ΙΧ. Οι κανονιστικού περιεχομένου, πράξεις, των οργάνων της Εκτελεστικής Εξουσίας.</a:t>
            </a:r>
          </a:p>
          <a:p>
            <a:pPr algn="just">
              <a:lnSpc>
                <a:spcPct val="150000"/>
              </a:lnSpc>
            </a:pPr>
            <a:r>
              <a:rPr lang="el-GR" b="1" dirty="0">
                <a:solidFill>
                  <a:schemeClr val="tx1"/>
                </a:solidFill>
              </a:rPr>
              <a:t>Χ. Ο Κανονισμός της Βουλής. </a:t>
            </a:r>
          </a:p>
          <a:p>
            <a:pPr algn="just">
              <a:lnSpc>
                <a:spcPct val="150000"/>
              </a:lnSpc>
            </a:pPr>
            <a:r>
              <a:rPr lang="el-GR" b="1" dirty="0">
                <a:solidFill>
                  <a:schemeClr val="tx1"/>
                </a:solidFill>
              </a:rPr>
              <a:t>ΧΙ. Η Νομολογία του Ανώτατου Ειδικού Δικαστηρίου του άρθρου 100 Συντάγματος. </a:t>
            </a:r>
          </a:p>
          <a:p>
            <a:pPr>
              <a:lnSpc>
                <a:spcPct val="150000"/>
              </a:lnSpc>
            </a:pPr>
            <a:endParaRPr lang="el-GR" b="1" dirty="0">
              <a:solidFill>
                <a:schemeClr val="tx1"/>
              </a:solidFill>
            </a:endParaRPr>
          </a:p>
        </p:txBody>
      </p:sp>
      <p:sp>
        <p:nvSpPr>
          <p:cNvPr id="4" name="Θέση υποσέλιδου 3">
            <a:extLst>
              <a:ext uri="{FF2B5EF4-FFF2-40B4-BE49-F238E27FC236}">
                <a16:creationId xmlns:a16="http://schemas.microsoft.com/office/drawing/2014/main" id="{3AAEC791-0058-F47D-5998-C509142DD4F5}"/>
              </a:ext>
            </a:extLst>
          </p:cNvPr>
          <p:cNvSpPr>
            <a:spLocks noGrp="1"/>
          </p:cNvSpPr>
          <p:nvPr>
            <p:ph type="ftr" sz="quarter" idx="11"/>
          </p:nvPr>
        </p:nvSpPr>
        <p:spPr>
          <a:xfrm>
            <a:off x="446376" y="6554139"/>
            <a:ext cx="6297612" cy="365125"/>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4B8008A7-295D-C0C6-03BD-567F8484DA53}"/>
              </a:ext>
            </a:extLst>
          </p:cNvPr>
          <p:cNvSpPr>
            <a:spLocks noGrp="1"/>
          </p:cNvSpPr>
          <p:nvPr>
            <p:ph type="sldNum" sz="quarter" idx="12"/>
          </p:nvPr>
        </p:nvSpPr>
        <p:spPr>
          <a:xfrm>
            <a:off x="9113177" y="5677468"/>
            <a:ext cx="683339" cy="365125"/>
          </a:xfrm>
        </p:spPr>
        <p:txBody>
          <a:bodyPr/>
          <a:lstStyle/>
          <a:p>
            <a:fld id="{DB59495A-C37B-4691-89A7-1697C2CFAB8A}" type="slidenum">
              <a:rPr lang="el-GR" smtClean="0"/>
              <a:t>23</a:t>
            </a:fld>
            <a:endParaRPr lang="el-GR" dirty="0"/>
          </a:p>
        </p:txBody>
      </p:sp>
    </p:spTree>
    <p:extLst>
      <p:ext uri="{BB962C8B-B14F-4D97-AF65-F5344CB8AC3E}">
        <p14:creationId xmlns:p14="http://schemas.microsoft.com/office/powerpoint/2010/main" val="38415820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0278F06-AABF-29B0-98A9-3A6649107A7E}"/>
              </a:ext>
            </a:extLst>
          </p:cNvPr>
          <p:cNvSpPr>
            <a:spLocks noGrp="1"/>
          </p:cNvSpPr>
          <p:nvPr>
            <p:ph idx="1"/>
          </p:nvPr>
        </p:nvSpPr>
        <p:spPr>
          <a:xfrm>
            <a:off x="0" y="158620"/>
            <a:ext cx="9399640" cy="6812451"/>
          </a:xfrm>
        </p:spPr>
        <p:txBody>
          <a:bodyPr>
            <a:normAutofit fontScale="47500" lnSpcReduction="20000"/>
          </a:bodyPr>
          <a:lstStyle/>
          <a:p>
            <a:pPr algn="just">
              <a:lnSpc>
                <a:spcPct val="170000"/>
              </a:lnSpc>
            </a:pPr>
            <a:r>
              <a:rPr lang="el-GR" sz="2200" b="1" u="sng" dirty="0">
                <a:solidFill>
                  <a:schemeClr val="tx1"/>
                </a:solidFill>
              </a:rPr>
              <a:t>Σύνταγμα</a:t>
            </a:r>
            <a:r>
              <a:rPr lang="en-US" sz="2200" b="1" u="sng" dirty="0">
                <a:solidFill>
                  <a:schemeClr val="tx1"/>
                </a:solidFill>
              </a:rPr>
              <a:t>:</a:t>
            </a:r>
            <a:r>
              <a:rPr lang="en-US" sz="2200" b="1" dirty="0">
                <a:solidFill>
                  <a:schemeClr val="tx1"/>
                </a:solidFill>
              </a:rPr>
              <a:t> </a:t>
            </a:r>
            <a:r>
              <a:rPr lang="el-GR" sz="2200" b="1" dirty="0" smtClean="0">
                <a:solidFill>
                  <a:schemeClr val="tx1"/>
                </a:solidFill>
              </a:rPr>
              <a:t>ο </a:t>
            </a:r>
            <a:r>
              <a:rPr lang="el-GR" sz="2200" b="1" dirty="0">
                <a:solidFill>
                  <a:schemeClr val="tx1"/>
                </a:solidFill>
              </a:rPr>
              <a:t>υπέρτατος θεμελιώδης Νόμος του Κράτους που ρυθμίζει το ισχύον πολίτευμα, τη σχέση των φορέων που ασκούν δημόσια εξουσία με τους πολίτες-διοικουμένους, τη σχέση των πολιτών μεταξύ τους και τη σχέση της εσωτερικής έννομης τάξης με τη διεθνή έννομη τάξη </a:t>
            </a:r>
            <a:r>
              <a:rPr lang="el-GR" sz="2200" b="1" u="sng" dirty="0" smtClean="0">
                <a:solidFill>
                  <a:schemeClr val="tx1"/>
                </a:solidFill>
              </a:rPr>
              <a:t>Τυπικό </a:t>
            </a:r>
            <a:r>
              <a:rPr lang="el-GR" sz="2200" b="1" u="sng" dirty="0">
                <a:solidFill>
                  <a:schemeClr val="tx1"/>
                </a:solidFill>
              </a:rPr>
              <a:t>Σύνταγμα</a:t>
            </a:r>
            <a:r>
              <a:rPr lang="en-US" sz="2200" b="1" u="sng" dirty="0">
                <a:solidFill>
                  <a:schemeClr val="tx1"/>
                </a:solidFill>
              </a:rPr>
              <a:t>:</a:t>
            </a:r>
            <a:r>
              <a:rPr lang="el-GR" sz="2200" b="1" dirty="0">
                <a:solidFill>
                  <a:schemeClr val="tx1"/>
                </a:solidFill>
              </a:rPr>
              <a:t> υπέρτατος, γραπτός και θεμελιώδης νόμος του Κράτους (π.χ. το ισχύον Σύνταγμα) (Α. </a:t>
            </a:r>
            <a:r>
              <a:rPr lang="el-GR" sz="2200" b="1" dirty="0" err="1">
                <a:solidFill>
                  <a:schemeClr val="tx1"/>
                </a:solidFill>
              </a:rPr>
              <a:t>Ράικος</a:t>
            </a:r>
            <a:r>
              <a:rPr lang="el-GR" sz="2200" b="1" dirty="0">
                <a:solidFill>
                  <a:schemeClr val="tx1"/>
                </a:solidFill>
              </a:rPr>
              <a:t>, 2018 «Συνταγματικό Δίκαιο»).</a:t>
            </a:r>
            <a:endParaRPr lang="en-US" sz="2200" b="1" dirty="0">
              <a:solidFill>
                <a:schemeClr val="tx1"/>
              </a:solidFill>
            </a:endParaRPr>
          </a:p>
          <a:p>
            <a:pPr algn="just">
              <a:lnSpc>
                <a:spcPct val="170000"/>
              </a:lnSpc>
            </a:pPr>
            <a:r>
              <a:rPr lang="en-US" sz="2200" b="1" u="sng" dirty="0">
                <a:solidFill>
                  <a:schemeClr val="tx1"/>
                </a:solidFill>
              </a:rPr>
              <a:t>O</a:t>
            </a:r>
            <a:r>
              <a:rPr lang="el-GR" sz="2200" b="1" u="sng" dirty="0" err="1">
                <a:solidFill>
                  <a:schemeClr val="tx1"/>
                </a:solidFill>
              </a:rPr>
              <a:t>υσιαστικό</a:t>
            </a:r>
            <a:r>
              <a:rPr lang="el-GR" sz="2200" b="1" u="sng" dirty="0">
                <a:solidFill>
                  <a:schemeClr val="tx1"/>
                </a:solidFill>
              </a:rPr>
              <a:t> Σύνταγμα</a:t>
            </a:r>
            <a:r>
              <a:rPr lang="en-US" sz="2200" b="1" u="sng" dirty="0">
                <a:solidFill>
                  <a:schemeClr val="tx1"/>
                </a:solidFill>
              </a:rPr>
              <a:t>:</a:t>
            </a:r>
            <a:r>
              <a:rPr lang="el-GR" sz="2200" b="1" dirty="0">
                <a:solidFill>
                  <a:schemeClr val="tx1"/>
                </a:solidFill>
              </a:rPr>
              <a:t> κάθε κανόνας που </a:t>
            </a:r>
            <a:r>
              <a:rPr lang="el-GR" sz="2200" b="1" dirty="0" smtClean="0">
                <a:solidFill>
                  <a:schemeClr val="tx1"/>
                </a:solidFill>
              </a:rPr>
              <a:t>αφορά </a:t>
            </a:r>
            <a:r>
              <a:rPr lang="el-GR" sz="2200" b="1" dirty="0">
                <a:solidFill>
                  <a:schemeClr val="tx1"/>
                </a:solidFill>
              </a:rPr>
              <a:t>στην οργάνωση του Κράτους (π.χ. ο εκλογικός νόμος). </a:t>
            </a:r>
            <a:endParaRPr lang="el-GR" sz="2200" b="1" dirty="0" smtClean="0">
              <a:solidFill>
                <a:schemeClr val="tx1"/>
              </a:solidFill>
            </a:endParaRPr>
          </a:p>
          <a:p>
            <a:pPr algn="just">
              <a:lnSpc>
                <a:spcPct val="170000"/>
              </a:lnSpc>
            </a:pPr>
            <a:r>
              <a:rPr lang="el-GR" sz="2200" b="1" dirty="0" smtClean="0">
                <a:solidFill>
                  <a:schemeClr val="tx1"/>
                </a:solidFill>
              </a:rPr>
              <a:t>Τυπικό Σύνταγμα: εκείνοι οι κανόνες του ουσιαστικού συντάγματος που έχουν αυξημένη τυπική ισχύ, γιατί περιλαμβάνονται στο γραπτό σύνταγμα</a:t>
            </a:r>
            <a:endParaRPr lang="el-GR" sz="2200" b="1" dirty="0">
              <a:solidFill>
                <a:schemeClr val="tx1"/>
              </a:solidFill>
            </a:endParaRPr>
          </a:p>
          <a:p>
            <a:pPr algn="just">
              <a:lnSpc>
                <a:spcPct val="170000"/>
              </a:lnSpc>
            </a:pPr>
            <a:r>
              <a:rPr lang="el-GR" sz="2200" b="1" u="sng" dirty="0">
                <a:solidFill>
                  <a:schemeClr val="tx1"/>
                </a:solidFill>
              </a:rPr>
              <a:t>Γραπτό </a:t>
            </a:r>
            <a:r>
              <a:rPr lang="el-GR" sz="2200" b="1" u="sng" dirty="0" err="1">
                <a:solidFill>
                  <a:schemeClr val="tx1"/>
                </a:solidFill>
              </a:rPr>
              <a:t>Σύν</a:t>
            </a:r>
            <a:r>
              <a:rPr lang="en-US" sz="2200" b="1" u="sng" dirty="0">
                <a:solidFill>
                  <a:schemeClr val="tx1"/>
                </a:solidFill>
              </a:rPr>
              <a:t>t</a:t>
            </a:r>
            <a:r>
              <a:rPr lang="el-GR" sz="2200" b="1" u="sng" dirty="0" err="1">
                <a:solidFill>
                  <a:schemeClr val="tx1"/>
                </a:solidFill>
              </a:rPr>
              <a:t>αγμα</a:t>
            </a:r>
            <a:r>
              <a:rPr lang="en-US" sz="2200" b="1" u="sng" dirty="0">
                <a:solidFill>
                  <a:schemeClr val="tx1"/>
                </a:solidFill>
              </a:rPr>
              <a:t>:</a:t>
            </a:r>
            <a:r>
              <a:rPr lang="en-US" sz="2200" b="1" dirty="0">
                <a:solidFill>
                  <a:schemeClr val="tx1"/>
                </a:solidFill>
              </a:rPr>
              <a:t> </a:t>
            </a:r>
            <a:r>
              <a:rPr lang="el-GR" sz="2200" b="1" dirty="0">
                <a:solidFill>
                  <a:schemeClr val="tx1"/>
                </a:solidFill>
              </a:rPr>
              <a:t>οι κανόνες είναι διατυπωμένοι σε ένα γραπτό κείμενο με τρόπο συστηματικό (π.χ. το ισχύον Ελληνικό Σύνταγμα).</a:t>
            </a:r>
          </a:p>
          <a:p>
            <a:pPr algn="just">
              <a:lnSpc>
                <a:spcPct val="170000"/>
              </a:lnSpc>
            </a:pPr>
            <a:r>
              <a:rPr lang="el-GR" sz="2200" b="1" u="sng" dirty="0">
                <a:solidFill>
                  <a:schemeClr val="tx1"/>
                </a:solidFill>
              </a:rPr>
              <a:t>Άγραφο ή εθιμικό Σύνταγμα</a:t>
            </a:r>
            <a:r>
              <a:rPr lang="en-US" sz="2200" b="1" u="sng" dirty="0">
                <a:solidFill>
                  <a:schemeClr val="tx1"/>
                </a:solidFill>
              </a:rPr>
              <a:t>:</a:t>
            </a:r>
            <a:r>
              <a:rPr lang="el-GR" sz="2200" b="1" dirty="0">
                <a:solidFill>
                  <a:schemeClr val="tx1"/>
                </a:solidFill>
              </a:rPr>
              <a:t>  οι κανόνες του δεν είναι αποτυπωμένοι σε ένα γραπτό κείμενο, αλλά βασίζονται σε πρακτικές, παραδόσεις, συνήθειες με μακρά και ομοιόμορφη άσκησής τους με την πεποίθηση ότι αποτελούν μια προσαρμογή σε συνταγματικές επιταγές (π.χ. Μ. Βρετανία). </a:t>
            </a:r>
            <a:r>
              <a:rPr lang="en-US" sz="2200" b="1" dirty="0">
                <a:solidFill>
                  <a:schemeClr val="tx1"/>
                </a:solidFill>
              </a:rPr>
              <a:t> </a:t>
            </a:r>
            <a:r>
              <a:rPr lang="el-GR" sz="2200" b="1" dirty="0">
                <a:solidFill>
                  <a:schemeClr val="tx1"/>
                </a:solidFill>
              </a:rPr>
              <a:t>  </a:t>
            </a:r>
            <a:endParaRPr lang="el-GR" sz="2200" b="1" u="sng" dirty="0">
              <a:solidFill>
                <a:schemeClr val="tx1"/>
              </a:solidFill>
            </a:endParaRPr>
          </a:p>
          <a:p>
            <a:pPr marL="0" indent="0" algn="just">
              <a:lnSpc>
                <a:spcPct val="170000"/>
              </a:lnSpc>
              <a:buNone/>
            </a:pPr>
            <a:endParaRPr lang="el-GR" sz="2200" b="1" dirty="0">
              <a:solidFill>
                <a:schemeClr val="tx1"/>
              </a:solidFill>
            </a:endParaRPr>
          </a:p>
          <a:p>
            <a:pPr algn="just"/>
            <a:r>
              <a:rPr lang="el-GR" sz="2200" b="1" u="sng" dirty="0">
                <a:solidFill>
                  <a:schemeClr val="tx1"/>
                </a:solidFill>
              </a:rPr>
              <a:t>Θεμελιώδεις Αρχές που διέπουν το Σύνταγμα</a:t>
            </a:r>
            <a:r>
              <a:rPr lang="el-GR" sz="2200" b="1" dirty="0">
                <a:solidFill>
                  <a:schemeClr val="tx1"/>
                </a:solidFill>
              </a:rPr>
              <a:t> 1975/1986/2001/2008/2019.  </a:t>
            </a:r>
          </a:p>
          <a:p>
            <a:pPr algn="just"/>
            <a:endParaRPr lang="el-GR" sz="2200" b="1" dirty="0">
              <a:solidFill>
                <a:schemeClr val="tx1"/>
              </a:solidFill>
            </a:endParaRPr>
          </a:p>
          <a:p>
            <a:pPr algn="just"/>
            <a:r>
              <a:rPr lang="el-GR" sz="2200" b="1" dirty="0">
                <a:solidFill>
                  <a:schemeClr val="tx1"/>
                </a:solidFill>
              </a:rPr>
              <a:t>Η δημοκρατική αρχή (άρθρο 1).</a:t>
            </a:r>
          </a:p>
          <a:p>
            <a:pPr algn="just"/>
            <a:r>
              <a:rPr lang="el-GR" sz="2200" b="1" dirty="0">
                <a:solidFill>
                  <a:schemeClr val="tx1"/>
                </a:solidFill>
              </a:rPr>
              <a:t>Η αντιπροσωπευτική αρχή (άρθρο 51 παρ.1 και παρ. 2).</a:t>
            </a:r>
          </a:p>
          <a:p>
            <a:pPr algn="just"/>
            <a:r>
              <a:rPr lang="el-GR" sz="2200" b="1" dirty="0">
                <a:solidFill>
                  <a:schemeClr val="tx1"/>
                </a:solidFill>
              </a:rPr>
              <a:t>Η κοινοβουλευτική αρχή (άρθρο 1, άρθρο 37 και άρθρο 84).</a:t>
            </a:r>
          </a:p>
          <a:p>
            <a:pPr algn="just"/>
            <a:r>
              <a:rPr lang="el-GR" sz="2200" b="1" dirty="0">
                <a:solidFill>
                  <a:schemeClr val="tx1"/>
                </a:solidFill>
              </a:rPr>
              <a:t>Η αρχή της </a:t>
            </a:r>
            <a:r>
              <a:rPr lang="el-GR" sz="2200" b="1" dirty="0" err="1">
                <a:solidFill>
                  <a:schemeClr val="tx1"/>
                </a:solidFill>
              </a:rPr>
              <a:t>προεδρευόμενης</a:t>
            </a:r>
            <a:r>
              <a:rPr lang="el-GR" sz="2200" b="1" dirty="0">
                <a:solidFill>
                  <a:schemeClr val="tx1"/>
                </a:solidFill>
              </a:rPr>
              <a:t> δημοκρατίας (άρθρο 1).</a:t>
            </a:r>
          </a:p>
          <a:p>
            <a:pPr algn="just"/>
            <a:r>
              <a:rPr lang="el-GR" sz="2200" b="1" dirty="0">
                <a:solidFill>
                  <a:schemeClr val="tx1"/>
                </a:solidFill>
              </a:rPr>
              <a:t>Η αρχή του πολυκομματισμού (άρθρο 29).</a:t>
            </a:r>
          </a:p>
          <a:p>
            <a:pPr algn="just"/>
            <a:r>
              <a:rPr lang="el-GR" sz="2200" b="1" dirty="0">
                <a:solidFill>
                  <a:schemeClr val="tx1"/>
                </a:solidFill>
              </a:rPr>
              <a:t>Η αρχή της διάκρισης των λειτουργιών (άρθρο 26).</a:t>
            </a:r>
          </a:p>
          <a:p>
            <a:pPr algn="just"/>
            <a:r>
              <a:rPr lang="el-GR" sz="2200" b="1" dirty="0">
                <a:solidFill>
                  <a:schemeClr val="tx1"/>
                </a:solidFill>
              </a:rPr>
              <a:t>Η </a:t>
            </a:r>
            <a:r>
              <a:rPr lang="el-GR" sz="2200" b="1" dirty="0" err="1">
                <a:solidFill>
                  <a:schemeClr val="tx1"/>
                </a:solidFill>
              </a:rPr>
              <a:t>δικαιοκρατούμενη</a:t>
            </a:r>
            <a:r>
              <a:rPr lang="el-GR" sz="2200" b="1" dirty="0">
                <a:solidFill>
                  <a:schemeClr val="tx1"/>
                </a:solidFill>
              </a:rPr>
              <a:t> αρχή ή αρχή του κράτους δικαίου (25 παρ. 1).</a:t>
            </a:r>
          </a:p>
          <a:p>
            <a:pPr algn="just"/>
            <a:r>
              <a:rPr lang="el-GR" sz="2200" b="1" dirty="0">
                <a:solidFill>
                  <a:schemeClr val="tx1"/>
                </a:solidFill>
              </a:rPr>
              <a:t>Η αρχή του κοινωνικού κράτους δικαίου (25 παρ. 1).</a:t>
            </a:r>
          </a:p>
          <a:p>
            <a:pPr algn="just"/>
            <a:endParaRPr lang="el-GR" sz="2200" b="1" dirty="0">
              <a:solidFill>
                <a:schemeClr val="tx1"/>
              </a:solidFill>
            </a:endParaRPr>
          </a:p>
          <a:p>
            <a:pPr algn="just"/>
            <a:r>
              <a:rPr lang="el-GR" sz="2200" b="1" dirty="0">
                <a:solidFill>
                  <a:schemeClr val="tx1"/>
                </a:solidFill>
              </a:rPr>
              <a:t>Άρθρο 110 παρ. 1</a:t>
            </a:r>
            <a:r>
              <a:rPr lang="en-US" sz="2200" b="1" dirty="0">
                <a:solidFill>
                  <a:schemeClr val="tx1"/>
                </a:solidFill>
              </a:rPr>
              <a:t>: </a:t>
            </a:r>
            <a:r>
              <a:rPr lang="el-GR" sz="2200" b="1" dirty="0">
                <a:solidFill>
                  <a:schemeClr val="tx1"/>
                </a:solidFill>
              </a:rPr>
              <a:t>«Οι διατάξεις του Συντάγματος υπόκεινται σε αναθεώρηση εκτός από εκείνες που καθορίζουν την βάση και τη μορφή του πολιτεύματος.»</a:t>
            </a:r>
          </a:p>
          <a:p>
            <a:pPr algn="just"/>
            <a:r>
              <a:rPr lang="el-GR" sz="2200" b="1" dirty="0">
                <a:solidFill>
                  <a:schemeClr val="tx1"/>
                </a:solidFill>
              </a:rPr>
              <a:t>Άρθρο 120 Ακροτελεύτια διάταξη. </a:t>
            </a:r>
          </a:p>
        </p:txBody>
      </p:sp>
      <p:sp>
        <p:nvSpPr>
          <p:cNvPr id="4" name="Θέση υποσέλιδου 3">
            <a:extLst>
              <a:ext uri="{FF2B5EF4-FFF2-40B4-BE49-F238E27FC236}">
                <a16:creationId xmlns:a16="http://schemas.microsoft.com/office/drawing/2014/main" id="{D3B3687E-3A36-6B41-94A5-2A3EEC32A849}"/>
              </a:ext>
            </a:extLst>
          </p:cNvPr>
          <p:cNvSpPr>
            <a:spLocks noGrp="1"/>
          </p:cNvSpPr>
          <p:nvPr>
            <p:ph type="ftr" sz="quarter" idx="11"/>
          </p:nvPr>
        </p:nvSpPr>
        <p:spPr>
          <a:xfrm>
            <a:off x="421694" y="6605946"/>
            <a:ext cx="6297612" cy="365125"/>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E165694B-D623-9B49-4046-BAE304CBA315}"/>
              </a:ext>
            </a:extLst>
          </p:cNvPr>
          <p:cNvSpPr>
            <a:spLocks noGrp="1"/>
          </p:cNvSpPr>
          <p:nvPr>
            <p:ph type="sldNum" sz="quarter" idx="12"/>
          </p:nvPr>
        </p:nvSpPr>
        <p:spPr/>
        <p:txBody>
          <a:bodyPr/>
          <a:lstStyle/>
          <a:p>
            <a:fld id="{DB59495A-C37B-4691-89A7-1697C2CFAB8A}" type="slidenum">
              <a:rPr lang="el-GR" smtClean="0"/>
              <a:t>24</a:t>
            </a:fld>
            <a:endParaRPr lang="el-GR"/>
          </a:p>
        </p:txBody>
      </p:sp>
    </p:spTree>
    <p:extLst>
      <p:ext uri="{BB962C8B-B14F-4D97-AF65-F5344CB8AC3E}">
        <p14:creationId xmlns:p14="http://schemas.microsoft.com/office/powerpoint/2010/main" val="1638479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A70709A-44F2-1D22-E9B0-09E317D9A980}"/>
              </a:ext>
            </a:extLst>
          </p:cNvPr>
          <p:cNvSpPr>
            <a:spLocks noGrp="1"/>
          </p:cNvSpPr>
          <p:nvPr>
            <p:ph idx="1"/>
          </p:nvPr>
        </p:nvSpPr>
        <p:spPr>
          <a:xfrm>
            <a:off x="117988" y="255638"/>
            <a:ext cx="9379973" cy="5785723"/>
          </a:xfrm>
        </p:spPr>
        <p:txBody>
          <a:bodyPr>
            <a:normAutofit/>
          </a:bodyPr>
          <a:lstStyle/>
          <a:p>
            <a:pPr algn="just">
              <a:lnSpc>
                <a:spcPct val="150000"/>
              </a:lnSpc>
            </a:pPr>
            <a:endParaRPr lang="el-GR" b="1" u="sng" dirty="0" smtClean="0">
              <a:solidFill>
                <a:schemeClr val="tx1"/>
              </a:solidFill>
            </a:endParaRPr>
          </a:p>
          <a:p>
            <a:pPr algn="just">
              <a:lnSpc>
                <a:spcPct val="150000"/>
              </a:lnSpc>
            </a:pPr>
            <a:r>
              <a:rPr lang="el-GR" b="1" u="sng" dirty="0" smtClean="0">
                <a:solidFill>
                  <a:schemeClr val="tx1"/>
                </a:solidFill>
              </a:rPr>
              <a:t>Δίκαιο</a:t>
            </a:r>
            <a:r>
              <a:rPr lang="en-US" b="1" u="sng" dirty="0">
                <a:solidFill>
                  <a:schemeClr val="tx1"/>
                </a:solidFill>
              </a:rPr>
              <a:t>:</a:t>
            </a:r>
            <a:r>
              <a:rPr lang="el-GR" b="1" dirty="0">
                <a:solidFill>
                  <a:schemeClr val="tx1"/>
                </a:solidFill>
              </a:rPr>
              <a:t> είναι το σύνολο των κανόνων</a:t>
            </a:r>
            <a:r>
              <a:rPr lang="el-GR" b="1" dirty="0" smtClean="0">
                <a:solidFill>
                  <a:schemeClr val="tx1"/>
                </a:solidFill>
              </a:rPr>
              <a:t>, που θεσπίζονται από το κράτους και ρυθμίζουν </a:t>
            </a:r>
            <a:r>
              <a:rPr lang="el-GR" b="1" dirty="0">
                <a:solidFill>
                  <a:schemeClr val="tx1"/>
                </a:solidFill>
              </a:rPr>
              <a:t>με τρόπο υποχρεωτικό σε ορισμένο χώρο και χρόνο την εξωτερική συμπεριφορά των </a:t>
            </a:r>
            <a:r>
              <a:rPr lang="el-GR" b="1" dirty="0" smtClean="0">
                <a:solidFill>
                  <a:schemeClr val="tx1"/>
                </a:solidFill>
              </a:rPr>
              <a:t>ανθρώπων.</a:t>
            </a:r>
            <a:endParaRPr lang="el-GR" b="1" dirty="0">
              <a:solidFill>
                <a:schemeClr val="tx1"/>
              </a:solidFill>
            </a:endParaRPr>
          </a:p>
          <a:p>
            <a:pPr algn="just">
              <a:lnSpc>
                <a:spcPct val="150000"/>
              </a:lnSpc>
            </a:pPr>
            <a:r>
              <a:rPr lang="el-GR" b="1" dirty="0" smtClean="0">
                <a:solidFill>
                  <a:schemeClr val="tx1"/>
                </a:solidFill>
              </a:rPr>
              <a:t>Σύστημα και όχι σύνολο </a:t>
            </a:r>
            <a:r>
              <a:rPr lang="el-GR" b="1" dirty="0">
                <a:solidFill>
                  <a:schemeClr val="tx1"/>
                </a:solidFill>
              </a:rPr>
              <a:t>κανόνων </a:t>
            </a:r>
            <a:r>
              <a:rPr lang="el-GR" b="1" dirty="0" smtClean="0">
                <a:solidFill>
                  <a:schemeClr val="tx1"/>
                </a:solidFill>
              </a:rPr>
              <a:t>δικαίου: Εσωτερική ιεράρχηση του δικαίου</a:t>
            </a:r>
            <a:endParaRPr lang="el-GR" b="1" dirty="0">
              <a:solidFill>
                <a:schemeClr val="tx1"/>
              </a:solidFill>
            </a:endParaRPr>
          </a:p>
          <a:p>
            <a:pPr algn="just">
              <a:lnSpc>
                <a:spcPct val="150000"/>
              </a:lnSpc>
            </a:pPr>
            <a:r>
              <a:rPr lang="el-GR" b="1" dirty="0">
                <a:solidFill>
                  <a:schemeClr val="tx1"/>
                </a:solidFill>
              </a:rPr>
              <a:t>Ρύθμιση εξωτερικής συμπεριφοράς και σχέσεων μεταξύ φυσικών και νομικών προσώπων στο πλαίσιο μιας κοινωνίας</a:t>
            </a:r>
            <a:r>
              <a:rPr lang="en-US" b="1" dirty="0">
                <a:solidFill>
                  <a:schemeClr val="tx1"/>
                </a:solidFill>
              </a:rPr>
              <a:t> (</a:t>
            </a:r>
            <a:r>
              <a:rPr lang="el-GR" b="1" dirty="0">
                <a:solidFill>
                  <a:schemeClr val="tx1"/>
                </a:solidFill>
              </a:rPr>
              <a:t>ρύθμιση της κοινωνικής συμβίωσης).</a:t>
            </a:r>
          </a:p>
          <a:p>
            <a:pPr algn="just">
              <a:lnSpc>
                <a:spcPct val="150000"/>
              </a:lnSpc>
            </a:pPr>
            <a:r>
              <a:rPr lang="el-GR" b="1" dirty="0">
                <a:solidFill>
                  <a:schemeClr val="tx1"/>
                </a:solidFill>
              </a:rPr>
              <a:t>Υποχρεωτικότητα των κανόνων δικαίου (η τήρησή τους δεν καταλείπεται στη συνείδηση ή την ηθική των ανθρώπων, αλλά επιβάλλεται με μέτρα </a:t>
            </a:r>
            <a:r>
              <a:rPr lang="el-GR" b="1" dirty="0" smtClean="0">
                <a:solidFill>
                  <a:schemeClr val="tx1"/>
                </a:solidFill>
              </a:rPr>
              <a:t>κρατικού καταναγκασμού-κυρώσεις).</a:t>
            </a:r>
            <a:endParaRPr lang="el-GR" b="1" dirty="0">
              <a:solidFill>
                <a:schemeClr val="tx1"/>
              </a:solidFill>
            </a:endParaRPr>
          </a:p>
        </p:txBody>
      </p:sp>
      <p:sp>
        <p:nvSpPr>
          <p:cNvPr id="4" name="Θέση υποσέλιδου 3">
            <a:extLst>
              <a:ext uri="{FF2B5EF4-FFF2-40B4-BE49-F238E27FC236}">
                <a16:creationId xmlns:a16="http://schemas.microsoft.com/office/drawing/2014/main" id="{6AD39A30-366C-F33F-267E-AF777A2D572B}"/>
              </a:ext>
            </a:extLst>
          </p:cNvPr>
          <p:cNvSpPr>
            <a:spLocks noGrp="1"/>
          </p:cNvSpPr>
          <p:nvPr>
            <p:ph type="ftr" sz="quarter" idx="11"/>
          </p:nvPr>
        </p:nvSpPr>
        <p:spPr>
          <a:xfrm>
            <a:off x="687167" y="6202263"/>
            <a:ext cx="6297612" cy="365125"/>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4D0651A2-34B0-55FF-88D1-71027FE9ACBB}"/>
              </a:ext>
            </a:extLst>
          </p:cNvPr>
          <p:cNvSpPr>
            <a:spLocks noGrp="1"/>
          </p:cNvSpPr>
          <p:nvPr>
            <p:ph type="sldNum" sz="quarter" idx="12"/>
          </p:nvPr>
        </p:nvSpPr>
        <p:spPr/>
        <p:txBody>
          <a:bodyPr/>
          <a:lstStyle/>
          <a:p>
            <a:fld id="{DB59495A-C37B-4691-89A7-1697C2CFAB8A}" type="slidenum">
              <a:rPr lang="el-GR" smtClean="0"/>
              <a:t>3</a:t>
            </a:fld>
            <a:endParaRPr lang="el-GR"/>
          </a:p>
        </p:txBody>
      </p:sp>
    </p:spTree>
    <p:extLst>
      <p:ext uri="{BB962C8B-B14F-4D97-AF65-F5344CB8AC3E}">
        <p14:creationId xmlns:p14="http://schemas.microsoft.com/office/powerpoint/2010/main" val="1927536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C82102C-301C-6746-7AE5-182923BA16D4}"/>
              </a:ext>
            </a:extLst>
          </p:cNvPr>
          <p:cNvSpPr>
            <a:spLocks noGrp="1"/>
          </p:cNvSpPr>
          <p:nvPr>
            <p:ph idx="1"/>
          </p:nvPr>
        </p:nvSpPr>
        <p:spPr>
          <a:xfrm>
            <a:off x="559347" y="451513"/>
            <a:ext cx="8596668" cy="5589849"/>
          </a:xfrm>
        </p:spPr>
        <p:txBody>
          <a:bodyPr>
            <a:normAutofit/>
          </a:bodyPr>
          <a:lstStyle/>
          <a:p>
            <a:pPr algn="just"/>
            <a:r>
              <a:rPr lang="el-GR" b="1" dirty="0">
                <a:solidFill>
                  <a:schemeClr val="tx1"/>
                </a:solidFill>
              </a:rPr>
              <a:t>Δίκαιο ≠ </a:t>
            </a:r>
            <a:r>
              <a:rPr lang="el-GR" b="1" u="sng" dirty="0">
                <a:solidFill>
                  <a:schemeClr val="tx1"/>
                </a:solidFill>
              </a:rPr>
              <a:t>Ηθική</a:t>
            </a:r>
            <a:r>
              <a:rPr lang="en-US" b="1" dirty="0">
                <a:solidFill>
                  <a:schemeClr val="tx1"/>
                </a:solidFill>
              </a:rPr>
              <a:t>: </a:t>
            </a:r>
            <a:r>
              <a:rPr lang="el-GR" b="1" dirty="0">
                <a:solidFill>
                  <a:schemeClr val="tx1"/>
                </a:solidFill>
              </a:rPr>
              <a:t>Η ηθική του ατόμου, συνίσταται στους κανόνες </a:t>
            </a:r>
            <a:r>
              <a:rPr lang="el-GR" b="1" dirty="0" smtClean="0">
                <a:solidFill>
                  <a:schemeClr val="tx1"/>
                </a:solidFill>
              </a:rPr>
              <a:t>συμπεριφοράς </a:t>
            </a:r>
            <a:r>
              <a:rPr lang="el-GR" b="1" dirty="0">
                <a:solidFill>
                  <a:schemeClr val="tx1"/>
                </a:solidFill>
              </a:rPr>
              <a:t>που απορρέουν από τη συνείδηση του καθενός, με τρόπο </a:t>
            </a:r>
            <a:r>
              <a:rPr lang="el-GR" b="1" dirty="0" smtClean="0">
                <a:solidFill>
                  <a:schemeClr val="tx1"/>
                </a:solidFill>
              </a:rPr>
              <a:t>αυτόνομο. Αυτόνομη </a:t>
            </a:r>
            <a:r>
              <a:rPr lang="el-GR" b="1" dirty="0">
                <a:solidFill>
                  <a:schemeClr val="tx1"/>
                </a:solidFill>
              </a:rPr>
              <a:t>ρύθμιση της συμπεριφοράς του ανθρώπου (ηθική) ≠ ετερόνομη ρύθμιση της συμπεριφοράς του ανθρώπου (δίκαιο). </a:t>
            </a:r>
          </a:p>
          <a:p>
            <a:pPr algn="just"/>
            <a:r>
              <a:rPr lang="el-GR" b="1" dirty="0">
                <a:solidFill>
                  <a:schemeClr val="tx1"/>
                </a:solidFill>
              </a:rPr>
              <a:t>Η </a:t>
            </a:r>
            <a:r>
              <a:rPr lang="el-GR" b="1" u="sng" dirty="0">
                <a:solidFill>
                  <a:schemeClr val="tx1"/>
                </a:solidFill>
              </a:rPr>
              <a:t>κοινωνική ηθική</a:t>
            </a:r>
            <a:r>
              <a:rPr lang="en-US" b="1" u="sng" dirty="0">
                <a:solidFill>
                  <a:schemeClr val="tx1"/>
                </a:solidFill>
              </a:rPr>
              <a:t>:</a:t>
            </a:r>
            <a:r>
              <a:rPr lang="el-GR" b="1" dirty="0">
                <a:solidFill>
                  <a:schemeClr val="tx1"/>
                </a:solidFill>
              </a:rPr>
              <a:t> αφορά στους ηθικούς εκείνους κανόνες που ανταποκρίνονται στις κρατούσες αντιλήψεις της κοινωνίας για τη συμπεριφορά των μελών της (όχι εξαναγκαστικός χαρακτήρας- «κύρωση» η κοινωνική αποδοκιμασία). </a:t>
            </a:r>
          </a:p>
          <a:p>
            <a:pPr algn="just"/>
            <a:r>
              <a:rPr lang="el-GR" b="1" u="sng" dirty="0">
                <a:solidFill>
                  <a:schemeClr val="tx1"/>
                </a:solidFill>
              </a:rPr>
              <a:t>Χρηστά ήθη</a:t>
            </a:r>
            <a:r>
              <a:rPr lang="en-US" b="1" dirty="0">
                <a:solidFill>
                  <a:schemeClr val="tx1"/>
                </a:solidFill>
              </a:rPr>
              <a:t>: </a:t>
            </a:r>
            <a:r>
              <a:rPr lang="el-GR" b="1" dirty="0">
                <a:solidFill>
                  <a:schemeClr val="tx1"/>
                </a:solidFill>
              </a:rPr>
              <a:t>όχι κοινωνική ηθική, αλλά </a:t>
            </a:r>
            <a:r>
              <a:rPr lang="el-GR" b="1" dirty="0" smtClean="0">
                <a:solidFill>
                  <a:schemeClr val="tx1"/>
                </a:solidFill>
              </a:rPr>
              <a:t>οι αναγνωρισμένες </a:t>
            </a:r>
            <a:r>
              <a:rPr lang="el-GR" b="1" dirty="0">
                <a:solidFill>
                  <a:schemeClr val="tx1"/>
                </a:solidFill>
              </a:rPr>
              <a:t>αξίες που </a:t>
            </a:r>
            <a:r>
              <a:rPr lang="el-GR" b="1" dirty="0" smtClean="0">
                <a:solidFill>
                  <a:schemeClr val="tx1"/>
                </a:solidFill>
              </a:rPr>
              <a:t>επικρατούν στην κοινωνική συνείδηση.</a:t>
            </a:r>
            <a:endParaRPr lang="en-US" b="1" dirty="0">
              <a:solidFill>
                <a:schemeClr val="tx1"/>
              </a:solidFill>
            </a:endParaRPr>
          </a:p>
          <a:p>
            <a:pPr algn="just"/>
            <a:r>
              <a:rPr lang="el-GR" b="1" u="sng" dirty="0" smtClean="0">
                <a:solidFill>
                  <a:schemeClr val="tx1"/>
                </a:solidFill>
              </a:rPr>
              <a:t>Κανόνες συμπεριφοράς(εθιμοτυπία</a:t>
            </a:r>
            <a:r>
              <a:rPr lang="el-GR" b="1" u="sng" dirty="0">
                <a:solidFill>
                  <a:schemeClr val="tx1"/>
                </a:solidFill>
              </a:rPr>
              <a:t>)</a:t>
            </a:r>
            <a:r>
              <a:rPr lang="en-US" b="1" u="sng" dirty="0">
                <a:solidFill>
                  <a:schemeClr val="tx1"/>
                </a:solidFill>
              </a:rPr>
              <a:t>:</a:t>
            </a:r>
            <a:r>
              <a:rPr lang="en-US" b="1" dirty="0">
                <a:solidFill>
                  <a:schemeClr val="tx1"/>
                </a:solidFill>
              </a:rPr>
              <a:t> </a:t>
            </a:r>
            <a:r>
              <a:rPr lang="el-GR" b="1" dirty="0">
                <a:solidFill>
                  <a:schemeClr val="tx1"/>
                </a:solidFill>
              </a:rPr>
              <a:t>αποτελούν συνήθειες άγραφες στην πλειονότητά τους, που διαμορφώνονται από την κρατούσα στις συναλλαγές πρακτική, τα συναλλακτικά ήθη (όχι εξαναγκαστικός χαρακτήρας/κυρώσεις). Συνήθως κανόνες επαγγελματικής δεοντολογίας. Οι κανόνες της εθιμοτυπίας επιβάλλουν π.χ. την ανταπόδοση χαιρετισμού, την παροχή φιλοδωρήματος στον υπάλληλο του εστιατορίου ή ξενοδοχείου (δε </a:t>
            </a:r>
            <a:r>
              <a:rPr lang="el-GR" b="1" dirty="0" smtClean="0">
                <a:solidFill>
                  <a:schemeClr val="tx1"/>
                </a:solidFill>
              </a:rPr>
              <a:t>συνεπάγονται καταναγκασμό- </a:t>
            </a:r>
            <a:r>
              <a:rPr lang="el-GR" b="1" dirty="0">
                <a:solidFill>
                  <a:schemeClr val="tx1"/>
                </a:solidFill>
              </a:rPr>
              <a:t>κύρωση η </a:t>
            </a:r>
            <a:r>
              <a:rPr lang="el-GR" b="1" dirty="0" smtClean="0">
                <a:solidFill>
                  <a:schemeClr val="tx1"/>
                </a:solidFill>
              </a:rPr>
              <a:t>απομόνωση ή η </a:t>
            </a:r>
            <a:r>
              <a:rPr lang="el-GR" b="1" dirty="0">
                <a:solidFill>
                  <a:schemeClr val="tx1"/>
                </a:solidFill>
              </a:rPr>
              <a:t>καταφρόνηση</a:t>
            </a:r>
            <a:r>
              <a:rPr lang="el-GR" b="1" dirty="0" smtClean="0">
                <a:solidFill>
                  <a:schemeClr val="tx1"/>
                </a:solidFill>
              </a:rPr>
              <a:t>). </a:t>
            </a:r>
            <a:endParaRPr lang="el-GR" b="1" dirty="0">
              <a:solidFill>
                <a:schemeClr val="tx1"/>
              </a:solidFill>
            </a:endParaRPr>
          </a:p>
          <a:p>
            <a:pPr algn="just"/>
            <a:endParaRPr lang="el-GR" b="1" dirty="0">
              <a:solidFill>
                <a:schemeClr val="tx1"/>
              </a:solidFill>
            </a:endParaRPr>
          </a:p>
          <a:p>
            <a:pPr algn="just"/>
            <a:endParaRPr lang="el-GR" b="1" dirty="0">
              <a:solidFill>
                <a:schemeClr val="tx1"/>
              </a:solidFill>
            </a:endParaRPr>
          </a:p>
        </p:txBody>
      </p:sp>
      <p:sp>
        <p:nvSpPr>
          <p:cNvPr id="4" name="Θέση υποσέλιδου 3">
            <a:extLst>
              <a:ext uri="{FF2B5EF4-FFF2-40B4-BE49-F238E27FC236}">
                <a16:creationId xmlns:a16="http://schemas.microsoft.com/office/drawing/2014/main" id="{5900ECA1-89A7-066B-0306-9045645AA1A6}"/>
              </a:ext>
            </a:extLst>
          </p:cNvPr>
          <p:cNvSpPr>
            <a:spLocks noGrp="1"/>
          </p:cNvSpPr>
          <p:nvPr>
            <p:ph type="ftr" sz="quarter" idx="11"/>
          </p:nvPr>
        </p:nvSpPr>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0D605E7B-2A0F-87BE-1E0B-07034EC6DFD8}"/>
              </a:ext>
            </a:extLst>
          </p:cNvPr>
          <p:cNvSpPr>
            <a:spLocks noGrp="1"/>
          </p:cNvSpPr>
          <p:nvPr>
            <p:ph type="sldNum" sz="quarter" idx="12"/>
          </p:nvPr>
        </p:nvSpPr>
        <p:spPr/>
        <p:txBody>
          <a:bodyPr/>
          <a:lstStyle/>
          <a:p>
            <a:fld id="{DB59495A-C37B-4691-89A7-1697C2CFAB8A}" type="slidenum">
              <a:rPr lang="el-GR" smtClean="0"/>
              <a:t>4</a:t>
            </a:fld>
            <a:endParaRPr lang="el-GR"/>
          </a:p>
        </p:txBody>
      </p:sp>
    </p:spTree>
    <p:extLst>
      <p:ext uri="{BB962C8B-B14F-4D97-AF65-F5344CB8AC3E}">
        <p14:creationId xmlns:p14="http://schemas.microsoft.com/office/powerpoint/2010/main" val="4001202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D944FF2-1019-3A14-C575-8C051FFB4C7A}"/>
              </a:ext>
            </a:extLst>
          </p:cNvPr>
          <p:cNvSpPr>
            <a:spLocks noGrp="1"/>
          </p:cNvSpPr>
          <p:nvPr>
            <p:ph idx="1"/>
          </p:nvPr>
        </p:nvSpPr>
        <p:spPr>
          <a:xfrm>
            <a:off x="147485" y="235974"/>
            <a:ext cx="9330812" cy="6056671"/>
          </a:xfrm>
        </p:spPr>
        <p:txBody>
          <a:bodyPr>
            <a:normAutofit/>
          </a:bodyPr>
          <a:lstStyle/>
          <a:p>
            <a:pPr algn="just"/>
            <a:r>
              <a:rPr lang="el-GR" b="1" u="sng" dirty="0">
                <a:solidFill>
                  <a:schemeClr val="tx1"/>
                </a:solidFill>
              </a:rPr>
              <a:t>Φυσικό </a:t>
            </a:r>
            <a:r>
              <a:rPr lang="el-GR" b="1" u="sng" dirty="0" smtClean="0">
                <a:solidFill>
                  <a:schemeClr val="tx1"/>
                </a:solidFill>
              </a:rPr>
              <a:t>δίκαιο</a:t>
            </a:r>
            <a:r>
              <a:rPr lang="en-US" b="1" u="sng" dirty="0">
                <a:solidFill>
                  <a:schemeClr val="tx1"/>
                </a:solidFill>
              </a:rPr>
              <a:t>:</a:t>
            </a:r>
            <a:r>
              <a:rPr lang="el-GR" b="1" dirty="0">
                <a:solidFill>
                  <a:schemeClr val="tx1"/>
                </a:solidFill>
              </a:rPr>
              <a:t> </a:t>
            </a:r>
            <a:r>
              <a:rPr lang="el-GR" b="1" dirty="0" smtClean="0">
                <a:solidFill>
                  <a:schemeClr val="tx1"/>
                </a:solidFill>
              </a:rPr>
              <a:t>το </a:t>
            </a:r>
            <a:r>
              <a:rPr lang="el-GR" b="1" dirty="0">
                <a:solidFill>
                  <a:schemeClr val="tx1"/>
                </a:solidFill>
              </a:rPr>
              <a:t>σύνολο των κανόνων που υφίσταται ανεξάρτητα, πριν και πέρα από το θετικό δίκαιο και χαρακτηρίζονται υπερθετικοί κανόνες δικαίου. Δεν προέρχονται από την ύπαρξη οργανωμένης πολιτείας, αλλά είναι άρρηκτα συνδεδεμένοι με την ίδια την ανθρώπινη υπόσταση </a:t>
            </a:r>
            <a:r>
              <a:rPr lang="el-GR" b="1" dirty="0" smtClean="0">
                <a:solidFill>
                  <a:schemeClr val="tx1"/>
                </a:solidFill>
              </a:rPr>
              <a:t>ή από θεϊκή αποκάλυψη </a:t>
            </a:r>
            <a:r>
              <a:rPr lang="el-GR" b="1" dirty="0">
                <a:solidFill>
                  <a:schemeClr val="tx1"/>
                </a:solidFill>
              </a:rPr>
              <a:t>(π.χ. η </a:t>
            </a:r>
            <a:r>
              <a:rPr lang="el-GR" b="1" dirty="0" smtClean="0">
                <a:solidFill>
                  <a:schemeClr val="tx1"/>
                </a:solidFill>
              </a:rPr>
              <a:t>Αντιγόνη έναντι του </a:t>
            </a:r>
            <a:r>
              <a:rPr lang="el-GR" b="1" dirty="0" err="1" smtClean="0">
                <a:solidFill>
                  <a:schemeClr val="tx1"/>
                </a:solidFill>
              </a:rPr>
              <a:t>Κρέοντα</a:t>
            </a:r>
            <a:r>
              <a:rPr lang="el-GR" b="1" dirty="0" smtClean="0">
                <a:solidFill>
                  <a:schemeClr val="tx1"/>
                </a:solidFill>
              </a:rPr>
              <a:t>). </a:t>
            </a:r>
            <a:endParaRPr lang="el-GR" b="1" dirty="0">
              <a:solidFill>
                <a:schemeClr val="tx1"/>
              </a:solidFill>
            </a:endParaRPr>
          </a:p>
          <a:p>
            <a:pPr algn="just"/>
            <a:r>
              <a:rPr lang="el-GR" b="1" dirty="0">
                <a:solidFill>
                  <a:schemeClr val="tx1"/>
                </a:solidFill>
              </a:rPr>
              <a:t>Αποτυπώνουν γενικές, διαχρονικές και πανανθρώπινες αξίες και ιδέες (η έννοια της δικαιοσύνης). Επανήλθε το 19</a:t>
            </a:r>
            <a:r>
              <a:rPr lang="el-GR" b="1" baseline="30000" dirty="0">
                <a:solidFill>
                  <a:schemeClr val="tx1"/>
                </a:solidFill>
              </a:rPr>
              <a:t>ο</a:t>
            </a:r>
            <a:r>
              <a:rPr lang="el-GR" b="1" dirty="0">
                <a:solidFill>
                  <a:schemeClr val="tx1"/>
                </a:solidFill>
              </a:rPr>
              <a:t> αιώνα με το κίνημα του ιδεαλισμού</a:t>
            </a:r>
            <a:r>
              <a:rPr lang="el-GR" b="1" dirty="0" smtClean="0">
                <a:solidFill>
                  <a:schemeClr val="tx1"/>
                </a:solidFill>
              </a:rPr>
              <a:t>. </a:t>
            </a:r>
            <a:endParaRPr lang="el-GR" b="1" dirty="0">
              <a:solidFill>
                <a:schemeClr val="tx1"/>
              </a:solidFill>
            </a:endParaRPr>
          </a:p>
          <a:p>
            <a:pPr algn="just"/>
            <a:r>
              <a:rPr lang="el-GR" b="1" u="sng" dirty="0">
                <a:solidFill>
                  <a:schemeClr val="tx1"/>
                </a:solidFill>
              </a:rPr>
              <a:t>Θετικό δίκαιο</a:t>
            </a:r>
            <a:r>
              <a:rPr lang="en-US" b="1" u="sng" dirty="0">
                <a:solidFill>
                  <a:schemeClr val="tx1"/>
                </a:solidFill>
              </a:rPr>
              <a:t>:</a:t>
            </a:r>
            <a:r>
              <a:rPr lang="en-US" b="1" dirty="0">
                <a:solidFill>
                  <a:schemeClr val="tx1"/>
                </a:solidFill>
              </a:rPr>
              <a:t> </a:t>
            </a:r>
            <a:r>
              <a:rPr lang="el-GR" b="1" dirty="0" smtClean="0">
                <a:solidFill>
                  <a:schemeClr val="tx1"/>
                </a:solidFill>
              </a:rPr>
              <a:t>το σύνολο </a:t>
            </a:r>
            <a:r>
              <a:rPr lang="el-GR" b="1" dirty="0">
                <a:solidFill>
                  <a:schemeClr val="tx1"/>
                </a:solidFill>
              </a:rPr>
              <a:t>των κανόνων δικαίου, που προέρχονται και παράγονται από ένα οργανωμένο Κράτος (Πολιτεία), μέσα από τα θεσμικά όργανα του Κράτους και μέσα από την οριζόμενη υπό των θεσμικών του οργάνων διαδικασία. </a:t>
            </a:r>
          </a:p>
          <a:p>
            <a:pPr algn="just"/>
            <a:r>
              <a:rPr lang="el-GR" b="1" dirty="0">
                <a:solidFill>
                  <a:schemeClr val="tx1"/>
                </a:solidFill>
              </a:rPr>
              <a:t>Προϋποθέτει την </a:t>
            </a:r>
            <a:r>
              <a:rPr lang="el-GR" b="1" dirty="0" smtClean="0">
                <a:solidFill>
                  <a:schemeClr val="tx1"/>
                </a:solidFill>
              </a:rPr>
              <a:t>ύπαρξη κράτους,  </a:t>
            </a:r>
            <a:r>
              <a:rPr lang="el-GR" b="1" dirty="0">
                <a:solidFill>
                  <a:schemeClr val="tx1"/>
                </a:solidFill>
              </a:rPr>
              <a:t>οργανωμένης πολιτείας, </a:t>
            </a:r>
            <a:r>
              <a:rPr lang="el-GR" b="1" dirty="0" smtClean="0">
                <a:solidFill>
                  <a:schemeClr val="tx1"/>
                </a:solidFill>
              </a:rPr>
              <a:t>και των οργάνων </a:t>
            </a:r>
            <a:r>
              <a:rPr lang="el-GR" b="1" dirty="0">
                <a:solidFill>
                  <a:schemeClr val="tx1"/>
                </a:solidFill>
              </a:rPr>
              <a:t>της </a:t>
            </a:r>
            <a:r>
              <a:rPr lang="el-GR" b="1" dirty="0" smtClean="0">
                <a:solidFill>
                  <a:schemeClr val="tx1"/>
                </a:solidFill>
              </a:rPr>
              <a:t>που έχουν </a:t>
            </a:r>
            <a:r>
              <a:rPr lang="el-GR" b="1" dirty="0">
                <a:solidFill>
                  <a:schemeClr val="tx1"/>
                </a:solidFill>
              </a:rPr>
              <a:t>την αρμοδιότητα να παράγουν κανόνες δικαίου και πρόβλεψη ορισμένης διαδικασίας βάσει της οποίας παράγονται οι κανόνες δικαίου. </a:t>
            </a:r>
            <a:endParaRPr lang="el-GR" b="1" dirty="0" smtClean="0">
              <a:solidFill>
                <a:schemeClr val="tx1"/>
              </a:solidFill>
            </a:endParaRPr>
          </a:p>
          <a:p>
            <a:pPr algn="just"/>
            <a:endParaRPr lang="el-GR" b="1" dirty="0">
              <a:solidFill>
                <a:schemeClr val="tx1"/>
              </a:solidFill>
            </a:endParaRPr>
          </a:p>
          <a:p>
            <a:pPr algn="just"/>
            <a:r>
              <a:rPr lang="el-GR" b="1" dirty="0" smtClean="0">
                <a:solidFill>
                  <a:schemeClr val="tx1"/>
                </a:solidFill>
              </a:rPr>
              <a:t>Δεσμευτικό δίκαιο είναι μόνον το θετικό δίκαιο.</a:t>
            </a:r>
          </a:p>
          <a:p>
            <a:pPr algn="just"/>
            <a:r>
              <a:rPr lang="el-GR" b="1" dirty="0">
                <a:solidFill>
                  <a:schemeClr val="tx1"/>
                </a:solidFill>
              </a:rPr>
              <a:t>Υπερθετικό δίκαιο σήμερα το δίκαιο των διεθνώς αναγνωρισμένων δικαιωμάτων.</a:t>
            </a:r>
          </a:p>
          <a:p>
            <a:pPr algn="just"/>
            <a:endParaRPr lang="el-GR" b="1" dirty="0">
              <a:solidFill>
                <a:schemeClr val="tx1"/>
              </a:solidFill>
            </a:endParaRPr>
          </a:p>
        </p:txBody>
      </p:sp>
      <p:sp>
        <p:nvSpPr>
          <p:cNvPr id="4" name="Θέση υποσέλιδου 3">
            <a:extLst>
              <a:ext uri="{FF2B5EF4-FFF2-40B4-BE49-F238E27FC236}">
                <a16:creationId xmlns:a16="http://schemas.microsoft.com/office/drawing/2014/main" id="{D7DDDDCA-421B-9D43-2D67-6F229134493F}"/>
              </a:ext>
            </a:extLst>
          </p:cNvPr>
          <p:cNvSpPr>
            <a:spLocks noGrp="1"/>
          </p:cNvSpPr>
          <p:nvPr>
            <p:ph type="ftr" sz="quarter" idx="11"/>
          </p:nvPr>
        </p:nvSpPr>
        <p:spPr>
          <a:xfrm>
            <a:off x="638005" y="6406487"/>
            <a:ext cx="6297612" cy="365125"/>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C16BDC45-5B37-DB84-F2DD-77475DDC051B}"/>
              </a:ext>
            </a:extLst>
          </p:cNvPr>
          <p:cNvSpPr>
            <a:spLocks noGrp="1"/>
          </p:cNvSpPr>
          <p:nvPr>
            <p:ph type="sldNum" sz="quarter" idx="12"/>
          </p:nvPr>
        </p:nvSpPr>
        <p:spPr/>
        <p:txBody>
          <a:bodyPr/>
          <a:lstStyle/>
          <a:p>
            <a:fld id="{DB59495A-C37B-4691-89A7-1697C2CFAB8A}" type="slidenum">
              <a:rPr lang="el-GR" smtClean="0"/>
              <a:t>5</a:t>
            </a:fld>
            <a:endParaRPr lang="el-GR"/>
          </a:p>
        </p:txBody>
      </p:sp>
    </p:spTree>
    <p:extLst>
      <p:ext uri="{BB962C8B-B14F-4D97-AF65-F5344CB8AC3E}">
        <p14:creationId xmlns:p14="http://schemas.microsoft.com/office/powerpoint/2010/main" val="4088108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3EEC779-F543-BB97-CACF-7A2A482EE496}"/>
              </a:ext>
            </a:extLst>
          </p:cNvPr>
          <p:cNvSpPr>
            <a:spLocks noGrp="1"/>
          </p:cNvSpPr>
          <p:nvPr>
            <p:ph idx="1"/>
          </p:nvPr>
        </p:nvSpPr>
        <p:spPr>
          <a:xfrm>
            <a:off x="520018" y="1142999"/>
            <a:ext cx="8859956" cy="4795685"/>
          </a:xfrm>
        </p:spPr>
        <p:txBody>
          <a:bodyPr/>
          <a:lstStyle/>
          <a:p>
            <a:pPr algn="just"/>
            <a:r>
              <a:rPr lang="el-GR" b="1" dirty="0">
                <a:solidFill>
                  <a:schemeClr val="tx1"/>
                </a:solidFill>
              </a:rPr>
              <a:t>Τέλειοι ή κυρωτικοί</a:t>
            </a:r>
            <a:r>
              <a:rPr lang="en-US" b="1" dirty="0">
                <a:solidFill>
                  <a:schemeClr val="tx1"/>
                </a:solidFill>
              </a:rPr>
              <a:t> </a:t>
            </a:r>
            <a:r>
              <a:rPr lang="el-GR" b="1" dirty="0" smtClean="0">
                <a:solidFill>
                  <a:schemeClr val="tx1"/>
                </a:solidFill>
              </a:rPr>
              <a:t>κανόνες </a:t>
            </a:r>
            <a:r>
              <a:rPr lang="el-GR" b="1" dirty="0">
                <a:solidFill>
                  <a:schemeClr val="tx1"/>
                </a:solidFill>
              </a:rPr>
              <a:t>δικαίου (</a:t>
            </a:r>
            <a:r>
              <a:rPr lang="en-US" b="1" dirty="0">
                <a:solidFill>
                  <a:schemeClr val="tx1"/>
                </a:solidFill>
              </a:rPr>
              <a:t>leges </a:t>
            </a:r>
            <a:r>
              <a:rPr lang="en-US" b="1" dirty="0" err="1">
                <a:solidFill>
                  <a:schemeClr val="tx1"/>
                </a:solidFill>
              </a:rPr>
              <a:t>perfectae</a:t>
            </a:r>
            <a:r>
              <a:rPr lang="en-US" b="1" dirty="0">
                <a:solidFill>
                  <a:schemeClr val="tx1"/>
                </a:solidFill>
              </a:rPr>
              <a:t>)</a:t>
            </a:r>
            <a:r>
              <a:rPr lang="el-GR" b="1" dirty="0">
                <a:solidFill>
                  <a:schemeClr val="tx1"/>
                </a:solidFill>
              </a:rPr>
              <a:t> είναι εκείνοι οι κανόνες δικαίου, που προβλέπουν κυρώσεις, ως απάντηση της οργανωμένης πολιτείας, σε περίπτωση παραβίασης τους από τα φυσικά ή τα νομικά πρόσωπα. </a:t>
            </a:r>
          </a:p>
          <a:p>
            <a:pPr marL="0" indent="0" algn="just">
              <a:buNone/>
            </a:pPr>
            <a:endParaRPr lang="el-GR" b="1" dirty="0">
              <a:solidFill>
                <a:schemeClr val="tx1"/>
              </a:solidFill>
            </a:endParaRPr>
          </a:p>
          <a:p>
            <a:pPr algn="just"/>
            <a:r>
              <a:rPr lang="el-GR" b="1" dirty="0">
                <a:solidFill>
                  <a:schemeClr val="tx1"/>
                </a:solidFill>
              </a:rPr>
              <a:t>Ατελείς, ή φυσικοί, ή μη κυρωτικοί, ή μη </a:t>
            </a:r>
            <a:r>
              <a:rPr lang="el-GR" b="1" dirty="0" err="1">
                <a:solidFill>
                  <a:schemeClr val="tx1"/>
                </a:solidFill>
              </a:rPr>
              <a:t>εξαναγκαστοί</a:t>
            </a:r>
            <a:r>
              <a:rPr lang="el-GR" b="1" dirty="0">
                <a:solidFill>
                  <a:schemeClr val="tx1"/>
                </a:solidFill>
              </a:rPr>
              <a:t> (</a:t>
            </a:r>
            <a:r>
              <a:rPr lang="en-US" b="1" dirty="0">
                <a:solidFill>
                  <a:schemeClr val="tx1"/>
                </a:solidFill>
              </a:rPr>
              <a:t>leges </a:t>
            </a:r>
            <a:r>
              <a:rPr lang="en-US" b="1" dirty="0" err="1">
                <a:solidFill>
                  <a:schemeClr val="tx1"/>
                </a:solidFill>
              </a:rPr>
              <a:t>imperfectae</a:t>
            </a:r>
            <a:r>
              <a:rPr lang="en-US" b="1" dirty="0">
                <a:solidFill>
                  <a:schemeClr val="tx1"/>
                </a:solidFill>
              </a:rPr>
              <a:t>)</a:t>
            </a:r>
            <a:r>
              <a:rPr lang="el-GR" b="1" dirty="0">
                <a:solidFill>
                  <a:schemeClr val="tx1"/>
                </a:solidFill>
              </a:rPr>
              <a:t> είναι εκείνοι οι κανόνες δικαίου οι οποίοι δεν επιβάλλουν κυρώσεις σε περίπτωση μη τήρησης ορισμένης συμπεριφοράς από τα πρόσωπα. </a:t>
            </a:r>
            <a:endParaRPr lang="el-GR" b="1" dirty="0" smtClean="0">
              <a:solidFill>
                <a:schemeClr val="tx1"/>
              </a:solidFill>
            </a:endParaRPr>
          </a:p>
          <a:p>
            <a:pPr algn="just"/>
            <a:endParaRPr lang="el-GR" b="1" dirty="0">
              <a:solidFill>
                <a:schemeClr val="tx1"/>
              </a:solidFill>
            </a:endParaRPr>
          </a:p>
          <a:p>
            <a:pPr marL="0" indent="0" algn="just">
              <a:buNone/>
            </a:pPr>
            <a:r>
              <a:rPr lang="el-GR" b="1" dirty="0">
                <a:solidFill>
                  <a:schemeClr val="tx1"/>
                </a:solidFill>
              </a:rPr>
              <a:t>(π.χ. Άρθρο 1346 Αστικού Κώδικα</a:t>
            </a:r>
            <a:r>
              <a:rPr lang="en-US" b="1" dirty="0">
                <a:solidFill>
                  <a:schemeClr val="tx1"/>
                </a:solidFill>
              </a:rPr>
              <a:t>: </a:t>
            </a:r>
            <a:r>
              <a:rPr lang="el-GR" b="1" i="1" dirty="0">
                <a:solidFill>
                  <a:schemeClr val="tx1"/>
                </a:solidFill>
              </a:rPr>
              <a:t>«Η σύμβαση για μελλοντικό γάμο     (μνηστεία) δεν γεννά αγωγή για εξαναγκασμό </a:t>
            </a:r>
            <a:r>
              <a:rPr lang="el-GR" b="1" i="1" dirty="0" err="1">
                <a:solidFill>
                  <a:schemeClr val="tx1"/>
                </a:solidFill>
              </a:rPr>
              <a:t>του.Η</a:t>
            </a:r>
            <a:r>
              <a:rPr lang="el-GR" b="1" i="1" dirty="0">
                <a:solidFill>
                  <a:schemeClr val="tx1"/>
                </a:solidFill>
              </a:rPr>
              <a:t> υπόσχεση ποινής για την περίπτωση που θα ματαιωθεί ο γάμος είναι άκυρη.»).</a:t>
            </a:r>
          </a:p>
          <a:p>
            <a:pPr algn="just"/>
            <a:endParaRPr lang="el-GR" b="1" dirty="0">
              <a:solidFill>
                <a:schemeClr val="tx1"/>
              </a:solidFill>
            </a:endParaRPr>
          </a:p>
        </p:txBody>
      </p:sp>
      <p:sp>
        <p:nvSpPr>
          <p:cNvPr id="4" name="Θέση υποσέλιδου 3">
            <a:extLst>
              <a:ext uri="{FF2B5EF4-FFF2-40B4-BE49-F238E27FC236}">
                <a16:creationId xmlns:a16="http://schemas.microsoft.com/office/drawing/2014/main" id="{838B3ACE-774F-2C8E-AC68-3B83ABD1899A}"/>
              </a:ext>
            </a:extLst>
          </p:cNvPr>
          <p:cNvSpPr>
            <a:spLocks noGrp="1"/>
          </p:cNvSpPr>
          <p:nvPr>
            <p:ph type="ftr" sz="quarter" idx="11"/>
          </p:nvPr>
        </p:nvSpPr>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77845324-34DD-B4FB-304F-9E9A7CEC711F}"/>
              </a:ext>
            </a:extLst>
          </p:cNvPr>
          <p:cNvSpPr>
            <a:spLocks noGrp="1"/>
          </p:cNvSpPr>
          <p:nvPr>
            <p:ph type="sldNum" sz="quarter" idx="12"/>
          </p:nvPr>
        </p:nvSpPr>
        <p:spPr/>
        <p:txBody>
          <a:bodyPr/>
          <a:lstStyle/>
          <a:p>
            <a:fld id="{DB59495A-C37B-4691-89A7-1697C2CFAB8A}" type="slidenum">
              <a:rPr lang="el-GR" smtClean="0"/>
              <a:t>6</a:t>
            </a:fld>
            <a:endParaRPr lang="el-GR"/>
          </a:p>
        </p:txBody>
      </p:sp>
    </p:spTree>
    <p:extLst>
      <p:ext uri="{BB962C8B-B14F-4D97-AF65-F5344CB8AC3E}">
        <p14:creationId xmlns:p14="http://schemas.microsoft.com/office/powerpoint/2010/main" val="4240212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CA32C9B-36C1-FA68-06E7-80534FF666A9}"/>
              </a:ext>
            </a:extLst>
          </p:cNvPr>
          <p:cNvSpPr>
            <a:spLocks noGrp="1"/>
          </p:cNvSpPr>
          <p:nvPr>
            <p:ph idx="1"/>
          </p:nvPr>
        </p:nvSpPr>
        <p:spPr>
          <a:xfrm>
            <a:off x="412955" y="247654"/>
            <a:ext cx="8947355" cy="5793708"/>
          </a:xfrm>
        </p:spPr>
        <p:txBody>
          <a:bodyPr>
            <a:normAutofit fontScale="92500"/>
          </a:bodyPr>
          <a:lstStyle/>
          <a:p>
            <a:pPr algn="just">
              <a:lnSpc>
                <a:spcPct val="150000"/>
              </a:lnSpc>
            </a:pPr>
            <a:r>
              <a:rPr lang="el-GR" b="1" u="sng" dirty="0">
                <a:solidFill>
                  <a:schemeClr val="tx1"/>
                </a:solidFill>
              </a:rPr>
              <a:t>Γραπτοί κανόνες δικαίου ή γραπτό δίκαιο</a:t>
            </a:r>
            <a:r>
              <a:rPr lang="en-US" b="1" u="sng" dirty="0">
                <a:solidFill>
                  <a:schemeClr val="tx1"/>
                </a:solidFill>
              </a:rPr>
              <a:t>:</a:t>
            </a:r>
            <a:r>
              <a:rPr lang="el-GR" b="1" dirty="0">
                <a:solidFill>
                  <a:schemeClr val="tx1"/>
                </a:solidFill>
              </a:rPr>
              <a:t> το σύνολο των κανόνων δικαίου που εμφανίζονται σε γραπτό κείμενο και παράγουν τα δικαιώματα και τις υποχρεώσεις για όσα θέματα ρυθμίζουν, οι νόμοι (παράγονται από τα αρμόδια θεσμικά όργανα) π.χ. το Σύνταγμα. </a:t>
            </a:r>
          </a:p>
          <a:p>
            <a:pPr algn="just">
              <a:lnSpc>
                <a:spcPct val="150000"/>
              </a:lnSpc>
            </a:pPr>
            <a:endParaRPr lang="el-GR" b="1" dirty="0">
              <a:solidFill>
                <a:schemeClr val="tx1"/>
              </a:solidFill>
            </a:endParaRPr>
          </a:p>
          <a:p>
            <a:pPr algn="just">
              <a:lnSpc>
                <a:spcPct val="150000"/>
              </a:lnSpc>
            </a:pPr>
            <a:r>
              <a:rPr lang="en-US" b="1" dirty="0">
                <a:solidFill>
                  <a:schemeClr val="tx1"/>
                </a:solidFill>
              </a:rPr>
              <a:t> </a:t>
            </a:r>
            <a:r>
              <a:rPr lang="el-GR" b="1" u="sng" dirty="0">
                <a:solidFill>
                  <a:schemeClr val="tx1"/>
                </a:solidFill>
              </a:rPr>
              <a:t>Άγραφοι κανόνες δικαίου ή εθιμικό δίκαιο ή έθιμα</a:t>
            </a:r>
            <a:r>
              <a:rPr lang="en-US" b="1" u="sng" dirty="0">
                <a:solidFill>
                  <a:schemeClr val="tx1"/>
                </a:solidFill>
              </a:rPr>
              <a:t>:</a:t>
            </a:r>
            <a:r>
              <a:rPr lang="en-US" b="1" dirty="0">
                <a:solidFill>
                  <a:schemeClr val="tx1"/>
                </a:solidFill>
              </a:rPr>
              <a:t> </a:t>
            </a:r>
            <a:r>
              <a:rPr lang="el-GR" b="1" dirty="0">
                <a:solidFill>
                  <a:schemeClr val="tx1"/>
                </a:solidFill>
              </a:rPr>
              <a:t>δημιουργούνται με τη μακρά και ομοιόμορφη άσκηση μιας κοινωνικής πρακτικής, η οποία γίνεται με την πεποίθηση δικαίου (</a:t>
            </a:r>
            <a:r>
              <a:rPr lang="en-US" b="1" dirty="0" err="1">
                <a:solidFill>
                  <a:schemeClr val="tx1"/>
                </a:solidFill>
              </a:rPr>
              <a:t>opinio</a:t>
            </a:r>
            <a:r>
              <a:rPr lang="en-US" b="1" dirty="0">
                <a:solidFill>
                  <a:schemeClr val="tx1"/>
                </a:solidFill>
              </a:rPr>
              <a:t> </a:t>
            </a:r>
            <a:r>
              <a:rPr lang="en-US" b="1" dirty="0" err="1">
                <a:solidFill>
                  <a:schemeClr val="tx1"/>
                </a:solidFill>
              </a:rPr>
              <a:t>necessitatis</a:t>
            </a:r>
            <a:r>
              <a:rPr lang="el-GR" b="1" dirty="0">
                <a:solidFill>
                  <a:schemeClr val="tx1"/>
                </a:solidFill>
              </a:rPr>
              <a:t> ή </a:t>
            </a:r>
            <a:r>
              <a:rPr lang="en-US" b="1" dirty="0">
                <a:solidFill>
                  <a:schemeClr val="tx1"/>
                </a:solidFill>
              </a:rPr>
              <a:t>juris)</a:t>
            </a:r>
            <a:r>
              <a:rPr lang="el-GR" b="1" dirty="0">
                <a:solidFill>
                  <a:schemeClr val="tx1"/>
                </a:solidFill>
              </a:rPr>
              <a:t> π.χ. οι πολύ παλιά μεταβιβάσεις ακινήτων χωρίς έγγραφο τύπο και χωρίς μεταγραφή κατά τις αρχές της λειτουργίας του Ελληνικού Κράτους έχει κριθεί </a:t>
            </a:r>
            <a:r>
              <a:rPr lang="el-GR" b="1" dirty="0" err="1">
                <a:solidFill>
                  <a:schemeClr val="tx1"/>
                </a:solidFill>
              </a:rPr>
              <a:t>νομολογιακά</a:t>
            </a:r>
            <a:r>
              <a:rPr lang="el-GR" b="1" dirty="0">
                <a:solidFill>
                  <a:schemeClr val="tx1"/>
                </a:solidFill>
              </a:rPr>
              <a:t> (ΑΠ) ότι αποτελεί έναν εθιμικό κανόνα δικαίου. </a:t>
            </a:r>
          </a:p>
          <a:p>
            <a:pPr algn="just">
              <a:lnSpc>
                <a:spcPct val="150000"/>
              </a:lnSpc>
            </a:pPr>
            <a:r>
              <a:rPr lang="el-GR" b="1" u="sng" dirty="0" err="1">
                <a:solidFill>
                  <a:schemeClr val="tx1"/>
                </a:solidFill>
              </a:rPr>
              <a:t>Θετέο</a:t>
            </a:r>
            <a:r>
              <a:rPr lang="el-GR" b="1" u="sng" dirty="0">
                <a:solidFill>
                  <a:schemeClr val="tx1"/>
                </a:solidFill>
              </a:rPr>
              <a:t> δίκαιο</a:t>
            </a:r>
            <a:r>
              <a:rPr lang="en-US" b="1" u="sng" dirty="0">
                <a:solidFill>
                  <a:schemeClr val="tx1"/>
                </a:solidFill>
              </a:rPr>
              <a:t>:</a:t>
            </a:r>
            <a:r>
              <a:rPr lang="en-US" b="1" dirty="0">
                <a:solidFill>
                  <a:schemeClr val="tx1"/>
                </a:solidFill>
              </a:rPr>
              <a:t> </a:t>
            </a:r>
            <a:r>
              <a:rPr lang="el-GR" b="1" dirty="0">
                <a:solidFill>
                  <a:schemeClr val="tx1"/>
                </a:solidFill>
              </a:rPr>
              <a:t>το δίκαιο που θα έπρεπε να έχει θεσπιστεί. Διακρίνεται ο ισχύων νόμος (</a:t>
            </a:r>
            <a:r>
              <a:rPr lang="en-US" b="1" dirty="0">
                <a:solidFill>
                  <a:schemeClr val="tx1"/>
                </a:solidFill>
              </a:rPr>
              <a:t>lex </a:t>
            </a:r>
            <a:r>
              <a:rPr lang="en-US" b="1" dirty="0" err="1">
                <a:solidFill>
                  <a:schemeClr val="tx1"/>
                </a:solidFill>
              </a:rPr>
              <a:t>lata</a:t>
            </a:r>
            <a:r>
              <a:rPr lang="en-US" b="1" dirty="0">
                <a:solidFill>
                  <a:schemeClr val="tx1"/>
                </a:solidFill>
              </a:rPr>
              <a:t>, de </a:t>
            </a:r>
            <a:r>
              <a:rPr lang="en-US" b="1" dirty="0" err="1">
                <a:solidFill>
                  <a:schemeClr val="tx1"/>
                </a:solidFill>
              </a:rPr>
              <a:t>lege</a:t>
            </a:r>
            <a:r>
              <a:rPr lang="en-US" b="1" dirty="0">
                <a:solidFill>
                  <a:schemeClr val="tx1"/>
                </a:solidFill>
              </a:rPr>
              <a:t> </a:t>
            </a:r>
            <a:r>
              <a:rPr lang="en-US" b="1" dirty="0" err="1">
                <a:solidFill>
                  <a:schemeClr val="tx1"/>
                </a:solidFill>
              </a:rPr>
              <a:t>lata</a:t>
            </a:r>
            <a:r>
              <a:rPr lang="en-US" b="1" dirty="0">
                <a:solidFill>
                  <a:schemeClr val="tx1"/>
                </a:solidFill>
              </a:rPr>
              <a:t>) </a:t>
            </a:r>
            <a:r>
              <a:rPr lang="el-GR" b="1" dirty="0">
                <a:solidFill>
                  <a:schemeClr val="tx1"/>
                </a:solidFill>
              </a:rPr>
              <a:t>από το </a:t>
            </a:r>
            <a:r>
              <a:rPr lang="el-GR" b="1" dirty="0" err="1">
                <a:solidFill>
                  <a:schemeClr val="tx1"/>
                </a:solidFill>
              </a:rPr>
              <a:t>θετέο</a:t>
            </a:r>
            <a:r>
              <a:rPr lang="el-GR" b="1" dirty="0">
                <a:solidFill>
                  <a:schemeClr val="tx1"/>
                </a:solidFill>
              </a:rPr>
              <a:t> νόμο </a:t>
            </a:r>
            <a:r>
              <a:rPr lang="en-US" b="1" dirty="0">
                <a:solidFill>
                  <a:schemeClr val="tx1"/>
                </a:solidFill>
              </a:rPr>
              <a:t>(lex ferenda, de </a:t>
            </a:r>
            <a:r>
              <a:rPr lang="en-US" b="1" dirty="0" err="1">
                <a:solidFill>
                  <a:schemeClr val="tx1"/>
                </a:solidFill>
              </a:rPr>
              <a:t>lege</a:t>
            </a:r>
            <a:r>
              <a:rPr lang="en-US" b="1" dirty="0">
                <a:solidFill>
                  <a:schemeClr val="tx1"/>
                </a:solidFill>
              </a:rPr>
              <a:t> </a:t>
            </a:r>
            <a:r>
              <a:rPr lang="en-US" b="1" dirty="0" err="1">
                <a:solidFill>
                  <a:schemeClr val="tx1"/>
                </a:solidFill>
              </a:rPr>
              <a:t>ferenda</a:t>
            </a:r>
            <a:r>
              <a:rPr lang="en-US" b="1" dirty="0" smtClean="0">
                <a:solidFill>
                  <a:schemeClr val="tx1"/>
                </a:solidFill>
              </a:rPr>
              <a:t>)</a:t>
            </a:r>
            <a:endParaRPr lang="el-GR" b="1" dirty="0">
              <a:solidFill>
                <a:schemeClr val="tx1"/>
              </a:solidFill>
            </a:endParaRPr>
          </a:p>
        </p:txBody>
      </p:sp>
      <p:sp>
        <p:nvSpPr>
          <p:cNvPr id="4" name="Θέση υποσέλιδου 3">
            <a:extLst>
              <a:ext uri="{FF2B5EF4-FFF2-40B4-BE49-F238E27FC236}">
                <a16:creationId xmlns:a16="http://schemas.microsoft.com/office/drawing/2014/main" id="{A57E38F3-2DE2-1925-25DA-F2CCA914099C}"/>
              </a:ext>
            </a:extLst>
          </p:cNvPr>
          <p:cNvSpPr>
            <a:spLocks noGrp="1"/>
          </p:cNvSpPr>
          <p:nvPr>
            <p:ph type="ftr" sz="quarter" idx="11"/>
          </p:nvPr>
        </p:nvSpPr>
        <p:spPr>
          <a:xfrm>
            <a:off x="569179" y="6427783"/>
            <a:ext cx="6297612" cy="365125"/>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D856EA84-C170-2D8B-AE75-A51172942B8A}"/>
              </a:ext>
            </a:extLst>
          </p:cNvPr>
          <p:cNvSpPr>
            <a:spLocks noGrp="1"/>
          </p:cNvSpPr>
          <p:nvPr>
            <p:ph type="sldNum" sz="quarter" idx="12"/>
          </p:nvPr>
        </p:nvSpPr>
        <p:spPr/>
        <p:txBody>
          <a:bodyPr/>
          <a:lstStyle/>
          <a:p>
            <a:fld id="{DB59495A-C37B-4691-89A7-1697C2CFAB8A}" type="slidenum">
              <a:rPr lang="el-GR" smtClean="0"/>
              <a:t>7</a:t>
            </a:fld>
            <a:endParaRPr lang="el-GR"/>
          </a:p>
        </p:txBody>
      </p:sp>
    </p:spTree>
    <p:extLst>
      <p:ext uri="{BB962C8B-B14F-4D97-AF65-F5344CB8AC3E}">
        <p14:creationId xmlns:p14="http://schemas.microsoft.com/office/powerpoint/2010/main" val="3652343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81FD9B1-1D55-AF29-8673-3EB138B4F8CC}"/>
              </a:ext>
            </a:extLst>
          </p:cNvPr>
          <p:cNvSpPr>
            <a:spLocks noGrp="1"/>
          </p:cNvSpPr>
          <p:nvPr>
            <p:ph idx="1"/>
          </p:nvPr>
        </p:nvSpPr>
        <p:spPr>
          <a:xfrm>
            <a:off x="335664" y="196646"/>
            <a:ext cx="9024646" cy="6440128"/>
          </a:xfrm>
        </p:spPr>
        <p:txBody>
          <a:bodyPr>
            <a:normAutofit fontScale="85000" lnSpcReduction="20000"/>
          </a:bodyPr>
          <a:lstStyle/>
          <a:p>
            <a:pPr algn="just">
              <a:lnSpc>
                <a:spcPct val="150000"/>
              </a:lnSpc>
            </a:pPr>
            <a:r>
              <a:rPr lang="el-GR" b="1" dirty="0" smtClean="0">
                <a:solidFill>
                  <a:schemeClr val="tx1"/>
                </a:solidFill>
              </a:rPr>
              <a:t>Διακρίσεις του θετικού δικαίου: Διεθνές και Εσωτερικό δίκαιο. </a:t>
            </a:r>
          </a:p>
          <a:p>
            <a:pPr algn="just">
              <a:lnSpc>
                <a:spcPct val="150000"/>
              </a:lnSpc>
            </a:pPr>
            <a:r>
              <a:rPr lang="el-GR" b="1" dirty="0" smtClean="0">
                <a:solidFill>
                  <a:schemeClr val="tx1"/>
                </a:solidFill>
              </a:rPr>
              <a:t>Διακρίσεις του εσωτερικού δικαίου:</a:t>
            </a:r>
            <a:endParaRPr lang="en-US" b="1" dirty="0">
              <a:solidFill>
                <a:schemeClr val="tx1"/>
              </a:solidFill>
            </a:endParaRPr>
          </a:p>
          <a:p>
            <a:pPr algn="just">
              <a:lnSpc>
                <a:spcPct val="150000"/>
              </a:lnSpc>
            </a:pPr>
            <a:r>
              <a:rPr lang="el-GR" b="1" u="sng" dirty="0">
                <a:solidFill>
                  <a:schemeClr val="tx1"/>
                </a:solidFill>
              </a:rPr>
              <a:t>Δημόσιο Δίκαιο</a:t>
            </a:r>
            <a:r>
              <a:rPr lang="en-US" b="1" u="sng" dirty="0">
                <a:solidFill>
                  <a:schemeClr val="tx1"/>
                </a:solidFill>
              </a:rPr>
              <a:t>:</a:t>
            </a:r>
            <a:r>
              <a:rPr lang="el-GR" b="1" dirty="0">
                <a:solidFill>
                  <a:schemeClr val="tx1"/>
                </a:solidFill>
              </a:rPr>
              <a:t> το σύνολο των κανόνων δικαίου που διέπει τις έννομες σχέσεις μεταξύ του Κράτους (Δημόσιο ή οποιοδήποτε άλλο νομικό πρόσωπο το οποίο εμφανίζεται στην εν λόγω έννομη σχέση ως φορέας που ασκεί δημόσια εξουσία) και των διοικουμένων του (σχέσεις Κράτους-πολίτη).</a:t>
            </a:r>
          </a:p>
          <a:p>
            <a:pPr algn="just">
              <a:lnSpc>
                <a:spcPct val="150000"/>
              </a:lnSpc>
            </a:pPr>
            <a:r>
              <a:rPr lang="el-GR" b="1" u="sng" dirty="0">
                <a:solidFill>
                  <a:schemeClr val="tx1"/>
                </a:solidFill>
              </a:rPr>
              <a:t>Κλάδοι Δημοσίου Δικαίου</a:t>
            </a:r>
            <a:r>
              <a:rPr lang="en-US" b="1" u="sng" dirty="0">
                <a:solidFill>
                  <a:schemeClr val="tx1"/>
                </a:solidFill>
              </a:rPr>
              <a:t>:</a:t>
            </a:r>
            <a:r>
              <a:rPr lang="en-US" b="1" dirty="0">
                <a:solidFill>
                  <a:schemeClr val="tx1"/>
                </a:solidFill>
              </a:rPr>
              <a:t> </a:t>
            </a:r>
            <a:r>
              <a:rPr lang="el-GR" b="1" dirty="0">
                <a:solidFill>
                  <a:schemeClr val="tx1"/>
                </a:solidFill>
              </a:rPr>
              <a:t>Συνταγματικό Δίκαιο, Διοικητικό Δίκαιο, Ποινικό Δίκαιο, Δικονομικό Δίκαιο, Εκκλησιαστικό Δίκαιο. Η βούληση του φορέα που ασκεί δημόσια εξουσία υπερισχύει της βουλήσεως του ιδιώτη-διοικουμένου. Αρμόδια τα τακτικά διοικητικά δικαστήρια και το Συμβούλιο της Επικρατείας, τα τακτικά ποινικά δικαστήρια και ο Άρειος Πάγος (Και συνταγματικά δικαστήρια σε άλλες χώρες. Στην Ελλάδα ορισμένες διαφορές στο Ανώτατο Ειδικό Δικαστήριο). Δημόσιο Διεθνές Δίκαιο.</a:t>
            </a:r>
            <a:endParaRPr lang="el-GR" dirty="0"/>
          </a:p>
          <a:p>
            <a:pPr algn="just">
              <a:lnSpc>
                <a:spcPct val="150000"/>
              </a:lnSpc>
            </a:pPr>
            <a:r>
              <a:rPr lang="el-GR" b="1" u="sng" dirty="0">
                <a:solidFill>
                  <a:schemeClr val="tx1"/>
                </a:solidFill>
              </a:rPr>
              <a:t>Ιδιωτικό Δίκαιο</a:t>
            </a:r>
            <a:r>
              <a:rPr lang="en-US" b="1" u="sng" dirty="0">
                <a:solidFill>
                  <a:schemeClr val="tx1"/>
                </a:solidFill>
              </a:rPr>
              <a:t>:</a:t>
            </a:r>
            <a:r>
              <a:rPr lang="en-US" b="1" dirty="0">
                <a:solidFill>
                  <a:schemeClr val="tx1"/>
                </a:solidFill>
              </a:rPr>
              <a:t> </a:t>
            </a:r>
            <a:r>
              <a:rPr lang="el-GR" b="1" dirty="0">
                <a:solidFill>
                  <a:schemeClr val="tx1"/>
                </a:solidFill>
              </a:rPr>
              <a:t>το σύνολο των κανόνων δικαίου που διέπει τις σχέσεις μεταξύ ιδιωτών. Όλα τα μέρη που συμμετέχουν στην έννομη σχέση χαρακτηρίζονται από ισοδυναμία βουλήσεως. </a:t>
            </a:r>
          </a:p>
          <a:p>
            <a:pPr algn="just">
              <a:lnSpc>
                <a:spcPct val="150000"/>
              </a:lnSpc>
            </a:pPr>
            <a:r>
              <a:rPr lang="el-GR" b="1" u="sng" dirty="0">
                <a:solidFill>
                  <a:schemeClr val="tx1"/>
                </a:solidFill>
              </a:rPr>
              <a:t>Κλάδοι Ιδιωτικού Δικαίου</a:t>
            </a:r>
            <a:r>
              <a:rPr lang="en-US" b="1" u="sng" dirty="0">
                <a:solidFill>
                  <a:schemeClr val="tx1"/>
                </a:solidFill>
              </a:rPr>
              <a:t>:</a:t>
            </a:r>
            <a:r>
              <a:rPr lang="el-GR" b="1" dirty="0">
                <a:solidFill>
                  <a:schemeClr val="tx1"/>
                </a:solidFill>
              </a:rPr>
              <a:t> Αστικό Δίκαιο (ενοχικό και ειδικό ενοχικό δίκαιο, εμπράγματο δίκαιο, οικογενειακό και κληρονομικό δίκαιο), Εμπορικό Δίκαιο (γενικό εμπορικό δίκαιο, δίκαιο εμπορικών εταιριών, δίκαιο ανταγωνισμού, δίκαιο πνευματικής ιδιοκτησίας, πτωχευτικό δίκαιο), Εργατικό Δίκαιο.  Ιδιωτικό Διεθνές Δίκαιο. (Αρμόδια τα τακτικά κοινά ή πολιτικά δικαστήρια).</a:t>
            </a:r>
            <a:endParaRPr lang="el-GR" b="1" u="sng" dirty="0">
              <a:solidFill>
                <a:schemeClr val="tx1"/>
              </a:solidFill>
            </a:endParaRPr>
          </a:p>
        </p:txBody>
      </p:sp>
      <p:sp>
        <p:nvSpPr>
          <p:cNvPr id="4" name="Θέση υποσέλιδου 3">
            <a:extLst>
              <a:ext uri="{FF2B5EF4-FFF2-40B4-BE49-F238E27FC236}">
                <a16:creationId xmlns:a16="http://schemas.microsoft.com/office/drawing/2014/main" id="{D5692389-959F-C6FE-B635-A99859173BDF}"/>
              </a:ext>
            </a:extLst>
          </p:cNvPr>
          <p:cNvSpPr>
            <a:spLocks noGrp="1"/>
          </p:cNvSpPr>
          <p:nvPr>
            <p:ph type="ftr" sz="quarter" idx="11"/>
          </p:nvPr>
        </p:nvSpPr>
        <p:spPr>
          <a:xfrm>
            <a:off x="677334" y="6406487"/>
            <a:ext cx="6297612" cy="365125"/>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A461D16E-9262-D8E0-477E-8101F98D47C8}"/>
              </a:ext>
            </a:extLst>
          </p:cNvPr>
          <p:cNvSpPr>
            <a:spLocks noGrp="1"/>
          </p:cNvSpPr>
          <p:nvPr>
            <p:ph type="sldNum" sz="quarter" idx="12"/>
          </p:nvPr>
        </p:nvSpPr>
        <p:spPr/>
        <p:txBody>
          <a:bodyPr/>
          <a:lstStyle/>
          <a:p>
            <a:fld id="{DB59495A-C37B-4691-89A7-1697C2CFAB8A}" type="slidenum">
              <a:rPr lang="el-GR" smtClean="0"/>
              <a:t>8</a:t>
            </a:fld>
            <a:endParaRPr lang="el-GR"/>
          </a:p>
        </p:txBody>
      </p:sp>
    </p:spTree>
    <p:extLst>
      <p:ext uri="{BB962C8B-B14F-4D97-AF65-F5344CB8AC3E}">
        <p14:creationId xmlns:p14="http://schemas.microsoft.com/office/powerpoint/2010/main" val="2256006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BC9B62D-6888-F694-B54E-308DEF0DAE34}"/>
              </a:ext>
            </a:extLst>
          </p:cNvPr>
          <p:cNvSpPr>
            <a:spLocks noGrp="1"/>
          </p:cNvSpPr>
          <p:nvPr>
            <p:ph idx="1"/>
          </p:nvPr>
        </p:nvSpPr>
        <p:spPr>
          <a:xfrm>
            <a:off x="146392" y="451513"/>
            <a:ext cx="9213918" cy="6309146"/>
          </a:xfrm>
        </p:spPr>
        <p:txBody>
          <a:bodyPr>
            <a:normAutofit fontScale="85000" lnSpcReduction="10000"/>
          </a:bodyPr>
          <a:lstStyle/>
          <a:p>
            <a:pPr algn="just">
              <a:lnSpc>
                <a:spcPct val="160000"/>
              </a:lnSpc>
            </a:pPr>
            <a:endParaRPr lang="el-GR" b="1" u="sng" dirty="0" smtClean="0">
              <a:solidFill>
                <a:schemeClr val="tx1"/>
              </a:solidFill>
            </a:endParaRPr>
          </a:p>
          <a:p>
            <a:pPr marL="0" indent="0" algn="just">
              <a:lnSpc>
                <a:spcPct val="160000"/>
              </a:lnSpc>
              <a:buNone/>
            </a:pPr>
            <a:r>
              <a:rPr lang="el-GR" b="1" u="sng" dirty="0" smtClean="0">
                <a:solidFill>
                  <a:schemeClr val="tx1"/>
                </a:solidFill>
              </a:rPr>
              <a:t>Προϋπόθεση για την ύπαρξη δικαίου η ύπαρξη Κράτους</a:t>
            </a:r>
            <a:endParaRPr lang="el-GR" b="1" u="sng" dirty="0" smtClean="0">
              <a:solidFill>
                <a:schemeClr val="tx1"/>
              </a:solidFill>
            </a:endParaRPr>
          </a:p>
          <a:p>
            <a:pPr algn="just">
              <a:lnSpc>
                <a:spcPct val="160000"/>
              </a:lnSpc>
            </a:pPr>
            <a:r>
              <a:rPr lang="el-GR" b="1" u="sng" dirty="0" smtClean="0">
                <a:solidFill>
                  <a:schemeClr val="tx1"/>
                </a:solidFill>
              </a:rPr>
              <a:t>Κράτος</a:t>
            </a:r>
            <a:r>
              <a:rPr lang="en-US" b="1" u="sng" dirty="0">
                <a:solidFill>
                  <a:schemeClr val="tx1"/>
                </a:solidFill>
              </a:rPr>
              <a:t>:</a:t>
            </a:r>
            <a:r>
              <a:rPr lang="el-GR" b="1" dirty="0">
                <a:solidFill>
                  <a:schemeClr val="tx1"/>
                </a:solidFill>
              </a:rPr>
              <a:t> είναι </a:t>
            </a:r>
            <a:r>
              <a:rPr lang="el-GR" b="1" dirty="0" smtClean="0">
                <a:solidFill>
                  <a:schemeClr val="tx1"/>
                </a:solidFill>
              </a:rPr>
              <a:t>ο οργανωμένος σε</a:t>
            </a:r>
            <a:r>
              <a:rPr lang="el-GR" b="1" dirty="0" smtClean="0">
                <a:solidFill>
                  <a:schemeClr val="tx1"/>
                </a:solidFill>
              </a:rPr>
              <a:t> </a:t>
            </a:r>
            <a:r>
              <a:rPr lang="el-GR" b="1" dirty="0">
                <a:solidFill>
                  <a:schemeClr val="tx1"/>
                </a:solidFill>
              </a:rPr>
              <a:t>νομικό πρόσωπο </a:t>
            </a:r>
            <a:r>
              <a:rPr lang="el-GR" b="1" dirty="0" smtClean="0">
                <a:solidFill>
                  <a:schemeClr val="tx1"/>
                </a:solidFill>
              </a:rPr>
              <a:t>λαός που ασκεί αυτοδύναμη εξουσία, μόνιμα </a:t>
            </a:r>
            <a:r>
              <a:rPr lang="el-GR" b="1" dirty="0">
                <a:solidFill>
                  <a:schemeClr val="tx1"/>
                </a:solidFill>
              </a:rPr>
              <a:t>εγκατεστημένος σε ορισμένη </a:t>
            </a:r>
            <a:r>
              <a:rPr lang="el-GR" b="1" dirty="0" smtClean="0">
                <a:solidFill>
                  <a:schemeClr val="tx1"/>
                </a:solidFill>
              </a:rPr>
              <a:t>χώρα. </a:t>
            </a:r>
            <a:endParaRPr lang="el-GR" b="1" dirty="0">
              <a:solidFill>
                <a:schemeClr val="tx1"/>
              </a:solidFill>
            </a:endParaRPr>
          </a:p>
          <a:p>
            <a:pPr algn="just">
              <a:lnSpc>
                <a:spcPct val="160000"/>
              </a:lnSpc>
            </a:pPr>
            <a:r>
              <a:rPr lang="el-GR" b="1" dirty="0">
                <a:solidFill>
                  <a:schemeClr val="tx1"/>
                </a:solidFill>
              </a:rPr>
              <a:t>Πρέπει να συντρέχουν σωρευτικά και τα </a:t>
            </a:r>
            <a:r>
              <a:rPr lang="el-GR" b="1" u="sng" dirty="0">
                <a:solidFill>
                  <a:schemeClr val="tx1"/>
                </a:solidFill>
              </a:rPr>
              <a:t>τέσσερα στοιχεία</a:t>
            </a:r>
            <a:r>
              <a:rPr lang="en-US" b="1" u="sng" dirty="0">
                <a:solidFill>
                  <a:schemeClr val="tx1"/>
                </a:solidFill>
              </a:rPr>
              <a:t>:</a:t>
            </a:r>
            <a:r>
              <a:rPr lang="en-US" b="1" dirty="0">
                <a:solidFill>
                  <a:schemeClr val="tx1"/>
                </a:solidFill>
              </a:rPr>
              <a:t> </a:t>
            </a:r>
            <a:r>
              <a:rPr lang="el-GR" b="1" dirty="0">
                <a:solidFill>
                  <a:schemeClr val="tx1"/>
                </a:solidFill>
              </a:rPr>
              <a:t>η νομική προσωπικότητα (νομικό στοιχείο), ο </a:t>
            </a:r>
            <a:r>
              <a:rPr lang="el-GR" b="1" dirty="0" smtClean="0">
                <a:solidFill>
                  <a:schemeClr val="tx1"/>
                </a:solidFill>
              </a:rPr>
              <a:t>λαός, </a:t>
            </a:r>
            <a:r>
              <a:rPr lang="el-GR" b="1" dirty="0">
                <a:solidFill>
                  <a:schemeClr val="tx1"/>
                </a:solidFill>
              </a:rPr>
              <a:t>το έδαφος (ή χώρα) και η αυτοδύναμη </a:t>
            </a:r>
            <a:r>
              <a:rPr lang="el-GR" b="1" dirty="0" smtClean="0">
                <a:solidFill>
                  <a:schemeClr val="tx1"/>
                </a:solidFill>
              </a:rPr>
              <a:t>εξουσία</a:t>
            </a:r>
            <a:r>
              <a:rPr lang="el-GR" b="1" dirty="0" smtClean="0">
                <a:solidFill>
                  <a:schemeClr val="tx1"/>
                </a:solidFill>
              </a:rPr>
              <a:t>=κυριαρχία</a:t>
            </a:r>
            <a:r>
              <a:rPr lang="el-GR" b="1" dirty="0" smtClean="0">
                <a:solidFill>
                  <a:schemeClr val="tx1"/>
                </a:solidFill>
              </a:rPr>
              <a:t>(πραγματικά </a:t>
            </a:r>
            <a:r>
              <a:rPr lang="el-GR" b="1" dirty="0">
                <a:solidFill>
                  <a:schemeClr val="tx1"/>
                </a:solidFill>
              </a:rPr>
              <a:t>στοιχεία</a:t>
            </a:r>
            <a:r>
              <a:rPr lang="el-GR" b="1" dirty="0" smtClean="0">
                <a:solidFill>
                  <a:schemeClr val="tx1"/>
                </a:solidFill>
              </a:rPr>
              <a:t>).</a:t>
            </a:r>
          </a:p>
          <a:p>
            <a:pPr algn="just">
              <a:lnSpc>
                <a:spcPct val="160000"/>
              </a:lnSpc>
            </a:pPr>
            <a:r>
              <a:rPr lang="el-GR" b="1" dirty="0" smtClean="0">
                <a:solidFill>
                  <a:schemeClr val="tx1"/>
                </a:solidFill>
              </a:rPr>
              <a:t>Το κράτος ασκεί κυριαρχία στην επικράτεια του, όχι ιδιοκτησία. Η κυριαρχία διακρίνεται σε εσωτερική (το κράτος έχει γενική αρμοδιότητα) και εξωτερική (τα άλλα κράτη δεν μπορούν να επέμβουν στο εσωτερικό του κράτους)</a:t>
            </a:r>
            <a:endParaRPr lang="el-GR" b="1" dirty="0" smtClean="0">
              <a:solidFill>
                <a:schemeClr val="tx1"/>
              </a:solidFill>
            </a:endParaRPr>
          </a:p>
          <a:p>
            <a:pPr algn="just">
              <a:lnSpc>
                <a:spcPct val="160000"/>
              </a:lnSpc>
            </a:pPr>
            <a:r>
              <a:rPr lang="el-GR" b="1" dirty="0" smtClean="0">
                <a:solidFill>
                  <a:schemeClr val="tx1"/>
                </a:solidFill>
              </a:rPr>
              <a:t> </a:t>
            </a:r>
            <a:r>
              <a:rPr lang="el-GR" b="1" dirty="0">
                <a:solidFill>
                  <a:schemeClr val="tx1"/>
                </a:solidFill>
              </a:rPr>
              <a:t>Η διεθνής αναγνώριση δεν είναι στοιχείο του κράτους, διότι προϋποθέτει το σχηματισμό </a:t>
            </a:r>
            <a:r>
              <a:rPr lang="el-GR" b="1" dirty="0" smtClean="0">
                <a:solidFill>
                  <a:schemeClr val="tx1"/>
                </a:solidFill>
              </a:rPr>
              <a:t>του. </a:t>
            </a:r>
          </a:p>
          <a:p>
            <a:pPr algn="just">
              <a:lnSpc>
                <a:spcPct val="160000"/>
              </a:lnSpc>
            </a:pPr>
            <a:r>
              <a:rPr lang="el-GR" b="1" dirty="0" smtClean="0">
                <a:solidFill>
                  <a:schemeClr val="tx1"/>
                </a:solidFill>
              </a:rPr>
              <a:t>Ο Λαός νομική έννοια, στενότερη από την κοινωνικοπολιτική έννοια του Έθνους.</a:t>
            </a:r>
            <a:endParaRPr lang="el-GR" b="1" dirty="0">
              <a:solidFill>
                <a:schemeClr val="tx1"/>
              </a:solidFill>
            </a:endParaRPr>
          </a:p>
          <a:p>
            <a:pPr algn="just">
              <a:lnSpc>
                <a:spcPct val="160000"/>
              </a:lnSpc>
            </a:pPr>
            <a:r>
              <a:rPr lang="el-GR" b="1" u="sng" dirty="0">
                <a:solidFill>
                  <a:schemeClr val="tx1"/>
                </a:solidFill>
              </a:rPr>
              <a:t>Λαός</a:t>
            </a:r>
            <a:r>
              <a:rPr lang="el-GR" b="1" dirty="0">
                <a:solidFill>
                  <a:schemeClr val="tx1"/>
                </a:solidFill>
              </a:rPr>
              <a:t> υπό ευρεία έννοια</a:t>
            </a:r>
            <a:r>
              <a:rPr lang="en-US" b="1" dirty="0">
                <a:solidFill>
                  <a:schemeClr val="tx1"/>
                </a:solidFill>
              </a:rPr>
              <a:t>: </a:t>
            </a:r>
            <a:r>
              <a:rPr lang="el-GR" b="1" dirty="0">
                <a:solidFill>
                  <a:schemeClr val="tx1"/>
                </a:solidFill>
              </a:rPr>
              <a:t>το σύνολο των ανθρώπων που έχουν την ιθαγένεια του κράτους (πολίτες ή υπήκοοι ή ιθαγενείς), Λαός υπό στενή έννοια</a:t>
            </a:r>
            <a:r>
              <a:rPr lang="en-US" b="1" dirty="0">
                <a:solidFill>
                  <a:schemeClr val="tx1"/>
                </a:solidFill>
              </a:rPr>
              <a:t>: </a:t>
            </a:r>
            <a:r>
              <a:rPr lang="el-GR" b="1" dirty="0">
                <a:solidFill>
                  <a:schemeClr val="tx1"/>
                </a:solidFill>
              </a:rPr>
              <a:t>το εκλογικό </a:t>
            </a:r>
            <a:r>
              <a:rPr lang="el-GR" b="1" dirty="0" smtClean="0">
                <a:solidFill>
                  <a:schemeClr val="tx1"/>
                </a:solidFill>
              </a:rPr>
              <a:t>σώμα. </a:t>
            </a:r>
            <a:endParaRPr lang="el-GR" b="1" dirty="0">
              <a:solidFill>
                <a:schemeClr val="tx1"/>
              </a:solidFill>
            </a:endParaRPr>
          </a:p>
          <a:p>
            <a:pPr>
              <a:lnSpc>
                <a:spcPct val="150000"/>
              </a:lnSpc>
            </a:pPr>
            <a:endParaRPr lang="el-GR" b="1" dirty="0">
              <a:solidFill>
                <a:schemeClr val="tx1"/>
              </a:solidFill>
            </a:endParaRPr>
          </a:p>
          <a:p>
            <a:pPr>
              <a:lnSpc>
                <a:spcPct val="150000"/>
              </a:lnSpc>
            </a:pPr>
            <a:endParaRPr lang="en-US" b="1" dirty="0">
              <a:solidFill>
                <a:schemeClr val="tx1"/>
              </a:solidFill>
            </a:endParaRPr>
          </a:p>
          <a:p>
            <a:endParaRPr lang="en-US" b="1" dirty="0">
              <a:solidFill>
                <a:schemeClr val="tx1"/>
              </a:solidFill>
            </a:endParaRPr>
          </a:p>
        </p:txBody>
      </p:sp>
      <p:sp>
        <p:nvSpPr>
          <p:cNvPr id="4" name="Θέση υποσέλιδου 3">
            <a:extLst>
              <a:ext uri="{FF2B5EF4-FFF2-40B4-BE49-F238E27FC236}">
                <a16:creationId xmlns:a16="http://schemas.microsoft.com/office/drawing/2014/main" id="{E39F3F28-B3CA-CF07-43B2-97770170767F}"/>
              </a:ext>
            </a:extLst>
          </p:cNvPr>
          <p:cNvSpPr>
            <a:spLocks noGrp="1"/>
          </p:cNvSpPr>
          <p:nvPr>
            <p:ph type="ftr" sz="quarter" idx="11"/>
          </p:nvPr>
        </p:nvSpPr>
        <p:spPr>
          <a:xfrm>
            <a:off x="677334" y="6401010"/>
            <a:ext cx="6297612" cy="365125"/>
          </a:xfrm>
        </p:spPr>
        <p:txBody>
          <a:bodyPr/>
          <a:lstStyle/>
          <a:p>
            <a:r>
              <a:rPr lang="el-GR" b="1" i="1" dirty="0">
                <a:solidFill>
                  <a:schemeClr val="tx1"/>
                </a:solidFill>
              </a:rPr>
              <a:t>ΤΜΗΜΑ ΚΟΙΝΩΝΙΚΗΣ ΠΟΛΙΤΙΚΗΣ ΔΗΜΟΚΡΙΤΕΙΟ ΠΑΝΕΠΙΣΤΗΜΙΟ ΘΡΑΚΗΣ</a:t>
            </a:r>
          </a:p>
        </p:txBody>
      </p:sp>
      <p:sp>
        <p:nvSpPr>
          <p:cNvPr id="5" name="Θέση αριθμού διαφάνειας 4">
            <a:extLst>
              <a:ext uri="{FF2B5EF4-FFF2-40B4-BE49-F238E27FC236}">
                <a16:creationId xmlns:a16="http://schemas.microsoft.com/office/drawing/2014/main" id="{4A455BC6-3A39-0D70-3BC4-82148A5033C8}"/>
              </a:ext>
            </a:extLst>
          </p:cNvPr>
          <p:cNvSpPr>
            <a:spLocks noGrp="1"/>
          </p:cNvSpPr>
          <p:nvPr>
            <p:ph type="sldNum" sz="quarter" idx="12"/>
          </p:nvPr>
        </p:nvSpPr>
        <p:spPr/>
        <p:txBody>
          <a:bodyPr/>
          <a:lstStyle/>
          <a:p>
            <a:fld id="{DB59495A-C37B-4691-89A7-1697C2CFAB8A}" type="slidenum">
              <a:rPr lang="el-GR" smtClean="0"/>
              <a:t>9</a:t>
            </a:fld>
            <a:endParaRPr lang="el-GR"/>
          </a:p>
        </p:txBody>
      </p:sp>
    </p:spTree>
    <p:extLst>
      <p:ext uri="{BB962C8B-B14F-4D97-AF65-F5344CB8AC3E}">
        <p14:creationId xmlns:p14="http://schemas.microsoft.com/office/powerpoint/2010/main" val="2801080632"/>
      </p:ext>
    </p:extLst>
  </p:cSld>
  <p:clrMapOvr>
    <a:masterClrMapping/>
  </p:clrMapOvr>
</p:sld>
</file>

<file path=ppt/theme/theme1.xml><?xml version="1.0" encoding="utf-8"?>
<a:theme xmlns:a="http://schemas.openxmlformats.org/drawingml/2006/main" name="Όψη">
  <a:themeElements>
    <a:clrScheme name="Πορτοκαλί">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Όψη">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Όψη">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TM02900688[[fn=Όψη]]</Template>
  <TotalTime>3312</TotalTime>
  <Words>3293</Words>
  <Application>Microsoft Office PowerPoint</Application>
  <PresentationFormat>Ευρεία οθόνη</PresentationFormat>
  <Paragraphs>200</Paragraphs>
  <Slides>24</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24</vt:i4>
      </vt:variant>
    </vt:vector>
  </HeadingPairs>
  <TitlesOfParts>
    <vt:vector size="29" baseType="lpstr">
      <vt:lpstr>Aptos</vt:lpstr>
      <vt:lpstr>Arial</vt:lpstr>
      <vt:lpstr>Trebuchet MS</vt:lpstr>
      <vt:lpstr>Wingdings 3</vt:lpstr>
      <vt:lpstr>Όψη</vt:lpstr>
      <vt:lpstr>ΕΙΣΑΓΩΓΗ ΣΤΟ ΔΙΚΑΙΟ </vt:lpstr>
      <vt:lpstr>Θεμελιώδεις έννοιες για το δίκαιο και το κράτος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Πηγές του Δικαίου</vt:lpstr>
      <vt:lpstr>Ιεραρχία των κανόνων δικαίου: Η πυραμίδα της έννομης τάξης</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ΕΙΣΑΓΩΓΗ ΣΤΟ ΔΙΚΑΙΟ </dc:title>
  <dc:creator>ΜΕΝΕΞΙΑ ΠΑΣΧΑΛΙΔΟΥ</dc:creator>
  <cp:lastModifiedBy>George</cp:lastModifiedBy>
  <cp:revision>175</cp:revision>
  <dcterms:created xsi:type="dcterms:W3CDTF">2024-10-17T10:34:37Z</dcterms:created>
  <dcterms:modified xsi:type="dcterms:W3CDTF">2024-10-21T10:22:53Z</dcterms:modified>
</cp:coreProperties>
</file>