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7" r:id="rId3"/>
    <p:sldId id="302" r:id="rId4"/>
    <p:sldId id="350" r:id="rId5"/>
    <p:sldId id="340" r:id="rId6"/>
    <p:sldId id="326" r:id="rId7"/>
    <p:sldId id="259" r:id="rId8"/>
    <p:sldId id="342" r:id="rId9"/>
    <p:sldId id="343" r:id="rId10"/>
    <p:sldId id="260" r:id="rId11"/>
    <p:sldId id="261" r:id="rId12"/>
    <p:sldId id="263" r:id="rId13"/>
    <p:sldId id="341" r:id="rId14"/>
    <p:sldId id="344" r:id="rId15"/>
    <p:sldId id="345" r:id="rId16"/>
    <p:sldId id="265" r:id="rId17"/>
    <p:sldId id="305" r:id="rId18"/>
    <p:sldId id="306" r:id="rId19"/>
    <p:sldId id="307" r:id="rId20"/>
    <p:sldId id="351" r:id="rId21"/>
    <p:sldId id="309" r:id="rId22"/>
    <p:sldId id="310" r:id="rId23"/>
    <p:sldId id="353" r:id="rId24"/>
    <p:sldId id="311" r:id="rId25"/>
    <p:sldId id="328" r:id="rId26"/>
    <p:sldId id="335" r:id="rId27"/>
    <p:sldId id="331" r:id="rId28"/>
    <p:sldId id="332" r:id="rId29"/>
    <p:sldId id="352" r:id="rId30"/>
    <p:sldId id="333" r:id="rId31"/>
    <p:sldId id="368" r:id="rId32"/>
    <p:sldId id="354" r:id="rId33"/>
    <p:sldId id="365" r:id="rId34"/>
    <p:sldId id="360" r:id="rId35"/>
    <p:sldId id="366" r:id="rId36"/>
    <p:sldId id="361" r:id="rId37"/>
    <p:sldId id="358" r:id="rId38"/>
    <p:sldId id="355" r:id="rId39"/>
    <p:sldId id="356" r:id="rId40"/>
    <p:sldId id="357" r:id="rId41"/>
    <p:sldId id="337" r:id="rId42"/>
    <p:sldId id="338" r:id="rId43"/>
    <p:sldId id="339" r:id="rId44"/>
    <p:sldId id="264" r:id="rId45"/>
    <p:sldId id="312" r:id="rId46"/>
    <p:sldId id="314" r:id="rId47"/>
    <p:sldId id="367" r:id="rId48"/>
    <p:sldId id="319" r:id="rId49"/>
    <p:sldId id="315" r:id="rId50"/>
    <p:sldId id="316" r:id="rId51"/>
    <p:sldId id="320" r:id="rId52"/>
    <p:sldId id="321" r:id="rId53"/>
    <p:sldId id="317" r:id="rId54"/>
    <p:sldId id="318" r:id="rId55"/>
    <p:sldId id="329" r:id="rId56"/>
    <p:sldId id="347" r:id="rId57"/>
    <p:sldId id="313" r:id="rId58"/>
    <p:sldId id="364" r:id="rId59"/>
    <p:sldId id="323" r:id="rId60"/>
    <p:sldId id="324" r:id="rId61"/>
    <p:sldId id="362" r:id="rId62"/>
    <p:sldId id="363" r:id="rId63"/>
    <p:sldId id="325"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B4957-0016-41C3-AE2F-C5F11AF2EE37}" v="44" dt="2022-03-10T12:41:33.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6" d="100"/>
          <a:sy n="116" d="100"/>
        </p:scale>
        <p:origin x="60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ντώνιος Παπαλεωνίδας" userId="2cbbd89b-beed-40c1-8734-4f2ba92b25d6" providerId="ADAL" clId="{1A8B4957-0016-41C3-AE2F-C5F11AF2EE37}"/>
    <pc:docChg chg="undo custSel addSld delSld modSld sldOrd">
      <pc:chgData name="Αντώνιος Παπαλεωνίδας" userId="2cbbd89b-beed-40c1-8734-4f2ba92b25d6" providerId="ADAL" clId="{1A8B4957-0016-41C3-AE2F-C5F11AF2EE37}" dt="2022-03-10T12:41:33.801" v="312"/>
      <pc:docMkLst>
        <pc:docMk/>
      </pc:docMkLst>
      <pc:sldChg chg="modSp mod">
        <pc:chgData name="Αντώνιος Παπαλεωνίδας" userId="2cbbd89b-beed-40c1-8734-4f2ba92b25d6" providerId="ADAL" clId="{1A8B4957-0016-41C3-AE2F-C5F11AF2EE37}" dt="2022-03-10T12:39:03.354" v="264" actId="20577"/>
        <pc:sldMkLst>
          <pc:docMk/>
          <pc:sldMk cId="1342697513" sldId="256"/>
        </pc:sldMkLst>
        <pc:spChg chg="mod">
          <ac:chgData name="Αντώνιος Παπαλεωνίδας" userId="2cbbd89b-beed-40c1-8734-4f2ba92b25d6" providerId="ADAL" clId="{1A8B4957-0016-41C3-AE2F-C5F11AF2EE37}" dt="2022-03-10T12:39:03.354" v="264" actId="20577"/>
          <ac:spMkLst>
            <pc:docMk/>
            <pc:sldMk cId="1342697513" sldId="256"/>
            <ac:spMk id="3" creationId="{00000000-0000-0000-0000-000000000000}"/>
          </ac:spMkLst>
        </pc:spChg>
      </pc:sldChg>
      <pc:sldChg chg="modSp mod">
        <pc:chgData name="Αντώνιος Παπαλεωνίδας" userId="2cbbd89b-beed-40c1-8734-4f2ba92b25d6" providerId="ADAL" clId="{1A8B4957-0016-41C3-AE2F-C5F11AF2EE37}" dt="2022-03-10T12:40:43.569" v="296" actId="6549"/>
        <pc:sldMkLst>
          <pc:docMk/>
          <pc:sldMk cId="544934514" sldId="257"/>
        </pc:sldMkLst>
        <pc:spChg chg="mod">
          <ac:chgData name="Αντώνιος Παπαλεωνίδας" userId="2cbbd89b-beed-40c1-8734-4f2ba92b25d6" providerId="ADAL" clId="{1A8B4957-0016-41C3-AE2F-C5F11AF2EE37}" dt="2022-03-10T12:40:43.569" v="296" actId="6549"/>
          <ac:spMkLst>
            <pc:docMk/>
            <pc:sldMk cId="544934514" sldId="257"/>
            <ac:spMk id="2" creationId="{9C62C9D5-FC14-46EA-93D7-734CEF05B9A2}"/>
          </ac:spMkLst>
        </pc:spChg>
        <pc:spChg chg="mod">
          <ac:chgData name="Αντώνιος Παπαλεωνίδας" userId="2cbbd89b-beed-40c1-8734-4f2ba92b25d6" providerId="ADAL" clId="{1A8B4957-0016-41C3-AE2F-C5F11AF2EE37}" dt="2022-03-10T12:15:49.803" v="76" actId="123"/>
          <ac:spMkLst>
            <pc:docMk/>
            <pc:sldMk cId="544934514" sldId="257"/>
            <ac:spMk id="11" creationId="{00000000-0000-0000-0000-000000000000}"/>
          </ac:spMkLst>
        </pc:spChg>
      </pc:sldChg>
      <pc:sldChg chg="addSp delSp modSp mod">
        <pc:chgData name="Αντώνιος Παπαλεωνίδας" userId="2cbbd89b-beed-40c1-8734-4f2ba92b25d6" providerId="ADAL" clId="{1A8B4957-0016-41C3-AE2F-C5F11AF2EE37}" dt="2022-03-10T12:41:16.822" v="304"/>
        <pc:sldMkLst>
          <pc:docMk/>
          <pc:sldMk cId="1636041464" sldId="259"/>
        </pc:sldMkLst>
        <pc:spChg chg="mod">
          <ac:chgData name="Αντώνιος Παπαλεωνίδας" userId="2cbbd89b-beed-40c1-8734-4f2ba92b25d6" providerId="ADAL" clId="{1A8B4957-0016-41C3-AE2F-C5F11AF2EE37}" dt="2022-03-10T12:17:51.537" v="116" actId="123"/>
          <ac:spMkLst>
            <pc:docMk/>
            <pc:sldMk cId="1636041464" sldId="259"/>
            <ac:spMk id="2" creationId="{00000000-0000-0000-0000-000000000000}"/>
          </ac:spMkLst>
        </pc:spChg>
        <pc:spChg chg="del">
          <ac:chgData name="Αντώνιος Παπαλεωνίδας" userId="2cbbd89b-beed-40c1-8734-4f2ba92b25d6" providerId="ADAL" clId="{1A8B4957-0016-41C3-AE2F-C5F11AF2EE37}" dt="2022-03-10T12:41:16.195" v="303" actId="478"/>
          <ac:spMkLst>
            <pc:docMk/>
            <pc:sldMk cId="1636041464" sldId="259"/>
            <ac:spMk id="4" creationId="{9C62C9D5-FC14-46EA-93D7-734CEF05B9A2}"/>
          </ac:spMkLst>
        </pc:spChg>
        <pc:spChg chg="add mod">
          <ac:chgData name="Αντώνιος Παπαλεωνίδας" userId="2cbbd89b-beed-40c1-8734-4f2ba92b25d6" providerId="ADAL" clId="{1A8B4957-0016-41C3-AE2F-C5F11AF2EE37}" dt="2022-03-10T12:41:16.822" v="304"/>
          <ac:spMkLst>
            <pc:docMk/>
            <pc:sldMk cId="1636041464" sldId="259"/>
            <ac:spMk id="11" creationId="{5C518B0F-3E4E-49AC-A3E8-F1CD8C492097}"/>
          </ac:spMkLst>
        </pc:spChg>
      </pc:sldChg>
      <pc:sldChg chg="addSp delSp modSp mod">
        <pc:chgData name="Αντώνιος Παπαλεωνίδας" userId="2cbbd89b-beed-40c1-8734-4f2ba92b25d6" providerId="ADAL" clId="{1A8B4957-0016-41C3-AE2F-C5F11AF2EE37}" dt="2022-03-10T12:41:29.780" v="310"/>
        <pc:sldMkLst>
          <pc:docMk/>
          <pc:sldMk cId="4048476071" sldId="260"/>
        </pc:sldMkLst>
        <pc:spChg chg="del">
          <ac:chgData name="Αντώνιος Παπαλεωνίδας" userId="2cbbd89b-beed-40c1-8734-4f2ba92b25d6" providerId="ADAL" clId="{1A8B4957-0016-41C3-AE2F-C5F11AF2EE37}" dt="2022-03-10T12:41:29.141" v="309" actId="478"/>
          <ac:spMkLst>
            <pc:docMk/>
            <pc:sldMk cId="4048476071" sldId="260"/>
            <ac:spMk id="3" creationId="{9C62C9D5-FC14-46EA-93D7-734CEF05B9A2}"/>
          </ac:spMkLst>
        </pc:spChg>
        <pc:spChg chg="add mod">
          <ac:chgData name="Αντώνιος Παπαλεωνίδας" userId="2cbbd89b-beed-40c1-8734-4f2ba92b25d6" providerId="ADAL" clId="{1A8B4957-0016-41C3-AE2F-C5F11AF2EE37}" dt="2022-03-10T12:41:29.780" v="310"/>
          <ac:spMkLst>
            <pc:docMk/>
            <pc:sldMk cId="4048476071" sldId="260"/>
            <ac:spMk id="9" creationId="{BE14A809-F961-4F8F-8735-10CDA4FE2E4D}"/>
          </ac:spMkLst>
        </pc:spChg>
      </pc:sldChg>
      <pc:sldChg chg="addSp delSp modSp mod">
        <pc:chgData name="Αντώνιος Παπαλεωνίδας" userId="2cbbd89b-beed-40c1-8734-4f2ba92b25d6" providerId="ADAL" clId="{1A8B4957-0016-41C3-AE2F-C5F11AF2EE37}" dt="2022-03-10T12:41:33.801" v="312"/>
        <pc:sldMkLst>
          <pc:docMk/>
          <pc:sldMk cId="3551810075" sldId="261"/>
        </pc:sldMkLst>
        <pc:spChg chg="del">
          <ac:chgData name="Αντώνιος Παπαλεωνίδας" userId="2cbbd89b-beed-40c1-8734-4f2ba92b25d6" providerId="ADAL" clId="{1A8B4957-0016-41C3-AE2F-C5F11AF2EE37}" dt="2022-03-10T12:41:33.222" v="311" actId="478"/>
          <ac:spMkLst>
            <pc:docMk/>
            <pc:sldMk cId="3551810075" sldId="261"/>
            <ac:spMk id="3" creationId="{9C62C9D5-FC14-46EA-93D7-734CEF05B9A2}"/>
          </ac:spMkLst>
        </pc:spChg>
        <pc:spChg chg="mod">
          <ac:chgData name="Αντώνιος Παπαλεωνίδας" userId="2cbbd89b-beed-40c1-8734-4f2ba92b25d6" providerId="ADAL" clId="{1A8B4957-0016-41C3-AE2F-C5F11AF2EE37}" dt="2022-03-10T12:21:30.753" v="148" actId="123"/>
          <ac:spMkLst>
            <pc:docMk/>
            <pc:sldMk cId="3551810075" sldId="261"/>
            <ac:spMk id="7" creationId="{00000000-0000-0000-0000-000000000000}"/>
          </ac:spMkLst>
        </pc:spChg>
        <pc:spChg chg="add mod">
          <ac:chgData name="Αντώνιος Παπαλεωνίδας" userId="2cbbd89b-beed-40c1-8734-4f2ba92b25d6" providerId="ADAL" clId="{1A8B4957-0016-41C3-AE2F-C5F11AF2EE37}" dt="2022-03-10T12:41:33.801" v="312"/>
          <ac:spMkLst>
            <pc:docMk/>
            <pc:sldMk cId="3551810075" sldId="261"/>
            <ac:spMk id="11" creationId="{0ED2D664-FCE4-4D0B-9BE0-AB292F0F6322}"/>
          </ac:spMkLst>
        </pc:spChg>
      </pc:sldChg>
      <pc:sldChg chg="modSp del mod">
        <pc:chgData name="Αντώνιος Παπαλεωνίδας" userId="2cbbd89b-beed-40c1-8734-4f2ba92b25d6" providerId="ADAL" clId="{1A8B4957-0016-41C3-AE2F-C5F11AF2EE37}" dt="2022-03-10T12:18:58.976" v="126" actId="2696"/>
        <pc:sldMkLst>
          <pc:docMk/>
          <pc:sldMk cId="1395680456" sldId="262"/>
        </pc:sldMkLst>
        <pc:spChg chg="mod">
          <ac:chgData name="Αντώνιος Παπαλεωνίδας" userId="2cbbd89b-beed-40c1-8734-4f2ba92b25d6" providerId="ADAL" clId="{1A8B4957-0016-41C3-AE2F-C5F11AF2EE37}" dt="2022-03-10T12:18:05.116" v="118" actId="14100"/>
          <ac:spMkLst>
            <pc:docMk/>
            <pc:sldMk cId="1395680456" sldId="262"/>
            <ac:spMk id="2" creationId="{00000000-0000-0000-0000-000000000000}"/>
          </ac:spMkLst>
        </pc:spChg>
      </pc:sldChg>
      <pc:sldChg chg="modSp mod">
        <pc:chgData name="Αντώνιος Παπαλεωνίδας" userId="2cbbd89b-beed-40c1-8734-4f2ba92b25d6" providerId="ADAL" clId="{1A8B4957-0016-41C3-AE2F-C5F11AF2EE37}" dt="2022-03-10T12:20:49.560" v="145" actId="123"/>
        <pc:sldMkLst>
          <pc:docMk/>
          <pc:sldMk cId="3200877728" sldId="263"/>
        </pc:sldMkLst>
        <pc:spChg chg="mod">
          <ac:chgData name="Αντώνιος Παπαλεωνίδας" userId="2cbbd89b-beed-40c1-8734-4f2ba92b25d6" providerId="ADAL" clId="{1A8B4957-0016-41C3-AE2F-C5F11AF2EE37}" dt="2022-03-10T12:20:49.560" v="145" actId="123"/>
          <ac:spMkLst>
            <pc:docMk/>
            <pc:sldMk cId="3200877728" sldId="263"/>
            <ac:spMk id="7" creationId="{00000000-0000-0000-0000-000000000000}"/>
          </ac:spMkLst>
        </pc:spChg>
      </pc:sldChg>
      <pc:sldChg chg="del">
        <pc:chgData name="Αντώνιος Παπαλεωνίδας" userId="2cbbd89b-beed-40c1-8734-4f2ba92b25d6" providerId="ADAL" clId="{1A8B4957-0016-41C3-AE2F-C5F11AF2EE37}" dt="2022-03-10T12:20:17.071" v="144" actId="47"/>
        <pc:sldMkLst>
          <pc:docMk/>
          <pc:sldMk cId="2713074550" sldId="301"/>
        </pc:sldMkLst>
      </pc:sldChg>
      <pc:sldChg chg="addSp delSp modSp mod">
        <pc:chgData name="Αντώνιος Παπαλεωνίδας" userId="2cbbd89b-beed-40c1-8734-4f2ba92b25d6" providerId="ADAL" clId="{1A8B4957-0016-41C3-AE2F-C5F11AF2EE37}" dt="2022-03-10T12:40:56.004" v="298"/>
        <pc:sldMkLst>
          <pc:docMk/>
          <pc:sldMk cId="3013294527" sldId="302"/>
        </pc:sldMkLst>
        <pc:spChg chg="del mod">
          <ac:chgData name="Αντώνιος Παπαλεωνίδας" userId="2cbbd89b-beed-40c1-8734-4f2ba92b25d6" providerId="ADAL" clId="{1A8B4957-0016-41C3-AE2F-C5F11AF2EE37}" dt="2022-03-10T12:39:29.469" v="284" actId="478"/>
          <ac:spMkLst>
            <pc:docMk/>
            <pc:sldMk cId="3013294527" sldId="302"/>
            <ac:spMk id="3" creationId="{9C62C9D5-FC14-46EA-93D7-734CEF05B9A2}"/>
          </ac:spMkLst>
        </pc:spChg>
        <pc:spChg chg="mod">
          <ac:chgData name="Αντώνιος Παπαλεωνίδας" userId="2cbbd89b-beed-40c1-8734-4f2ba92b25d6" providerId="ADAL" clId="{1A8B4957-0016-41C3-AE2F-C5F11AF2EE37}" dt="2022-03-10T12:16:29.957" v="98" actId="20577"/>
          <ac:spMkLst>
            <pc:docMk/>
            <pc:sldMk cId="3013294527" sldId="302"/>
            <ac:spMk id="7" creationId="{00000000-0000-0000-0000-000000000000}"/>
          </ac:spMkLst>
        </pc:spChg>
        <pc:spChg chg="add del mod">
          <ac:chgData name="Αντώνιος Παπαλεωνίδας" userId="2cbbd89b-beed-40c1-8734-4f2ba92b25d6" providerId="ADAL" clId="{1A8B4957-0016-41C3-AE2F-C5F11AF2EE37}" dt="2022-03-10T12:40:55.283" v="297" actId="478"/>
          <ac:spMkLst>
            <pc:docMk/>
            <pc:sldMk cId="3013294527" sldId="302"/>
            <ac:spMk id="9" creationId="{37543E7B-9813-4AEA-8619-041C8A17E650}"/>
          </ac:spMkLst>
        </pc:spChg>
        <pc:spChg chg="add mod">
          <ac:chgData name="Αντώνιος Παπαλεωνίδας" userId="2cbbd89b-beed-40c1-8734-4f2ba92b25d6" providerId="ADAL" clId="{1A8B4957-0016-41C3-AE2F-C5F11AF2EE37}" dt="2022-03-10T12:40:56.004" v="298"/>
          <ac:spMkLst>
            <pc:docMk/>
            <pc:sldMk cId="3013294527" sldId="302"/>
            <ac:spMk id="10" creationId="{EF6FD18B-56BC-4FDC-8222-2CBAE2A3E617}"/>
          </ac:spMkLst>
        </pc:spChg>
      </pc:sldChg>
      <pc:sldChg chg="addSp modSp del mod">
        <pc:chgData name="Αντώνιος Παπαλεωνίδας" userId="2cbbd89b-beed-40c1-8734-4f2ba92b25d6" providerId="ADAL" clId="{1A8B4957-0016-41C3-AE2F-C5F11AF2EE37}" dt="2022-03-10T12:13:04.505" v="60" actId="47"/>
        <pc:sldMkLst>
          <pc:docMk/>
          <pc:sldMk cId="3971292368" sldId="304"/>
        </pc:sldMkLst>
        <pc:spChg chg="mod">
          <ac:chgData name="Αντώνιος Παπαλεωνίδας" userId="2cbbd89b-beed-40c1-8734-4f2ba92b25d6" providerId="ADAL" clId="{1A8B4957-0016-41C3-AE2F-C5F11AF2EE37}" dt="2022-03-10T12:09:26.442" v="29" actId="20577"/>
          <ac:spMkLst>
            <pc:docMk/>
            <pc:sldMk cId="3971292368" sldId="304"/>
            <ac:spMk id="6" creationId="{00000000-0000-0000-0000-000000000000}"/>
          </ac:spMkLst>
        </pc:spChg>
        <pc:spChg chg="mod">
          <ac:chgData name="Αντώνιος Παπαλεωνίδας" userId="2cbbd89b-beed-40c1-8734-4f2ba92b25d6" providerId="ADAL" clId="{1A8B4957-0016-41C3-AE2F-C5F11AF2EE37}" dt="2022-03-10T12:11:59.915" v="51" actId="20577"/>
          <ac:spMkLst>
            <pc:docMk/>
            <pc:sldMk cId="3971292368" sldId="304"/>
            <ac:spMk id="7" creationId="{00000000-0000-0000-0000-000000000000}"/>
          </ac:spMkLst>
        </pc:spChg>
        <pc:picChg chg="add mod">
          <ac:chgData name="Αντώνιος Παπαλεωνίδας" userId="2cbbd89b-beed-40c1-8734-4f2ba92b25d6" providerId="ADAL" clId="{1A8B4957-0016-41C3-AE2F-C5F11AF2EE37}" dt="2022-03-10T12:11:38.600" v="36" actId="14100"/>
          <ac:picMkLst>
            <pc:docMk/>
            <pc:sldMk cId="3971292368" sldId="304"/>
            <ac:picMk id="1026" creationId="{5CECA3AC-331D-4641-BF51-2599E571745F}"/>
          </ac:picMkLst>
        </pc:picChg>
      </pc:sldChg>
      <pc:sldChg chg="delSp modSp mod">
        <pc:chgData name="Αντώνιος Παπαλεωνίδας" userId="2cbbd89b-beed-40c1-8734-4f2ba92b25d6" providerId="ADAL" clId="{1A8B4957-0016-41C3-AE2F-C5F11AF2EE37}" dt="2022-03-10T12:37:33.102" v="260" actId="1076"/>
        <pc:sldMkLst>
          <pc:docMk/>
          <pc:sldMk cId="3878091512" sldId="308"/>
        </pc:sldMkLst>
        <pc:spChg chg="del mod">
          <ac:chgData name="Αντώνιος Παπαλεωνίδας" userId="2cbbd89b-beed-40c1-8734-4f2ba92b25d6" providerId="ADAL" clId="{1A8B4957-0016-41C3-AE2F-C5F11AF2EE37}" dt="2022-03-10T12:37:28.339" v="258" actId="478"/>
          <ac:spMkLst>
            <pc:docMk/>
            <pc:sldMk cId="3878091512" sldId="308"/>
            <ac:spMk id="12" creationId="{00000000-0000-0000-0000-000000000000}"/>
          </ac:spMkLst>
        </pc:spChg>
        <pc:spChg chg="del topLvl">
          <ac:chgData name="Αντώνιος Παπαλεωνίδας" userId="2cbbd89b-beed-40c1-8734-4f2ba92b25d6" providerId="ADAL" clId="{1A8B4957-0016-41C3-AE2F-C5F11AF2EE37}" dt="2022-03-10T12:37:26.549" v="257" actId="478"/>
          <ac:spMkLst>
            <pc:docMk/>
            <pc:sldMk cId="3878091512" sldId="308"/>
            <ac:spMk id="13" creationId="{00000000-0000-0000-0000-000000000000}"/>
          </ac:spMkLst>
        </pc:spChg>
        <pc:spChg chg="topLvl">
          <ac:chgData name="Αντώνιος Παπαλεωνίδας" userId="2cbbd89b-beed-40c1-8734-4f2ba92b25d6" providerId="ADAL" clId="{1A8B4957-0016-41C3-AE2F-C5F11AF2EE37}" dt="2022-03-10T12:37:26.549" v="257" actId="478"/>
          <ac:spMkLst>
            <pc:docMk/>
            <pc:sldMk cId="3878091512" sldId="308"/>
            <ac:spMk id="14" creationId="{00000000-0000-0000-0000-000000000000}"/>
          </ac:spMkLst>
        </pc:spChg>
        <pc:grpChg chg="mod">
          <ac:chgData name="Αντώνιος Παπαλεωνίδας" userId="2cbbd89b-beed-40c1-8734-4f2ba92b25d6" providerId="ADAL" clId="{1A8B4957-0016-41C3-AE2F-C5F11AF2EE37}" dt="2022-03-10T12:37:30.412" v="259" actId="1076"/>
          <ac:grpSpMkLst>
            <pc:docMk/>
            <pc:sldMk cId="3878091512" sldId="308"/>
            <ac:grpSpMk id="9" creationId="{00000000-0000-0000-0000-000000000000}"/>
          </ac:grpSpMkLst>
        </pc:grpChg>
        <pc:grpChg chg="del">
          <ac:chgData name="Αντώνιος Παπαλεωνίδας" userId="2cbbd89b-beed-40c1-8734-4f2ba92b25d6" providerId="ADAL" clId="{1A8B4957-0016-41C3-AE2F-C5F11AF2EE37}" dt="2022-03-10T12:37:26.549" v="257" actId="478"/>
          <ac:grpSpMkLst>
            <pc:docMk/>
            <pc:sldMk cId="3878091512" sldId="308"/>
            <ac:grpSpMk id="11" creationId="{00000000-0000-0000-0000-000000000000}"/>
          </ac:grpSpMkLst>
        </pc:grpChg>
        <pc:picChg chg="mod">
          <ac:chgData name="Αντώνιος Παπαλεωνίδας" userId="2cbbd89b-beed-40c1-8734-4f2ba92b25d6" providerId="ADAL" clId="{1A8B4957-0016-41C3-AE2F-C5F11AF2EE37}" dt="2022-03-10T12:37:33.102" v="260" actId="1076"/>
          <ac:picMkLst>
            <pc:docMk/>
            <pc:sldMk cId="3878091512" sldId="308"/>
            <ac:picMk id="7" creationId="{00000000-0000-0000-0000-000000000000}"/>
          </ac:picMkLst>
        </pc:picChg>
        <pc:picChg chg="mod">
          <ac:chgData name="Αντώνιος Παπαλεωνίδας" userId="2cbbd89b-beed-40c1-8734-4f2ba92b25d6" providerId="ADAL" clId="{1A8B4957-0016-41C3-AE2F-C5F11AF2EE37}" dt="2022-03-10T12:37:21.909" v="255" actId="1076"/>
          <ac:picMkLst>
            <pc:docMk/>
            <pc:sldMk cId="3878091512" sldId="308"/>
            <ac:picMk id="8" creationId="{00000000-0000-0000-0000-000000000000}"/>
          </ac:picMkLst>
        </pc:picChg>
        <pc:picChg chg="del">
          <ac:chgData name="Αντώνιος Παπαλεωνίδας" userId="2cbbd89b-beed-40c1-8734-4f2ba92b25d6" providerId="ADAL" clId="{1A8B4957-0016-41C3-AE2F-C5F11AF2EE37}" dt="2022-03-10T12:37:10.820" v="252" actId="478"/>
          <ac:picMkLst>
            <pc:docMk/>
            <pc:sldMk cId="3878091512" sldId="308"/>
            <ac:picMk id="15" creationId="{00000000-0000-0000-0000-000000000000}"/>
          </ac:picMkLst>
        </pc:picChg>
      </pc:sldChg>
      <pc:sldChg chg="modSp mod">
        <pc:chgData name="Αντώνιος Παπαλεωνίδας" userId="2cbbd89b-beed-40c1-8734-4f2ba92b25d6" providerId="ADAL" clId="{1A8B4957-0016-41C3-AE2F-C5F11AF2EE37}" dt="2022-03-10T12:30:23.770" v="178" actId="20577"/>
        <pc:sldMkLst>
          <pc:docMk/>
          <pc:sldMk cId="1463311933" sldId="312"/>
        </pc:sldMkLst>
        <pc:spChg chg="mod">
          <ac:chgData name="Αντώνιος Παπαλεωνίδας" userId="2cbbd89b-beed-40c1-8734-4f2ba92b25d6" providerId="ADAL" clId="{1A8B4957-0016-41C3-AE2F-C5F11AF2EE37}" dt="2022-03-10T12:30:23.770" v="178" actId="20577"/>
          <ac:spMkLst>
            <pc:docMk/>
            <pc:sldMk cId="1463311933" sldId="312"/>
            <ac:spMk id="6" creationId="{00000000-0000-0000-0000-000000000000}"/>
          </ac:spMkLst>
        </pc:spChg>
      </pc:sldChg>
      <pc:sldChg chg="delSp del mod delAnim">
        <pc:chgData name="Αντώνιος Παπαλεωνίδας" userId="2cbbd89b-beed-40c1-8734-4f2ba92b25d6" providerId="ADAL" clId="{1A8B4957-0016-41C3-AE2F-C5F11AF2EE37}" dt="2022-03-10T12:30:16.154" v="171" actId="47"/>
        <pc:sldMkLst>
          <pc:docMk/>
          <pc:sldMk cId="1822853073" sldId="322"/>
        </pc:sldMkLst>
        <pc:picChg chg="del">
          <ac:chgData name="Αντώνιος Παπαλεωνίδας" userId="2cbbd89b-beed-40c1-8734-4f2ba92b25d6" providerId="ADAL" clId="{1A8B4957-0016-41C3-AE2F-C5F11AF2EE37}" dt="2022-03-10T12:30:11.771" v="170" actId="478"/>
          <ac:picMkLst>
            <pc:docMk/>
            <pc:sldMk cId="1822853073" sldId="322"/>
            <ac:picMk id="8" creationId="{00000000-0000-0000-0000-000000000000}"/>
          </ac:picMkLst>
        </pc:picChg>
      </pc:sldChg>
      <pc:sldChg chg="addSp delSp modSp mod">
        <pc:chgData name="Αντώνιος Παπαλεωνίδας" userId="2cbbd89b-beed-40c1-8734-4f2ba92b25d6" providerId="ADAL" clId="{1A8B4957-0016-41C3-AE2F-C5F11AF2EE37}" dt="2022-03-10T12:41:11.799" v="302"/>
        <pc:sldMkLst>
          <pc:docMk/>
          <pc:sldMk cId="522427282" sldId="326"/>
        </pc:sldMkLst>
        <pc:spChg chg="del">
          <ac:chgData name="Αντώνιος Παπαλεωνίδας" userId="2cbbd89b-beed-40c1-8734-4f2ba92b25d6" providerId="ADAL" clId="{1A8B4957-0016-41C3-AE2F-C5F11AF2EE37}" dt="2022-03-10T12:41:11.188" v="301" actId="478"/>
          <ac:spMkLst>
            <pc:docMk/>
            <pc:sldMk cId="522427282" sldId="326"/>
            <ac:spMk id="4" creationId="{9C62C9D5-FC14-46EA-93D7-734CEF05B9A2}"/>
          </ac:spMkLst>
        </pc:spChg>
        <pc:spChg chg="add mod">
          <ac:chgData name="Αντώνιος Παπαλεωνίδας" userId="2cbbd89b-beed-40c1-8734-4f2ba92b25d6" providerId="ADAL" clId="{1A8B4957-0016-41C3-AE2F-C5F11AF2EE37}" dt="2022-03-10T12:41:11.799" v="302"/>
          <ac:spMkLst>
            <pc:docMk/>
            <pc:sldMk cId="522427282" sldId="326"/>
            <ac:spMk id="8" creationId="{9BBC29B9-849D-4773-A7B8-FB8964E6490F}"/>
          </ac:spMkLst>
        </pc:spChg>
        <pc:spChg chg="mod">
          <ac:chgData name="Αντώνιος Παπαλεωνίδας" userId="2cbbd89b-beed-40c1-8734-4f2ba92b25d6" providerId="ADAL" clId="{1A8B4957-0016-41C3-AE2F-C5F11AF2EE37}" dt="2022-03-10T12:17:21.589" v="115" actId="14100"/>
          <ac:spMkLst>
            <pc:docMk/>
            <pc:sldMk cId="522427282" sldId="326"/>
            <ac:spMk id="11" creationId="{00000000-0000-0000-0000-000000000000}"/>
          </ac:spMkLst>
        </pc:spChg>
      </pc:sldChg>
      <pc:sldChg chg="del">
        <pc:chgData name="Αντώνιος Παπαλεωνίδας" userId="2cbbd89b-beed-40c1-8734-4f2ba92b25d6" providerId="ADAL" clId="{1A8B4957-0016-41C3-AE2F-C5F11AF2EE37}" dt="2022-03-10T12:31:10.687" v="179" actId="47"/>
        <pc:sldMkLst>
          <pc:docMk/>
          <pc:sldMk cId="1324624829" sldId="336"/>
        </pc:sldMkLst>
      </pc:sldChg>
      <pc:sldChg chg="addSp delSp modSp add mod">
        <pc:chgData name="Αντώνιος Παπαλεωνίδας" userId="2cbbd89b-beed-40c1-8734-4f2ba92b25d6" providerId="ADAL" clId="{1A8B4957-0016-41C3-AE2F-C5F11AF2EE37}" dt="2022-03-10T12:41:02.952" v="300"/>
        <pc:sldMkLst>
          <pc:docMk/>
          <pc:sldMk cId="1558956333" sldId="340"/>
        </pc:sldMkLst>
        <pc:spChg chg="del">
          <ac:chgData name="Αντώνιος Παπαλεωνίδας" userId="2cbbd89b-beed-40c1-8734-4f2ba92b25d6" providerId="ADAL" clId="{1A8B4957-0016-41C3-AE2F-C5F11AF2EE37}" dt="2022-03-10T12:39:34.605" v="286" actId="478"/>
          <ac:spMkLst>
            <pc:docMk/>
            <pc:sldMk cId="1558956333" sldId="340"/>
            <ac:spMk id="3" creationId="{9C62C9D5-FC14-46EA-93D7-734CEF05B9A2}"/>
          </ac:spMkLst>
        </pc:spChg>
        <pc:spChg chg="mod">
          <ac:chgData name="Αντώνιος Παπαλεωνίδας" userId="2cbbd89b-beed-40c1-8734-4f2ba92b25d6" providerId="ADAL" clId="{1A8B4957-0016-41C3-AE2F-C5F11AF2EE37}" dt="2022-03-10T12:17:04.567" v="112" actId="20577"/>
          <ac:spMkLst>
            <pc:docMk/>
            <pc:sldMk cId="1558956333" sldId="340"/>
            <ac:spMk id="7" creationId="{00000000-0000-0000-0000-000000000000}"/>
          </ac:spMkLst>
        </pc:spChg>
        <pc:spChg chg="add del mod">
          <ac:chgData name="Αντώνιος Παπαλεωνίδας" userId="2cbbd89b-beed-40c1-8734-4f2ba92b25d6" providerId="ADAL" clId="{1A8B4957-0016-41C3-AE2F-C5F11AF2EE37}" dt="2022-03-10T12:41:02.370" v="299" actId="478"/>
          <ac:spMkLst>
            <pc:docMk/>
            <pc:sldMk cId="1558956333" sldId="340"/>
            <ac:spMk id="9" creationId="{174E90D0-2798-4779-B2FA-B19F913B14CB}"/>
          </ac:spMkLst>
        </pc:spChg>
        <pc:spChg chg="add mod">
          <ac:chgData name="Αντώνιος Παπαλεωνίδας" userId="2cbbd89b-beed-40c1-8734-4f2ba92b25d6" providerId="ADAL" clId="{1A8B4957-0016-41C3-AE2F-C5F11AF2EE37}" dt="2022-03-10T12:41:02.952" v="300"/>
          <ac:spMkLst>
            <pc:docMk/>
            <pc:sldMk cId="1558956333" sldId="340"/>
            <ac:spMk id="10" creationId="{DF5E3511-170F-442F-9CAA-811A1323279E}"/>
          </ac:spMkLst>
        </pc:spChg>
      </pc:sldChg>
      <pc:sldChg chg="addSp delSp modSp add mod ord">
        <pc:chgData name="Αντώνιος Παπαλεωνίδας" userId="2cbbd89b-beed-40c1-8734-4f2ba92b25d6" providerId="ADAL" clId="{1A8B4957-0016-41C3-AE2F-C5F11AF2EE37}" dt="2022-03-10T12:21:23.566" v="147"/>
        <pc:sldMkLst>
          <pc:docMk/>
          <pc:sldMk cId="3692524165" sldId="341"/>
        </pc:sldMkLst>
        <pc:spChg chg="mod">
          <ac:chgData name="Αντώνιος Παπαλεωνίδας" userId="2cbbd89b-beed-40c1-8734-4f2ba92b25d6" providerId="ADAL" clId="{1A8B4957-0016-41C3-AE2F-C5F11AF2EE37}" dt="2022-03-10T12:13:00.645" v="59"/>
          <ac:spMkLst>
            <pc:docMk/>
            <pc:sldMk cId="3692524165" sldId="341"/>
            <ac:spMk id="6" creationId="{00000000-0000-0000-0000-000000000000}"/>
          </ac:spMkLst>
        </pc:spChg>
        <pc:spChg chg="mod">
          <ac:chgData name="Αντώνιος Παπαλεωνίδας" userId="2cbbd89b-beed-40c1-8734-4f2ba92b25d6" providerId="ADAL" clId="{1A8B4957-0016-41C3-AE2F-C5F11AF2EE37}" dt="2022-03-10T12:17:09.804" v="113" actId="123"/>
          <ac:spMkLst>
            <pc:docMk/>
            <pc:sldMk cId="3692524165" sldId="341"/>
            <ac:spMk id="7" creationId="{00000000-0000-0000-0000-000000000000}"/>
          </ac:spMkLst>
        </pc:spChg>
        <pc:spChg chg="del mod">
          <ac:chgData name="Αντώνιος Παπαλεωνίδας" userId="2cbbd89b-beed-40c1-8734-4f2ba92b25d6" providerId="ADAL" clId="{1A8B4957-0016-41C3-AE2F-C5F11AF2EE37}" dt="2022-03-10T12:15:29.793" v="64" actId="478"/>
          <ac:spMkLst>
            <pc:docMk/>
            <pc:sldMk cId="3692524165" sldId="341"/>
            <ac:spMk id="8" creationId="{00000000-0000-0000-0000-000000000000}"/>
          </ac:spMkLst>
        </pc:spChg>
        <pc:picChg chg="add mod">
          <ac:chgData name="Αντώνιος Παπαλεωνίδας" userId="2cbbd89b-beed-40c1-8734-4f2ba92b25d6" providerId="ADAL" clId="{1A8B4957-0016-41C3-AE2F-C5F11AF2EE37}" dt="2022-03-10T12:15:42.528" v="75" actId="1035"/>
          <ac:picMkLst>
            <pc:docMk/>
            <pc:sldMk cId="3692524165" sldId="341"/>
            <ac:picMk id="2050" creationId="{22ECF973-9ECA-4A0C-826C-76AC5CAADAB9}"/>
          </ac:picMkLst>
        </pc:picChg>
      </pc:sldChg>
      <pc:sldChg chg="addSp delSp modSp add mod">
        <pc:chgData name="Αντώνιος Παπαλεωνίδας" userId="2cbbd89b-beed-40c1-8734-4f2ba92b25d6" providerId="ADAL" clId="{1A8B4957-0016-41C3-AE2F-C5F11AF2EE37}" dt="2022-03-10T12:41:21.591" v="306"/>
        <pc:sldMkLst>
          <pc:docMk/>
          <pc:sldMk cId="1361740922" sldId="342"/>
        </pc:sldMkLst>
        <pc:spChg chg="del">
          <ac:chgData name="Αντώνιος Παπαλεωνίδας" userId="2cbbd89b-beed-40c1-8734-4f2ba92b25d6" providerId="ADAL" clId="{1A8B4957-0016-41C3-AE2F-C5F11AF2EE37}" dt="2022-03-10T12:18:20.059" v="122" actId="478"/>
          <ac:spMkLst>
            <pc:docMk/>
            <pc:sldMk cId="1361740922" sldId="342"/>
            <ac:spMk id="2" creationId="{00000000-0000-0000-0000-000000000000}"/>
          </ac:spMkLst>
        </pc:spChg>
        <pc:spChg chg="del">
          <ac:chgData name="Αντώνιος Παπαλεωνίδας" userId="2cbbd89b-beed-40c1-8734-4f2ba92b25d6" providerId="ADAL" clId="{1A8B4957-0016-41C3-AE2F-C5F11AF2EE37}" dt="2022-03-10T12:41:21.268" v="305" actId="478"/>
          <ac:spMkLst>
            <pc:docMk/>
            <pc:sldMk cId="1361740922" sldId="342"/>
            <ac:spMk id="4" creationId="{9C62C9D5-FC14-46EA-93D7-734CEF05B9A2}"/>
          </ac:spMkLst>
        </pc:spChg>
        <pc:spChg chg="mod">
          <ac:chgData name="Αντώνιος Παπαλεωνίδας" userId="2cbbd89b-beed-40c1-8734-4f2ba92b25d6" providerId="ADAL" clId="{1A8B4957-0016-41C3-AE2F-C5F11AF2EE37}" dt="2022-03-10T12:18:26.534" v="123"/>
          <ac:spMkLst>
            <pc:docMk/>
            <pc:sldMk cId="1361740922" sldId="342"/>
            <ac:spMk id="7" creationId="{00000000-0000-0000-0000-000000000000}"/>
          </ac:spMkLst>
        </pc:spChg>
        <pc:spChg chg="del">
          <ac:chgData name="Αντώνιος Παπαλεωνίδας" userId="2cbbd89b-beed-40c1-8734-4f2ba92b25d6" providerId="ADAL" clId="{1A8B4957-0016-41C3-AE2F-C5F11AF2EE37}" dt="2022-03-10T12:18:18.235" v="121" actId="478"/>
          <ac:spMkLst>
            <pc:docMk/>
            <pc:sldMk cId="1361740922" sldId="342"/>
            <ac:spMk id="10" creationId="{00000000-0000-0000-0000-000000000000}"/>
          </ac:spMkLst>
        </pc:spChg>
        <pc:spChg chg="add mod">
          <ac:chgData name="Αντώνιος Παπαλεωνίδας" userId="2cbbd89b-beed-40c1-8734-4f2ba92b25d6" providerId="ADAL" clId="{1A8B4957-0016-41C3-AE2F-C5F11AF2EE37}" dt="2022-03-10T12:18:37.265" v="124"/>
          <ac:spMkLst>
            <pc:docMk/>
            <pc:sldMk cId="1361740922" sldId="342"/>
            <ac:spMk id="11" creationId="{1EAF75B5-8E96-4DA6-BE90-B3393B98BD91}"/>
          </ac:spMkLst>
        </pc:spChg>
        <pc:spChg chg="add mod">
          <ac:chgData name="Αντώνιος Παπαλεωνίδας" userId="2cbbd89b-beed-40c1-8734-4f2ba92b25d6" providerId="ADAL" clId="{1A8B4957-0016-41C3-AE2F-C5F11AF2EE37}" dt="2022-03-10T12:41:21.591" v="306"/>
          <ac:spMkLst>
            <pc:docMk/>
            <pc:sldMk cId="1361740922" sldId="342"/>
            <ac:spMk id="21" creationId="{2F6A3EBC-5804-475E-944E-288E634AA598}"/>
          </ac:spMkLst>
        </pc:spChg>
        <pc:picChg chg="del">
          <ac:chgData name="Αντώνιος Παπαλεωνίδας" userId="2cbbd89b-beed-40c1-8734-4f2ba92b25d6" providerId="ADAL" clId="{1A8B4957-0016-41C3-AE2F-C5F11AF2EE37}" dt="2022-03-10T12:18:16.554" v="120" actId="478"/>
          <ac:picMkLst>
            <pc:docMk/>
            <pc:sldMk cId="1361740922" sldId="342"/>
            <ac:picMk id="9" creationId="{00000000-0000-0000-0000-000000000000}"/>
          </ac:picMkLst>
        </pc:picChg>
        <pc:picChg chg="add mod">
          <ac:chgData name="Αντώνιος Παπαλεωνίδας" userId="2cbbd89b-beed-40c1-8734-4f2ba92b25d6" providerId="ADAL" clId="{1A8B4957-0016-41C3-AE2F-C5F11AF2EE37}" dt="2022-03-10T12:18:52.496" v="125"/>
          <ac:picMkLst>
            <pc:docMk/>
            <pc:sldMk cId="1361740922" sldId="342"/>
            <ac:picMk id="12" creationId="{FB856196-0FBB-4A10-B23A-52B453B93D6E}"/>
          </ac:picMkLst>
        </pc:picChg>
        <pc:picChg chg="add mod">
          <ac:chgData name="Αντώνιος Παπαλεωνίδας" userId="2cbbd89b-beed-40c1-8734-4f2ba92b25d6" providerId="ADAL" clId="{1A8B4957-0016-41C3-AE2F-C5F11AF2EE37}" dt="2022-03-10T12:18:52.496" v="125"/>
          <ac:picMkLst>
            <pc:docMk/>
            <pc:sldMk cId="1361740922" sldId="342"/>
            <ac:picMk id="13" creationId="{D6A610B9-4375-4922-AAAB-EBC392F0781C}"/>
          </ac:picMkLst>
        </pc:picChg>
        <pc:picChg chg="add mod">
          <ac:chgData name="Αντώνιος Παπαλεωνίδας" userId="2cbbd89b-beed-40c1-8734-4f2ba92b25d6" providerId="ADAL" clId="{1A8B4957-0016-41C3-AE2F-C5F11AF2EE37}" dt="2022-03-10T12:18:52.496" v="125"/>
          <ac:picMkLst>
            <pc:docMk/>
            <pc:sldMk cId="1361740922" sldId="342"/>
            <ac:picMk id="14" creationId="{E80CD7A3-164B-4CDF-8332-A876E56F21C1}"/>
          </ac:picMkLst>
        </pc:picChg>
        <pc:picChg chg="add mod">
          <ac:chgData name="Αντώνιος Παπαλεωνίδας" userId="2cbbd89b-beed-40c1-8734-4f2ba92b25d6" providerId="ADAL" clId="{1A8B4957-0016-41C3-AE2F-C5F11AF2EE37}" dt="2022-03-10T12:18:52.496" v="125"/>
          <ac:picMkLst>
            <pc:docMk/>
            <pc:sldMk cId="1361740922" sldId="342"/>
            <ac:picMk id="15" creationId="{F2D856C7-EFC9-4105-86F2-E05C90AF1FA0}"/>
          </ac:picMkLst>
        </pc:picChg>
        <pc:picChg chg="add mod">
          <ac:chgData name="Αντώνιος Παπαλεωνίδας" userId="2cbbd89b-beed-40c1-8734-4f2ba92b25d6" providerId="ADAL" clId="{1A8B4957-0016-41C3-AE2F-C5F11AF2EE37}" dt="2022-03-10T12:18:52.496" v="125"/>
          <ac:picMkLst>
            <pc:docMk/>
            <pc:sldMk cId="1361740922" sldId="342"/>
            <ac:picMk id="16" creationId="{8F01CDA8-1E61-450B-B288-707030FE1E82}"/>
          </ac:picMkLst>
        </pc:picChg>
        <pc:picChg chg="add mod">
          <ac:chgData name="Αντώνιος Παπαλεωνίδας" userId="2cbbd89b-beed-40c1-8734-4f2ba92b25d6" providerId="ADAL" clId="{1A8B4957-0016-41C3-AE2F-C5F11AF2EE37}" dt="2022-03-10T12:18:52.496" v="125"/>
          <ac:picMkLst>
            <pc:docMk/>
            <pc:sldMk cId="1361740922" sldId="342"/>
            <ac:picMk id="17" creationId="{3B1755D6-876A-4E9B-A50E-02CB75823845}"/>
          </ac:picMkLst>
        </pc:picChg>
        <pc:picChg chg="add mod">
          <ac:chgData name="Αντώνιος Παπαλεωνίδας" userId="2cbbd89b-beed-40c1-8734-4f2ba92b25d6" providerId="ADAL" clId="{1A8B4957-0016-41C3-AE2F-C5F11AF2EE37}" dt="2022-03-10T12:18:52.496" v="125"/>
          <ac:picMkLst>
            <pc:docMk/>
            <pc:sldMk cId="1361740922" sldId="342"/>
            <ac:picMk id="18" creationId="{357520AE-8453-4D54-B9C6-48095AD9D206}"/>
          </ac:picMkLst>
        </pc:picChg>
        <pc:picChg chg="add mod">
          <ac:chgData name="Αντώνιος Παπαλεωνίδας" userId="2cbbd89b-beed-40c1-8734-4f2ba92b25d6" providerId="ADAL" clId="{1A8B4957-0016-41C3-AE2F-C5F11AF2EE37}" dt="2022-03-10T12:18:52.496" v="125"/>
          <ac:picMkLst>
            <pc:docMk/>
            <pc:sldMk cId="1361740922" sldId="342"/>
            <ac:picMk id="19" creationId="{0A1230F4-2CF1-4CC7-A4BF-04984A22A5EE}"/>
          </ac:picMkLst>
        </pc:picChg>
        <pc:picChg chg="add mod">
          <ac:chgData name="Αντώνιος Παπαλεωνίδας" userId="2cbbd89b-beed-40c1-8734-4f2ba92b25d6" providerId="ADAL" clId="{1A8B4957-0016-41C3-AE2F-C5F11AF2EE37}" dt="2022-03-10T12:18:52.496" v="125"/>
          <ac:picMkLst>
            <pc:docMk/>
            <pc:sldMk cId="1361740922" sldId="342"/>
            <ac:picMk id="20" creationId="{950E20A8-2326-410B-830D-E74E46600093}"/>
          </ac:picMkLst>
        </pc:picChg>
      </pc:sldChg>
      <pc:sldChg chg="addSp delSp modSp add mod">
        <pc:chgData name="Αντώνιος Παπαλεωνίδας" userId="2cbbd89b-beed-40c1-8734-4f2ba92b25d6" providerId="ADAL" clId="{1A8B4957-0016-41C3-AE2F-C5F11AF2EE37}" dt="2022-03-10T12:41:25.640" v="308"/>
        <pc:sldMkLst>
          <pc:docMk/>
          <pc:sldMk cId="1439223801" sldId="343"/>
        </pc:sldMkLst>
        <pc:spChg chg="del">
          <ac:chgData name="Αντώνιος Παπαλεωνίδας" userId="2cbbd89b-beed-40c1-8734-4f2ba92b25d6" providerId="ADAL" clId="{1A8B4957-0016-41C3-AE2F-C5F11AF2EE37}" dt="2022-03-10T12:41:25.012" v="307" actId="478"/>
          <ac:spMkLst>
            <pc:docMk/>
            <pc:sldMk cId="1439223801" sldId="343"/>
            <ac:spMk id="4" creationId="{9C62C9D5-FC14-46EA-93D7-734CEF05B9A2}"/>
          </ac:spMkLst>
        </pc:spChg>
        <pc:spChg chg="mod">
          <ac:chgData name="Αντώνιος Παπαλεωνίδας" userId="2cbbd89b-beed-40c1-8734-4f2ba92b25d6" providerId="ADAL" clId="{1A8B4957-0016-41C3-AE2F-C5F11AF2EE37}" dt="2022-03-10T12:19:18.415" v="129" actId="20577"/>
          <ac:spMkLst>
            <pc:docMk/>
            <pc:sldMk cId="1439223801" sldId="343"/>
            <ac:spMk id="7" creationId="{00000000-0000-0000-0000-000000000000}"/>
          </ac:spMkLst>
        </pc:spChg>
        <pc:spChg chg="mod">
          <ac:chgData name="Αντώνιος Παπαλεωνίδας" userId="2cbbd89b-beed-40c1-8734-4f2ba92b25d6" providerId="ADAL" clId="{1A8B4957-0016-41C3-AE2F-C5F11AF2EE37}" dt="2022-03-10T12:19:56.497" v="133" actId="123"/>
          <ac:spMkLst>
            <pc:docMk/>
            <pc:sldMk cId="1439223801" sldId="343"/>
            <ac:spMk id="11" creationId="{1EAF75B5-8E96-4DA6-BE90-B3393B98BD91}"/>
          </ac:spMkLst>
        </pc:spChg>
        <pc:spChg chg="add mod">
          <ac:chgData name="Αντώνιος Παπαλεωνίδας" userId="2cbbd89b-beed-40c1-8734-4f2ba92b25d6" providerId="ADAL" clId="{1A8B4957-0016-41C3-AE2F-C5F11AF2EE37}" dt="2022-03-10T12:41:25.640" v="308"/>
          <ac:spMkLst>
            <pc:docMk/>
            <pc:sldMk cId="1439223801" sldId="343"/>
            <ac:spMk id="12" creationId="{C5AA57E9-BF32-43C3-B20F-300CDB388686}"/>
          </ac:spMkLst>
        </pc:spChg>
        <pc:picChg chg="del">
          <ac:chgData name="Αντώνιος Παπαλεωνίδας" userId="2cbbd89b-beed-40c1-8734-4f2ba92b25d6" providerId="ADAL" clId="{1A8B4957-0016-41C3-AE2F-C5F11AF2EE37}" dt="2022-03-10T12:19:59.329" v="134" actId="478"/>
          <ac:picMkLst>
            <pc:docMk/>
            <pc:sldMk cId="1439223801" sldId="343"/>
            <ac:picMk id="12" creationId="{FB856196-0FBB-4A10-B23A-52B453B93D6E}"/>
          </ac:picMkLst>
        </pc:picChg>
        <pc:picChg chg="del">
          <ac:chgData name="Αντώνιος Παπαλεωνίδας" userId="2cbbd89b-beed-40c1-8734-4f2ba92b25d6" providerId="ADAL" clId="{1A8B4957-0016-41C3-AE2F-C5F11AF2EE37}" dt="2022-03-10T12:19:59.857" v="135" actId="478"/>
          <ac:picMkLst>
            <pc:docMk/>
            <pc:sldMk cId="1439223801" sldId="343"/>
            <ac:picMk id="13" creationId="{D6A610B9-4375-4922-AAAB-EBC392F0781C}"/>
          </ac:picMkLst>
        </pc:picChg>
        <pc:picChg chg="del">
          <ac:chgData name="Αντώνιος Παπαλεωνίδας" userId="2cbbd89b-beed-40c1-8734-4f2ba92b25d6" providerId="ADAL" clId="{1A8B4957-0016-41C3-AE2F-C5F11AF2EE37}" dt="2022-03-10T12:20:00.288" v="136" actId="478"/>
          <ac:picMkLst>
            <pc:docMk/>
            <pc:sldMk cId="1439223801" sldId="343"/>
            <ac:picMk id="14" creationId="{E80CD7A3-164B-4CDF-8332-A876E56F21C1}"/>
          </ac:picMkLst>
        </pc:picChg>
        <pc:picChg chg="del">
          <ac:chgData name="Αντώνιος Παπαλεωνίδας" userId="2cbbd89b-beed-40c1-8734-4f2ba92b25d6" providerId="ADAL" clId="{1A8B4957-0016-41C3-AE2F-C5F11AF2EE37}" dt="2022-03-10T12:20:00.798" v="137" actId="478"/>
          <ac:picMkLst>
            <pc:docMk/>
            <pc:sldMk cId="1439223801" sldId="343"/>
            <ac:picMk id="15" creationId="{F2D856C7-EFC9-4105-86F2-E05C90AF1FA0}"/>
          </ac:picMkLst>
        </pc:picChg>
        <pc:picChg chg="del">
          <ac:chgData name="Αντώνιος Παπαλεωνίδας" userId="2cbbd89b-beed-40c1-8734-4f2ba92b25d6" providerId="ADAL" clId="{1A8B4957-0016-41C3-AE2F-C5F11AF2EE37}" dt="2022-03-10T12:20:01.298" v="138" actId="478"/>
          <ac:picMkLst>
            <pc:docMk/>
            <pc:sldMk cId="1439223801" sldId="343"/>
            <ac:picMk id="16" creationId="{8F01CDA8-1E61-450B-B288-707030FE1E82}"/>
          </ac:picMkLst>
        </pc:picChg>
        <pc:picChg chg="del">
          <ac:chgData name="Αντώνιος Παπαλεωνίδας" userId="2cbbd89b-beed-40c1-8734-4f2ba92b25d6" providerId="ADAL" clId="{1A8B4957-0016-41C3-AE2F-C5F11AF2EE37}" dt="2022-03-10T12:20:01.824" v="139" actId="478"/>
          <ac:picMkLst>
            <pc:docMk/>
            <pc:sldMk cId="1439223801" sldId="343"/>
            <ac:picMk id="17" creationId="{3B1755D6-876A-4E9B-A50E-02CB75823845}"/>
          </ac:picMkLst>
        </pc:picChg>
        <pc:picChg chg="del">
          <ac:chgData name="Αντώνιος Παπαλεωνίδας" userId="2cbbd89b-beed-40c1-8734-4f2ba92b25d6" providerId="ADAL" clId="{1A8B4957-0016-41C3-AE2F-C5F11AF2EE37}" dt="2022-03-10T12:20:02.545" v="140" actId="478"/>
          <ac:picMkLst>
            <pc:docMk/>
            <pc:sldMk cId="1439223801" sldId="343"/>
            <ac:picMk id="18" creationId="{357520AE-8453-4D54-B9C6-48095AD9D206}"/>
          </ac:picMkLst>
        </pc:picChg>
        <pc:picChg chg="del">
          <ac:chgData name="Αντώνιος Παπαλεωνίδας" userId="2cbbd89b-beed-40c1-8734-4f2ba92b25d6" providerId="ADAL" clId="{1A8B4957-0016-41C3-AE2F-C5F11AF2EE37}" dt="2022-03-10T12:20:03.154" v="141" actId="478"/>
          <ac:picMkLst>
            <pc:docMk/>
            <pc:sldMk cId="1439223801" sldId="343"/>
            <ac:picMk id="19" creationId="{0A1230F4-2CF1-4CC7-A4BF-04984A22A5EE}"/>
          </ac:picMkLst>
        </pc:picChg>
        <pc:picChg chg="del">
          <ac:chgData name="Αντώνιος Παπαλεωνίδας" userId="2cbbd89b-beed-40c1-8734-4f2ba92b25d6" providerId="ADAL" clId="{1A8B4957-0016-41C3-AE2F-C5F11AF2EE37}" dt="2022-03-10T12:20:04.146" v="142" actId="478"/>
          <ac:picMkLst>
            <pc:docMk/>
            <pc:sldMk cId="1439223801" sldId="343"/>
            <ac:picMk id="20" creationId="{950E20A8-2326-410B-830D-E74E46600093}"/>
          </ac:picMkLst>
        </pc:picChg>
        <pc:picChg chg="add mod">
          <ac:chgData name="Αντώνιος Παπαλεωνίδας" userId="2cbbd89b-beed-40c1-8734-4f2ba92b25d6" providerId="ADAL" clId="{1A8B4957-0016-41C3-AE2F-C5F11AF2EE37}" dt="2022-03-10T12:20:09.878" v="143"/>
          <ac:picMkLst>
            <pc:docMk/>
            <pc:sldMk cId="1439223801" sldId="343"/>
            <ac:picMk id="21" creationId="{A1F14E48-CB70-450B-886B-B4A714E4EC62}"/>
          </ac:picMkLst>
        </pc:picChg>
        <pc:picChg chg="add mod">
          <ac:chgData name="Αντώνιος Παπαλεωνίδας" userId="2cbbd89b-beed-40c1-8734-4f2ba92b25d6" providerId="ADAL" clId="{1A8B4957-0016-41C3-AE2F-C5F11AF2EE37}" dt="2022-03-10T12:20:09.878" v="143"/>
          <ac:picMkLst>
            <pc:docMk/>
            <pc:sldMk cId="1439223801" sldId="343"/>
            <ac:picMk id="22" creationId="{E03F00B6-14E0-43E8-A98D-711EACEE79E5}"/>
          </ac:picMkLst>
        </pc:picChg>
        <pc:picChg chg="add mod">
          <ac:chgData name="Αντώνιος Παπαλεωνίδας" userId="2cbbd89b-beed-40c1-8734-4f2ba92b25d6" providerId="ADAL" clId="{1A8B4957-0016-41C3-AE2F-C5F11AF2EE37}" dt="2022-03-10T12:20:09.878" v="143"/>
          <ac:picMkLst>
            <pc:docMk/>
            <pc:sldMk cId="1439223801" sldId="343"/>
            <ac:picMk id="23" creationId="{CA1A5E17-D121-4576-A675-D5A0FF92DDD0}"/>
          </ac:picMkLst>
        </pc:picChg>
      </pc:sldChg>
      <pc:sldChg chg="addSp delSp modSp add mod">
        <pc:chgData name="Αντώνιος Παπαλεωνίδας" userId="2cbbd89b-beed-40c1-8734-4f2ba92b25d6" providerId="ADAL" clId="{1A8B4957-0016-41C3-AE2F-C5F11AF2EE37}" dt="2022-03-10T12:28:25.474" v="169" actId="1076"/>
        <pc:sldMkLst>
          <pc:docMk/>
          <pc:sldMk cId="2620715366" sldId="344"/>
        </pc:sldMkLst>
        <pc:spChg chg="mod">
          <ac:chgData name="Αντώνιος Παπαλεωνίδας" userId="2cbbd89b-beed-40c1-8734-4f2ba92b25d6" providerId="ADAL" clId="{1A8B4957-0016-41C3-AE2F-C5F11AF2EE37}" dt="2022-03-10T12:22:30.458" v="156" actId="20577"/>
          <ac:spMkLst>
            <pc:docMk/>
            <pc:sldMk cId="2620715366" sldId="344"/>
            <ac:spMk id="6" creationId="{00000000-0000-0000-0000-000000000000}"/>
          </ac:spMkLst>
        </pc:spChg>
        <pc:spChg chg="mod">
          <ac:chgData name="Αντώνιος Παπαλεωνίδας" userId="2cbbd89b-beed-40c1-8734-4f2ba92b25d6" providerId="ADAL" clId="{1A8B4957-0016-41C3-AE2F-C5F11AF2EE37}" dt="2022-03-10T12:28:25.474" v="169" actId="1076"/>
          <ac:spMkLst>
            <pc:docMk/>
            <pc:sldMk cId="2620715366" sldId="344"/>
            <ac:spMk id="7" creationId="{00000000-0000-0000-0000-000000000000}"/>
          </ac:spMkLst>
        </pc:spChg>
        <pc:picChg chg="del">
          <ac:chgData name="Αντώνιος Παπαλεωνίδας" userId="2cbbd89b-beed-40c1-8734-4f2ba92b25d6" providerId="ADAL" clId="{1A8B4957-0016-41C3-AE2F-C5F11AF2EE37}" dt="2022-03-10T12:23:14.461" v="158" actId="478"/>
          <ac:picMkLst>
            <pc:docMk/>
            <pc:sldMk cId="2620715366" sldId="344"/>
            <ac:picMk id="2050" creationId="{22ECF973-9ECA-4A0C-826C-76AC5CAADAB9}"/>
          </ac:picMkLst>
        </pc:picChg>
        <pc:picChg chg="add mod">
          <ac:chgData name="Αντώνιος Παπαλεωνίδας" userId="2cbbd89b-beed-40c1-8734-4f2ba92b25d6" providerId="ADAL" clId="{1A8B4957-0016-41C3-AE2F-C5F11AF2EE37}" dt="2022-03-10T12:23:22.513" v="161" actId="1076"/>
          <ac:picMkLst>
            <pc:docMk/>
            <pc:sldMk cId="2620715366" sldId="344"/>
            <ac:picMk id="3074" creationId="{D0EEB526-8753-4ABE-8959-C657165BD599}"/>
          </ac:picMkLst>
        </pc:picChg>
        <pc:picChg chg="add mod">
          <ac:chgData name="Αντώνιος Παπαλεωνίδας" userId="2cbbd89b-beed-40c1-8734-4f2ba92b25d6" providerId="ADAL" clId="{1A8B4957-0016-41C3-AE2F-C5F11AF2EE37}" dt="2022-03-10T12:24:35.773" v="163" actId="1076"/>
          <ac:picMkLst>
            <pc:docMk/>
            <pc:sldMk cId="2620715366" sldId="344"/>
            <ac:picMk id="3076" creationId="{3AB463E5-C019-4B28-972A-E7F0EFD60D39}"/>
          </ac:picMkLst>
        </pc:picChg>
        <pc:picChg chg="add mod">
          <ac:chgData name="Αντώνιος Παπαλεωνίδας" userId="2cbbd89b-beed-40c1-8734-4f2ba92b25d6" providerId="ADAL" clId="{1A8B4957-0016-41C3-AE2F-C5F11AF2EE37}" dt="2022-03-10T12:28:22.474" v="168" actId="1076"/>
          <ac:picMkLst>
            <pc:docMk/>
            <pc:sldMk cId="2620715366" sldId="344"/>
            <ac:picMk id="3078" creationId="{73D16497-4474-4EF7-A78C-2574ACD79247}"/>
          </ac:picMkLst>
        </pc:picChg>
      </pc:sldChg>
      <pc:sldChg chg="delSp modSp add mod">
        <pc:chgData name="Αντώνιος Παπαλεωνίδας" userId="2cbbd89b-beed-40c1-8734-4f2ba92b25d6" providerId="ADAL" clId="{1A8B4957-0016-41C3-AE2F-C5F11AF2EE37}" dt="2022-03-10T12:36:32.645" v="251" actId="313"/>
        <pc:sldMkLst>
          <pc:docMk/>
          <pc:sldMk cId="3672637961" sldId="345"/>
        </pc:sldMkLst>
        <pc:spChg chg="mod">
          <ac:chgData name="Αντώνιος Παπαλεωνίδας" userId="2cbbd89b-beed-40c1-8734-4f2ba92b25d6" providerId="ADAL" clId="{1A8B4957-0016-41C3-AE2F-C5F11AF2EE37}" dt="2022-03-10T12:36:10.657" v="200" actId="20577"/>
          <ac:spMkLst>
            <pc:docMk/>
            <pc:sldMk cId="3672637961" sldId="345"/>
            <ac:spMk id="6" creationId="{00000000-0000-0000-0000-000000000000}"/>
          </ac:spMkLst>
        </pc:spChg>
        <pc:spChg chg="mod">
          <ac:chgData name="Αντώνιος Παπαλεωνίδας" userId="2cbbd89b-beed-40c1-8734-4f2ba92b25d6" providerId="ADAL" clId="{1A8B4957-0016-41C3-AE2F-C5F11AF2EE37}" dt="2022-03-10T12:36:32.645" v="251" actId="313"/>
          <ac:spMkLst>
            <pc:docMk/>
            <pc:sldMk cId="3672637961" sldId="345"/>
            <ac:spMk id="7" creationId="{00000000-0000-0000-0000-000000000000}"/>
          </ac:spMkLst>
        </pc:spChg>
        <pc:picChg chg="del">
          <ac:chgData name="Αντώνιος Παπαλεωνίδας" userId="2cbbd89b-beed-40c1-8734-4f2ba92b25d6" providerId="ADAL" clId="{1A8B4957-0016-41C3-AE2F-C5F11AF2EE37}" dt="2022-03-10T12:36:14.799" v="201" actId="478"/>
          <ac:picMkLst>
            <pc:docMk/>
            <pc:sldMk cId="3672637961" sldId="345"/>
            <ac:picMk id="3074" creationId="{D0EEB526-8753-4ABE-8959-C657165BD599}"/>
          </ac:picMkLst>
        </pc:picChg>
        <pc:picChg chg="del">
          <ac:chgData name="Αντώνιος Παπαλεωνίδας" userId="2cbbd89b-beed-40c1-8734-4f2ba92b25d6" providerId="ADAL" clId="{1A8B4957-0016-41C3-AE2F-C5F11AF2EE37}" dt="2022-03-10T12:36:16.048" v="203" actId="478"/>
          <ac:picMkLst>
            <pc:docMk/>
            <pc:sldMk cId="3672637961" sldId="345"/>
            <ac:picMk id="3076" creationId="{3AB463E5-C019-4B28-972A-E7F0EFD60D39}"/>
          </ac:picMkLst>
        </pc:picChg>
        <pc:picChg chg="del">
          <ac:chgData name="Αντώνιος Παπαλεωνίδας" userId="2cbbd89b-beed-40c1-8734-4f2ba92b25d6" providerId="ADAL" clId="{1A8B4957-0016-41C3-AE2F-C5F11AF2EE37}" dt="2022-03-10T12:36:15.375" v="202" actId="478"/>
          <ac:picMkLst>
            <pc:docMk/>
            <pc:sldMk cId="3672637961" sldId="345"/>
            <ac:picMk id="3078" creationId="{73D16497-4474-4EF7-A78C-2574ACD792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3745F-2D1A-42BC-996B-642085FEBFF8}" type="datetimeFigureOut">
              <a:rPr lang="el-GR" smtClean="0"/>
              <a:t>11/3/2022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97E8F-73ED-4008-9A65-160C8EF13552}" type="slidenum">
              <a:rPr lang="el-GR" smtClean="0"/>
              <a:t>‹#›</a:t>
            </a:fld>
            <a:endParaRPr lang="el-GR"/>
          </a:p>
        </p:txBody>
      </p:sp>
    </p:spTree>
    <p:extLst>
      <p:ext uri="{BB962C8B-B14F-4D97-AF65-F5344CB8AC3E}">
        <p14:creationId xmlns:p14="http://schemas.microsoft.com/office/powerpoint/2010/main" val="38463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8CF2E4D4-92CE-4D85-8A53-FDBE2815F837}"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2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B90E48F-92FD-4949-B3B0-690E0A8FCC99}" type="datetimeFigureOut">
              <a:rPr lang="el-GR" smtClean="0"/>
              <a:t>11/3/2022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CF2E4D4-92CE-4D85-8A53-FDBE2815F837}" type="slidenum">
              <a:rPr lang="el-GR" smtClean="0"/>
              <a:t>‹#›</a:t>
            </a:fld>
            <a:endParaRPr lang="el-GR"/>
          </a:p>
        </p:txBody>
      </p:sp>
    </p:spTree>
    <p:extLst>
      <p:ext uri="{BB962C8B-B14F-4D97-AF65-F5344CB8AC3E}">
        <p14:creationId xmlns:p14="http://schemas.microsoft.com/office/powerpoint/2010/main" val="264222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0261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54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spTree>
    <p:extLst>
      <p:ext uri="{BB962C8B-B14F-4D97-AF65-F5344CB8AC3E}">
        <p14:creationId xmlns:p14="http://schemas.microsoft.com/office/powerpoint/2010/main" val="3238038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109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131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779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25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spTree>
    <p:extLst>
      <p:ext uri="{BB962C8B-B14F-4D97-AF65-F5344CB8AC3E}">
        <p14:creationId xmlns:p14="http://schemas.microsoft.com/office/powerpoint/2010/main" val="402857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B90E48F-92FD-4949-B3B0-690E0A8FCC99}" type="datetimeFigureOut">
              <a:rPr lang="el-GR" smtClean="0"/>
              <a:t>11/3/2022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CF2E4D4-92CE-4D85-8A53-FDBE2815F837}"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23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B90E48F-92FD-4949-B3B0-690E0A8FCC99}" type="datetimeFigureOut">
              <a:rPr lang="el-GR" smtClean="0"/>
              <a:t>11/3/2022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CF2E4D4-92CE-4D85-8A53-FDBE2815F837}" type="slidenum">
              <a:rPr lang="el-GR" smtClean="0"/>
              <a:t>‹#›</a:t>
            </a:fld>
            <a:endParaRPr lang="el-GR"/>
          </a:p>
        </p:txBody>
      </p:sp>
    </p:spTree>
    <p:extLst>
      <p:ext uri="{BB962C8B-B14F-4D97-AF65-F5344CB8AC3E}">
        <p14:creationId xmlns:p14="http://schemas.microsoft.com/office/powerpoint/2010/main" val="1444216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B90E48F-92FD-4949-B3B0-690E0A8FCC99}" type="datetimeFigureOut">
              <a:rPr lang="el-GR" smtClean="0"/>
              <a:t>11/3/2022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CF2E4D4-92CE-4D85-8A53-FDBE2815F837}"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72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B90E48F-92FD-4949-B3B0-690E0A8FCC99}" type="datetimeFigureOut">
              <a:rPr lang="el-GR" smtClean="0"/>
              <a:t>11/3/2022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CF2E4D4-92CE-4D85-8A53-FDBE2815F837}"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90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0E48F-92FD-4949-B3B0-690E0A8FCC99}" type="datetimeFigureOut">
              <a:rPr lang="el-GR" smtClean="0"/>
              <a:t>11/3/2022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CF2E4D4-92CE-4D85-8A53-FDBE2815F837}" type="slidenum">
              <a:rPr lang="el-GR" smtClean="0"/>
              <a:t>‹#›</a:t>
            </a:fld>
            <a:endParaRPr lang="el-GR"/>
          </a:p>
        </p:txBody>
      </p:sp>
    </p:spTree>
    <p:extLst>
      <p:ext uri="{BB962C8B-B14F-4D97-AF65-F5344CB8AC3E}">
        <p14:creationId xmlns:p14="http://schemas.microsoft.com/office/powerpoint/2010/main" val="409384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B90E48F-92FD-4949-B3B0-690E0A8FCC99}" type="datetimeFigureOut">
              <a:rPr lang="el-GR" smtClean="0"/>
              <a:t>11/3/2022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CF2E4D4-92CE-4D85-8A53-FDBE2815F837}"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20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B90E48F-92FD-4949-B3B0-690E0A8FCC99}" type="datetimeFigureOut">
              <a:rPr lang="el-GR" smtClean="0"/>
              <a:t>11/3/2022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CF2E4D4-92CE-4D85-8A53-FDBE2815F837}" type="slidenum">
              <a:rPr lang="el-GR" smtClean="0"/>
              <a:t>‹#›</a:t>
            </a:fld>
            <a:endParaRPr lang="el-GR"/>
          </a:p>
        </p:txBody>
      </p:sp>
    </p:spTree>
    <p:extLst>
      <p:ext uri="{BB962C8B-B14F-4D97-AF65-F5344CB8AC3E}">
        <p14:creationId xmlns:p14="http://schemas.microsoft.com/office/powerpoint/2010/main" val="208768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90E48F-92FD-4949-B3B0-690E0A8FCC99}" type="datetimeFigureOut">
              <a:rPr lang="el-GR" smtClean="0"/>
              <a:t>11/3/2022</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F2E4D4-92CE-4D85-8A53-FDBE2815F837}" type="slidenum">
              <a:rPr lang="el-GR" smtClean="0"/>
              <a:t>‹#›</a:t>
            </a:fld>
            <a:endParaRPr lang="el-GR"/>
          </a:p>
        </p:txBody>
      </p:sp>
    </p:spTree>
    <p:extLst>
      <p:ext uri="{BB962C8B-B14F-4D97-AF65-F5344CB8AC3E}">
        <p14:creationId xmlns:p14="http://schemas.microsoft.com/office/powerpoint/2010/main" val="1670049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itu.int/osg/spu/publications/internetofthing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s://riskac.eu/wp/el/to-ergo/" TargetMode="External"/><Relationship Id="rId1" Type="http://schemas.openxmlformats.org/officeDocument/2006/relationships/slideLayout" Target="../slideLayouts/slideLayout7.xml"/><Relationship Id="rId4" Type="http://schemas.openxmlformats.org/officeDocument/2006/relationships/image" Target="../media/image79.jpg"/></Relationships>
</file>

<file path=ppt/slides/_rels/slide4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G"/><Relationship Id="rId1" Type="http://schemas.openxmlformats.org/officeDocument/2006/relationships/slideLayout" Target="../slideLayouts/slideLayout7.xml"/><Relationship Id="rId4" Type="http://schemas.openxmlformats.org/officeDocument/2006/relationships/image" Target="../media/image88.JPG"/></Relationships>
</file>

<file path=ppt/slides/_rels/slide53.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195941" y="1213295"/>
            <a:ext cx="7808581" cy="1937772"/>
          </a:xfrm>
        </p:spPr>
        <p:txBody>
          <a:bodyPr/>
          <a:lstStyle/>
          <a:p>
            <a:r>
              <a:rPr lang="el-GR" sz="2800" dirty="0">
                <a:latin typeface="Times New Roman" panose="02020603050405020304" pitchFamily="18" charset="0"/>
                <a:cs typeface="Times New Roman" panose="02020603050405020304" pitchFamily="18" charset="0"/>
              </a:rPr>
              <a:t>- Εισαγωγή στο διαδίκτυο των πραγμάτων</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l-GR" sz="2800" dirty="0">
                <a:latin typeface="Times New Roman" panose="02020603050405020304" pitchFamily="18" charset="0"/>
                <a:cs typeface="Times New Roman" panose="02020603050405020304" pitchFamily="18" charset="0"/>
              </a:rPr>
              <a:t>- Βελτιστοποίηση των συστημάτων έγκαιρης Προειδοποίησης με τη Χρήση </a:t>
            </a:r>
            <a:r>
              <a:rPr lang="el-GR" sz="2800" dirty="0" err="1">
                <a:latin typeface="Times New Roman" panose="02020603050405020304" pitchFamily="18" charset="0"/>
                <a:cs typeface="Times New Roman" panose="02020603050405020304" pitchFamily="18" charset="0"/>
              </a:rPr>
              <a:t>IoT</a:t>
            </a:r>
            <a:r>
              <a:rPr lang="el-GR" sz="2800" dirty="0">
                <a:latin typeface="Times New Roman" panose="02020603050405020304" pitchFamily="18" charset="0"/>
                <a:cs typeface="Times New Roman" panose="02020603050405020304" pitchFamily="18" charset="0"/>
              </a:rPr>
              <a:t>.</a:t>
            </a:r>
          </a:p>
        </p:txBody>
      </p:sp>
      <p:sp>
        <p:nvSpPr>
          <p:cNvPr id="3" name="Υπότιτλος 2"/>
          <p:cNvSpPr>
            <a:spLocks noGrp="1"/>
          </p:cNvSpPr>
          <p:nvPr>
            <p:ph type="subTitle" idx="1"/>
          </p:nvPr>
        </p:nvSpPr>
        <p:spPr/>
        <p:txBody>
          <a:bodyPr/>
          <a:lstStyle/>
          <a:p>
            <a:r>
              <a:rPr lang="el-GR" dirty="0">
                <a:latin typeface="Times New Roman" panose="02020603050405020304" pitchFamily="18" charset="0"/>
                <a:cs typeface="Times New Roman" panose="02020603050405020304" pitchFamily="18" charset="0"/>
              </a:rPr>
              <a:t>ΑΝΤΩΝΙΟΣ ΠΑΠΑΛΕΩΝΙΔΑΣ</a:t>
            </a:r>
          </a:p>
          <a:p>
            <a:r>
              <a:rPr lang="el-GR" dirty="0">
                <a:latin typeface="Times New Roman" panose="02020603050405020304" pitchFamily="18" charset="0"/>
                <a:cs typeface="Times New Roman" panose="02020603050405020304" pitchFamily="18" charset="0"/>
              </a:rPr>
              <a:t>ΛΑΖΑΡΟΣ ΗΛΙΑΔΗΣ</a:t>
            </a:r>
          </a:p>
          <a:p>
            <a:endParaRPr lang="el-GR"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9FB4D9-F285-41D4-9F1F-689020B1CD93}"/>
              </a:ext>
            </a:extLst>
          </p:cNvPr>
          <p:cNvSpPr txBox="1"/>
          <p:nvPr/>
        </p:nvSpPr>
        <p:spPr>
          <a:xfrm>
            <a:off x="-12746" y="10289"/>
            <a:ext cx="12192000" cy="461665"/>
          </a:xfrm>
          <a:prstGeom prst="rect">
            <a:avLst/>
          </a:prstGeom>
          <a:noFill/>
        </p:spPr>
        <p:txBody>
          <a:bodyPr wrap="square" rtlCol="0" anchor="ctr">
            <a:spAutoFit/>
          </a:bodyPr>
          <a:lstStyle/>
          <a:p>
            <a:pPr algn="r"/>
            <a:r>
              <a:rPr lang="el-GR" altLang="ko-KR" sz="2400" dirty="0">
                <a:ln w="3175" cmpd="sng">
                  <a:noFill/>
                </a:ln>
                <a:solidFill>
                  <a:schemeClr val="tx1">
                    <a:lumMod val="85000"/>
                    <a:lumOff val="15000"/>
                  </a:schemeClr>
                </a:solidFill>
                <a:latin typeface="Times New Roman" panose="02020603050405020304" pitchFamily="18" charset="0"/>
                <a:ea typeface="+mj-ea"/>
                <a:cs typeface="Times New Roman" panose="02020603050405020304" pitchFamily="18" charset="0"/>
              </a:rPr>
              <a:t>12 Μαρτίου, 2022</a:t>
            </a:r>
            <a:endParaRPr lang="ko-KR" altLang="en-US" sz="2400" dirty="0">
              <a:ln w="3175" cmpd="sng">
                <a:noFill/>
              </a:ln>
              <a:solidFill>
                <a:schemeClr val="tx1">
                  <a:lumMod val="85000"/>
                  <a:lumOff val="15000"/>
                </a:schemeClr>
              </a:solidFill>
              <a:latin typeface="Times New Roman" panose="02020603050405020304" pitchFamily="18" charset="0"/>
              <a:ea typeface="+mj-ea"/>
              <a:cs typeface="Times New Roman" panose="02020603050405020304" pitchFamily="18" charset="0"/>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943" y="62174"/>
            <a:ext cx="1364622" cy="1253790"/>
          </a:xfrm>
          <a:prstGeom prst="rect">
            <a:avLst/>
          </a:prstGeom>
        </p:spPr>
      </p:pic>
      <p:sp>
        <p:nvSpPr>
          <p:cNvPr id="6" name="TextBox 5">
            <a:extLst>
              <a:ext uri="{FF2B5EF4-FFF2-40B4-BE49-F238E27FC236}">
                <a16:creationId xmlns:a16="http://schemas.microsoft.com/office/drawing/2014/main" id="{9D9FB4D9-F285-41D4-9F1F-689020B1CD93}"/>
              </a:ext>
            </a:extLst>
          </p:cNvPr>
          <p:cNvSpPr txBox="1"/>
          <p:nvPr/>
        </p:nvSpPr>
        <p:spPr>
          <a:xfrm>
            <a:off x="0" y="6497514"/>
            <a:ext cx="12192000" cy="369332"/>
          </a:xfrm>
          <a:prstGeom prst="rect">
            <a:avLst/>
          </a:prstGeom>
          <a:noFill/>
        </p:spPr>
        <p:txBody>
          <a:bodyPr wrap="square" rtlCol="0" anchor="ctr">
            <a:spAutoFit/>
          </a:bodyPr>
          <a:lstStyle/>
          <a:p>
            <a:pPr algn="ctr"/>
            <a:r>
              <a:rPr lang="el-GR" dirty="0"/>
              <a:t>ΠΜΣ ΥΔΡΑΥΛΙΚΗ ΜΗΧΑΝΙΚΗ ΚΑΙ ΠΕΡΙΒΑΛΛΟΝ </a:t>
            </a:r>
            <a:endParaRPr lang="ko-KR"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697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10</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Διάγραμμα ρυθμού αύξησης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συσκευών</a:t>
              </a:r>
            </a:p>
          </p:txBody>
        </p:sp>
      </p:gr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098" y="615972"/>
            <a:ext cx="8945880" cy="4747260"/>
          </a:xfrm>
          <a:prstGeom prst="rect">
            <a:avLst/>
          </a:prstGeom>
        </p:spPr>
      </p:pic>
      <p:sp>
        <p:nvSpPr>
          <p:cNvPr id="8" name="Ορθογώνιο 7"/>
          <p:cNvSpPr/>
          <p:nvPr/>
        </p:nvSpPr>
        <p:spPr>
          <a:xfrm>
            <a:off x="1786889" y="5376392"/>
            <a:ext cx="8945880" cy="646331"/>
          </a:xfrm>
          <a:prstGeom prst="rect">
            <a:avLst/>
          </a:prstGeom>
        </p:spPr>
        <p:txBody>
          <a:bodyPr wrap="square">
            <a:spAutoFit/>
          </a:bodyPr>
          <a:lstStyle/>
          <a:p>
            <a:pPr algn="ctr"/>
            <a:r>
              <a:rPr lang="el-GR" sz="1200" dirty="0">
                <a:latin typeface="Times New Roman" panose="02020603050405020304" pitchFamily="18" charset="0"/>
                <a:cs typeface="Times New Roman" panose="02020603050405020304" pitchFamily="18" charset="0"/>
              </a:rPr>
              <a:t>Διάγραμμα σύγκρισης του ρυθμού αύξησης του αριθμού των συσκευών </a:t>
            </a:r>
            <a:r>
              <a:rPr lang="el-GR" sz="1200" dirty="0" err="1">
                <a:latin typeface="Times New Roman" panose="02020603050405020304" pitchFamily="18" charset="0"/>
                <a:cs typeface="Times New Roman" panose="02020603050405020304" pitchFamily="18" charset="0"/>
              </a:rPr>
              <a:t>ΙοΤ</a:t>
            </a:r>
            <a:r>
              <a:rPr lang="el-GR" sz="1200" dirty="0">
                <a:latin typeface="Times New Roman" panose="02020603050405020304" pitchFamily="18" charset="0"/>
                <a:cs typeface="Times New Roman" panose="02020603050405020304" pitchFamily="18" charset="0"/>
              </a:rPr>
              <a:t> σε σχέση με τον παγκόσμιο πληθυσμό και τον αριθμό των ανθρώπων που είναι συνδεδεμένοι στο Διαδίκτυο</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https://www.intuz.com/blog/bringing-things-to-life-with-iot</a:t>
            </a:r>
            <a:endParaRPr lang="el-GR" sz="1200" dirty="0">
              <a:latin typeface="Times New Roman" panose="02020603050405020304" pitchFamily="18" charset="0"/>
              <a:cs typeface="Times New Roman" panose="02020603050405020304" pitchFamily="18" charset="0"/>
            </a:endParaRPr>
          </a:p>
        </p:txBody>
      </p:sp>
      <p:sp>
        <p:nvSpPr>
          <p:cNvPr id="1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4847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2221"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1</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1</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Ιστορική Ανασκόπηση </a:t>
              </a:r>
              <a:r>
                <a:rPr lang="en-US" sz="3200" dirty="0" err="1">
                  <a:latin typeface="Times New Roman" panose="02020603050405020304" pitchFamily="18" charset="0"/>
                  <a:cs typeface="Times New Roman" panose="02020603050405020304" pitchFamily="18" charset="0"/>
                </a:rPr>
                <a:t>IoT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295402" y="675178"/>
            <a:ext cx="6267305" cy="2862322"/>
          </a:xfrm>
          <a:prstGeom prst="rect">
            <a:avLst/>
          </a:prstGeom>
          <a:noFill/>
        </p:spPr>
        <p:txBody>
          <a:bodyPr wrap="square" rtlCol="0">
            <a:spAutoFit/>
          </a:bodyPr>
          <a:lstStyle/>
          <a:p>
            <a:pPr marL="285750"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Ο όρος "Διαδίκτυο των Πραγμάτων" εισήχθη για πρώτη φορά από τον </a:t>
            </a:r>
            <a:r>
              <a:rPr lang="el-GR" dirty="0" err="1">
                <a:latin typeface="Times New Roman" panose="02020603050405020304" pitchFamily="18" charset="0"/>
                <a:cs typeface="Times New Roman" panose="02020603050405020304" pitchFamily="18" charset="0"/>
              </a:rPr>
              <a:t>Kevin</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Ashton</a:t>
            </a:r>
            <a:r>
              <a:rPr lang="el-GR" dirty="0">
                <a:latin typeface="Times New Roman" panose="02020603050405020304" pitchFamily="18" charset="0"/>
                <a:cs typeface="Times New Roman" panose="02020603050405020304" pitchFamily="18" charset="0"/>
              </a:rPr>
              <a:t>, το 1999 </a:t>
            </a:r>
            <a:r>
              <a:rPr lang="el-GR" baseline="30000" dirty="0">
                <a:latin typeface="Times New Roman" panose="02020603050405020304" pitchFamily="18" charset="0"/>
                <a:cs typeface="Times New Roman" panose="02020603050405020304" pitchFamily="18" charset="0"/>
              </a:rPr>
              <a:t>1</a:t>
            </a:r>
            <a:r>
              <a:rPr lang="el-GR" dirty="0">
                <a:latin typeface="Times New Roman" panose="02020603050405020304" pitchFamily="18" charset="0"/>
                <a:cs typeface="Times New Roman" panose="02020603050405020304" pitchFamily="18" charset="0"/>
              </a:rPr>
              <a:t>, για να περιγράψει ένα σύστημα στο οποίο αντικείμενα του φυσικού κόσμου θα μπορούσαν μέσω αισθητήρων να συνδεθούν με το Διαδίκτυο. Ο </a:t>
            </a:r>
            <a:r>
              <a:rPr lang="el-GR" dirty="0" err="1">
                <a:latin typeface="Times New Roman" panose="02020603050405020304" pitchFamily="18" charset="0"/>
                <a:cs typeface="Times New Roman" panose="02020603050405020304" pitchFamily="18" charset="0"/>
              </a:rPr>
              <a:t>Ashton</a:t>
            </a:r>
            <a:r>
              <a:rPr lang="el-GR" dirty="0">
                <a:latin typeface="Times New Roman" panose="02020603050405020304" pitchFamily="18" charset="0"/>
                <a:cs typeface="Times New Roman" panose="02020603050405020304" pitchFamily="18" charset="0"/>
              </a:rPr>
              <a:t> δημιούργησε τον όρο για να περιγράψει την ισχύ των συστημάτων ταυτοποίησης με τη βοήθεια ραδιοσυχνοτήτων (RFID) που χρησιμοποιούνται σε εταιρικές εφοδιαστικές αλυσίδες, προκειμένου να μετρήσουν και να εντοπίσουν προϊόντα χωρίς την ανάγκη ανθρώπινης παρέμβασης</a:t>
            </a:r>
            <a:r>
              <a:rPr lang="el-G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Ορθογώνιο 8"/>
          <p:cNvSpPr/>
          <p:nvPr/>
        </p:nvSpPr>
        <p:spPr>
          <a:xfrm>
            <a:off x="3048000" y="3241770"/>
            <a:ext cx="6096000" cy="252249"/>
          </a:xfrm>
          <a:prstGeom prst="rect">
            <a:avLst/>
          </a:prstGeom>
        </p:spPr>
        <p:txBody>
          <a:bodyPr>
            <a:spAutoFit/>
          </a:bodyPr>
          <a:lstStyle/>
          <a:p>
            <a:pPr lvl="0" algn="just" hangingPunct="0">
              <a:lnSpc>
                <a:spcPts val="1100"/>
              </a:lnSpc>
              <a:spcAft>
                <a:spcPts val="0"/>
              </a:spcAft>
              <a:tabLst>
                <a:tab pos="216535" algn="l"/>
              </a:tabLst>
            </a:pPr>
            <a:endParaRPr lang="el-GR" dirty="0">
              <a:latin typeface="Times New Roman" panose="02020603050405020304" pitchFamily="18" charset="0"/>
              <a:ea typeface="Times New Roman" panose="02020603050405020304" pitchFamily="18" charset="0"/>
            </a:endParaRPr>
          </a:p>
        </p:txBody>
      </p:sp>
      <p:sp>
        <p:nvSpPr>
          <p:cNvPr id="10" name="Ορθογώνιο 9"/>
          <p:cNvSpPr/>
          <p:nvPr/>
        </p:nvSpPr>
        <p:spPr>
          <a:xfrm>
            <a:off x="1295402" y="5284185"/>
            <a:ext cx="10256299" cy="954107"/>
          </a:xfrm>
          <a:prstGeom prst="rect">
            <a:avLst/>
          </a:prstGeom>
        </p:spPr>
        <p:txBody>
          <a:bodyPr wrap="square">
            <a:spAutoFit/>
          </a:bodyPr>
          <a:lstStyle/>
          <a:p>
            <a:r>
              <a:rPr lang="el-GR" sz="1400" baseline="30000" dirty="0">
                <a:latin typeface="Times New Roman" panose="02020603050405020304" pitchFamily="18" charset="0"/>
                <a:ea typeface="Times New Roman" panose="02020603050405020304" pitchFamily="18" charset="0"/>
              </a:rPr>
              <a:t>1  </a:t>
            </a:r>
            <a:r>
              <a:rPr lang="en-US" sz="1400" dirty="0">
                <a:latin typeface="Times New Roman" panose="02020603050405020304" pitchFamily="18" charset="0"/>
                <a:ea typeface="Times New Roman" panose="02020603050405020304" pitchFamily="18" charset="0"/>
              </a:rPr>
              <a:t>Ashton, K. (2009). That ‘internet of things’ thing. </a:t>
            </a:r>
            <a:r>
              <a:rPr lang="en-US" sz="1400" i="1" dirty="0">
                <a:latin typeface="Times New Roman" panose="02020603050405020304" pitchFamily="18" charset="0"/>
                <a:ea typeface="Times New Roman" panose="02020603050405020304" pitchFamily="18" charset="0"/>
              </a:rPr>
              <a:t>RFID journal</a:t>
            </a:r>
            <a:r>
              <a:rPr lang="en-US" sz="1400" dirty="0">
                <a:latin typeface="Times New Roman" panose="02020603050405020304" pitchFamily="18" charset="0"/>
                <a:ea typeface="Times New Roman" panose="02020603050405020304" pitchFamily="18" charset="0"/>
              </a:rPr>
              <a:t>, </a:t>
            </a:r>
            <a:r>
              <a:rPr lang="en-US" sz="1400" i="1" dirty="0">
                <a:latin typeface="Times New Roman" panose="02020603050405020304" pitchFamily="18" charset="0"/>
                <a:ea typeface="Times New Roman" panose="02020603050405020304" pitchFamily="18" charset="0"/>
              </a:rPr>
              <a:t>22</a:t>
            </a:r>
            <a:r>
              <a:rPr lang="en-US" sz="1400" dirty="0">
                <a:latin typeface="Times New Roman" panose="02020603050405020304" pitchFamily="18" charset="0"/>
                <a:ea typeface="Times New Roman" panose="02020603050405020304" pitchFamily="18" charset="0"/>
              </a:rPr>
              <a:t>(7), 97-114.</a:t>
            </a:r>
          </a:p>
          <a:p>
            <a:r>
              <a:rPr lang="el-GR" sz="1400" baseline="30000" dirty="0">
                <a:latin typeface="Times New Roman" panose="02020603050405020304" pitchFamily="18" charset="0"/>
                <a:ea typeface="Times New Roman" panose="02020603050405020304" pitchFamily="18" charset="0"/>
              </a:rPr>
              <a:t>2</a:t>
            </a:r>
            <a:r>
              <a:rPr lang="el-GR" sz="1400" dirty="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International Telecommunication Union UIT "ITU Internet Reports 2005: The Internet of Things". 2005</a:t>
            </a:r>
            <a:br>
              <a:rPr lang="en-US" sz="1400" dirty="0">
                <a:latin typeface="Times New Roman" panose="02020603050405020304" pitchFamily="18" charset="0"/>
                <a:ea typeface="Times New Roman" panose="02020603050405020304" pitchFamily="18" charset="0"/>
              </a:rPr>
            </a:br>
            <a:r>
              <a:rPr lang="en-US" sz="1400" dirty="0">
                <a:latin typeface="Times New Roman" panose="02020603050405020304" pitchFamily="18" charset="0"/>
                <a:ea typeface="Times New Roman" panose="02020603050405020304" pitchFamily="18" charset="0"/>
              </a:rPr>
              <a:t>  </a:t>
            </a:r>
            <a:r>
              <a:rPr lang="el-GR" sz="1400" dirty="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hlinkClick r:id="rId2"/>
              </a:rPr>
              <a:t>https://www.itu.int/osg/spu/publications/internetofthings/</a:t>
            </a:r>
            <a:endParaRPr lang="el-GR" sz="1400" dirty="0">
              <a:latin typeface="Times New Roman" panose="02020603050405020304" pitchFamily="18" charset="0"/>
              <a:ea typeface="Times New Roman" panose="02020603050405020304" pitchFamily="18" charset="0"/>
            </a:endParaRPr>
          </a:p>
          <a:p>
            <a:r>
              <a:rPr lang="el-GR" sz="1400" baseline="30000" dirty="0">
                <a:latin typeface="Times New Roman" panose="02020603050405020304" pitchFamily="18" charset="0"/>
                <a:ea typeface="Times New Roman" panose="02020603050405020304" pitchFamily="18" charset="0"/>
              </a:rPr>
              <a:t>3</a:t>
            </a:r>
            <a:r>
              <a:rPr lang="el-GR" sz="1400" dirty="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Evans, D. (2011). The internet of things: How the next evolution of the internet is changing everything. CISCO white paper, 1(2011), 1-11.</a:t>
            </a:r>
            <a:endParaRPr lang="el-GR" sz="1400" dirty="0">
              <a:latin typeface="Times New Roman" panose="02020603050405020304" pitchFamily="18" charset="0"/>
              <a:ea typeface="Times New Roman" panose="02020603050405020304" pitchFamily="18" charset="0"/>
            </a:endParaRPr>
          </a:p>
        </p:txBody>
      </p:sp>
      <p:pic>
        <p:nvPicPr>
          <p:cNvPr id="8" name="Εικόνα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6763" y="731142"/>
            <a:ext cx="3561674" cy="2596449"/>
          </a:xfrm>
          <a:prstGeom prst="rect">
            <a:avLst/>
          </a:prstGeom>
        </p:spPr>
      </p:pic>
      <p:sp>
        <p:nvSpPr>
          <p:cNvPr id="12" name="Ορθογώνιο 11"/>
          <p:cNvSpPr/>
          <p:nvPr/>
        </p:nvSpPr>
        <p:spPr>
          <a:xfrm>
            <a:off x="1295401" y="3305603"/>
            <a:ext cx="10083035" cy="1661993"/>
          </a:xfrm>
          <a:prstGeom prst="rect">
            <a:avLst/>
          </a:prstGeom>
        </p:spPr>
        <p:txBody>
          <a:bodyPr wrap="square">
            <a:spAutoFit/>
          </a:bodyPr>
          <a:lstStyle/>
          <a:p>
            <a:pPr marL="285750" indent="-285750" algn="just">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ο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εισήχθη επίσημα από τη Διεθνή Ένωση Τηλεπικοινωνιών (International Telecommunication Union; ITU) το 2005</a:t>
            </a:r>
            <a:r>
              <a:rPr lang="en-US" baseline="30000" dirty="0">
                <a:latin typeface="Times New Roman" panose="02020603050405020304" pitchFamily="18" charset="0"/>
                <a:cs typeface="Times New Roman" panose="02020603050405020304" pitchFamily="18" charset="0"/>
              </a:rPr>
              <a:t>2</a:t>
            </a:r>
          </a:p>
          <a:p>
            <a:pPr marL="285750" indent="-285750" algn="just">
              <a:buFont typeface="Arial" panose="020B0604020202020204" pitchFamily="34" charset="0"/>
              <a:buChar char="•"/>
            </a:pPr>
            <a:endParaRPr lang="en-US" altLang="el-GR" baseline="30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altLang="el-GR" dirty="0">
                <a:latin typeface="Times New Roman" panose="02020603050405020304" pitchFamily="18" charset="0"/>
                <a:cs typeface="Times New Roman" panose="02020603050405020304" pitchFamily="18" charset="0"/>
              </a:rPr>
              <a:t>H Cisco Systems, </a:t>
            </a:r>
            <a:r>
              <a:rPr lang="el-GR" altLang="el-GR" dirty="0">
                <a:latin typeface="Times New Roman" panose="02020603050405020304" pitchFamily="18" charset="0"/>
                <a:cs typeface="Times New Roman" panose="02020603050405020304" pitchFamily="18" charset="0"/>
              </a:rPr>
              <a:t>σε ένα </a:t>
            </a:r>
            <a:r>
              <a:rPr lang="en-US" altLang="el-GR" dirty="0">
                <a:latin typeface="Times New Roman" panose="02020603050405020304" pitchFamily="18" charset="0"/>
                <a:cs typeface="Times New Roman" panose="02020603050405020304" pitchFamily="18" charset="0"/>
              </a:rPr>
              <a:t>White Paper </a:t>
            </a:r>
            <a:r>
              <a:rPr lang="el-GR" altLang="el-GR" dirty="0">
                <a:latin typeface="Times New Roman" panose="02020603050405020304" pitchFamily="18" charset="0"/>
                <a:cs typeface="Times New Roman" panose="02020603050405020304" pitchFamily="18" charset="0"/>
              </a:rPr>
              <a:t>της το 2011, καθορίζει σαν σημείο 0 για την δημιουργία του </a:t>
            </a:r>
            <a:r>
              <a:rPr lang="en-US" altLang="el-GR" dirty="0" err="1">
                <a:latin typeface="Times New Roman" panose="02020603050405020304" pitchFamily="18" charset="0"/>
                <a:cs typeface="Times New Roman" panose="02020603050405020304" pitchFamily="18" charset="0"/>
              </a:rPr>
              <a:t>IoT</a:t>
            </a:r>
            <a:r>
              <a:rPr lang="en-US" altLang="el-GR" dirty="0">
                <a:latin typeface="Times New Roman" panose="02020603050405020304" pitchFamily="18" charset="0"/>
                <a:cs typeface="Times New Roman" panose="02020603050405020304" pitchFamily="18" charset="0"/>
              </a:rPr>
              <a:t> </a:t>
            </a:r>
            <a:r>
              <a:rPr lang="el-GR" altLang="el-GR" dirty="0">
                <a:latin typeface="Times New Roman" panose="02020603050405020304" pitchFamily="18" charset="0"/>
                <a:cs typeface="Times New Roman" panose="02020603050405020304" pitchFamily="18" charset="0"/>
              </a:rPr>
              <a:t>μεταξύ του 2008 και 2009</a:t>
            </a:r>
            <a:r>
              <a:rPr lang="el-GR" altLang="el-GR" baseline="30000" dirty="0">
                <a:latin typeface="Times New Roman" panose="02020603050405020304" pitchFamily="18" charset="0"/>
                <a:cs typeface="Times New Roman" panose="02020603050405020304" pitchFamily="18" charset="0"/>
              </a:rPr>
              <a:t>3</a:t>
            </a:r>
            <a:r>
              <a:rPr lang="el-GR" altLang="el-GR" dirty="0">
                <a:latin typeface="Times New Roman" panose="02020603050405020304" pitchFamily="18" charset="0"/>
                <a:cs typeface="Times New Roman" panose="02020603050405020304" pitchFamily="18" charset="0"/>
              </a:rPr>
              <a:t>.</a:t>
            </a:r>
            <a:endParaRPr lang="en-US" altLang="el-GR" dirty="0">
              <a:latin typeface="Times New Roman" panose="02020603050405020304" pitchFamily="18" charset="0"/>
              <a:cs typeface="Times New Roman" panose="02020603050405020304" pitchFamily="18" charset="0"/>
            </a:endParaRPr>
          </a:p>
        </p:txBody>
      </p:sp>
      <p:cxnSp>
        <p:nvCxnSpPr>
          <p:cNvPr id="14" name="Ευθεία γραμμή σύνδεσης 13"/>
          <p:cNvCxnSpPr/>
          <p:nvPr/>
        </p:nvCxnSpPr>
        <p:spPr>
          <a:xfrm flipV="1">
            <a:off x="1086280" y="5039513"/>
            <a:ext cx="10292156" cy="412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51810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1</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Στόχος </a:t>
              </a:r>
              <a:r>
                <a:rPr lang="en-US" sz="3200" dirty="0" err="1">
                  <a:latin typeface="Times New Roman" panose="02020603050405020304" pitchFamily="18" charset="0"/>
                  <a:cs typeface="Times New Roman" panose="02020603050405020304" pitchFamily="18" charset="0"/>
                </a:rPr>
                <a:t>IoT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577286" y="1759758"/>
            <a:ext cx="4125214" cy="2585323"/>
          </a:xfrm>
          <a:prstGeom prst="rect">
            <a:avLst/>
          </a:prstGeom>
          <a:noFill/>
        </p:spPr>
        <p:txBody>
          <a:bodyPr wrap="square" rtlCol="0">
            <a:spAutoFit/>
          </a:bodyPr>
          <a:lstStyle/>
          <a:p>
            <a:endParaRPr lang="el-GR" b="1" dirty="0">
              <a:latin typeface="Times New Roman" panose="02020603050405020304" pitchFamily="18" charset="0"/>
              <a:cs typeface="Times New Roman" panose="02020603050405020304" pitchFamily="18" charset="0"/>
            </a:endParaRPr>
          </a:p>
          <a:p>
            <a:pPr algn="just"/>
            <a:r>
              <a:rPr lang="el-GR" dirty="0">
                <a:latin typeface="Times New Roman" panose="02020603050405020304" pitchFamily="18" charset="0"/>
                <a:cs typeface="Times New Roman" panose="02020603050405020304" pitchFamily="18" charset="0"/>
              </a:rPr>
              <a:t>Ο στόχος του </a:t>
            </a:r>
            <a:r>
              <a:rPr lang="el-GR" dirty="0" err="1">
                <a:latin typeface="Times New Roman" panose="02020603050405020304" pitchFamily="18" charset="0"/>
                <a:cs typeface="Times New Roman" panose="02020603050405020304" pitchFamily="18" charset="0"/>
              </a:rPr>
              <a:t>ΙοΤ</a:t>
            </a:r>
            <a:r>
              <a:rPr lang="el-GR" dirty="0">
                <a:latin typeface="Times New Roman" panose="02020603050405020304" pitchFamily="18" charset="0"/>
                <a:cs typeface="Times New Roman" panose="02020603050405020304" pitchFamily="18" charset="0"/>
              </a:rPr>
              <a:t> είναι να επιτρέπεται στα «πράγματα» να συνδέονται οποιαδήποτε στιγμή, οπουδήποτε, με οτιδήποτε και οποιονδήποτε, ιδανικά ακολουθώντας οποιαδήποτε διαδρομή / δίκτυο και οποιαδήποτε υπηρεσία.</a:t>
            </a: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830" y="697418"/>
            <a:ext cx="4664096" cy="4146226"/>
          </a:xfrm>
          <a:prstGeom prst="rect">
            <a:avLst/>
          </a:prstGeom>
        </p:spPr>
      </p:pic>
      <p:sp>
        <p:nvSpPr>
          <p:cNvPr id="10" name="Ορθογώνιο 9"/>
          <p:cNvSpPr/>
          <p:nvPr/>
        </p:nvSpPr>
        <p:spPr>
          <a:xfrm>
            <a:off x="6696830" y="4968929"/>
            <a:ext cx="4864190" cy="830997"/>
          </a:xfrm>
          <a:prstGeom prst="rect">
            <a:avLst/>
          </a:prstGeom>
        </p:spPr>
        <p:txBody>
          <a:bodyPr wrap="square">
            <a:spAutoFit/>
          </a:bodyPr>
          <a:lstStyle/>
          <a:p>
            <a:pPr algn="ctr"/>
            <a:r>
              <a:rPr lang="en-US" sz="1200" dirty="0">
                <a:solidFill>
                  <a:srgbClr val="222222"/>
                </a:solidFill>
                <a:latin typeface="Times New Roman" panose="02020603050405020304" pitchFamily="18" charset="0"/>
                <a:cs typeface="Times New Roman" panose="02020603050405020304" pitchFamily="18" charset="0"/>
              </a:rPr>
              <a:t>Patel, K. K., &amp; Patel, S. M. (2016). Internet of things-IOT: definition, characteristics, architecture, enabling technologies, application &amp; future challenges. </a:t>
            </a:r>
            <a:r>
              <a:rPr lang="en-US" sz="1200" i="1" dirty="0">
                <a:solidFill>
                  <a:srgbClr val="222222"/>
                </a:solidFill>
                <a:latin typeface="Times New Roman" panose="02020603050405020304" pitchFamily="18" charset="0"/>
                <a:cs typeface="Times New Roman" panose="02020603050405020304" pitchFamily="18" charset="0"/>
              </a:rPr>
              <a:t>International journal of engineering science and computing</a:t>
            </a:r>
            <a:r>
              <a:rPr lang="en-US" sz="1200" dirty="0">
                <a:solidFill>
                  <a:srgbClr val="222222"/>
                </a:solidFill>
                <a:latin typeface="Times New Roman" panose="02020603050405020304" pitchFamily="18" charset="0"/>
                <a:cs typeface="Times New Roman" panose="02020603050405020304" pitchFamily="18" charset="0"/>
              </a:rPr>
              <a:t>, </a:t>
            </a:r>
            <a:r>
              <a:rPr lang="en-US" sz="1200" i="1" dirty="0">
                <a:solidFill>
                  <a:srgbClr val="222222"/>
                </a:solidFill>
                <a:latin typeface="Times New Roman" panose="02020603050405020304" pitchFamily="18" charset="0"/>
                <a:cs typeface="Times New Roman" panose="02020603050405020304" pitchFamily="18" charset="0"/>
              </a:rPr>
              <a:t>6</a:t>
            </a:r>
            <a:r>
              <a:rPr lang="en-US" sz="1200" dirty="0">
                <a:solidFill>
                  <a:srgbClr val="222222"/>
                </a:solidFill>
                <a:latin typeface="Times New Roman" panose="02020603050405020304" pitchFamily="18" charset="0"/>
                <a:cs typeface="Times New Roman" panose="02020603050405020304" pitchFamily="18" charset="0"/>
              </a:rPr>
              <a:t>(5).</a:t>
            </a:r>
            <a:endParaRPr lang="el-GR" sz="1200" dirty="0">
              <a:latin typeface="Times New Roman" panose="02020603050405020304" pitchFamily="18" charset="0"/>
              <a:cs typeface="Times New Roman" panose="02020603050405020304" pitchFamily="18" charset="0"/>
            </a:endParaRP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00877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1</a:t>
              </a:r>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3</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Από το SCADA στο </a:t>
              </a:r>
              <a:r>
                <a:rPr lang="el-GR" sz="3200" dirty="0" err="1">
                  <a:latin typeface="Times New Roman" panose="02020603050405020304" pitchFamily="18" charset="0"/>
                  <a:cs typeface="Times New Roman" panose="02020603050405020304" pitchFamily="18" charset="0"/>
                </a:rPr>
                <a:t>IoT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703345" y="675178"/>
            <a:ext cx="5392655" cy="4801314"/>
          </a:xfrm>
          <a:prstGeom prst="rect">
            <a:avLst/>
          </a:prstGeom>
          <a:noFill/>
        </p:spPr>
        <p:txBody>
          <a:bodyPr wrap="square" rtlCol="0">
            <a:spAutoFit/>
          </a:bodyPr>
          <a:lstStyle/>
          <a:p>
            <a:pPr marL="285750"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Ο όρος SCADA (</a:t>
            </a:r>
            <a:r>
              <a:rPr lang="el-GR" dirty="0" err="1">
                <a:latin typeface="Times New Roman" panose="02020603050405020304" pitchFamily="18" charset="0"/>
                <a:cs typeface="Times New Roman" panose="02020603050405020304" pitchFamily="18" charset="0"/>
              </a:rPr>
              <a:t>supervisory</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control</a:t>
            </a:r>
            <a:r>
              <a:rPr lang="el-GR" dirty="0">
                <a:latin typeface="Times New Roman" panose="02020603050405020304" pitchFamily="18" charset="0"/>
                <a:cs typeface="Times New Roman" panose="02020603050405020304" pitchFamily="18" charset="0"/>
              </a:rPr>
              <a:t> and </a:t>
            </a:r>
            <a:r>
              <a:rPr lang="el-GR" dirty="0" err="1">
                <a:latin typeface="Times New Roman" panose="02020603050405020304" pitchFamily="18" charset="0"/>
                <a:cs typeface="Times New Roman" panose="02020603050405020304" pitchFamily="18" charset="0"/>
              </a:rPr>
              <a:t>data</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acquisition</a:t>
            </a:r>
            <a:r>
              <a:rPr lang="el-GR" dirty="0">
                <a:latin typeface="Times New Roman" panose="02020603050405020304" pitchFamily="18" charset="0"/>
                <a:cs typeface="Times New Roman" panose="02020603050405020304" pitchFamily="18" charset="0"/>
              </a:rPr>
              <a:t>) περιγράφει μια κατηγορία συστημάτων βιομηχανικού αυτομάτου ελέγχου και τηλεμετρίας. Το χαρακτηριστικό των συστημάτων SCADA είναι ότι αποτελούνται από τοπικούς ελεγκτές, που ελέγχουν επί μέρους στοιχεία και μονάδες μιας εγκατάστασης, συνδεδεμένους σε ένα κεντρικό </a:t>
            </a:r>
            <a:r>
              <a:rPr lang="el-GR" dirty="0" err="1">
                <a:latin typeface="Times New Roman" panose="02020603050405020304" pitchFamily="18" charset="0"/>
                <a:cs typeface="Times New Roman" panose="02020603050405020304" pitchFamily="18" charset="0"/>
              </a:rPr>
              <a:t>Master</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Station</a:t>
            </a:r>
            <a:r>
              <a:rPr lang="el-GR" dirty="0">
                <a:latin typeface="Times New Roman" panose="02020603050405020304" pitchFamily="18" charset="0"/>
                <a:cs typeface="Times New Roman" panose="02020603050405020304" pitchFamily="18" charset="0"/>
              </a:rPr>
              <a:t> (Κύριο Σταθμό Εργασίας). Ο κεντρικός σταθμός εργασίας μπορεί κατόπιν να επικοινωνεί τα δεδομένα που συλλέγει από την εγκατάσταση σε ένα πλήθος από σταθμούς εργασίας σε τοπικό LAN ή και να μεταδίδει τα δεδομένα της εγκατάστασης σε μακρινά σημεία μέσω κάποιου συστήματος τηλεπικοινωνίας, π.χ. μέσω του ενσύρματου τηλεφωνικού δικτύου ή μέσω κάποιου ασύρματου δικτύου.</a:t>
            </a:r>
            <a:endParaRPr lang="en-US" dirty="0">
              <a:latin typeface="Times New Roman" panose="02020603050405020304" pitchFamily="18" charset="0"/>
              <a:cs typeface="Times New Roman" panose="02020603050405020304" pitchFamily="18" charset="0"/>
            </a:endParaRPr>
          </a:p>
          <a:p>
            <a:pPr algn="just"/>
            <a:endParaRPr lang="en-US" altLang="el-GR"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22ECF973-9ECA-4A0C-826C-76AC5CAADA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177" y="1658758"/>
            <a:ext cx="4820872" cy="36530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92524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14</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Από τα δίκτυα </a:t>
              </a:r>
              <a:r>
                <a:rPr lang="en-US" sz="3200" dirty="0" smtClean="0">
                  <a:latin typeface="Times New Roman" panose="02020603050405020304" pitchFamily="18" charset="0"/>
                  <a:cs typeface="Times New Roman" panose="02020603050405020304" pitchFamily="18" charset="0"/>
                </a:rPr>
                <a:t>A</a:t>
              </a:r>
              <a:r>
                <a:rPr lang="el-GR" sz="3200" dirty="0" err="1" smtClean="0">
                  <a:latin typeface="Times New Roman" panose="02020603050405020304" pitchFamily="18" charset="0"/>
                  <a:cs typeface="Times New Roman" panose="02020603050405020304" pitchFamily="18" charset="0"/>
                </a:rPr>
                <a:t>ισθητήρων</a:t>
              </a:r>
              <a:r>
                <a:rPr lang="el-GR" sz="3200" dirty="0" smtClean="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στο </a:t>
              </a:r>
              <a:r>
                <a:rPr lang="el-GR" sz="3200" dirty="0" err="1">
                  <a:latin typeface="Times New Roman" panose="02020603050405020304" pitchFamily="18" charset="0"/>
                  <a:cs typeface="Times New Roman" panose="02020603050405020304" pitchFamily="18" charset="0"/>
                </a:rPr>
                <a:t>IoT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969809" y="809377"/>
            <a:ext cx="5392655" cy="2308324"/>
          </a:xfrm>
          <a:prstGeom prst="rect">
            <a:avLst/>
          </a:prstGeom>
          <a:noFill/>
        </p:spPr>
        <p:txBody>
          <a:bodyPr wrap="square" rtlCol="0">
            <a:spAutoFit/>
          </a:bodyPr>
          <a:lstStyle/>
          <a:p>
            <a:pPr marL="285750"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Ένα (ασύρματο) δίκτυο αισθητήρων (ΑΔΑ / </a:t>
            </a:r>
            <a:r>
              <a:rPr lang="el-GR" dirty="0" err="1">
                <a:latin typeface="Times New Roman" panose="02020603050405020304" pitchFamily="18" charset="0"/>
                <a:cs typeface="Times New Roman" panose="02020603050405020304" pitchFamily="18" charset="0"/>
              </a:rPr>
              <a:t>Wireless</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Sensor</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Network</a:t>
            </a:r>
            <a:r>
              <a:rPr lang="el-GR" dirty="0">
                <a:latin typeface="Times New Roman" panose="02020603050405020304" pitchFamily="18" charset="0"/>
                <a:cs typeface="Times New Roman" panose="02020603050405020304" pitchFamily="18" charset="0"/>
              </a:rPr>
              <a:t> - WSN ) αποτελείται από διασκορπισμένους αυτόνομους αισθητήρες για την παρακολούθηση φυσικών ή περιβαλλοντολογικών συνθηκών, όπως η θερμοκρασία, ο ήχος, η ατμοσφαιρική πίεση κτλ. και μέσω συνεργασίας να μεταφέρει τα δεδομένα μέσω του δικτύου σε μια συγκεκριμένη τοποθεσία.</a:t>
            </a:r>
            <a:endParaRPr lang="en-US" altLang="el-GR" dirty="0">
              <a:latin typeface="Times New Roman" panose="02020603050405020304" pitchFamily="18" charset="0"/>
              <a:cs typeface="Times New Roman" panose="02020603050405020304" pitchFamily="18" charset="0"/>
            </a:endParaRPr>
          </a:p>
        </p:txBody>
      </p:sp>
      <p:pic>
        <p:nvPicPr>
          <p:cNvPr id="3074" name="Picture 2" descr="General architecture of a wireless sensor network (WSN).">
            <a:extLst>
              <a:ext uri="{FF2B5EF4-FFF2-40B4-BE49-F238E27FC236}">
                <a16:creationId xmlns:a16="http://schemas.microsoft.com/office/drawing/2014/main" id="{D0EEB526-8753-4ABE-8959-C657165BD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40" y="865064"/>
            <a:ext cx="3548058" cy="2308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Ασύρματο δίκτυο αισθητήρων - Βικιπαίδεια">
            <a:extLst>
              <a:ext uri="{FF2B5EF4-FFF2-40B4-BE49-F238E27FC236}">
                <a16:creationId xmlns:a16="http://schemas.microsoft.com/office/drawing/2014/main" id="{3AB463E5-C019-4B28-972A-E7F0EFD60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410" y="3737761"/>
            <a:ext cx="38100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ΠΤΥΧΙΑΚΗ ΕΡΓΑΣΙΑ «ΤΕΧΝΙΚΕΣ ΕΝΤΟΠΙΣΜΟΥ ΥΠΗΡΕΣΙΩΝ ΣΕ ΑΣΥΡΜΑΤΑ ΔΙΚΤΥΑ Α">
            <a:extLst>
              <a:ext uri="{FF2B5EF4-FFF2-40B4-BE49-F238E27FC236}">
                <a16:creationId xmlns:a16="http://schemas.microsoft.com/office/drawing/2014/main" id="{73D16497-4474-4EF7-A78C-2574ACD792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540" y="3981166"/>
            <a:ext cx="3114675" cy="1466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20715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15</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SCADA</a:t>
              </a:r>
              <a:r>
                <a:rPr lang="en-US" sz="3200" dirty="0">
                  <a:latin typeface="Times New Roman" panose="02020603050405020304" pitchFamily="18" charset="0"/>
                  <a:cs typeface="Times New Roman" panose="02020603050405020304" pitchFamily="18" charset="0"/>
                </a:rPr>
                <a:t> vs </a:t>
              </a:r>
              <a:r>
                <a:rPr lang="el-GR" sz="3200" dirty="0">
                  <a:latin typeface="Times New Roman" panose="02020603050405020304" pitchFamily="18" charset="0"/>
                  <a:cs typeface="Times New Roman" panose="02020603050405020304" pitchFamily="18" charset="0"/>
                </a:rPr>
                <a:t>Δ</a:t>
              </a:r>
              <a:r>
                <a:rPr lang="el-GR" sz="3200" dirty="0" smtClean="0">
                  <a:latin typeface="Times New Roman" panose="02020603050405020304" pitchFamily="18" charset="0"/>
                  <a:cs typeface="Times New Roman" panose="02020603050405020304" pitchFamily="18" charset="0"/>
                </a:rPr>
                <a:t>ίκτυα </a:t>
              </a:r>
              <a:r>
                <a:rPr lang="el-GR" sz="3200" dirty="0">
                  <a:latin typeface="Times New Roman" panose="02020603050405020304" pitchFamily="18" charset="0"/>
                  <a:cs typeface="Times New Roman" panose="02020603050405020304" pitchFamily="18" charset="0"/>
                </a:rPr>
                <a:t>Α</a:t>
              </a:r>
              <a:r>
                <a:rPr lang="el-GR" sz="3200" dirty="0" smtClean="0">
                  <a:latin typeface="Times New Roman" panose="02020603050405020304" pitchFamily="18" charset="0"/>
                  <a:cs typeface="Times New Roman" panose="02020603050405020304" pitchFamily="18" charset="0"/>
                </a:rPr>
                <a:t>ισθητήρων</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vs IoT </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714307" y="629652"/>
            <a:ext cx="5961501" cy="1754326"/>
          </a:xfrm>
          <a:prstGeom prst="rect">
            <a:avLst/>
          </a:prstGeom>
          <a:noFill/>
        </p:spPr>
        <p:txBody>
          <a:bodyPr wrap="square" rtlCol="0">
            <a:spAutoFit/>
          </a:bodyPr>
          <a:lstStyle/>
          <a:p>
            <a:pPr marL="285750" indent="-285750" algn="just">
              <a:buFont typeface="Arial" panose="020B0604020202020204" pitchFamily="34" charset="0"/>
              <a:buChar char="•"/>
            </a:pPr>
            <a:r>
              <a:rPr lang="el-GR" altLang="el-GR" dirty="0" smtClean="0">
                <a:latin typeface="Times New Roman" panose="02020603050405020304" pitchFamily="18" charset="0"/>
                <a:cs typeface="Times New Roman" panose="02020603050405020304" pitchFamily="18" charset="0"/>
              </a:rPr>
              <a:t>Οι αισθητήρες των </a:t>
            </a:r>
            <a:r>
              <a:rPr lang="en-US" altLang="el-GR" dirty="0" smtClean="0">
                <a:latin typeface="Times New Roman" panose="02020603050405020304" pitchFamily="18" charset="0"/>
                <a:cs typeface="Times New Roman" panose="02020603050405020304" pitchFamily="18" charset="0"/>
              </a:rPr>
              <a:t>WSN </a:t>
            </a:r>
            <a:r>
              <a:rPr lang="el-GR" altLang="el-GR" dirty="0" smtClean="0">
                <a:latin typeface="Times New Roman" panose="02020603050405020304" pitchFamily="18" charset="0"/>
                <a:cs typeface="Times New Roman" panose="02020603050405020304" pitchFamily="18" charset="0"/>
              </a:rPr>
              <a:t>και τα </a:t>
            </a:r>
            <a:r>
              <a:rPr lang="el-GR" dirty="0" smtClean="0">
                <a:latin typeface="Times New Roman" panose="02020603050405020304" pitchFamily="18" charset="0"/>
                <a:cs typeface="Times New Roman" panose="02020603050405020304" pitchFamily="18" charset="0"/>
              </a:rPr>
              <a:t>συστήματα </a:t>
            </a:r>
            <a:r>
              <a:rPr lang="el-GR" dirty="0">
                <a:latin typeface="Times New Roman" panose="02020603050405020304" pitchFamily="18" charset="0"/>
                <a:cs typeface="Times New Roman" panose="02020603050405020304" pitchFamily="18" charset="0"/>
              </a:rPr>
              <a:t>βιομηχανικού αυτομάτου ελέγχου και τηλεμετρίας </a:t>
            </a:r>
            <a:r>
              <a:rPr lang="el-GR" dirty="0" smtClean="0">
                <a:latin typeface="Times New Roman" panose="02020603050405020304" pitchFamily="18" charset="0"/>
                <a:cs typeface="Times New Roman" panose="02020603050405020304" pitchFamily="18" charset="0"/>
              </a:rPr>
              <a:t>του </a:t>
            </a:r>
            <a:r>
              <a:rPr lang="en-US" dirty="0" smtClean="0">
                <a:latin typeface="Times New Roman" panose="02020603050405020304" pitchFamily="18" charset="0"/>
                <a:cs typeface="Times New Roman" panose="02020603050405020304" pitchFamily="18" charset="0"/>
              </a:rPr>
              <a:t>SCADA </a:t>
            </a:r>
            <a:r>
              <a:rPr lang="el-GR" altLang="el-GR" dirty="0" smtClean="0">
                <a:latin typeface="Times New Roman" panose="02020603050405020304" pitchFamily="18" charset="0"/>
                <a:cs typeface="Times New Roman" panose="02020603050405020304" pitchFamily="18" charset="0"/>
              </a:rPr>
              <a:t>είναι μέρος του </a:t>
            </a:r>
            <a:r>
              <a:rPr lang="el-GR" altLang="el-GR" dirty="0" err="1" smtClean="0">
                <a:latin typeface="Times New Roman" panose="02020603050405020304" pitchFamily="18" charset="0"/>
                <a:cs typeface="Times New Roman" panose="02020603050405020304" pitchFamily="18" charset="0"/>
              </a:rPr>
              <a:t>ΙοΤ</a:t>
            </a:r>
            <a:r>
              <a:rPr lang="el-GR" altLang="el-GR" dirty="0" smtClean="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el-GR" altLang="el-GR" dirty="0" smtClean="0">
                <a:latin typeface="Times New Roman" panose="02020603050405020304" pitchFamily="18" charset="0"/>
                <a:cs typeface="Times New Roman" panose="02020603050405020304" pitchFamily="18" charset="0"/>
              </a:rPr>
              <a:t>Συνδυασμός αισθητήρων και συστημάτων ελέγχου με συσκευές </a:t>
            </a:r>
            <a:r>
              <a:rPr lang="en-US" altLang="el-GR" dirty="0" err="1" smtClean="0">
                <a:latin typeface="Times New Roman" panose="02020603050405020304" pitchFamily="18" charset="0"/>
                <a:cs typeface="Times New Roman" panose="02020603050405020304" pitchFamily="18" charset="0"/>
              </a:rPr>
              <a:t>IoT</a:t>
            </a:r>
            <a:r>
              <a:rPr lang="en-US" altLang="el-GR" dirty="0" smtClean="0">
                <a:latin typeface="Times New Roman" panose="02020603050405020304" pitchFamily="18" charset="0"/>
                <a:cs typeface="Times New Roman" panose="02020603050405020304" pitchFamily="18" charset="0"/>
              </a:rPr>
              <a:t> </a:t>
            </a:r>
            <a:r>
              <a:rPr lang="el-GR" altLang="el-GR" dirty="0" smtClean="0">
                <a:latin typeface="Times New Roman" panose="02020603050405020304" pitchFamily="18" charset="0"/>
                <a:cs typeface="Times New Roman" panose="02020603050405020304" pitchFamily="18" charset="0"/>
              </a:rPr>
              <a:t>(κινητά, υπολογιστές, </a:t>
            </a:r>
            <a:r>
              <a:rPr lang="en-US" altLang="el-GR" dirty="0" smtClean="0">
                <a:latin typeface="Times New Roman" panose="02020603050405020304" pitchFamily="18" charset="0"/>
                <a:cs typeface="Times New Roman" panose="02020603050405020304" pitchFamily="18" charset="0"/>
              </a:rPr>
              <a:t>router</a:t>
            </a:r>
            <a:r>
              <a:rPr lang="el-GR" altLang="el-GR" dirty="0" smtClean="0">
                <a:latin typeface="Times New Roman" panose="02020603050405020304" pitchFamily="18" charset="0"/>
                <a:cs typeface="Times New Roman" panose="02020603050405020304" pitchFamily="18" charset="0"/>
              </a:rPr>
              <a:t>,</a:t>
            </a:r>
            <a:r>
              <a:rPr lang="en-US" altLang="el-GR" dirty="0" smtClean="0">
                <a:latin typeface="Times New Roman" panose="02020603050405020304" pitchFamily="18" charset="0"/>
                <a:cs typeface="Times New Roman" panose="02020603050405020304" pitchFamily="18" charset="0"/>
              </a:rPr>
              <a:t> </a:t>
            </a:r>
            <a:r>
              <a:rPr lang="el-GR" altLang="el-GR" dirty="0" smtClean="0">
                <a:latin typeface="Times New Roman" panose="02020603050405020304" pitchFamily="18" charset="0"/>
                <a:cs typeface="Times New Roman" panose="02020603050405020304" pitchFamily="18" charset="0"/>
              </a:rPr>
              <a:t>κτλ.) για διαμοιρασμό της πληροφορίας των αισθητήρων.</a:t>
            </a:r>
          </a:p>
        </p:txBody>
      </p:sp>
      <p:pic>
        <p:nvPicPr>
          <p:cNvPr id="8" name="Εικόνα 7"/>
          <p:cNvPicPr>
            <a:picLocks noChangeAspect="1"/>
          </p:cNvPicPr>
          <p:nvPr/>
        </p:nvPicPr>
        <p:blipFill rotWithShape="1">
          <a:blip r:embed="rId2">
            <a:extLst>
              <a:ext uri="{28A0092B-C50C-407E-A947-70E740481C1C}">
                <a14:useLocalDpi xmlns:a14="http://schemas.microsoft.com/office/drawing/2010/main" val="0"/>
              </a:ext>
            </a:extLst>
          </a:blip>
          <a:srcRect t="-2" b="12862"/>
          <a:stretch/>
        </p:blipFill>
        <p:spPr>
          <a:xfrm>
            <a:off x="6937064" y="1400983"/>
            <a:ext cx="4393461" cy="2434360"/>
          </a:xfrm>
          <a:prstGeom prst="rect">
            <a:avLst/>
          </a:prstGeom>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59" y="2944989"/>
            <a:ext cx="5961501" cy="3040491"/>
          </a:xfrm>
          <a:prstGeom prst="rect">
            <a:avLst/>
          </a:prstGeom>
        </p:spPr>
      </p:pic>
      <p:sp>
        <p:nvSpPr>
          <p:cNvPr id="10" name="Ορθογώνιο 9"/>
          <p:cNvSpPr/>
          <p:nvPr/>
        </p:nvSpPr>
        <p:spPr>
          <a:xfrm>
            <a:off x="6825231" y="4229332"/>
            <a:ext cx="4772519" cy="1200329"/>
          </a:xfrm>
          <a:prstGeom prst="rect">
            <a:avLst/>
          </a:prstGeom>
        </p:spPr>
        <p:txBody>
          <a:bodyPr wrap="square">
            <a:spAutoFit/>
          </a:bodyPr>
          <a:lstStyle/>
          <a:p>
            <a:pPr marL="285750" indent="-285750">
              <a:buFont typeface="Arial" panose="020B0604020202020204" pitchFamily="34" charset="0"/>
              <a:buChar char="•"/>
            </a:pPr>
            <a:r>
              <a:rPr lang="el-GR" altLang="el-GR" dirty="0" smtClean="0">
                <a:latin typeface="Times New Roman" panose="02020603050405020304" pitchFamily="18" charset="0"/>
                <a:cs typeface="Times New Roman" panose="02020603050405020304" pitchFamily="18" charset="0"/>
              </a:rPr>
              <a:t>Συνδυασμός </a:t>
            </a:r>
            <a:r>
              <a:rPr lang="el-GR" altLang="el-GR" dirty="0">
                <a:latin typeface="Times New Roman" panose="02020603050405020304" pitchFamily="18" charset="0"/>
                <a:cs typeface="Times New Roman" panose="02020603050405020304" pitchFamily="18" charset="0"/>
              </a:rPr>
              <a:t>αισθητήρων και συστημάτων ελέγχου </a:t>
            </a:r>
            <a:r>
              <a:rPr lang="el-GR" altLang="el-GR" dirty="0" smtClean="0">
                <a:latin typeface="Times New Roman" panose="02020603050405020304" pitchFamily="18" charset="0"/>
                <a:cs typeface="Times New Roman" panose="02020603050405020304" pitchFamily="18" charset="0"/>
              </a:rPr>
              <a:t>με επιπλέον συστήματα παρακολούθησης, όπως δορυφορική παρακολούθηση για πιο έγκυρα αποτελέσματα</a:t>
            </a:r>
            <a:endParaRPr lang="el-GR" altLang="el-GR" dirty="0">
              <a:latin typeface="Times New Roman" panose="02020603050405020304" pitchFamily="18" charset="0"/>
              <a:cs typeface="Times New Roman" panose="02020603050405020304" pitchFamily="18" charset="0"/>
            </a:endParaRP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7263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16</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Μοντέλα Επικοινωνίας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a:t>
              </a:r>
              <a:r>
                <a:rPr lang="el-GR" sz="3200" dirty="0" smtClean="0">
                  <a:latin typeface="Times New Roman" panose="02020603050405020304" pitchFamily="18" charset="0"/>
                  <a:cs typeface="Times New Roman" panose="02020603050405020304" pitchFamily="18" charset="0"/>
                </a:rPr>
                <a:t>4</a:t>
              </a:r>
              <a:r>
                <a:rPr lang="en-US"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Ορθογώνιο 6"/>
          <p:cNvSpPr/>
          <p:nvPr/>
        </p:nvSpPr>
        <p:spPr>
          <a:xfrm>
            <a:off x="5225409" y="568082"/>
            <a:ext cx="1963999"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Device to Device</a:t>
            </a:r>
            <a:endParaRPr lang="el-GR" sz="2000" b="1"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1295402" y="961615"/>
            <a:ext cx="9492703" cy="923330"/>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Η επικοινωνία </a:t>
            </a:r>
            <a:r>
              <a:rPr lang="el-GR" b="1" dirty="0" err="1">
                <a:latin typeface="Times New Roman" panose="02020603050405020304" pitchFamily="18" charset="0"/>
                <a:cs typeface="Times New Roman" panose="02020603050405020304" pitchFamily="18" charset="0"/>
              </a:rPr>
              <a:t>Device</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to</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Device</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αντιπροσωπεύει δύο ή περισσότερες συσκευές, που συνδέονται άμεσα και επικοινωνούν μεταξύ τους, χωρίς ενδιάμεσο διακομιστή (</a:t>
            </a:r>
            <a:r>
              <a:rPr lang="el-GR" dirty="0" err="1">
                <a:latin typeface="Times New Roman" panose="02020603050405020304" pitchFamily="18" charset="0"/>
                <a:cs typeface="Times New Roman" panose="02020603050405020304" pitchFamily="18" charset="0"/>
              </a:rPr>
              <a:t>server</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810" y="1884945"/>
            <a:ext cx="7452704" cy="2823280"/>
          </a:xfrm>
          <a:prstGeom prst="rect">
            <a:avLst/>
          </a:prstGeom>
        </p:spPr>
      </p:pic>
      <p:sp>
        <p:nvSpPr>
          <p:cNvPr id="10" name="Ορθογώνιο 9"/>
          <p:cNvSpPr/>
          <p:nvPr/>
        </p:nvSpPr>
        <p:spPr>
          <a:xfrm>
            <a:off x="1462410" y="4796958"/>
            <a:ext cx="8955503" cy="1200329"/>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a:t>
            </a:r>
            <a:r>
              <a:rPr lang="el-GR" dirty="0" err="1" smtClean="0">
                <a:latin typeface="Times New Roman" panose="02020603050405020304" pitchFamily="18" charset="0"/>
                <a:cs typeface="Times New Roman" panose="02020603050405020304" pitchFamily="18" charset="0"/>
              </a:rPr>
              <a:t>ικιακά</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συστήματα αυτοματοποίησης </a:t>
            </a:r>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ένα μήνυμα κλειδώματος πόρτας ή μια εντολή ενεργοποίησης του λαμπτήρα)</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Η συσκευή παρακολούθησης της καρδιάς ενός ανθρώπου μέσω ενός </a:t>
            </a:r>
            <a:r>
              <a:rPr lang="el-GR" dirty="0" err="1">
                <a:latin typeface="Times New Roman" panose="02020603050405020304" pitchFamily="18" charset="0"/>
                <a:cs typeface="Times New Roman" panose="02020603050405020304" pitchFamily="18" charset="0"/>
              </a:rPr>
              <a:t>smartwatch</a:t>
            </a:r>
            <a:r>
              <a:rPr lang="el-GR" dirty="0">
                <a:latin typeface="Times New Roman" panose="02020603050405020304" pitchFamily="18" charset="0"/>
                <a:cs typeface="Times New Roman" panose="02020603050405020304" pitchFamily="18" charset="0"/>
              </a:rPr>
              <a:t>, όπου τα δεδομένα δε μοιράζονται μεταξύ πολλών ανθρώπων. </a:t>
            </a: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8324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214" y="1972489"/>
            <a:ext cx="7377077" cy="2627012"/>
          </a:xfrm>
          <a:prstGeom prst="rect">
            <a:avLst/>
          </a:prstGeom>
        </p:spPr>
      </p:pic>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1</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7</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Μοντέλα Επικοινωνίας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a:t>
              </a:r>
              <a:r>
                <a:rPr lang="el-GR" sz="3200" dirty="0" smtClean="0">
                  <a:latin typeface="Times New Roman" panose="02020603050405020304" pitchFamily="18" charset="0"/>
                  <a:cs typeface="Times New Roman" panose="02020603050405020304" pitchFamily="18" charset="0"/>
                </a:rPr>
                <a:t>4</a:t>
              </a:r>
              <a:r>
                <a:rPr lang="en-US"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Ορθογώνιο 6"/>
          <p:cNvSpPr/>
          <p:nvPr/>
        </p:nvSpPr>
        <p:spPr>
          <a:xfrm>
            <a:off x="5225409" y="608039"/>
            <a:ext cx="1922321"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Device to Cloud</a:t>
            </a:r>
            <a:endParaRPr lang="el-GR" sz="2000" b="1"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1295402" y="1001572"/>
            <a:ext cx="9492703" cy="1200329"/>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Η επικοινωνία </a:t>
            </a:r>
            <a:r>
              <a:rPr lang="el-GR" b="1" dirty="0" err="1">
                <a:latin typeface="Times New Roman" panose="02020603050405020304" pitchFamily="18" charset="0"/>
                <a:cs typeface="Times New Roman" panose="02020603050405020304" pitchFamily="18" charset="0"/>
              </a:rPr>
              <a:t>Device</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to</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Cloud</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περιλαμβάνει μια συσκευή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που συνδέεται απευθείας με μια Internet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υπηρεσία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Συχνά χρησιμοποιεί παραδοσιακές ενσύρματες </a:t>
            </a:r>
            <a:r>
              <a:rPr lang="el-GR" dirty="0" err="1">
                <a:latin typeface="Times New Roman" panose="02020603050405020304" pitchFamily="18" charset="0"/>
                <a:cs typeface="Times New Roman" panose="02020603050405020304" pitchFamily="18" charset="0"/>
              </a:rPr>
              <a:t>Ethernet</a:t>
            </a:r>
            <a:r>
              <a:rPr lang="el-GR" dirty="0">
                <a:latin typeface="Times New Roman" panose="02020603050405020304" pitchFamily="18" charset="0"/>
                <a:cs typeface="Times New Roman" panose="02020603050405020304" pitchFamily="18" charset="0"/>
              </a:rPr>
              <a:t> ή </a:t>
            </a:r>
            <a:r>
              <a:rPr lang="el-GR" dirty="0" err="1">
                <a:latin typeface="Times New Roman" panose="02020603050405020304" pitchFamily="18" charset="0"/>
                <a:cs typeface="Times New Roman" panose="02020603050405020304" pitchFamily="18" charset="0"/>
              </a:rPr>
              <a:t>Wi-Fi</a:t>
            </a:r>
            <a:r>
              <a:rPr lang="el-GR" dirty="0">
                <a:latin typeface="Times New Roman" panose="02020603050405020304" pitchFamily="18" charset="0"/>
                <a:cs typeface="Times New Roman" panose="02020603050405020304" pitchFamily="18" charset="0"/>
              </a:rPr>
              <a:t> συνδέσεις, αλλά μπορεί να χρησιμοποιεί και κυψελοειδείς τεχνολογίες.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9" name="Ορθογώνιο 8"/>
          <p:cNvSpPr/>
          <p:nvPr/>
        </p:nvSpPr>
        <p:spPr>
          <a:xfrm>
            <a:off x="1295402" y="4752574"/>
            <a:ext cx="9492703" cy="1200329"/>
          </a:xfrm>
          <a:prstGeom prst="rect">
            <a:avLst/>
          </a:prstGeom>
        </p:spPr>
        <p:txBody>
          <a:bodyPr wrap="square">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Η συνδεσιμότητα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επιτρέπει απομακρυσμένη πρόσβαση σε μια συσκευή.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του σπιτιού ενός χρήστη, μέσω μιας κάμερας, μεταφέρονται τα δεδομένα της κάμερας στο </a:t>
            </a:r>
            <a:r>
              <a:rPr lang="en-US" dirty="0" smtClean="0">
                <a:latin typeface="Times New Roman" panose="02020603050405020304" pitchFamily="18" charset="0"/>
                <a:cs typeface="Times New Roman" panose="02020603050405020304" pitchFamily="18" charset="0"/>
              </a:rPr>
              <a:t>C</a:t>
            </a:r>
            <a:r>
              <a:rPr lang="el-GR" dirty="0" err="1" smtClean="0">
                <a:latin typeface="Times New Roman" panose="02020603050405020304" pitchFamily="18" charset="0"/>
                <a:cs typeface="Times New Roman" panose="02020603050405020304" pitchFamily="18" charset="0"/>
              </a:rPr>
              <a:t>loud</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απομακρυσμένος </a:t>
            </a:r>
            <a:r>
              <a:rPr lang="el-GR" dirty="0">
                <a:latin typeface="Times New Roman" panose="02020603050405020304" pitchFamily="18" charset="0"/>
                <a:cs typeface="Times New Roman" panose="02020603050405020304" pitchFamily="18" charset="0"/>
              </a:rPr>
              <a:t>χρήστης επικοινωνεί με το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και στη συνέχεια η υποδομή του </a:t>
            </a:r>
            <a:r>
              <a:rPr lang="en-US" dirty="0" smtClean="0">
                <a:latin typeface="Times New Roman" panose="02020603050405020304" pitchFamily="18" charset="0"/>
                <a:cs typeface="Times New Roman" panose="02020603050405020304" pitchFamily="18" charset="0"/>
              </a:rPr>
              <a:t>C</a:t>
            </a:r>
            <a:r>
              <a:rPr lang="el-GR" dirty="0" err="1" smtClean="0">
                <a:latin typeface="Times New Roman" panose="02020603050405020304" pitchFamily="18" charset="0"/>
                <a:cs typeface="Times New Roman" panose="02020603050405020304" pitchFamily="18" charset="0"/>
              </a:rPr>
              <a:t>loud</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αναμεταδίδει το περιεχόμενο λήψης της κάμερας</a:t>
            </a:r>
            <a:r>
              <a:rPr lang="el-G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5830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1</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8</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Μοντέλα Επικοινωνίας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4</a:t>
              </a:r>
              <a:r>
                <a:rPr lang="en-US"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Ορθογώνιο 6"/>
          <p:cNvSpPr/>
          <p:nvPr/>
        </p:nvSpPr>
        <p:spPr>
          <a:xfrm>
            <a:off x="4985760" y="601462"/>
            <a:ext cx="2220480"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Device to Gateway</a:t>
            </a:r>
            <a:endParaRPr lang="el-GR" sz="2000" b="1"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1295402" y="1001572"/>
            <a:ext cx="9492703" cy="646331"/>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Το μοντέλο </a:t>
            </a:r>
            <a:r>
              <a:rPr lang="el-GR" b="1" dirty="0" err="1">
                <a:latin typeface="Times New Roman" panose="02020603050405020304" pitchFamily="18" charset="0"/>
                <a:cs typeface="Times New Roman" panose="02020603050405020304" pitchFamily="18" charset="0"/>
              </a:rPr>
              <a:t>Device</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to</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Gateway</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συνδέει μια συσκευή </a:t>
            </a:r>
            <a:r>
              <a:rPr lang="el-GR" dirty="0" err="1">
                <a:latin typeface="Times New Roman" panose="02020603050405020304" pitchFamily="18" charset="0"/>
                <a:cs typeface="Times New Roman" panose="02020603050405020304" pitchFamily="18" charset="0"/>
              </a:rPr>
              <a:t>ΙοΤ</a:t>
            </a:r>
            <a:r>
              <a:rPr lang="el-GR" dirty="0">
                <a:latin typeface="Times New Roman" panose="02020603050405020304" pitchFamily="18" charset="0"/>
                <a:cs typeface="Times New Roman" panose="02020603050405020304" pitchFamily="18" charset="0"/>
              </a:rPr>
              <a:t>, με τη βοήθεια μιας ενδιάμεσης </a:t>
            </a:r>
            <a:r>
              <a:rPr lang="el-GR" dirty="0" smtClean="0">
                <a:latin typeface="Times New Roman" panose="02020603050405020304" pitchFamily="18" charset="0"/>
                <a:cs typeface="Times New Roman" panose="02020603050405020304" pitchFamily="18" charset="0"/>
              </a:rPr>
              <a:t>συσκευής</a:t>
            </a:r>
            <a:r>
              <a:rPr lang="en-US" dirty="0" smtClean="0">
                <a:latin typeface="Times New Roman" panose="02020603050405020304" pitchFamily="18" charset="0"/>
                <a:cs typeface="Times New Roman" panose="02020603050405020304" pitchFamily="18" charset="0"/>
              </a:rPr>
              <a:t> (Gateway)</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με μια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υπηρεσία. </a:t>
            </a:r>
            <a:endParaRPr lang="en-US" dirty="0" smtClean="0">
              <a:latin typeface="Times New Roman" panose="02020603050405020304" pitchFamily="18" charset="0"/>
              <a:cs typeface="Times New Roman" panose="02020603050405020304" pitchFamily="18" charset="0"/>
            </a:endParaRP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312" y="1647903"/>
            <a:ext cx="6620806" cy="2903471"/>
          </a:xfrm>
          <a:prstGeom prst="rect">
            <a:avLst/>
          </a:prstGeom>
        </p:spPr>
      </p:pic>
      <p:sp>
        <p:nvSpPr>
          <p:cNvPr id="10" name="Ορθογώνιο 9"/>
          <p:cNvSpPr/>
          <p:nvPr/>
        </p:nvSpPr>
        <p:spPr>
          <a:xfrm>
            <a:off x="1295402" y="4736040"/>
            <a:ext cx="9492703" cy="923330"/>
          </a:xfrm>
          <a:prstGeom prst="rect">
            <a:avLst/>
          </a:prstGeom>
        </p:spPr>
        <p:txBody>
          <a:bodyPr wrap="square">
            <a:spAutoFit/>
          </a:bodyPr>
          <a:lstStyle/>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Παράδειγμα </a:t>
            </a:r>
            <a:r>
              <a:rPr lang="el-GR" dirty="0">
                <a:latin typeface="Times New Roman" panose="02020603050405020304" pitchFamily="18" charset="0"/>
                <a:cs typeface="Times New Roman" panose="02020603050405020304" pitchFamily="18" charset="0"/>
              </a:rPr>
              <a:t>συσκευής </a:t>
            </a:r>
            <a:r>
              <a:rPr lang="el-GR" dirty="0" err="1">
                <a:latin typeface="Times New Roman" panose="02020603050405020304" pitchFamily="18" charset="0"/>
                <a:cs typeface="Times New Roman" panose="02020603050405020304" pitchFamily="18" charset="0"/>
              </a:rPr>
              <a:t>ΙοΤ</a:t>
            </a:r>
            <a:r>
              <a:rPr lang="el-GR" dirty="0">
                <a:latin typeface="Times New Roman" panose="02020603050405020304" pitchFamily="18" charset="0"/>
                <a:cs typeface="Times New Roman" panose="02020603050405020304" pitchFamily="18" charset="0"/>
              </a:rPr>
              <a:t> είναι μια συσκευή καταγραφής της φυσικής κατάστασης ενός ατόμου, που από μόνη της δεν έχει τη δυνατότητα να συνδεθεί σε μια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υπηρεσία, όμως μέσω ενός </a:t>
            </a:r>
            <a:r>
              <a:rPr lang="el-GR" dirty="0" err="1">
                <a:latin typeface="Times New Roman" panose="02020603050405020304" pitchFamily="18" charset="0"/>
                <a:cs typeface="Times New Roman" panose="02020603050405020304" pitchFamily="18" charset="0"/>
              </a:rPr>
              <a:t>smartphone</a:t>
            </a:r>
            <a:r>
              <a:rPr lang="el-GR" dirty="0">
                <a:latin typeface="Times New Roman" panose="02020603050405020304" pitchFamily="18" charset="0"/>
                <a:cs typeface="Times New Roman" panose="02020603050405020304" pitchFamily="18" charset="0"/>
              </a:rPr>
              <a:t> και της ανάλογης εφαρμογής αποκτά πρόσβαση στην υπηρεσία. </a:t>
            </a:r>
            <a:endParaRPr lang="en-US" dirty="0">
              <a:latin typeface="Times New Roman" panose="02020603050405020304" pitchFamily="18" charset="0"/>
              <a:cs typeface="Times New Roman" panose="02020603050405020304" pitchFamily="18" charset="0"/>
            </a:endParaRP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33973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1</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9</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Μοντέλα Επικοινωνίας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4/</a:t>
              </a:r>
              <a:r>
                <a:rPr lang="el-GR" sz="3200" dirty="0" smtClean="0">
                  <a:latin typeface="Times New Roman" panose="02020603050405020304" pitchFamily="18" charset="0"/>
                  <a:cs typeface="Times New Roman" panose="02020603050405020304" pitchFamily="18" charset="0"/>
                </a:rPr>
                <a:t>4</a:t>
              </a:r>
              <a:r>
                <a:rPr lang="en-US"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Ορθογώνιο 6"/>
          <p:cNvSpPr/>
          <p:nvPr/>
        </p:nvSpPr>
        <p:spPr>
          <a:xfrm>
            <a:off x="4595684" y="601462"/>
            <a:ext cx="2892138" cy="400110"/>
          </a:xfrm>
          <a:prstGeom prst="rect">
            <a:avLst/>
          </a:prstGeom>
        </p:spPr>
        <p:txBody>
          <a:bodyPr wrap="none">
            <a:spAutoFit/>
          </a:bodyPr>
          <a:lstStyle/>
          <a:p>
            <a:r>
              <a:rPr lang="en-US" sz="2000" b="1" dirty="0">
                <a:latin typeface="Times New Roman" panose="02020603050405020304" pitchFamily="18" charset="0"/>
                <a:cs typeface="Times New Roman" panose="02020603050405020304" pitchFamily="18" charset="0"/>
              </a:rPr>
              <a:t>Back-End Data-Sharing </a:t>
            </a:r>
            <a:endParaRPr lang="el-GR" sz="2000" b="1"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1295402" y="1001572"/>
            <a:ext cx="9821777" cy="1200329"/>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Το μοντέλο </a:t>
            </a:r>
            <a:r>
              <a:rPr lang="el-GR" b="1" dirty="0" err="1">
                <a:latin typeface="Times New Roman" panose="02020603050405020304" pitchFamily="18" charset="0"/>
                <a:cs typeface="Times New Roman" panose="02020603050405020304" pitchFamily="18" charset="0"/>
              </a:rPr>
              <a:t>Back-End</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Data-Sharing</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 μια αρχιτεκτονική επικοινωνίας, που επιτρέπει στους χρήστες να εξάγουν και να αναλύουν δεδομένα </a:t>
            </a:r>
            <a:r>
              <a:rPr lang="el-GR" dirty="0" err="1">
                <a:latin typeface="Times New Roman" panose="02020603050405020304" pitchFamily="18" charset="0"/>
                <a:cs typeface="Times New Roman" panose="02020603050405020304" pitchFamily="18" charset="0"/>
              </a:rPr>
              <a:t>ΙοΤ</a:t>
            </a:r>
            <a:r>
              <a:rPr lang="el-GR" dirty="0">
                <a:latin typeface="Times New Roman" panose="02020603050405020304" pitchFamily="18" charset="0"/>
                <a:cs typeface="Times New Roman" panose="02020603050405020304" pitchFamily="18" charset="0"/>
              </a:rPr>
              <a:t> συσκευών από μια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υπηρεσία σε συνδυασμό με δεδομένα από άλλες πηγές και αποτελεί επέκταση του μοντέλου επικοινωνίας </a:t>
            </a:r>
            <a:r>
              <a:rPr lang="en-US" b="1" dirty="0">
                <a:latin typeface="Times New Roman" panose="02020603050405020304" pitchFamily="18" charset="0"/>
                <a:cs typeface="Times New Roman" panose="02020603050405020304" pitchFamily="18" charset="0"/>
              </a:rPr>
              <a:t>Device to Cloud</a:t>
            </a:r>
            <a:r>
              <a:rPr lang="el-GR"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275" y="1961697"/>
            <a:ext cx="5216706" cy="2672180"/>
          </a:xfrm>
          <a:prstGeom prst="rect">
            <a:avLst/>
          </a:prstGeom>
        </p:spPr>
      </p:pic>
      <p:sp>
        <p:nvSpPr>
          <p:cNvPr id="10" name="Ορθογώνιο 9"/>
          <p:cNvSpPr/>
          <p:nvPr/>
        </p:nvSpPr>
        <p:spPr>
          <a:xfrm>
            <a:off x="1295402" y="4730128"/>
            <a:ext cx="10007406" cy="1477328"/>
          </a:xfrm>
          <a:prstGeom prst="rect">
            <a:avLst/>
          </a:prstGeom>
        </p:spPr>
        <p:txBody>
          <a:bodyPr wrap="square">
            <a:spAutoFit/>
          </a:bodyPr>
          <a:lstStyle/>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Επιτρέπει </a:t>
            </a:r>
            <a:r>
              <a:rPr lang="el-GR" dirty="0">
                <a:latin typeface="Times New Roman" panose="02020603050405020304" pitchFamily="18" charset="0"/>
                <a:cs typeface="Times New Roman" panose="02020603050405020304" pitchFamily="18" charset="0"/>
              </a:rPr>
              <a:t>σε τρίτους την πρόσβαση στα δεδομένα των αισθητήρων που έχουν μεταφορτωθεί στο </a:t>
            </a:r>
            <a:r>
              <a:rPr lang="el-GR" dirty="0" err="1" smtClean="0">
                <a:latin typeface="Times New Roman" panose="02020603050405020304" pitchFamily="18" charset="0"/>
                <a:cs typeface="Times New Roman" panose="02020603050405020304" pitchFamily="18" charset="0"/>
              </a:rPr>
              <a:t>cloud</a:t>
            </a:r>
            <a:r>
              <a:rPr lang="el-GR"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Εύκολη πρόσβαση και ανάλυση των δεδομένων που παράγονται από όλο το φάσμα των συσκευών μιας δομής.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Επιτρέπει </a:t>
            </a:r>
            <a:r>
              <a:rPr lang="el-GR" dirty="0">
                <a:latin typeface="Times New Roman" panose="02020603050405020304" pitchFamily="18" charset="0"/>
                <a:cs typeface="Times New Roman" panose="02020603050405020304" pitchFamily="18" charset="0"/>
              </a:rPr>
              <a:t>τη μεταφορά δεδομένων μεταξύ των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εφαρμογών, ξεπερνώντας τα εμπόδια των παραδοσιακών βάσεων </a:t>
            </a:r>
            <a:r>
              <a:rPr lang="el-GR" dirty="0" smtClean="0">
                <a:latin typeface="Times New Roman" panose="02020603050405020304" pitchFamily="18" charset="0"/>
                <a:cs typeface="Times New Roman" panose="02020603050405020304" pitchFamily="18" charset="0"/>
              </a:rPr>
              <a:t>δεδομένων</a:t>
            </a:r>
            <a:endParaRPr lang="el-GR" dirty="0">
              <a:latin typeface="Times New Roman" panose="02020603050405020304" pitchFamily="18" charset="0"/>
              <a:cs typeface="Times New Roman" panose="02020603050405020304" pitchFamily="18" charset="0"/>
            </a:endParaRP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0478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p:cNvGrpSpPr/>
          <p:nvPr/>
        </p:nvGrpSpPr>
        <p:grpSpPr>
          <a:xfrm>
            <a:off x="-10962" y="-438803"/>
            <a:ext cx="12205159" cy="7331685"/>
            <a:chOff x="-10962" y="-438803"/>
            <a:chExt cx="12205159" cy="7331685"/>
          </a:xfrm>
        </p:grpSpPr>
        <p:sp>
          <p:nvSpPr>
            <p:cNvPr id="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
          <p:nvSpPr>
            <p:cNvPr id="3" name="TextBox 2"/>
            <p:cNvSpPr txBox="1"/>
            <p:nvPr/>
          </p:nvSpPr>
          <p:spPr>
            <a:xfrm>
              <a:off x="52365" y="6554328"/>
              <a:ext cx="287258" cy="338554"/>
            </a:xfrm>
            <a:prstGeom prst="rect">
              <a:avLst/>
            </a:prstGeom>
            <a:noFill/>
            <a:ln>
              <a:noFill/>
            </a:ln>
          </p:spPr>
          <p:txBody>
            <a:bodyPr wrap="none" rtlCol="0">
              <a:spAutoFit/>
            </a:bodyPr>
            <a:lstStyle/>
            <a:p>
              <a:r>
                <a:rPr lang="en-US" sz="1600" dirty="0">
                  <a:solidFill>
                    <a:schemeClr val="tx1">
                      <a:lumMod val="85000"/>
                      <a:lumOff val="15000"/>
                    </a:schemeClr>
                  </a:solidFill>
                  <a:latin typeface="Times New Roman" panose="02020603050405020304" pitchFamily="18" charset="0"/>
                  <a:cs typeface="Times New Roman" panose="02020603050405020304" pitchFamily="18" charset="0"/>
                </a:rPr>
                <a:t>2</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Εξέλιξη του Δικτύου</a:t>
              </a:r>
            </a:p>
          </p:txBody>
        </p:sp>
      </p:grpSp>
      <p:sp>
        <p:nvSpPr>
          <p:cNvPr id="11" name="TextBox 10"/>
          <p:cNvSpPr txBox="1"/>
          <p:nvPr/>
        </p:nvSpPr>
        <p:spPr>
          <a:xfrm>
            <a:off x="763096" y="675178"/>
            <a:ext cx="10657036" cy="2585323"/>
          </a:xfrm>
          <a:prstGeom prst="rect">
            <a:avLst/>
          </a:prstGeom>
          <a:noFill/>
        </p:spPr>
        <p:txBody>
          <a:bodyPr wrap="square" rtlCol="0">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Διαδίκτυο μετράει πάνω από 50 χρόνια ύπαρξης.</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Στα τέλη της δεκαετίας του 60, η επικοινωνία μεταξύ δύο υπολογιστών κατέστη δυνατή μέσω ενός δικτύου υπολογιστών</a:t>
            </a: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Στις αρχές της δεκαετίας του 1980 εισήχθη το Πρωτόκολλο Ελέγχου Μετάδοσης/Πρωτόκολλο Διαδικτύου (</a:t>
            </a:r>
            <a:r>
              <a:rPr lang="el-GR" dirty="0" err="1">
                <a:latin typeface="Times New Roman" panose="02020603050405020304" pitchFamily="18" charset="0"/>
                <a:cs typeface="Times New Roman" panose="02020603050405020304" pitchFamily="18" charset="0"/>
              </a:rPr>
              <a:t>Transmission</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Control</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Protocol</a:t>
            </a:r>
            <a:r>
              <a:rPr lang="el-GR" dirty="0">
                <a:latin typeface="Times New Roman" panose="02020603050405020304" pitchFamily="18" charset="0"/>
                <a:cs typeface="Times New Roman" panose="02020603050405020304" pitchFamily="18" charset="0"/>
              </a:rPr>
              <a:t>/Internet </a:t>
            </a:r>
            <a:r>
              <a:rPr lang="el-GR" dirty="0" err="1">
                <a:latin typeface="Times New Roman" panose="02020603050405020304" pitchFamily="18" charset="0"/>
                <a:cs typeface="Times New Roman" panose="02020603050405020304" pitchFamily="18" charset="0"/>
              </a:rPr>
              <a:t>Protocol</a:t>
            </a:r>
            <a:r>
              <a:rPr lang="el-GR" dirty="0">
                <a:latin typeface="Times New Roman" panose="02020603050405020304" pitchFamily="18" charset="0"/>
                <a:cs typeface="Times New Roman" panose="02020603050405020304" pitchFamily="18" charset="0"/>
              </a:rPr>
              <a:t>; TCP/IP), επιτρέποντας την εμπορική χρήση του Διαδικτύου στα τέλη της δεκαετίας του 1980</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Αργότερα, ο Παγκόσμιος Ιστός (World </a:t>
            </a:r>
            <a:r>
              <a:rPr lang="el-GR" dirty="0" err="1">
                <a:latin typeface="Times New Roman" panose="02020603050405020304" pitchFamily="18" charset="0"/>
                <a:cs typeface="Times New Roman" panose="02020603050405020304" pitchFamily="18" charset="0"/>
              </a:rPr>
              <a:t>Wide</a:t>
            </a:r>
            <a:r>
              <a:rPr lang="el-GR" dirty="0">
                <a:latin typeface="Times New Roman" panose="02020603050405020304" pitchFamily="18" charset="0"/>
                <a:cs typeface="Times New Roman" panose="02020603050405020304" pitchFamily="18" charset="0"/>
              </a:rPr>
              <a:t> Web; WWW) έγινε διαθέσιμος το 1991</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Σύνδεση κινητών συσκευών με </a:t>
            </a:r>
            <a:r>
              <a:rPr lang="el-GR" dirty="0">
                <a:latin typeface="Times New Roman" panose="02020603050405020304" pitchFamily="18" charset="0"/>
                <a:cs typeface="Times New Roman" panose="02020603050405020304" pitchFamily="18" charset="0"/>
              </a:rPr>
              <a:t>το </a:t>
            </a:r>
            <a:r>
              <a:rPr lang="el-GR" dirty="0" smtClean="0">
                <a:latin typeface="Times New Roman" panose="02020603050405020304" pitchFamily="18" charset="0"/>
                <a:cs typeface="Times New Roman" panose="02020603050405020304" pitchFamily="18" charset="0"/>
              </a:rPr>
              <a:t>Διαδίκτυο. Με </a:t>
            </a:r>
            <a:r>
              <a:rPr lang="el-GR" dirty="0">
                <a:latin typeface="Times New Roman" panose="02020603050405020304" pitchFamily="18" charset="0"/>
                <a:cs typeface="Times New Roman" panose="02020603050405020304" pitchFamily="18" charset="0"/>
              </a:rPr>
              <a:t>την εμφάνιση της κοινωνικής δικτύωσης, οι χρήστες άρχισαν να συνδέονται μέσω του Διαδικτύου.</a:t>
            </a:r>
          </a:p>
        </p:txBody>
      </p:sp>
      <p:pic>
        <p:nvPicPr>
          <p:cNvPr id="12" name="Εικόνα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616" y="3260501"/>
            <a:ext cx="7565180" cy="2630356"/>
          </a:xfrm>
          <a:prstGeom prst="rect">
            <a:avLst/>
          </a:prstGeom>
        </p:spPr>
      </p:pic>
      <p:sp>
        <p:nvSpPr>
          <p:cNvPr id="13" name="Ορθογώνιο 12"/>
          <p:cNvSpPr/>
          <p:nvPr/>
        </p:nvSpPr>
        <p:spPr>
          <a:xfrm>
            <a:off x="3385336" y="5847564"/>
            <a:ext cx="5539740" cy="461665"/>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H </a:t>
            </a:r>
            <a:r>
              <a:rPr lang="el-GR" sz="1200" dirty="0">
                <a:latin typeface="Times New Roman" panose="02020603050405020304" pitchFamily="18" charset="0"/>
                <a:cs typeface="Times New Roman" panose="02020603050405020304" pitchFamily="18" charset="0"/>
              </a:rPr>
              <a:t>εξέλιξη του Διαδικτύου</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http://www.adjournal.net/articles/65/6511.pdf</a:t>
            </a:r>
            <a:endParaRPr lang="el-GR"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934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20</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Αρχιτεκτονική </a:t>
              </a:r>
              <a:r>
                <a:rPr lang="en-US" sz="3200" dirty="0" err="1">
                  <a:latin typeface="Times New Roman" panose="02020603050405020304" pitchFamily="18" charset="0"/>
                  <a:cs typeface="Times New Roman" panose="02020603050405020304" pitchFamily="18" charset="0"/>
                </a:rPr>
                <a:t>IoT</a:t>
              </a:r>
              <a:r>
                <a:rPr lang="el-GR" sz="3200" dirty="0">
                  <a:latin typeface="Times New Roman" panose="02020603050405020304" pitchFamily="18" charset="0"/>
                  <a:cs typeface="Times New Roman" panose="02020603050405020304" pitchFamily="18" charset="0"/>
                </a:rPr>
                <a:t> (1/ </a:t>
              </a:r>
              <a:r>
                <a:rPr lang="el-GR" sz="3200" dirty="0" smtClean="0">
                  <a:latin typeface="Times New Roman" panose="02020603050405020304" pitchFamily="18" charset="0"/>
                  <a:cs typeface="Times New Roman" panose="02020603050405020304" pitchFamily="18" charset="0"/>
                </a:rPr>
                <a:t>5)</a:t>
              </a:r>
              <a:endParaRPr lang="el-GR" sz="3200" dirty="0">
                <a:latin typeface="Times New Roman" panose="02020603050405020304" pitchFamily="18" charset="0"/>
                <a:cs typeface="Times New Roman" panose="02020603050405020304" pitchFamily="18" charset="0"/>
              </a:endParaRPr>
            </a:p>
          </p:txBody>
        </p:sp>
      </p:grpSp>
      <p:sp>
        <p:nvSpPr>
          <p:cNvPr id="14" name="Ορθογώνιο 13"/>
          <p:cNvSpPr/>
          <p:nvPr/>
        </p:nvSpPr>
        <p:spPr>
          <a:xfrm>
            <a:off x="767635" y="672559"/>
            <a:ext cx="10672678" cy="1077218"/>
          </a:xfrm>
          <a:prstGeom prst="rect">
            <a:avLst/>
          </a:prstGeom>
        </p:spPr>
        <p:txBody>
          <a:bodyPr wrap="square">
            <a:spAutoFit/>
          </a:bodyPr>
          <a:lstStyle/>
          <a:p>
            <a:pPr marL="285750" indent="-285750">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Η αρχιτεκτονική του </a:t>
            </a:r>
            <a:r>
              <a:rPr lang="en-US" sz="1600" dirty="0" err="1">
                <a:latin typeface="Times New Roman" panose="02020603050405020304" pitchFamily="18" charset="0"/>
                <a:cs typeface="Times New Roman" panose="02020603050405020304" pitchFamily="18" charset="0"/>
              </a:rPr>
              <a:t>IoT</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δεν έχει ακόμη ολοκληρωθεί</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και αναθεωρείται συνεχώς. </a:t>
            </a:r>
          </a:p>
          <a:p>
            <a:pPr marL="285750" indent="-285750">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Δεν υπάρχει κάποιο κοινά αποδεκτό πρότυπο αρχιτεκτονικής </a:t>
            </a:r>
            <a:r>
              <a:rPr lang="el-GR" sz="1600" dirty="0" err="1">
                <a:latin typeface="Times New Roman" panose="02020603050405020304" pitchFamily="18" charset="0"/>
                <a:cs typeface="Times New Roman" panose="02020603050405020304" pitchFamily="18" charset="0"/>
              </a:rPr>
              <a:t>ΙοΤ</a:t>
            </a:r>
            <a:r>
              <a:rPr lang="el-GR" sz="1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Αντιπροσωπευτική αρχιτεκτονική </a:t>
            </a:r>
            <a:r>
              <a:rPr lang="el-GR" sz="1600" dirty="0" err="1">
                <a:latin typeface="Times New Roman" panose="02020603050405020304" pitchFamily="18" charset="0"/>
                <a:cs typeface="Times New Roman" panose="02020603050405020304" pitchFamily="18" charset="0"/>
              </a:rPr>
              <a:t>IοT</a:t>
            </a:r>
            <a:r>
              <a:rPr lang="el-GR" sz="1600" dirty="0">
                <a:latin typeface="Times New Roman" panose="02020603050405020304" pitchFamily="18" charset="0"/>
                <a:cs typeface="Times New Roman" panose="02020603050405020304" pitchFamily="18" charset="0"/>
              </a:rPr>
              <a:t> τεσσάρων επιπέδων. </a:t>
            </a:r>
          </a:p>
          <a:p>
            <a:pPr marL="285750" indent="-285750">
              <a:buFont typeface="Arial" panose="020B0604020202020204" pitchFamily="34" charset="0"/>
              <a:buChar char="•"/>
            </a:pPr>
            <a:r>
              <a:rPr lang="el-GR" sz="1600" dirty="0">
                <a:latin typeface="Times New Roman" panose="02020603050405020304" pitchFamily="18" charset="0"/>
                <a:cs typeface="Times New Roman" panose="02020603050405020304" pitchFamily="18" charset="0"/>
              </a:rPr>
              <a:t>Σε κάθε επίπεδο χρησιμοποιούνται πολλές και διαφορετικές τεχνολογίες. </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013" y="1976426"/>
            <a:ext cx="5124401" cy="4082096"/>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9548" y="2704858"/>
            <a:ext cx="4847008" cy="1973963"/>
          </a:xfrm>
          <a:prstGeom prst="rect">
            <a:avLst/>
          </a:prstGeom>
        </p:spPr>
      </p:pic>
      <p:sp>
        <p:nvSpPr>
          <p:cNvPr id="1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34374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21</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Αρχιτεκτονική </a:t>
              </a:r>
              <a:r>
                <a:rPr lang="en-US" sz="3200" dirty="0" err="1">
                  <a:latin typeface="Times New Roman" panose="02020603050405020304" pitchFamily="18" charset="0"/>
                  <a:cs typeface="Times New Roman" panose="02020603050405020304" pitchFamily="18" charset="0"/>
                </a:rPr>
                <a:t>IoT</a:t>
              </a:r>
              <a:r>
                <a:rPr lang="el-GR" sz="3200" dirty="0">
                  <a:latin typeface="Times New Roman" panose="02020603050405020304" pitchFamily="18" charset="0"/>
                  <a:cs typeface="Times New Roman" panose="02020603050405020304" pitchFamily="18" charset="0"/>
                </a:rPr>
                <a:t> (</a:t>
              </a:r>
              <a:r>
                <a:rPr lang="el-GR" sz="3200" dirty="0" smtClean="0">
                  <a:latin typeface="Times New Roman" panose="02020603050405020304" pitchFamily="18" charset="0"/>
                  <a:cs typeface="Times New Roman" panose="02020603050405020304" pitchFamily="18" charset="0"/>
                </a:rPr>
                <a:t>2/5)</a:t>
              </a:r>
              <a:endParaRPr lang="el-GR" sz="3200"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767482" y="612623"/>
            <a:ext cx="10657036" cy="2585323"/>
          </a:xfrm>
          <a:prstGeom prst="rect">
            <a:avLst/>
          </a:prstGeom>
          <a:noFill/>
        </p:spPr>
        <p:txBody>
          <a:bodyPr wrap="square" rtlCol="0">
            <a:spAutoFit/>
          </a:bodyPr>
          <a:lstStyle/>
          <a:p>
            <a:r>
              <a:rPr lang="el-GR" u="sng" dirty="0">
                <a:latin typeface="Times New Roman" panose="02020603050405020304" pitchFamily="18" charset="0"/>
                <a:cs typeface="Times New Roman" panose="02020603050405020304" pitchFamily="18" charset="0"/>
              </a:rPr>
              <a:t>1. </a:t>
            </a:r>
            <a:r>
              <a:rPr lang="en-US" u="sng" dirty="0">
                <a:latin typeface="Times New Roman" panose="02020603050405020304" pitchFamily="18" charset="0"/>
                <a:cs typeface="Times New Roman" panose="02020603050405020304" pitchFamily="18" charset="0"/>
              </a:rPr>
              <a:t>Smart Devices/Sensors (</a:t>
            </a:r>
            <a:r>
              <a:rPr lang="el-GR" u="sng" dirty="0">
                <a:latin typeface="Times New Roman" panose="02020603050405020304" pitchFamily="18" charset="0"/>
                <a:cs typeface="Times New Roman" panose="02020603050405020304" pitchFamily="18" charset="0"/>
              </a:rPr>
              <a:t>Έξυπνες Συσκευές/Αισθητήρες)</a:t>
            </a:r>
          </a:p>
          <a:p>
            <a:pPr marL="342900" indent="-342900">
              <a:buFont typeface="+mj-lt"/>
              <a:buAutoNum type="arabicPeriod"/>
            </a:pPr>
            <a:endParaRPr lang="el-GR" dirty="0">
              <a:latin typeface="Times New Roman" panose="02020603050405020304" pitchFamily="18" charset="0"/>
              <a:cs typeface="Times New Roman" panose="02020603050405020304" pitchFamily="18" charset="0"/>
            </a:endParaRPr>
          </a:p>
          <a:p>
            <a:pPr marL="361950" indent="-3619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Έ</a:t>
            </a:r>
            <a:r>
              <a:rPr lang="el-GR" dirty="0" smtClean="0">
                <a:latin typeface="Times New Roman" panose="02020603050405020304" pitchFamily="18" charset="0"/>
                <a:cs typeface="Times New Roman" panose="02020603050405020304" pitchFamily="18" charset="0"/>
              </a:rPr>
              <a:t>ξυπνα </a:t>
            </a:r>
            <a:r>
              <a:rPr lang="el-GR" dirty="0">
                <a:latin typeface="Times New Roman" panose="02020603050405020304" pitchFamily="18" charset="0"/>
                <a:cs typeface="Times New Roman" panose="02020603050405020304" pitchFamily="18" charset="0"/>
              </a:rPr>
              <a:t>αντικείμενα με ενσωματωμένους αισθητήρες. </a:t>
            </a:r>
          </a:p>
          <a:p>
            <a:pPr marL="361950" indent="-3619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Οι αισθητήρες υλοποιούν τη διασύνδεση του φυσικού και ψηφιακού κόσμου, επιτρέποντας τη συλλογή και την επεξεργασία πληροφοριών, σε πραγματικό χρόνο. Μετρούν μεγέθη, όπως η θερμοκρασία, η ποιότητα του αέρα, η ταχύτητα, η υγρασία, η πίεση, η ροή, η κίνηση, η ηλεκτρική ενέργεια κ.τ.λ. </a:t>
            </a:r>
          </a:p>
          <a:p>
            <a:pPr marL="361950" indent="-3619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Μπορεί να έχουν και κάποια μνήμη, επιτρέποντάς τους να καταγράψουν έναν ορισμένο αριθμό μετρήσεων. </a:t>
            </a:r>
          </a:p>
          <a:p>
            <a:pPr marL="361950" indent="-3619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Οι </a:t>
            </a:r>
            <a:r>
              <a:rPr lang="el-GR" dirty="0">
                <a:latin typeface="Times New Roman" panose="02020603050405020304" pitchFamily="18" charset="0"/>
                <a:cs typeface="Times New Roman" panose="02020603050405020304" pitchFamily="18" charset="0"/>
              </a:rPr>
              <a:t>αισθητήρες ομαδοποιούνται σε κατηγορίες, σύμφωνα με τον κυρίως στόχο τους, όπως αισθητήρες περιβάλλοντος, αισθητήρες σώματος, αισθητήρες οικιακών συσκευών, αισθητήρες οχημάτων κ.τ.λ. </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82" y="4072117"/>
            <a:ext cx="8197253" cy="1579287"/>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9964" y="3361241"/>
            <a:ext cx="2182270" cy="2703979"/>
          </a:xfrm>
          <a:prstGeom prst="rect">
            <a:avLst/>
          </a:prstGeom>
        </p:spPr>
      </p:pic>
      <p:sp>
        <p:nvSpPr>
          <p:cNvPr id="1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95538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Αρχιτεκτονική </a:t>
              </a:r>
              <a:r>
                <a:rPr lang="en-US" sz="3200" dirty="0" err="1">
                  <a:latin typeface="Times New Roman" panose="02020603050405020304" pitchFamily="18" charset="0"/>
                  <a:cs typeface="Times New Roman" panose="02020603050405020304" pitchFamily="18" charset="0"/>
                </a:rPr>
                <a:t>IoT</a:t>
              </a:r>
              <a:r>
                <a:rPr lang="el-GR" sz="3200" dirty="0">
                  <a:latin typeface="Times New Roman" panose="02020603050405020304" pitchFamily="18" charset="0"/>
                  <a:cs typeface="Times New Roman" panose="02020603050405020304" pitchFamily="18" charset="0"/>
                </a:rPr>
                <a:t> (</a:t>
              </a:r>
              <a:r>
                <a:rPr lang="el-GR" sz="3200" dirty="0" smtClean="0">
                  <a:latin typeface="Times New Roman" panose="02020603050405020304" pitchFamily="18" charset="0"/>
                  <a:cs typeface="Times New Roman" panose="02020603050405020304" pitchFamily="18" charset="0"/>
                </a:rPr>
                <a:t>3/5)</a:t>
              </a:r>
              <a:endParaRPr lang="el-GR" sz="3200" dirty="0">
                <a:latin typeface="Times New Roman" panose="02020603050405020304" pitchFamily="18" charset="0"/>
                <a:cs typeface="Times New Roman" panose="02020603050405020304" pitchFamily="18" charset="0"/>
              </a:endParaRPr>
            </a:p>
          </p:txBody>
        </p:sp>
      </p:grpSp>
      <p:sp>
        <p:nvSpPr>
          <p:cNvPr id="14" name="TextBox 13"/>
          <p:cNvSpPr txBox="1"/>
          <p:nvPr/>
        </p:nvSpPr>
        <p:spPr>
          <a:xfrm>
            <a:off x="767482" y="612623"/>
            <a:ext cx="10657036" cy="1200329"/>
          </a:xfrm>
          <a:prstGeom prst="rect">
            <a:avLst/>
          </a:prstGeom>
          <a:noFill/>
        </p:spPr>
        <p:txBody>
          <a:bodyPr wrap="square" rtlCol="0">
            <a:spAutoFit/>
          </a:bodyPr>
          <a:lstStyle/>
          <a:p>
            <a:r>
              <a:rPr lang="el-GR" u="sng" dirty="0">
                <a:latin typeface="Times New Roman" panose="02020603050405020304" pitchFamily="18" charset="0"/>
                <a:cs typeface="Times New Roman" panose="02020603050405020304" pitchFamily="18" charset="0"/>
              </a:rPr>
              <a:t>2. </a:t>
            </a:r>
            <a:r>
              <a:rPr lang="en-US" u="sng" dirty="0">
                <a:latin typeface="Times New Roman" panose="02020603050405020304" pitchFamily="18" charset="0"/>
                <a:cs typeface="Times New Roman" panose="02020603050405020304" pitchFamily="18" charset="0"/>
              </a:rPr>
              <a:t>Gateways/Network (</a:t>
            </a:r>
            <a:r>
              <a:rPr lang="el-GR" u="sng" dirty="0">
                <a:latin typeface="Times New Roman" panose="02020603050405020304" pitchFamily="18" charset="0"/>
                <a:cs typeface="Times New Roman" panose="02020603050405020304" pitchFamily="18" charset="0"/>
              </a:rPr>
              <a:t>Πύλες και δίκτυο)</a:t>
            </a:r>
          </a:p>
          <a:p>
            <a:pPr marL="342900" indent="-342900">
              <a:buFont typeface="+mj-lt"/>
              <a:buAutoNum type="arabicPeriod"/>
            </a:pPr>
            <a:endParaRPr lang="el-GR" dirty="0">
              <a:latin typeface="Times New Roman" panose="02020603050405020304" pitchFamily="18" charset="0"/>
              <a:cs typeface="Times New Roman" panose="02020603050405020304" pitchFamily="18" charset="0"/>
            </a:endParaRPr>
          </a:p>
          <a:p>
            <a:pPr marL="361950" indent="-3619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Υψηλής απόδοσης υποδομή ενσύρματου ή ασύρματου δικτύου, που θα λειτουργήσει ως μέσο μεταφοράς.</a:t>
            </a:r>
          </a:p>
          <a:p>
            <a:pPr marL="361950" indent="-3619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Διάφορες </a:t>
            </a:r>
            <a:r>
              <a:rPr lang="el-GR" dirty="0">
                <a:latin typeface="Times New Roman" panose="02020603050405020304" pitchFamily="18" charset="0"/>
                <a:cs typeface="Times New Roman" panose="02020603050405020304" pitchFamily="18" charset="0"/>
              </a:rPr>
              <a:t>πύλες (</a:t>
            </a:r>
            <a:r>
              <a:rPr lang="el-GR" dirty="0" err="1">
                <a:latin typeface="Times New Roman" panose="02020603050405020304" pitchFamily="18" charset="0"/>
                <a:cs typeface="Times New Roman" panose="02020603050405020304" pitchFamily="18" charset="0"/>
              </a:rPr>
              <a:t>μικροελεγκτές</a:t>
            </a:r>
            <a:r>
              <a:rPr lang="el-GR" dirty="0">
                <a:latin typeface="Times New Roman" panose="02020603050405020304" pitchFamily="18" charset="0"/>
                <a:cs typeface="Times New Roman" panose="02020603050405020304" pitchFamily="18" charset="0"/>
              </a:rPr>
              <a:t>, μικροεπεξεργαστές ...) και δίκτυα πύλης (WI-FI, GSM, GPRS ...)</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82" y="2864378"/>
            <a:ext cx="8274981" cy="1569520"/>
          </a:xfrm>
          <a:prstGeom prst="rect">
            <a:avLst/>
          </a:prstGeom>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864" y="2145015"/>
            <a:ext cx="1943100" cy="3345180"/>
          </a:xfrm>
          <a:prstGeom prst="rect">
            <a:avLst/>
          </a:prstGeom>
        </p:spPr>
      </p:pic>
      <p:sp>
        <p:nvSpPr>
          <p:cNvPr id="1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8544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Αρχιτεκτονική </a:t>
              </a:r>
              <a:r>
                <a:rPr lang="en-US" sz="3200" dirty="0" err="1">
                  <a:latin typeface="Times New Roman" panose="02020603050405020304" pitchFamily="18" charset="0"/>
                  <a:cs typeface="Times New Roman" panose="02020603050405020304" pitchFamily="18" charset="0"/>
                </a:rPr>
                <a:t>IoT</a:t>
              </a:r>
              <a:r>
                <a:rPr lang="el-GR" sz="3200" dirty="0">
                  <a:latin typeface="Times New Roman" panose="02020603050405020304" pitchFamily="18" charset="0"/>
                  <a:cs typeface="Times New Roman" panose="02020603050405020304" pitchFamily="18" charset="0"/>
                </a:rPr>
                <a:t> </a:t>
              </a:r>
              <a:r>
                <a:rPr lang="el-GR" sz="3200" dirty="0" smtClean="0">
                  <a:latin typeface="Times New Roman" panose="02020603050405020304" pitchFamily="18" charset="0"/>
                  <a:cs typeface="Times New Roman" panose="02020603050405020304" pitchFamily="18" charset="0"/>
                </a:rPr>
                <a:t>(4/5)</a:t>
              </a:r>
              <a:endParaRPr lang="el-GR" sz="3200"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863734" y="739001"/>
            <a:ext cx="10657036" cy="2585323"/>
          </a:xfrm>
          <a:prstGeom prst="rect">
            <a:avLst/>
          </a:prstGeom>
          <a:noFill/>
        </p:spPr>
        <p:txBody>
          <a:bodyPr wrap="square" rtlCol="0">
            <a:spAutoFit/>
          </a:bodyPr>
          <a:lstStyle/>
          <a:p>
            <a:r>
              <a:rPr lang="en-US" u="sng" dirty="0">
                <a:latin typeface="Times New Roman" panose="02020603050405020304" pitchFamily="18" charset="0"/>
                <a:cs typeface="Times New Roman" panose="02020603050405020304" pitchFamily="18" charset="0"/>
              </a:rPr>
              <a:t>3</a:t>
            </a:r>
            <a:r>
              <a:rPr lang="el-GR" u="sng"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Data Processing/Management Service/Middleware (</a:t>
            </a:r>
            <a:r>
              <a:rPr lang="el-GR" u="sng" dirty="0">
                <a:latin typeface="Times New Roman" panose="02020603050405020304" pitchFamily="18" charset="0"/>
                <a:cs typeface="Times New Roman" panose="02020603050405020304" pitchFamily="18" charset="0"/>
              </a:rPr>
              <a:t>Επεξεργασία Δεδομένων/</a:t>
            </a:r>
            <a:r>
              <a:rPr lang="el-GR" u="sng" dirty="0" err="1">
                <a:latin typeface="Times New Roman" panose="02020603050405020304" pitchFamily="18" charset="0"/>
                <a:cs typeface="Times New Roman" panose="02020603050405020304" pitchFamily="18" charset="0"/>
              </a:rPr>
              <a:t>Διαχείρηση</a:t>
            </a:r>
            <a:r>
              <a:rPr lang="el-GR" u="sng" dirty="0">
                <a:latin typeface="Times New Roman" panose="02020603050405020304" pitchFamily="18" charset="0"/>
                <a:cs typeface="Times New Roman" panose="02020603050405020304" pitchFamily="18" charset="0"/>
              </a:rPr>
              <a:t>/Ενδιάμεσος</a:t>
            </a:r>
            <a:r>
              <a:rPr lang="el-GR" u="sng" dirty="0" smtClean="0">
                <a:latin typeface="Times New Roman" panose="02020603050405020304" pitchFamily="18" charset="0"/>
                <a:cs typeface="Times New Roman" panose="02020603050405020304" pitchFamily="18" charset="0"/>
              </a:rPr>
              <a:t>)</a:t>
            </a:r>
            <a:endParaRPr lang="el-GR" u="sng" dirty="0">
              <a:latin typeface="Times New Roman" panose="02020603050405020304" pitchFamily="18" charset="0"/>
              <a:cs typeface="Times New Roman" panose="02020603050405020304" pitchFamily="18" charset="0"/>
            </a:endParaRPr>
          </a:p>
          <a:p>
            <a:pPr marL="342900" indent="-342900">
              <a:buFont typeface="+mj-lt"/>
              <a:buAutoNum type="arabicPeriod"/>
            </a:pPr>
            <a:endParaRPr lang="el-GR" dirty="0">
              <a:latin typeface="Times New Roman" panose="02020603050405020304" pitchFamily="18" charset="0"/>
              <a:cs typeface="Times New Roman" panose="02020603050405020304" pitchFamily="18" charset="0"/>
            </a:endParaRPr>
          </a:p>
          <a:p>
            <a:pPr marL="361950" indent="-3619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Επεξεργασία πληροφοριών, μέσω μεθόδων ανάλυσης (</a:t>
            </a:r>
            <a:r>
              <a:rPr lang="el-GR" dirty="0" err="1">
                <a:latin typeface="Times New Roman" panose="02020603050405020304" pitchFamily="18" charset="0"/>
                <a:cs typeface="Times New Roman" panose="02020603050405020304" pitchFamily="18" charset="0"/>
              </a:rPr>
              <a:t>analytics</a:t>
            </a:r>
            <a:r>
              <a:rPr lang="el-GR" dirty="0">
                <a:latin typeface="Times New Roman" panose="02020603050405020304" pitchFamily="18" charset="0"/>
                <a:cs typeface="Times New Roman" panose="02020603050405020304" pitchFamily="18" charset="0"/>
              </a:rPr>
              <a:t>), ελέγχων ασφαλείας (</a:t>
            </a:r>
            <a:r>
              <a:rPr lang="el-GR" dirty="0" err="1">
                <a:latin typeface="Times New Roman" panose="02020603050405020304" pitchFamily="18" charset="0"/>
                <a:cs typeface="Times New Roman" panose="02020603050405020304" pitchFamily="18" charset="0"/>
              </a:rPr>
              <a:t>security</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controls</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μοντελοποίησης</a:t>
            </a:r>
            <a:r>
              <a:rPr lang="el-GR" dirty="0">
                <a:latin typeface="Times New Roman" panose="02020603050405020304" pitchFamily="18" charset="0"/>
                <a:cs typeface="Times New Roman" panose="02020603050405020304" pitchFamily="18" charset="0"/>
              </a:rPr>
              <a:t> διαδικασιών (</a:t>
            </a:r>
            <a:r>
              <a:rPr lang="el-GR" dirty="0" err="1">
                <a:latin typeface="Times New Roman" panose="02020603050405020304" pitchFamily="18" charset="0"/>
                <a:cs typeface="Times New Roman" panose="02020603050405020304" pitchFamily="18" charset="0"/>
              </a:rPr>
              <a:t>process</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modeling</a:t>
            </a:r>
            <a:r>
              <a:rPr lang="el-GR" dirty="0">
                <a:latin typeface="Times New Roman" panose="02020603050405020304" pitchFamily="18" charset="0"/>
                <a:cs typeface="Times New Roman" panose="02020603050405020304" pitchFamily="18" charset="0"/>
              </a:rPr>
              <a:t>) και διαχείρισης συσκευών (</a:t>
            </a:r>
            <a:r>
              <a:rPr lang="el-GR" dirty="0" err="1">
                <a:latin typeface="Times New Roman" panose="02020603050405020304" pitchFamily="18" charset="0"/>
                <a:cs typeface="Times New Roman" panose="02020603050405020304" pitchFamily="18" charset="0"/>
              </a:rPr>
              <a:t>management</a:t>
            </a:r>
            <a:r>
              <a:rPr lang="el-GR" dirty="0">
                <a:latin typeface="Times New Roman" panose="02020603050405020304" pitchFamily="18" charset="0"/>
                <a:cs typeface="Times New Roman" panose="02020603050405020304" pitchFamily="18" charset="0"/>
              </a:rPr>
              <a:t> of </a:t>
            </a:r>
            <a:r>
              <a:rPr lang="el-GR" dirty="0" err="1">
                <a:latin typeface="Times New Roman" panose="02020603050405020304" pitchFamily="18" charset="0"/>
                <a:cs typeface="Times New Roman" panose="02020603050405020304" pitchFamily="18" charset="0"/>
              </a:rPr>
              <a:t>devices</a:t>
            </a:r>
            <a:r>
              <a:rPr lang="el-GR" dirty="0">
                <a:latin typeface="Times New Roman" panose="02020603050405020304" pitchFamily="18" charset="0"/>
                <a:cs typeface="Times New Roman" panose="02020603050405020304" pitchFamily="18" charset="0"/>
              </a:rPr>
              <a:t>).</a:t>
            </a:r>
          </a:p>
          <a:p>
            <a:pPr marL="361950" indent="-3619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Φιλτράρισμα </a:t>
            </a:r>
            <a:r>
              <a:rPr lang="el-GR" dirty="0">
                <a:latin typeface="Times New Roman" panose="02020603050405020304" pitchFamily="18" charset="0"/>
                <a:cs typeface="Times New Roman" panose="02020603050405020304" pitchFamily="18" charset="0"/>
              </a:rPr>
              <a:t>ή δρομολόγηση σε συστήματα για περαιτέρω επεξεργασία (post </a:t>
            </a:r>
            <a:r>
              <a:rPr lang="el-GR" dirty="0" err="1">
                <a:latin typeface="Times New Roman" panose="02020603050405020304" pitchFamily="18" charset="0"/>
                <a:cs typeface="Times New Roman" panose="02020603050405020304" pitchFamily="18" charset="0"/>
              </a:rPr>
              <a:t>processing</a:t>
            </a:r>
            <a:r>
              <a:rPr lang="el-GR" dirty="0" smtClean="0">
                <a:latin typeface="Times New Roman" panose="02020603050405020304" pitchFamily="18" charset="0"/>
                <a:cs typeface="Times New Roman" panose="02020603050405020304" pitchFamily="18" charset="0"/>
              </a:rPr>
              <a:t>)</a:t>
            </a:r>
          </a:p>
          <a:p>
            <a:pPr marL="361950" indent="-3619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a:t>
            </a:r>
            <a:r>
              <a:rPr lang="el-GR" dirty="0" smtClean="0">
                <a:latin typeface="Times New Roman" panose="02020603050405020304" pitchFamily="18" charset="0"/>
                <a:cs typeface="Times New Roman" panose="02020603050405020304" pitchFamily="18" charset="0"/>
              </a:rPr>
              <a:t>ποθήκευση </a:t>
            </a:r>
            <a:r>
              <a:rPr lang="el-GR" dirty="0">
                <a:latin typeface="Times New Roman" panose="02020603050405020304" pitchFamily="18" charset="0"/>
                <a:cs typeface="Times New Roman" panose="02020603050405020304" pitchFamily="18" charset="0"/>
              </a:rPr>
              <a:t>τεράστιου όγκου δεδομένων στη μνήμη τυχαίας προσπέλασης (</a:t>
            </a:r>
            <a:r>
              <a:rPr lang="en-US" dirty="0">
                <a:latin typeface="Times New Roman" panose="02020603050405020304" pitchFamily="18" charset="0"/>
                <a:cs typeface="Times New Roman" panose="02020603050405020304" pitchFamily="18" charset="0"/>
              </a:rPr>
              <a:t>Random Access Memory-</a:t>
            </a:r>
            <a:r>
              <a:rPr lang="el-GR" dirty="0">
                <a:latin typeface="Times New Roman" panose="02020603050405020304" pitchFamily="18" charset="0"/>
                <a:cs typeface="Times New Roman" panose="02020603050405020304" pitchFamily="18" charset="0"/>
              </a:rPr>
              <a:t>RAM) </a:t>
            </a:r>
            <a:r>
              <a:rPr lang="el-GR" dirty="0" smtClean="0">
                <a:latin typeface="Times New Roman" panose="02020603050405020304" pitchFamily="18" charset="0"/>
                <a:cs typeface="Times New Roman" panose="02020603050405020304" pitchFamily="18" charset="0"/>
              </a:rPr>
              <a:t>με </a:t>
            </a:r>
            <a:r>
              <a:rPr lang="el-GR" dirty="0">
                <a:latin typeface="Times New Roman" panose="02020603050405020304" pitchFamily="18" charset="0"/>
                <a:cs typeface="Times New Roman" panose="02020603050405020304" pitchFamily="18" charset="0"/>
              </a:rPr>
              <a:t>κύριο στόχο τη μείωση του χρόνου αναζήτησης δεδομένων (</a:t>
            </a:r>
            <a:r>
              <a:rPr lang="el-GR" dirty="0" err="1">
                <a:latin typeface="Times New Roman" panose="02020603050405020304" pitchFamily="18" charset="0"/>
                <a:cs typeface="Times New Roman" panose="02020603050405020304" pitchFamily="18" charset="0"/>
              </a:rPr>
              <a:t>data</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query</a:t>
            </a:r>
            <a:r>
              <a:rPr lang="el-GR" dirty="0">
                <a:latin typeface="Times New Roman" panose="02020603050405020304" pitchFamily="18" charset="0"/>
                <a:cs typeface="Times New Roman" panose="02020603050405020304" pitchFamily="18" charset="0"/>
              </a:rPr>
              <a:t>) και λήψης </a:t>
            </a:r>
            <a:r>
              <a:rPr lang="el-GR" dirty="0" smtClean="0">
                <a:latin typeface="Times New Roman" panose="02020603050405020304" pitchFamily="18" charset="0"/>
                <a:cs typeface="Times New Roman" panose="02020603050405020304" pitchFamily="18" charset="0"/>
              </a:rPr>
              <a:t>αποφάσεων</a:t>
            </a:r>
          </a:p>
          <a:p>
            <a:pPr marL="361950" indent="-3619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Ανάλυση δεδομένων </a:t>
            </a:r>
            <a:r>
              <a:rPr lang="el-GR" dirty="0">
                <a:latin typeface="Times New Roman" panose="02020603050405020304" pitchFamily="18" charset="0"/>
                <a:cs typeface="Times New Roman" panose="02020603050405020304" pitchFamily="18" charset="0"/>
              </a:rPr>
              <a:t>σε πραγματικό χρόνο, ώστε οι αποφάσεις να λαμβάνονται μέσα σε λίγα δευτερόλεπτα. </a:t>
            </a:r>
          </a:p>
          <a:p>
            <a:pPr marL="361950" indent="-3619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82" y="3954322"/>
            <a:ext cx="8503920" cy="1630680"/>
          </a:xfrm>
          <a:prstGeom prst="rect">
            <a:avLst/>
          </a:prstGeom>
        </p:spPr>
      </p:pic>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7451" y="3042440"/>
            <a:ext cx="1464039" cy="3119039"/>
          </a:xfrm>
          <a:prstGeom prst="rect">
            <a:avLst/>
          </a:prstGeom>
        </p:spPr>
      </p:pic>
      <p:sp>
        <p:nvSpPr>
          <p:cNvPr id="1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42777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Αρχιτεκτονική </a:t>
              </a:r>
              <a:r>
                <a:rPr lang="en-US" sz="3200" dirty="0" err="1">
                  <a:latin typeface="Times New Roman" panose="02020603050405020304" pitchFamily="18" charset="0"/>
                  <a:cs typeface="Times New Roman" panose="02020603050405020304" pitchFamily="18" charset="0"/>
                </a:rPr>
                <a:t>IoT</a:t>
              </a:r>
              <a:r>
                <a:rPr lang="el-GR" sz="3200" dirty="0">
                  <a:latin typeface="Times New Roman" panose="02020603050405020304" pitchFamily="18" charset="0"/>
                  <a:cs typeface="Times New Roman" panose="02020603050405020304" pitchFamily="18" charset="0"/>
                </a:rPr>
                <a:t> </a:t>
              </a:r>
              <a:r>
                <a:rPr lang="el-GR" sz="3200" dirty="0" smtClean="0">
                  <a:latin typeface="Times New Roman" panose="02020603050405020304" pitchFamily="18" charset="0"/>
                  <a:cs typeface="Times New Roman" panose="02020603050405020304" pitchFamily="18" charset="0"/>
                </a:rPr>
                <a:t>(5/5)</a:t>
              </a:r>
              <a:endParaRPr lang="el-GR" sz="3200" dirty="0">
                <a:latin typeface="Times New Roman" panose="02020603050405020304" pitchFamily="18" charset="0"/>
                <a:cs typeface="Times New Roman" panose="02020603050405020304" pitchFamily="18" charset="0"/>
              </a:endParaRPr>
            </a:p>
          </p:txBody>
        </p:sp>
      </p:grpSp>
      <p:sp>
        <p:nvSpPr>
          <p:cNvPr id="9" name="TextBox 8"/>
          <p:cNvSpPr txBox="1"/>
          <p:nvPr/>
        </p:nvSpPr>
        <p:spPr>
          <a:xfrm>
            <a:off x="767482" y="772729"/>
            <a:ext cx="10657036" cy="1477328"/>
          </a:xfrm>
          <a:prstGeom prst="rect">
            <a:avLst/>
          </a:prstGeom>
          <a:noFill/>
        </p:spPr>
        <p:txBody>
          <a:bodyPr wrap="square" rtlCol="0">
            <a:spAutoFit/>
          </a:bodyPr>
          <a:lstStyle/>
          <a:p>
            <a:r>
              <a:rPr lang="el-GR" u="sng" dirty="0">
                <a:latin typeface="Times New Roman" panose="02020603050405020304" pitchFamily="18" charset="0"/>
                <a:cs typeface="Times New Roman" panose="02020603050405020304" pitchFamily="18" charset="0"/>
              </a:rPr>
              <a:t>4. </a:t>
            </a:r>
            <a:r>
              <a:rPr lang="en-US" u="sng" dirty="0">
                <a:latin typeface="Times New Roman" panose="02020603050405020304" pitchFamily="18" charset="0"/>
                <a:cs typeface="Times New Roman" panose="02020603050405020304" pitchFamily="18" charset="0"/>
              </a:rPr>
              <a:t>Applications (</a:t>
            </a:r>
            <a:r>
              <a:rPr lang="el-GR" u="sng" dirty="0">
                <a:latin typeface="Times New Roman" panose="02020603050405020304" pitchFamily="18" charset="0"/>
                <a:cs typeface="Times New Roman" panose="02020603050405020304" pitchFamily="18" charset="0"/>
              </a:rPr>
              <a:t>Εφαρμογές)</a:t>
            </a:r>
          </a:p>
          <a:p>
            <a:pPr marL="342900" indent="-342900">
              <a:buFont typeface="+mj-lt"/>
              <a:buAutoNum type="arabicPeriod"/>
            </a:pPr>
            <a:endParaRPr lang="el-GR" dirty="0">
              <a:latin typeface="Times New Roman" panose="02020603050405020304" pitchFamily="18" charset="0"/>
              <a:cs typeface="Times New Roman" panose="02020603050405020304" pitchFamily="18" charset="0"/>
            </a:endParaRPr>
          </a:p>
          <a:p>
            <a:pPr marL="361950" indent="-3619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Λογισμικά που εκτελούν συγκεκριμένες διεργασίες</a:t>
            </a:r>
          </a:p>
          <a:p>
            <a:pPr marL="361950" indent="-3619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Τομείς όπως μεταφορές, κτήριο, πόλη, </a:t>
            </a:r>
            <a:r>
              <a:rPr lang="el-GR" dirty="0" err="1">
                <a:latin typeface="Times New Roman" panose="02020603050405020304" pitchFamily="18" charset="0"/>
                <a:cs typeface="Times New Roman" panose="02020603050405020304" pitchFamily="18" charset="0"/>
              </a:rPr>
              <a:t>Lifestyle</a:t>
            </a:r>
            <a:r>
              <a:rPr lang="el-GR" dirty="0">
                <a:latin typeface="Times New Roman" panose="02020603050405020304" pitchFamily="18" charset="0"/>
                <a:cs typeface="Times New Roman" panose="02020603050405020304" pitchFamily="18" charset="0"/>
              </a:rPr>
              <a:t>, λιανική πώληση, γεωργία, εργοστάσιο, εφοδιαστική αλυσίδα, έκτακτη ανάγκη, υγεία, αλληλεπίδραση χρηστών, πολιτισμό και τουρισμό, περιβάλλον και ενέργεια</a:t>
            </a: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346" y="3260690"/>
            <a:ext cx="7919643" cy="1569529"/>
          </a:xfrm>
          <a:prstGeom prst="rect">
            <a:avLst/>
          </a:prstGeom>
        </p:spPr>
      </p:pic>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756" y="2378163"/>
            <a:ext cx="1793220" cy="3777949"/>
          </a:xfrm>
          <a:prstGeom prst="rect">
            <a:avLst/>
          </a:prstGeom>
        </p:spPr>
      </p:pic>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08500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Cloud Computing (</a:t>
              </a:r>
              <a:r>
                <a:rPr lang="en-US" sz="3200" dirty="0" smtClean="0">
                  <a:latin typeface="Times New Roman" panose="02020603050405020304" pitchFamily="18" charset="0"/>
                  <a:cs typeface="Times New Roman" panose="02020603050405020304" pitchFamily="18" charset="0"/>
                </a:rPr>
                <a:t>1/7)</a:t>
              </a:r>
              <a:endParaRPr lang="el-GR" sz="3200" dirty="0">
                <a:latin typeface="Times New Roman" panose="02020603050405020304" pitchFamily="18" charset="0"/>
                <a:cs typeface="Times New Roman" panose="02020603050405020304" pitchFamily="18" charset="0"/>
              </a:endParaRPr>
            </a:p>
          </p:txBody>
        </p:sp>
      </p:gr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627" y="608504"/>
            <a:ext cx="4688405" cy="4624571"/>
          </a:xfrm>
          <a:prstGeom prst="rect">
            <a:avLst/>
          </a:prstGeom>
        </p:spPr>
      </p:pic>
      <p:sp>
        <p:nvSpPr>
          <p:cNvPr id="9" name="Ορθογώνιο 8"/>
          <p:cNvSpPr/>
          <p:nvPr/>
        </p:nvSpPr>
        <p:spPr>
          <a:xfrm>
            <a:off x="52365" y="4921280"/>
            <a:ext cx="6760392" cy="461665"/>
          </a:xfrm>
          <a:prstGeom prst="rect">
            <a:avLst/>
          </a:prstGeom>
        </p:spPr>
        <p:txBody>
          <a:bodyPr wrap="square">
            <a:spAutoFit/>
          </a:bodyPr>
          <a:lstStyle/>
          <a:p>
            <a:pPr algn="ctr"/>
            <a:r>
              <a:rPr lang="en-US" sz="1200" dirty="0">
                <a:solidFill>
                  <a:srgbClr val="222222"/>
                </a:solidFill>
                <a:latin typeface="Times New Roman" panose="02020603050405020304" pitchFamily="18" charset="0"/>
                <a:cs typeface="Times New Roman" panose="02020603050405020304" pitchFamily="18" charset="0"/>
              </a:rPr>
              <a:t>Cloud Computing</a:t>
            </a:r>
          </a:p>
          <a:p>
            <a:pPr algn="ctr"/>
            <a:r>
              <a:rPr lang="en-US" sz="1200" dirty="0">
                <a:latin typeface="Times New Roman" panose="02020603050405020304" pitchFamily="18" charset="0"/>
                <a:cs typeface="Times New Roman" panose="02020603050405020304" pitchFamily="18" charset="0"/>
              </a:rPr>
              <a:t>https://en.wikipedia.org/wiki/Cloud_computing#/media/File:Cloud_computing.svg</a:t>
            </a:r>
            <a:endParaRPr lang="el-GR" sz="1200" dirty="0">
              <a:latin typeface="Times New Roman" panose="02020603050405020304" pitchFamily="18" charset="0"/>
              <a:cs typeface="Times New Roman" panose="02020603050405020304" pitchFamily="18" charset="0"/>
            </a:endParaRPr>
          </a:p>
        </p:txBody>
      </p:sp>
      <p:sp>
        <p:nvSpPr>
          <p:cNvPr id="10" name="Ορθογώνιο 9"/>
          <p:cNvSpPr/>
          <p:nvPr/>
        </p:nvSpPr>
        <p:spPr>
          <a:xfrm>
            <a:off x="6096000" y="985758"/>
            <a:ext cx="5573485" cy="3970318"/>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a:t>
            </a:r>
            <a:r>
              <a:rPr lang="el-GR" dirty="0">
                <a:latin typeface="Times New Roman" panose="02020603050405020304" pitchFamily="18" charset="0"/>
                <a:cs typeface="Times New Roman" panose="02020603050405020304" pitchFamily="18" charset="0"/>
              </a:rPr>
              <a:t>ο </a:t>
            </a:r>
            <a:r>
              <a:rPr lang="en-US" dirty="0" err="1">
                <a:latin typeface="Times New Roman" panose="02020603050405020304" pitchFamily="18" charset="0"/>
                <a:cs typeface="Times New Roman" panose="02020603050405020304" pitchFamily="18" charset="0"/>
              </a:rPr>
              <a:t>C</a:t>
            </a:r>
            <a:r>
              <a:rPr lang="el-GR" dirty="0" err="1">
                <a:latin typeface="Times New Roman" panose="02020603050405020304" pitchFamily="18" charset="0"/>
                <a:cs typeface="Times New Roman" panose="02020603050405020304" pitchFamily="18" charset="0"/>
              </a:rPr>
              <a:t>loud</a:t>
            </a:r>
            <a:r>
              <a:rPr lang="el-GR"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t>
            </a:r>
            <a:r>
              <a:rPr lang="el-GR" dirty="0" err="1">
                <a:latin typeface="Times New Roman" panose="02020603050405020304" pitchFamily="18" charset="0"/>
                <a:cs typeface="Times New Roman" panose="02020603050405020304" pitchFamily="18" charset="0"/>
              </a:rPr>
              <a:t>omputing</a:t>
            </a:r>
            <a:r>
              <a:rPr lang="el-GR" dirty="0">
                <a:latin typeface="Times New Roman" panose="02020603050405020304" pitchFamily="18" charset="0"/>
                <a:cs typeface="Times New Roman" panose="02020603050405020304" pitchFamily="18" charset="0"/>
              </a:rPr>
              <a:t> είναι η παροχή υπολογιστικών </a:t>
            </a:r>
            <a:r>
              <a:rPr lang="el-GR" dirty="0" smtClean="0">
                <a:latin typeface="Times New Roman" panose="02020603050405020304" pitchFamily="18" charset="0"/>
                <a:cs typeface="Times New Roman" panose="02020603050405020304" pitchFamily="18" charset="0"/>
              </a:rPr>
              <a:t>υπηρεσιών</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συμπεριλαμβανομένων </a:t>
            </a:r>
            <a:r>
              <a:rPr lang="el-GR" dirty="0">
                <a:latin typeface="Times New Roman" panose="02020603050405020304" pitchFamily="18" charset="0"/>
                <a:cs typeface="Times New Roman" panose="02020603050405020304" pitchFamily="18" charset="0"/>
              </a:rPr>
              <a:t>διακομιστών, χώρου αποθήκευσης, βάσεων δεδομένων, δικτύωσης, λογισμικού, αναλυτικών στοιχείων και </a:t>
            </a:r>
            <a:r>
              <a:rPr lang="el-GR" dirty="0" smtClean="0">
                <a:latin typeface="Times New Roman" panose="02020603050405020304" pitchFamily="18" charset="0"/>
                <a:cs typeface="Times New Roman" panose="02020603050405020304" pitchFamily="18" charset="0"/>
              </a:rPr>
              <a:t>νοημοσύνης</a:t>
            </a:r>
            <a:r>
              <a:rPr lang="en-US"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μέσω του Διαδικτύου (</a:t>
            </a:r>
            <a:r>
              <a:rPr lang="en-US" dirty="0">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για να προσφέρει ταχύτερη καινοτομία, ευέλικτους πόρους και οικονομίες κλίμακας. </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Επιτρέπει την κατανομή των πόρων </a:t>
            </a:r>
            <a:r>
              <a:rPr lang="el-GR" dirty="0" smtClean="0">
                <a:latin typeface="Times New Roman" panose="02020603050405020304" pitchFamily="18" charset="0"/>
                <a:cs typeface="Times New Roman" panose="02020603050405020304" pitchFamily="18" charset="0"/>
              </a:rPr>
              <a:t>και </a:t>
            </a:r>
            <a:r>
              <a:rPr lang="el-GR" dirty="0">
                <a:latin typeface="Times New Roman" panose="02020603050405020304" pitchFamily="18" charset="0"/>
                <a:cs typeface="Times New Roman" panose="02020603050405020304" pitchFamily="18" charset="0"/>
              </a:rPr>
              <a:t>την πρόσβαση στα πράγματα οποιαδήποτε στιγμή και από οποιοδήποτε μέρος. Το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computing</a:t>
            </a:r>
            <a:r>
              <a:rPr lang="el-GR" dirty="0">
                <a:latin typeface="Times New Roman" panose="02020603050405020304" pitchFamily="18" charset="0"/>
                <a:cs typeface="Times New Roman" panose="02020603050405020304" pitchFamily="18" charset="0"/>
              </a:rPr>
              <a:t> είναι το πιο σημαντικό μέρος του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το οποίο δεν συνδέει μόνο τους διακομιστές, αλλά αναλύει και τις χρήσιμες πληροφορίες που λαμβάνονται από τους αισθητήρες παρέχοντας υψηλή ικανότητα αποθήκευσης. </a:t>
            </a: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73806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6</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Cloud Computing </a:t>
              </a:r>
              <a:r>
                <a:rPr lang="en-US" sz="3200" dirty="0" smtClean="0">
                  <a:latin typeface="Times New Roman" panose="02020603050405020304" pitchFamily="18" charset="0"/>
                  <a:cs typeface="Times New Roman" panose="02020603050405020304" pitchFamily="18" charset="0"/>
                </a:rPr>
                <a:t>(2/7)</a:t>
              </a:r>
              <a:endParaRPr lang="el-GR" sz="3200" dirty="0">
                <a:latin typeface="Times New Roman" panose="02020603050405020304" pitchFamily="18" charset="0"/>
                <a:cs typeface="Times New Roman" panose="02020603050405020304" pitchFamily="18" charset="0"/>
              </a:endParaRPr>
            </a:p>
          </p:txBody>
        </p:sp>
      </p:grpSp>
      <p:sp>
        <p:nvSpPr>
          <p:cNvPr id="7" name="Ορθογώνιο 6"/>
          <p:cNvSpPr/>
          <p:nvPr/>
        </p:nvSpPr>
        <p:spPr>
          <a:xfrm>
            <a:off x="698978" y="600082"/>
            <a:ext cx="10933840" cy="1477328"/>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Πιθανότατα χρησιμοποιείτε το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computing</a:t>
            </a:r>
            <a:r>
              <a:rPr lang="el-GR" dirty="0">
                <a:latin typeface="Times New Roman" panose="02020603050405020304" pitchFamily="18" charset="0"/>
                <a:cs typeface="Times New Roman" panose="02020603050405020304" pitchFamily="18" charset="0"/>
              </a:rPr>
              <a:t> αυτή τη στιγμή, ακόμα κι αν δεν το συνειδητοποιείτε. Από τη χρήση μια ηλεκτρονικής υπηρεσίας για να αποστολή email, επεξεργασία εγγράφων, Παρακολούθηση ταινιών και τηλεόρασης, μουσική, παιχνίδια ή αποθήκευση φωτογραφιών και άλλων αρχείων, είναι πιθανό ότι το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computing</a:t>
            </a:r>
            <a:r>
              <a:rPr lang="el-GR" dirty="0">
                <a:latin typeface="Times New Roman" panose="02020603050405020304" pitchFamily="18" charset="0"/>
                <a:cs typeface="Times New Roman" panose="02020603050405020304" pitchFamily="18" charset="0"/>
              </a:rPr>
              <a:t> τα κάνει όλα δυνατά πίσω από τις σκηνές. </a:t>
            </a:r>
          </a:p>
          <a:p>
            <a:endParaRPr lang="el-GR" dirty="0">
              <a:latin typeface="Times New Roman" panose="02020603050405020304" pitchFamily="18" charset="0"/>
              <a:cs typeface="Times New Roman" panose="02020603050405020304" pitchFamily="18" charset="0"/>
            </a:endParaRP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698" y="2077410"/>
            <a:ext cx="7163946" cy="4029720"/>
          </a:xfrm>
          <a:prstGeom prst="rect">
            <a:avLst/>
          </a:prstGeom>
        </p:spPr>
      </p:pic>
      <p:sp>
        <p:nvSpPr>
          <p:cNvPr id="9"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59431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7</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Cloud Computing </a:t>
              </a:r>
              <a:r>
                <a:rPr lang="en-US" sz="3200" dirty="0" smtClean="0">
                  <a:latin typeface="Times New Roman" panose="02020603050405020304" pitchFamily="18" charset="0"/>
                  <a:cs typeface="Times New Roman" panose="02020603050405020304" pitchFamily="18" charset="0"/>
                </a:rPr>
                <a:t>(3/7)</a:t>
              </a:r>
              <a:endParaRPr lang="el-GR" sz="3200" dirty="0">
                <a:latin typeface="Times New Roman" panose="02020603050405020304" pitchFamily="18" charset="0"/>
                <a:cs typeface="Times New Roman" panose="02020603050405020304" pitchFamily="18" charset="0"/>
              </a:endParaRPr>
            </a:p>
          </p:txBody>
        </p:sp>
      </p:grpSp>
      <p:sp>
        <p:nvSpPr>
          <p:cNvPr id="11" name="Ορθογώνιο 10"/>
          <p:cNvSpPr/>
          <p:nvPr/>
        </p:nvSpPr>
        <p:spPr>
          <a:xfrm>
            <a:off x="847939" y="4164833"/>
            <a:ext cx="4381500" cy="1754326"/>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1. </a:t>
            </a:r>
            <a:r>
              <a:rPr lang="el-GR" b="1" dirty="0" err="1" smtClean="0">
                <a:latin typeface="Times New Roman" panose="02020603050405020304" pitchFamily="18" charset="0"/>
                <a:cs typeface="Times New Roman" panose="02020603050405020304" pitchFamily="18" charset="0"/>
              </a:rPr>
              <a:t>Private</a:t>
            </a:r>
            <a:r>
              <a:rPr lang="el-GR" b="1" dirty="0" smtClean="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Cloud</a:t>
            </a:r>
            <a:r>
              <a:rPr lang="el-GR" b="1" dirty="0">
                <a:latin typeface="Times New Roman" panose="02020603050405020304" pitchFamily="18" charset="0"/>
                <a:cs typeface="Times New Roman" panose="02020603050405020304" pitchFamily="18" charset="0"/>
              </a:rPr>
              <a:t>: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Χρησιμοποιούνται </a:t>
            </a:r>
            <a:r>
              <a:rPr lang="el-GR" dirty="0">
                <a:latin typeface="Times New Roman" panose="02020603050405020304" pitchFamily="18" charset="0"/>
                <a:cs typeface="Times New Roman" panose="02020603050405020304" pitchFamily="18" charset="0"/>
              </a:rPr>
              <a:t>αποκλειστικά από </a:t>
            </a:r>
            <a:r>
              <a:rPr lang="el-GR" dirty="0" smtClean="0">
                <a:latin typeface="Times New Roman" panose="02020603050405020304" pitchFamily="18" charset="0"/>
                <a:cs typeface="Times New Roman" panose="02020603050405020304" pitchFamily="18" charset="0"/>
              </a:rPr>
              <a:t>ένα μεμονωμένο χρήστη, επιχείρηση ή άλλη οντότητα</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Οι </a:t>
            </a:r>
            <a:r>
              <a:rPr lang="el-GR" dirty="0">
                <a:latin typeface="Times New Roman" panose="02020603050405020304" pitchFamily="18" charset="0"/>
                <a:cs typeface="Times New Roman" panose="02020603050405020304" pitchFamily="18" charset="0"/>
              </a:rPr>
              <a:t>υπηρεσίες και η υποδομή διατηρούνται σε ένα ιδιωτικό </a:t>
            </a:r>
            <a:r>
              <a:rPr lang="el-GR" dirty="0" smtClean="0">
                <a:latin typeface="Times New Roman" panose="02020603050405020304" pitchFamily="18" charset="0"/>
                <a:cs typeface="Times New Roman" panose="02020603050405020304" pitchFamily="18" charset="0"/>
              </a:rPr>
              <a:t>δίκτυο.</a:t>
            </a:r>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438" y="739383"/>
            <a:ext cx="4562834" cy="3041889"/>
          </a:xfrm>
          <a:prstGeom prst="rect">
            <a:avLst/>
          </a:prstGeom>
        </p:spPr>
      </p:pic>
      <p:sp>
        <p:nvSpPr>
          <p:cNvPr id="9" name="Ορθογώνιο 8"/>
          <p:cNvSpPr/>
          <p:nvPr/>
        </p:nvSpPr>
        <p:spPr>
          <a:xfrm>
            <a:off x="5591181" y="675178"/>
            <a:ext cx="6096000" cy="2862322"/>
          </a:xfrm>
          <a:prstGeom prst="rect">
            <a:avLst/>
          </a:prstGeom>
        </p:spPr>
        <p:txBody>
          <a:bodyPr>
            <a:spAutoFit/>
          </a:bodyPr>
          <a:lstStyle/>
          <a:p>
            <a:r>
              <a:rPr lang="en-US" b="1" dirty="0" smtClean="0">
                <a:latin typeface="Times New Roman" panose="02020603050405020304" pitchFamily="18" charset="0"/>
                <a:cs typeface="Times New Roman" panose="02020603050405020304" pitchFamily="18" charset="0"/>
              </a:rPr>
              <a:t>2. </a:t>
            </a:r>
            <a:r>
              <a:rPr lang="el-GR" b="1" dirty="0" err="1" smtClean="0">
                <a:latin typeface="Times New Roman" panose="02020603050405020304" pitchFamily="18" charset="0"/>
                <a:cs typeface="Times New Roman" panose="02020603050405020304" pitchFamily="18" charset="0"/>
              </a:rPr>
              <a:t>Public</a:t>
            </a:r>
            <a:r>
              <a:rPr lang="el-GR" b="1" dirty="0" smtClean="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Cloud</a:t>
            </a:r>
            <a:r>
              <a:rPr lang="el-GR" b="1" dirty="0">
                <a:latin typeface="Times New Roman" panose="02020603050405020304" pitchFamily="18" charset="0"/>
                <a:cs typeface="Times New Roman" panose="02020603050405020304" pitchFamily="18" charset="0"/>
              </a:rPr>
              <a:t>: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Ανήκουν </a:t>
            </a:r>
            <a:r>
              <a:rPr lang="el-GR" dirty="0">
                <a:latin typeface="Times New Roman" panose="02020603050405020304" pitchFamily="18" charset="0"/>
                <a:cs typeface="Times New Roman" panose="02020603050405020304" pitchFamily="18" charset="0"/>
              </a:rPr>
              <a:t>και λειτουργούν από τρίτους </a:t>
            </a:r>
            <a:r>
              <a:rPr lang="el-GR" dirty="0" err="1">
                <a:latin typeface="Times New Roman" panose="02020603050405020304" pitchFamily="18" charset="0"/>
                <a:cs typeface="Times New Roman" panose="02020603050405020304" pitchFamily="18" charset="0"/>
              </a:rPr>
              <a:t>παρόχους</a:t>
            </a:r>
            <a:r>
              <a:rPr lang="el-GR" dirty="0">
                <a:latin typeface="Times New Roman" panose="02020603050405020304" pitchFamily="18" charset="0"/>
                <a:cs typeface="Times New Roman" panose="02020603050405020304" pitchFamily="18" charset="0"/>
              </a:rPr>
              <a:t> υπηρεσιών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οι οποίοι παρέχουν τους υπολογιστικούς τους πόρους, όπως διακομιστές και αποθηκευτικό χώρο, μέσω του Διαδικτύου.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Όλο </a:t>
            </a:r>
            <a:r>
              <a:rPr lang="el-GR" dirty="0">
                <a:latin typeface="Times New Roman" panose="02020603050405020304" pitchFamily="18" charset="0"/>
                <a:cs typeface="Times New Roman" panose="02020603050405020304" pitchFamily="18" charset="0"/>
              </a:rPr>
              <a:t>το υλικό, το λογισμικό και άλλες υποστηρικτικές υποδομές ανήκουν και διαχειρίζονται από τον </a:t>
            </a:r>
            <a:r>
              <a:rPr lang="el-GR" dirty="0" err="1">
                <a:latin typeface="Times New Roman" panose="02020603050405020304" pitchFamily="18" charset="0"/>
                <a:cs typeface="Times New Roman" panose="02020603050405020304" pitchFamily="18" charset="0"/>
              </a:rPr>
              <a:t>πάροχο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Η </a:t>
            </a:r>
            <a:r>
              <a:rPr lang="el-GR" dirty="0">
                <a:latin typeface="Times New Roman" panose="02020603050405020304" pitchFamily="18" charset="0"/>
                <a:cs typeface="Times New Roman" panose="02020603050405020304" pitchFamily="18" charset="0"/>
              </a:rPr>
              <a:t>πρόσβαση σε αυτές τις υπηρεσίες και η διαχείριση του λογαριασμού πραγματοποιείται μέσω ενός προγράμματος περιήγησης ιστού</a:t>
            </a:r>
          </a:p>
        </p:txBody>
      </p:sp>
      <p:sp>
        <p:nvSpPr>
          <p:cNvPr id="15" name="Ορθογώνιο 14"/>
          <p:cNvSpPr/>
          <p:nvPr/>
        </p:nvSpPr>
        <p:spPr>
          <a:xfrm>
            <a:off x="5591181" y="4061705"/>
            <a:ext cx="6096000" cy="2031325"/>
          </a:xfrm>
          <a:prstGeom prst="rect">
            <a:avLst/>
          </a:prstGeom>
        </p:spPr>
        <p:txBody>
          <a:bodyPr>
            <a:spAutoFit/>
          </a:bodyPr>
          <a:lstStyle/>
          <a:p>
            <a:r>
              <a:rPr lang="en-US" b="1" dirty="0" smtClean="0">
                <a:latin typeface="Times New Roman" panose="02020603050405020304" pitchFamily="18" charset="0"/>
                <a:cs typeface="Times New Roman" panose="02020603050405020304" pitchFamily="18" charset="0"/>
              </a:rPr>
              <a:t>3. </a:t>
            </a:r>
            <a:r>
              <a:rPr lang="el-GR" b="1" dirty="0" err="1" smtClean="0">
                <a:latin typeface="Times New Roman" panose="02020603050405020304" pitchFamily="18" charset="0"/>
                <a:cs typeface="Times New Roman" panose="02020603050405020304" pitchFamily="18" charset="0"/>
              </a:rPr>
              <a:t>Hybrid</a:t>
            </a:r>
            <a:r>
              <a:rPr lang="el-GR" b="1" dirty="0" smtClean="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Cloud</a:t>
            </a:r>
            <a:r>
              <a:rPr lang="el-GR"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Συνδυάζουν </a:t>
            </a:r>
            <a:r>
              <a:rPr lang="el-GR" dirty="0">
                <a:latin typeface="Times New Roman" panose="02020603050405020304" pitchFamily="18" charset="0"/>
                <a:cs typeface="Times New Roman" panose="02020603050405020304" pitchFamily="18" charset="0"/>
              </a:rPr>
              <a:t>δημόσια και ιδιωτικά </a:t>
            </a:r>
            <a:r>
              <a:rPr lang="en-US" dirty="0" smtClean="0">
                <a:latin typeface="Times New Roman" panose="02020603050405020304" pitchFamily="18" charset="0"/>
                <a:cs typeface="Times New Roman" panose="02020603050405020304" pitchFamily="18" charset="0"/>
              </a:rPr>
              <a:t>Clouds</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συνδεδεμένα μεταξύ τους με τεχνολογία που επιτρέπει την κοινή χρήση δεδομένων και εφαρμογών μεταξύ τους.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M</a:t>
            </a:r>
            <a:r>
              <a:rPr lang="el-GR" dirty="0" err="1" smtClean="0">
                <a:latin typeface="Times New Roman" panose="02020603050405020304" pitchFamily="18" charset="0"/>
                <a:cs typeface="Times New Roman" panose="02020603050405020304" pitchFamily="18" charset="0"/>
              </a:rPr>
              <a:t>εγαλύτερη</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ευελιξία, περισσότερες επιλογές ανάπτυξης και βοηθά στη βελτιστοποίηση της υπάρχουσας υποδομής, ασφάλειας και συμμόρφωσης</a:t>
            </a:r>
            <a:endParaRPr lang="en-US" dirty="0">
              <a:latin typeface="Times New Roman" panose="02020603050405020304" pitchFamily="18" charset="0"/>
              <a:cs typeface="Times New Roman" panose="02020603050405020304" pitchFamily="18" charset="0"/>
            </a:endParaRPr>
          </a:p>
        </p:txBody>
      </p:sp>
      <p:cxnSp>
        <p:nvCxnSpPr>
          <p:cNvPr id="17" name="Ευθεία γραμμή σύνδεσης 16"/>
          <p:cNvCxnSpPr/>
          <p:nvPr/>
        </p:nvCxnSpPr>
        <p:spPr>
          <a:xfrm flipV="1">
            <a:off x="756271" y="3874055"/>
            <a:ext cx="10608415" cy="51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486400" y="739383"/>
            <a:ext cx="34376" cy="5441411"/>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2246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8</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Cloud Computing </a:t>
              </a:r>
              <a:r>
                <a:rPr lang="en-US" sz="3200" dirty="0" smtClean="0">
                  <a:latin typeface="Times New Roman" panose="02020603050405020304" pitchFamily="18" charset="0"/>
                  <a:cs typeface="Times New Roman" panose="02020603050405020304" pitchFamily="18" charset="0"/>
                </a:rPr>
                <a:t>(4/7)</a:t>
              </a:r>
              <a:endParaRPr lang="el-GR" sz="3200" dirty="0">
                <a:latin typeface="Times New Roman" panose="02020603050405020304" pitchFamily="18" charset="0"/>
                <a:cs typeface="Times New Roman" panose="02020603050405020304" pitchFamily="18" charset="0"/>
              </a:endParaRPr>
            </a:p>
          </p:txBody>
        </p:sp>
      </p:gr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8878" y="1368965"/>
            <a:ext cx="6868312" cy="3841983"/>
          </a:xfrm>
          <a:prstGeom prst="rect">
            <a:avLst/>
          </a:prstGeom>
        </p:spPr>
      </p:pic>
      <p:sp>
        <p:nvSpPr>
          <p:cNvPr id="10" name="Ορθογώνιο 9"/>
          <p:cNvSpPr/>
          <p:nvPr/>
        </p:nvSpPr>
        <p:spPr>
          <a:xfrm>
            <a:off x="827314" y="1368965"/>
            <a:ext cx="3861564" cy="3970318"/>
          </a:xfrm>
          <a:prstGeom prst="rect">
            <a:avLst/>
          </a:prstGeom>
        </p:spPr>
        <p:txBody>
          <a:bodyPr wrap="square">
            <a:spAutoFit/>
          </a:bodyPr>
          <a:lstStyle/>
          <a:p>
            <a:r>
              <a:rPr lang="el-GR" b="1" dirty="0" err="1">
                <a:latin typeface="Times New Roman" panose="02020603050405020304" pitchFamily="18" charset="0"/>
                <a:cs typeface="Times New Roman" panose="02020603050405020304" pitchFamily="18" charset="0"/>
              </a:rPr>
              <a:t>Cloud</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Infrastructure</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as</a:t>
            </a:r>
            <a:r>
              <a:rPr lang="el-GR" b="1" dirty="0">
                <a:latin typeface="Times New Roman" panose="02020603050405020304" pitchFamily="18" charset="0"/>
                <a:cs typeface="Times New Roman" panose="02020603050405020304" pitchFamily="18" charset="0"/>
              </a:rPr>
              <a:t> a </a:t>
            </a:r>
            <a:r>
              <a:rPr lang="el-GR" b="1" dirty="0" err="1">
                <a:latin typeface="Times New Roman" panose="02020603050405020304" pitchFamily="18" charset="0"/>
                <a:cs typeface="Times New Roman" panose="02020603050405020304" pitchFamily="18" charset="0"/>
              </a:rPr>
              <a:t>Service</a:t>
            </a:r>
            <a:r>
              <a:rPr lang="el-GR" b="1" dirty="0">
                <a:latin typeface="Times New Roman" panose="02020603050405020304" pitchFamily="18" charset="0"/>
                <a:cs typeface="Times New Roman" panose="02020603050405020304" pitchFamily="18" charset="0"/>
              </a:rPr>
              <a:t> (IAAS):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 Χρήστης μπορεί να δεσμεύσει επεξεργαστική </a:t>
            </a:r>
            <a:r>
              <a:rPr lang="el-GR" dirty="0">
                <a:latin typeface="Times New Roman" panose="02020603050405020304" pitchFamily="18" charset="0"/>
                <a:cs typeface="Times New Roman" panose="02020603050405020304" pitchFamily="18" charset="0"/>
              </a:rPr>
              <a:t>ισχύ, αποθηκευτικά μέσα, δίκτυα και άλλους υπολογιστικούς πόρους όπου μπορεί να αναπτυχθεί λογισμικό το οποίο περιλαμβάνει λειτουργικά συστήματα και εφαρμογές</a:t>
            </a:r>
            <a:r>
              <a:rPr lang="el-G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 χρήστης </a:t>
            </a:r>
            <a:r>
              <a:rPr lang="el-GR" dirty="0">
                <a:latin typeface="Times New Roman" panose="02020603050405020304" pitchFamily="18" charset="0"/>
                <a:cs typeface="Times New Roman" panose="02020603050405020304" pitchFamily="18" charset="0"/>
              </a:rPr>
              <a:t>δεν έχει τον έλεγχο της χρησιμοποιημένης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υποδομής αλλά έχει τον έλεγχο των λειτουργικών συστημάτων που έχει αναπτύξει</a:t>
            </a:r>
            <a:endParaRPr lang="el-GR" dirty="0"/>
          </a:p>
        </p:txBody>
      </p:sp>
      <p:sp>
        <p:nvSpPr>
          <p:cNvPr id="9"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59014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9</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Cloud Computing </a:t>
              </a:r>
              <a:r>
                <a:rPr lang="en-US" sz="3200" dirty="0" smtClean="0">
                  <a:latin typeface="Times New Roman" panose="02020603050405020304" pitchFamily="18" charset="0"/>
                  <a:cs typeface="Times New Roman" panose="02020603050405020304" pitchFamily="18" charset="0"/>
                </a:rPr>
                <a:t>(5/7)</a:t>
              </a:r>
              <a:endParaRPr lang="el-GR" sz="3200" dirty="0">
                <a:latin typeface="Times New Roman" panose="02020603050405020304" pitchFamily="18" charset="0"/>
                <a:cs typeface="Times New Roman" panose="02020603050405020304" pitchFamily="18" charset="0"/>
              </a:endParaRPr>
            </a:p>
          </p:txBody>
        </p:sp>
      </p:gr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798" y="865064"/>
            <a:ext cx="5839640" cy="3253174"/>
          </a:xfrm>
          <a:prstGeom prst="rect">
            <a:avLst/>
          </a:prstGeom>
        </p:spPr>
      </p:pic>
      <p:sp>
        <p:nvSpPr>
          <p:cNvPr id="10" name="Ορθογώνιο 9"/>
          <p:cNvSpPr/>
          <p:nvPr/>
        </p:nvSpPr>
        <p:spPr>
          <a:xfrm>
            <a:off x="792938" y="1031159"/>
            <a:ext cx="4535333" cy="2308324"/>
          </a:xfrm>
          <a:prstGeom prst="rect">
            <a:avLst/>
          </a:prstGeom>
        </p:spPr>
        <p:txBody>
          <a:bodyPr wrap="square">
            <a:spAutoFit/>
          </a:bodyPr>
          <a:lstStyle/>
          <a:p>
            <a:r>
              <a:rPr lang="el-GR" b="1" dirty="0" err="1" smtClean="0">
                <a:latin typeface="Times New Roman" panose="02020603050405020304" pitchFamily="18" charset="0"/>
                <a:cs typeface="Times New Roman" panose="02020603050405020304" pitchFamily="18" charset="0"/>
              </a:rPr>
              <a:t>Cloud</a:t>
            </a:r>
            <a:r>
              <a:rPr lang="el-GR" b="1" dirty="0" smtClean="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Platform</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as</a:t>
            </a:r>
            <a:r>
              <a:rPr lang="el-GR" b="1" dirty="0">
                <a:latin typeface="Times New Roman" panose="02020603050405020304" pitchFamily="18" charset="0"/>
                <a:cs typeface="Times New Roman" panose="02020603050405020304" pitchFamily="18" charset="0"/>
              </a:rPr>
              <a:t> a </a:t>
            </a:r>
            <a:r>
              <a:rPr lang="el-GR" b="1" dirty="0" err="1">
                <a:latin typeface="Times New Roman" panose="02020603050405020304" pitchFamily="18" charset="0"/>
                <a:cs typeface="Times New Roman" panose="02020603050405020304" pitchFamily="18" charset="0"/>
              </a:rPr>
              <a:t>Service</a:t>
            </a:r>
            <a:r>
              <a:rPr lang="el-GR" b="1" dirty="0">
                <a:latin typeface="Times New Roman" panose="02020603050405020304" pitchFamily="18" charset="0"/>
                <a:cs typeface="Times New Roman" panose="02020603050405020304" pitchFamily="18" charset="0"/>
              </a:rPr>
              <a:t> (PAAS):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 χρήστης </a:t>
            </a:r>
            <a:r>
              <a:rPr lang="el-GR" dirty="0">
                <a:latin typeface="Times New Roman" panose="02020603050405020304" pitchFamily="18" charset="0"/>
                <a:cs typeface="Times New Roman" panose="02020603050405020304" pitchFamily="18" charset="0"/>
              </a:rPr>
              <a:t>έχει τη δυνατότητα να αναπτύσσει πάνω στην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υποδομή εφαρμογές που έχει δημιουργήσει ή εφαρμογές που έχει αποκτήσει.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Δεν </a:t>
            </a:r>
            <a:r>
              <a:rPr lang="el-GR" dirty="0">
                <a:latin typeface="Times New Roman" panose="02020603050405020304" pitchFamily="18" charset="0"/>
                <a:cs typeface="Times New Roman" panose="02020603050405020304" pitchFamily="18" charset="0"/>
              </a:rPr>
              <a:t>έχει τον έλεγχο ή τη διαχείριση της υποδομής αλλά έχει τον έλεγχο των εφαρμογών που έχουν αναπτυχθεί. </a:t>
            </a:r>
          </a:p>
        </p:txBody>
      </p:sp>
      <p:sp>
        <p:nvSpPr>
          <p:cNvPr id="11" name="Ορθογώνιο 10"/>
          <p:cNvSpPr/>
          <p:nvPr/>
        </p:nvSpPr>
        <p:spPr>
          <a:xfrm>
            <a:off x="792938" y="4216742"/>
            <a:ext cx="10477500" cy="2031325"/>
          </a:xfrm>
          <a:prstGeom prst="rect">
            <a:avLst/>
          </a:prstGeom>
        </p:spPr>
        <p:txBody>
          <a:bodyPr wrap="square">
            <a:spAutoFit/>
          </a:bodyPr>
          <a:lstStyle/>
          <a:p>
            <a:r>
              <a:rPr lang="el-GR" b="1" dirty="0" err="1">
                <a:latin typeface="Times New Roman" panose="02020603050405020304" pitchFamily="18" charset="0"/>
                <a:cs typeface="Times New Roman" panose="02020603050405020304" pitchFamily="18" charset="0"/>
              </a:rPr>
              <a:t>Cloud</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Service</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as</a:t>
            </a:r>
            <a:r>
              <a:rPr lang="el-GR" b="1" dirty="0">
                <a:latin typeface="Times New Roman" panose="02020603050405020304" pitchFamily="18" charset="0"/>
                <a:cs typeface="Times New Roman" panose="02020603050405020304" pitchFamily="18" charset="0"/>
              </a:rPr>
              <a:t> a Software (SAAS)</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 χρήστης </a:t>
            </a:r>
            <a:r>
              <a:rPr lang="el-GR" dirty="0">
                <a:latin typeface="Times New Roman" panose="02020603050405020304" pitchFamily="18" charset="0"/>
                <a:cs typeface="Times New Roman" panose="02020603050405020304" pitchFamily="18" charset="0"/>
              </a:rPr>
              <a:t>έχει τη δυνατότητα να χρησιμοποιεί τις εφαρμογές του </a:t>
            </a:r>
            <a:r>
              <a:rPr lang="el-GR" dirty="0" err="1">
                <a:latin typeface="Times New Roman" panose="02020603050405020304" pitchFamily="18" charset="0"/>
                <a:cs typeface="Times New Roman" panose="02020603050405020304" pitchFamily="18" charset="0"/>
              </a:rPr>
              <a:t>παρόχου</a:t>
            </a:r>
            <a:r>
              <a:rPr lang="el-GR" dirty="0">
                <a:latin typeface="Times New Roman" panose="02020603050405020304" pitchFamily="18" charset="0"/>
                <a:cs typeface="Times New Roman" panose="02020603050405020304" pitchFamily="18" charset="0"/>
              </a:rPr>
              <a:t> που τρέχουν στην υποδομή του. Οι εφαρμογές αυτές είναι </a:t>
            </a:r>
            <a:r>
              <a:rPr lang="el-GR" dirty="0" err="1">
                <a:latin typeface="Times New Roman" panose="02020603050405020304" pitchFamily="18" charset="0"/>
                <a:cs typeface="Times New Roman" panose="02020603050405020304" pitchFamily="18" charset="0"/>
              </a:rPr>
              <a:t>προσβάσιμες</a:t>
            </a:r>
            <a:r>
              <a:rPr lang="el-GR" dirty="0">
                <a:latin typeface="Times New Roman" panose="02020603050405020304" pitchFamily="18" charset="0"/>
                <a:cs typeface="Times New Roman" panose="02020603050405020304" pitchFamily="18" charset="0"/>
              </a:rPr>
              <a:t> από διάφορες </a:t>
            </a:r>
            <a:r>
              <a:rPr lang="el-GR" dirty="0" err="1">
                <a:latin typeface="Times New Roman" panose="02020603050405020304" pitchFamily="18" charset="0"/>
                <a:cs typeface="Times New Roman" panose="02020603050405020304" pitchFamily="18" charset="0"/>
              </a:rPr>
              <a:t>client</a:t>
            </a:r>
            <a:r>
              <a:rPr lang="el-GR" dirty="0">
                <a:latin typeface="Times New Roman" panose="02020603050405020304" pitchFamily="18" charset="0"/>
                <a:cs typeface="Times New Roman" panose="02020603050405020304" pitchFamily="18" charset="0"/>
              </a:rPr>
              <a:t> συσκευές μέσω ενός </a:t>
            </a:r>
            <a:r>
              <a:rPr lang="el-GR" dirty="0" err="1">
                <a:latin typeface="Times New Roman" panose="02020603050405020304" pitchFamily="18" charset="0"/>
                <a:cs typeface="Times New Roman" panose="02020603050405020304" pitchFamily="18" charset="0"/>
              </a:rPr>
              <a:t>interface</a:t>
            </a:r>
            <a:r>
              <a:rPr lang="el-GR" dirty="0">
                <a:latin typeface="Times New Roman" panose="02020603050405020304" pitchFamily="18" charset="0"/>
                <a:cs typeface="Times New Roman" panose="02020603050405020304" pitchFamily="18" charset="0"/>
              </a:rPr>
              <a:t>, όπως ένα πρόγραμμα περιήγησης </a:t>
            </a:r>
            <a:r>
              <a:rPr lang="el-GR" dirty="0" smtClean="0">
                <a:latin typeface="Times New Roman" panose="02020603050405020304" pitchFamily="18" charset="0"/>
                <a:cs typeface="Times New Roman" panose="02020603050405020304" pitchFamily="18" charset="0"/>
              </a:rPr>
              <a:t>Web (το </a:t>
            </a:r>
            <a:r>
              <a:rPr lang="el-GR" dirty="0" err="1">
                <a:latin typeface="Times New Roman" panose="02020603050405020304" pitchFamily="18" charset="0"/>
                <a:cs typeface="Times New Roman" panose="02020603050405020304" pitchFamily="18" charset="0"/>
              </a:rPr>
              <a:t>Google</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Drive</a:t>
            </a:r>
            <a:r>
              <a:rPr lang="el-GR" dirty="0">
                <a:latin typeface="Times New Roman" panose="02020603050405020304" pitchFamily="18" charset="0"/>
                <a:cs typeface="Times New Roman" panose="02020603050405020304" pitchFamily="18" charset="0"/>
              </a:rPr>
              <a:t> και οι εφαρμογές του μπορούν να τρέξουν απ’ ευθείας σε αυτό</a:t>
            </a:r>
            <a:r>
              <a:rPr lang="el-G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 </a:t>
            </a:r>
            <a:r>
              <a:rPr lang="el-GR" dirty="0" smtClean="0">
                <a:latin typeface="Times New Roman" panose="02020603050405020304" pitchFamily="18" charset="0"/>
                <a:cs typeface="Times New Roman" panose="02020603050405020304" pitchFamily="18" charset="0"/>
              </a:rPr>
              <a:t>χρήστης </a:t>
            </a:r>
            <a:r>
              <a:rPr lang="el-GR" dirty="0">
                <a:latin typeface="Times New Roman" panose="02020603050405020304" pitchFamily="18" charset="0"/>
                <a:cs typeface="Times New Roman" panose="02020603050405020304" pitchFamily="18" charset="0"/>
              </a:rPr>
              <a:t>δεν έχει τον έλεγχο ή τη διαχείριση της υποδομής παρά μόνο κάποιων </a:t>
            </a:r>
            <a:r>
              <a:rPr lang="el-GR" dirty="0" err="1">
                <a:latin typeface="Times New Roman" panose="02020603050405020304" pitchFamily="18" charset="0"/>
                <a:cs typeface="Times New Roman" panose="02020603050405020304" pitchFamily="18" charset="0"/>
              </a:rPr>
              <a:t>user-specific</a:t>
            </a:r>
            <a:r>
              <a:rPr lang="el-GR" dirty="0">
                <a:latin typeface="Times New Roman" panose="02020603050405020304" pitchFamily="18" charset="0"/>
                <a:cs typeface="Times New Roman" panose="02020603050405020304" pitchFamily="18" charset="0"/>
              </a:rPr>
              <a:t> ρυθμίσεων παραμετροποίησης εφαρμογών. </a:t>
            </a:r>
          </a:p>
        </p:txBody>
      </p:sp>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946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287258" cy="338554"/>
            </a:xfrm>
            <a:prstGeom prst="rect">
              <a:avLst/>
            </a:prstGeom>
            <a:noFill/>
            <a:ln>
              <a:noFill/>
            </a:ln>
          </p:spPr>
          <p:txBody>
            <a:bodyPr wrap="none" rtlCol="0">
              <a:spAutoFit/>
            </a:bodyPr>
            <a:lstStyle/>
            <a:p>
              <a:r>
                <a:rPr lang="en-US" sz="1600" dirty="0">
                  <a:solidFill>
                    <a:schemeClr val="tx1">
                      <a:lumMod val="85000"/>
                      <a:lumOff val="15000"/>
                    </a:schemeClr>
                  </a:solidFill>
                  <a:latin typeface="Times New Roman" panose="02020603050405020304" pitchFamily="18" charset="0"/>
                  <a:cs typeface="Times New Roman" panose="02020603050405020304" pitchFamily="18" charset="0"/>
                </a:rPr>
                <a:t>3</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Δίκτυο των Πραγμάτων, Ορισμός (</a:t>
              </a:r>
              <a:r>
                <a:rPr lang="el-GR" sz="3200" dirty="0" smtClean="0">
                  <a:latin typeface="Times New Roman" panose="02020603050405020304" pitchFamily="18" charset="0"/>
                  <a:cs typeface="Times New Roman" panose="02020603050405020304" pitchFamily="18" charset="0"/>
                </a:rPr>
                <a:t>1/3)</a:t>
              </a:r>
              <a:endParaRPr lang="el-GR" sz="3200" dirty="0">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2157721" y="4704745"/>
            <a:ext cx="1651414" cy="369332"/>
          </a:xfrm>
          <a:prstGeom prst="rect">
            <a:avLst/>
          </a:prstGeom>
          <a:noFill/>
        </p:spPr>
        <p:txBody>
          <a:bodyPr wrap="none" rtlCol="0">
            <a:spAutoFit/>
          </a:bodyPr>
          <a:lstStyle/>
          <a:p>
            <a:r>
              <a:rPr lang="el-GR" dirty="0" smtClean="0">
                <a:latin typeface="Times New Roman" panose="02020603050405020304" pitchFamily="18" charset="0"/>
                <a:cs typeface="Times New Roman" panose="02020603050405020304" pitchFamily="18" charset="0"/>
              </a:rPr>
              <a:t>Τί είναι το </a:t>
            </a:r>
            <a:r>
              <a:rPr lang="el-GR" dirty="0" err="1" smtClean="0">
                <a:latin typeface="Times New Roman" panose="02020603050405020304" pitchFamily="18" charset="0"/>
                <a:cs typeface="Times New Roman" panose="02020603050405020304" pitchFamily="18" charset="0"/>
              </a:rPr>
              <a:t>ΙοΤ</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pic>
        <p:nvPicPr>
          <p:cNvPr id="17" name="Εικόνα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072" y="1393490"/>
            <a:ext cx="2972236" cy="3211404"/>
          </a:xfrm>
          <a:prstGeom prst="rect">
            <a:avLst/>
          </a:prstGeom>
        </p:spPr>
      </p:pic>
      <p:sp>
        <p:nvSpPr>
          <p:cNvPr id="18" name="Ορθογώνιο 17"/>
          <p:cNvSpPr/>
          <p:nvPr/>
        </p:nvSpPr>
        <p:spPr>
          <a:xfrm>
            <a:off x="4971637" y="1393489"/>
            <a:ext cx="6096000" cy="1754326"/>
          </a:xfrm>
          <a:prstGeom prst="rect">
            <a:avLst/>
          </a:prstGeom>
        </p:spPr>
        <p:txBody>
          <a:bodyPr>
            <a:spAutoFit/>
          </a:bodyPr>
          <a:lstStyle/>
          <a:p>
            <a:pPr algn="just"/>
            <a:r>
              <a:rPr lang="el-GR" dirty="0">
                <a:latin typeface="Times New Roman" panose="02020603050405020304" pitchFamily="18" charset="0"/>
                <a:cs typeface="Times New Roman" panose="02020603050405020304" pitchFamily="18" charset="0"/>
              </a:rPr>
              <a:t>Παρά το παγκόσμιο ενδιαφέρον γύρω από το Διαδίκτυο των πραγμάτων, δεν υπάρχει ενιαίος, παγκοσμίως αποδεκτός ορισμός του όρου. Διαφορετικοί ορισμοί χρησιμοποιούνται από διάφορες ομάδες για να περιγράψουν ή να προωθήσουν μια συγκεκριμένη άποψη για το τι σημαίνει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και τα πιο σημαντικά χαρακτηριστικά του. </a:t>
            </a:r>
          </a:p>
        </p:txBody>
      </p:sp>
      <p:sp>
        <p:nvSpPr>
          <p:cNvPr id="19" name="Ορθογώνιο 18"/>
          <p:cNvSpPr/>
          <p:nvPr/>
        </p:nvSpPr>
        <p:spPr>
          <a:xfrm>
            <a:off x="4971637" y="3412083"/>
            <a:ext cx="6096000" cy="1477328"/>
          </a:xfrm>
          <a:prstGeom prst="rect">
            <a:avLst/>
          </a:prstGeom>
        </p:spPr>
        <p:txBody>
          <a:bodyPr>
            <a:spAutoFit/>
          </a:bodyPr>
          <a:lstStyle/>
          <a:p>
            <a:pPr algn="just"/>
            <a:r>
              <a:rPr lang="el-GR" dirty="0">
                <a:latin typeface="Times New Roman" panose="02020603050405020304" pitchFamily="18" charset="0"/>
                <a:cs typeface="Times New Roman" panose="02020603050405020304" pitchFamily="18" charset="0"/>
              </a:rPr>
              <a:t>Ένα σύστημα φυσικών αντικειμένων που μπορεί να ανακαλυφθεί, να παρακολουθηθεί, να ελεγχθεί ή να </a:t>
            </a:r>
            <a:r>
              <a:rPr lang="el-GR" dirty="0" err="1">
                <a:latin typeface="Times New Roman" panose="02020603050405020304" pitchFamily="18" charset="0"/>
                <a:cs typeface="Times New Roman" panose="02020603050405020304" pitchFamily="18" charset="0"/>
              </a:rPr>
              <a:t>αλληλεπιδράσει</a:t>
            </a:r>
            <a:r>
              <a:rPr lang="el-GR" dirty="0">
                <a:latin typeface="Times New Roman" panose="02020603050405020304" pitchFamily="18" charset="0"/>
                <a:cs typeface="Times New Roman" panose="02020603050405020304" pitchFamily="18" charset="0"/>
              </a:rPr>
              <a:t> με ηλεκτρονικές συσκευές που επικοινωνούν μέσω διαφόρων διασυνδέσεων δικτύωσης οι οποίες και τελικά μπορούν να συνδεθούν με το ευρύτερο διαδίκτυο</a:t>
            </a:r>
          </a:p>
        </p:txBody>
      </p:sp>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13294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30</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Cloud Computing </a:t>
              </a:r>
              <a:r>
                <a:rPr lang="en-US" sz="3200" dirty="0" smtClean="0">
                  <a:latin typeface="Times New Roman" panose="02020603050405020304" pitchFamily="18" charset="0"/>
                  <a:cs typeface="Times New Roman" panose="02020603050405020304" pitchFamily="18" charset="0"/>
                </a:rPr>
                <a:t>(6/7)</a:t>
              </a:r>
              <a:endParaRPr lang="el-GR" sz="3200" dirty="0">
                <a:latin typeface="Times New Roman" panose="02020603050405020304" pitchFamily="18" charset="0"/>
                <a:cs typeface="Times New Roman" panose="02020603050405020304" pitchFamily="18" charset="0"/>
              </a:endParaRPr>
            </a:p>
          </p:txBody>
        </p:sp>
      </p:grpSp>
      <p:sp>
        <p:nvSpPr>
          <p:cNvPr id="7" name="Ορθογώνιο 6"/>
          <p:cNvSpPr/>
          <p:nvPr/>
        </p:nvSpPr>
        <p:spPr>
          <a:xfrm>
            <a:off x="705853" y="675178"/>
            <a:ext cx="10933840" cy="923330"/>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Κόστος</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Εξαλείφει</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το κόστος για </a:t>
            </a:r>
            <a:r>
              <a:rPr lang="el-GR" dirty="0">
                <a:latin typeface="Times New Roman" panose="02020603050405020304" pitchFamily="18" charset="0"/>
                <a:cs typeface="Times New Roman" panose="02020603050405020304" pitchFamily="18" charset="0"/>
              </a:rPr>
              <a:t>την αγορά υλικού και </a:t>
            </a:r>
            <a:r>
              <a:rPr lang="el-GR" dirty="0" smtClean="0">
                <a:latin typeface="Times New Roman" panose="02020603050405020304" pitchFamily="18" charset="0"/>
                <a:cs typeface="Times New Roman" panose="02020603050405020304" pitchFamily="18" charset="0"/>
              </a:rPr>
              <a:t>λογισμικού</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Εξαλείφει το κόστος της ηλεκτρικής ενέργειας για </a:t>
            </a:r>
            <a:r>
              <a:rPr lang="el-GR" dirty="0">
                <a:latin typeface="Times New Roman" panose="02020603050405020304" pitchFamily="18" charset="0"/>
                <a:cs typeface="Times New Roman" panose="02020603050405020304" pitchFamily="18" charset="0"/>
              </a:rPr>
              <a:t>τροφοδοσία και ψύξη </a:t>
            </a:r>
            <a:endParaRPr lang="el-GR" dirty="0" smtClean="0">
              <a:latin typeface="Times New Roman" panose="02020603050405020304" pitchFamily="18" charset="0"/>
              <a:cs typeface="Times New Roman" panose="02020603050405020304" pitchFamily="18" charset="0"/>
            </a:endParaRPr>
          </a:p>
        </p:txBody>
      </p:sp>
      <p:sp>
        <p:nvSpPr>
          <p:cNvPr id="11" name="Ορθογώνιο 10"/>
          <p:cNvSpPr/>
          <p:nvPr/>
        </p:nvSpPr>
        <p:spPr>
          <a:xfrm>
            <a:off x="705853" y="4224239"/>
            <a:ext cx="6096000" cy="1200329"/>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Ασφάλεια: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Ευρύ σύνολο πολιτικών, τεχνολογιών και ελέγχων που ενισχύουν τη στάση ασφαλείας συνολικά</a:t>
            </a:r>
          </a:p>
          <a:p>
            <a:endParaRPr lang="el-GR" dirty="0">
              <a:latin typeface="Times New Roman" panose="02020603050405020304" pitchFamily="18" charset="0"/>
              <a:cs typeface="Times New Roman" panose="02020603050405020304" pitchFamily="18" charset="0"/>
            </a:endParaRPr>
          </a:p>
        </p:txBody>
      </p:sp>
      <p:sp>
        <p:nvSpPr>
          <p:cNvPr id="12" name="Ορθογώνιο 11"/>
          <p:cNvSpPr/>
          <p:nvPr/>
        </p:nvSpPr>
        <p:spPr>
          <a:xfrm>
            <a:off x="705853" y="1584729"/>
            <a:ext cx="6096000" cy="1754326"/>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Απόδοση: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Παγκόσμιο δίκτυο ασφαλών κέντρων δεδομένων, τα οποία αναβαθμίζονται τακτικά στην τελευταία γενιά γρήγορου και αποτελεσματικού υπολογιστικού υλικού.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Μειωμένη καθυστέρηση δικτύου για εφαρμογές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Μεγαλύτερες οικονομίες κλίμακας.</a:t>
            </a:r>
          </a:p>
        </p:txBody>
      </p:sp>
      <p:sp>
        <p:nvSpPr>
          <p:cNvPr id="13" name="Ορθογώνιο 12"/>
          <p:cNvSpPr/>
          <p:nvPr/>
        </p:nvSpPr>
        <p:spPr>
          <a:xfrm>
            <a:off x="705853" y="3290500"/>
            <a:ext cx="6096000" cy="1200329"/>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Παγκόσμια κλίμακα: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Παροχή της σωστής ποσότητας πόρων πληροφορικής όταν χρειάζονται και από τη σωστή γεωγραφική τοποθεσία.</a:t>
            </a: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p:txBody>
      </p:sp>
      <p:pic>
        <p:nvPicPr>
          <p:cNvPr id="14" name="Εικόνα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096" y="3583224"/>
            <a:ext cx="4804610" cy="2402305"/>
          </a:xfrm>
          <a:prstGeom prst="rect">
            <a:avLst/>
          </a:prstGeom>
        </p:spPr>
      </p:pic>
      <p:sp>
        <p:nvSpPr>
          <p:cNvPr id="15" name="Ορθογώνιο 14"/>
          <p:cNvSpPr/>
          <p:nvPr/>
        </p:nvSpPr>
        <p:spPr>
          <a:xfrm>
            <a:off x="705853" y="5243384"/>
            <a:ext cx="6096000" cy="923330"/>
          </a:xfrm>
          <a:prstGeom prst="rect">
            <a:avLst/>
          </a:prstGeom>
        </p:spPr>
        <p:txBody>
          <a:bodyPr>
            <a:spAutoFit/>
          </a:bodyPr>
          <a:lstStyle/>
          <a:p>
            <a:r>
              <a:rPr lang="el-GR" b="1" dirty="0" smtClean="0">
                <a:latin typeface="Times New Roman" panose="02020603050405020304" pitchFamily="18" charset="0"/>
                <a:cs typeface="Times New Roman" panose="02020603050405020304" pitchFamily="18" charset="0"/>
              </a:rPr>
              <a:t>Τεχνητή Νοημοσύνη: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Χρησιμοποιώντας </a:t>
            </a:r>
            <a:r>
              <a:rPr lang="el-GR" dirty="0">
                <a:latin typeface="Times New Roman" panose="02020603050405020304" pitchFamily="18" charset="0"/>
                <a:cs typeface="Times New Roman" panose="02020603050405020304" pitchFamily="18" charset="0"/>
              </a:rPr>
              <a:t>έξυπνα μοντέλα για παροχή πολύτιμων πληροφοριών από τα δεδομένα που συλλέγονται. </a:t>
            </a:r>
          </a:p>
        </p:txBody>
      </p:sp>
      <p:sp>
        <p:nvSpPr>
          <p:cNvPr id="16"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24631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31</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latin typeface="Times New Roman" panose="02020603050405020304" pitchFamily="18" charset="0"/>
                  <a:cs typeface="Times New Roman" panose="02020603050405020304" pitchFamily="18" charset="0"/>
                </a:rPr>
                <a:t>Cloud Computing </a:t>
              </a:r>
              <a:r>
                <a:rPr lang="en-US" sz="3200" dirty="0" smtClean="0">
                  <a:latin typeface="Times New Roman" panose="02020603050405020304" pitchFamily="18" charset="0"/>
                  <a:cs typeface="Times New Roman" panose="02020603050405020304" pitchFamily="18" charset="0"/>
                </a:rPr>
                <a:t>(7/7)</a:t>
              </a:r>
              <a:endParaRPr lang="el-GR" sz="3200" dirty="0">
                <a:latin typeface="Times New Roman" panose="02020603050405020304" pitchFamily="18" charset="0"/>
                <a:cs typeface="Times New Roman" panose="02020603050405020304" pitchFamily="18" charset="0"/>
              </a:endParaRPr>
            </a:p>
          </p:txBody>
        </p:sp>
      </p:grpSp>
      <p:sp>
        <p:nvSpPr>
          <p:cNvPr id="8" name="Ορθογώνιο 7"/>
          <p:cNvSpPr/>
          <p:nvPr/>
        </p:nvSpPr>
        <p:spPr>
          <a:xfrm>
            <a:off x="912108" y="4427039"/>
            <a:ext cx="5469642" cy="1477328"/>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Προσβασιμότητα: </a:t>
            </a:r>
            <a:endParaRPr lang="el-GR"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Άμεση πρόσβαση σε όλα τα</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Δεδομένα Ροή </a:t>
            </a:r>
            <a:r>
              <a:rPr lang="el-GR" dirty="0">
                <a:latin typeface="Times New Roman" panose="02020603050405020304" pitchFamily="18" charset="0"/>
                <a:cs typeface="Times New Roman" panose="02020603050405020304" pitchFamily="18" charset="0"/>
              </a:rPr>
              <a:t>ήχου και </a:t>
            </a:r>
            <a:r>
              <a:rPr lang="el-GR" dirty="0" smtClean="0">
                <a:latin typeface="Times New Roman" panose="02020603050405020304" pitchFamily="18" charset="0"/>
                <a:cs typeface="Times New Roman" panose="02020603050405020304" pitchFamily="18" charset="0"/>
              </a:rPr>
              <a:t>βίντεο </a:t>
            </a:r>
            <a:r>
              <a:rPr lang="el-GR" dirty="0">
                <a:latin typeface="Times New Roman" panose="02020603050405020304" pitchFamily="18" charset="0"/>
                <a:cs typeface="Times New Roman" panose="02020603050405020304" pitchFamily="18" charset="0"/>
              </a:rPr>
              <a:t>οπουδήποτε, οποτεδήποτε, σε οποιαδήποτε συσκευή με βίντεο και ήχο υψηλής ευκρίνειας με παγκόσμια διανομή. </a:t>
            </a:r>
          </a:p>
        </p:txBody>
      </p:sp>
      <p:sp>
        <p:nvSpPr>
          <p:cNvPr id="9" name="Ορθογώνιο 8"/>
          <p:cNvSpPr/>
          <p:nvPr/>
        </p:nvSpPr>
        <p:spPr>
          <a:xfrm>
            <a:off x="944690" y="1764539"/>
            <a:ext cx="5841121" cy="1200329"/>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Παραγωγικότητα: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Αφαιρεί την ανάγκη για πολλές εργασίες,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όπως ρύθμιση υλικού, επιδιόρθωση λογισμικού και άλλες χρονοβόρες εργασίες διαχείρισης IT. </a:t>
            </a:r>
          </a:p>
        </p:txBody>
      </p:sp>
      <p:sp>
        <p:nvSpPr>
          <p:cNvPr id="10" name="Ορθογώνιο 9"/>
          <p:cNvSpPr/>
          <p:nvPr/>
        </p:nvSpPr>
        <p:spPr>
          <a:xfrm>
            <a:off x="912108" y="768252"/>
            <a:ext cx="6096000" cy="923330"/>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Ταχύτητα: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Τεράστιες ποσότητες υπολογιστικών πόρων</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Κανένας περιορισμός ταχύτητας λόγο υπολογιστικού χώρου </a:t>
            </a:r>
          </a:p>
        </p:txBody>
      </p:sp>
      <p:pic>
        <p:nvPicPr>
          <p:cNvPr id="14" name="Εικόνα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0" y="3380939"/>
            <a:ext cx="4877172" cy="2709540"/>
          </a:xfrm>
          <a:prstGeom prst="rect">
            <a:avLst/>
          </a:prstGeom>
        </p:spPr>
      </p:pic>
      <p:sp>
        <p:nvSpPr>
          <p:cNvPr id="15" name="Ορθογώνιο 14"/>
          <p:cNvSpPr/>
          <p:nvPr/>
        </p:nvSpPr>
        <p:spPr>
          <a:xfrm>
            <a:off x="1097090" y="3153753"/>
            <a:ext cx="5758618" cy="1200329"/>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Αξιοπιστία: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Δημιουργία αντιγράφων ασφαλείας δεδομένων</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Δεδομένα σε πολλαπλούς περιττούς </a:t>
            </a:r>
            <a:r>
              <a:rPr lang="el-GR" dirty="0" err="1">
                <a:latin typeface="Times New Roman" panose="02020603050405020304" pitchFamily="18" charset="0"/>
                <a:cs typeface="Times New Roman" panose="02020603050405020304" pitchFamily="18" charset="0"/>
              </a:rPr>
              <a:t>ιστότοπους</a:t>
            </a:r>
            <a:r>
              <a:rPr lang="el-GR" dirty="0">
                <a:latin typeface="Times New Roman" panose="02020603050405020304" pitchFamily="18" charset="0"/>
                <a:cs typeface="Times New Roman" panose="02020603050405020304" pitchFamily="18" charset="0"/>
              </a:rPr>
              <a:t> στο δίκτυο του </a:t>
            </a:r>
            <a:r>
              <a:rPr lang="el-GR" dirty="0" err="1">
                <a:latin typeface="Times New Roman" panose="02020603050405020304" pitchFamily="18" charset="0"/>
                <a:cs typeface="Times New Roman" panose="02020603050405020304" pitchFamily="18" charset="0"/>
              </a:rPr>
              <a:t>παρόχου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a:t>
            </a:r>
          </a:p>
        </p:txBody>
      </p:sp>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13951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32</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(1/9)</a:t>
              </a:r>
              <a:endParaRPr lang="el-GR" sz="3200" dirty="0">
                <a:latin typeface="Times New Roman" panose="02020603050405020304" pitchFamily="18" charset="0"/>
                <a:cs typeface="Times New Roman" panose="02020603050405020304" pitchFamily="18" charset="0"/>
              </a:endParaRPr>
            </a:p>
          </p:txBody>
        </p:sp>
      </p:grpSp>
      <p:sp>
        <p:nvSpPr>
          <p:cNvPr id="7" name="Ορθογώνιο 6"/>
          <p:cNvSpPr/>
          <p:nvPr/>
        </p:nvSpPr>
        <p:spPr>
          <a:xfrm>
            <a:off x="997841" y="3814242"/>
            <a:ext cx="10759669" cy="2308324"/>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Αναπόφευκτες και συχνά μεγάλες αλλαγές</a:t>
            </a:r>
            <a:r>
              <a:rPr lang="el-GR" dirty="0">
                <a:latin typeface="Times New Roman" panose="02020603050405020304" pitchFamily="18" charset="0"/>
                <a:cs typeface="Times New Roman" panose="02020603050405020304" pitchFamily="18" charset="0"/>
              </a:rPr>
              <a:t> που συμβαίνουν στον </a:t>
            </a:r>
            <a:r>
              <a:rPr lang="el-GR" dirty="0" smtClean="0">
                <a:latin typeface="Times New Roman" panose="02020603050405020304" pitchFamily="18" charset="0"/>
                <a:cs typeface="Times New Roman" panose="02020603050405020304" pitchFamily="18" charset="0"/>
              </a:rPr>
              <a:t>πλανήτη (</a:t>
            </a:r>
            <a:r>
              <a:rPr lang="el-GR" dirty="0">
                <a:latin typeface="Times New Roman" panose="02020603050405020304" pitchFamily="18" charset="0"/>
                <a:cs typeface="Times New Roman" panose="02020603050405020304" pitchFamily="18" charset="0"/>
              </a:rPr>
              <a:t>π.χ. αύξηση της μόλυνσης του περιβάλλοντος, η μείωση των διαθέσιμων φυσικών πόρων). </a:t>
            </a:r>
            <a:endParaRPr lang="en-US" dirty="0" smtClean="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Φυσικές καταστροφές και συχνές πλημμύρες </a:t>
            </a:r>
            <a:r>
              <a:rPr lang="el-GR" dirty="0">
                <a:latin typeface="Times New Roman" panose="02020603050405020304" pitchFamily="18" charset="0"/>
                <a:cs typeface="Times New Roman" panose="02020603050405020304" pitchFamily="18" charset="0"/>
              </a:rPr>
              <a:t>οι οποίες μπορούν να θέσουν σε κίνδυνο τα νησιά με το πιο χαμηλό υψόμετρο αλλά και πολυσύχναστους ποταμούς. </a:t>
            </a:r>
            <a:endParaRPr lang="en-US" dirty="0" smtClean="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Η μεταβολή του κλίματος </a:t>
            </a:r>
            <a:r>
              <a:rPr lang="el-GR" dirty="0">
                <a:latin typeface="Times New Roman" panose="02020603050405020304" pitchFamily="18" charset="0"/>
                <a:cs typeface="Times New Roman" panose="02020603050405020304" pitchFamily="18" charset="0"/>
              </a:rPr>
              <a:t>προξενεί περιβαλλοντικές πιέσεις και κοινωνικές κρίσεις σε περιοχές που είναι ήδη ευάλωτες σε φυσικούς κινδύνους, φτώχεια και συγκρούσεις</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771" y="734565"/>
            <a:ext cx="4584472" cy="2862748"/>
          </a:xfrm>
          <a:prstGeom prst="rect">
            <a:avLst/>
          </a:prstGeom>
        </p:spPr>
      </p:pic>
      <p:sp>
        <p:nvSpPr>
          <p:cNvPr id="11" name="Ορθογώνιο 10"/>
          <p:cNvSpPr/>
          <p:nvPr/>
        </p:nvSpPr>
        <p:spPr>
          <a:xfrm>
            <a:off x="4490412" y="2915484"/>
            <a:ext cx="1204831" cy="369332"/>
          </a:xfrm>
          <a:prstGeom prst="rect">
            <a:avLst/>
          </a:prstGeom>
        </p:spPr>
        <p:txBody>
          <a:bodyPr wrap="square">
            <a:spAutoFit/>
          </a:bodyPr>
          <a:lstStyle/>
          <a:p>
            <a:r>
              <a:rPr lang="el-GR" dirty="0" smtClean="0">
                <a:latin typeface="Times New Roman" panose="02020603050405020304" pitchFamily="18" charset="0"/>
                <a:cs typeface="Times New Roman" panose="02020603050405020304" pitchFamily="18" charset="0"/>
              </a:rPr>
              <a:t>Πρόβλημα</a:t>
            </a:r>
            <a:endParaRPr lang="el-GR" dirty="0">
              <a:latin typeface="Times New Roman" panose="02020603050405020304" pitchFamily="18" charset="0"/>
              <a:cs typeface="Times New Roman" panose="02020603050405020304" pitchFamily="18" charset="0"/>
            </a:endParaRPr>
          </a:p>
        </p:txBody>
      </p:sp>
      <p:pic>
        <p:nvPicPr>
          <p:cNvPr id="12" name="Εικόνα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1770" y="776033"/>
            <a:ext cx="4349991" cy="2821280"/>
          </a:xfrm>
          <a:prstGeom prst="rect">
            <a:avLst/>
          </a:prstGeom>
        </p:spPr>
      </p:pic>
      <p:sp>
        <p:nvSpPr>
          <p:cNvPr id="13"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07690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33</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(2/9)</a:t>
              </a:r>
              <a:endParaRPr lang="el-GR" sz="3200" dirty="0">
                <a:latin typeface="Times New Roman" panose="02020603050405020304" pitchFamily="18" charset="0"/>
                <a:cs typeface="Times New Roman" panose="02020603050405020304" pitchFamily="18" charset="0"/>
              </a:endParaRPr>
            </a:p>
          </p:txBody>
        </p:sp>
      </p:gr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003" y="1009667"/>
            <a:ext cx="3214395" cy="1746690"/>
          </a:xfrm>
          <a:prstGeom prst="rect">
            <a:avLst/>
          </a:prstGeom>
        </p:spPr>
      </p:pic>
      <p:sp>
        <p:nvSpPr>
          <p:cNvPr id="9" name="Ορθογώνιο 8"/>
          <p:cNvSpPr/>
          <p:nvPr/>
        </p:nvSpPr>
        <p:spPr>
          <a:xfrm>
            <a:off x="5233915" y="1009667"/>
            <a:ext cx="6096000" cy="4801314"/>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Χρήση ολοκληρωμένων συστημάτων </a:t>
            </a:r>
            <a:r>
              <a:rPr lang="el-GR" dirty="0">
                <a:latin typeface="Times New Roman" panose="02020603050405020304" pitchFamily="18" charset="0"/>
                <a:cs typeface="Times New Roman" panose="02020603050405020304" pitchFamily="18" charset="0"/>
              </a:rPr>
              <a:t>επικοινωνίας για να βοηθήσει τις κοινότητες να προετοιμαστούν για επικίνδυνα συμβάντα που σχετίζονται με το κλίμα. </a:t>
            </a:r>
            <a:endParaRPr lang="en-US" dirty="0" smtClean="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Σώζει ζωές και θέσεις εργασίας, γη και υποδομές και υποστηρίζει τη μακροπρόθεσμη βιωσιμότητα. </a:t>
            </a:r>
          </a:p>
          <a:p>
            <a:endParaRPr lang="en-US" dirty="0" smtClean="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Τα </a:t>
            </a:r>
            <a:r>
              <a:rPr lang="el-GR" dirty="0">
                <a:latin typeface="Times New Roman" panose="02020603050405020304" pitchFamily="18" charset="0"/>
                <a:cs typeface="Times New Roman" panose="02020603050405020304" pitchFamily="18" charset="0"/>
              </a:rPr>
              <a:t>συστήματα έγκαιρης προειδοποίησης θα βοηθήσουν τους δημόσιους λειτουργούς και τους διοικητικούς υπαλλήλους στον προγραμματισμό τους, εξοικονομώντας χρήματα μακροπρόθεσμα και προστατεύοντας τις οικονομίες. </a:t>
            </a:r>
          </a:p>
          <a:p>
            <a:endParaRPr lang="en-US" dirty="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Τα </a:t>
            </a:r>
            <a:r>
              <a:rPr lang="el-GR" dirty="0">
                <a:latin typeface="Times New Roman" panose="02020603050405020304" pitchFamily="18" charset="0"/>
                <a:cs typeface="Times New Roman" panose="02020603050405020304" pitchFamily="18" charset="0"/>
              </a:rPr>
              <a:t>συστήματα εξασφαλίζουν ετοιμότητα και ταχεία απόκριση σε φυσικές καταστροφές, χρησιμοποιώντας ένα μοντέλο που ενσωματώνει τα στοιχεία της γνώσης κινδύνου, της παρακολούθησης και της πρόβλεψης, της διάδοσης πληροφοριών και της απόκρισης σε προειδοποιήσεις.</a:t>
            </a:r>
          </a:p>
        </p:txBody>
      </p:sp>
      <p:sp>
        <p:nvSpPr>
          <p:cNvPr id="1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56821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34</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(3/9)</a:t>
              </a:r>
              <a:endParaRPr lang="el-GR" sz="3200" dirty="0">
                <a:latin typeface="Times New Roman" panose="02020603050405020304" pitchFamily="18" charset="0"/>
                <a:cs typeface="Times New Roman" panose="02020603050405020304" pitchFamily="18" charset="0"/>
              </a:endParaRPr>
            </a:p>
          </p:txBody>
        </p:sp>
      </p:gr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9636" y="1368307"/>
            <a:ext cx="3603062" cy="3424831"/>
          </a:xfrm>
          <a:prstGeom prst="rect">
            <a:avLst/>
          </a:prstGeom>
        </p:spPr>
      </p:pic>
      <p:sp>
        <p:nvSpPr>
          <p:cNvPr id="9" name="Ορθογώνιο 8"/>
          <p:cNvSpPr/>
          <p:nvPr/>
        </p:nvSpPr>
        <p:spPr>
          <a:xfrm>
            <a:off x="764671" y="700581"/>
            <a:ext cx="3569887" cy="2585323"/>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Γνώση κινδύνου</a:t>
            </a:r>
            <a:r>
              <a:rPr lang="el-GR"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Συστηματική συλλογή και ανάλυση δεδομένων,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έλεγχος της δυναμικής φύσης των κινδύνων και των τρωτών σημείων</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H εκτίμηση του κινδύνου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Καθορισμός προτεραιοτήτων, και στρατηγικών προλήψεων</a:t>
            </a:r>
            <a:endParaRPr lang="el-GR" dirty="0">
              <a:latin typeface="Times New Roman" panose="02020603050405020304" pitchFamily="18" charset="0"/>
              <a:cs typeface="Times New Roman" panose="02020603050405020304" pitchFamily="18" charset="0"/>
            </a:endParaRPr>
          </a:p>
        </p:txBody>
      </p:sp>
      <p:sp>
        <p:nvSpPr>
          <p:cNvPr id="10" name="Ορθογώνιο 9"/>
          <p:cNvSpPr/>
          <p:nvPr/>
        </p:nvSpPr>
        <p:spPr>
          <a:xfrm>
            <a:off x="7910687" y="4217983"/>
            <a:ext cx="3934848" cy="2031325"/>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Ετοιμότητα και Ανταπόκριση</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Αντίληψη κινδύνου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σεβασμό </a:t>
            </a:r>
            <a:r>
              <a:rPr lang="el-GR" dirty="0">
                <a:latin typeface="Times New Roman" panose="02020603050405020304" pitchFamily="18" charset="0"/>
                <a:cs typeface="Times New Roman" panose="02020603050405020304" pitchFamily="18" charset="0"/>
              </a:rPr>
              <a:t>στην υπηρεσία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καλή </a:t>
            </a:r>
            <a:r>
              <a:rPr lang="el-GR" dirty="0">
                <a:latin typeface="Times New Roman" panose="02020603050405020304" pitchFamily="18" charset="0"/>
                <a:cs typeface="Times New Roman" panose="02020603050405020304" pitchFamily="18" charset="0"/>
              </a:rPr>
              <a:t>διακυβέρνηση και τα κατάλληλα σχέδια </a:t>
            </a:r>
            <a:r>
              <a:rPr lang="el-GR" dirty="0" smtClean="0">
                <a:latin typeface="Times New Roman" panose="02020603050405020304" pitchFamily="18" charset="0"/>
                <a:cs typeface="Times New Roman" panose="02020603050405020304" pitchFamily="18" charset="0"/>
              </a:rPr>
              <a:t>δράσης</a:t>
            </a:r>
            <a:endParaRPr lang="el-GR"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ευαισθητοποίηση </a:t>
            </a:r>
            <a:r>
              <a:rPr lang="el-GR" dirty="0">
                <a:latin typeface="Times New Roman" panose="02020603050405020304" pitchFamily="18" charset="0"/>
                <a:cs typeface="Times New Roman" panose="02020603050405020304" pitchFamily="18" charset="0"/>
              </a:rPr>
              <a:t>του κοινού και η εκπαίδευση. </a:t>
            </a:r>
          </a:p>
        </p:txBody>
      </p:sp>
      <p:sp>
        <p:nvSpPr>
          <p:cNvPr id="11" name="Ορθογώνιο 10"/>
          <p:cNvSpPr/>
          <p:nvPr/>
        </p:nvSpPr>
        <p:spPr>
          <a:xfrm>
            <a:off x="664800" y="4525591"/>
            <a:ext cx="6096000" cy="1754326"/>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Διάδοση πληροφοριών</a:t>
            </a:r>
            <a:r>
              <a:rPr lang="el-GR" b="1"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Ολοκληρωμένα συστήματα επικοινωνίας</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Άμεση διάδοση πληροφοριών</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Μεταξύ των στοιχείων της δομής</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Αρμόδιες υπηρεσίες και φορείς</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Ανθρώπους</a:t>
            </a:r>
            <a:endParaRPr lang="el-GR" dirty="0">
              <a:latin typeface="Times New Roman" panose="02020603050405020304" pitchFamily="18" charset="0"/>
              <a:cs typeface="Times New Roman" panose="02020603050405020304" pitchFamily="18" charset="0"/>
            </a:endParaRPr>
          </a:p>
        </p:txBody>
      </p:sp>
      <p:sp>
        <p:nvSpPr>
          <p:cNvPr id="12" name="Ορθογώνιο 11"/>
          <p:cNvSpPr/>
          <p:nvPr/>
        </p:nvSpPr>
        <p:spPr>
          <a:xfrm>
            <a:off x="7824788" y="700581"/>
            <a:ext cx="3934848" cy="1477328"/>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Παρακολούθηση και πρόβλεψη: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έγκαιρη εκτίμηση του κινδύνου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συστήματα με αξιόπιστες δυνατότητες παρακολούθησης και πρόβλεψης.</a:t>
            </a:r>
          </a:p>
        </p:txBody>
      </p:sp>
      <p:sp>
        <p:nvSpPr>
          <p:cNvPr id="13"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354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35</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(4/9)</a:t>
              </a:r>
              <a:endParaRPr lang="el-GR" sz="3200" dirty="0">
                <a:latin typeface="Times New Roman" panose="02020603050405020304" pitchFamily="18" charset="0"/>
                <a:cs typeface="Times New Roman" panose="02020603050405020304" pitchFamily="18" charset="0"/>
              </a:endParaRPr>
            </a:p>
          </p:txBody>
        </p:sp>
      </p:gr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772966"/>
            <a:ext cx="9651084" cy="5292335"/>
          </a:xfrm>
          <a:prstGeom prst="rect">
            <a:avLst/>
          </a:prstGeom>
        </p:spPr>
      </p:pic>
      <p:sp>
        <p:nvSpPr>
          <p:cNvPr id="8"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46420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36</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(5/9)</a:t>
              </a:r>
              <a:endParaRPr lang="el-GR" sz="3200" dirty="0">
                <a:latin typeface="Times New Roman" panose="02020603050405020304" pitchFamily="18" charset="0"/>
                <a:cs typeface="Times New Roman" panose="02020603050405020304" pitchFamily="18" charset="0"/>
              </a:endParaRPr>
            </a:p>
          </p:txBody>
        </p:sp>
      </p:grpSp>
      <p:sp>
        <p:nvSpPr>
          <p:cNvPr id="9" name="Ορθογώνιο 8"/>
          <p:cNvSpPr/>
          <p:nvPr/>
        </p:nvSpPr>
        <p:spPr>
          <a:xfrm>
            <a:off x="741097" y="705671"/>
            <a:ext cx="7047749" cy="5632311"/>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Σημαντικός ρόλος των </a:t>
            </a:r>
            <a:r>
              <a:rPr lang="en-US" b="1" dirty="0" err="1" smtClean="0">
                <a:latin typeface="Times New Roman" panose="02020603050405020304" pitchFamily="18" charset="0"/>
                <a:cs typeface="Times New Roman" panose="02020603050405020304" pitchFamily="18" charset="0"/>
              </a:rPr>
              <a:t>IoT</a:t>
            </a:r>
            <a:r>
              <a:rPr lang="en-US" b="1"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στα Συστήματα Έγκαιρης Προειδοποίησης.</a:t>
            </a:r>
          </a:p>
          <a:p>
            <a:endParaRPr lang="el-GR" dirty="0" smtClean="0">
              <a:latin typeface="Times New Roman" panose="02020603050405020304" pitchFamily="18" charset="0"/>
              <a:cs typeface="Times New Roman" panose="02020603050405020304" pitchFamily="18" charset="0"/>
            </a:endParaRPr>
          </a:p>
          <a:p>
            <a:r>
              <a:rPr lang="el-GR" b="1" dirty="0" smtClean="0">
                <a:latin typeface="Times New Roman" panose="02020603050405020304" pitchFamily="18" charset="0"/>
                <a:cs typeface="Times New Roman" panose="02020603050405020304" pitchFamily="18" charset="0"/>
              </a:rPr>
              <a:t>Νέοι αισθητήρες</a:t>
            </a:r>
            <a:r>
              <a:rPr lang="el-GR" dirty="0" smtClean="0">
                <a:latin typeface="Times New Roman" panose="02020603050405020304" pitchFamily="18" charset="0"/>
                <a:cs typeface="Times New Roman" panose="02020603050405020304" pitchFamily="18" charset="0"/>
              </a:rPr>
              <a:t> μεγαλύτερης ακρίβειας και φτηνότεροι</a:t>
            </a:r>
          </a:p>
          <a:p>
            <a:endParaRPr lang="el-GR" dirty="0" smtClean="0">
              <a:latin typeface="Times New Roman" panose="02020603050405020304" pitchFamily="18" charset="0"/>
              <a:cs typeface="Times New Roman" panose="02020603050405020304" pitchFamily="18" charset="0"/>
            </a:endParaRPr>
          </a:p>
          <a:p>
            <a:r>
              <a:rPr lang="el-GR" b="1" dirty="0" smtClean="0">
                <a:latin typeface="Times New Roman" panose="02020603050405020304" pitchFamily="18" charset="0"/>
                <a:cs typeface="Times New Roman" panose="02020603050405020304" pitchFamily="18" charset="0"/>
              </a:rPr>
              <a:t>Δυνατότητα αποθήκευσης</a:t>
            </a:r>
            <a:r>
              <a:rPr lang="el-GR" dirty="0" smtClean="0">
                <a:latin typeface="Times New Roman" panose="02020603050405020304" pitchFamily="18" charset="0"/>
                <a:cs typeface="Times New Roman" panose="02020603050405020304" pitchFamily="18" charset="0"/>
              </a:rPr>
              <a:t> μετρήσεων των αισθητήρων, εικόνων από δορυφόρους, κ.α. απευθείας στο διαδίκτυο</a:t>
            </a:r>
          </a:p>
          <a:p>
            <a:endParaRPr lang="el-GR" dirty="0" smtClean="0">
              <a:latin typeface="Times New Roman" panose="02020603050405020304" pitchFamily="18" charset="0"/>
              <a:cs typeface="Times New Roman" panose="02020603050405020304" pitchFamily="18" charset="0"/>
            </a:endParaRPr>
          </a:p>
          <a:p>
            <a:r>
              <a:rPr lang="el-GR" b="1" dirty="0" smtClean="0">
                <a:latin typeface="Times New Roman" panose="02020603050405020304" pitchFamily="18" charset="0"/>
                <a:cs typeface="Times New Roman" panose="02020603050405020304" pitchFamily="18" charset="0"/>
              </a:rPr>
              <a:t>Άμεσος διαμοιρασμός δεδομένων </a:t>
            </a:r>
            <a:r>
              <a:rPr lang="el-GR" dirty="0" smtClean="0">
                <a:latin typeface="Times New Roman" panose="02020603050405020304" pitchFamily="18" charset="0"/>
                <a:cs typeface="Times New Roman" panose="02020603050405020304" pitchFamily="18" charset="0"/>
              </a:rPr>
              <a:t>στις αρμόδιες υπηρεσίες και φορείς αλλά και σε οποιονδήποτε χρήστη. </a:t>
            </a:r>
          </a:p>
          <a:p>
            <a:endParaRPr lang="el-GR" dirty="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Χρήση κινητών τηλεφώνων, ηλεκτρονικών υπολογιστών και διαδικτύου για </a:t>
            </a:r>
            <a:r>
              <a:rPr lang="el-GR" b="1" dirty="0" smtClean="0">
                <a:latin typeface="Times New Roman" panose="02020603050405020304" pitchFamily="18" charset="0"/>
                <a:cs typeface="Times New Roman" panose="02020603050405020304" pitchFamily="18" charset="0"/>
              </a:rPr>
              <a:t>άμεση μεταφορά πληροφοριών</a:t>
            </a:r>
          </a:p>
          <a:p>
            <a:endParaRPr lang="el-GR" b="1" dirty="0" smtClean="0">
              <a:latin typeface="Times New Roman" panose="02020603050405020304" pitchFamily="18" charset="0"/>
              <a:cs typeface="Times New Roman" panose="02020603050405020304" pitchFamily="18" charset="0"/>
            </a:endParaRPr>
          </a:p>
          <a:p>
            <a:r>
              <a:rPr lang="el-GR" b="1" dirty="0" smtClean="0">
                <a:latin typeface="Times New Roman" panose="02020603050405020304" pitchFamily="18" charset="0"/>
                <a:cs typeface="Times New Roman" panose="02020603050405020304" pitchFamily="18" charset="0"/>
              </a:rPr>
              <a:t>Μεγάλη υπολογιστική ισχύ </a:t>
            </a:r>
            <a:r>
              <a:rPr lang="el-GR" dirty="0" smtClean="0">
                <a:latin typeface="Times New Roman" panose="02020603050405020304" pitchFamily="18" charset="0"/>
                <a:cs typeface="Times New Roman" panose="02020603050405020304" pitchFamily="18" charset="0"/>
              </a:rPr>
              <a:t>για άμεση εξόρυξη συμπερασμάτων.</a:t>
            </a:r>
          </a:p>
          <a:p>
            <a:endParaRPr lang="en-US" dirty="0" smtClean="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Επιτρέπει στο </a:t>
            </a:r>
            <a:r>
              <a:rPr lang="el-GR" b="1" dirty="0" smtClean="0">
                <a:latin typeface="Times New Roman" panose="02020603050405020304" pitchFamily="18" charset="0"/>
                <a:cs typeface="Times New Roman" panose="02020603050405020304" pitchFamily="18" charset="0"/>
              </a:rPr>
              <a:t>συνδυασμό</a:t>
            </a:r>
            <a:r>
              <a:rPr lang="el-GR" dirty="0" smtClean="0">
                <a:latin typeface="Times New Roman" panose="02020603050405020304" pitchFamily="18" charset="0"/>
                <a:cs typeface="Times New Roman" panose="02020603050405020304" pitchFamily="18" charset="0"/>
              </a:rPr>
              <a:t> περισσότερων ομάδων καταγραφής φαινομένων</a:t>
            </a:r>
          </a:p>
          <a:p>
            <a:endParaRPr lang="en-US" dirty="0" smtClean="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Μπορούν να εφαρμοστούν στα δεδομένα ευκολότερα και ταχύτερα </a:t>
            </a:r>
            <a:r>
              <a:rPr lang="el-GR" b="1" dirty="0" smtClean="0">
                <a:latin typeface="Times New Roman" panose="02020603050405020304" pitchFamily="18" charset="0"/>
                <a:cs typeface="Times New Roman" panose="02020603050405020304" pitchFamily="18" charset="0"/>
              </a:rPr>
              <a:t>τεχνικές ΑΙ</a:t>
            </a:r>
          </a:p>
        </p:txBody>
      </p:sp>
      <p:pic>
        <p:nvPicPr>
          <p:cNvPr id="7" name="Εικόνα 6"/>
          <p:cNvPicPr>
            <a:picLocks noChangeAspect="1"/>
          </p:cNvPicPr>
          <p:nvPr/>
        </p:nvPicPr>
        <p:blipFill rotWithShape="1">
          <a:blip r:embed="rId2">
            <a:extLst>
              <a:ext uri="{28A0092B-C50C-407E-A947-70E740481C1C}">
                <a14:useLocalDpi xmlns:a14="http://schemas.microsoft.com/office/drawing/2010/main" val="0"/>
              </a:ext>
            </a:extLst>
          </a:blip>
          <a:srcRect l="-4" t="4826" r="44256" b="2292"/>
          <a:stretch/>
        </p:blipFill>
        <p:spPr>
          <a:xfrm>
            <a:off x="7730926" y="705671"/>
            <a:ext cx="3662785" cy="3051174"/>
          </a:xfrm>
          <a:prstGeom prst="rect">
            <a:avLst/>
          </a:prstGeom>
        </p:spPr>
      </p:pic>
      <p:pic>
        <p:nvPicPr>
          <p:cNvPr id="15" name="Εικόνα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858" y="3849709"/>
            <a:ext cx="4191729" cy="2395409"/>
          </a:xfrm>
          <a:prstGeom prst="rect">
            <a:avLst/>
          </a:prstGeom>
        </p:spPr>
      </p:pic>
      <p:sp>
        <p:nvSpPr>
          <p:cNvPr id="1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2608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3444"/>
            <a:ext cx="12141832" cy="6896326"/>
            <a:chOff x="52365" y="-3444"/>
            <a:chExt cx="12141832" cy="6896326"/>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n-US" sz="1600" dirty="0" smtClean="0">
                  <a:solidFill>
                    <a:schemeClr val="tx1">
                      <a:lumMod val="85000"/>
                      <a:lumOff val="15000"/>
                    </a:schemeClr>
                  </a:solidFill>
                  <a:latin typeface="Times New Roman" panose="02020603050405020304" pitchFamily="18" charset="0"/>
                  <a:cs typeface="Times New Roman" panose="02020603050405020304" pitchFamily="18" charset="0"/>
                </a:rPr>
                <a:t>2</a:t>
              </a:r>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7</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pic>
        <p:nvPicPr>
          <p:cNvPr id="8" name="Εικόνα 7"/>
          <p:cNvPicPr>
            <a:picLocks noChangeAspect="1"/>
          </p:cNvPicPr>
          <p:nvPr/>
        </p:nvPicPr>
        <p:blipFill rotWithShape="1">
          <a:blip r:embed="rId2">
            <a:extLst>
              <a:ext uri="{28A0092B-C50C-407E-A947-70E740481C1C}">
                <a14:useLocalDpi xmlns:a14="http://schemas.microsoft.com/office/drawing/2010/main" val="0"/>
              </a:ext>
            </a:extLst>
          </a:blip>
          <a:srcRect b="2043"/>
          <a:stretch/>
        </p:blipFill>
        <p:spPr>
          <a:xfrm>
            <a:off x="876767" y="795989"/>
            <a:ext cx="10398640" cy="5415937"/>
          </a:xfrm>
          <a:prstGeom prst="rect">
            <a:avLst/>
          </a:prstGeom>
        </p:spPr>
      </p:pic>
      <p:sp>
        <p:nvSpPr>
          <p:cNvPr id="9"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(6/9)</a:t>
            </a:r>
            <a:endParaRPr lang="el-GR" sz="3200" dirty="0">
              <a:latin typeface="Times New Roman" panose="02020603050405020304" pitchFamily="18" charset="0"/>
              <a:cs typeface="Times New Roman" panose="02020603050405020304" pitchFamily="18" charset="0"/>
            </a:endParaRPr>
          </a:p>
        </p:txBody>
      </p:sp>
      <p:sp>
        <p:nvSpPr>
          <p:cNvPr id="1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0889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3444"/>
            <a:ext cx="12141832" cy="6896326"/>
            <a:chOff x="52365" y="-3444"/>
            <a:chExt cx="12141832" cy="6896326"/>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38</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927" y="865064"/>
            <a:ext cx="5458162" cy="2529399"/>
          </a:xfrm>
          <a:prstGeom prst="rect">
            <a:avLst/>
          </a:prstGeom>
        </p:spPr>
      </p:pic>
      <p:sp>
        <p:nvSpPr>
          <p:cNvPr id="8" name="Ορθογώνιο 7"/>
          <p:cNvSpPr/>
          <p:nvPr/>
        </p:nvSpPr>
        <p:spPr>
          <a:xfrm>
            <a:off x="599008" y="3394463"/>
            <a:ext cx="6096000" cy="646331"/>
          </a:xfrm>
          <a:prstGeom prst="rect">
            <a:avLst/>
          </a:prstGeom>
        </p:spPr>
        <p:txBody>
          <a:bodyPr>
            <a:spAutoFit/>
          </a:bodyPr>
          <a:lstStyle/>
          <a:p>
            <a:pPr algn="ctr"/>
            <a:r>
              <a:rPr lang="el-GR" b="1" dirty="0">
                <a:latin typeface="Times New Roman" panose="02020603050405020304" pitchFamily="18" charset="0"/>
                <a:cs typeface="Times New Roman" panose="02020603050405020304" pitchFamily="18" charset="0"/>
              </a:rPr>
              <a:t>Έγκαιρη </a:t>
            </a:r>
            <a:r>
              <a:rPr lang="el-GR" b="1" dirty="0" smtClean="0">
                <a:latin typeface="Times New Roman" panose="02020603050405020304" pitchFamily="18" charset="0"/>
                <a:cs typeface="Times New Roman" panose="02020603050405020304" pitchFamily="18" charset="0"/>
              </a:rPr>
              <a:t>Ειδοποίηση Πυρκαγιάς </a:t>
            </a:r>
            <a:endParaRPr lang="en-US" b="1" dirty="0" smtClean="0">
              <a:latin typeface="Times New Roman" panose="02020603050405020304" pitchFamily="18" charset="0"/>
              <a:cs typeface="Times New Roman" panose="02020603050405020304" pitchFamily="18" charset="0"/>
            </a:endParaRPr>
          </a:p>
          <a:p>
            <a:pPr algn="ctr"/>
            <a:r>
              <a:rPr lang="el-GR" b="1" dirty="0" smtClean="0">
                <a:latin typeface="Times New Roman" panose="02020603050405020304" pitchFamily="18" charset="0"/>
                <a:cs typeface="Times New Roman" panose="02020603050405020304" pitchFamily="18" charset="0"/>
              </a:rPr>
              <a:t>σε </a:t>
            </a:r>
            <a:r>
              <a:rPr lang="en-US" b="1" dirty="0" smtClean="0">
                <a:latin typeface="Times New Roman" panose="02020603050405020304" pitchFamily="18" charset="0"/>
                <a:cs typeface="Times New Roman" panose="02020603050405020304" pitchFamily="18" charset="0"/>
              </a:rPr>
              <a:t>Smartphone/Tablet</a:t>
            </a:r>
            <a:endParaRPr lang="el-GR" b="1" dirty="0" smtClean="0">
              <a:latin typeface="Times New Roman" panose="02020603050405020304" pitchFamily="18" charset="0"/>
              <a:cs typeface="Times New Roman" panose="02020603050405020304" pitchFamily="18"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577" y="3202655"/>
            <a:ext cx="5029645" cy="2863445"/>
          </a:xfrm>
          <a:prstGeom prst="rect">
            <a:avLst/>
          </a:prstGeom>
        </p:spPr>
      </p:pic>
      <p:sp>
        <p:nvSpPr>
          <p:cNvPr id="10" name="Ορθογώνιο 9"/>
          <p:cNvSpPr/>
          <p:nvPr/>
        </p:nvSpPr>
        <p:spPr>
          <a:xfrm>
            <a:off x="6085038" y="2556324"/>
            <a:ext cx="6096000" cy="646331"/>
          </a:xfrm>
          <a:prstGeom prst="rect">
            <a:avLst/>
          </a:prstGeom>
        </p:spPr>
        <p:txBody>
          <a:bodyPr>
            <a:spAutoFit/>
          </a:bodyPr>
          <a:lstStyle/>
          <a:p>
            <a:pPr algn="ctr"/>
            <a:r>
              <a:rPr lang="el-GR" b="1" dirty="0">
                <a:latin typeface="Times New Roman" panose="02020603050405020304" pitchFamily="18" charset="0"/>
                <a:cs typeface="Times New Roman" panose="02020603050405020304" pitchFamily="18" charset="0"/>
              </a:rPr>
              <a:t>Έγκαιρη </a:t>
            </a:r>
            <a:r>
              <a:rPr lang="el-GR" b="1" dirty="0" smtClean="0">
                <a:latin typeface="Times New Roman" panose="02020603050405020304" pitchFamily="18" charset="0"/>
                <a:cs typeface="Times New Roman" panose="02020603050405020304" pitchFamily="18" charset="0"/>
              </a:rPr>
              <a:t>Ειδοποίηση Πυρκαγιάς</a:t>
            </a:r>
          </a:p>
          <a:p>
            <a:pPr algn="ctr"/>
            <a:r>
              <a:rPr lang="el-GR" b="1" dirty="0">
                <a:latin typeface="Times New Roman" panose="02020603050405020304" pitchFamily="18" charset="0"/>
                <a:cs typeface="Times New Roman" panose="02020603050405020304" pitchFamily="18" charset="0"/>
              </a:rPr>
              <a:t>σ</a:t>
            </a:r>
            <a:r>
              <a:rPr lang="el-GR" b="1" dirty="0" smtClean="0">
                <a:latin typeface="Times New Roman" panose="02020603050405020304" pitchFamily="18" charset="0"/>
                <a:cs typeface="Times New Roman" panose="02020603050405020304" pitchFamily="18" charset="0"/>
              </a:rPr>
              <a:t>ε Πυροσβεστική</a:t>
            </a:r>
            <a:endParaRPr lang="en-US" b="1" dirty="0" smtClean="0">
              <a:latin typeface="Times New Roman" panose="02020603050405020304" pitchFamily="18" charset="0"/>
              <a:cs typeface="Times New Roman" panose="02020603050405020304" pitchFamily="18" charset="0"/>
            </a:endParaRPr>
          </a:p>
        </p:txBody>
      </p:sp>
      <p:sp>
        <p:nvSpPr>
          <p:cNvPr id="11"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(7/9)</a:t>
            </a:r>
            <a:endParaRPr lang="el-GR" sz="3200" dirty="0">
              <a:latin typeface="Times New Roman" panose="02020603050405020304" pitchFamily="18" charset="0"/>
              <a:cs typeface="Times New Roman" panose="02020603050405020304" pitchFamily="18" charset="0"/>
            </a:endParaRPr>
          </a:p>
        </p:txBody>
      </p:sp>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236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3444"/>
            <a:ext cx="12141832" cy="6896326"/>
            <a:chOff x="52365" y="-3444"/>
            <a:chExt cx="12141832" cy="6896326"/>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39</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pic>
        <p:nvPicPr>
          <p:cNvPr id="11" name="Εικόνα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106" y="759809"/>
            <a:ext cx="5465704" cy="3538150"/>
          </a:xfrm>
          <a:prstGeom prst="rect">
            <a:avLst/>
          </a:prstGeom>
        </p:spPr>
      </p:pic>
      <p:pic>
        <p:nvPicPr>
          <p:cNvPr id="12" name="Εικόνα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105" y="2520892"/>
            <a:ext cx="5565340" cy="3567431"/>
          </a:xfrm>
          <a:prstGeom prst="rect">
            <a:avLst/>
          </a:prstGeom>
        </p:spPr>
      </p:pic>
      <p:sp>
        <p:nvSpPr>
          <p:cNvPr id="9" name="Ορθογώνιο 8"/>
          <p:cNvSpPr/>
          <p:nvPr/>
        </p:nvSpPr>
        <p:spPr>
          <a:xfrm>
            <a:off x="247290" y="4386795"/>
            <a:ext cx="6096000" cy="369332"/>
          </a:xfrm>
          <a:prstGeom prst="rect">
            <a:avLst/>
          </a:prstGeom>
        </p:spPr>
        <p:txBody>
          <a:bodyPr>
            <a:spAutoFit/>
          </a:bodyPr>
          <a:lstStyle/>
          <a:p>
            <a:pPr algn="ctr"/>
            <a:r>
              <a:rPr lang="el-GR" b="1" dirty="0" smtClean="0">
                <a:latin typeface="Times New Roman" panose="02020603050405020304" pitchFamily="18" charset="0"/>
                <a:cs typeface="Times New Roman" panose="02020603050405020304" pitchFamily="18" charset="0"/>
              </a:rPr>
              <a:t>Έγκαιρη Ειδοποίηση Πλημμύρας</a:t>
            </a:r>
          </a:p>
        </p:txBody>
      </p:sp>
      <p:sp>
        <p:nvSpPr>
          <p:cNvPr id="10" name="Ορθογώνιο 9"/>
          <p:cNvSpPr/>
          <p:nvPr/>
        </p:nvSpPr>
        <p:spPr>
          <a:xfrm>
            <a:off x="5813128" y="2107142"/>
            <a:ext cx="6096000" cy="369332"/>
          </a:xfrm>
          <a:prstGeom prst="rect">
            <a:avLst/>
          </a:prstGeom>
        </p:spPr>
        <p:txBody>
          <a:bodyPr>
            <a:spAutoFit/>
          </a:bodyPr>
          <a:lstStyle/>
          <a:p>
            <a:pPr algn="ctr"/>
            <a:r>
              <a:rPr lang="el-GR" b="1" dirty="0" smtClean="0">
                <a:latin typeface="Times New Roman" panose="02020603050405020304" pitchFamily="18" charset="0"/>
                <a:cs typeface="Times New Roman" panose="02020603050405020304" pitchFamily="18" charset="0"/>
              </a:rPr>
              <a:t>Έγκαιρη Ειδοποίηση Σεισμού</a:t>
            </a:r>
          </a:p>
        </p:txBody>
      </p:sp>
      <p:sp>
        <p:nvSpPr>
          <p:cNvPr id="14"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(8/9)</a:t>
            </a:r>
            <a:endParaRPr lang="el-GR" sz="3200" dirty="0">
              <a:latin typeface="Times New Roman" panose="02020603050405020304" pitchFamily="18" charset="0"/>
              <a:cs typeface="Times New Roman" panose="02020603050405020304" pitchFamily="18" charset="0"/>
            </a:endParaRPr>
          </a:p>
        </p:txBody>
      </p:sp>
      <p:sp>
        <p:nvSpPr>
          <p:cNvPr id="15"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115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287258" cy="338554"/>
            </a:xfrm>
            <a:prstGeom prst="rect">
              <a:avLst/>
            </a:prstGeom>
            <a:noFill/>
            <a:ln>
              <a:noFill/>
            </a:ln>
          </p:spPr>
          <p:txBody>
            <a:bodyPr wrap="none" rtlCol="0">
              <a:spAutoFit/>
            </a:bodyPr>
            <a:lstStyle/>
            <a:p>
              <a:r>
                <a:rPr lang="el-GR" sz="1600" dirty="0">
                  <a:solidFill>
                    <a:schemeClr val="tx1">
                      <a:lumMod val="85000"/>
                      <a:lumOff val="15000"/>
                    </a:schemeClr>
                  </a:solidFill>
                  <a:latin typeface="Times New Roman" panose="02020603050405020304" pitchFamily="18" charset="0"/>
                  <a:cs typeface="Times New Roman" panose="02020603050405020304" pitchFamily="18" charset="0"/>
                </a:rPr>
                <a:t>4</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smtClean="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smtClean="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smtClean="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Δίκτυο των Πραγμάτων, Ορισμός (2/3)</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703344" y="675178"/>
            <a:ext cx="7149317" cy="2308324"/>
          </a:xfrm>
          <a:prstGeom prst="rect">
            <a:avLst/>
          </a:prstGeom>
          <a:noFill/>
        </p:spPr>
        <p:txBody>
          <a:bodyPr wrap="square" rtlCol="0">
            <a:spAutoFit/>
          </a:bodyPr>
          <a:lstStyle/>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Internet </a:t>
            </a:r>
            <a:r>
              <a:rPr lang="el-GR" dirty="0" err="1">
                <a:latin typeface="Times New Roman" panose="02020603050405020304" pitchFamily="18" charset="0"/>
                <a:cs typeface="Times New Roman" panose="02020603050405020304" pitchFamily="18" charset="0"/>
              </a:rPr>
              <a:t>Architecture</a:t>
            </a:r>
            <a:r>
              <a:rPr lang="el-GR" dirty="0">
                <a:latin typeface="Times New Roman" panose="02020603050405020304" pitchFamily="18" charset="0"/>
                <a:cs typeface="Times New Roman" panose="02020603050405020304" pitchFamily="18" charset="0"/>
              </a:rPr>
              <a:t> Board – </a:t>
            </a:r>
            <a:r>
              <a:rPr lang="el-GR" dirty="0" smtClean="0">
                <a:latin typeface="Times New Roman" panose="02020603050405020304" pitchFamily="18" charset="0"/>
                <a:cs typeface="Times New Roman" panose="02020603050405020304" pitchFamily="18" charset="0"/>
              </a:rPr>
              <a:t>IAB</a:t>
            </a:r>
            <a:r>
              <a:rPr lang="en-US" dirty="0" smtClean="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1</a:t>
            </a:r>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r>
            <a:br>
              <a:rPr lang="el-GR" dirty="0">
                <a:latin typeface="Times New Roman" panose="02020603050405020304" pitchFamily="18" charset="0"/>
                <a:cs typeface="Times New Roman" panose="02020603050405020304" pitchFamily="18" charset="0"/>
              </a:rPr>
            </a:br>
            <a:r>
              <a:rPr lang="el-GR" dirty="0" smtClean="0">
                <a:latin typeface="Times New Roman" panose="02020603050405020304" pitchFamily="18" charset="0"/>
                <a:cs typeface="Times New Roman" panose="02020603050405020304" pitchFamily="18" charset="0"/>
              </a:rPr>
              <a:t>Ο </a:t>
            </a:r>
            <a:r>
              <a:rPr lang="el-GR" dirty="0">
                <a:latin typeface="Times New Roman" panose="02020603050405020304" pitchFamily="18" charset="0"/>
                <a:cs typeface="Times New Roman" panose="02020603050405020304" pitchFamily="18" charset="0"/>
              </a:rPr>
              <a:t>όρος «Διαδίκτυο των πραγμάτων»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δηλώνει μια τάση, όπου ένας μεγάλος αριθμός ενσωματωμένων συσκευών χρησιμοποιεί τις υπηρεσίες επικοινωνίας που προσφέρουν τα πρωτόκολλα Διαδικτύου. Πολλές από αυτές τις συσκευές, συχνά αποκαλούμενες «έξυπνα αντικείμενα», δε χρησιμοποιούνται άμεσα από τον άνθρωπο, αλλά είναι τοποθετημένα σε κτήρια, οχήματα ή είναι διάσπαρτα στο περιβάλλον</a:t>
            </a:r>
            <a:r>
              <a:rPr lang="el-G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l-GR" dirty="0" smtClean="0">
              <a:latin typeface="Times New Roman" panose="02020603050405020304" pitchFamily="18" charset="0"/>
              <a:cs typeface="Times New Roman" panose="02020603050405020304" pitchFamily="18" charset="0"/>
            </a:endParaRPr>
          </a:p>
        </p:txBody>
      </p:sp>
      <p:sp>
        <p:nvSpPr>
          <p:cNvPr id="8" name="Ορθογώνιο 7"/>
          <p:cNvSpPr/>
          <p:nvPr/>
        </p:nvSpPr>
        <p:spPr>
          <a:xfrm>
            <a:off x="633721" y="5788093"/>
            <a:ext cx="10746941" cy="523220"/>
          </a:xfrm>
          <a:prstGeom prst="rect">
            <a:avLst/>
          </a:prstGeom>
        </p:spPr>
        <p:txBody>
          <a:bodyPr wrap="square">
            <a:spAutoFit/>
          </a:bodyPr>
          <a:lstStyle/>
          <a:p>
            <a:r>
              <a:rPr lang="en-US" sz="1400" baseline="30000" dirty="0" smtClean="0">
                <a:solidFill>
                  <a:srgbClr val="222222"/>
                </a:solidFill>
                <a:latin typeface="Times New Roman" panose="02020603050405020304" pitchFamily="18" charset="0"/>
                <a:cs typeface="Times New Roman" panose="02020603050405020304" pitchFamily="18" charset="0"/>
              </a:rPr>
              <a:t>1</a:t>
            </a:r>
            <a:r>
              <a:rPr lang="en-US" sz="1400" dirty="0" smtClean="0">
                <a:solidFill>
                  <a:srgbClr val="222222"/>
                </a:solidFill>
                <a:latin typeface="Times New Roman" panose="02020603050405020304" pitchFamily="18" charset="0"/>
                <a:cs typeface="Times New Roman" panose="02020603050405020304" pitchFamily="18" charset="0"/>
              </a:rPr>
              <a:t> </a:t>
            </a:r>
            <a:r>
              <a:rPr lang="en-US" sz="1400" dirty="0" err="1" smtClean="0">
                <a:solidFill>
                  <a:srgbClr val="222222"/>
                </a:solidFill>
                <a:latin typeface="Times New Roman" panose="02020603050405020304" pitchFamily="18" charset="0"/>
                <a:cs typeface="Times New Roman" panose="02020603050405020304" pitchFamily="18" charset="0"/>
              </a:rPr>
              <a:t>Tschofenig</a:t>
            </a:r>
            <a:r>
              <a:rPr lang="en-US" sz="1400" dirty="0" smtClean="0">
                <a:solidFill>
                  <a:srgbClr val="222222"/>
                </a:solidFill>
                <a:latin typeface="Times New Roman" panose="02020603050405020304" pitchFamily="18" charset="0"/>
                <a:cs typeface="Times New Roman" panose="02020603050405020304" pitchFamily="18" charset="0"/>
              </a:rPr>
              <a:t>, H., </a:t>
            </a:r>
            <a:r>
              <a:rPr lang="en-US" sz="1400" dirty="0" err="1" smtClean="0">
                <a:solidFill>
                  <a:srgbClr val="222222"/>
                </a:solidFill>
                <a:latin typeface="Times New Roman" panose="02020603050405020304" pitchFamily="18" charset="0"/>
                <a:cs typeface="Times New Roman" panose="02020603050405020304" pitchFamily="18" charset="0"/>
              </a:rPr>
              <a:t>Arkko</a:t>
            </a:r>
            <a:r>
              <a:rPr lang="en-US" sz="1400" dirty="0" smtClean="0">
                <a:solidFill>
                  <a:srgbClr val="222222"/>
                </a:solidFill>
                <a:latin typeface="Times New Roman" panose="02020603050405020304" pitchFamily="18" charset="0"/>
                <a:cs typeface="Times New Roman" panose="02020603050405020304" pitchFamily="18" charset="0"/>
              </a:rPr>
              <a:t>, J., </a:t>
            </a:r>
            <a:r>
              <a:rPr lang="en-US" sz="1400" dirty="0" err="1" smtClean="0">
                <a:solidFill>
                  <a:srgbClr val="222222"/>
                </a:solidFill>
                <a:latin typeface="Times New Roman" panose="02020603050405020304" pitchFamily="18" charset="0"/>
                <a:cs typeface="Times New Roman" panose="02020603050405020304" pitchFamily="18" charset="0"/>
              </a:rPr>
              <a:t>Thaler</a:t>
            </a:r>
            <a:r>
              <a:rPr lang="en-US" sz="1400" dirty="0" smtClean="0">
                <a:solidFill>
                  <a:srgbClr val="222222"/>
                </a:solidFill>
                <a:latin typeface="Times New Roman" panose="02020603050405020304" pitchFamily="18" charset="0"/>
                <a:cs typeface="Times New Roman" panose="02020603050405020304" pitchFamily="18" charset="0"/>
              </a:rPr>
              <a:t>, D., &amp; McPherson, D. (2015). Architectural considerations in smart object networking. </a:t>
            </a:r>
            <a:r>
              <a:rPr lang="en-US" sz="1400" i="1" dirty="0" smtClean="0">
                <a:solidFill>
                  <a:srgbClr val="222222"/>
                </a:solidFill>
                <a:latin typeface="Times New Roman" panose="02020603050405020304" pitchFamily="18" charset="0"/>
                <a:cs typeface="Times New Roman" panose="02020603050405020304" pitchFamily="18" charset="0"/>
              </a:rPr>
              <a:t>RFC 7452</a:t>
            </a:r>
            <a:r>
              <a:rPr lang="en-US" sz="1400" dirty="0" smtClean="0">
                <a:solidFill>
                  <a:srgbClr val="222222"/>
                </a:solidFill>
                <a:latin typeface="Times New Roman" panose="02020603050405020304" pitchFamily="18" charset="0"/>
                <a:cs typeface="Times New Roman" panose="02020603050405020304" pitchFamily="18" charset="0"/>
              </a:rPr>
              <a:t>.</a:t>
            </a:r>
          </a:p>
          <a:p>
            <a:r>
              <a:rPr lang="en-US" sz="1400" baseline="30000" dirty="0">
                <a:solidFill>
                  <a:srgbClr val="222222"/>
                </a:solidFill>
                <a:latin typeface="Times New Roman" panose="02020603050405020304" pitchFamily="18" charset="0"/>
                <a:cs typeface="Times New Roman" panose="02020603050405020304" pitchFamily="18" charset="0"/>
              </a:rPr>
              <a:t>2</a:t>
            </a:r>
            <a:r>
              <a:rPr lang="en-US" sz="1400" dirty="0">
                <a:solidFill>
                  <a:srgbClr val="222222"/>
                </a:solidFill>
                <a:latin typeface="Times New Roman" panose="02020603050405020304" pitchFamily="18" charset="0"/>
                <a:cs typeface="Times New Roman" panose="02020603050405020304" pitchFamily="18" charset="0"/>
              </a:rPr>
              <a:t> Rose, K., Eldridge, S., &amp; Chapin, L. (2015). The internet of things: An overview. The internet society (ISOC), 80, 1-50.</a:t>
            </a:r>
            <a:endParaRPr lang="el-GR" sz="1400" dirty="0">
              <a:solidFill>
                <a:srgbClr val="222222"/>
              </a:solidFill>
              <a:latin typeface="Times New Roman" panose="02020603050405020304" pitchFamily="18" charset="0"/>
              <a:cs typeface="Times New Roman" panose="02020603050405020304" pitchFamily="18" charset="0"/>
            </a:endParaRPr>
          </a:p>
        </p:txBody>
      </p:sp>
      <p:pic>
        <p:nvPicPr>
          <p:cNvPr id="11" name="Εικόνα 10"/>
          <p:cNvPicPr>
            <a:picLocks noChangeAspect="1"/>
          </p:cNvPicPr>
          <p:nvPr/>
        </p:nvPicPr>
        <p:blipFill rotWithShape="1">
          <a:blip r:embed="rId2">
            <a:extLst>
              <a:ext uri="{28A0092B-C50C-407E-A947-70E740481C1C}">
                <a14:useLocalDpi xmlns:a14="http://schemas.microsoft.com/office/drawing/2010/main" val="0"/>
              </a:ext>
            </a:extLst>
          </a:blip>
          <a:srcRect l="13093" t="38138" r="12076" b="4062"/>
          <a:stretch/>
        </p:blipFill>
        <p:spPr>
          <a:xfrm>
            <a:off x="7852662" y="736618"/>
            <a:ext cx="3528000" cy="1800000"/>
          </a:xfrm>
          <a:prstGeom prst="rect">
            <a:avLst/>
          </a:prstGeom>
        </p:spPr>
      </p:pic>
      <p:pic>
        <p:nvPicPr>
          <p:cNvPr id="12" name="Εικόνα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805" y="3033417"/>
            <a:ext cx="3327591" cy="1871770"/>
          </a:xfrm>
          <a:prstGeom prst="rect">
            <a:avLst/>
          </a:prstGeom>
        </p:spPr>
      </p:pic>
      <p:sp>
        <p:nvSpPr>
          <p:cNvPr id="14" name="Ορθογώνιο 13"/>
          <p:cNvSpPr/>
          <p:nvPr/>
        </p:nvSpPr>
        <p:spPr>
          <a:xfrm>
            <a:off x="4483852" y="3033417"/>
            <a:ext cx="6737618" cy="2585323"/>
          </a:xfrm>
          <a:prstGeom prst="rect">
            <a:avLst/>
          </a:prstGeom>
        </p:spPr>
        <p:txBody>
          <a:bodyPr wrap="square">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IEEE Communications </a:t>
            </a:r>
            <a:r>
              <a:rPr lang="el-GR" dirty="0" err="1">
                <a:latin typeface="Times New Roman" panose="02020603050405020304" pitchFamily="18" charset="0"/>
                <a:cs typeface="Times New Roman" panose="02020603050405020304" pitchFamily="18" charset="0"/>
              </a:rPr>
              <a:t>Magazine</a:t>
            </a:r>
            <a:r>
              <a:rPr lang="en-US" dirty="0">
                <a:latin typeface="Times New Roman" panose="02020603050405020304" pitchFamily="18" charset="0"/>
                <a:cs typeface="Times New Roman" panose="02020603050405020304" pitchFamily="18" charset="0"/>
              </a:rPr>
              <a:t> </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Το Διαδίκτυο των πραγμάτων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είναι ένα πλαίσιο στο οποίο όλα τα πράγματα έχουν εκπροσώπηση και παρουσία στο Διαδίκτυο. Πιο συγκεκριμένα, το Διαδίκτυο των πραγμάτων στοχεύει στη γεφύρωση φυσικού και εικονικού κόσμου με τη συνεισφορά των νέων εφαρμογών και υπηρεσιών, όπου οι επικοινωνίες Μηχανή προς Μηχανή (M2M) αποτελούν τη βάση της επικοινωνίας που επιτρέπει την αλληλεπίδραση μεταξύ των «πραγμάτων» και των εφαρμογών στο </a:t>
            </a:r>
            <a:r>
              <a:rPr lang="el-GR" dirty="0" err="1">
                <a:latin typeface="Times New Roman" panose="02020603050405020304" pitchFamily="18" charset="0"/>
                <a:cs typeface="Times New Roman" panose="02020603050405020304" pitchFamily="18" charset="0"/>
              </a:rPr>
              <a:t>cloud</a:t>
            </a:r>
            <a:r>
              <a:rPr lang="el-GR" dirty="0">
                <a:latin typeface="Times New Roman" panose="02020603050405020304" pitchFamily="18" charset="0"/>
                <a:cs typeface="Times New Roman" panose="02020603050405020304" pitchFamily="18" charset="0"/>
              </a:rPr>
              <a:t>. </a:t>
            </a:r>
            <a:endParaRPr lang="el-GR" altLang="el-GR" dirty="0">
              <a:latin typeface="Times New Roman" panose="02020603050405020304" pitchFamily="18" charset="0"/>
              <a:cs typeface="Times New Roman" panose="02020603050405020304" pitchFamily="18" charset="0"/>
            </a:endParaRPr>
          </a:p>
        </p:txBody>
      </p:sp>
      <p:cxnSp>
        <p:nvCxnSpPr>
          <p:cNvPr id="17" name="Ευθεία γραμμή σύνδεσης 16"/>
          <p:cNvCxnSpPr/>
          <p:nvPr/>
        </p:nvCxnSpPr>
        <p:spPr>
          <a:xfrm>
            <a:off x="914400" y="2894454"/>
            <a:ext cx="1040903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806681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3444"/>
            <a:ext cx="12141832" cy="6896326"/>
            <a:chOff x="52365" y="-3444"/>
            <a:chExt cx="12141832" cy="6896326"/>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40</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66" y="697838"/>
            <a:ext cx="5665891" cy="3840744"/>
          </a:xfrm>
          <a:prstGeom prst="rect">
            <a:avLst/>
          </a:prstGeom>
        </p:spPr>
      </p:pic>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3821" y="2618210"/>
            <a:ext cx="5429857" cy="3509586"/>
          </a:xfrm>
          <a:prstGeom prst="rect">
            <a:avLst/>
          </a:prstGeom>
        </p:spPr>
      </p:pic>
      <p:sp>
        <p:nvSpPr>
          <p:cNvPr id="10" name="Ορθογώνιο 9"/>
          <p:cNvSpPr/>
          <p:nvPr/>
        </p:nvSpPr>
        <p:spPr>
          <a:xfrm>
            <a:off x="342944" y="4538582"/>
            <a:ext cx="6096000" cy="369332"/>
          </a:xfrm>
          <a:prstGeom prst="rect">
            <a:avLst/>
          </a:prstGeom>
        </p:spPr>
        <p:txBody>
          <a:bodyPr>
            <a:spAutoFit/>
          </a:bodyPr>
          <a:lstStyle/>
          <a:p>
            <a:pPr algn="ctr"/>
            <a:r>
              <a:rPr lang="el-GR" b="1" dirty="0" smtClean="0">
                <a:latin typeface="Times New Roman" panose="02020603050405020304" pitchFamily="18" charset="0"/>
                <a:cs typeface="Times New Roman" panose="02020603050405020304" pitchFamily="18" charset="0"/>
              </a:rPr>
              <a:t>Έγκαιρη Ειδοποίηση </a:t>
            </a:r>
            <a:r>
              <a:rPr lang="el-GR" b="1" dirty="0" err="1" smtClean="0">
                <a:latin typeface="Times New Roman" panose="02020603050405020304" pitchFamily="18" charset="0"/>
                <a:cs typeface="Times New Roman" panose="02020603050405020304" pitchFamily="18" charset="0"/>
              </a:rPr>
              <a:t>Τσουνάμι</a:t>
            </a:r>
            <a:endParaRPr lang="el-GR" b="1" dirty="0" smtClean="0">
              <a:latin typeface="Times New Roman" panose="02020603050405020304" pitchFamily="18" charset="0"/>
              <a:cs typeface="Times New Roman" panose="02020603050405020304" pitchFamily="18" charset="0"/>
            </a:endParaRPr>
          </a:p>
        </p:txBody>
      </p:sp>
      <p:sp>
        <p:nvSpPr>
          <p:cNvPr id="11" name="Ορθογώνιο 10"/>
          <p:cNvSpPr/>
          <p:nvPr/>
        </p:nvSpPr>
        <p:spPr>
          <a:xfrm>
            <a:off x="5890818" y="2199515"/>
            <a:ext cx="6096000" cy="369332"/>
          </a:xfrm>
          <a:prstGeom prst="rect">
            <a:avLst/>
          </a:prstGeom>
        </p:spPr>
        <p:txBody>
          <a:bodyPr>
            <a:spAutoFit/>
          </a:bodyPr>
          <a:lstStyle/>
          <a:p>
            <a:pPr algn="ctr"/>
            <a:r>
              <a:rPr lang="el-GR" b="1" dirty="0" smtClean="0">
                <a:latin typeface="Times New Roman" panose="02020603050405020304" pitchFamily="18" charset="0"/>
                <a:cs typeface="Times New Roman" panose="02020603050405020304" pitchFamily="18" charset="0"/>
              </a:rPr>
              <a:t>Έγκαιρη Ειδοποίηση Κατολίσθησης</a:t>
            </a:r>
          </a:p>
        </p:txBody>
      </p:sp>
      <p:sp>
        <p:nvSpPr>
          <p:cNvPr id="12"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smtClean="0">
                <a:latin typeface="Times New Roman" panose="02020603050405020304" pitchFamily="18" charset="0"/>
                <a:cs typeface="Times New Roman" panose="02020603050405020304" pitchFamily="18" charset="0"/>
              </a:rPr>
              <a:t>Συστήματα Έγκαιρης Προειδοποίησης </a:t>
            </a:r>
            <a:r>
              <a:rPr lang="en-US" sz="3200" dirty="0" smtClean="0">
                <a:latin typeface="Times New Roman" panose="02020603050405020304" pitchFamily="18" charset="0"/>
                <a:cs typeface="Times New Roman" panose="02020603050405020304" pitchFamily="18" charset="0"/>
              </a:rPr>
              <a:t>(9/9)</a:t>
            </a:r>
            <a:endParaRPr lang="el-GR" sz="3200" dirty="0">
              <a:latin typeface="Times New Roman" panose="02020603050405020304" pitchFamily="18" charset="0"/>
              <a:cs typeface="Times New Roman" panose="02020603050405020304" pitchFamily="18" charset="0"/>
            </a:endParaRPr>
          </a:p>
        </p:txBody>
      </p:sp>
      <p:sp>
        <p:nvSpPr>
          <p:cNvPr id="13"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47170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41</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Ασφάλεια στο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(1/</a:t>
              </a:r>
              <a:r>
                <a:rPr lang="el-GR" sz="32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767482" y="646143"/>
            <a:ext cx="10657036" cy="2585323"/>
          </a:xfrm>
          <a:prstGeom prst="rect">
            <a:avLst/>
          </a:prstGeom>
          <a:noFill/>
        </p:spPr>
        <p:txBody>
          <a:bodyPr wrap="square" rtlCol="0">
            <a:spAutoFit/>
          </a:bodyPr>
          <a:lstStyle/>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Εκατομμύρια </a:t>
            </a:r>
            <a:r>
              <a:rPr lang="el-GR" dirty="0">
                <a:latin typeface="Times New Roman" panose="02020603050405020304" pitchFamily="18" charset="0"/>
                <a:cs typeface="Times New Roman" panose="02020603050405020304" pitchFamily="18" charset="0"/>
              </a:rPr>
              <a:t>διασυνδεδεμένες </a:t>
            </a:r>
            <a:r>
              <a:rPr lang="el-GR" dirty="0" smtClean="0">
                <a:latin typeface="Times New Roman" panose="02020603050405020304" pitchFamily="18" charset="0"/>
                <a:cs typeface="Times New Roman" panose="02020603050405020304" pitchFamily="18" charset="0"/>
              </a:rPr>
              <a:t>συσκευές, δεν </a:t>
            </a:r>
            <a:r>
              <a:rPr lang="el-GR" dirty="0">
                <a:latin typeface="Times New Roman" panose="02020603050405020304" pitchFamily="18" charset="0"/>
                <a:cs typeface="Times New Roman" panose="02020603050405020304" pitchFamily="18" charset="0"/>
              </a:rPr>
              <a:t>είναι δυνατόν στην πλειονότητα τους να ελέγχονται πάντα</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Όσο αυξάνεται ο αριθμός των διασυνδεδεμένων συσκευών και η πολυπλοκότητα αυτών τόσο αυξάνεται η πιθανότητα κακόβουλης ενέργειας χωρίς τα κατάλληλα μέτρα</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Δημιουργούνται κενά ασφαλείας στα συστήματα , με αποτέλεσμα να υπάρχουν κίνδυνοι διαρροής και απώλειας δεδομένων ή ακόμα και να δοθεί η δυνατότητα σε τρίτους ελέγξουν/καταστρέψουν συσκευές και υποδομές</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a:t>
            </a:r>
            <a:r>
              <a:rPr lang="el-GR" dirty="0" smtClean="0">
                <a:latin typeface="Times New Roman" panose="02020603050405020304" pitchFamily="18" charset="0"/>
                <a:cs typeface="Times New Roman" panose="02020603050405020304" pitchFamily="18" charset="0"/>
              </a:rPr>
              <a:t>πρόβλεπτες </a:t>
            </a:r>
            <a:r>
              <a:rPr lang="el-GR" dirty="0">
                <a:latin typeface="Times New Roman" panose="02020603050405020304" pitchFamily="18" charset="0"/>
                <a:cs typeface="Times New Roman" panose="02020603050405020304" pitchFamily="18" charset="0"/>
              </a:rPr>
              <a:t>κακές αλληλεπιδράσεις εφαρμογών ή οι αστοχίες συσκευής/επικοινωνίας, μπορούν να προκαλέσουν μη ασφαλείς και επικίνδυνες φυσικές καταστάσεις, </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ξεκλειδώστε την πόρτα της εισόδου </a:t>
            </a:r>
            <a:r>
              <a:rPr lang="el-GR" dirty="0" smtClean="0">
                <a:latin typeface="Times New Roman" panose="02020603050405020304" pitchFamily="18" charset="0"/>
                <a:cs typeface="Times New Roman" panose="02020603050405020304" pitchFamily="18" charset="0"/>
              </a:rPr>
              <a:t>ή άναψε το μάτι της κουζίνας όταν </a:t>
            </a:r>
            <a:r>
              <a:rPr lang="el-GR" dirty="0">
                <a:latin typeface="Times New Roman" panose="02020603050405020304" pitchFamily="18" charset="0"/>
                <a:cs typeface="Times New Roman" panose="02020603050405020304" pitchFamily="18" charset="0"/>
              </a:rPr>
              <a:t>δεν είναι κανείς στο </a:t>
            </a:r>
            <a:r>
              <a:rPr lang="el-GR" dirty="0" smtClean="0">
                <a:latin typeface="Times New Roman" panose="02020603050405020304" pitchFamily="18" charset="0"/>
                <a:cs typeface="Times New Roman" panose="02020603050405020304" pitchFamily="18" charset="0"/>
              </a:rPr>
              <a:t>σπίτι</a:t>
            </a:r>
            <a:r>
              <a:rPr lang="en-US"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890827" y="3327590"/>
            <a:ext cx="5700701" cy="2715699"/>
          </a:xfrm>
          <a:prstGeom prst="rect">
            <a:avLst/>
          </a:prstGeom>
        </p:spPr>
      </p:pic>
      <p:sp>
        <p:nvSpPr>
          <p:cNvPr id="10" name="Ορθογώνιο 9"/>
          <p:cNvSpPr/>
          <p:nvPr/>
        </p:nvSpPr>
        <p:spPr>
          <a:xfrm>
            <a:off x="6673455" y="3851545"/>
            <a:ext cx="4223143" cy="1477328"/>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Οι τρεις βασικές αρχές ασφάλειας του </a:t>
            </a:r>
            <a:r>
              <a:rPr lang="en-US" dirty="0" err="1">
                <a:latin typeface="Times New Roman" panose="02020603050405020304" pitchFamily="18" charset="0"/>
                <a:cs typeface="Times New Roman" panose="02020603050405020304" pitchFamily="18" charset="0"/>
              </a:rPr>
              <a:t>IoT</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είναι</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625475" indent="-263525">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εμπιστευτικότητα</a:t>
            </a:r>
          </a:p>
          <a:p>
            <a:pPr marL="625475" indent="-263525">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ακεραιότητα </a:t>
            </a:r>
          </a:p>
          <a:p>
            <a:pPr marL="625475" indent="-263525">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η διαθεσιμότητα των δεδομένων</a:t>
            </a:r>
            <a:endParaRPr lang="el-GR" dirty="0"/>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92909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42</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Ασφάλεια στο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767482" y="646143"/>
            <a:ext cx="10657036" cy="1754326"/>
          </a:xfrm>
          <a:prstGeom prst="rect">
            <a:avLst/>
          </a:prstGeom>
          <a:noFill/>
        </p:spPr>
        <p:txBody>
          <a:bodyPr wrap="square" rtlCol="0">
            <a:spAutoFit/>
          </a:bodyPr>
          <a:lstStyle/>
          <a:p>
            <a:endParaRPr lang="el-GR"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Μετάδοση δεδομένων με μη ισχυρή ή απουσία κρυπτογράφησης</a:t>
            </a:r>
            <a:r>
              <a:rPr lang="el-GR"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πλειοψηφία των συσκευών που χρησιμοποιούνται στο </a:t>
            </a:r>
            <a:r>
              <a:rPr lang="el-GR" dirty="0" err="1">
                <a:latin typeface="Times New Roman" panose="02020603050405020304" pitchFamily="18" charset="0"/>
                <a:cs typeface="Times New Roman" panose="02020603050405020304" pitchFamily="18" charset="0"/>
              </a:rPr>
              <a:t>ΙοΤ</a:t>
            </a:r>
            <a:r>
              <a:rPr lang="el-GR" dirty="0">
                <a:latin typeface="Times New Roman" panose="02020603050405020304" pitchFamily="18" charset="0"/>
                <a:cs typeface="Times New Roman" panose="02020603050405020304" pitchFamily="18" charset="0"/>
              </a:rPr>
              <a:t>, δεν διαθέτουν την απαραίτητη επεξεργαστική ισχύ ή το κατάλληλο λογισμικό ώστε να πραγματοποιήσουν πολύπλοκους </a:t>
            </a:r>
            <a:r>
              <a:rPr lang="el-GR" dirty="0" smtClean="0">
                <a:latin typeface="Times New Roman" panose="02020603050405020304" pitchFamily="18" charset="0"/>
                <a:cs typeface="Times New Roman" panose="02020603050405020304" pitchFamily="18" charset="0"/>
              </a:rPr>
              <a:t>υπολογισμούς.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Τα δεδομένα </a:t>
            </a:r>
            <a:r>
              <a:rPr lang="el-GR" dirty="0">
                <a:latin typeface="Times New Roman" panose="02020603050405020304" pitchFamily="18" charset="0"/>
                <a:cs typeface="Times New Roman" panose="02020603050405020304" pitchFamily="18" charset="0"/>
              </a:rPr>
              <a:t>που συλλέγονται μεταδίδονται χωρίς κρυπτογράφηση με αποτέλεσμα να είναι εύκολα παραβιάσιμα από </a:t>
            </a:r>
            <a:r>
              <a:rPr lang="el-GR" dirty="0" smtClean="0">
                <a:latin typeface="Times New Roman" panose="02020603050405020304" pitchFamily="18" charset="0"/>
                <a:cs typeface="Times New Roman" panose="02020603050405020304" pitchFamily="18" charset="0"/>
              </a:rPr>
              <a:t>τρίτους</a:t>
            </a:r>
            <a:endParaRPr lang="el-GR" dirty="0">
              <a:latin typeface="Times New Roman" panose="02020603050405020304" pitchFamily="18" charset="0"/>
              <a:cs typeface="Times New Roman" panose="02020603050405020304" pitchFamily="18" charset="0"/>
            </a:endParaRP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3482" y="3028129"/>
            <a:ext cx="4482204" cy="2898074"/>
          </a:xfrm>
          <a:prstGeom prst="rect">
            <a:avLst/>
          </a:prstGeom>
        </p:spPr>
      </p:pic>
      <p:sp>
        <p:nvSpPr>
          <p:cNvPr id="10" name="Ορθογώνιο 9"/>
          <p:cNvSpPr/>
          <p:nvPr/>
        </p:nvSpPr>
        <p:spPr>
          <a:xfrm>
            <a:off x="834190" y="2515657"/>
            <a:ext cx="6096000" cy="1477328"/>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Ελλιπής πιστοποίηση και εξουσιοδότηση: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Οι </a:t>
            </a:r>
            <a:r>
              <a:rPr lang="el-GR" dirty="0">
                <a:latin typeface="Times New Roman" panose="02020603050405020304" pitchFamily="18" charset="0"/>
                <a:cs typeface="Times New Roman" panose="02020603050405020304" pitchFamily="18" charset="0"/>
              </a:rPr>
              <a:t>χαμηλές απαιτήσεις στην δημιουργία ισχυρών κωδικών </a:t>
            </a:r>
            <a:r>
              <a:rPr lang="el-GR" dirty="0" smtClean="0">
                <a:latin typeface="Times New Roman" panose="02020603050405020304" pitchFamily="18" charset="0"/>
                <a:cs typeface="Times New Roman" panose="02020603050405020304" pitchFamily="18" charset="0"/>
              </a:rPr>
              <a:t>πρόσβασης</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Η </a:t>
            </a:r>
            <a:r>
              <a:rPr lang="el-GR" dirty="0">
                <a:latin typeface="Times New Roman" panose="02020603050405020304" pitchFamily="18" charset="0"/>
                <a:cs typeface="Times New Roman" panose="02020603050405020304" pitchFamily="18" charset="0"/>
              </a:rPr>
              <a:t>απρόσεκτη χρήση κωδικού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Η </a:t>
            </a:r>
            <a:r>
              <a:rPr lang="el-GR" dirty="0">
                <a:latin typeface="Times New Roman" panose="02020603050405020304" pitchFamily="18" charset="0"/>
                <a:cs typeface="Times New Roman" panose="02020603050405020304" pitchFamily="18" charset="0"/>
              </a:rPr>
              <a:t>μη αλλαγή κωδικού ανά τακτά διαστήματα, </a:t>
            </a:r>
          </a:p>
        </p:txBody>
      </p:sp>
      <p:sp>
        <p:nvSpPr>
          <p:cNvPr id="11" name="Ορθογώνιο 10"/>
          <p:cNvSpPr/>
          <p:nvPr/>
        </p:nvSpPr>
        <p:spPr>
          <a:xfrm>
            <a:off x="767482" y="4108173"/>
            <a:ext cx="6096000" cy="1754326"/>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Χρήση μη ασφαλούς λογισμικού</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οι </a:t>
            </a:r>
            <a:r>
              <a:rPr lang="el-GR" dirty="0">
                <a:latin typeface="Times New Roman" panose="02020603050405020304" pitchFamily="18" charset="0"/>
                <a:cs typeface="Times New Roman" panose="02020603050405020304" pitchFamily="18" charset="0"/>
              </a:rPr>
              <a:t>περισσότερες συσκευές διαδικτύου των πραγμάτων δεν έχουν σχεδιαστεί ώστε να δέχονται αναβαθμίσεις και ενημερώσεις λογισμικού. Αυτό έχει ως συνέπεια να είναι εξαιρετικά δύσκολη η εξάλειψη μιας ευπάθειας εφόσον δεν γίνονται ενημερώσεις</a:t>
            </a:r>
          </a:p>
        </p:txBody>
      </p:sp>
      <p:sp>
        <p:nvSpPr>
          <p:cNvPr id="12" name="Επεξήγηση με παραλληλόγραμμο 11"/>
          <p:cNvSpPr/>
          <p:nvPr/>
        </p:nvSpPr>
        <p:spPr>
          <a:xfrm>
            <a:off x="9449586" y="2108808"/>
            <a:ext cx="1974932" cy="975653"/>
          </a:xfrm>
          <a:prstGeom prst="wedgeRectCallout">
            <a:avLst>
              <a:gd name="adj1" fmla="val 2070"/>
              <a:gd name="adj2" fmla="val 1667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p:cNvSpPr/>
          <p:nvPr/>
        </p:nvSpPr>
        <p:spPr>
          <a:xfrm>
            <a:off x="9526089" y="2266610"/>
            <a:ext cx="1821926" cy="646331"/>
          </a:xfrm>
          <a:prstGeom prst="rect">
            <a:avLst/>
          </a:prstGeom>
        </p:spPr>
        <p:txBody>
          <a:bodyPr wrap="square">
            <a:spAutoFit/>
          </a:bodyPr>
          <a:lstStyle/>
          <a:p>
            <a:r>
              <a:rPr lang="el-GR" dirty="0" smtClean="0">
                <a:latin typeface="Times New Roman" panose="02020603050405020304" pitchFamily="18" charset="0"/>
                <a:cs typeface="Times New Roman" panose="02020603050405020304" pitchFamily="18" charset="0"/>
              </a:rPr>
              <a:t>Για να δούμε που είναι ευάλωτοι.</a:t>
            </a:r>
            <a:endParaRPr lang="el-GR" dirty="0">
              <a:latin typeface="Times New Roman" panose="02020603050405020304" pitchFamily="18" charset="0"/>
              <a:cs typeface="Times New Roman" panose="02020603050405020304" pitchFamily="18" charset="0"/>
            </a:endParaRPr>
          </a:p>
        </p:txBody>
      </p:sp>
      <p:sp>
        <p:nvSpPr>
          <p:cNvPr id="14"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62319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43</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Ασφάλεια στο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8" name="TextBox 7"/>
          <p:cNvSpPr txBox="1"/>
          <p:nvPr/>
        </p:nvSpPr>
        <p:spPr>
          <a:xfrm>
            <a:off x="671229" y="735794"/>
            <a:ext cx="10657036" cy="1323439"/>
          </a:xfrm>
          <a:prstGeom prst="rect">
            <a:avLst/>
          </a:prstGeom>
          <a:noFill/>
        </p:spPr>
        <p:txBody>
          <a:bodyPr wrap="square" rtlCol="0">
            <a:spAutoFit/>
          </a:bodyPr>
          <a:lstStyle/>
          <a:p>
            <a:r>
              <a:rPr lang="el-GR" sz="1600" b="1" dirty="0" err="1" smtClean="0">
                <a:latin typeface="Times New Roman" panose="02020603050405020304" pitchFamily="18" charset="0"/>
                <a:cs typeface="Times New Roman" panose="02020603050405020304" pitchFamily="18" charset="0"/>
              </a:rPr>
              <a:t>Τμηματοποίηση</a:t>
            </a:r>
            <a:r>
              <a:rPr lang="el-GR" sz="1600" b="1" dirty="0" smtClean="0">
                <a:latin typeface="Times New Roman" panose="02020603050405020304" pitchFamily="18" charset="0"/>
                <a:cs typeface="Times New Roman" panose="02020603050405020304" pitchFamily="18" charset="0"/>
              </a:rPr>
              <a:t> </a:t>
            </a:r>
            <a:r>
              <a:rPr lang="el-GR" sz="1600" b="1" dirty="0">
                <a:latin typeface="Times New Roman" panose="02020603050405020304" pitchFamily="18" charset="0"/>
                <a:cs typeface="Times New Roman" panose="02020603050405020304" pitchFamily="18" charset="0"/>
              </a:rPr>
              <a:t>δικτύου</a:t>
            </a:r>
            <a:r>
              <a:rPr lang="el-GR" sz="1600" dirty="0">
                <a:latin typeface="Times New Roman" panose="02020603050405020304" pitchFamily="18" charset="0"/>
                <a:cs typeface="Times New Roman" panose="02020603050405020304" pitchFamily="18" charset="0"/>
              </a:rPr>
              <a:t>. </a:t>
            </a:r>
            <a:endParaRPr lang="el-GR"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sz="1600" dirty="0" smtClean="0">
                <a:latin typeface="Times New Roman" panose="02020603050405020304" pitchFamily="18" charset="0"/>
                <a:cs typeface="Times New Roman" panose="02020603050405020304" pitchFamily="18" charset="0"/>
              </a:rPr>
              <a:t>Μείωση </a:t>
            </a:r>
            <a:r>
              <a:rPr lang="el-GR" sz="1600" dirty="0">
                <a:latin typeface="Times New Roman" panose="02020603050405020304" pitchFamily="18" charset="0"/>
                <a:cs typeface="Times New Roman" panose="02020603050405020304" pitchFamily="18" charset="0"/>
              </a:rPr>
              <a:t>της επιφάνειας επίθεσης. </a:t>
            </a:r>
            <a:endParaRPr lang="el-GR"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sz="1600" dirty="0" smtClean="0">
                <a:latin typeface="Times New Roman" panose="02020603050405020304" pitchFamily="18" charset="0"/>
                <a:cs typeface="Times New Roman" panose="02020603050405020304" pitchFamily="18" charset="0"/>
              </a:rPr>
              <a:t>Διαιρεί </a:t>
            </a:r>
            <a:r>
              <a:rPr lang="el-GR" sz="1600" dirty="0">
                <a:latin typeface="Times New Roman" panose="02020603050405020304" pitchFamily="18" charset="0"/>
                <a:cs typeface="Times New Roman" panose="02020603050405020304" pitchFamily="18" charset="0"/>
              </a:rPr>
              <a:t>ένα δίκτυο σε δύο ή περισσότερες </a:t>
            </a:r>
            <a:r>
              <a:rPr lang="el-GR" sz="1600" dirty="0" err="1">
                <a:latin typeface="Times New Roman" panose="02020603050405020304" pitchFamily="18" charset="0"/>
                <a:cs typeface="Times New Roman" panose="02020603050405020304" pitchFamily="18" charset="0"/>
              </a:rPr>
              <a:t>υποενότητες</a:t>
            </a:r>
            <a:r>
              <a:rPr lang="el-GR" sz="1600" dirty="0">
                <a:latin typeface="Times New Roman" panose="02020603050405020304" pitchFamily="18" charset="0"/>
                <a:cs typeface="Times New Roman" panose="02020603050405020304" pitchFamily="18" charset="0"/>
              </a:rPr>
              <a:t> </a:t>
            </a:r>
            <a:endParaRPr lang="el-GR"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sz="1600" dirty="0" smtClean="0">
                <a:latin typeface="Times New Roman" panose="02020603050405020304" pitchFamily="18" charset="0"/>
                <a:cs typeface="Times New Roman" panose="02020603050405020304" pitchFamily="18" charset="0"/>
              </a:rPr>
              <a:t>Όσο </a:t>
            </a:r>
            <a:r>
              <a:rPr lang="el-GR" sz="1600" dirty="0">
                <a:latin typeface="Times New Roman" panose="02020603050405020304" pitchFamily="18" charset="0"/>
                <a:cs typeface="Times New Roman" panose="02020603050405020304" pitchFamily="18" charset="0"/>
              </a:rPr>
              <a:t>περισσότερο </a:t>
            </a:r>
            <a:r>
              <a:rPr lang="el-GR" sz="1600" dirty="0" err="1">
                <a:latin typeface="Times New Roman" panose="02020603050405020304" pitchFamily="18" charset="0"/>
                <a:cs typeface="Times New Roman" panose="02020603050405020304" pitchFamily="18" charset="0"/>
              </a:rPr>
              <a:t>τμηματοποιείται</a:t>
            </a:r>
            <a:r>
              <a:rPr lang="el-GR" sz="1600" dirty="0">
                <a:latin typeface="Times New Roman" panose="02020603050405020304" pitchFamily="18" charset="0"/>
                <a:cs typeface="Times New Roman" panose="02020603050405020304" pitchFamily="18" charset="0"/>
              </a:rPr>
              <a:t> ένα δίκτυο, τόσο πιο δύσκολο είναι για τους </a:t>
            </a:r>
            <a:r>
              <a:rPr lang="el-GR" sz="1600" dirty="0" err="1">
                <a:latin typeface="Times New Roman" panose="02020603050405020304" pitchFamily="18" charset="0"/>
                <a:cs typeface="Times New Roman" panose="02020603050405020304" pitchFamily="18" charset="0"/>
              </a:rPr>
              <a:t>χάκερ</a:t>
            </a:r>
            <a:r>
              <a:rPr lang="el-GR" sz="1600" dirty="0">
                <a:latin typeface="Times New Roman" panose="02020603050405020304" pitchFamily="18" charset="0"/>
                <a:cs typeface="Times New Roman" panose="02020603050405020304" pitchFamily="18" charset="0"/>
              </a:rPr>
              <a:t> να θέσουν σε κίνδυνο μια </a:t>
            </a:r>
            <a:r>
              <a:rPr lang="el-GR" sz="1600" dirty="0" smtClean="0">
                <a:latin typeface="Times New Roman" panose="02020603050405020304" pitchFamily="18" charset="0"/>
                <a:cs typeface="Times New Roman" panose="02020603050405020304" pitchFamily="18" charset="0"/>
              </a:rPr>
              <a:t>συσκευή</a:t>
            </a:r>
          </a:p>
          <a:p>
            <a:pPr marL="285750" indent="-285750">
              <a:buFont typeface="Arial" panose="020B0604020202020204" pitchFamily="34" charset="0"/>
              <a:buChar char="•"/>
            </a:pPr>
            <a:endParaRPr lang="el-GR" sz="1600" dirty="0">
              <a:latin typeface="Times New Roman" panose="02020603050405020304" pitchFamily="18" charset="0"/>
              <a:cs typeface="Times New Roman" panose="02020603050405020304" pitchFamily="18" charset="0"/>
            </a:endParaRPr>
          </a:p>
        </p:txBody>
      </p:sp>
      <p:sp>
        <p:nvSpPr>
          <p:cNvPr id="7" name="Ορθογώνιο 6"/>
          <p:cNvSpPr/>
          <p:nvPr/>
        </p:nvSpPr>
        <p:spPr>
          <a:xfrm>
            <a:off x="671229" y="4714115"/>
            <a:ext cx="6096000" cy="923330"/>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Καλές πρακτικές </a:t>
            </a:r>
            <a:r>
              <a:rPr lang="el-GR" b="1" dirty="0" smtClean="0">
                <a:latin typeface="Times New Roman" panose="02020603050405020304" pitchFamily="18" charset="0"/>
                <a:cs typeface="Times New Roman" panose="02020603050405020304" pitchFamily="18" charset="0"/>
              </a:rPr>
              <a:t>ασφάλειας και  </a:t>
            </a:r>
            <a:r>
              <a:rPr lang="el-GR" b="1" dirty="0">
                <a:latin typeface="Times New Roman" panose="02020603050405020304" pitchFamily="18" charset="0"/>
                <a:cs typeface="Times New Roman" panose="02020603050405020304" pitchFamily="18" charset="0"/>
              </a:rPr>
              <a:t>κωδικών πρόσβασης</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Ισχυρή ασφάλεια </a:t>
            </a:r>
            <a:r>
              <a:rPr lang="el-GR" dirty="0">
                <a:latin typeface="Times New Roman" panose="02020603050405020304" pitchFamily="18" charset="0"/>
                <a:cs typeface="Times New Roman" panose="02020603050405020304" pitchFamily="18" charset="0"/>
              </a:rPr>
              <a:t>κωδικού </a:t>
            </a:r>
            <a:r>
              <a:rPr lang="el-GR" dirty="0" smtClean="0">
                <a:latin typeface="Times New Roman" panose="02020603050405020304" pitchFamily="18" charset="0"/>
                <a:cs typeface="Times New Roman" panose="02020603050405020304" pitchFamily="18" charset="0"/>
              </a:rPr>
              <a:t>πρόσβασης.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Anti-virus</a:t>
            </a:r>
            <a:endParaRPr lang="el-GR" dirty="0" smtClean="0">
              <a:latin typeface="Times New Roman" panose="02020603050405020304" pitchFamily="18" charset="0"/>
              <a:cs typeface="Times New Roman" panose="02020603050405020304" pitchFamily="18" charset="0"/>
            </a:endParaRPr>
          </a:p>
        </p:txBody>
      </p:sp>
      <p:sp>
        <p:nvSpPr>
          <p:cNvPr id="9" name="Ορθογώνιο 8"/>
          <p:cNvSpPr/>
          <p:nvPr/>
        </p:nvSpPr>
        <p:spPr>
          <a:xfrm>
            <a:off x="671229" y="3708129"/>
            <a:ext cx="8536692" cy="646331"/>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Επιδιόρθωση και ενημέρωση λογισμικού: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Συχνή ενημέρωσης λογισμικού για τις συσκευές που είναι εφικτό</a:t>
            </a:r>
          </a:p>
        </p:txBody>
      </p:sp>
      <p:sp>
        <p:nvSpPr>
          <p:cNvPr id="10" name="Ορθογώνιο 9"/>
          <p:cNvSpPr/>
          <p:nvPr/>
        </p:nvSpPr>
        <p:spPr>
          <a:xfrm>
            <a:off x="671229" y="2157636"/>
            <a:ext cx="8268560" cy="92333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Συχνή παρακολούθηση </a:t>
            </a:r>
            <a:r>
              <a:rPr lang="en-US" b="1" dirty="0" err="1">
                <a:latin typeface="Times New Roman" panose="02020603050405020304" pitchFamily="18" charset="0"/>
                <a:cs typeface="Times New Roman" panose="02020603050405020304" pitchFamily="18" charset="0"/>
              </a:rPr>
              <a:t>IoT</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Συσκευών και Επένδυση τείχους προστασίας</a:t>
            </a:r>
            <a:r>
              <a:rPr lang="el-GR"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σε πραγματικό χρόνο </a:t>
            </a:r>
            <a:r>
              <a:rPr lang="el-GR" dirty="0" smtClean="0">
                <a:latin typeface="Times New Roman" panose="02020603050405020304" pitchFamily="18" charset="0"/>
                <a:cs typeface="Times New Roman" panose="02020603050405020304" pitchFamily="18" charset="0"/>
              </a:rPr>
              <a:t>της διαδικτυακής κίνησης των συσκευών </a:t>
            </a:r>
            <a:r>
              <a:rPr lang="en-US" dirty="0" err="1" smtClean="0">
                <a:latin typeface="Times New Roman" panose="02020603050405020304" pitchFamily="18" charset="0"/>
                <a:cs typeface="Times New Roman" panose="02020603050405020304" pitchFamily="18" charset="0"/>
              </a:rPr>
              <a:t>IoT</a:t>
            </a:r>
            <a:r>
              <a:rPr lang="el-GR" dirty="0" smtClean="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Επένδυση τείχους </a:t>
            </a:r>
            <a:r>
              <a:rPr lang="el-GR" dirty="0">
                <a:latin typeface="Times New Roman" panose="02020603050405020304" pitchFamily="18" charset="0"/>
                <a:cs typeface="Times New Roman" panose="02020603050405020304" pitchFamily="18" charset="0"/>
              </a:rPr>
              <a:t>προστασίας επόμενης γενιάς.</a:t>
            </a:r>
          </a:p>
        </p:txBody>
      </p:sp>
      <p:pic>
        <p:nvPicPr>
          <p:cNvPr id="11" name="Εικόνα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3482" y="3028129"/>
            <a:ext cx="4482204" cy="2898074"/>
          </a:xfrm>
          <a:prstGeom prst="rect">
            <a:avLst/>
          </a:prstGeom>
        </p:spPr>
      </p:pic>
      <p:sp>
        <p:nvSpPr>
          <p:cNvPr id="12" name="Επεξήγηση με παραλληλόγραμμο 11"/>
          <p:cNvSpPr/>
          <p:nvPr/>
        </p:nvSpPr>
        <p:spPr>
          <a:xfrm>
            <a:off x="9449586" y="2108808"/>
            <a:ext cx="1974932" cy="975653"/>
          </a:xfrm>
          <a:prstGeom prst="wedgeRectCallout">
            <a:avLst>
              <a:gd name="adj1" fmla="val 2070"/>
              <a:gd name="adj2" fmla="val 1667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p:cNvSpPr/>
          <p:nvPr/>
        </p:nvSpPr>
        <p:spPr>
          <a:xfrm>
            <a:off x="9526089" y="2266610"/>
            <a:ext cx="1915850" cy="646331"/>
          </a:xfrm>
          <a:prstGeom prst="rect">
            <a:avLst/>
          </a:prstGeom>
        </p:spPr>
        <p:txBody>
          <a:bodyPr wrap="square">
            <a:spAutoFit/>
          </a:bodyPr>
          <a:lstStyle/>
          <a:p>
            <a:r>
              <a:rPr lang="el-GR" dirty="0" smtClean="0">
                <a:latin typeface="Times New Roman" panose="02020603050405020304" pitchFamily="18" charset="0"/>
                <a:cs typeface="Times New Roman" panose="02020603050405020304" pitchFamily="18" charset="0"/>
              </a:rPr>
              <a:t>Δεν μπορώ να σπάσω τον κωδικό</a:t>
            </a:r>
            <a:endParaRPr lang="el-GR" dirty="0">
              <a:latin typeface="Times New Roman" panose="02020603050405020304" pitchFamily="18" charset="0"/>
              <a:cs typeface="Times New Roman" panose="02020603050405020304" pitchFamily="18" charset="0"/>
            </a:endParaRPr>
          </a:p>
        </p:txBody>
      </p:sp>
      <p:sp>
        <p:nvSpPr>
          <p:cNvPr id="14"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7522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44</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Πεδία Εφαρμογής </a:t>
              </a:r>
              <a:r>
                <a:rPr lang="en-US" sz="3200" dirty="0" err="1">
                  <a:latin typeface="Times New Roman" panose="02020603050405020304" pitchFamily="18" charset="0"/>
                  <a:cs typeface="Times New Roman" panose="02020603050405020304" pitchFamily="18" charset="0"/>
                </a:rPr>
                <a:t>IoT</a:t>
              </a:r>
              <a:r>
                <a:rPr lang="en-US" sz="3200" dirty="0">
                  <a:latin typeface="Times New Roman" panose="02020603050405020304" pitchFamily="18" charset="0"/>
                  <a:cs typeface="Times New Roman" panose="02020603050405020304" pitchFamily="18" charset="0"/>
                </a:rPr>
                <a:t> </a:t>
              </a:r>
              <a:endParaRPr lang="el-GR" sz="3200" dirty="0">
                <a:latin typeface="Times New Roman" panose="02020603050405020304" pitchFamily="18" charset="0"/>
                <a:cs typeface="Times New Roman" panose="02020603050405020304" pitchFamily="18" charset="0"/>
              </a:endParaRPr>
            </a:p>
          </p:txBody>
        </p:sp>
      </p:grpSp>
      <p:pic>
        <p:nvPicPr>
          <p:cNvPr id="10" name="Εικόνα 9"/>
          <p:cNvPicPr>
            <a:picLocks noChangeAspect="1"/>
          </p:cNvPicPr>
          <p:nvPr/>
        </p:nvPicPr>
        <p:blipFill rotWithShape="1">
          <a:blip r:embed="rId2">
            <a:extLst>
              <a:ext uri="{28A0092B-C50C-407E-A947-70E740481C1C}">
                <a14:useLocalDpi xmlns:a14="http://schemas.microsoft.com/office/drawing/2010/main" val="0"/>
              </a:ext>
            </a:extLst>
          </a:blip>
          <a:srcRect b="6896"/>
          <a:stretch/>
        </p:blipFill>
        <p:spPr>
          <a:xfrm>
            <a:off x="1182532" y="558302"/>
            <a:ext cx="9645889" cy="5821871"/>
          </a:xfrm>
          <a:prstGeom prst="rect">
            <a:avLst/>
          </a:prstGeom>
        </p:spPr>
      </p:pic>
      <p:sp>
        <p:nvSpPr>
          <p:cNvPr id="8"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68491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45</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Διαβίωση</a:t>
              </a:r>
            </a:p>
          </p:txBody>
        </p:sp>
      </p:grpSp>
      <p:sp>
        <p:nvSpPr>
          <p:cNvPr id="7" name="TextBox 6"/>
          <p:cNvSpPr txBox="1"/>
          <p:nvPr/>
        </p:nvSpPr>
        <p:spPr>
          <a:xfrm>
            <a:off x="858541" y="2970957"/>
            <a:ext cx="5318529" cy="923330"/>
          </a:xfrm>
          <a:prstGeom prst="rect">
            <a:avLst/>
          </a:prstGeom>
          <a:noFill/>
        </p:spPr>
        <p:txBody>
          <a:bodyPr wrap="square" rtlCol="0">
            <a:spAutoFit/>
          </a:bodyPr>
          <a:lstStyle/>
          <a:p>
            <a:r>
              <a:rPr lang="el-GR" b="1" dirty="0" smtClean="0">
                <a:latin typeface="Times New Roman" panose="02020603050405020304" pitchFamily="18" charset="0"/>
                <a:cs typeface="Times New Roman" panose="02020603050405020304" pitchFamily="18" charset="0"/>
              </a:rPr>
              <a:t>Συσκευές </a:t>
            </a:r>
            <a:r>
              <a:rPr lang="el-GR" b="1" dirty="0">
                <a:latin typeface="Times New Roman" panose="02020603050405020304" pitchFamily="18" charset="0"/>
                <a:cs typeface="Times New Roman" panose="02020603050405020304" pitchFamily="18" charset="0"/>
              </a:rPr>
              <a:t>τηλεχειρισμού:</a:t>
            </a:r>
            <a:r>
              <a:rPr lang="el-GR" dirty="0">
                <a:latin typeface="Times New Roman" panose="02020603050405020304" pitchFamily="18" charset="0"/>
                <a:cs typeface="Times New Roman" panose="02020603050405020304" pitchFamily="18" charset="0"/>
              </a:rPr>
              <a:t> Εξ αποστάσεως ενεργοποίηση και απενεργοποίηση συσκευών για αποφυγή ατυχημάτων και εξοικονόμηση ενέργειας</a:t>
            </a:r>
            <a:r>
              <a:rPr lang="el-G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Ορθογώνιο 8"/>
          <p:cNvSpPr/>
          <p:nvPr/>
        </p:nvSpPr>
        <p:spPr>
          <a:xfrm>
            <a:off x="858541" y="3969596"/>
            <a:ext cx="6096000" cy="646331"/>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Καιρός:</a:t>
            </a:r>
            <a:r>
              <a:rPr lang="el-GR" dirty="0">
                <a:latin typeface="Times New Roman" panose="02020603050405020304" pitchFamily="18" charset="0"/>
                <a:cs typeface="Times New Roman" panose="02020603050405020304" pitchFamily="18" charset="0"/>
              </a:rPr>
              <a:t> Γνωστοποίηση καιρικών συνθηκών, όπως υγρασία, θερμοκρασία, πίεση, ταχύτητα ανέμου και βροχόπτωση. </a:t>
            </a:r>
            <a:endParaRPr lang="en-US" dirty="0">
              <a:latin typeface="Times New Roman" panose="02020603050405020304" pitchFamily="18" charset="0"/>
              <a:cs typeface="Times New Roman" panose="02020603050405020304" pitchFamily="18" charset="0"/>
            </a:endParaRPr>
          </a:p>
        </p:txBody>
      </p:sp>
      <p:sp>
        <p:nvSpPr>
          <p:cNvPr id="10" name="Ορθογώνιο 9"/>
          <p:cNvSpPr/>
          <p:nvPr/>
        </p:nvSpPr>
        <p:spPr>
          <a:xfrm>
            <a:off x="858541" y="755463"/>
            <a:ext cx="6096000" cy="2031325"/>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Έξυπνο σπίτι</a:t>
            </a:r>
            <a:r>
              <a:rPr lang="el-GR" dirty="0">
                <a:latin typeface="Times New Roman" panose="02020603050405020304" pitchFamily="18" charset="0"/>
                <a:cs typeface="Times New Roman" panose="02020603050405020304" pitchFamily="18" charset="0"/>
              </a:rPr>
              <a:t>: Εφαρμογές </a:t>
            </a:r>
            <a:r>
              <a:rPr lang="el-GR" dirty="0" err="1">
                <a:latin typeface="Times New Roman" panose="02020603050405020304" pitchFamily="18" charset="0"/>
                <a:cs typeface="Times New Roman" panose="02020603050405020304" pitchFamily="18" charset="0"/>
              </a:rPr>
              <a:t>Smartphone</a:t>
            </a:r>
            <a:r>
              <a:rPr lang="el-GR" dirty="0">
                <a:latin typeface="Times New Roman" panose="02020603050405020304" pitchFamily="18" charset="0"/>
                <a:cs typeface="Times New Roman" panose="02020603050405020304" pitchFamily="18" charset="0"/>
              </a:rPr>
              <a:t> για απομακρυσμένο έλεγχο οικιακών συσκευών όπως ψυγεία με οθόνη LCD που εμφανίζει το περιεχόμενό του, πλυντήρια ρούχων που επιτρέπουν την απομακρυσμένη παρακολούθηση της πλύσης. Ηλεκτρική κουζίνα που επιτρέπει τον απομακρυσμένο έλεγχο ρύθμισης της θερμοκρασίας Ασφάλεια: Παρακολούθηση καμερών και συστημάτων συναγερμού στο σπίτι </a:t>
            </a:r>
          </a:p>
        </p:txBody>
      </p:sp>
      <p:sp>
        <p:nvSpPr>
          <p:cNvPr id="11" name="Ορθογώνιο 10"/>
          <p:cNvSpPr/>
          <p:nvPr/>
        </p:nvSpPr>
        <p:spPr>
          <a:xfrm>
            <a:off x="858541" y="4842321"/>
            <a:ext cx="6096000" cy="646331"/>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Συστήματα ανίχνευσης εισβολέων</a:t>
            </a:r>
            <a:r>
              <a:rPr lang="el-GR" dirty="0">
                <a:latin typeface="Times New Roman" panose="02020603050405020304" pitchFamily="18" charset="0"/>
                <a:cs typeface="Times New Roman" panose="02020603050405020304" pitchFamily="18" charset="0"/>
              </a:rPr>
              <a:t>: Ανίχνευση ξεχασμένων ανοιχτών παραθύρων και θυρών για την πρόληψη εισβολέων. </a:t>
            </a:r>
            <a:endParaRPr lang="en-US" dirty="0">
              <a:latin typeface="Times New Roman" panose="02020603050405020304" pitchFamily="18" charset="0"/>
              <a:cs typeface="Times New Roman" panose="02020603050405020304" pitchFamily="18" charset="0"/>
            </a:endParaRPr>
          </a:p>
        </p:txBody>
      </p:sp>
      <p:sp>
        <p:nvSpPr>
          <p:cNvPr id="12" name="Ορθογώνιο 11"/>
          <p:cNvSpPr/>
          <p:nvPr/>
        </p:nvSpPr>
        <p:spPr>
          <a:xfrm>
            <a:off x="858541" y="5565869"/>
            <a:ext cx="6096000" cy="646331"/>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Ενέργεια και χρήση νερού</a:t>
            </a:r>
            <a:r>
              <a:rPr lang="el-GR" dirty="0">
                <a:latin typeface="Times New Roman" panose="02020603050405020304" pitchFamily="18" charset="0"/>
                <a:cs typeface="Times New Roman" panose="02020603050405020304" pitchFamily="18" charset="0"/>
              </a:rPr>
              <a:t>: Παρακολούθηση κατανάλωσης ενέργειας και νερού.</a:t>
            </a:r>
          </a:p>
        </p:txBody>
      </p:sp>
      <p:pic>
        <p:nvPicPr>
          <p:cNvPr id="13" name="Εικόνα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541" y="792700"/>
            <a:ext cx="4488338" cy="3483248"/>
          </a:xfrm>
          <a:prstGeom prst="rect">
            <a:avLst/>
          </a:prstGeom>
        </p:spPr>
      </p:pic>
      <p:sp>
        <p:nvSpPr>
          <p:cNvPr id="14"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63311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46</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Έξυπνο </a:t>
              </a:r>
              <a:r>
                <a:rPr lang="el-GR" sz="3200" dirty="0" smtClean="0">
                  <a:latin typeface="Times New Roman" panose="02020603050405020304" pitchFamily="18" charset="0"/>
                  <a:cs typeface="Times New Roman" panose="02020603050405020304" pitchFamily="18" charset="0"/>
                </a:rPr>
                <a:t>Περιβάλλον(1/</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786640" y="599712"/>
            <a:ext cx="8047978" cy="923330"/>
          </a:xfrm>
          <a:prstGeom prst="rect">
            <a:avLst/>
          </a:prstGeom>
          <a:noFill/>
        </p:spPr>
        <p:txBody>
          <a:bodyPr wrap="square" rtlCol="0">
            <a:spAutoFit/>
          </a:bodyPr>
          <a:lstStyle/>
          <a:p>
            <a:r>
              <a:rPr lang="el-GR" b="1" dirty="0" smtClean="0">
                <a:latin typeface="Times New Roman" panose="02020603050405020304" pitchFamily="18" charset="0"/>
                <a:cs typeface="Times New Roman" panose="02020603050405020304" pitchFamily="18" charset="0"/>
              </a:rPr>
              <a:t>Παρακολούθηση </a:t>
            </a:r>
            <a:r>
              <a:rPr lang="el-GR" b="1" dirty="0">
                <a:latin typeface="Times New Roman" panose="02020603050405020304" pitchFamily="18" charset="0"/>
                <a:cs typeface="Times New Roman" panose="02020603050405020304" pitchFamily="18" charset="0"/>
              </a:rPr>
              <a:t>της ατμοσφαιρικής ρύπανσης: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Έλεγχος </a:t>
            </a:r>
            <a:r>
              <a:rPr lang="el-GR" dirty="0">
                <a:latin typeface="Times New Roman" panose="02020603050405020304" pitchFamily="18" charset="0"/>
                <a:cs typeface="Times New Roman" panose="02020603050405020304" pitchFamily="18" charset="0"/>
              </a:rPr>
              <a:t>των εκπομπών CO</a:t>
            </a:r>
            <a:r>
              <a:rPr lang="el-GR" baseline="-25000" dirty="0">
                <a:latin typeface="Times New Roman" panose="02020603050405020304" pitchFamily="18" charset="0"/>
                <a:cs typeface="Times New Roman" panose="02020603050405020304" pitchFamily="18" charset="0"/>
              </a:rPr>
              <a:t>2</a:t>
            </a:r>
            <a:r>
              <a:rPr lang="el-GR" dirty="0">
                <a:latin typeface="Times New Roman" panose="02020603050405020304" pitchFamily="18" charset="0"/>
                <a:cs typeface="Times New Roman" panose="02020603050405020304" pitchFamily="18" charset="0"/>
              </a:rPr>
              <a:t> εργοστασίων, αυτοκινήτων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Έλεγχος τοξικών </a:t>
            </a:r>
            <a:r>
              <a:rPr lang="el-GR" dirty="0">
                <a:latin typeface="Times New Roman" panose="02020603050405020304" pitchFamily="18" charset="0"/>
                <a:cs typeface="Times New Roman" panose="02020603050405020304" pitchFamily="18" charset="0"/>
              </a:rPr>
              <a:t>αερίων που παράγονται σε αγροκτήματα. </a:t>
            </a:r>
            <a:endParaRPr lang="en-US" dirty="0" smtClean="0">
              <a:latin typeface="Times New Roman" panose="02020603050405020304" pitchFamily="18" charset="0"/>
              <a:cs typeface="Times New Roman" panose="02020603050405020304" pitchFamily="18" charset="0"/>
            </a:endParaRPr>
          </a:p>
        </p:txBody>
      </p:sp>
      <p:sp>
        <p:nvSpPr>
          <p:cNvPr id="8" name="Ορθογώνιο 7"/>
          <p:cNvSpPr/>
          <p:nvPr/>
        </p:nvSpPr>
        <p:spPr>
          <a:xfrm>
            <a:off x="786640" y="2346577"/>
            <a:ext cx="6096000" cy="1200329"/>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Προστασία της άγριας πανίδας</a:t>
            </a:r>
            <a:r>
              <a:rPr lang="el-GR" b="1"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και εντοπισμό αγρίων ζώων μέσω των περιλαίμιών τους χρησιμοποιώντας στοιχεία GPS </a:t>
            </a:r>
            <a:r>
              <a:rPr lang="el-GR" dirty="0" smtClean="0">
                <a:latin typeface="Times New Roman" panose="02020603050405020304" pitchFamily="18" charset="0"/>
                <a:cs typeface="Times New Roman" panose="02020603050405020304" pitchFamily="18" charset="0"/>
              </a:rPr>
              <a:t>και </a:t>
            </a:r>
            <a:r>
              <a:rPr lang="el-GR" dirty="0">
                <a:latin typeface="Times New Roman" panose="02020603050405020304" pitchFamily="18" charset="0"/>
                <a:cs typeface="Times New Roman" panose="02020603050405020304" pitchFamily="18" charset="0"/>
              </a:rPr>
              <a:t>μετάδοση των συντεταγμένων τους, μέσω SMS.</a:t>
            </a:r>
          </a:p>
        </p:txBody>
      </p:sp>
      <p:sp>
        <p:nvSpPr>
          <p:cNvPr id="9" name="Ορθογώνιο 8"/>
          <p:cNvSpPr/>
          <p:nvPr/>
        </p:nvSpPr>
        <p:spPr>
          <a:xfrm>
            <a:off x="5118012" y="5276724"/>
            <a:ext cx="6824193" cy="646331"/>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Παρακολούθηση των διακυμάνσεων της στάθμης των υδάτων</a:t>
            </a:r>
            <a:r>
              <a:rPr lang="el-GR" dirty="0">
                <a:latin typeface="Times New Roman" panose="02020603050405020304" pitchFamily="18" charset="0"/>
                <a:cs typeface="Times New Roman" panose="02020603050405020304" pitchFamily="18" charset="0"/>
              </a:rPr>
              <a:t> σε ποτάμια, φράγματα και δεξαμενές </a:t>
            </a:r>
            <a:r>
              <a:rPr lang="el-GR" dirty="0" smtClean="0">
                <a:latin typeface="Times New Roman" panose="02020603050405020304" pitchFamily="18" charset="0"/>
                <a:cs typeface="Times New Roman" panose="02020603050405020304" pitchFamily="18" charset="0"/>
              </a:rPr>
              <a:t>για </a:t>
            </a:r>
            <a:r>
              <a:rPr lang="el-GR" dirty="0">
                <a:latin typeface="Times New Roman" panose="02020603050405020304" pitchFamily="18" charset="0"/>
                <a:cs typeface="Times New Roman" panose="02020603050405020304" pitchFamily="18" charset="0"/>
              </a:rPr>
              <a:t>αποφυγή υπερχείλισής τους. </a:t>
            </a:r>
          </a:p>
        </p:txBody>
      </p:sp>
      <p:sp>
        <p:nvSpPr>
          <p:cNvPr id="10" name="Ορθογώνιο 9"/>
          <p:cNvSpPr/>
          <p:nvPr/>
        </p:nvSpPr>
        <p:spPr>
          <a:xfrm>
            <a:off x="5118012" y="4345830"/>
            <a:ext cx="6096000" cy="923330"/>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Ποιότητα νερού: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Μελέτη </a:t>
            </a:r>
            <a:r>
              <a:rPr lang="el-GR" dirty="0">
                <a:latin typeface="Times New Roman" panose="02020603050405020304" pitchFamily="18" charset="0"/>
                <a:cs typeface="Times New Roman" panose="02020603050405020304" pitchFamily="18" charset="0"/>
              </a:rPr>
              <a:t>της </a:t>
            </a:r>
            <a:r>
              <a:rPr lang="el-GR" dirty="0" err="1">
                <a:latin typeface="Times New Roman" panose="02020603050405020304" pitchFamily="18" charset="0"/>
                <a:cs typeface="Times New Roman" panose="02020603050405020304" pitchFamily="18" charset="0"/>
              </a:rPr>
              <a:t>καταλληλότητας</a:t>
            </a:r>
            <a:r>
              <a:rPr lang="el-GR" dirty="0">
                <a:latin typeface="Times New Roman" panose="02020603050405020304" pitchFamily="18" charset="0"/>
                <a:cs typeface="Times New Roman" panose="02020603050405020304" pitchFamily="18" charset="0"/>
              </a:rPr>
              <a:t> των υδάτων σε ποτάμια και θάλασσες για την τελική επιλογή πόσιμου νερού. </a:t>
            </a:r>
            <a:endParaRPr lang="en-US" dirty="0">
              <a:latin typeface="Times New Roman" panose="02020603050405020304" pitchFamily="18" charset="0"/>
              <a:cs typeface="Times New Roman" panose="02020603050405020304" pitchFamily="18" charset="0"/>
            </a:endParaRPr>
          </a:p>
        </p:txBody>
      </p:sp>
      <p:sp>
        <p:nvSpPr>
          <p:cNvPr id="11" name="Ορθογώνιο 10"/>
          <p:cNvSpPr/>
          <p:nvPr/>
        </p:nvSpPr>
        <p:spPr>
          <a:xfrm>
            <a:off x="786640" y="1235627"/>
            <a:ext cx="6096000" cy="1200329"/>
          </a:xfrm>
          <a:prstGeom prst="rect">
            <a:avLst/>
          </a:prstGeom>
        </p:spPr>
        <p:txBody>
          <a:bodyPr>
            <a:spAutoFit/>
          </a:bodyPr>
          <a:lstStyle/>
          <a:p>
            <a:endParaRPr lang="el-GR"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Παρακολούθηση καιρού: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καιρικών συνθηκών όπως υγρασία, θερμοκρασία, πίεση, ταχύτητα ανέμου και βροχή. </a:t>
            </a:r>
            <a:endParaRPr lang="en-US" dirty="0">
              <a:latin typeface="Times New Roman" panose="02020603050405020304" pitchFamily="18" charset="0"/>
              <a:cs typeface="Times New Roman" panose="02020603050405020304" pitchFamily="18" charset="0"/>
            </a:endParaRPr>
          </a:p>
        </p:txBody>
      </p:sp>
      <p:sp>
        <p:nvSpPr>
          <p:cNvPr id="12" name="Ορθογώνιο 11"/>
          <p:cNvSpPr/>
          <p:nvPr/>
        </p:nvSpPr>
        <p:spPr>
          <a:xfrm>
            <a:off x="5118012" y="3488485"/>
            <a:ext cx="6096000" cy="92333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Ανίχνευση δασικής πυρκαγιάς: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των αερίων καύσης και πρόγνωσης συνθηκών </a:t>
            </a:r>
            <a:r>
              <a:rPr lang="el-GR" dirty="0" smtClean="0">
                <a:latin typeface="Times New Roman" panose="02020603050405020304" pitchFamily="18" charset="0"/>
                <a:cs typeface="Times New Roman" panose="02020603050405020304" pitchFamily="18" charset="0"/>
              </a:rPr>
              <a:t>πυρκαγιάς</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5118012" y="5915621"/>
            <a:ext cx="8047978" cy="369332"/>
          </a:xfrm>
          <a:prstGeom prst="rect">
            <a:avLst/>
          </a:prstGeom>
          <a:noFill/>
        </p:spPr>
        <p:txBody>
          <a:bodyPr wrap="square" rtlCol="0">
            <a:spAutoFit/>
          </a:bodyPr>
          <a:lstStyle/>
          <a:p>
            <a:r>
              <a:rPr lang="el-GR" b="1" dirty="0" smtClean="0">
                <a:latin typeface="Times New Roman" panose="02020603050405020304" pitchFamily="18" charset="0"/>
                <a:cs typeface="Times New Roman" panose="02020603050405020304" pitchFamily="18" charset="0"/>
              </a:rPr>
              <a:t>Έγκαιρη πρόβλεψη σεισμών</a:t>
            </a:r>
            <a:endParaRPr lang="en-US" dirty="0" smtClean="0">
              <a:latin typeface="Times New Roman" panose="02020603050405020304" pitchFamily="18" charset="0"/>
              <a:cs typeface="Times New Roman" panose="02020603050405020304" pitchFamily="18" charset="0"/>
            </a:endParaRPr>
          </a:p>
        </p:txBody>
      </p:sp>
      <p:pic>
        <p:nvPicPr>
          <p:cNvPr id="14" name="Εικόνα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908" y="967665"/>
            <a:ext cx="4696543" cy="2412849"/>
          </a:xfrm>
          <a:prstGeom prst="rect">
            <a:avLst/>
          </a:prstGeom>
        </p:spPr>
      </p:pic>
      <p:pic>
        <p:nvPicPr>
          <p:cNvPr id="15" name="Εικόνα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40" y="3599869"/>
            <a:ext cx="4163495" cy="2581367"/>
          </a:xfrm>
          <a:prstGeom prst="rect">
            <a:avLst/>
          </a:prstGeom>
        </p:spPr>
      </p:pic>
      <p:cxnSp>
        <p:nvCxnSpPr>
          <p:cNvPr id="17" name="Ευθεία γραμμή σύνδεσης 16"/>
          <p:cNvCxnSpPr/>
          <p:nvPr/>
        </p:nvCxnSpPr>
        <p:spPr>
          <a:xfrm flipV="1">
            <a:off x="914400" y="3480921"/>
            <a:ext cx="10388409" cy="26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6607056" y="696040"/>
            <a:ext cx="17264" cy="2684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a:endCxn id="13" idx="1"/>
          </p:cNvCxnSpPr>
          <p:nvPr/>
        </p:nvCxnSpPr>
        <p:spPr>
          <a:xfrm>
            <a:off x="5118012" y="3546906"/>
            <a:ext cx="0" cy="2553381"/>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81812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47</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Έξυπνο </a:t>
              </a:r>
              <a:r>
                <a:rPr lang="el-GR" sz="3200" dirty="0" smtClean="0">
                  <a:latin typeface="Times New Roman" panose="02020603050405020304" pitchFamily="18" charset="0"/>
                  <a:cs typeface="Times New Roman" panose="02020603050405020304" pitchFamily="18" charset="0"/>
                </a:rPr>
                <a:t>Περιβάλλον(2/</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797520" y="682050"/>
            <a:ext cx="10718418" cy="1200329"/>
          </a:xfrm>
          <a:prstGeom prst="rect">
            <a:avLst/>
          </a:prstGeom>
          <a:noFill/>
        </p:spPr>
        <p:txBody>
          <a:bodyPr wrap="square" rtlCol="0">
            <a:spAutoFit/>
          </a:bodyPr>
          <a:lstStyle/>
          <a:p>
            <a:pPr algn="ctr"/>
            <a:r>
              <a:rPr lang="el-GR" b="1" dirty="0">
                <a:latin typeface="Times New Roman" panose="02020603050405020304" pitchFamily="18" charset="0"/>
                <a:cs typeface="Times New Roman" panose="02020603050405020304" pitchFamily="18" charset="0"/>
              </a:rPr>
              <a:t>Κέντρο Εκτίμησης Διακινδύνευσης και Ανθεκτικότητας Κεφαλαίου, </a:t>
            </a:r>
          </a:p>
          <a:p>
            <a:pPr algn="ctr"/>
            <a:r>
              <a:rPr lang="el-GR" b="1" dirty="0">
                <a:latin typeface="Times New Roman" panose="02020603050405020304" pitchFamily="18" charset="0"/>
                <a:cs typeface="Times New Roman" panose="02020603050405020304" pitchFamily="18" charset="0"/>
              </a:rPr>
              <a:t>Περιφέρειας ΑΜΘ (ΚΕΔΙΑΚ-ΠΑΜΘ)</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hlinkClick r:id="rId2"/>
              </a:rPr>
              <a:t>https://riskac.eu/wp/el/to-ergo/</a:t>
            </a:r>
            <a:endParaRPr lang="en-US" b="1" dirty="0">
              <a:latin typeface="Times New Roman" panose="02020603050405020304" pitchFamily="18" charset="0"/>
              <a:cs typeface="Times New Roman" panose="02020603050405020304" pitchFamily="18" charset="0"/>
            </a:endParaRPr>
          </a:p>
          <a:p>
            <a:pPr fontAlgn="base"/>
            <a:endParaRPr lang="el-GR" b="1" dirty="0">
              <a:latin typeface="Times New Roman" panose="02020603050405020304" pitchFamily="18" charset="0"/>
              <a:cs typeface="Times New Roman" panose="02020603050405020304" pitchFamily="18" charset="0"/>
            </a:endParaRPr>
          </a:p>
        </p:txBody>
      </p:sp>
      <p:pic>
        <p:nvPicPr>
          <p:cNvPr id="10" name="Εικόνα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320" y="666496"/>
            <a:ext cx="1092555" cy="1081843"/>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520" y="1985917"/>
            <a:ext cx="4870692" cy="3646798"/>
          </a:xfrm>
          <a:prstGeom prst="rect">
            <a:avLst/>
          </a:prstGeom>
        </p:spPr>
      </p:pic>
      <p:sp>
        <p:nvSpPr>
          <p:cNvPr id="9" name="Ορθογώνιο 8"/>
          <p:cNvSpPr/>
          <p:nvPr/>
        </p:nvSpPr>
        <p:spPr>
          <a:xfrm>
            <a:off x="5853076" y="1985917"/>
            <a:ext cx="5511610" cy="3693319"/>
          </a:xfrm>
          <a:prstGeom prst="rect">
            <a:avLst/>
          </a:prstGeom>
        </p:spPr>
        <p:txBody>
          <a:bodyPr wrap="square">
            <a:spAutoFit/>
          </a:bodyPr>
          <a:lstStyle/>
          <a:p>
            <a:pPr marL="285750" indent="-285750" fontAlgn="base">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Καινοτόμος υποδομή</a:t>
            </a:r>
            <a:r>
              <a:rPr lang="el-GR" dirty="0">
                <a:latin typeface="Times New Roman" panose="02020603050405020304" pitchFamily="18" charset="0"/>
                <a:cs typeface="Times New Roman" panose="02020603050405020304" pitchFamily="18" charset="0"/>
              </a:rPr>
              <a:t> που θα παρέχει τη δυνατότητα ανάλυσης δεδομένων σε πολύ γρήγορο χρόνο σχετικά με την εξέλιξη μιας επικινδυνότητας </a:t>
            </a:r>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Θα ορίζει ένα πιθανό </a:t>
            </a:r>
            <a:r>
              <a:rPr lang="el-GR" b="1" dirty="0">
                <a:latin typeface="Times New Roman" panose="02020603050405020304" pitchFamily="18" charset="0"/>
                <a:cs typeface="Times New Roman" panose="02020603050405020304" pitchFamily="18" charset="0"/>
              </a:rPr>
              <a:t>αριθμό σεναρίων και συνεπειών </a:t>
            </a:r>
            <a:r>
              <a:rPr lang="el-GR" dirty="0">
                <a:latin typeface="Times New Roman" panose="02020603050405020304" pitchFamily="18" charset="0"/>
                <a:cs typeface="Times New Roman" panose="02020603050405020304" pitchFamily="18" charset="0"/>
              </a:rPr>
              <a:t>των ενδεχόμενων διακινδυνεύσεων, ώστε να δρα ενισχυτικά στην διαδικασία λήψης απόφασης από τους </a:t>
            </a:r>
            <a:r>
              <a:rPr lang="el-GR" dirty="0" err="1">
                <a:latin typeface="Times New Roman" panose="02020603050405020304" pitchFamily="18" charset="0"/>
                <a:cs typeface="Times New Roman" panose="02020603050405020304" pitchFamily="18" charset="0"/>
              </a:rPr>
              <a:t>αποφασίζοντες</a:t>
            </a:r>
            <a:r>
              <a:rPr lang="el-GR" dirty="0">
                <a:latin typeface="Times New Roman" panose="02020603050405020304" pitchFamily="18" charset="0"/>
                <a:cs typeface="Times New Roman" panose="02020603050405020304" pitchFamily="18" charset="0"/>
              </a:rPr>
              <a:t> που διαχειρίζονται τα κεφάλαια της περιφέρειας ΑΜΘ.</a:t>
            </a:r>
          </a:p>
          <a:p>
            <a:pPr marL="285750" indent="-285750" fontAlgn="base">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Τη χρήση </a:t>
            </a:r>
            <a:r>
              <a:rPr lang="el-GR" b="1" dirty="0">
                <a:latin typeface="Times New Roman" panose="02020603050405020304" pitchFamily="18" charset="0"/>
                <a:cs typeface="Times New Roman" panose="02020603050405020304" pitchFamily="18" charset="0"/>
              </a:rPr>
              <a:t>κατάλληλα </a:t>
            </a:r>
            <a:r>
              <a:rPr lang="el-GR" b="1" dirty="0" err="1">
                <a:latin typeface="Times New Roman" panose="02020603050405020304" pitchFamily="18" charset="0"/>
                <a:cs typeface="Times New Roman" panose="02020603050405020304" pitchFamily="18" charset="0"/>
              </a:rPr>
              <a:t>παραμετροποιημένων</a:t>
            </a:r>
            <a:r>
              <a:rPr lang="el-GR" b="1" dirty="0">
                <a:latin typeface="Times New Roman" panose="02020603050405020304" pitchFamily="18" charset="0"/>
                <a:cs typeface="Times New Roman" panose="02020603050405020304" pitchFamily="18" charset="0"/>
              </a:rPr>
              <a:t> επιστημονικών μοντέλων </a:t>
            </a:r>
            <a:r>
              <a:rPr lang="el-GR" dirty="0">
                <a:latin typeface="Times New Roman" panose="02020603050405020304" pitchFamily="18" charset="0"/>
                <a:cs typeface="Times New Roman" panose="02020603050405020304" pitchFamily="18" charset="0"/>
              </a:rPr>
              <a:t>που με τη χρήση των δεδομένων θα εκτελείται καθημερινά η </a:t>
            </a:r>
            <a:r>
              <a:rPr lang="el-GR" dirty="0" err="1">
                <a:latin typeface="Times New Roman" panose="02020603050405020304" pitchFamily="18" charset="0"/>
                <a:cs typeface="Times New Roman" panose="02020603050405020304" pitchFamily="18" charset="0"/>
              </a:rPr>
              <a:t>μοντελοποίηση</a:t>
            </a:r>
            <a:r>
              <a:rPr lang="el-GR" dirty="0">
                <a:latin typeface="Times New Roman" panose="02020603050405020304" pitchFamily="18" charset="0"/>
                <a:cs typeface="Times New Roman" panose="02020603050405020304" pitchFamily="18" charset="0"/>
              </a:rPr>
              <a:t> της εξέλιξης των επικινδυνοτήτων και των αλληλεπιδράσεών τους στο χώρο και στο χρόνο.</a:t>
            </a: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10277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48</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Έξυπνο </a:t>
              </a:r>
              <a:r>
                <a:rPr lang="el-GR" sz="3200" dirty="0" smtClean="0">
                  <a:latin typeface="Times New Roman" panose="02020603050405020304" pitchFamily="18" charset="0"/>
                  <a:cs typeface="Times New Roman" panose="02020603050405020304" pitchFamily="18" charset="0"/>
                </a:rPr>
                <a:t>Περιβάλλον(</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pic>
        <p:nvPicPr>
          <p:cNvPr id="10" name="Εικόνα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8233" y="1068721"/>
            <a:ext cx="1092555" cy="1081843"/>
          </a:xfrm>
          <a:prstGeom prst="rect">
            <a:avLst/>
          </a:prstGeom>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69" y="2478415"/>
            <a:ext cx="4116119" cy="3199304"/>
          </a:xfrm>
          <a:prstGeom prst="rect">
            <a:avLst/>
          </a:prstGeom>
        </p:spPr>
      </p:pic>
      <p:sp>
        <p:nvSpPr>
          <p:cNvPr id="9" name="Ορθογώνιο 8"/>
          <p:cNvSpPr/>
          <p:nvPr/>
        </p:nvSpPr>
        <p:spPr>
          <a:xfrm>
            <a:off x="5243747" y="675178"/>
            <a:ext cx="6096000" cy="5078313"/>
          </a:xfrm>
          <a:prstGeom prst="rect">
            <a:avLst/>
          </a:prstGeom>
        </p:spPr>
        <p:txBody>
          <a:bodyPr>
            <a:spAutoFit/>
          </a:bodyPr>
          <a:lstStyle/>
          <a:p>
            <a:pPr fontAlgn="base"/>
            <a:endParaRPr lang="el-GR" b="1" dirty="0">
              <a:latin typeface="Times New Roman" panose="02020603050405020304" pitchFamily="18" charset="0"/>
              <a:cs typeface="Times New Roman" panose="02020603050405020304" pitchFamily="18" charset="0"/>
            </a:endParaRPr>
          </a:p>
          <a:p>
            <a:pPr fontAlgn="base"/>
            <a:r>
              <a:rPr lang="el-GR" b="1" dirty="0">
                <a:latin typeface="Times New Roman" panose="02020603050405020304" pitchFamily="18" charset="0"/>
                <a:cs typeface="Times New Roman" panose="02020603050405020304" pitchFamily="18" charset="0"/>
              </a:rPr>
              <a:t>Συλλογή δεδομένων και πληροφοριών από αισθητήρες </a:t>
            </a:r>
            <a:endParaRPr lang="el-GR"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Θα περιγράφουν </a:t>
            </a:r>
            <a:r>
              <a:rPr lang="el-GR" dirty="0">
                <a:latin typeface="Times New Roman" panose="02020603050405020304" pitchFamily="18" charset="0"/>
                <a:cs typeface="Times New Roman" panose="02020603050405020304" pitchFamily="18" charset="0"/>
              </a:rPr>
              <a:t>σε όσο πιο κοντά στο πραγματικό χρόνο γίνεται πηγές κινδύνων, όπως λ.χ. μετεωρολογικά δεδομένα, δεδομένα σεισμικής δραστηριότητας, δεδομένα από σημειακά συμβάντα (λ.χ. τεχνολογικό ατύχημα), δεδομένα από τη ροή και το ύψος των ποταμών κτλ</a:t>
            </a:r>
            <a:r>
              <a:rPr lang="el-GR" dirty="0" smtClean="0">
                <a:latin typeface="Times New Roman" panose="02020603050405020304" pitchFamily="18" charset="0"/>
                <a:cs typeface="Times New Roman" panose="02020603050405020304" pitchFamily="18" charset="0"/>
              </a:rPr>
              <a:t>.</a:t>
            </a:r>
          </a:p>
          <a:p>
            <a:pPr marL="285750" indent="-285750" fontAlgn="base">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fontAlgn="base"/>
            <a:r>
              <a:rPr lang="el-GR" b="1" dirty="0">
                <a:latin typeface="Times New Roman" panose="02020603050405020304" pitchFamily="18" charset="0"/>
                <a:cs typeface="Times New Roman" panose="02020603050405020304" pitchFamily="18" charset="0"/>
              </a:rPr>
              <a:t>Ολοκληρωμένη Κινητή Μονάδα Μετρήσεων &amp; Παρακολούθησης Φαινομένου</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θα </a:t>
            </a:r>
            <a:r>
              <a:rPr lang="el-GR" dirty="0">
                <a:latin typeface="Times New Roman" panose="02020603050405020304" pitchFamily="18" charset="0"/>
                <a:cs typeface="Times New Roman" panose="02020603050405020304" pitchFamily="18" charset="0"/>
              </a:rPr>
              <a:t>έχει τη μορφή τρέιλερ </a:t>
            </a:r>
          </a:p>
          <a:p>
            <a:pPr marL="285750" indent="-285750" fontAlgn="base">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θα </a:t>
            </a:r>
            <a:r>
              <a:rPr lang="el-GR" dirty="0">
                <a:latin typeface="Times New Roman" panose="02020603050405020304" pitchFamily="18" charset="0"/>
                <a:cs typeface="Times New Roman" panose="02020603050405020304" pitchFamily="18" charset="0"/>
              </a:rPr>
              <a:t>αποτελεί </a:t>
            </a:r>
            <a:r>
              <a:rPr lang="el-GR" dirty="0" smtClean="0">
                <a:latin typeface="Times New Roman" panose="02020603050405020304" pitchFamily="18" charset="0"/>
                <a:cs typeface="Times New Roman" panose="02020603050405020304" pitchFamily="18" charset="0"/>
              </a:rPr>
              <a:t>ένα </a:t>
            </a:r>
            <a:r>
              <a:rPr lang="el-GR" dirty="0">
                <a:latin typeface="Times New Roman" panose="02020603050405020304" pitchFamily="18" charset="0"/>
                <a:cs typeface="Times New Roman" panose="02020603050405020304" pitchFamily="18" charset="0"/>
              </a:rPr>
              <a:t>ολοκληρωμένο σύστημα υπηρεσιών παρακολούθησης περιβαλλοντικών δεδομένων (ποιότητας αέρα, μετεωρολογικών και υδραυλικών δεδομένων, καταγραφής εικόνας κ.α.) που μπορεί να καλύψει σε Πραγματικό Χρόνο ανάγκες μετρήσεων και ενημέρωσης χωρίς γεωγραφικό περιορισμό σε μεγάλο εύρος εφαρμογών και ανθρωπογενών δραστηριοτήτων, </a:t>
            </a: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17330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49</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Βιομηχανία</a:t>
              </a:r>
            </a:p>
          </p:txBody>
        </p:sp>
      </p:grpSp>
      <p:sp>
        <p:nvSpPr>
          <p:cNvPr id="7" name="TextBox 6"/>
          <p:cNvSpPr txBox="1"/>
          <p:nvPr/>
        </p:nvSpPr>
        <p:spPr>
          <a:xfrm>
            <a:off x="780187" y="675178"/>
            <a:ext cx="5728925" cy="2862322"/>
          </a:xfrm>
          <a:prstGeom prst="rect">
            <a:avLst/>
          </a:prstGeom>
          <a:noFill/>
        </p:spPr>
        <p:txBody>
          <a:bodyPr wrap="square" rtlCol="0">
            <a:spAutoFit/>
          </a:bodyPr>
          <a:lstStyle/>
          <a:p>
            <a:r>
              <a:rPr lang="el-GR" b="1" dirty="0" smtClean="0">
                <a:latin typeface="Times New Roman" panose="02020603050405020304" pitchFamily="18" charset="0"/>
                <a:cs typeface="Times New Roman" panose="02020603050405020304" pitchFamily="18" charset="0"/>
              </a:rPr>
              <a:t>Εκρηκτικά </a:t>
            </a:r>
            <a:r>
              <a:rPr lang="el-GR" b="1" dirty="0">
                <a:latin typeface="Times New Roman" panose="02020603050405020304" pitchFamily="18" charset="0"/>
                <a:cs typeface="Times New Roman" panose="02020603050405020304" pitchFamily="18" charset="0"/>
              </a:rPr>
              <a:t>και Επικίνδυνα Αέρια</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Ανίχνευση </a:t>
            </a:r>
            <a:r>
              <a:rPr lang="el-GR" dirty="0">
                <a:latin typeface="Times New Roman" panose="02020603050405020304" pitchFamily="18" charset="0"/>
                <a:cs typeface="Times New Roman" panose="02020603050405020304" pitchFamily="18" charset="0"/>
              </a:rPr>
              <a:t>επιπέδων αερίων και διαρροών σε βιομηχανικά περιβάλλοντα, σε χημικά εργοστάσια και στο εσωτερικό ορυχείων.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των τοξικών αερίων και των επιπέδων οξυγόνου στο εσωτερικό των χημικών εγκαταστάσεων, για την εξασφάλιση της ασφάλειας των εργαζομένων και των εμπορευμάτων.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Παρακολούθηση των επιπέδων ύδατος, πετρελαίου και αερίου σε δεξαμενές αποθήκευσης και στέρνες. </a:t>
            </a:r>
            <a:endParaRPr lang="en-US" dirty="0">
              <a:latin typeface="Times New Roman" panose="02020603050405020304" pitchFamily="18" charset="0"/>
              <a:cs typeface="Times New Roman" panose="02020603050405020304" pitchFamily="18" charset="0"/>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793" y="3963492"/>
            <a:ext cx="4269839" cy="1705533"/>
          </a:xfrm>
          <a:prstGeom prst="rect">
            <a:avLst/>
          </a:prstGeom>
        </p:spPr>
      </p:pic>
      <p:pic>
        <p:nvPicPr>
          <p:cNvPr id="11" name="Εικόνα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323" y="658669"/>
            <a:ext cx="3355092" cy="3039637"/>
          </a:xfrm>
          <a:prstGeom prst="rect">
            <a:avLst/>
          </a:prstGeom>
        </p:spPr>
      </p:pic>
      <p:sp>
        <p:nvSpPr>
          <p:cNvPr id="8" name="Ορθογώνιο 7"/>
          <p:cNvSpPr/>
          <p:nvPr/>
        </p:nvSpPr>
        <p:spPr>
          <a:xfrm>
            <a:off x="5461191" y="3963492"/>
            <a:ext cx="6096000" cy="1754326"/>
          </a:xfrm>
          <a:prstGeom prst="rect">
            <a:avLst/>
          </a:prstGeom>
        </p:spPr>
        <p:txBody>
          <a:bodyPr>
            <a:spAutoFit/>
          </a:bodyPr>
          <a:lstStyle/>
          <a:p>
            <a:pPr marL="285750" indent="-285750">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Συντήρηση και επισκευή: </a:t>
            </a:r>
            <a:r>
              <a:rPr lang="el-GR" dirty="0">
                <a:latin typeface="Times New Roman" panose="02020603050405020304" pitchFamily="18" charset="0"/>
                <a:cs typeface="Times New Roman" panose="02020603050405020304" pitchFamily="18" charset="0"/>
              </a:rPr>
              <a:t>Οι πρόωρες προβλέψεις δυσλειτουργιών του εξοπλισμού και η επιδιόρθωσή τους μπορούν να προγραμματιστούν αυτόματα, πριν από την εμφάνισή τους, εγκαθιστώντας αισθητήρες στον εξοπλισμό για την παρακολούθηση και την αποστολή αναφορών λειτουργίας.</a:t>
            </a:r>
          </a:p>
        </p:txBody>
      </p:sp>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4603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287258" cy="338554"/>
            </a:xfrm>
            <a:prstGeom prst="rect">
              <a:avLst/>
            </a:prstGeom>
            <a:noFill/>
            <a:ln>
              <a:noFill/>
            </a:ln>
          </p:spPr>
          <p:txBody>
            <a:bodyPr wrap="none" rtlCol="0">
              <a:spAutoFit/>
            </a:bodyPr>
            <a:lstStyle/>
            <a:p>
              <a:r>
                <a:rPr lang="el-GR" sz="1600" dirty="0">
                  <a:solidFill>
                    <a:schemeClr val="tx1">
                      <a:lumMod val="85000"/>
                      <a:lumOff val="15000"/>
                    </a:schemeClr>
                  </a:solidFill>
                  <a:latin typeface="Times New Roman" panose="02020603050405020304" pitchFamily="18" charset="0"/>
                  <a:cs typeface="Times New Roman" panose="02020603050405020304" pitchFamily="18" charset="0"/>
                </a:rPr>
                <a:t>5</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Δίκτυο των Πραγμάτων, Ορισμός </a:t>
              </a:r>
              <a:r>
                <a:rPr lang="el-GR" sz="3200" dirty="0" smtClean="0">
                  <a:latin typeface="Times New Roman" panose="02020603050405020304" pitchFamily="18" charset="0"/>
                  <a:cs typeface="Times New Roman" panose="02020603050405020304" pitchFamily="18" charset="0"/>
                </a:rPr>
                <a:t>(3/3)</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703345" y="675178"/>
            <a:ext cx="10746941" cy="2862322"/>
          </a:xfrm>
          <a:prstGeom prst="rect">
            <a:avLst/>
          </a:prstGeom>
          <a:noFill/>
        </p:spPr>
        <p:txBody>
          <a:bodyPr wrap="square" rtlCol="0">
            <a:spAutoFit/>
          </a:bodyPr>
          <a:lstStyle/>
          <a:p>
            <a:pPr marL="285750" indent="-285750" algn="just">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International Telecommunication Union – ITU </a:t>
            </a:r>
            <a:r>
              <a:rPr lang="en-US" baseline="30000" dirty="0">
                <a:latin typeface="Times New Roman" panose="02020603050405020304" pitchFamily="18" charset="0"/>
                <a:cs typeface="Times New Roman" panose="02020603050405020304" pitchFamily="18" charset="0"/>
              </a:rPr>
              <a:t>1</a:t>
            </a:r>
          </a:p>
          <a:p>
            <a:pPr algn="just"/>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Το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ορίζεται ως μια παγκόσμια υποδομή για την κοινωνία της πληροφορίας, η οποία επιτρέπει προηγμένες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υπηρεσίες μέσω διασύνδεσης (φυσικών και εικονικών) αντικειμένων που βασίζονται σε υπάρχουσες και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εξελισσόμενες </a:t>
            </a:r>
            <a:r>
              <a:rPr lang="el-GR" dirty="0" err="1">
                <a:latin typeface="Times New Roman" panose="02020603050405020304" pitchFamily="18" charset="0"/>
                <a:cs typeface="Times New Roman" panose="02020603050405020304" pitchFamily="18" charset="0"/>
              </a:rPr>
              <a:t>διαλειτουργικές</a:t>
            </a:r>
            <a:r>
              <a:rPr lang="el-GR" dirty="0">
                <a:latin typeface="Times New Roman" panose="02020603050405020304" pitchFamily="18" charset="0"/>
                <a:cs typeface="Times New Roman" panose="02020603050405020304" pitchFamily="18" charset="0"/>
              </a:rPr>
              <a:t> τεχνολογίες πληροφοριών και επικοινωνιών. Μέσω της αξιοποίησης των </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δυνατοτήτων </a:t>
            </a:r>
            <a:r>
              <a:rPr lang="el-GR" dirty="0">
                <a:latin typeface="Times New Roman" panose="02020603050405020304" pitchFamily="18" charset="0"/>
                <a:cs typeface="Times New Roman" panose="02020603050405020304" pitchFamily="18" charset="0"/>
              </a:rPr>
              <a:t>αναγνώρισης, συλλογής, επεξεργασίας και επικοινωνίας, το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χρησιμοποιεί πλήρως τα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«πράγματα» για να προσφέρει υπηρεσίες σε κάθε είδους εφαρμογές, εξασφαλίζοντας παράλληλα ότι </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πληρούνται </a:t>
            </a:r>
            <a:r>
              <a:rPr lang="el-GR" dirty="0">
                <a:latin typeface="Times New Roman" panose="02020603050405020304" pitchFamily="18" charset="0"/>
                <a:cs typeface="Times New Roman" panose="02020603050405020304" pitchFamily="18" charset="0"/>
              </a:rPr>
              <a:t>οι απαιτήσεις ασφάλειας και προστασίας της ιδιωτικής ζωής. Από μια ευρύτερη προοπτική, το </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IoT</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μπορεί να θεωρηθεί ως όραμα με τεχνολογικές και κοινωνικές επιπτώσεις.</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el-GR"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633721" y="5788093"/>
            <a:ext cx="10746941" cy="523220"/>
          </a:xfrm>
          <a:prstGeom prst="rect">
            <a:avLst/>
          </a:prstGeom>
        </p:spPr>
        <p:txBody>
          <a:bodyPr wrap="square">
            <a:spAutoFit/>
          </a:bodyPr>
          <a:lstStyle/>
          <a:p>
            <a:r>
              <a:rPr lang="en-US" sz="1400" baseline="30000" dirty="0">
                <a:solidFill>
                  <a:srgbClr val="222222"/>
                </a:solidFill>
                <a:latin typeface="Times New Roman" panose="02020603050405020304" pitchFamily="18" charset="0"/>
                <a:cs typeface="Times New Roman" panose="02020603050405020304" pitchFamily="18" charset="0"/>
              </a:rPr>
              <a:t>1</a:t>
            </a:r>
            <a:r>
              <a:rPr lang="en-US" sz="1400" dirty="0">
                <a:solidFill>
                  <a:srgbClr val="222222"/>
                </a:solidFill>
                <a:latin typeface="Times New Roman" panose="02020603050405020304" pitchFamily="18" charset="0"/>
                <a:cs typeface="Times New Roman" panose="02020603050405020304" pitchFamily="18" charset="0"/>
              </a:rPr>
              <a:t> ITU-T, Y. (2012). 2060: Overview of the Internet of things. </a:t>
            </a:r>
            <a:r>
              <a:rPr lang="en-US" sz="1400" i="1" dirty="0">
                <a:solidFill>
                  <a:srgbClr val="222222"/>
                </a:solidFill>
                <a:latin typeface="Times New Roman" panose="02020603050405020304" pitchFamily="18" charset="0"/>
                <a:cs typeface="Times New Roman" panose="02020603050405020304" pitchFamily="18" charset="0"/>
              </a:rPr>
              <a:t>ITU-T–International Telecommunication Union</a:t>
            </a:r>
            <a:r>
              <a:rPr lang="en-US" sz="1400" dirty="0">
                <a:solidFill>
                  <a:srgbClr val="222222"/>
                </a:solidFill>
                <a:latin typeface="Times New Roman" panose="02020603050405020304" pitchFamily="18" charset="0"/>
                <a:cs typeface="Times New Roman" panose="02020603050405020304" pitchFamily="18" charset="0"/>
              </a:rPr>
              <a:t>.</a:t>
            </a:r>
            <a:endParaRPr lang="el-GR" sz="1400" dirty="0">
              <a:latin typeface="Times New Roman" panose="02020603050405020304" pitchFamily="18" charset="0"/>
              <a:cs typeface="Times New Roman" panose="02020603050405020304" pitchFamily="18" charset="0"/>
            </a:endParaRPr>
          </a:p>
          <a:p>
            <a:endParaRPr lang="el-GR" sz="1400" dirty="0">
              <a:latin typeface="Times New Roman" panose="02020603050405020304" pitchFamily="18" charset="0"/>
              <a:cs typeface="Times New Roman" panose="02020603050405020304" pitchFamily="18" charset="0"/>
            </a:endParaRP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220" y="3307285"/>
            <a:ext cx="4791075" cy="1952625"/>
          </a:xfrm>
          <a:prstGeom prst="rect">
            <a:avLst/>
          </a:prstGeom>
        </p:spPr>
      </p:pic>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589563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50</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Υγεία (1/3)</a:t>
              </a:r>
            </a:p>
          </p:txBody>
        </p:sp>
      </p:grpSp>
      <p:sp>
        <p:nvSpPr>
          <p:cNvPr id="7" name="TextBox 6"/>
          <p:cNvSpPr txBox="1"/>
          <p:nvPr/>
        </p:nvSpPr>
        <p:spPr>
          <a:xfrm>
            <a:off x="973060" y="675178"/>
            <a:ext cx="9690555" cy="923330"/>
          </a:xfrm>
          <a:prstGeom prst="rect">
            <a:avLst/>
          </a:prstGeom>
          <a:noFill/>
        </p:spPr>
        <p:txBody>
          <a:bodyPr wrap="square" rtlCol="0">
            <a:spAutoFit/>
          </a:bodyPr>
          <a:lstStyle/>
          <a:p>
            <a:r>
              <a:rPr lang="el-GR" b="1" dirty="0" smtClean="0">
                <a:latin typeface="Times New Roman" panose="02020603050405020304" pitchFamily="18" charset="0"/>
                <a:cs typeface="Times New Roman" panose="02020603050405020304" pitchFamily="18" charset="0"/>
              </a:rPr>
              <a:t>Ασθενείς</a:t>
            </a:r>
            <a:r>
              <a:rPr lang="el-GR"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της υγείας των ασθενών στα νοσοκομεία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Παρακολούθηση της υγείας ηλικιωμένων στα σπίτια τους</a:t>
            </a:r>
            <a:r>
              <a:rPr lang="el-GR"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973060" y="3731372"/>
            <a:ext cx="6096000" cy="923330"/>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Ιατρικά Ψυγεία: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Έλεγχος </a:t>
            </a:r>
            <a:r>
              <a:rPr lang="el-GR" dirty="0">
                <a:latin typeface="Times New Roman" panose="02020603050405020304" pitchFamily="18" charset="0"/>
                <a:cs typeface="Times New Roman" panose="02020603050405020304" pitchFamily="18" charset="0"/>
              </a:rPr>
              <a:t>των συνθηκών σε καταψύκτες, που αποθηκεύουν εμβόλια, φάρμακα και οργανικά στοιχεία. </a:t>
            </a:r>
            <a:endParaRPr lang="en-US" dirty="0">
              <a:latin typeface="Times New Roman" panose="02020603050405020304" pitchFamily="18" charset="0"/>
              <a:cs typeface="Times New Roman" panose="02020603050405020304" pitchFamily="18" charset="0"/>
            </a:endParaRPr>
          </a:p>
        </p:txBody>
      </p:sp>
      <p:sp>
        <p:nvSpPr>
          <p:cNvPr id="9" name="Ορθογώνιο 8"/>
          <p:cNvSpPr/>
          <p:nvPr/>
        </p:nvSpPr>
        <p:spPr>
          <a:xfrm>
            <a:off x="962534" y="2744996"/>
            <a:ext cx="6096000" cy="923330"/>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Ανίχνευση πτώσης ανθρώπων: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Βοήθεια </a:t>
            </a:r>
            <a:r>
              <a:rPr lang="el-GR" dirty="0">
                <a:latin typeface="Times New Roman" panose="02020603050405020304" pitchFamily="18" charset="0"/>
                <a:cs typeface="Times New Roman" panose="02020603050405020304" pitchFamily="18" charset="0"/>
              </a:rPr>
              <a:t>για ηλικιωμένους ή άτομα με ειδικές ανάγκες που ζουν μόνα τους. </a:t>
            </a:r>
            <a:endParaRPr lang="en-US" dirty="0">
              <a:latin typeface="Times New Roman" panose="02020603050405020304" pitchFamily="18" charset="0"/>
              <a:cs typeface="Times New Roman" panose="02020603050405020304" pitchFamily="18" charset="0"/>
            </a:endParaRPr>
          </a:p>
        </p:txBody>
      </p:sp>
      <p:sp>
        <p:nvSpPr>
          <p:cNvPr id="10" name="Ορθογώνιο 9"/>
          <p:cNvSpPr/>
          <p:nvPr/>
        </p:nvSpPr>
        <p:spPr>
          <a:xfrm>
            <a:off x="973060" y="4618564"/>
            <a:ext cx="7937957" cy="147732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Οδοντιατρική: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Η </a:t>
            </a:r>
            <a:r>
              <a:rPr lang="el-GR" dirty="0">
                <a:latin typeface="Times New Roman" panose="02020603050405020304" pitchFamily="18" charset="0"/>
                <a:cs typeface="Times New Roman" panose="02020603050405020304" pitchFamily="18" charset="0"/>
              </a:rPr>
              <a:t>οδοντόβουρτσα συνδέεται μέσω </a:t>
            </a:r>
            <a:r>
              <a:rPr lang="el-GR" dirty="0" err="1">
                <a:latin typeface="Times New Roman" panose="02020603050405020304" pitchFamily="18" charset="0"/>
                <a:cs typeface="Times New Roman" panose="02020603050405020304" pitchFamily="18" charset="0"/>
              </a:rPr>
              <a:t>Bluetooth</a:t>
            </a:r>
            <a:r>
              <a:rPr lang="el-GR" dirty="0">
                <a:latin typeface="Times New Roman" panose="02020603050405020304" pitchFamily="18" charset="0"/>
                <a:cs typeface="Times New Roman" panose="02020603050405020304" pitchFamily="18" charset="0"/>
              </a:rPr>
              <a:t> με </a:t>
            </a:r>
            <a:r>
              <a:rPr lang="el-GR" dirty="0" err="1">
                <a:latin typeface="Times New Roman" panose="02020603050405020304" pitchFamily="18" charset="0"/>
                <a:cs typeface="Times New Roman" panose="02020603050405020304" pitchFamily="18" charset="0"/>
              </a:rPr>
              <a:t>smartphone</a:t>
            </a:r>
            <a:r>
              <a:rPr lang="el-GR" dirty="0">
                <a:latin typeface="Times New Roman" panose="02020603050405020304" pitchFamily="18" charset="0"/>
                <a:cs typeface="Times New Roman" panose="02020603050405020304" pitchFamily="18" charset="0"/>
              </a:rPr>
              <a:t> με τη χρήση ανάλογης εφαρμογής, που αναλύει τον τρόπο βουρτσίσματος και δίνει πληροφορίες για τις συνήθειες βουρτσίσματος, τόσο για ιδιωτική πληροφόρηση, όσο και για την εμφάνιση στατιστικών στοιχείων στον οδοντίατρο. </a:t>
            </a:r>
            <a:endParaRPr lang="en-US" dirty="0">
              <a:latin typeface="Times New Roman" panose="02020603050405020304" pitchFamily="18" charset="0"/>
              <a:cs typeface="Times New Roman" panose="02020603050405020304" pitchFamily="18" charset="0"/>
            </a:endParaRPr>
          </a:p>
        </p:txBody>
      </p:sp>
      <p:sp>
        <p:nvSpPr>
          <p:cNvPr id="11" name="Ορθογώνιο 10"/>
          <p:cNvSpPr/>
          <p:nvPr/>
        </p:nvSpPr>
        <p:spPr>
          <a:xfrm>
            <a:off x="966480" y="1592662"/>
            <a:ext cx="6096000" cy="1200329"/>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Σωματική </a:t>
            </a:r>
            <a:r>
              <a:rPr lang="el-GR" b="1" dirty="0" smtClean="0">
                <a:latin typeface="Times New Roman" panose="02020603050405020304" pitchFamily="18" charset="0"/>
                <a:cs typeface="Times New Roman" panose="02020603050405020304" pitchFamily="18" charset="0"/>
              </a:rPr>
              <a:t>παρακολούθηση: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Ασύρματοι </a:t>
            </a:r>
            <a:r>
              <a:rPr lang="el-GR" dirty="0">
                <a:latin typeface="Times New Roman" panose="02020603050405020304" pitchFamily="18" charset="0"/>
                <a:cs typeface="Times New Roman" panose="02020603050405020304" pitchFamily="18" charset="0"/>
              </a:rPr>
              <a:t>αισθητήρες, τοποθετημένοι στο στρώμα του κρεβατιού, ανιχνεύουν μικρές κινήσεις, όπως η αναπνοή και ο καρδιακός ρυθμός, </a:t>
            </a:r>
          </a:p>
        </p:txBody>
      </p:sp>
      <p:pic>
        <p:nvPicPr>
          <p:cNvPr id="12" name="Εικόνα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5115" y="928328"/>
            <a:ext cx="4369589" cy="3064991"/>
          </a:xfrm>
          <a:prstGeom prst="rect">
            <a:avLst/>
          </a:prstGeom>
        </p:spPr>
      </p:pic>
    </p:spTree>
    <p:extLst>
      <p:ext uri="{BB962C8B-B14F-4D97-AF65-F5344CB8AC3E}">
        <p14:creationId xmlns:p14="http://schemas.microsoft.com/office/powerpoint/2010/main" val="3644818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51</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Υγεία (2/3)</a:t>
              </a:r>
            </a:p>
          </p:txBody>
        </p:sp>
      </p:grpSp>
      <p:sp>
        <p:nvSpPr>
          <p:cNvPr id="7" name="TextBox 6"/>
          <p:cNvSpPr txBox="1"/>
          <p:nvPr/>
        </p:nvSpPr>
        <p:spPr>
          <a:xfrm>
            <a:off x="1295402" y="675178"/>
            <a:ext cx="9690555" cy="646331"/>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Αναγνώριση Δραστηριότητας με </a:t>
            </a:r>
            <a:r>
              <a:rPr lang="el-GR" b="1" dirty="0">
                <a:latin typeface="Times New Roman" panose="02020603050405020304" pitchFamily="18" charset="0"/>
                <a:ea typeface="Calibri" panose="020F0502020204030204" pitchFamily="34" charset="0"/>
              </a:rPr>
              <a:t>χρήση αισθητήρων </a:t>
            </a:r>
            <a:r>
              <a:rPr lang="el-GR" b="1" dirty="0" err="1">
                <a:latin typeface="Times New Roman" panose="02020603050405020304" pitchFamily="18" charset="0"/>
                <a:ea typeface="Calibri" panose="020F0502020204030204" pitchFamily="34" charset="0"/>
              </a:rPr>
              <a:t>Φωτοπληθυσμογράφου</a:t>
            </a:r>
            <a:r>
              <a:rPr lang="el-GR" b="1" dirty="0">
                <a:latin typeface="Times New Roman" panose="02020603050405020304" pitchFamily="18" charset="0"/>
                <a:ea typeface="Calibri" panose="020F0502020204030204" pitchFamily="34" charset="0"/>
              </a:rPr>
              <a:t> </a:t>
            </a:r>
            <a:r>
              <a:rPr lang="en-US" b="1" dirty="0">
                <a:latin typeface="Times New Roman" panose="02020603050405020304" pitchFamily="18" charset="0"/>
                <a:ea typeface="Calibri" panose="020F0502020204030204" pitchFamily="34" charset="0"/>
              </a:rPr>
              <a:t>(PPG) </a:t>
            </a:r>
            <a:r>
              <a:rPr lang="el-GR" b="1" dirty="0">
                <a:latin typeface="Times New Roman" panose="02020603050405020304" pitchFamily="18" charset="0"/>
                <a:ea typeface="Calibri" panose="020F0502020204030204" pitchFamily="34" charset="0"/>
              </a:rPr>
              <a:t>και Ηλεκτροκαρδιογράφου (</a:t>
            </a:r>
            <a:r>
              <a:rPr lang="en-US" b="1" dirty="0">
                <a:latin typeface="Times New Roman" panose="02020603050405020304" pitchFamily="18" charset="0"/>
                <a:ea typeface="Calibri" panose="020F0502020204030204" pitchFamily="34" charset="0"/>
              </a:rPr>
              <a:t>ECG)</a:t>
            </a:r>
            <a:r>
              <a:rPr lang="el-GR"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14" name="Ορθογώνιο 13"/>
          <p:cNvSpPr/>
          <p:nvPr/>
        </p:nvSpPr>
        <p:spPr>
          <a:xfrm>
            <a:off x="1295402" y="3829429"/>
            <a:ext cx="3352225" cy="830997"/>
          </a:xfrm>
          <a:prstGeom prst="rect">
            <a:avLst/>
          </a:prstGeom>
        </p:spPr>
        <p:txBody>
          <a:bodyPr wrap="square">
            <a:spAutoFit/>
          </a:bodyPr>
          <a:lstStyle/>
          <a:p>
            <a:pPr lvl="0">
              <a:spcAft>
                <a:spcPts val="0"/>
              </a:spcAft>
            </a:pPr>
            <a:r>
              <a:rPr lang="el-GR" sz="1600" u="sng" dirty="0">
                <a:latin typeface="Times New Roman" panose="02020603050405020304" pitchFamily="18" charset="0"/>
                <a:ea typeface="Calibri" panose="020F0502020204030204" pitchFamily="34" charset="0"/>
                <a:cs typeface="Times New Roman" panose="02020603050405020304" pitchFamily="18" charset="0"/>
              </a:rPr>
              <a:t>Υποκείμενα Έρευνας</a:t>
            </a:r>
          </a:p>
          <a:p>
            <a:pPr marL="342900" lvl="0" indent="-342900">
              <a:spcAft>
                <a:spcPts val="0"/>
              </a:spcAft>
              <a:buFont typeface="Arial" panose="020B0604020202020204" pitchFamily="34" charset="0"/>
              <a:buChar char="•"/>
            </a:pPr>
            <a:r>
              <a:rPr lang="el-GR" sz="1600" dirty="0">
                <a:latin typeface="Times New Roman" panose="02020603050405020304" pitchFamily="18" charset="0"/>
                <a:ea typeface="Calibri" panose="020F0502020204030204" pitchFamily="34" charset="0"/>
                <a:cs typeface="Times New Roman" panose="02020603050405020304" pitchFamily="18" charset="0"/>
              </a:rPr>
              <a:t>15 άτομα</a:t>
            </a:r>
          </a:p>
          <a:p>
            <a:pPr marL="342900" lvl="0" indent="-342900">
              <a:spcAft>
                <a:spcPts val="0"/>
              </a:spcAft>
              <a:buFont typeface="Arial" panose="020B0604020202020204" pitchFamily="34" charset="0"/>
              <a:buChar char="•"/>
            </a:pPr>
            <a:r>
              <a:rPr lang="el-GR" sz="1600" dirty="0">
                <a:latin typeface="Times New Roman" panose="02020603050405020304" pitchFamily="18" charset="0"/>
                <a:ea typeface="Calibri" panose="020F0502020204030204" pitchFamily="34" charset="0"/>
                <a:cs typeface="Times New Roman" panose="02020603050405020304" pitchFamily="18" charset="0"/>
              </a:rPr>
              <a:t>Ηλικία 21-55</a:t>
            </a:r>
          </a:p>
        </p:txBody>
      </p:sp>
      <p:sp>
        <p:nvSpPr>
          <p:cNvPr id="15" name="Ορθογώνιο 14"/>
          <p:cNvSpPr/>
          <p:nvPr/>
        </p:nvSpPr>
        <p:spPr>
          <a:xfrm>
            <a:off x="1295402" y="1521105"/>
            <a:ext cx="3352225" cy="2308324"/>
          </a:xfrm>
          <a:prstGeom prst="rect">
            <a:avLst/>
          </a:prstGeom>
        </p:spPr>
        <p:txBody>
          <a:bodyPr wrap="square">
            <a:spAutoFit/>
          </a:bodyPr>
          <a:lstStyle/>
          <a:p>
            <a:pPr lvl="0">
              <a:spcAft>
                <a:spcPts val="0"/>
              </a:spcAft>
            </a:pPr>
            <a:r>
              <a:rPr lang="el-GR" sz="1600" u="sng" dirty="0">
                <a:latin typeface="Times New Roman" panose="02020603050405020304" pitchFamily="18" charset="0"/>
                <a:ea typeface="Calibri" panose="020F0502020204030204" pitchFamily="34" charset="0"/>
                <a:cs typeface="Times New Roman" panose="02020603050405020304" pitchFamily="18" charset="0"/>
              </a:rPr>
              <a:t>Δραστηριότητες</a:t>
            </a:r>
          </a:p>
          <a:p>
            <a:pPr marL="342900" lvl="0" indent="-342900">
              <a:spcAft>
                <a:spcPts val="0"/>
              </a:spcAft>
              <a:buFont typeface="+mj-lt"/>
              <a:buAutoNum type="arabicPeriod"/>
            </a:pPr>
            <a:r>
              <a:rPr lang="el-GR" sz="1600" dirty="0">
                <a:latin typeface="Times New Roman" panose="02020603050405020304" pitchFamily="18" charset="0"/>
                <a:ea typeface="Calibri" panose="020F0502020204030204" pitchFamily="34" charset="0"/>
                <a:cs typeface="Times New Roman" panose="02020603050405020304" pitchFamily="18" charset="0"/>
              </a:rPr>
              <a:t>Ακίνητος</a:t>
            </a:r>
          </a:p>
          <a:p>
            <a:pPr marL="342900" lvl="0" indent="-342900">
              <a:spcAft>
                <a:spcPts val="0"/>
              </a:spcAft>
              <a:buFont typeface="+mj-lt"/>
              <a:buAutoNum type="arabicPeriod"/>
            </a:pPr>
            <a:r>
              <a:rPr lang="el-GR" sz="1600" dirty="0">
                <a:latin typeface="Times New Roman" panose="02020603050405020304" pitchFamily="18" charset="0"/>
                <a:ea typeface="Calibri" panose="020F0502020204030204" pitchFamily="34" charset="0"/>
                <a:cs typeface="Times New Roman" panose="02020603050405020304" pitchFamily="18" charset="0"/>
              </a:rPr>
              <a:t>Ανέβασμα/Κατέβασμα Σκαλιών</a:t>
            </a:r>
          </a:p>
          <a:p>
            <a:pPr marL="342900" lvl="0" indent="-342900">
              <a:spcAft>
                <a:spcPts val="0"/>
              </a:spcAft>
              <a:buFont typeface="+mj-lt"/>
              <a:buAutoNum type="arabicPeriod"/>
            </a:pPr>
            <a:r>
              <a:rPr lang="el-GR" sz="1600" dirty="0">
                <a:latin typeface="Times New Roman" panose="02020603050405020304" pitchFamily="18" charset="0"/>
                <a:ea typeface="Calibri" panose="020F0502020204030204" pitchFamily="34" charset="0"/>
                <a:cs typeface="Times New Roman" panose="02020603050405020304" pitchFamily="18" charset="0"/>
              </a:rPr>
              <a:t>Επιτραπέζιο </a:t>
            </a:r>
            <a:r>
              <a:rPr lang="el-GR" sz="1600" dirty="0" err="1">
                <a:latin typeface="Times New Roman" panose="02020603050405020304" pitchFamily="18" charset="0"/>
                <a:ea typeface="Calibri" panose="020F0502020204030204" pitchFamily="34" charset="0"/>
                <a:cs typeface="Times New Roman" panose="02020603050405020304" pitchFamily="18" charset="0"/>
              </a:rPr>
              <a:t>Ποδοσφαιράκι</a:t>
            </a:r>
            <a:endParaRPr lang="el-GR"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el-GR" sz="1600" dirty="0">
                <a:latin typeface="Times New Roman" panose="02020603050405020304" pitchFamily="18" charset="0"/>
                <a:ea typeface="Calibri" panose="020F0502020204030204" pitchFamily="34" charset="0"/>
                <a:cs typeface="Times New Roman" panose="02020603050405020304" pitchFamily="18" charset="0"/>
              </a:rPr>
              <a:t>Ποδηλασία</a:t>
            </a:r>
          </a:p>
          <a:p>
            <a:pPr marL="342900" lvl="0" indent="-342900">
              <a:spcAft>
                <a:spcPts val="0"/>
              </a:spcAft>
              <a:buFont typeface="+mj-lt"/>
              <a:buAutoNum type="arabicPeriod"/>
            </a:pPr>
            <a:r>
              <a:rPr lang="el-GR" sz="1600" dirty="0">
                <a:latin typeface="Times New Roman" panose="02020603050405020304" pitchFamily="18" charset="0"/>
                <a:cs typeface="Times New Roman" panose="02020603050405020304" pitchFamily="18" charset="0"/>
              </a:rPr>
              <a:t>Οδήγηση Αυτοκινήτου</a:t>
            </a:r>
          </a:p>
          <a:p>
            <a:pPr marL="342900" lvl="0" indent="-342900">
              <a:spcAft>
                <a:spcPts val="0"/>
              </a:spcAft>
              <a:buFont typeface="+mj-lt"/>
              <a:buAutoNum type="arabicPeriod"/>
            </a:pPr>
            <a:r>
              <a:rPr lang="el-GR" sz="1600" dirty="0">
                <a:latin typeface="Times New Roman" panose="02020603050405020304" pitchFamily="18" charset="0"/>
                <a:cs typeface="Times New Roman" panose="02020603050405020304" pitchFamily="18" charset="0"/>
              </a:rPr>
              <a:t>Μεσημεριανό</a:t>
            </a:r>
          </a:p>
          <a:p>
            <a:pPr marL="342900" lvl="0" indent="-342900">
              <a:spcAft>
                <a:spcPts val="0"/>
              </a:spcAft>
              <a:buFont typeface="+mj-lt"/>
              <a:buAutoNum type="arabicPeriod"/>
            </a:pPr>
            <a:r>
              <a:rPr lang="el-GR" sz="1600" dirty="0">
                <a:latin typeface="Times New Roman" panose="02020603050405020304" pitchFamily="18" charset="0"/>
                <a:cs typeface="Times New Roman" panose="02020603050405020304" pitchFamily="18" charset="0"/>
              </a:rPr>
              <a:t>Περπάτημα</a:t>
            </a:r>
          </a:p>
          <a:p>
            <a:pPr marL="342900" lvl="0" indent="-342900">
              <a:spcAft>
                <a:spcPts val="0"/>
              </a:spcAft>
              <a:buFont typeface="+mj-lt"/>
              <a:buAutoNum type="arabicPeriod"/>
            </a:pPr>
            <a:r>
              <a:rPr lang="el-GR" sz="1600" dirty="0">
                <a:latin typeface="Times New Roman" panose="02020603050405020304" pitchFamily="18" charset="0"/>
                <a:cs typeface="Times New Roman" panose="02020603050405020304" pitchFamily="18" charset="0"/>
              </a:rPr>
              <a:t>Εργασία (σε υπολογιστή)</a:t>
            </a:r>
          </a:p>
        </p:txBody>
      </p:sp>
      <p:sp>
        <p:nvSpPr>
          <p:cNvPr id="16" name="Ορθογώνιο 15"/>
          <p:cNvSpPr/>
          <p:nvPr/>
        </p:nvSpPr>
        <p:spPr>
          <a:xfrm>
            <a:off x="1295401" y="4680129"/>
            <a:ext cx="3352225" cy="1077218"/>
          </a:xfrm>
          <a:prstGeom prst="rect">
            <a:avLst/>
          </a:prstGeom>
        </p:spPr>
        <p:txBody>
          <a:bodyPr wrap="square">
            <a:spAutoFit/>
          </a:bodyPr>
          <a:lstStyle/>
          <a:p>
            <a:pPr lvl="0">
              <a:spcAft>
                <a:spcPts val="0"/>
              </a:spcAft>
            </a:pPr>
            <a:r>
              <a:rPr lang="el-GR" sz="1600" u="sng" dirty="0">
                <a:latin typeface="Times New Roman" panose="02020603050405020304" pitchFamily="18" charset="0"/>
                <a:ea typeface="Calibri" panose="020F0502020204030204" pitchFamily="34" charset="0"/>
                <a:cs typeface="Times New Roman" panose="02020603050405020304" pitchFamily="18" charset="0"/>
              </a:rPr>
              <a:t>Αισθητήρες</a:t>
            </a:r>
          </a:p>
          <a:p>
            <a:pPr marL="342900" lvl="0" indent="-342900">
              <a:spcAft>
                <a:spcPts val="0"/>
              </a:spcAft>
              <a:buFont typeface="Arial" panose="020B0604020202020204" pitchFamily="34" charset="0"/>
              <a:buChar char="•"/>
            </a:pPr>
            <a:r>
              <a:rPr lang="en-US" sz="1600" dirty="0" err="1">
                <a:latin typeface="Times New Roman" panose="02020603050405020304" pitchFamily="18" charset="0"/>
                <a:ea typeface="Calibri" panose="020F0502020204030204" pitchFamily="34" charset="0"/>
                <a:cs typeface="Times New Roman" panose="02020603050405020304" pitchFamily="18" charset="0"/>
              </a:rPr>
              <a:t>RespiBAN</a:t>
            </a:r>
            <a:endParaRPr lang="el-GR" sz="16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n-US" sz="1600" dirty="0" err="1">
                <a:latin typeface="Times New Roman" panose="02020603050405020304" pitchFamily="18" charset="0"/>
                <a:ea typeface="Calibri" panose="020F0502020204030204" pitchFamily="34" charset="0"/>
                <a:cs typeface="Times New Roman" panose="02020603050405020304" pitchFamily="18" charset="0"/>
              </a:rPr>
              <a:t>Empatica</a:t>
            </a:r>
            <a:r>
              <a:rPr lang="el-GR" sz="1600" dirty="0">
                <a:latin typeface="Times New Roman" panose="02020603050405020304" pitchFamily="18" charset="0"/>
                <a:ea typeface="Calibri" panose="020F0502020204030204" pitchFamily="34" charset="0"/>
                <a:cs typeface="Times New Roman" panose="02020603050405020304" pitchFamily="18" charset="0"/>
              </a:rPr>
              <a:t> Ε4</a:t>
            </a:r>
          </a:p>
          <a:p>
            <a:pPr lvl="0">
              <a:spcAft>
                <a:spcPts val="0"/>
              </a:spcAft>
            </a:pPr>
            <a:endParaRPr lang="el-GR" sz="1600" u="sng"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Picture 2" descr="αρχείο λήψ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981" y="1523471"/>
            <a:ext cx="1824037"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E4spe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981" y="3768110"/>
            <a:ext cx="2976781"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Ορθογώνιο 24"/>
          <p:cNvSpPr/>
          <p:nvPr/>
        </p:nvSpPr>
        <p:spPr>
          <a:xfrm>
            <a:off x="7008018" y="1420343"/>
            <a:ext cx="4212289" cy="1323439"/>
          </a:xfrm>
          <a:prstGeom prst="rect">
            <a:avLst/>
          </a:prstGeom>
        </p:spPr>
        <p:txBody>
          <a:bodyPr wrap="square">
            <a:spAutoFit/>
          </a:bodyPr>
          <a:lstStyle/>
          <a:p>
            <a:pPr lvl="0">
              <a:spcAft>
                <a:spcPts val="0"/>
              </a:spcAft>
            </a:pPr>
            <a:r>
              <a:rPr lang="en-US" sz="1600" b="1" u="sng" dirty="0" err="1">
                <a:latin typeface="Times New Roman" panose="02020603050405020304" pitchFamily="18" charset="0"/>
                <a:ea typeface="Calibri" panose="020F0502020204030204" pitchFamily="34" charset="0"/>
                <a:cs typeface="Times New Roman" panose="02020603050405020304" pitchFamily="18" charset="0"/>
              </a:rPr>
              <a:t>RespiBAN</a:t>
            </a:r>
            <a:endParaRPr lang="el-GR" sz="1600" b="1" u="sng"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l-GR" sz="1600" dirty="0">
                <a:latin typeface="Times New Roman" panose="02020603050405020304" pitchFamily="18" charset="0"/>
                <a:ea typeface="Calibri" panose="020F0502020204030204" pitchFamily="34" charset="0"/>
                <a:cs typeface="Times New Roman" panose="02020603050405020304" pitchFamily="18" charset="0"/>
              </a:rPr>
              <a:t>Φορητός Αισθητήρας Στήθους</a:t>
            </a:r>
            <a:endParaRPr lang="el-GR" sz="1600" u="sng"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pPr>
            <a:r>
              <a:rPr lang="el-GR" sz="1600" dirty="0">
                <a:latin typeface="Times New Roman" panose="02020603050405020304" pitchFamily="18" charset="0"/>
                <a:ea typeface="Calibri" panose="020F0502020204030204" pitchFamily="34" charset="0"/>
                <a:cs typeface="Times New Roman" panose="02020603050405020304" pitchFamily="18" charset="0"/>
              </a:rPr>
              <a:t>Ηλεκτροκαρδιογράφος </a:t>
            </a:r>
            <a:r>
              <a:rPr lang="en-US" sz="1600" dirty="0">
                <a:latin typeface="Times New Roman" panose="02020603050405020304" pitchFamily="18" charset="0"/>
                <a:ea typeface="Calibri" panose="020F0502020204030204" pitchFamily="34" charset="0"/>
                <a:cs typeface="Times New Roman" panose="02020603050405020304" pitchFamily="18" charset="0"/>
              </a:rPr>
              <a:t>(ECG </a:t>
            </a:r>
            <a:r>
              <a:rPr lang="el-GR" sz="1600" dirty="0">
                <a:latin typeface="Times New Roman" panose="02020603050405020304" pitchFamily="18" charset="0"/>
                <a:ea typeface="Calibri" panose="020F0502020204030204" pitchFamily="34" charset="0"/>
                <a:cs typeface="Times New Roman" panose="02020603050405020304" pitchFamily="18" charset="0"/>
              </a:rPr>
              <a:t>σήμα)</a:t>
            </a:r>
          </a:p>
          <a:p>
            <a:pPr marL="342900" lvl="0" indent="-342900">
              <a:spcAft>
                <a:spcPts val="0"/>
              </a:spcAft>
              <a:buFont typeface="Arial" panose="020B0604020202020204" pitchFamily="34" charset="0"/>
              <a:buChar char="•"/>
            </a:pPr>
            <a:r>
              <a:rPr lang="el-GR" sz="1600" dirty="0">
                <a:latin typeface="Times New Roman" panose="02020603050405020304" pitchFamily="18" charset="0"/>
                <a:ea typeface="Calibri" panose="020F0502020204030204" pitchFamily="34" charset="0"/>
                <a:cs typeface="Times New Roman" panose="02020603050405020304" pitchFamily="18" charset="0"/>
              </a:rPr>
              <a:t>Αισθητήρας Αναπνοής </a:t>
            </a:r>
          </a:p>
          <a:p>
            <a:pPr marL="342900" lvl="0" indent="-342900">
              <a:spcAft>
                <a:spcPts val="0"/>
              </a:spcAft>
              <a:buFont typeface="Arial" panose="020B0604020202020204" pitchFamily="34" charset="0"/>
              <a:buChar char="•"/>
            </a:pPr>
            <a:r>
              <a:rPr lang="el-GR" sz="1600" dirty="0" err="1">
                <a:latin typeface="Times New Roman" panose="02020603050405020304" pitchFamily="18" charset="0"/>
                <a:ea typeface="Calibri" panose="020F0502020204030204" pitchFamily="34" charset="0"/>
                <a:cs typeface="Times New Roman" panose="02020603050405020304" pitchFamily="18" charset="0"/>
              </a:rPr>
              <a:t>Επιταχυνσιόμετρα</a:t>
            </a:r>
            <a:r>
              <a:rPr lang="el-GR" sz="1600" dirty="0">
                <a:latin typeface="Times New Roman" panose="02020603050405020304" pitchFamily="18" charset="0"/>
                <a:ea typeface="Calibri" panose="020F0502020204030204" pitchFamily="34" charset="0"/>
                <a:cs typeface="Times New Roman" panose="02020603050405020304" pitchFamily="18" charset="0"/>
              </a:rPr>
              <a:t> 3 αξόνων.</a:t>
            </a:r>
          </a:p>
        </p:txBody>
      </p:sp>
      <p:sp>
        <p:nvSpPr>
          <p:cNvPr id="27" name="Ορθογώνιο 26"/>
          <p:cNvSpPr/>
          <p:nvPr/>
        </p:nvSpPr>
        <p:spPr>
          <a:xfrm>
            <a:off x="8219197" y="3754341"/>
            <a:ext cx="4212289" cy="1569660"/>
          </a:xfrm>
          <a:prstGeom prst="rect">
            <a:avLst/>
          </a:prstGeom>
        </p:spPr>
        <p:txBody>
          <a:bodyPr wrap="square">
            <a:spAutoFit/>
          </a:bodyPr>
          <a:lstStyle/>
          <a:p>
            <a:pPr lvl="0">
              <a:spcAft>
                <a:spcPts val="0"/>
              </a:spcAft>
            </a:pPr>
            <a:r>
              <a:rPr lang="en-US" sz="1600" b="1" u="sng" dirty="0" err="1">
                <a:latin typeface="Times New Roman" panose="02020603050405020304" pitchFamily="18" charset="0"/>
                <a:ea typeface="Calibri" panose="020F0502020204030204" pitchFamily="34" charset="0"/>
                <a:cs typeface="Times New Roman" panose="02020603050405020304" pitchFamily="18" charset="0"/>
              </a:rPr>
              <a:t>Empatica</a:t>
            </a:r>
            <a:r>
              <a:rPr lang="en-US" sz="1600" b="1" u="sng" dirty="0">
                <a:latin typeface="Times New Roman" panose="02020603050405020304" pitchFamily="18" charset="0"/>
                <a:ea typeface="Calibri" panose="020F0502020204030204" pitchFamily="34" charset="0"/>
                <a:cs typeface="Times New Roman" panose="02020603050405020304" pitchFamily="18" charset="0"/>
              </a:rPr>
              <a:t> E4</a:t>
            </a:r>
          </a:p>
          <a:p>
            <a:pPr marL="285750" lvl="0" indent="-285750">
              <a:spcAft>
                <a:spcPts val="0"/>
              </a:spcAft>
              <a:buFont typeface="Arial" panose="020B0604020202020204" pitchFamily="34" charset="0"/>
              <a:buChar char="•"/>
            </a:pPr>
            <a:r>
              <a:rPr lang="el-GR" sz="1600" dirty="0">
                <a:latin typeface="Times New Roman" panose="02020603050405020304" pitchFamily="18" charset="0"/>
                <a:ea typeface="Calibri" panose="020F0502020204030204" pitchFamily="34" charset="0"/>
                <a:cs typeface="Times New Roman" panose="02020603050405020304" pitchFamily="18" charset="0"/>
              </a:rPr>
              <a:t>Φορητός αισθητήρας καρπού</a:t>
            </a:r>
          </a:p>
          <a:p>
            <a:pPr marL="285750" lvl="0" indent="-285750">
              <a:spcAft>
                <a:spcPts val="0"/>
              </a:spcAft>
              <a:buFont typeface="Arial" panose="020B0604020202020204" pitchFamily="34" charset="0"/>
              <a:buChar char="•"/>
            </a:pPr>
            <a:r>
              <a:rPr lang="el-GR" sz="1600" dirty="0" err="1">
                <a:latin typeface="Times New Roman" panose="02020603050405020304" pitchFamily="18" charset="0"/>
                <a:ea typeface="Calibri" panose="020F0502020204030204" pitchFamily="34" charset="0"/>
                <a:cs typeface="Times New Roman" panose="02020603050405020304" pitchFamily="18" charset="0"/>
              </a:rPr>
              <a:t>Φωτοπληθυσμογράφος</a:t>
            </a:r>
            <a:r>
              <a:rPr lang="el-GR"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latin typeface="Times New Roman" panose="02020603050405020304" pitchFamily="18" charset="0"/>
                <a:ea typeface="Calibri" panose="020F0502020204030204" pitchFamily="34" charset="0"/>
                <a:cs typeface="Times New Roman" panose="02020603050405020304" pitchFamily="18" charset="0"/>
              </a:rPr>
              <a:t>PPG </a:t>
            </a:r>
            <a:r>
              <a:rPr lang="el-GR" sz="1600" dirty="0">
                <a:latin typeface="Times New Roman" panose="02020603050405020304" pitchFamily="18" charset="0"/>
                <a:ea typeface="Calibri" panose="020F0502020204030204" pitchFamily="34" charset="0"/>
                <a:cs typeface="Times New Roman" panose="02020603050405020304" pitchFamily="18" charset="0"/>
              </a:rPr>
              <a:t>σήμα)</a:t>
            </a:r>
          </a:p>
          <a:p>
            <a:pPr marL="285750" lvl="0" indent="-285750">
              <a:spcAft>
                <a:spcPts val="0"/>
              </a:spcAft>
              <a:buFont typeface="Arial" panose="020B0604020202020204" pitchFamily="34" charset="0"/>
              <a:buChar char="•"/>
            </a:pPr>
            <a:r>
              <a:rPr lang="el-GR" sz="1600" dirty="0">
                <a:latin typeface="Times New Roman" panose="02020603050405020304" pitchFamily="18" charset="0"/>
                <a:ea typeface="Calibri" panose="020F0502020204030204" pitchFamily="34" charset="0"/>
                <a:cs typeface="Times New Roman" panose="02020603050405020304" pitchFamily="18" charset="0"/>
              </a:rPr>
              <a:t>Θερμοκρασία Σώματος</a:t>
            </a:r>
          </a:p>
          <a:p>
            <a:pPr marL="285750" lvl="0" indent="-285750">
              <a:spcAft>
                <a:spcPts val="0"/>
              </a:spcAft>
              <a:buFont typeface="Arial" panose="020B0604020202020204" pitchFamily="34" charset="0"/>
              <a:buChar char="•"/>
            </a:pPr>
            <a:r>
              <a:rPr lang="el-GR" sz="1600" dirty="0" err="1">
                <a:latin typeface="Times New Roman" panose="02020603050405020304" pitchFamily="18" charset="0"/>
                <a:ea typeface="Calibri" panose="020F0502020204030204" pitchFamily="34" charset="0"/>
                <a:cs typeface="Times New Roman" panose="02020603050405020304" pitchFamily="18" charset="0"/>
              </a:rPr>
              <a:t>Ηλεκτροδερματική</a:t>
            </a:r>
            <a:r>
              <a:rPr lang="el-GR" sz="1600" dirty="0">
                <a:latin typeface="Times New Roman" panose="02020603050405020304" pitchFamily="18" charset="0"/>
                <a:ea typeface="Calibri" panose="020F0502020204030204" pitchFamily="34" charset="0"/>
                <a:cs typeface="Times New Roman" panose="02020603050405020304" pitchFamily="18" charset="0"/>
              </a:rPr>
              <a:t> δραστηριότητα</a:t>
            </a:r>
          </a:p>
          <a:p>
            <a:pPr marL="285750" indent="-285750">
              <a:buFont typeface="Arial" panose="020B0604020202020204" pitchFamily="34" charset="0"/>
              <a:buChar char="•"/>
            </a:pPr>
            <a:r>
              <a:rPr lang="el-GR" sz="1600" dirty="0" err="1">
                <a:latin typeface="Times New Roman" panose="02020603050405020304" pitchFamily="18" charset="0"/>
                <a:ea typeface="Calibri" panose="020F0502020204030204" pitchFamily="34" charset="0"/>
                <a:cs typeface="Times New Roman" panose="02020603050405020304" pitchFamily="18" charset="0"/>
              </a:rPr>
              <a:t>Επιταχυνσιόμετρα</a:t>
            </a:r>
            <a:r>
              <a:rPr lang="el-GR" sz="1600" dirty="0">
                <a:latin typeface="Times New Roman" panose="02020603050405020304" pitchFamily="18" charset="0"/>
                <a:ea typeface="Calibri" panose="020F0502020204030204" pitchFamily="34" charset="0"/>
                <a:cs typeface="Times New Roman" panose="02020603050405020304" pitchFamily="18" charset="0"/>
              </a:rPr>
              <a:t> 3 αξόνων.</a:t>
            </a:r>
          </a:p>
        </p:txBody>
      </p:sp>
      <p:sp>
        <p:nvSpPr>
          <p:cNvPr id="19"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00876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52</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Υγεία (3/3)</a:t>
              </a:r>
            </a:p>
          </p:txBody>
        </p:sp>
      </p:grpSp>
      <p:sp>
        <p:nvSpPr>
          <p:cNvPr id="7" name="TextBox 6"/>
          <p:cNvSpPr txBox="1"/>
          <p:nvPr/>
        </p:nvSpPr>
        <p:spPr>
          <a:xfrm>
            <a:off x="1295402" y="675178"/>
            <a:ext cx="9690555" cy="646331"/>
          </a:xfrm>
          <a:prstGeom prst="rect">
            <a:avLst/>
          </a:prstGeom>
          <a:noFill/>
        </p:spPr>
        <p:txBody>
          <a:bodyPr wrap="square" rtlCol="0">
            <a:spAutoFit/>
          </a:bodyPr>
          <a:lstStyle/>
          <a:p>
            <a:r>
              <a:rPr lang="el-GR" b="1" dirty="0" err="1">
                <a:latin typeface="Times New Roman" panose="02020603050405020304" pitchFamily="18" charset="0"/>
                <a:cs typeface="Times New Roman" panose="02020603050405020304" pitchFamily="18" charset="0"/>
              </a:rPr>
              <a:t>Αναγνώριση</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Δραστηριότητας</a:t>
            </a:r>
            <a:r>
              <a:rPr lang="el-GR" b="1" dirty="0">
                <a:latin typeface="Times New Roman" panose="02020603050405020304" pitchFamily="18" charset="0"/>
                <a:cs typeface="Times New Roman" panose="02020603050405020304" pitchFamily="18" charset="0"/>
              </a:rPr>
              <a:t> με </a:t>
            </a:r>
            <a:r>
              <a:rPr lang="el-GR" b="1" dirty="0" err="1">
                <a:latin typeface="Times New Roman" panose="02020603050405020304" pitchFamily="18" charset="0"/>
                <a:cs typeface="Times New Roman" panose="02020603050405020304" pitchFamily="18" charset="0"/>
              </a:rPr>
              <a:t>Εξόρυξη</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Δεδομένων</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Ασυρμάτων</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Αισθητήρων</a:t>
            </a:r>
            <a:r>
              <a:rPr lang="el-GR" b="1" dirty="0">
                <a:latin typeface="Times New Roman" panose="02020603050405020304" pitchFamily="18" charset="0"/>
                <a:cs typeface="Times New Roman" panose="02020603050405020304" pitchFamily="18" charset="0"/>
              </a:rPr>
              <a:t> και </a:t>
            </a:r>
            <a:r>
              <a:rPr lang="el-GR" b="1" dirty="0" err="1">
                <a:latin typeface="Times New Roman" panose="02020603050405020304" pitchFamily="18" charset="0"/>
                <a:cs typeface="Times New Roman" panose="02020603050405020304" pitchFamily="18" charset="0"/>
              </a:rPr>
              <a:t>Πρότυπα</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Μηχανικής</a:t>
            </a:r>
            <a:r>
              <a:rPr lang="el-GR" b="1"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Μάθησης</a:t>
            </a:r>
            <a:endParaRPr lang="el-GR" b="1"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1295402" y="1361830"/>
            <a:ext cx="6096000" cy="1354217"/>
          </a:xfrm>
          <a:prstGeom prst="rect">
            <a:avLst/>
          </a:prstGeom>
        </p:spPr>
        <p:txBody>
          <a:bodyPr>
            <a:spAutoFit/>
          </a:bodyPr>
          <a:lstStyle/>
          <a:p>
            <a:pPr lvl="0">
              <a:spcAft>
                <a:spcPts val="0"/>
              </a:spcAft>
            </a:pPr>
            <a:r>
              <a:rPr lang="el-GR" sz="1600" u="sng" dirty="0">
                <a:latin typeface="Times New Roman" panose="02020603050405020304" pitchFamily="18" charset="0"/>
                <a:ea typeface="Calibri" panose="020F0502020204030204" pitchFamily="34" charset="0"/>
                <a:cs typeface="Times New Roman" panose="02020603050405020304" pitchFamily="18" charset="0"/>
              </a:rPr>
              <a:t>Δραστηριότητες</a:t>
            </a:r>
          </a:p>
          <a:p>
            <a:pPr marL="342900" lvl="0" indent="-342900">
              <a:spcAft>
                <a:spcPts val="0"/>
              </a:spcAft>
              <a:buFont typeface="+mj-lt"/>
              <a:buAutoNum type="arabicPeriod"/>
            </a:pPr>
            <a:r>
              <a:rPr lang="el-GR" sz="1600" dirty="0">
                <a:latin typeface="Times New Roman" panose="02020603050405020304" pitchFamily="18" charset="0"/>
                <a:ea typeface="Calibri" panose="020F0502020204030204" pitchFamily="34" charset="0"/>
                <a:cs typeface="Times New Roman" panose="02020603050405020304" pitchFamily="18" charset="0"/>
              </a:rPr>
              <a:t>Καθιστός στο κρεβάτι, </a:t>
            </a:r>
          </a:p>
          <a:p>
            <a:pPr marL="342900" lvl="0" indent="-342900">
              <a:spcAft>
                <a:spcPts val="0"/>
              </a:spcAft>
              <a:buFont typeface="+mj-lt"/>
              <a:buAutoNum type="arabicPeriod"/>
            </a:pPr>
            <a:r>
              <a:rPr lang="el-GR" sz="1600" dirty="0">
                <a:latin typeface="Times New Roman" panose="02020603050405020304" pitchFamily="18" charset="0"/>
                <a:ea typeface="Calibri" panose="020F0502020204030204" pitchFamily="34" charset="0"/>
                <a:cs typeface="Times New Roman" panose="02020603050405020304" pitchFamily="18" charset="0"/>
              </a:rPr>
              <a:t>Καθιστός στη καρέκλα, </a:t>
            </a:r>
          </a:p>
          <a:p>
            <a:pPr marL="342900" lvl="0" indent="-342900">
              <a:spcAft>
                <a:spcPts val="0"/>
              </a:spcAft>
              <a:buFont typeface="+mj-lt"/>
              <a:buAutoNum type="arabicPeriod"/>
            </a:pPr>
            <a:r>
              <a:rPr lang="el-GR" sz="1600" dirty="0">
                <a:latin typeface="Times New Roman" panose="02020603050405020304" pitchFamily="18" charset="0"/>
                <a:ea typeface="Calibri" panose="020F0502020204030204" pitchFamily="34" charset="0"/>
                <a:cs typeface="Times New Roman" panose="02020603050405020304" pitchFamily="18" charset="0"/>
              </a:rPr>
              <a:t>Ξαπλωμένος στο κρεβάτι</a:t>
            </a:r>
          </a:p>
          <a:p>
            <a:pPr marL="342900" lvl="0" indent="-342900">
              <a:spcAft>
                <a:spcPts val="0"/>
              </a:spcAft>
              <a:buFont typeface="+mj-lt"/>
              <a:buAutoNum type="arabicPeriod"/>
            </a:pPr>
            <a:r>
              <a:rPr lang="el-GR" sz="1600" dirty="0">
                <a:latin typeface="Times New Roman" panose="02020603050405020304" pitchFamily="18" charset="0"/>
                <a:ea typeface="Calibri" panose="020F0502020204030204" pitchFamily="34" charset="0"/>
                <a:cs typeface="Times New Roman" panose="02020603050405020304" pitchFamily="18" charset="0"/>
              </a:rPr>
              <a:t>Περπάτημα</a:t>
            </a:r>
            <a:endParaRPr lang="el-GR" sz="1600" dirty="0">
              <a:latin typeface="Times New Roman" panose="02020603050405020304" pitchFamily="18" charset="0"/>
              <a:cs typeface="Times New Roman" panose="02020603050405020304" pitchFamily="18" charset="0"/>
            </a:endParaRPr>
          </a:p>
        </p:txBody>
      </p:sp>
      <p:pic>
        <p:nvPicPr>
          <p:cNvPr id="9" name="Εικόνα 8"/>
          <p:cNvPicPr/>
          <p:nvPr/>
        </p:nvPicPr>
        <p:blipFill>
          <a:blip r:embed="rId2">
            <a:extLst>
              <a:ext uri="{28A0092B-C50C-407E-A947-70E740481C1C}">
                <a14:useLocalDpi xmlns:a14="http://schemas.microsoft.com/office/drawing/2010/main" val="0"/>
              </a:ext>
            </a:extLst>
          </a:blip>
          <a:stretch>
            <a:fillRect/>
          </a:stretch>
        </p:blipFill>
        <p:spPr>
          <a:xfrm>
            <a:off x="6511115" y="1144742"/>
            <a:ext cx="4085725" cy="1290748"/>
          </a:xfrm>
          <a:prstGeom prst="rect">
            <a:avLst/>
          </a:prstGeom>
        </p:spPr>
      </p:pic>
      <p:sp>
        <p:nvSpPr>
          <p:cNvPr id="11" name="Ορθογώνιο 10"/>
          <p:cNvSpPr/>
          <p:nvPr/>
        </p:nvSpPr>
        <p:spPr>
          <a:xfrm>
            <a:off x="1295402" y="2756368"/>
            <a:ext cx="7848598" cy="861774"/>
          </a:xfrm>
          <a:prstGeom prst="rect">
            <a:avLst/>
          </a:prstGeom>
        </p:spPr>
        <p:txBody>
          <a:bodyPr wrap="square">
            <a:spAutoFit/>
          </a:bodyPr>
          <a:lstStyle/>
          <a:p>
            <a:r>
              <a:rPr lang="el-GR" sz="1600" u="sng" dirty="0">
                <a:latin typeface="Times New Roman" panose="02020603050405020304" pitchFamily="18" charset="0"/>
                <a:ea typeface="Calibri" panose="020F0502020204030204" pitchFamily="34" charset="0"/>
                <a:cs typeface="Times New Roman" panose="02020603050405020304" pitchFamily="18" charset="0"/>
              </a:rPr>
              <a:t>Υποκείμενα Έρευνας</a:t>
            </a:r>
            <a:r>
              <a:rPr lang="el-GR" sz="16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buFont typeface="Arial" panose="020B0604020202020204" pitchFamily="34" charset="0"/>
              <a:buChar char="•"/>
            </a:pPr>
            <a:r>
              <a:rPr lang="el-GR" sz="1600" dirty="0">
                <a:solidFill>
                  <a:srgbClr val="000000"/>
                </a:solidFill>
                <a:latin typeface="Times New Roman" panose="02020603050405020304" pitchFamily="18" charset="0"/>
              </a:rPr>
              <a:t>14 ηλικιωμένοι άνθρωποι</a:t>
            </a:r>
          </a:p>
          <a:p>
            <a:pPr marL="342900" indent="-342900">
              <a:buFont typeface="Arial" panose="020B0604020202020204" pitchFamily="34" charset="0"/>
              <a:buChar char="•"/>
            </a:pPr>
            <a:r>
              <a:rPr lang="el-GR" sz="1600" dirty="0">
                <a:solidFill>
                  <a:srgbClr val="000000"/>
                </a:solidFill>
                <a:latin typeface="Times New Roman" panose="02020603050405020304" pitchFamily="18" charset="0"/>
                <a:cs typeface="Times New Roman" panose="02020603050405020304" pitchFamily="18" charset="0"/>
              </a:rPr>
              <a:t>Ηλικία 66-86 χρονών</a:t>
            </a:r>
            <a:endParaRPr lang="el-GR" sz="1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295402" y="3684273"/>
            <a:ext cx="10979379" cy="1477328"/>
          </a:xfrm>
          <a:prstGeom prst="rect">
            <a:avLst/>
          </a:prstGeom>
          <a:noFill/>
        </p:spPr>
        <p:txBody>
          <a:bodyPr wrap="square" rtlCol="0">
            <a:spAutoFit/>
          </a:bodyPr>
          <a:lstStyle/>
          <a:p>
            <a:r>
              <a:rPr lang="el-GR" u="sng" dirty="0">
                <a:latin typeface="Times New Roman" panose="02020603050405020304" pitchFamily="18" charset="0"/>
              </a:rPr>
              <a:t>Δωμάτια Πειραμάτων</a:t>
            </a:r>
          </a:p>
          <a:p>
            <a:pPr marL="177800" indent="-177800">
              <a:buFont typeface="Arial" panose="020B0604020202020204" pitchFamily="34" charset="0"/>
              <a:buChar char="•"/>
            </a:pPr>
            <a:r>
              <a:rPr lang="el-GR" dirty="0">
                <a:latin typeface="Times New Roman" panose="02020603050405020304" pitchFamily="18" charset="0"/>
              </a:rPr>
              <a:t>2 δωμάτια κλινικής</a:t>
            </a:r>
          </a:p>
          <a:p>
            <a:pPr marL="177800" indent="-177800">
              <a:buFont typeface="Arial" panose="020B0604020202020204" pitchFamily="34" charset="0"/>
              <a:buChar char="•"/>
            </a:pPr>
            <a:r>
              <a:rPr lang="el-GR" dirty="0">
                <a:latin typeface="Times New Roman" panose="02020603050405020304" pitchFamily="18" charset="0"/>
              </a:rPr>
              <a:t>Προσομοίωση κατάστασης σε νοσοκομείο</a:t>
            </a:r>
          </a:p>
          <a:p>
            <a:pPr marL="177800" indent="-177800">
              <a:buFont typeface="Arial" panose="020B0604020202020204" pitchFamily="34" charset="0"/>
              <a:buChar char="•"/>
            </a:pPr>
            <a:r>
              <a:rPr lang="el-GR" dirty="0">
                <a:latin typeface="Times New Roman" panose="02020603050405020304" pitchFamily="18" charset="0"/>
              </a:rPr>
              <a:t>Δωμάτιο 1: 4 κεραίες </a:t>
            </a:r>
            <a:r>
              <a:rPr lang="en-US" dirty="0">
                <a:latin typeface="Times New Roman" panose="02020603050405020304" pitchFamily="18" charset="0"/>
              </a:rPr>
              <a:t>RFID </a:t>
            </a:r>
            <a:endParaRPr lang="el-GR" dirty="0">
              <a:latin typeface="Times New Roman" panose="02020603050405020304" pitchFamily="18" charset="0"/>
            </a:endParaRPr>
          </a:p>
          <a:p>
            <a:pPr marL="177800" indent="-177800">
              <a:buFont typeface="Arial" panose="020B0604020202020204" pitchFamily="34" charset="0"/>
              <a:buChar char="•"/>
            </a:pPr>
            <a:r>
              <a:rPr lang="el-GR" dirty="0">
                <a:latin typeface="Times New Roman" panose="02020603050405020304" pitchFamily="18" charset="0"/>
              </a:rPr>
              <a:t>Δωμάτιο 2: 3 κεραίες </a:t>
            </a:r>
            <a:r>
              <a:rPr lang="en-US" dirty="0">
                <a:latin typeface="Times New Roman" panose="02020603050405020304" pitchFamily="18" charset="0"/>
              </a:rPr>
              <a:t>RFID</a:t>
            </a:r>
            <a:endParaRPr lang="el-GR" dirty="0">
              <a:latin typeface="Times New Roman" panose="02020603050405020304" pitchFamily="18" charset="0"/>
            </a:endParaRPr>
          </a:p>
        </p:txBody>
      </p:sp>
      <p:sp>
        <p:nvSpPr>
          <p:cNvPr id="13" name="TextBox 12"/>
          <p:cNvSpPr txBox="1"/>
          <p:nvPr/>
        </p:nvSpPr>
        <p:spPr>
          <a:xfrm>
            <a:off x="1295402" y="5128000"/>
            <a:ext cx="6688553" cy="873572"/>
          </a:xfrm>
          <a:prstGeom prst="rect">
            <a:avLst/>
          </a:prstGeom>
          <a:noFill/>
        </p:spPr>
        <p:txBody>
          <a:bodyPr wrap="square" rtlCol="0">
            <a:spAutoFit/>
          </a:bodyPr>
          <a:lstStyle/>
          <a:p>
            <a:pPr>
              <a:lnSpc>
                <a:spcPct val="150000"/>
              </a:lnSpc>
            </a:pPr>
            <a:r>
              <a:rPr lang="el-GR" u="sng" dirty="0">
                <a:latin typeface="Times New Roman" panose="02020603050405020304" pitchFamily="18" charset="0"/>
              </a:rPr>
              <a:t>Αισθητήρας </a:t>
            </a:r>
            <a:r>
              <a:rPr lang="en-US" u="sng" dirty="0">
                <a:latin typeface="Times New Roman" panose="02020603050405020304" pitchFamily="18" charset="0"/>
              </a:rPr>
              <a:t>W</a:t>
            </a:r>
            <a:r>
              <a:rPr lang="en-US" u="sng" baseline="30000" dirty="0">
                <a:latin typeface="Times New Roman" panose="02020603050405020304" pitchFamily="18" charset="0"/>
              </a:rPr>
              <a:t>2</a:t>
            </a:r>
            <a:r>
              <a:rPr lang="en-US" u="sng" dirty="0">
                <a:latin typeface="Times New Roman" panose="02020603050405020304" pitchFamily="18" charset="0"/>
              </a:rPr>
              <a:t>ISP</a:t>
            </a:r>
            <a:endParaRPr lang="el-GR" u="sng" dirty="0">
              <a:latin typeface="Times New Roman" panose="02020603050405020304" pitchFamily="18" charset="0"/>
            </a:endParaRPr>
          </a:p>
          <a:p>
            <a:pPr marL="285750" indent="-285750">
              <a:lnSpc>
                <a:spcPct val="150000"/>
              </a:lnSpc>
              <a:buFont typeface="Arial" panose="020B0604020202020204" pitchFamily="34" charset="0"/>
              <a:buChar char="•"/>
            </a:pPr>
            <a:r>
              <a:rPr lang="el-GR" dirty="0">
                <a:latin typeface="Times New Roman" panose="02020603050405020304" pitchFamily="18" charset="0"/>
              </a:rPr>
              <a:t>Παθητικός Αισθητήρας</a:t>
            </a:r>
            <a:endParaRPr lang="en-US" dirty="0">
              <a:latin typeface="Times New Roman" panose="02020603050405020304" pitchFamily="18" charset="0"/>
            </a:endParaRPr>
          </a:p>
        </p:txBody>
      </p:sp>
      <p:sp>
        <p:nvSpPr>
          <p:cNvPr id="15" name="Ορθογώνιο 14"/>
          <p:cNvSpPr/>
          <p:nvPr/>
        </p:nvSpPr>
        <p:spPr>
          <a:xfrm>
            <a:off x="6140679" y="2429400"/>
            <a:ext cx="4864190" cy="276999"/>
          </a:xfrm>
          <a:prstGeom prst="rect">
            <a:avLst/>
          </a:prstGeom>
        </p:spPr>
        <p:txBody>
          <a:bodyPr wrap="square">
            <a:spAutoFit/>
          </a:bodyPr>
          <a:lstStyle/>
          <a:p>
            <a:pPr algn="ctr"/>
            <a:r>
              <a:rPr lang="el-GR" sz="1200" dirty="0">
                <a:solidFill>
                  <a:srgbClr val="222222"/>
                </a:solidFill>
                <a:latin typeface="Times New Roman" panose="02020603050405020304" pitchFamily="18" charset="0"/>
                <a:cs typeface="Times New Roman" panose="02020603050405020304" pitchFamily="18" charset="0"/>
              </a:rPr>
              <a:t>Συλλογή Δεδομένων</a:t>
            </a:r>
            <a:endParaRPr lang="el-GR" sz="1200" dirty="0">
              <a:latin typeface="Times New Roman" panose="02020603050405020304" pitchFamily="18" charset="0"/>
              <a:cs typeface="Times New Roman" panose="02020603050405020304" pitchFamily="18" charset="0"/>
            </a:endParaRPr>
          </a:p>
        </p:txBody>
      </p:sp>
      <p:pic>
        <p:nvPicPr>
          <p:cNvPr id="16" name="Εικόνα 15" descr="C:\Users\user\AppData\Local\Microsoft\Windows\INetCache\Content.Word\1.JPG"/>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80109"/>
            <a:ext cx="2026007" cy="1555206"/>
          </a:xfrm>
          <a:prstGeom prst="rect">
            <a:avLst/>
          </a:prstGeom>
          <a:noFill/>
          <a:ln>
            <a:noFill/>
          </a:ln>
        </p:spPr>
      </p:pic>
      <p:sp>
        <p:nvSpPr>
          <p:cNvPr id="18" name="Ορθογώνιο 17"/>
          <p:cNvSpPr/>
          <p:nvPr/>
        </p:nvSpPr>
        <p:spPr>
          <a:xfrm>
            <a:off x="4676908" y="4180400"/>
            <a:ext cx="4864190" cy="276999"/>
          </a:xfrm>
          <a:prstGeom prst="rect">
            <a:avLst/>
          </a:prstGeom>
        </p:spPr>
        <p:txBody>
          <a:bodyPr wrap="square">
            <a:spAutoFit/>
          </a:bodyPr>
          <a:lstStyle/>
          <a:p>
            <a:pPr algn="ctr"/>
            <a:r>
              <a:rPr lang="el-GR" sz="1200" dirty="0">
                <a:solidFill>
                  <a:srgbClr val="222222"/>
                </a:solidFill>
                <a:latin typeface="Times New Roman" panose="02020603050405020304" pitchFamily="18" charset="0"/>
                <a:cs typeface="Times New Roman" panose="02020603050405020304" pitchFamily="18" charset="0"/>
              </a:rPr>
              <a:t>Αισθητήρας</a:t>
            </a:r>
            <a:endParaRPr lang="el-GR" sz="1200" dirty="0">
              <a:latin typeface="Times New Roman" panose="02020603050405020304" pitchFamily="18" charset="0"/>
              <a:cs typeface="Times New Roman" panose="02020603050405020304" pitchFamily="18" charset="0"/>
            </a:endParaRPr>
          </a:p>
        </p:txBody>
      </p:sp>
      <p:pic>
        <p:nvPicPr>
          <p:cNvPr id="19" name="Εικόνα 18"/>
          <p:cNvPicPr/>
          <p:nvPr/>
        </p:nvPicPr>
        <p:blipFill rotWithShape="1">
          <a:blip r:embed="rId4">
            <a:extLst>
              <a:ext uri="{28A0092B-C50C-407E-A947-70E740481C1C}">
                <a14:useLocalDpi xmlns:a14="http://schemas.microsoft.com/office/drawing/2010/main" val="0"/>
              </a:ext>
            </a:extLst>
          </a:blip>
          <a:srcRect t="-1" b="50182"/>
          <a:stretch/>
        </p:blipFill>
        <p:spPr>
          <a:xfrm>
            <a:off x="8553977" y="2706399"/>
            <a:ext cx="2597577" cy="1603119"/>
          </a:xfrm>
          <a:prstGeom prst="rect">
            <a:avLst/>
          </a:prstGeom>
        </p:spPr>
      </p:pic>
      <p:pic>
        <p:nvPicPr>
          <p:cNvPr id="20" name="Εικόνα 19"/>
          <p:cNvPicPr/>
          <p:nvPr/>
        </p:nvPicPr>
        <p:blipFill rotWithShape="1">
          <a:blip r:embed="rId4">
            <a:extLst>
              <a:ext uri="{28A0092B-C50C-407E-A947-70E740481C1C}">
                <a14:useLocalDpi xmlns:a14="http://schemas.microsoft.com/office/drawing/2010/main" val="0"/>
              </a:ext>
            </a:extLst>
          </a:blip>
          <a:srcRect t="49571" b="608"/>
          <a:stretch/>
        </p:blipFill>
        <p:spPr>
          <a:xfrm>
            <a:off x="8553977" y="4321008"/>
            <a:ext cx="2597577" cy="1661889"/>
          </a:xfrm>
          <a:prstGeom prst="rect">
            <a:avLst/>
          </a:prstGeom>
        </p:spPr>
      </p:pic>
      <p:sp>
        <p:nvSpPr>
          <p:cNvPr id="21" name="Ορθογώνιο 20"/>
          <p:cNvSpPr/>
          <p:nvPr/>
        </p:nvSpPr>
        <p:spPr>
          <a:xfrm>
            <a:off x="7420670" y="5943355"/>
            <a:ext cx="4864190" cy="276999"/>
          </a:xfrm>
          <a:prstGeom prst="rect">
            <a:avLst/>
          </a:prstGeom>
        </p:spPr>
        <p:txBody>
          <a:bodyPr wrap="square">
            <a:spAutoFit/>
          </a:bodyPr>
          <a:lstStyle/>
          <a:p>
            <a:pPr algn="ctr"/>
            <a:r>
              <a:rPr lang="el-GR" sz="1200" dirty="0">
                <a:solidFill>
                  <a:srgbClr val="222222"/>
                </a:solidFill>
                <a:latin typeface="Times New Roman" panose="02020603050405020304" pitchFamily="18" charset="0"/>
                <a:cs typeface="Times New Roman" panose="02020603050405020304" pitchFamily="18" charset="0"/>
              </a:rPr>
              <a:t>Δωμάτια</a:t>
            </a:r>
            <a:endParaRPr lang="el-GR" sz="1200" dirty="0">
              <a:latin typeface="Times New Roman" panose="02020603050405020304" pitchFamily="18" charset="0"/>
              <a:cs typeface="Times New Roman" panose="02020603050405020304" pitchFamily="18" charset="0"/>
            </a:endParaRPr>
          </a:p>
        </p:txBody>
      </p:sp>
      <p:sp>
        <p:nvSpPr>
          <p:cNvPr id="2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51480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53</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Ενέργεια</a:t>
              </a:r>
            </a:p>
          </p:txBody>
        </p:sp>
      </p:grpSp>
      <p:sp>
        <p:nvSpPr>
          <p:cNvPr id="7" name="TextBox 6"/>
          <p:cNvSpPr txBox="1"/>
          <p:nvPr/>
        </p:nvSpPr>
        <p:spPr>
          <a:xfrm>
            <a:off x="630982" y="734384"/>
            <a:ext cx="5618515" cy="3416320"/>
          </a:xfrm>
          <a:prstGeom prst="rect">
            <a:avLst/>
          </a:prstGeom>
          <a:noFill/>
        </p:spPr>
        <p:txBody>
          <a:bodyPr wrap="square" rtlCol="0">
            <a:spAutoFit/>
          </a:bodyPr>
          <a:lstStyle/>
          <a:p>
            <a:r>
              <a:rPr lang="el-GR" b="1" dirty="0" smtClean="0">
                <a:latin typeface="Times New Roman" panose="02020603050405020304" pitchFamily="18" charset="0"/>
                <a:cs typeface="Times New Roman" panose="02020603050405020304" pitchFamily="18" charset="0"/>
              </a:rPr>
              <a:t>Έξυπνο </a:t>
            </a:r>
            <a:r>
              <a:rPr lang="el-GR" b="1" dirty="0">
                <a:latin typeface="Times New Roman" panose="02020603050405020304" pitchFamily="18" charset="0"/>
                <a:cs typeface="Times New Roman" panose="02020603050405020304" pitchFamily="18" charset="0"/>
              </a:rPr>
              <a:t>ηλεκτρικό δίκτυο: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και διαχείριση της κατανάλωσης ενέργειας.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l-GR" b="1" dirty="0">
                <a:latin typeface="Times New Roman" panose="02020603050405020304" pitchFamily="18" charset="0"/>
                <a:cs typeface="Times New Roman" panose="02020603050405020304" pitchFamily="18" charset="0"/>
              </a:rPr>
              <a:t>Ανεμογεννήτριες / μονάδα παραγωγής ηλεκτρικής ενέργειας: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και ανάλυση της ροής ενέργειας από ανεμογεννήτριες και ηλεκτροπαραγωγικούς </a:t>
            </a:r>
            <a:r>
              <a:rPr lang="el-GR" dirty="0" smtClean="0">
                <a:latin typeface="Times New Roman" panose="02020603050405020304" pitchFamily="18" charset="0"/>
                <a:cs typeface="Times New Roman" panose="02020603050405020304" pitchFamily="18" charset="0"/>
              </a:rPr>
              <a:t>σταθμούς</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αμφίδρομη </a:t>
            </a:r>
            <a:r>
              <a:rPr lang="el-GR" dirty="0">
                <a:latin typeface="Times New Roman" panose="02020603050405020304" pitchFamily="18" charset="0"/>
                <a:cs typeface="Times New Roman" panose="02020603050405020304" pitchFamily="18" charset="0"/>
              </a:rPr>
              <a:t>επικοινωνία με τους έξυπνους μετρητές των καταναλωτών για την ανάλυση των καταναλωτικών προτύπων.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497" y="803701"/>
            <a:ext cx="5628934" cy="3276310"/>
          </a:xfrm>
          <a:prstGeom prst="rect">
            <a:avLst/>
          </a:prstGeom>
        </p:spPr>
      </p:pic>
      <p:sp>
        <p:nvSpPr>
          <p:cNvPr id="8" name="Ορθογώνιο 7"/>
          <p:cNvSpPr/>
          <p:nvPr/>
        </p:nvSpPr>
        <p:spPr>
          <a:xfrm>
            <a:off x="630982" y="4065201"/>
            <a:ext cx="8170940" cy="2031325"/>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Ελεγκτές τροφοδοσίας: </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Ελεγκτής του μετασχηματιστή του τροφοδοτικού συσκευών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λιγότερη απώλεια </a:t>
            </a:r>
            <a:r>
              <a:rPr lang="el-GR" dirty="0" err="1">
                <a:latin typeface="Times New Roman" panose="02020603050405020304" pitchFamily="18" charset="0"/>
                <a:cs typeface="Times New Roman" panose="02020603050405020304" pitchFamily="18" charset="0"/>
              </a:rPr>
              <a:t>ενέργειαςσε</a:t>
            </a:r>
            <a:r>
              <a:rPr lang="el-GR" dirty="0">
                <a:latin typeface="Times New Roman" panose="02020603050405020304" pitchFamily="18" charset="0"/>
                <a:cs typeface="Times New Roman" panose="02020603050405020304" pitchFamily="18" charset="0"/>
              </a:rPr>
              <a:t> τροφοδοτικά ηλεκτρονικών υπολογιστών, τηλεπικοινωνιακών και ηλεκτρονικών συσκευών.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l-GR" b="1" dirty="0" err="1">
                <a:latin typeface="Times New Roman" panose="02020603050405020304" pitchFamily="18" charset="0"/>
                <a:cs typeface="Times New Roman" panose="02020603050405020304" pitchFamily="18" charset="0"/>
              </a:rPr>
              <a:t>Φωτοβολταϊκές</a:t>
            </a:r>
            <a:r>
              <a:rPr lang="el-GR" b="1" dirty="0">
                <a:latin typeface="Times New Roman" panose="02020603050405020304" pitchFamily="18" charset="0"/>
                <a:cs typeface="Times New Roman" panose="02020603050405020304" pitchFamily="18" charset="0"/>
              </a:rPr>
              <a:t> εγκαταστάσεις: </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Παρακολούθηση και βελτίωση των επιδόσεων εγκαταστάσεων ηλιακής ενέργειας.</a:t>
            </a: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9874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473" y="640307"/>
            <a:ext cx="4226083" cy="2588011"/>
          </a:xfrm>
          <a:prstGeom prst="rect">
            <a:avLst/>
          </a:prstGeom>
        </p:spPr>
      </p:pic>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54</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Γεωργία</a:t>
              </a:r>
              <a:r>
                <a:rPr lang="en-US"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Εκτροφή (</a:t>
              </a:r>
              <a:r>
                <a:rPr lang="el-GR" sz="3200" dirty="0" smtClean="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716444" y="640307"/>
            <a:ext cx="5954071" cy="1200329"/>
          </a:xfrm>
          <a:prstGeom prst="rect">
            <a:avLst/>
          </a:prstGeom>
          <a:noFill/>
        </p:spPr>
        <p:txBody>
          <a:bodyPr wrap="square" rtlCol="0">
            <a:spAutoFit/>
          </a:bodyPr>
          <a:lstStyle/>
          <a:p>
            <a:r>
              <a:rPr lang="el-GR" b="1" dirty="0" smtClean="0">
                <a:latin typeface="Times New Roman" panose="02020603050405020304" pitchFamily="18" charset="0"/>
                <a:cs typeface="Times New Roman" panose="02020603050405020304" pitchFamily="18" charset="0"/>
              </a:rPr>
              <a:t>Θερμοκήπιο</a:t>
            </a:r>
            <a:r>
              <a:rPr lang="el-GR"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Έλεγχος </a:t>
            </a:r>
            <a:r>
              <a:rPr lang="el-GR" dirty="0">
                <a:latin typeface="Times New Roman" panose="02020603050405020304" pitchFamily="18" charset="0"/>
                <a:cs typeface="Times New Roman" panose="02020603050405020304" pitchFamily="18" charset="0"/>
              </a:rPr>
              <a:t>των </a:t>
            </a:r>
            <a:r>
              <a:rPr lang="el-GR" dirty="0" err="1">
                <a:latin typeface="Times New Roman" panose="02020603050405020304" pitchFamily="18" charset="0"/>
                <a:cs typeface="Times New Roman" panose="02020603050405020304" pitchFamily="18" charset="0"/>
              </a:rPr>
              <a:t>μικροκλιματικών</a:t>
            </a:r>
            <a:r>
              <a:rPr lang="el-GR" dirty="0">
                <a:latin typeface="Times New Roman" panose="02020603050405020304" pitchFamily="18" charset="0"/>
                <a:cs typeface="Times New Roman" panose="02020603050405020304" pitchFamily="18" charset="0"/>
              </a:rPr>
              <a:t> συνθηκών για μεγιστοποίηση της παραγωγής φρούτων και λαχανικών και της ποιότητά τους. </a:t>
            </a:r>
            <a:endParaRPr lang="en-US"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759232" y="5035860"/>
            <a:ext cx="10993138" cy="1200329"/>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Παρακολούθηση καλλιέργειας: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Μείωση </a:t>
            </a:r>
            <a:r>
              <a:rPr lang="el-GR" dirty="0">
                <a:latin typeface="Times New Roman" panose="02020603050405020304" pitchFamily="18" charset="0"/>
                <a:cs typeface="Times New Roman" panose="02020603050405020304" pitchFamily="18" charset="0"/>
              </a:rPr>
              <a:t>της αλλοίωσης και των αποβλήτων της σοδειάς, με καλύτερη παρακολούθηση, συνεχή και ακριβή λήψη και διαχείριση δεδομένων των γεωργικών </a:t>
            </a:r>
            <a:r>
              <a:rPr lang="el-GR" dirty="0" smtClean="0">
                <a:latin typeface="Times New Roman" panose="02020603050405020304" pitchFamily="18" charset="0"/>
                <a:cs typeface="Times New Roman" panose="02020603050405020304" pitchFamily="18" charset="0"/>
              </a:rPr>
              <a:t>αγροκτημάτων,</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καλύτερο</a:t>
            </a:r>
            <a:r>
              <a:rPr lang="en-US" dirty="0">
                <a:latin typeface="Times New Roman" panose="02020603050405020304" pitchFamily="18" charset="0"/>
                <a:cs typeface="Times New Roman" panose="02020603050405020304" pitchFamily="18" charset="0"/>
              </a:rPr>
              <a:t>w</a:t>
            </a:r>
            <a:r>
              <a:rPr lang="el-GR" dirty="0" smtClean="0">
                <a:latin typeface="Times New Roman" panose="02020603050405020304" pitchFamily="18" charset="0"/>
                <a:cs typeface="Times New Roman" panose="02020603050405020304" pitchFamily="18" charset="0"/>
              </a:rPr>
              <a:t> έλεγχος </a:t>
            </a:r>
            <a:r>
              <a:rPr lang="el-GR" dirty="0">
                <a:latin typeface="Times New Roman" panose="02020603050405020304" pitchFamily="18" charset="0"/>
                <a:cs typeface="Times New Roman" panose="02020603050405020304" pitchFamily="18" charset="0"/>
              </a:rPr>
              <a:t>της λίπανσης, της ηλεκτρικής ενέργειας και του ποτίσματος.</a:t>
            </a:r>
          </a:p>
        </p:txBody>
      </p:sp>
      <p:sp>
        <p:nvSpPr>
          <p:cNvPr id="9" name="Ορθογώνιο 8"/>
          <p:cNvSpPr/>
          <p:nvPr/>
        </p:nvSpPr>
        <p:spPr>
          <a:xfrm>
            <a:off x="716444" y="1801573"/>
            <a:ext cx="7421058" cy="1200329"/>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Παρακολούθηση των απογόνων: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Έλεγχος </a:t>
            </a:r>
            <a:r>
              <a:rPr lang="el-GR" dirty="0">
                <a:latin typeface="Times New Roman" panose="02020603050405020304" pitchFamily="18" charset="0"/>
                <a:cs typeface="Times New Roman" panose="02020603050405020304" pitchFamily="18" charset="0"/>
              </a:rPr>
              <a:t>των συνθηκών ανάπτυξης των απογόνων ζώων στις κτηνοτροφικές μονάδες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εξασφάλιση </a:t>
            </a:r>
            <a:r>
              <a:rPr lang="el-GR" dirty="0">
                <a:latin typeface="Times New Roman" panose="02020603050405020304" pitchFamily="18" charset="0"/>
                <a:cs typeface="Times New Roman" panose="02020603050405020304" pitchFamily="18" charset="0"/>
              </a:rPr>
              <a:t>της επιβίωσης και της υγείας τους. </a:t>
            </a:r>
            <a:endParaRPr lang="en-US" dirty="0">
              <a:latin typeface="Times New Roman" panose="02020603050405020304" pitchFamily="18" charset="0"/>
              <a:cs typeface="Times New Roman" panose="02020603050405020304" pitchFamily="18" charset="0"/>
            </a:endParaRPr>
          </a:p>
        </p:txBody>
      </p:sp>
      <p:sp>
        <p:nvSpPr>
          <p:cNvPr id="10" name="Ορθογώνιο 9"/>
          <p:cNvSpPr/>
          <p:nvPr/>
        </p:nvSpPr>
        <p:spPr>
          <a:xfrm>
            <a:off x="716444" y="3853563"/>
            <a:ext cx="10630723" cy="1200329"/>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Κτηνοτροφία / Παρακολούθηση ζώων: </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Θέση </a:t>
            </a:r>
            <a:r>
              <a:rPr lang="el-GR" dirty="0">
                <a:latin typeface="Times New Roman" panose="02020603050405020304" pitchFamily="18" charset="0"/>
                <a:cs typeface="Times New Roman" panose="02020603050405020304" pitchFamily="18" charset="0"/>
              </a:rPr>
              <a:t>και ταυτοποίηση των ζώων, που βόσκουν σε ανοιχτούς βοσκότοπους ή σε μεγάλους στάβλους</a:t>
            </a:r>
            <a:r>
              <a:rPr lang="el-GR"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Μελέτη του αερισμού και της ποιότητας του αέρα στις κτηνοτροφικές </a:t>
            </a:r>
            <a:r>
              <a:rPr lang="el-GR" dirty="0" smtClean="0">
                <a:latin typeface="Times New Roman" panose="02020603050405020304" pitchFamily="18" charset="0"/>
                <a:cs typeface="Times New Roman" panose="02020603050405020304" pitchFamily="18" charset="0"/>
              </a:rPr>
              <a:t>μονάδες</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ανίχνευση </a:t>
            </a:r>
            <a:r>
              <a:rPr lang="el-GR" dirty="0">
                <a:latin typeface="Times New Roman" panose="02020603050405020304" pitchFamily="18" charset="0"/>
                <a:cs typeface="Times New Roman" panose="02020603050405020304" pitchFamily="18" charset="0"/>
              </a:rPr>
              <a:t>επιβλαβών αερίων από τα περιττώματα. </a:t>
            </a:r>
            <a:endParaRPr lang="en-US" dirty="0">
              <a:latin typeface="Times New Roman" panose="02020603050405020304" pitchFamily="18" charset="0"/>
              <a:cs typeface="Times New Roman" panose="02020603050405020304" pitchFamily="18" charset="0"/>
            </a:endParaRPr>
          </a:p>
        </p:txBody>
      </p:sp>
      <p:sp>
        <p:nvSpPr>
          <p:cNvPr id="11" name="Ορθογώνιο 10"/>
          <p:cNvSpPr/>
          <p:nvPr/>
        </p:nvSpPr>
        <p:spPr>
          <a:xfrm>
            <a:off x="759232" y="2951264"/>
            <a:ext cx="9107462" cy="923330"/>
          </a:xfrm>
          <a:prstGeom prst="rect">
            <a:avLst/>
          </a:prstGeom>
        </p:spPr>
        <p:txBody>
          <a:bodyPr wrap="square">
            <a:spAutoFit/>
          </a:bodyPr>
          <a:lstStyle/>
          <a:p>
            <a:r>
              <a:rPr lang="el-GR" b="1" dirty="0" err="1">
                <a:latin typeface="Times New Roman" panose="02020603050405020304" pitchFamily="18" charset="0"/>
                <a:cs typeface="Times New Roman" panose="02020603050405020304" pitchFamily="18" charset="0"/>
              </a:rPr>
              <a:t>Κομποστοποίηση</a:t>
            </a:r>
            <a:r>
              <a:rPr lang="el-GR" b="1"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l-GR" b="1"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Έλεγχος της υγρασίας και των επιπέδων θερμοκρασίας στο τριφύλλι, το σανό, το άχυρο κλπ.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πρόληψη </a:t>
            </a:r>
            <a:r>
              <a:rPr lang="el-GR" dirty="0">
                <a:latin typeface="Times New Roman" panose="02020603050405020304" pitchFamily="18" charset="0"/>
                <a:cs typeface="Times New Roman" panose="02020603050405020304" pitchFamily="18" charset="0"/>
              </a:rPr>
              <a:t>των μυκήτων και άλλων μικροβιακών ρύπων. </a:t>
            </a:r>
            <a:endParaRPr lang="en-US" dirty="0">
              <a:latin typeface="Times New Roman" panose="02020603050405020304" pitchFamily="18" charset="0"/>
              <a:cs typeface="Times New Roman" panose="02020603050405020304" pitchFamily="18" charset="0"/>
            </a:endParaRPr>
          </a:p>
        </p:txBody>
      </p:sp>
      <p:sp>
        <p:nvSpPr>
          <p:cNvPr id="13"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63448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55</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Γεωργία</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Εκτροφή (</a:t>
              </a:r>
              <a:r>
                <a:rPr lang="el-GR" sz="32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016841" y="599551"/>
            <a:ext cx="9690555" cy="2031325"/>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l-GR" altLang="el-GR" dirty="0">
                <a:latin typeface="Times New Roman" panose="02020603050405020304" pitchFamily="18" charset="0"/>
                <a:cs typeface="Times New Roman" panose="02020603050405020304" pitchFamily="18" charset="0"/>
              </a:rPr>
              <a:t>Τον Αύγουστο του 2018, η Toyota</a:t>
            </a:r>
            <a:r>
              <a:rPr lang="en-US" altLang="el-GR" dirty="0">
                <a:latin typeface="Times New Roman" panose="02020603050405020304" pitchFamily="18" charset="0"/>
                <a:cs typeface="Times New Roman" panose="02020603050405020304" pitchFamily="18" charset="0"/>
              </a:rPr>
              <a:t> Tsusho</a:t>
            </a:r>
            <a:r>
              <a:rPr lang="el-GR" altLang="el-GR" dirty="0">
                <a:latin typeface="Times New Roman" panose="02020603050405020304" pitchFamily="18" charset="0"/>
                <a:cs typeface="Times New Roman" panose="02020603050405020304" pitchFamily="18" charset="0"/>
              </a:rPr>
              <a:t> ξεκίνησε μια συνεργασία με τη Microsoft για τη δημιουργία εργαλείων ιχθυοκαλλιέργειας χρησιμοποιώντας τη πλατφόρμα εφαρμογών Microsoft </a:t>
            </a:r>
            <a:r>
              <a:rPr lang="el-GR" altLang="el-GR" dirty="0" err="1">
                <a:latin typeface="Times New Roman" panose="02020603050405020304" pitchFamily="18" charset="0"/>
                <a:cs typeface="Times New Roman" panose="02020603050405020304" pitchFamily="18" charset="0"/>
              </a:rPr>
              <a:t>Azure</a:t>
            </a:r>
            <a:r>
              <a:rPr lang="el-GR" altLang="el-GR" dirty="0">
                <a:latin typeface="Times New Roman" panose="02020603050405020304" pitchFamily="18" charset="0"/>
                <a:cs typeface="Times New Roman" panose="02020603050405020304" pitchFamily="18" charset="0"/>
              </a:rPr>
              <a:t> για τεχνολογίες </a:t>
            </a:r>
            <a:r>
              <a:rPr lang="el-GR" altLang="el-GR" dirty="0" err="1">
                <a:latin typeface="Times New Roman" panose="02020603050405020304" pitchFamily="18" charset="0"/>
                <a:cs typeface="Times New Roman" panose="02020603050405020304" pitchFamily="18" charset="0"/>
              </a:rPr>
              <a:t>IoT</a:t>
            </a:r>
            <a:r>
              <a:rPr lang="el-GR" altLang="el-GR" dirty="0">
                <a:latin typeface="Times New Roman" panose="02020603050405020304" pitchFamily="18" charset="0"/>
                <a:cs typeface="Times New Roman" panose="02020603050405020304" pitchFamily="18" charset="0"/>
              </a:rPr>
              <a:t> που σχετίζονται με τη διαχείριση του νερού. </a:t>
            </a:r>
            <a:endParaRPr lang="en-US" altLang="el-GR" dirty="0" smtClean="0">
              <a:latin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l-GR" altLang="el-GR" dirty="0" smtClean="0">
                <a:latin typeface="Times New Roman" panose="02020603050405020304" pitchFamily="18" charset="0"/>
                <a:cs typeface="Times New Roman" panose="02020603050405020304" pitchFamily="18" charset="0"/>
              </a:rPr>
              <a:t>Οι </a:t>
            </a:r>
            <a:r>
              <a:rPr lang="el-GR" altLang="el-GR" dirty="0">
                <a:latin typeface="Times New Roman" panose="02020603050405020304" pitchFamily="18" charset="0"/>
                <a:cs typeface="Times New Roman" panose="02020603050405020304" pitchFamily="18" charset="0"/>
              </a:rPr>
              <a:t>μηχανισμοί αντλίας νερού χρησιμοποιούν τεχνητή νοημοσύνη για να μετρήσουν τον αριθμό των ψαριών σε έναν μεταφορικό ιμάντα, να αναλύσουν τον αριθμό των ψαριών και να συναγάγουν την αποτελεσματικότητα της ροής του νερού από τα δεδομένα που παρέχουν τα ψάρια. </a:t>
            </a:r>
            <a:endParaRPr lang="en-US" altLang="el-GR" dirty="0">
              <a:latin typeface="Times New Roman" panose="02020603050405020304" pitchFamily="18" charset="0"/>
              <a:cs typeface="Times New Roman" panose="02020603050405020304" pitchFamily="18" charset="0"/>
            </a:endParaRPr>
          </a:p>
        </p:txBody>
      </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494" y="2907875"/>
            <a:ext cx="6275006" cy="2772677"/>
          </a:xfrm>
          <a:prstGeom prst="rect">
            <a:avLst/>
          </a:prstGeom>
        </p:spPr>
      </p:pic>
      <p:sp>
        <p:nvSpPr>
          <p:cNvPr id="11" name="Ορθογώνιο 10"/>
          <p:cNvSpPr/>
          <p:nvPr/>
        </p:nvSpPr>
        <p:spPr>
          <a:xfrm>
            <a:off x="1647963" y="5632455"/>
            <a:ext cx="8896074" cy="461665"/>
          </a:xfrm>
          <a:prstGeom prst="rect">
            <a:avLst/>
          </a:prstGeom>
        </p:spPr>
        <p:txBody>
          <a:bodyPr wrap="square">
            <a:spAutoFit/>
          </a:bodyPr>
          <a:lstStyle/>
          <a:p>
            <a:pPr algn="ctr"/>
            <a:r>
              <a:rPr lang="en-US" sz="1200" dirty="0">
                <a:solidFill>
                  <a:srgbClr val="222222"/>
                </a:solidFill>
                <a:latin typeface="Times New Roman" panose="02020603050405020304" pitchFamily="18" charset="0"/>
                <a:cs typeface="Times New Roman" panose="02020603050405020304" pitchFamily="18" charset="0"/>
              </a:rPr>
              <a:t>Smart Fish Farming</a:t>
            </a:r>
          </a:p>
          <a:p>
            <a:pPr algn="ctr"/>
            <a:r>
              <a:rPr lang="en-US" sz="1200" dirty="0">
                <a:latin typeface="Times New Roman" panose="02020603050405020304" pitchFamily="18" charset="0"/>
                <a:cs typeface="Times New Roman" panose="02020603050405020304" pitchFamily="18" charset="0"/>
              </a:rPr>
              <a:t>https://www.toyota-tsusho.com/english/press/detail/180821_004238.html</a:t>
            </a:r>
            <a:endParaRPr lang="el-GR" sz="1200" dirty="0">
              <a:latin typeface="Times New Roman" panose="02020603050405020304" pitchFamily="18" charset="0"/>
              <a:cs typeface="Times New Roman" panose="02020603050405020304" pitchFamily="18" charset="0"/>
            </a:endParaRPr>
          </a:p>
        </p:txBody>
      </p:sp>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31625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3444"/>
            <a:ext cx="12141832" cy="6896326"/>
            <a:chOff x="52365" y="-3444"/>
            <a:chExt cx="12141832" cy="6896326"/>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56</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sp>
        <p:nvSpPr>
          <p:cNvPr id="8" name="Ορθογώνιο 7"/>
          <p:cNvSpPr/>
          <p:nvPr/>
        </p:nvSpPr>
        <p:spPr>
          <a:xfrm>
            <a:off x="5018092" y="675178"/>
            <a:ext cx="6441511" cy="646331"/>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Χρήση </a:t>
            </a:r>
            <a:r>
              <a:rPr lang="el-GR" dirty="0">
                <a:latin typeface="Times New Roman" panose="02020603050405020304" pitchFamily="18" charset="0"/>
                <a:cs typeface="Times New Roman" panose="02020603050405020304" pitchFamily="18" charset="0"/>
              </a:rPr>
              <a:t>καινοτόμων </a:t>
            </a:r>
            <a:r>
              <a:rPr lang="el-GR" dirty="0" err="1" smtClean="0">
                <a:latin typeface="Times New Roman" panose="02020603050405020304" pitchFamily="18" charset="0"/>
                <a:cs typeface="Times New Roman" panose="02020603050405020304" pitchFamily="18" charset="0"/>
              </a:rPr>
              <a:t>IoT</a:t>
            </a:r>
            <a:r>
              <a:rPr lang="el-GR" dirty="0" smtClean="0">
                <a:latin typeface="Times New Roman" panose="02020603050405020304" pitchFamily="18" charset="0"/>
                <a:cs typeface="Times New Roman" panose="02020603050405020304" pitchFamily="18" charset="0"/>
              </a:rPr>
              <a:t> αισθητήρων</a:t>
            </a:r>
          </a:p>
          <a:p>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Δεδομένα </a:t>
            </a:r>
            <a:r>
              <a:rPr lang="el-GR" dirty="0">
                <a:latin typeface="Times New Roman" panose="02020603050405020304" pitchFamily="18" charset="0"/>
                <a:cs typeface="Times New Roman" panose="02020603050405020304" pitchFamily="18" charset="0"/>
              </a:rPr>
              <a:t>και εφαρμογές </a:t>
            </a:r>
            <a:r>
              <a:rPr lang="el-GR" dirty="0" err="1" smtClean="0">
                <a:latin typeface="Times New Roman" panose="02020603050405020304" pitchFamily="18" charset="0"/>
                <a:cs typeface="Times New Roman" panose="02020603050405020304" pitchFamily="18" charset="0"/>
              </a:rPr>
              <a:t>τηλεπισκόπησης</a:t>
            </a:r>
            <a:endParaRPr lang="el-GR" dirty="0" smtClean="0">
              <a:latin typeface="Times New Roman" panose="02020603050405020304" pitchFamily="18" charset="0"/>
              <a:cs typeface="Times New Roman" panose="02020603050405020304" pitchFamily="18" charset="0"/>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08" y="701470"/>
            <a:ext cx="4307640" cy="5392320"/>
          </a:xfrm>
          <a:prstGeom prst="rect">
            <a:avLst/>
          </a:prstGeom>
        </p:spPr>
      </p:pic>
      <p:sp>
        <p:nvSpPr>
          <p:cNvPr id="10"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Έξυπνη Γεωργία</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Εκτροφή </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sp>
        <p:nvSpPr>
          <p:cNvPr id="6" name="Ορθογώνιο 5"/>
          <p:cNvSpPr/>
          <p:nvPr/>
        </p:nvSpPr>
        <p:spPr>
          <a:xfrm>
            <a:off x="5018092" y="1267533"/>
            <a:ext cx="6612550" cy="3970318"/>
          </a:xfrm>
          <a:prstGeom prst="rect">
            <a:avLst/>
          </a:prstGeom>
        </p:spPr>
        <p:txBody>
          <a:bodyPr wrap="square">
            <a:spAutoFit/>
          </a:bodyPr>
          <a:lstStyle/>
          <a:p>
            <a:r>
              <a:rPr lang="el-GR" b="1" dirty="0">
                <a:solidFill>
                  <a:srgbClr val="515151"/>
                </a:solidFill>
                <a:latin typeface="Roboto" panose="02000000000000000000" pitchFamily="2" charset="0"/>
              </a:rPr>
              <a:t>✔ </a:t>
            </a:r>
            <a:r>
              <a:rPr lang="el-GR" dirty="0">
                <a:latin typeface="Times New Roman" panose="02020603050405020304" pitchFamily="18" charset="0"/>
                <a:cs typeface="Times New Roman" panose="02020603050405020304" pitchFamily="18" charset="0"/>
              </a:rPr>
              <a:t>Στην έγκαιρη προειδοποίηση αλλά και παρακολούθηση ύπαρξης πληθυσμού του </a:t>
            </a:r>
            <a:r>
              <a:rPr lang="el-GR" dirty="0" err="1">
                <a:latin typeface="Times New Roman" panose="02020603050405020304" pitchFamily="18" charset="0"/>
                <a:cs typeface="Times New Roman" panose="02020603050405020304" pitchFamily="18" charset="0"/>
              </a:rPr>
              <a:t>Helicoverpa</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armigera</a:t>
            </a:r>
            <a:r>
              <a:rPr lang="el-GR" dirty="0">
                <a:latin typeface="Times New Roman" panose="02020603050405020304" pitchFamily="18" charset="0"/>
                <a:cs typeface="Times New Roman" panose="02020603050405020304" pitchFamily="18" charset="0"/>
              </a:rPr>
              <a:t>.</a:t>
            </a:r>
          </a:p>
          <a:p>
            <a:r>
              <a:rPr lang="el-GR" dirty="0">
                <a:latin typeface="Times New Roman" panose="02020603050405020304" pitchFamily="18" charset="0"/>
                <a:cs typeface="Times New Roman" panose="02020603050405020304" pitchFamily="18" charset="0"/>
              </a:rPr>
              <a:t>✔ Στην παρακολούθηση της εδαφικής υγρασίας της καλλιέργειας με δεδομένα πραγματικού χρόνου </a:t>
            </a:r>
            <a:endParaRPr lang="el-GR" dirty="0" smtClean="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Μείωση </a:t>
            </a:r>
            <a:r>
              <a:rPr lang="el-GR" dirty="0">
                <a:latin typeface="Times New Roman" panose="02020603050405020304" pitchFamily="18" charset="0"/>
                <a:cs typeface="Times New Roman" panose="02020603050405020304" pitchFamily="18" charset="0"/>
              </a:rPr>
              <a:t>του όγκου εργασίας για την παρακολούθηση των αγρών </a:t>
            </a:r>
            <a:endParaRPr lang="el-GR" dirty="0" smtClean="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Περιορισμός της υπερβολικής άρδευσης και της εισροής χημικών προϊόντων στο υδάτινο οικοσύστημα.</a:t>
            </a:r>
          </a:p>
          <a:p>
            <a:r>
              <a:rPr lang="el-GR" dirty="0">
                <a:latin typeface="Times New Roman" panose="02020603050405020304" pitchFamily="18" charset="0"/>
                <a:cs typeface="Times New Roman" panose="02020603050405020304" pitchFamily="18" charset="0"/>
              </a:rPr>
              <a:t>✔ Ε</a:t>
            </a:r>
            <a:r>
              <a:rPr lang="el-GR" dirty="0" smtClean="0">
                <a:latin typeface="Times New Roman" panose="02020603050405020304" pitchFamily="18" charset="0"/>
                <a:cs typeface="Times New Roman" panose="02020603050405020304" pitchFamily="18" charset="0"/>
              </a:rPr>
              <a:t>ξοικονόμηση </a:t>
            </a:r>
            <a:r>
              <a:rPr lang="el-GR" dirty="0">
                <a:latin typeface="Times New Roman" panose="02020603050405020304" pitchFamily="18" charset="0"/>
                <a:cs typeface="Times New Roman" panose="02020603050405020304" pitchFamily="18" charset="0"/>
              </a:rPr>
              <a:t>πόρων και την καλύτερη συνολική διαχείριση της καλλιέργειας </a:t>
            </a:r>
            <a:endParaRPr lang="el-GR" dirty="0" smtClean="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Στη δημιουργία εύχρηστης εφαρμογής για τους τελικούς χρήστες.</a:t>
            </a:r>
          </a:p>
          <a:p>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Μείωση του κόστους παραγωγής και αύξηση της βιωσιμότητας της καλλιέργειας </a:t>
            </a:r>
          </a:p>
          <a:p>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Μείωση εργατοωρών</a:t>
            </a:r>
          </a:p>
          <a:p>
            <a:r>
              <a:rPr lang="el-GR" dirty="0">
                <a:latin typeface="Times New Roman" panose="02020603050405020304" pitchFamily="18" charset="0"/>
                <a:cs typeface="Times New Roman" panose="02020603050405020304" pitchFamily="18" charset="0"/>
              </a:rPr>
              <a:t>✔ Μείωση ενέργειας που απαιτείται για </a:t>
            </a:r>
            <a:r>
              <a:rPr lang="el-GR" dirty="0" smtClean="0">
                <a:latin typeface="Times New Roman" panose="02020603050405020304" pitchFamily="18" charset="0"/>
                <a:cs typeface="Times New Roman" panose="02020603050405020304" pitchFamily="18" charset="0"/>
              </a:rPr>
              <a:t>την άρδευση/φυτοπροστασία</a:t>
            </a:r>
            <a:endParaRPr lang="el-GR" dirty="0">
              <a:latin typeface="Times New Roman" panose="02020603050405020304" pitchFamily="18" charset="0"/>
              <a:cs typeface="Times New Roman" panose="02020603050405020304" pitchFamily="18" charset="0"/>
            </a:endParaRP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07406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57</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Έξυπνες Πόλεις (</a:t>
              </a:r>
              <a:r>
                <a:rPr lang="el-GR" sz="3200" dirty="0" smtClean="0">
                  <a:latin typeface="Times New Roman" panose="02020603050405020304" pitchFamily="18" charset="0"/>
                  <a:cs typeface="Times New Roman" panose="02020603050405020304" pitchFamily="18" charset="0"/>
                </a:rPr>
                <a:t>1/</a:t>
              </a:r>
              <a:r>
                <a:rPr lang="en-US" sz="3200" dirty="0" smtClean="0">
                  <a:latin typeface="Times New Roman" panose="02020603050405020304" pitchFamily="18" charset="0"/>
                  <a:cs typeface="Times New Roman" panose="02020603050405020304" pitchFamily="18" charset="0"/>
                </a:rPr>
                <a:t>7</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913855" y="840077"/>
            <a:ext cx="5309328" cy="1200329"/>
          </a:xfrm>
          <a:prstGeom prst="rect">
            <a:avLst/>
          </a:prstGeom>
          <a:noFill/>
        </p:spPr>
        <p:txBody>
          <a:bodyPr wrap="square" rtlCol="0">
            <a:spAutoFit/>
          </a:bodyPr>
          <a:lstStyle/>
          <a:p>
            <a:r>
              <a:rPr lang="el-GR" b="1" dirty="0" smtClean="0">
                <a:latin typeface="Times New Roman" panose="02020603050405020304" pitchFamily="18" charset="0"/>
                <a:cs typeface="Times New Roman" panose="02020603050405020304" pitchFamily="18" charset="0"/>
              </a:rPr>
              <a:t>Πολεοδομική </a:t>
            </a:r>
            <a:r>
              <a:rPr lang="el-GR" b="1" dirty="0">
                <a:latin typeface="Times New Roman" panose="02020603050405020304" pitchFamily="18" charset="0"/>
                <a:cs typeface="Times New Roman" panose="02020603050405020304" pitchFamily="18" charset="0"/>
              </a:rPr>
              <a:t>υγεία κτηρίων: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 </a:t>
            </a:r>
            <a:r>
              <a:rPr lang="el-GR" dirty="0">
                <a:latin typeface="Times New Roman" panose="02020603050405020304" pitchFamily="18" charset="0"/>
                <a:cs typeface="Times New Roman" panose="02020603050405020304" pitchFamily="18" charset="0"/>
              </a:rPr>
              <a:t>των δονήσεων και της κατάστασης των δομικών υλικών κτηρίων, γεφυρών και ιστορικών μνημείων. </a:t>
            </a:r>
          </a:p>
        </p:txBody>
      </p:sp>
      <p:sp>
        <p:nvSpPr>
          <p:cNvPr id="9" name="Ορθογώνιο 8"/>
          <p:cNvSpPr/>
          <p:nvPr/>
        </p:nvSpPr>
        <p:spPr>
          <a:xfrm>
            <a:off x="885621" y="4245993"/>
            <a:ext cx="6096000" cy="1477328"/>
          </a:xfrm>
          <a:prstGeom prst="rect">
            <a:avLst/>
          </a:prstGeom>
        </p:spPr>
        <p:txBody>
          <a:bodyPr>
            <a:spAutoFit/>
          </a:bodyPr>
          <a:lstStyle/>
          <a:p>
            <a:r>
              <a:rPr lang="el-GR" b="1" dirty="0">
                <a:latin typeface="Times New Roman" panose="02020603050405020304" pitchFamily="18" charset="0"/>
                <a:cs typeface="Times New Roman" panose="02020603050405020304" pitchFamily="18" charset="0"/>
              </a:rPr>
              <a:t>Έξυπνη στάθμευση: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Παρακολούθηση</a:t>
            </a:r>
            <a:r>
              <a:rPr lang="el-GR" dirty="0">
                <a:latin typeface="Times New Roman" panose="02020603050405020304" pitchFamily="18" charset="0"/>
                <a:cs typeface="Times New Roman" panose="02020603050405020304" pitchFamily="18" charset="0"/>
              </a:rPr>
              <a:t>, σε πραγματικό χρόνο, της διαθεσιμότητας θέσεων στάθμευσης στην πόλη, καθιστώντας τους κατοίκους ικανούς να εντοπίζουν και να εξασφαλίζουν την πλησιέστερη διαθέσιμη θέση. </a:t>
            </a:r>
          </a:p>
        </p:txBody>
      </p:sp>
      <p:sp>
        <p:nvSpPr>
          <p:cNvPr id="12" name="Ορθογώνιο 11"/>
          <p:cNvSpPr/>
          <p:nvPr/>
        </p:nvSpPr>
        <p:spPr>
          <a:xfrm>
            <a:off x="885621" y="2505448"/>
            <a:ext cx="5605157" cy="1200329"/>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Φωτισμός: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έξυπνος </a:t>
            </a:r>
            <a:r>
              <a:rPr lang="el-GR" dirty="0">
                <a:latin typeface="Times New Roman" panose="02020603050405020304" pitchFamily="18" charset="0"/>
                <a:cs typeface="Times New Roman" panose="02020603050405020304" pitchFamily="18" charset="0"/>
              </a:rPr>
              <a:t>και προσαρμοστικός φωτισμός των δρόμων της πόλης ανάλογα με τις καιρικές συνθήκες που επικρατούν αλλά και την εποχή του χρόνου. </a:t>
            </a:r>
          </a:p>
        </p:txBody>
      </p:sp>
      <p:pic>
        <p:nvPicPr>
          <p:cNvPr id="15" name="Εικόνα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151" y="918824"/>
            <a:ext cx="4924897" cy="3173248"/>
          </a:xfrm>
          <a:prstGeom prst="rect">
            <a:avLst/>
          </a:prstGeom>
        </p:spPr>
      </p:pic>
    </p:spTree>
    <p:extLst>
      <p:ext uri="{BB962C8B-B14F-4D97-AF65-F5344CB8AC3E}">
        <p14:creationId xmlns:p14="http://schemas.microsoft.com/office/powerpoint/2010/main" val="3327498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58</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Έξυπνες Πόλεις </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2</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7</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8" name="Ορθογώνιο 7"/>
          <p:cNvSpPr/>
          <p:nvPr/>
        </p:nvSpPr>
        <p:spPr>
          <a:xfrm>
            <a:off x="769128" y="4092823"/>
            <a:ext cx="6657904" cy="2031325"/>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Διαχείριση αποβλήτων: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Ανίχνευση </a:t>
            </a:r>
            <a:r>
              <a:rPr lang="el-GR" dirty="0">
                <a:latin typeface="Times New Roman" panose="02020603050405020304" pitchFamily="18" charset="0"/>
                <a:cs typeface="Times New Roman" panose="02020603050405020304" pitchFamily="18" charset="0"/>
              </a:rPr>
              <a:t>των ποσοτήτων σκουπιδιών που περιέχουν οι κάδοι απορριμμάτων για τη βελτίωση των διαδρομών συλλογής τους. Οι κάδοι απορριμμάτων και ανακύκλωσης εφοδιάζονται με αισθητήρες που επιτρέπουν στο κέντρο ελέγχου συγκομιδής να γνωρίζει το επίπεδο φορτίου των κάδων και να καθορίζει τη βέλτιστη διαχείριση του στόλου των απορριμματοφόρων.</a:t>
            </a:r>
          </a:p>
        </p:txBody>
      </p:sp>
      <p:sp>
        <p:nvSpPr>
          <p:cNvPr id="10" name="Ορθογώνιο 9"/>
          <p:cNvSpPr/>
          <p:nvPr/>
        </p:nvSpPr>
        <p:spPr>
          <a:xfrm>
            <a:off x="769128" y="2127325"/>
            <a:ext cx="6486865" cy="1477328"/>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Μεταφορές: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Έξυπνοι </a:t>
            </a:r>
            <a:r>
              <a:rPr lang="el-GR" dirty="0">
                <a:latin typeface="Times New Roman" panose="02020603050405020304" pitchFamily="18" charset="0"/>
                <a:cs typeface="Times New Roman" panose="02020603050405020304" pitchFamily="18" charset="0"/>
              </a:rPr>
              <a:t>δρόμοι ταχείας κυκλοφορίας, με προειδοποιητικά μηνύματα και εκτροπές της κυκλοφορίας, ανάλογα με τις κλιματικές συνθήκες, καθώς και αναπάντεχα γεγονότα, όπως τροχαία ατυχήματα ή κυκλοφοριακή συμφόρηση. </a:t>
            </a:r>
          </a:p>
        </p:txBody>
      </p:sp>
      <p:sp>
        <p:nvSpPr>
          <p:cNvPr id="11" name="Ορθογώνιο 10"/>
          <p:cNvSpPr/>
          <p:nvPr/>
        </p:nvSpPr>
        <p:spPr>
          <a:xfrm>
            <a:off x="828334" y="891569"/>
            <a:ext cx="6427659" cy="923330"/>
          </a:xfrm>
          <a:prstGeom prst="rect">
            <a:avLst/>
          </a:prstGeom>
        </p:spPr>
        <p:txBody>
          <a:bodyPr wrap="square">
            <a:spAutoFit/>
          </a:bodyPr>
          <a:lstStyle/>
          <a:p>
            <a:r>
              <a:rPr lang="el-GR" b="1" dirty="0" smtClean="0">
                <a:latin typeface="Times New Roman" panose="02020603050405020304" pitchFamily="18" charset="0"/>
                <a:cs typeface="Times New Roman" panose="02020603050405020304" pitchFamily="18" charset="0"/>
              </a:rPr>
              <a:t>Ασφάλεια: </a:t>
            </a:r>
            <a:endParaRPr lang="en-US"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Ψηφιακή παρακολούθηση της πόλης, μέσω καμερών, διαχείριση συστημάτων πυρασφάλειας και δημοσίων ανακοινώσεων</a:t>
            </a:r>
            <a:r>
              <a:rPr lang="el-GR" dirty="0" smtClean="0"/>
              <a:t>.</a:t>
            </a:r>
            <a:endParaRPr lang="el-GR" dirty="0"/>
          </a:p>
        </p:txBody>
      </p:sp>
      <p:pic>
        <p:nvPicPr>
          <p:cNvPr id="13" name="Εικόνα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387" y="1679293"/>
            <a:ext cx="4531799" cy="2549137"/>
          </a:xfrm>
          <a:prstGeom prst="rect">
            <a:avLst/>
          </a:prstGeom>
        </p:spPr>
      </p:pic>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64526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59</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Έξυπνες Πόλεις </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3</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7</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683513" y="668303"/>
            <a:ext cx="9690555" cy="369332"/>
          </a:xfrm>
          <a:prstGeom prst="rect">
            <a:avLst/>
          </a:prstGeom>
          <a:noFill/>
        </p:spPr>
        <p:txBody>
          <a:bodyPr wrap="square" rtlCol="0">
            <a:spAutoFit/>
          </a:bodyPr>
          <a:lstStyle/>
          <a:p>
            <a:r>
              <a:rPr lang="el-GR" b="1" dirty="0">
                <a:latin typeface="Times New Roman" panose="02020603050405020304" pitchFamily="18" charset="0"/>
                <a:cs typeface="Times New Roman" panose="02020603050405020304" pitchFamily="18" charset="0"/>
              </a:rPr>
              <a:t>Οι έξυπνες πόλεις της </a:t>
            </a:r>
            <a:r>
              <a:rPr lang="en-US" b="1" dirty="0">
                <a:latin typeface="Times New Roman" panose="02020603050405020304" pitchFamily="18" charset="0"/>
                <a:cs typeface="Times New Roman" panose="02020603050405020304" pitchFamily="18" charset="0"/>
              </a:rPr>
              <a:t>IBM</a:t>
            </a:r>
            <a:endParaRPr lang="el-GR" dirty="0">
              <a:latin typeface="Times New Roman" panose="02020603050405020304" pitchFamily="18" charset="0"/>
              <a:cs typeface="Times New Roman" panose="02020603050405020304" pitchFamily="18" charset="0"/>
            </a:endParaRPr>
          </a:p>
        </p:txBody>
      </p:sp>
      <p:sp>
        <p:nvSpPr>
          <p:cNvPr id="8" name="Ορθογώνιο 7"/>
          <p:cNvSpPr/>
          <p:nvPr/>
        </p:nvSpPr>
        <p:spPr>
          <a:xfrm>
            <a:off x="711012" y="1244552"/>
            <a:ext cx="6274181" cy="4801314"/>
          </a:xfrm>
          <a:prstGeom prst="rect">
            <a:avLst/>
          </a:prstGeom>
        </p:spPr>
        <p:txBody>
          <a:bodyPr wrap="square">
            <a:spAutoFit/>
          </a:bodyPr>
          <a:lstStyle/>
          <a:p>
            <a:r>
              <a:rPr lang="el-GR" dirty="0">
                <a:latin typeface="Times New Roman" panose="02020603050405020304" pitchFamily="18" charset="0"/>
                <a:cs typeface="Times New Roman" panose="02020603050405020304" pitchFamily="18" charset="0"/>
              </a:rPr>
              <a:t>Η IBM, θεωρεί ότι μια έξυπνη πόλη έχει τρεις βασικούς πυλώνες: </a:t>
            </a: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dirty="0" smtClean="0">
                <a:latin typeface="Times New Roman" panose="02020603050405020304" pitchFamily="18" charset="0"/>
                <a:cs typeface="Times New Roman" panose="02020603050405020304" pitchFamily="18" charset="0"/>
              </a:rPr>
              <a:t>Άνθρωποι:</a:t>
            </a:r>
            <a:r>
              <a:rPr lang="el-GR" dirty="0" smtClean="0">
                <a:latin typeface="Times New Roman" panose="02020603050405020304" pitchFamily="18" charset="0"/>
                <a:cs typeface="Times New Roman" panose="02020603050405020304" pitchFamily="18" charset="0"/>
              </a:rPr>
              <a:t> προγράμματα εκπαίδευσης, υγειονομικής περίθαλψης και κοινωνικά προγράμματα</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dirty="0" smtClean="0">
                <a:latin typeface="Times New Roman" panose="02020603050405020304" pitchFamily="18" charset="0"/>
                <a:cs typeface="Times New Roman" panose="02020603050405020304" pitchFamily="18" charset="0"/>
              </a:rPr>
              <a:t>Υποδομές</a:t>
            </a:r>
            <a:r>
              <a:rPr lang="el-GR" dirty="0">
                <a:latin typeface="Times New Roman" panose="02020603050405020304" pitchFamily="18" charset="0"/>
                <a:cs typeface="Times New Roman" panose="02020603050405020304" pitchFamily="18" charset="0"/>
              </a:rPr>
              <a:t>: Η ενέργεια, το νερό και οι </a:t>
            </a:r>
            <a:r>
              <a:rPr lang="el-GR" dirty="0" smtClean="0">
                <a:latin typeface="Times New Roman" panose="02020603050405020304" pitchFamily="18" charset="0"/>
                <a:cs typeface="Times New Roman" panose="02020603050405020304" pitchFamily="18" charset="0"/>
              </a:rPr>
              <a:t>μεταφορές</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b="1" dirty="0">
                <a:latin typeface="Times New Roman" panose="02020603050405020304" pitchFamily="18" charset="0"/>
                <a:cs typeface="Times New Roman" panose="02020603050405020304" pitchFamily="18" charset="0"/>
              </a:rPr>
              <a:t>Σ</a:t>
            </a:r>
            <a:r>
              <a:rPr lang="el-GR" b="1" dirty="0" smtClean="0">
                <a:latin typeface="Times New Roman" panose="02020603050405020304" pitchFamily="18" charset="0"/>
                <a:cs typeface="Times New Roman" panose="02020603050405020304" pitchFamily="18" charset="0"/>
              </a:rPr>
              <a:t>χεδιασμός </a:t>
            </a:r>
            <a:r>
              <a:rPr lang="el-GR" b="1" dirty="0">
                <a:latin typeface="Times New Roman" panose="02020603050405020304" pitchFamily="18" charset="0"/>
                <a:cs typeface="Times New Roman" panose="02020603050405020304" pitchFamily="18" charset="0"/>
              </a:rPr>
              <a:t>και </a:t>
            </a:r>
            <a:r>
              <a:rPr lang="el-GR" b="1" dirty="0" smtClean="0">
                <a:latin typeface="Times New Roman" panose="02020603050405020304" pitchFamily="18" charset="0"/>
                <a:cs typeface="Times New Roman" panose="02020603050405020304" pitchFamily="18" charset="0"/>
              </a:rPr>
              <a:t>διαχείριση: </a:t>
            </a:r>
            <a:r>
              <a:rPr lang="el-GR" dirty="0">
                <a:latin typeface="Times New Roman" panose="02020603050405020304" pitchFamily="18" charset="0"/>
                <a:cs typeface="Times New Roman" panose="02020603050405020304" pitchFamily="18" charset="0"/>
              </a:rPr>
              <a:t>διακυβέρνηση της πόλης, τη δημόσια ασφάλεια, τον πολεοδομικό σχεδιασμό και τη διαχείριση των φυσικών πόρων</a:t>
            </a:r>
            <a:endParaRPr lang="el-GR"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l-GR" dirty="0" smtClean="0">
                <a:latin typeface="Times New Roman" panose="02020603050405020304" pitchFamily="18" charset="0"/>
                <a:cs typeface="Times New Roman" panose="02020603050405020304" pitchFamily="18" charset="0"/>
              </a:rPr>
              <a:t>Η </a:t>
            </a:r>
            <a:r>
              <a:rPr lang="el-GR" dirty="0">
                <a:latin typeface="Times New Roman" panose="02020603050405020304" pitchFamily="18" charset="0"/>
                <a:cs typeface="Times New Roman" panose="02020603050405020304" pitchFamily="18" charset="0"/>
              </a:rPr>
              <a:t>IBM θέτει τους πολίτες στο κέντρο του οικοσυστήματος της ευφυούς πόλης και δίνει έμφαση στην ανάγκη για συνεργασία πολιτών – πανεπιστημίων, με στόχο την παραγωγή εξειδικευμένου ανθρώπινου δυναμικού, με υψηλό επίπεδο εκπαίδευσης και εξοικείωση με δεξιότητες </a:t>
            </a:r>
            <a:r>
              <a:rPr lang="el-GR" dirty="0" smtClean="0">
                <a:latin typeface="Times New Roman" panose="02020603050405020304" pitchFamily="18" charset="0"/>
                <a:cs typeface="Times New Roman" panose="02020603050405020304" pitchFamily="18" charset="0"/>
              </a:rPr>
              <a:t>ΤΠΕ</a:t>
            </a:r>
            <a:endParaRPr lang="el-GR" dirty="0">
              <a:latin typeface="Times New Roman" panose="02020603050405020304" pitchFamily="18" charset="0"/>
              <a:cs typeface="Times New Roman" panose="02020603050405020304" pitchFamily="18" charset="0"/>
            </a:endParaRP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193" y="1071981"/>
            <a:ext cx="5035761" cy="3775781"/>
          </a:xfrm>
          <a:prstGeom prst="rect">
            <a:avLst/>
          </a:prstGeom>
        </p:spPr>
      </p:pic>
      <p:sp>
        <p:nvSpPr>
          <p:cNvPr id="10" name="Ορθογώνιο 9"/>
          <p:cNvSpPr/>
          <p:nvPr/>
        </p:nvSpPr>
        <p:spPr>
          <a:xfrm>
            <a:off x="7658959" y="5020333"/>
            <a:ext cx="3994485" cy="1015663"/>
          </a:xfrm>
          <a:prstGeom prst="rect">
            <a:avLst/>
          </a:prstGeom>
        </p:spPr>
        <p:txBody>
          <a:bodyPr wrap="square">
            <a:spAutoFit/>
          </a:bodyPr>
          <a:lstStyle/>
          <a:p>
            <a:pPr algn="ctr"/>
            <a:r>
              <a:rPr lang="el-GR" sz="1200" dirty="0">
                <a:solidFill>
                  <a:srgbClr val="222222"/>
                </a:solidFill>
                <a:latin typeface="Times New Roman" panose="02020603050405020304" pitchFamily="18" charset="0"/>
                <a:cs typeface="Times New Roman" panose="02020603050405020304" pitchFamily="18" charset="0"/>
              </a:rPr>
              <a:t>Το μοντέλο της έξυπνης πόλης της </a:t>
            </a:r>
            <a:r>
              <a:rPr lang="en-US" sz="1200" dirty="0">
                <a:solidFill>
                  <a:srgbClr val="222222"/>
                </a:solidFill>
                <a:latin typeface="Times New Roman" panose="02020603050405020304" pitchFamily="18" charset="0"/>
                <a:cs typeface="Times New Roman" panose="02020603050405020304" pitchFamily="18" charset="0"/>
              </a:rPr>
              <a:t>IBM.</a:t>
            </a:r>
          </a:p>
          <a:p>
            <a:pPr algn="ctr"/>
            <a:r>
              <a:rPr lang="en-US" sz="1200" dirty="0">
                <a:solidFill>
                  <a:srgbClr val="222222"/>
                </a:solidFill>
                <a:latin typeface="Times New Roman" panose="02020603050405020304" pitchFamily="18" charset="0"/>
                <a:cs typeface="Times New Roman" panose="02020603050405020304" pitchFamily="18" charset="0"/>
              </a:rPr>
              <a:t>Makarova, I., </a:t>
            </a:r>
            <a:r>
              <a:rPr lang="en-US" sz="1200" dirty="0" err="1">
                <a:solidFill>
                  <a:srgbClr val="222222"/>
                </a:solidFill>
                <a:latin typeface="Times New Roman" panose="02020603050405020304" pitchFamily="18" charset="0"/>
                <a:cs typeface="Times New Roman" panose="02020603050405020304" pitchFamily="18" charset="0"/>
              </a:rPr>
              <a:t>Buyvol</a:t>
            </a:r>
            <a:r>
              <a:rPr lang="en-US" sz="1200" dirty="0">
                <a:solidFill>
                  <a:srgbClr val="222222"/>
                </a:solidFill>
                <a:latin typeface="Times New Roman" panose="02020603050405020304" pitchFamily="18" charset="0"/>
                <a:cs typeface="Times New Roman" panose="02020603050405020304" pitchFamily="18" charset="0"/>
              </a:rPr>
              <a:t>, P., </a:t>
            </a:r>
            <a:r>
              <a:rPr lang="en-US" sz="1200" dirty="0" err="1">
                <a:solidFill>
                  <a:srgbClr val="222222"/>
                </a:solidFill>
                <a:latin typeface="Times New Roman" panose="02020603050405020304" pitchFamily="18" charset="0"/>
                <a:cs typeface="Times New Roman" panose="02020603050405020304" pitchFamily="18" charset="0"/>
              </a:rPr>
              <a:t>Fatikhova</a:t>
            </a:r>
            <a:r>
              <a:rPr lang="en-US" sz="1200" dirty="0">
                <a:solidFill>
                  <a:srgbClr val="222222"/>
                </a:solidFill>
                <a:latin typeface="Times New Roman" panose="02020603050405020304" pitchFamily="18" charset="0"/>
                <a:cs typeface="Times New Roman" panose="02020603050405020304" pitchFamily="18" charset="0"/>
              </a:rPr>
              <a:t>, L., &amp; </a:t>
            </a:r>
            <a:r>
              <a:rPr lang="en-US" sz="1200" dirty="0" err="1">
                <a:solidFill>
                  <a:srgbClr val="222222"/>
                </a:solidFill>
                <a:latin typeface="Times New Roman" panose="02020603050405020304" pitchFamily="18" charset="0"/>
                <a:cs typeface="Times New Roman" panose="02020603050405020304" pitchFamily="18" charset="0"/>
              </a:rPr>
              <a:t>Parsin</a:t>
            </a:r>
            <a:r>
              <a:rPr lang="en-US" sz="1200" dirty="0">
                <a:solidFill>
                  <a:srgbClr val="222222"/>
                </a:solidFill>
                <a:latin typeface="Times New Roman" panose="02020603050405020304" pitchFamily="18" charset="0"/>
                <a:cs typeface="Times New Roman" panose="02020603050405020304" pitchFamily="18" charset="0"/>
              </a:rPr>
              <a:t>, G. (2021). Influence of smart education on characteristics of urban lands’ transport systems. In MATEC Web of Conferences (Vol. 334, p. 01001). EDP Sciences.</a:t>
            </a:r>
            <a:endParaRPr lang="el-GR" sz="1200" dirty="0">
              <a:solidFill>
                <a:srgbClr val="222222"/>
              </a:solidFill>
              <a:latin typeface="Times New Roman" panose="02020603050405020304" pitchFamily="18" charset="0"/>
              <a:cs typeface="Times New Roman" panose="02020603050405020304" pitchFamily="18" charset="0"/>
            </a:endParaRPr>
          </a:p>
        </p:txBody>
      </p:sp>
      <p:sp>
        <p:nvSpPr>
          <p:cNvPr id="11"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9897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41" y="687174"/>
            <a:ext cx="3319582" cy="2918753"/>
          </a:xfrm>
          <a:prstGeom prst="rect">
            <a:avLst/>
          </a:prstGeom>
        </p:spPr>
      </p:pic>
      <p:grpSp>
        <p:nvGrpSpPr>
          <p:cNvPr id="3" name="Ομάδα 2"/>
          <p:cNvGrpSpPr/>
          <p:nvPr/>
        </p:nvGrpSpPr>
        <p:grpSpPr>
          <a:xfrm>
            <a:off x="52365" y="-438803"/>
            <a:ext cx="12141832" cy="7331685"/>
            <a:chOff x="52365" y="-438803"/>
            <a:chExt cx="12141832" cy="7331685"/>
          </a:xfrm>
        </p:grpSpPr>
        <p:sp>
          <p:nvSpPr>
            <p:cNvPr id="5" name="TextBox 4"/>
            <p:cNvSpPr txBox="1"/>
            <p:nvPr/>
          </p:nvSpPr>
          <p:spPr>
            <a:xfrm>
              <a:off x="52365" y="6554328"/>
              <a:ext cx="287258" cy="338554"/>
            </a:xfrm>
            <a:prstGeom prst="rect">
              <a:avLst/>
            </a:prstGeom>
            <a:noFill/>
            <a:ln>
              <a:noFill/>
            </a:ln>
          </p:spPr>
          <p:txBody>
            <a:bodyPr wrap="none" rtlCol="0">
              <a:spAutoFit/>
            </a:bodyPr>
            <a:lstStyle/>
            <a:p>
              <a:r>
                <a:rPr lang="el-GR" sz="1600" dirty="0">
                  <a:solidFill>
                    <a:schemeClr val="tx1">
                      <a:lumMod val="85000"/>
                      <a:lumOff val="15000"/>
                    </a:schemeClr>
                  </a:solidFill>
                  <a:latin typeface="Times New Roman" panose="02020603050405020304" pitchFamily="18" charset="0"/>
                  <a:cs typeface="Times New Roman" panose="02020603050405020304" pitchFamily="18" charset="0"/>
                </a:rPr>
                <a:t>6</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Θεμελιώδη Χαρακτηριστικά του </a:t>
              </a:r>
              <a:r>
                <a:rPr lang="en-US" sz="3200" dirty="0" err="1">
                  <a:latin typeface="Times New Roman" panose="02020603050405020304" pitchFamily="18" charset="0"/>
                  <a:cs typeface="Times New Roman" panose="02020603050405020304" pitchFamily="18" charset="0"/>
                </a:rPr>
                <a:t>IoT</a:t>
              </a:r>
              <a:endParaRPr lang="el-GR" sz="3200" dirty="0">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834141" y="3626402"/>
            <a:ext cx="3250215" cy="1477328"/>
          </a:xfrm>
          <a:prstGeom prst="rect">
            <a:avLst/>
          </a:prstGeom>
          <a:noFill/>
        </p:spPr>
        <p:txBody>
          <a:bodyPr wrap="square" rtlCol="0">
            <a:spAutoFit/>
          </a:bodyPr>
          <a:lstStyle/>
          <a:p>
            <a:r>
              <a:rPr lang="el-GR" b="1" dirty="0" err="1">
                <a:latin typeface="Times New Roman" panose="02020603050405020304" pitchFamily="18" charset="0"/>
                <a:cs typeface="Times New Roman" panose="02020603050405020304" pitchFamily="18" charset="0"/>
              </a:rPr>
              <a:t>Διασυνδεσιμότητα</a:t>
            </a:r>
            <a:r>
              <a:rPr lang="el-GR" dirty="0">
                <a:latin typeface="Times New Roman" panose="02020603050405020304" pitchFamily="18" charset="0"/>
                <a:cs typeface="Times New Roman" panose="02020603050405020304" pitchFamily="18" charset="0"/>
              </a:rPr>
              <a:t>: Οποιαδήποτε συσκευή (πράγμα) μπορεί να διασυνδεθεί με την παγκόσμια υποδομή πληροφόρησης και επικοινωνίας. </a:t>
            </a:r>
            <a:endParaRPr lang="en-US" dirty="0">
              <a:latin typeface="Times New Roman" panose="02020603050405020304" pitchFamily="18" charset="0"/>
              <a:cs typeface="Times New Roman" panose="02020603050405020304" pitchFamily="18" charset="0"/>
            </a:endParaRPr>
          </a:p>
        </p:txBody>
      </p:sp>
      <p:sp>
        <p:nvSpPr>
          <p:cNvPr id="2" name="Ορθογώνιο 1"/>
          <p:cNvSpPr/>
          <p:nvPr/>
        </p:nvSpPr>
        <p:spPr>
          <a:xfrm>
            <a:off x="4180608" y="1686461"/>
            <a:ext cx="7397207" cy="923330"/>
          </a:xfrm>
          <a:prstGeom prst="rect">
            <a:avLst/>
          </a:prstGeom>
        </p:spPr>
        <p:txBody>
          <a:bodyPr wrap="square">
            <a:spAutoFit/>
          </a:bodyPr>
          <a:lstStyle/>
          <a:p>
            <a:pPr algn="just"/>
            <a:r>
              <a:rPr lang="el-GR" b="1" dirty="0">
                <a:latin typeface="Times New Roman" panose="02020603050405020304" pitchFamily="18" charset="0"/>
                <a:cs typeface="Times New Roman" panose="02020603050405020304" pitchFamily="18" charset="0"/>
              </a:rPr>
              <a:t>Υπηρεσίες: </a:t>
            </a:r>
            <a:r>
              <a:rPr lang="el-GR" dirty="0">
                <a:latin typeface="Times New Roman" panose="02020603050405020304" pitchFamily="18" charset="0"/>
                <a:cs typeface="Times New Roman" panose="02020603050405020304" pitchFamily="18" charset="0"/>
              </a:rPr>
              <a:t>Παρέχει υπηρεσίες, που σχετίζονται με τα πράγματα, χωρίς όμως να αγνοεί τη σημασιολογική συνοχή, που υπάρχει μεταξύ των φυσικών και των εικονικών πραγμάτων</a:t>
            </a:r>
            <a:endParaRPr lang="en-US" dirty="0">
              <a:latin typeface="Times New Roman" panose="02020603050405020304" pitchFamily="18" charset="0"/>
              <a:cs typeface="Times New Roman" panose="02020603050405020304" pitchFamily="18" charset="0"/>
            </a:endParaRPr>
          </a:p>
        </p:txBody>
      </p:sp>
      <p:sp>
        <p:nvSpPr>
          <p:cNvPr id="4" name="Ορθογώνιο 3"/>
          <p:cNvSpPr/>
          <p:nvPr/>
        </p:nvSpPr>
        <p:spPr>
          <a:xfrm>
            <a:off x="4180608" y="2539031"/>
            <a:ext cx="7397208" cy="923330"/>
          </a:xfrm>
          <a:prstGeom prst="rect">
            <a:avLst/>
          </a:prstGeom>
        </p:spPr>
        <p:txBody>
          <a:bodyPr wrap="square">
            <a:spAutoFit/>
          </a:bodyPr>
          <a:lstStyle/>
          <a:p>
            <a:pPr algn="just"/>
            <a:r>
              <a:rPr lang="el-GR" b="1" dirty="0">
                <a:latin typeface="Times New Roman" panose="02020603050405020304" pitchFamily="18" charset="0"/>
                <a:cs typeface="Times New Roman" panose="02020603050405020304" pitchFamily="18" charset="0"/>
              </a:rPr>
              <a:t>Ετερογένεια:</a:t>
            </a:r>
            <a:r>
              <a:rPr lang="el-GR" dirty="0">
                <a:latin typeface="Times New Roman" panose="02020603050405020304" pitchFamily="18" charset="0"/>
                <a:cs typeface="Times New Roman" panose="02020603050405020304" pitchFamily="18" charset="0"/>
              </a:rPr>
              <a:t> Οι συσκευές στο Διαδίκτυο βασίζονται σε διαφορετικές πλατφόρμες και δίκτυα. </a:t>
            </a:r>
            <a:r>
              <a:rPr lang="el-GR" dirty="0" err="1" smtClean="0">
                <a:latin typeface="Times New Roman" panose="02020603050405020304" pitchFamily="18" charset="0"/>
                <a:cs typeface="Times New Roman" panose="02020603050405020304" pitchFamily="18" charset="0"/>
              </a:rPr>
              <a:t>Αλληλεπιδρούν</a:t>
            </a:r>
            <a:r>
              <a:rPr lang="el-GR" dirty="0" smtClean="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με άλλες συσκευές ή πλατφόρμες υπηρεσιών, μέσω διαφορετικών δικτύων. </a:t>
            </a:r>
            <a:endParaRPr lang="en-US" dirty="0">
              <a:latin typeface="Times New Roman" panose="02020603050405020304" pitchFamily="18" charset="0"/>
              <a:cs typeface="Times New Roman" panose="02020603050405020304" pitchFamily="18" charset="0"/>
            </a:endParaRPr>
          </a:p>
        </p:txBody>
      </p:sp>
      <p:sp>
        <p:nvSpPr>
          <p:cNvPr id="9" name="Ορθογώνιο 8"/>
          <p:cNvSpPr/>
          <p:nvPr/>
        </p:nvSpPr>
        <p:spPr>
          <a:xfrm>
            <a:off x="4180608" y="597698"/>
            <a:ext cx="7397208" cy="1200329"/>
          </a:xfrm>
          <a:prstGeom prst="rect">
            <a:avLst/>
          </a:prstGeom>
        </p:spPr>
        <p:txBody>
          <a:bodyPr wrap="square">
            <a:spAutoFit/>
          </a:bodyPr>
          <a:lstStyle/>
          <a:p>
            <a:pPr algn="just"/>
            <a:r>
              <a:rPr lang="el-GR" b="1" dirty="0">
                <a:latin typeface="Times New Roman" panose="02020603050405020304" pitchFamily="18" charset="0"/>
                <a:cs typeface="Times New Roman" panose="02020603050405020304" pitchFamily="18" charset="0"/>
              </a:rPr>
              <a:t>Δυναμικές αλλαγές: </a:t>
            </a:r>
            <a:r>
              <a:rPr lang="el-GR" dirty="0">
                <a:latin typeface="Times New Roman" panose="02020603050405020304" pitchFamily="18" charset="0"/>
                <a:cs typeface="Times New Roman" panose="02020603050405020304" pitchFamily="18" charset="0"/>
              </a:rPr>
              <a:t>Η κατάσταση των συσκευών αλλάζει δυναμικά </a:t>
            </a:r>
            <a:r>
              <a:rPr lang="el-GR" dirty="0" smtClean="0">
                <a:latin typeface="Times New Roman" panose="02020603050405020304" pitchFamily="18" charset="0"/>
                <a:cs typeface="Times New Roman" panose="02020603050405020304" pitchFamily="18" charset="0"/>
              </a:rPr>
              <a:t>(Ενεργές </a:t>
            </a:r>
            <a:r>
              <a:rPr lang="el-GR" dirty="0">
                <a:latin typeface="Times New Roman" panose="02020603050405020304" pitchFamily="18" charset="0"/>
                <a:cs typeface="Times New Roman" panose="02020603050405020304" pitchFamily="18" charset="0"/>
              </a:rPr>
              <a:t>ή απενεργοποιημένες, συνδέονται ή αποσυνδέονται, αλλάζει η θέση και η ταχύτητά τους</a:t>
            </a:r>
            <a:r>
              <a:rPr lang="el-GR" dirty="0" smtClean="0">
                <a:latin typeface="Times New Roman" panose="02020603050405020304" pitchFamily="18" charset="0"/>
                <a:cs typeface="Times New Roman" panose="02020603050405020304" pitchFamily="18" charset="0"/>
              </a:rPr>
              <a:t>.) Αριθμός </a:t>
            </a:r>
            <a:r>
              <a:rPr lang="el-GR" dirty="0">
                <a:latin typeface="Times New Roman" panose="02020603050405020304" pitchFamily="18" charset="0"/>
                <a:cs typeface="Times New Roman" panose="02020603050405020304" pitchFamily="18" charset="0"/>
              </a:rPr>
              <a:t>των διασυνδεδεμένων συσκευών μπορεί να αλλάξει δυναμικά. </a:t>
            </a:r>
            <a:endParaRPr lang="en-US" dirty="0">
              <a:latin typeface="Times New Roman" panose="02020603050405020304" pitchFamily="18" charset="0"/>
              <a:cs typeface="Times New Roman" panose="02020603050405020304" pitchFamily="18" charset="0"/>
            </a:endParaRPr>
          </a:p>
        </p:txBody>
      </p:sp>
      <p:sp>
        <p:nvSpPr>
          <p:cNvPr id="10" name="Ορθογώνιο 9"/>
          <p:cNvSpPr/>
          <p:nvPr/>
        </p:nvSpPr>
        <p:spPr>
          <a:xfrm>
            <a:off x="4180608" y="3441736"/>
            <a:ext cx="7300956" cy="92333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Τεράστια κλίμακα: </a:t>
            </a:r>
            <a:r>
              <a:rPr lang="el-GR" dirty="0">
                <a:latin typeface="Times New Roman" panose="02020603050405020304" pitchFamily="18" charset="0"/>
                <a:cs typeface="Times New Roman" panose="02020603050405020304" pitchFamily="18" charset="0"/>
              </a:rPr>
              <a:t>Ο αριθμός συσκευών, που οι χρήστες διαχειρίζονται και επικοινωνούν μεταξύ τους, μέσω </a:t>
            </a:r>
            <a:r>
              <a:rPr lang="el-GR" dirty="0" err="1">
                <a:latin typeface="Times New Roman" panose="02020603050405020304" pitchFamily="18" charset="0"/>
                <a:cs typeface="Times New Roman" panose="02020603050405020304" pitchFamily="18" charset="0"/>
              </a:rPr>
              <a:t>ΙοΤ</a:t>
            </a:r>
            <a:r>
              <a:rPr lang="el-GR" dirty="0">
                <a:latin typeface="Times New Roman" panose="02020603050405020304" pitchFamily="18" charset="0"/>
                <a:cs typeface="Times New Roman" panose="02020603050405020304" pitchFamily="18" charset="0"/>
              </a:rPr>
              <a:t>, θα είναι μεγαλύτερος από το πλήθος των συσκευών που είναι συνδεδεμένες στο τρέχον Διαδίκτυο. </a:t>
            </a:r>
            <a:endParaRPr lang="el-GR" dirty="0"/>
          </a:p>
        </p:txBody>
      </p:sp>
      <p:sp>
        <p:nvSpPr>
          <p:cNvPr id="12" name="Ορθογώνιο 11"/>
          <p:cNvSpPr/>
          <p:nvPr/>
        </p:nvSpPr>
        <p:spPr>
          <a:xfrm>
            <a:off x="4153723" y="5373656"/>
            <a:ext cx="7259089" cy="923330"/>
          </a:xfrm>
          <a:prstGeom prst="rect">
            <a:avLst/>
          </a:prstGeom>
        </p:spPr>
        <p:txBody>
          <a:bodyPr wrap="square">
            <a:spAutoFit/>
          </a:bodyPr>
          <a:lstStyle/>
          <a:p>
            <a:r>
              <a:rPr lang="el-GR" b="1" dirty="0">
                <a:latin typeface="Times New Roman" panose="02020603050405020304" pitchFamily="18" charset="0"/>
                <a:cs typeface="Times New Roman" panose="02020603050405020304" pitchFamily="18" charset="0"/>
              </a:rPr>
              <a:t>Ασφάλεια:</a:t>
            </a:r>
            <a:r>
              <a:rPr lang="el-GR" dirty="0">
                <a:latin typeface="Times New Roman" panose="02020603050405020304" pitchFamily="18" charset="0"/>
                <a:cs typeface="Times New Roman" panose="02020603050405020304" pitchFamily="18" charset="0"/>
              </a:rPr>
              <a:t> Ασφάλεια προσωπικών δεδομένων και ιδιωτικής ζωής. Η ασφάλεια πρέπει να κλιμακωθεί ανάμεσα στις συσκευές, τα δίκτυα και τα δεδομένα που διακινούνται. </a:t>
            </a:r>
            <a:endParaRPr lang="en-US" dirty="0">
              <a:latin typeface="Times New Roman" panose="02020603050405020304" pitchFamily="18" charset="0"/>
              <a:cs typeface="Times New Roman" panose="02020603050405020304" pitchFamily="18" charset="0"/>
            </a:endParaRPr>
          </a:p>
        </p:txBody>
      </p:sp>
      <p:sp>
        <p:nvSpPr>
          <p:cNvPr id="13" name="Ορθογώνιο 12"/>
          <p:cNvSpPr/>
          <p:nvPr/>
        </p:nvSpPr>
        <p:spPr>
          <a:xfrm>
            <a:off x="4180608" y="4272018"/>
            <a:ext cx="7300956" cy="1200329"/>
          </a:xfrm>
          <a:prstGeom prst="rect">
            <a:avLst/>
          </a:prstGeom>
        </p:spPr>
        <p:txBody>
          <a:bodyPr wrap="square">
            <a:spAutoFit/>
          </a:bodyPr>
          <a:lstStyle/>
          <a:p>
            <a:pPr algn="just"/>
            <a:r>
              <a:rPr lang="el-GR" b="1" dirty="0">
                <a:latin typeface="Times New Roman" panose="02020603050405020304" pitchFamily="18" charset="0"/>
                <a:cs typeface="Times New Roman" panose="02020603050405020304" pitchFamily="18" charset="0"/>
              </a:rPr>
              <a:t>Συνδεσιμότητα:</a:t>
            </a:r>
            <a:r>
              <a:rPr lang="el-GR" dirty="0">
                <a:latin typeface="Times New Roman" panose="02020603050405020304" pitchFamily="18" charset="0"/>
                <a:cs typeface="Times New Roman" panose="02020603050405020304" pitchFamily="18" charset="0"/>
              </a:rPr>
              <a:t> Π</a:t>
            </a:r>
            <a:r>
              <a:rPr lang="el-GR" dirty="0" smtClean="0">
                <a:latin typeface="Times New Roman" panose="02020603050405020304" pitchFamily="18" charset="0"/>
                <a:cs typeface="Times New Roman" panose="02020603050405020304" pitchFamily="18" charset="0"/>
              </a:rPr>
              <a:t>ροσβασιμότητα</a:t>
            </a:r>
            <a:r>
              <a:rPr lang="el-GR" dirty="0">
                <a:latin typeface="Times New Roman" panose="02020603050405020304" pitchFamily="18" charset="0"/>
                <a:cs typeface="Times New Roman" panose="02020603050405020304" pitchFamily="18" charset="0"/>
              </a:rPr>
              <a:t>, και συμβατότητα του δικτύου. Η προσβασιμότητα επιτρέπει τη σύνδεση σε ένα δίκτυο, ενώ η συμβατότητα παρέχει την κοινή δυνατότητα δημιουργίας και χρήσης δεδομένων του δικτύου</a:t>
            </a:r>
            <a:endParaRPr lang="en-US" altLang="el-GR" dirty="0">
              <a:latin typeface="Times New Roman" panose="02020603050405020304" pitchFamily="18" charset="0"/>
              <a:cs typeface="Times New Roman" panose="02020603050405020304" pitchFamily="18" charset="0"/>
            </a:endParaRPr>
          </a:p>
        </p:txBody>
      </p:sp>
      <p:sp>
        <p:nvSpPr>
          <p:cNvPr id="15"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224272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60</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Έξυπνες Πόλεις </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4</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7</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411142" y="616788"/>
            <a:ext cx="9690555" cy="369332"/>
          </a:xfrm>
          <a:prstGeom prst="rect">
            <a:avLst/>
          </a:prstGeom>
          <a:noFill/>
        </p:spPr>
        <p:txBody>
          <a:bodyPr wrap="square" rtlCol="0">
            <a:spAutoFit/>
          </a:bodyPr>
          <a:lstStyle/>
          <a:p>
            <a:pPr algn="ctr"/>
            <a:r>
              <a:rPr lang="el-GR" b="1" dirty="0">
                <a:latin typeface="Times New Roman" panose="02020603050405020304" pitchFamily="18" charset="0"/>
                <a:cs typeface="Times New Roman" panose="02020603050405020304" pitchFamily="18" charset="0"/>
              </a:rPr>
              <a:t>Τρίκαλα, η πρώτη «έξυπνη πόλη» στην Ελλάδα</a:t>
            </a:r>
          </a:p>
        </p:txBody>
      </p:sp>
      <p:sp>
        <p:nvSpPr>
          <p:cNvPr id="8" name="Ορθογώνιο 7"/>
          <p:cNvSpPr/>
          <p:nvPr/>
        </p:nvSpPr>
        <p:spPr>
          <a:xfrm>
            <a:off x="908837" y="1037454"/>
            <a:ext cx="4562257" cy="1200329"/>
          </a:xfrm>
          <a:prstGeom prst="rect">
            <a:avLst/>
          </a:prstGeom>
        </p:spPr>
        <p:txBody>
          <a:bodyPr wrap="square">
            <a:spAutoFit/>
          </a:bodyPr>
          <a:lstStyle/>
          <a:p>
            <a:r>
              <a:rPr lang="el-GR" u="sng" dirty="0">
                <a:latin typeface="Times New Roman" panose="02020603050405020304" pitchFamily="18" charset="0"/>
                <a:cs typeface="Times New Roman" panose="02020603050405020304" pitchFamily="18" charset="0"/>
              </a:rPr>
              <a:t>Πιλοτικό πρόγραμμα μεταφορών </a:t>
            </a:r>
            <a:r>
              <a:rPr lang="en-US" u="sng" dirty="0">
                <a:latin typeface="Times New Roman" panose="02020603050405020304" pitchFamily="18" charset="0"/>
                <a:cs typeface="Times New Roman" panose="02020603050405020304" pitchFamily="18" charset="0"/>
              </a:rPr>
              <a:t>CityMobil2</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Αυτοματοποιημένα λεωφορεία</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1.490 δρομολόγια</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12.138 επιβάτες</a:t>
            </a: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37" y="2552250"/>
            <a:ext cx="4166605" cy="3124954"/>
          </a:xfrm>
          <a:prstGeom prst="rect">
            <a:avLst/>
          </a:prstGeom>
        </p:spPr>
      </p:pic>
      <p:sp>
        <p:nvSpPr>
          <p:cNvPr id="17" name="Ορθογώνιο 16"/>
          <p:cNvSpPr/>
          <p:nvPr/>
        </p:nvSpPr>
        <p:spPr>
          <a:xfrm>
            <a:off x="6085038" y="1043492"/>
            <a:ext cx="5490408" cy="1754326"/>
          </a:xfrm>
          <a:prstGeom prst="rect">
            <a:avLst/>
          </a:prstGeom>
        </p:spPr>
        <p:txBody>
          <a:bodyPr wrap="square">
            <a:spAutoFit/>
          </a:bodyPr>
          <a:lstStyle/>
          <a:p>
            <a:r>
              <a:rPr lang="el-GR" u="sng" dirty="0">
                <a:latin typeface="Times New Roman" panose="02020603050405020304" pitchFamily="18" charset="0"/>
                <a:cs typeface="Times New Roman" panose="02020603050405020304" pitchFamily="18" charset="0"/>
              </a:rPr>
              <a:t>Ευφυείς Μεταφορές</a:t>
            </a:r>
            <a:endParaRPr lang="en-US"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Διαχείριση κυκλοφοριακών δεδομένων πόλης</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Παρακολούθηση στόλου και δίκτυο των αστικών λεωφορείων</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Ενημέρωση πολιτών για την κυκλοφοριακή κίνηση</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Έξυπνες στάσεις αστικών λεωφορείων</a:t>
            </a: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003" y="2978632"/>
            <a:ext cx="5022478" cy="2821558"/>
          </a:xfrm>
          <a:prstGeom prst="rect">
            <a:avLst/>
          </a:prstGeom>
        </p:spPr>
      </p:pic>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48091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61</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Έξυπνες Πόλεις </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5</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7</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411142" y="616788"/>
            <a:ext cx="9690555" cy="369332"/>
          </a:xfrm>
          <a:prstGeom prst="rect">
            <a:avLst/>
          </a:prstGeom>
          <a:noFill/>
        </p:spPr>
        <p:txBody>
          <a:bodyPr wrap="square" rtlCol="0">
            <a:spAutoFit/>
          </a:bodyPr>
          <a:lstStyle/>
          <a:p>
            <a:pPr algn="ctr"/>
            <a:r>
              <a:rPr lang="el-GR" b="1" dirty="0">
                <a:latin typeface="Times New Roman" panose="02020603050405020304" pitchFamily="18" charset="0"/>
                <a:cs typeface="Times New Roman" panose="02020603050405020304" pitchFamily="18" charset="0"/>
              </a:rPr>
              <a:t>Τρίκαλα, η πρώτη «έξυπνη πόλη» στην Ελλάδα</a:t>
            </a:r>
          </a:p>
        </p:txBody>
      </p:sp>
      <p:sp>
        <p:nvSpPr>
          <p:cNvPr id="12" name="Ορθογώνιο 11"/>
          <p:cNvSpPr/>
          <p:nvPr/>
        </p:nvSpPr>
        <p:spPr>
          <a:xfrm>
            <a:off x="789952" y="986120"/>
            <a:ext cx="5545409" cy="2031325"/>
          </a:xfrm>
          <a:prstGeom prst="rect">
            <a:avLst/>
          </a:prstGeom>
        </p:spPr>
        <p:txBody>
          <a:bodyPr wrap="square">
            <a:spAutoFit/>
          </a:bodyPr>
          <a:lstStyle/>
          <a:p>
            <a:r>
              <a:rPr lang="el-GR" u="sng" dirty="0">
                <a:latin typeface="Times New Roman" panose="02020603050405020304" pitchFamily="18" charset="0"/>
                <a:cs typeface="Times New Roman" panose="02020603050405020304" pitchFamily="18" charset="0"/>
              </a:rPr>
              <a:t>Συστήματα Έξυπνου Φωτισμού</a:t>
            </a:r>
            <a:endParaRPr lang="en-US"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Νέα φωτιστικά συστήματα τεχνολογίας LED, με εξοικονόμηση ενέργειας πάνω από 60%.</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Σύστημα ασύρματης διαχείρισης , για έγκαιρο εντοπισμό δυσλειτουργιών και μέγιστη δυνατή ενεργειακή εξοικονόμηση και τη βελτίωση ορατότητας για οδηγούς, ποδηλάτες, πεζούς</a:t>
            </a:r>
          </a:p>
        </p:txBody>
      </p:sp>
      <p:sp>
        <p:nvSpPr>
          <p:cNvPr id="13" name="Ορθογώνιο 12"/>
          <p:cNvSpPr/>
          <p:nvPr/>
        </p:nvSpPr>
        <p:spPr>
          <a:xfrm>
            <a:off x="6305633" y="985477"/>
            <a:ext cx="5331132" cy="2308324"/>
          </a:xfrm>
          <a:prstGeom prst="rect">
            <a:avLst/>
          </a:prstGeom>
        </p:spPr>
        <p:txBody>
          <a:bodyPr wrap="square">
            <a:spAutoFit/>
          </a:bodyPr>
          <a:lstStyle/>
          <a:p>
            <a:r>
              <a:rPr lang="el-GR" u="sng" dirty="0">
                <a:latin typeface="Times New Roman" panose="02020603050405020304" pitchFamily="18" charset="0"/>
                <a:cs typeface="Times New Roman" panose="02020603050405020304" pitchFamily="18" charset="0"/>
              </a:rPr>
              <a:t>Σύστημα Έξυπνης Στάθμευσης</a:t>
            </a:r>
            <a:endParaRPr lang="en-US"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Απεικόνιση και έλεγχο οριοθετημένων θέσεων στάθμευσης στο κέντρο της πόλης</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Δίκτυο εξειδικευμένων αισθητήρων στο οδόστρωμα</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Mobile app </a:t>
            </a:r>
            <a:r>
              <a:rPr lang="el-GR" dirty="0">
                <a:latin typeface="Times New Roman" panose="02020603050405020304" pitchFamily="18" charset="0"/>
                <a:cs typeface="Times New Roman" panose="02020603050405020304" pitchFamily="18" charset="0"/>
              </a:rPr>
              <a:t>και πινακίδες στα κομβικά σημεία της πόλης</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Ενημέρωση παράνομου παρκαρίσματος</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Αυτόματη πληρωμή στάθμευσης.</a:t>
            </a: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460" y="3138501"/>
            <a:ext cx="5077272" cy="2999162"/>
          </a:xfrm>
          <a:prstGeom prst="rect">
            <a:avLst/>
          </a:prstGeom>
        </p:spPr>
      </p:pic>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023" y="3414214"/>
            <a:ext cx="4937477" cy="2657075"/>
          </a:xfrm>
          <a:prstGeom prst="rect">
            <a:avLst/>
          </a:prstGeom>
        </p:spPr>
      </p:pic>
      <p:sp>
        <p:nvSpPr>
          <p:cNvPr id="14"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133615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62</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Έξυπνες Πόλεις </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6</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7</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411142" y="616788"/>
            <a:ext cx="9690555" cy="369332"/>
          </a:xfrm>
          <a:prstGeom prst="rect">
            <a:avLst/>
          </a:prstGeom>
          <a:noFill/>
        </p:spPr>
        <p:txBody>
          <a:bodyPr wrap="square" rtlCol="0">
            <a:spAutoFit/>
          </a:bodyPr>
          <a:lstStyle/>
          <a:p>
            <a:pPr algn="ctr"/>
            <a:r>
              <a:rPr lang="el-GR" b="1" dirty="0">
                <a:latin typeface="Times New Roman" panose="02020603050405020304" pitchFamily="18" charset="0"/>
                <a:cs typeface="Times New Roman" panose="02020603050405020304" pitchFamily="18" charset="0"/>
              </a:rPr>
              <a:t>Τρίκαλα, η πρώτη «έξυπνη πόλη» στην Ελλάδα</a:t>
            </a:r>
          </a:p>
        </p:txBody>
      </p:sp>
      <p:sp>
        <p:nvSpPr>
          <p:cNvPr id="14" name="Ορθογώνιο 13"/>
          <p:cNvSpPr/>
          <p:nvPr/>
        </p:nvSpPr>
        <p:spPr>
          <a:xfrm>
            <a:off x="1058144" y="1134816"/>
            <a:ext cx="5545409" cy="1754326"/>
          </a:xfrm>
          <a:prstGeom prst="rect">
            <a:avLst/>
          </a:prstGeom>
        </p:spPr>
        <p:txBody>
          <a:bodyPr wrap="square">
            <a:spAutoFit/>
          </a:bodyPr>
          <a:lstStyle/>
          <a:p>
            <a:r>
              <a:rPr lang="el-GR" u="sng" dirty="0">
                <a:latin typeface="Times New Roman" panose="02020603050405020304" pitchFamily="18" charset="0"/>
                <a:cs typeface="Times New Roman" panose="02020603050405020304" pitchFamily="18" charset="0"/>
              </a:rPr>
              <a:t>Συστήματα Παρακολούθησης Περιβαλλοντικών Συνθηκών</a:t>
            </a:r>
            <a:endParaRPr lang="en-US"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Αισθητήρες θερμοκρασίας, υγρασίας, αέριων ρύπων, αιωρούμενων σωματιδίων και θορύβου</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Απεικόνιση τυποποιημένων δεικτών ποιότητας του περιβάλλοντος</a:t>
            </a: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144" y="3037838"/>
            <a:ext cx="5603634" cy="3152044"/>
          </a:xfrm>
          <a:prstGeom prst="rect">
            <a:avLst/>
          </a:prstGeom>
        </p:spPr>
      </p:pic>
      <p:sp>
        <p:nvSpPr>
          <p:cNvPr id="17" name="Ορθογώνιο 16"/>
          <p:cNvSpPr/>
          <p:nvPr/>
        </p:nvSpPr>
        <p:spPr>
          <a:xfrm>
            <a:off x="6953929" y="1059926"/>
            <a:ext cx="4342251" cy="2585323"/>
          </a:xfrm>
          <a:prstGeom prst="rect">
            <a:avLst/>
          </a:prstGeom>
        </p:spPr>
        <p:txBody>
          <a:bodyPr wrap="square">
            <a:spAutoFit/>
          </a:bodyPr>
          <a:lstStyle/>
          <a:p>
            <a:r>
              <a:rPr lang="el-GR" u="sng" dirty="0">
                <a:latin typeface="Times New Roman" panose="02020603050405020304" pitchFamily="18" charset="0"/>
                <a:cs typeface="Times New Roman" panose="02020603050405020304" pitchFamily="18" charset="0"/>
              </a:rPr>
              <a:t>Σύστημα Παρακολούθησης Λειτουργίας Φωτεινών Σηματοδοτών της Πόλης</a:t>
            </a:r>
            <a:endParaRPr lang="en-US"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Ηλεκτρονικός Εξοπλισμός για τον έλεγχο τα λειτουργίας κόμβων, αναφορά πιθανών βλαβών, αναφορά για δυσλειτουργία λαμπτήρων σηματοδοτών </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Ενημέρωση σε πραγματικό χρόνο το κέντρο ελέγχου ή αποστολή μηνύματος σε αρμόδιο υπάλληλο. </a:t>
            </a:r>
          </a:p>
        </p:txBody>
      </p:sp>
      <p:pic>
        <p:nvPicPr>
          <p:cNvPr id="18" name="Εικόνα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808" y="3998106"/>
            <a:ext cx="1657350" cy="1895475"/>
          </a:xfrm>
          <a:prstGeom prst="rect">
            <a:avLst/>
          </a:prstGeom>
        </p:spPr>
      </p:pic>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77782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p:cNvGrpSpPr/>
          <p:nvPr/>
        </p:nvGrpSpPr>
        <p:grpSpPr>
          <a:xfrm>
            <a:off x="52365" y="-438803"/>
            <a:ext cx="12141832" cy="7331685"/>
            <a:chOff x="52365" y="-438803"/>
            <a:chExt cx="12141832" cy="7331685"/>
          </a:xfrm>
        </p:grpSpPr>
        <p:sp>
          <p:nvSpPr>
            <p:cNvPr id="4" name="TextBox 3"/>
            <p:cNvSpPr txBox="1"/>
            <p:nvPr/>
          </p:nvSpPr>
          <p:spPr>
            <a:xfrm>
              <a:off x="52365" y="6554328"/>
              <a:ext cx="389850" cy="338554"/>
            </a:xfrm>
            <a:prstGeom prst="rect">
              <a:avLst/>
            </a:prstGeom>
            <a:noFill/>
            <a:ln>
              <a:noFill/>
            </a:ln>
          </p:spPr>
          <p:txBody>
            <a:bodyPr wrap="none" rtlCol="0">
              <a:spAutoFit/>
            </a:bodyPr>
            <a:lstStyle/>
            <a:p>
              <a:r>
                <a:rPr lang="el-GR" sz="1600" dirty="0" smtClean="0">
                  <a:solidFill>
                    <a:schemeClr val="tx1">
                      <a:lumMod val="85000"/>
                      <a:lumOff val="15000"/>
                    </a:schemeClr>
                  </a:solidFill>
                  <a:latin typeface="Times New Roman" panose="02020603050405020304" pitchFamily="18" charset="0"/>
                  <a:cs typeface="Times New Roman" panose="02020603050405020304" pitchFamily="18" charset="0"/>
                </a:rPr>
                <a:t>63</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5"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Έξυπνες Πόλεις </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7</a:t>
              </a:r>
              <a:r>
                <a:rPr lang="el-GR"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7</a:t>
              </a:r>
              <a:r>
                <a:rPr lang="el-GR" sz="3200" dirty="0" smtClean="0">
                  <a:latin typeface="Times New Roman" panose="02020603050405020304" pitchFamily="18" charset="0"/>
                  <a:cs typeface="Times New Roman" panose="02020603050405020304" pitchFamily="18" charset="0"/>
                </a:rPr>
                <a:t>)</a:t>
              </a:r>
              <a:endParaRPr lang="el-GR" sz="3200" dirty="0">
                <a:latin typeface="Times New Roman" panose="02020603050405020304" pitchFamily="18" charset="0"/>
                <a:cs typeface="Times New Roman" panose="02020603050405020304" pitchFamily="18" charset="0"/>
              </a:endParaRPr>
            </a:p>
          </p:txBody>
        </p:sp>
      </p:grpSp>
      <p:sp>
        <p:nvSpPr>
          <p:cNvPr id="7" name="TextBox 6"/>
          <p:cNvSpPr txBox="1"/>
          <p:nvPr/>
        </p:nvSpPr>
        <p:spPr>
          <a:xfrm>
            <a:off x="1411142" y="616788"/>
            <a:ext cx="9690555" cy="369332"/>
          </a:xfrm>
          <a:prstGeom prst="rect">
            <a:avLst/>
          </a:prstGeom>
          <a:noFill/>
        </p:spPr>
        <p:txBody>
          <a:bodyPr wrap="square" rtlCol="0">
            <a:spAutoFit/>
          </a:bodyPr>
          <a:lstStyle/>
          <a:p>
            <a:pPr algn="ctr"/>
            <a:r>
              <a:rPr lang="el-GR" b="1" dirty="0">
                <a:latin typeface="Times New Roman" panose="02020603050405020304" pitchFamily="18" charset="0"/>
                <a:cs typeface="Times New Roman" panose="02020603050405020304" pitchFamily="18" charset="0"/>
              </a:rPr>
              <a:t>Τρίκαλα, η πρώτη «έξυπνη πόλη» στην Ελλάδα</a:t>
            </a:r>
          </a:p>
        </p:txBody>
      </p:sp>
      <p:sp>
        <p:nvSpPr>
          <p:cNvPr id="12" name="Ορθογώνιο 11"/>
          <p:cNvSpPr/>
          <p:nvPr/>
        </p:nvSpPr>
        <p:spPr>
          <a:xfrm>
            <a:off x="864987" y="986120"/>
            <a:ext cx="5174000" cy="2031325"/>
          </a:xfrm>
          <a:prstGeom prst="rect">
            <a:avLst/>
          </a:prstGeom>
        </p:spPr>
        <p:txBody>
          <a:bodyPr wrap="square">
            <a:spAutoFit/>
          </a:bodyPr>
          <a:lstStyle/>
          <a:p>
            <a:r>
              <a:rPr lang="el-GR" u="sng" dirty="0">
                <a:latin typeface="Times New Roman" panose="02020603050405020304" pitchFamily="18" charset="0"/>
                <a:cs typeface="Times New Roman" panose="02020603050405020304" pitchFamily="18" charset="0"/>
              </a:rPr>
              <a:t>Έξυπνοι Κάδοι και Υδρομετρητές</a:t>
            </a:r>
            <a:endParaRPr lang="en-US"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Αισθητήρες στους κάδους απορριμμάτων για ενημέρωση πληρότητας των κάδων.</a:t>
            </a: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Έξυπνοι υδρομετρητές που καταγράφουν την κατανάλωση νερού σε πραγματικό χρόνο για απομακρυσμένη παρακολούθηση και διαχείριση των δεδομένων και άμεσο εντοπισμό διαρροών.</a:t>
            </a:r>
          </a:p>
        </p:txBody>
      </p:sp>
      <p:sp>
        <p:nvSpPr>
          <p:cNvPr id="13" name="Ορθογώνιο 12"/>
          <p:cNvSpPr/>
          <p:nvPr/>
        </p:nvSpPr>
        <p:spPr>
          <a:xfrm>
            <a:off x="5863243" y="986120"/>
            <a:ext cx="5780909" cy="2308324"/>
          </a:xfrm>
          <a:prstGeom prst="rect">
            <a:avLst/>
          </a:prstGeom>
        </p:spPr>
        <p:txBody>
          <a:bodyPr wrap="square">
            <a:spAutoFit/>
          </a:bodyPr>
          <a:lstStyle/>
          <a:p>
            <a:r>
              <a:rPr lang="el-GR" u="sng" dirty="0">
                <a:latin typeface="Times New Roman" panose="02020603050405020304" pitchFamily="18" charset="0"/>
                <a:cs typeface="Times New Roman" panose="02020603050405020304" pitchFamily="18" charset="0"/>
              </a:rPr>
              <a:t>Σύστημα </a:t>
            </a:r>
            <a:r>
              <a:rPr lang="el-GR" u="sng" dirty="0" err="1">
                <a:latin typeface="Times New Roman" panose="02020603050405020304" pitchFamily="18" charset="0"/>
                <a:cs typeface="Times New Roman" panose="02020603050405020304" pitchFamily="18" charset="0"/>
              </a:rPr>
              <a:t>Τηλεπρόνοιας</a:t>
            </a:r>
            <a:endParaRPr lang="en-US" u="sng"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Υποδομές </a:t>
            </a:r>
            <a:r>
              <a:rPr lang="el-GR" dirty="0" err="1">
                <a:latin typeface="Times New Roman" panose="02020603050405020304" pitchFamily="18" charset="0"/>
                <a:cs typeface="Times New Roman" panose="02020603050405020304" pitchFamily="18" charset="0"/>
              </a:rPr>
              <a:t>τηλεφροντίδας</a:t>
            </a:r>
            <a:r>
              <a:rPr lang="el-GR" dirty="0">
                <a:latin typeface="Times New Roman" panose="02020603050405020304" pitchFamily="18" charset="0"/>
                <a:cs typeface="Times New Roman" panose="02020603050405020304" pitchFamily="18" charset="0"/>
              </a:rPr>
              <a:t> και τηλεϊατρικής για παροχή υπηρεσιών υποστήριξης στα ευπαθείς κοινωνικές ομάδες </a:t>
            </a:r>
            <a:endParaRPr lang="el-GR"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Στόχος </a:t>
            </a:r>
            <a:r>
              <a:rPr lang="el-GR" dirty="0">
                <a:latin typeface="Times New Roman" panose="02020603050405020304" pitchFamily="18" charset="0"/>
                <a:cs typeface="Times New Roman" panose="02020603050405020304" pitchFamily="18" charset="0"/>
              </a:rPr>
              <a:t>να μειωθεί το καθημερινό βάρος φροντίδας και να αυξηθεί η ποιότητας ζωής των </a:t>
            </a:r>
            <a:r>
              <a:rPr lang="el-GR" dirty="0" smtClean="0">
                <a:latin typeface="Times New Roman" panose="02020603050405020304" pitchFamily="18" charset="0"/>
                <a:cs typeface="Times New Roman" panose="02020603050405020304" pitchFamily="18" charset="0"/>
              </a:rPr>
              <a:t>ασθενών</a:t>
            </a:r>
          </a:p>
          <a:p>
            <a:pPr marL="285750" indent="-285750">
              <a:buFont typeface="Arial" panose="020B0604020202020204" pitchFamily="34" charset="0"/>
              <a:buChar char="•"/>
            </a:pPr>
            <a:r>
              <a:rPr lang="el-GR" dirty="0" smtClean="0">
                <a:latin typeface="Times New Roman" panose="02020603050405020304" pitchFamily="18" charset="0"/>
                <a:cs typeface="Times New Roman" panose="02020603050405020304" pitchFamily="18" charset="0"/>
              </a:rPr>
              <a:t>Οι </a:t>
            </a:r>
            <a:r>
              <a:rPr lang="el-GR" dirty="0">
                <a:latin typeface="Times New Roman" panose="02020603050405020304" pitchFamily="18" charset="0"/>
                <a:cs typeface="Times New Roman" panose="02020603050405020304" pitchFamily="18" charset="0"/>
              </a:rPr>
              <a:t>ασθενείς έχουν προμηθευτεί φορητές συσκευές </a:t>
            </a:r>
            <a:r>
              <a:rPr lang="el-GR" dirty="0" smtClean="0">
                <a:latin typeface="Times New Roman" panose="02020603050405020304" pitchFamily="18" charset="0"/>
                <a:cs typeface="Times New Roman" panose="02020603050405020304" pitchFamily="18" charset="0"/>
              </a:rPr>
              <a:t>και </a:t>
            </a:r>
            <a:r>
              <a:rPr lang="el-GR" dirty="0">
                <a:latin typeface="Times New Roman" panose="02020603050405020304" pitchFamily="18" charset="0"/>
                <a:cs typeface="Times New Roman" panose="02020603050405020304" pitchFamily="18" charset="0"/>
              </a:rPr>
              <a:t>μικρές και εύχρηστες συσκευές καταγραφής βιολογικών σημάτων (πιεσόμετρο, σακχαρόμετρο, καρδιογράφο</a:t>
            </a:r>
            <a:r>
              <a:rPr lang="el-GR" dirty="0" smtClean="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963" y="3240409"/>
            <a:ext cx="3837410" cy="2878058"/>
          </a:xfrm>
          <a:prstGeom prst="rect">
            <a:avLst/>
          </a:prstGeom>
        </p:spPr>
      </p:pic>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920" y="3256640"/>
            <a:ext cx="4265553" cy="2938009"/>
          </a:xfrm>
          <a:prstGeom prst="rect">
            <a:avLst/>
          </a:prstGeom>
        </p:spPr>
      </p:pic>
      <p:sp>
        <p:nvSpPr>
          <p:cNvPr id="14"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861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71866" y="686547"/>
            <a:ext cx="5036876" cy="4247317"/>
          </a:xfrm>
          <a:prstGeom prst="rect">
            <a:avLst/>
          </a:prstGeom>
        </p:spPr>
        <p:txBody>
          <a:bodyPr wrap="square">
            <a:spAutoFit/>
          </a:bodyPr>
          <a:lstStyle/>
          <a:p>
            <a:pPr marL="285750" indent="-285750" algn="just">
              <a:buFont typeface="Arial" panose="020B0604020202020204" pitchFamily="34" charset="0"/>
              <a:buChar char="•"/>
            </a:pPr>
            <a:r>
              <a:rPr lang="el-GR" u="sng" dirty="0" smtClean="0">
                <a:latin typeface="Times New Roman" panose="02020603050405020304" pitchFamily="18" charset="0"/>
                <a:cs typeface="Times New Roman" panose="02020603050405020304" pitchFamily="18" charset="0"/>
              </a:rPr>
              <a:t>Ένα έξυπνο αντικείμενο</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είναι </a:t>
            </a:r>
            <a:r>
              <a:rPr lang="el-GR" dirty="0">
                <a:latin typeface="Times New Roman" panose="02020603050405020304" pitchFamily="18" charset="0"/>
                <a:cs typeface="Times New Roman" panose="02020603050405020304" pitchFamily="18" charset="0"/>
              </a:rPr>
              <a:t>ένα φυσικό αντικείμενο που ψηφιακά διαθέτει ένα ή περισσότερα από τα ακόλουθα:</a:t>
            </a:r>
          </a:p>
          <a:p>
            <a:pPr marL="285750" indent="-285750">
              <a:buFont typeface="Arial" panose="020B0604020202020204" pitchFamily="34" charset="0"/>
              <a:buChar char="•"/>
            </a:pPr>
            <a:endParaRPr lang="el-GR" dirty="0">
              <a:latin typeface="Times New Roman" panose="02020603050405020304" pitchFamily="18" charset="0"/>
              <a:cs typeface="Times New Roman" panose="02020603050405020304" pitchFamily="18" charset="0"/>
            </a:endParaRPr>
          </a:p>
          <a:p>
            <a:pPr marL="625475" indent="-35560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Αισθητήρες (π.χ., θερμοκρασίας, φωτεινότητας, κίνησης κλπ.)</a:t>
            </a:r>
          </a:p>
          <a:p>
            <a:pPr marL="625475" indent="-355600">
              <a:buFont typeface="Wingdings" panose="05000000000000000000" pitchFamily="2" charset="2"/>
              <a:buChar char="Ø"/>
            </a:pPr>
            <a:r>
              <a:rPr lang="el-GR" dirty="0" err="1">
                <a:latin typeface="Times New Roman" panose="02020603050405020304" pitchFamily="18" charset="0"/>
                <a:cs typeface="Times New Roman" panose="02020603050405020304" pitchFamily="18" charset="0"/>
              </a:rPr>
              <a:t>Ενεργοποιητές</a:t>
            </a:r>
            <a:r>
              <a:rPr lang="el-GR" dirty="0">
                <a:latin typeface="Times New Roman" panose="02020603050405020304" pitchFamily="18" charset="0"/>
                <a:cs typeface="Times New Roman" panose="02020603050405020304" pitchFamily="18" charset="0"/>
              </a:rPr>
              <a:t> (π.χ., πρίζες κλπ.)</a:t>
            </a:r>
          </a:p>
          <a:p>
            <a:pPr marL="625475" indent="-35560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Υπολογιστική ισχύ (δηλ., να μπορεί να τρέξει υπολογιστικά προγράμματα)</a:t>
            </a:r>
          </a:p>
          <a:p>
            <a:pPr marL="625475" indent="-355600">
              <a:buFont typeface="Wingdings" panose="05000000000000000000" pitchFamily="2" charset="2"/>
              <a:buChar char="Ø"/>
            </a:pPr>
            <a:r>
              <a:rPr lang="el-GR" dirty="0" err="1">
                <a:latin typeface="Times New Roman" panose="02020603050405020304" pitchFamily="18" charset="0"/>
                <a:cs typeface="Times New Roman" panose="02020603050405020304" pitchFamily="18" charset="0"/>
              </a:rPr>
              <a:t>Διεπαφές</a:t>
            </a:r>
            <a:r>
              <a:rPr lang="el-GR" dirty="0">
                <a:latin typeface="Times New Roman" panose="02020603050405020304" pitchFamily="18" charset="0"/>
                <a:cs typeface="Times New Roman" panose="02020603050405020304" pitchFamily="18" charset="0"/>
              </a:rPr>
              <a:t> επικοινωνίας (ενσύρματες ή ασύρματες)</a:t>
            </a:r>
            <a:endParaRPr lang="en-US" dirty="0">
              <a:latin typeface="Times New Roman" panose="02020603050405020304" pitchFamily="18" charset="0"/>
              <a:cs typeface="Times New Roman" panose="02020603050405020304" pitchFamily="18" charset="0"/>
            </a:endParaRPr>
          </a:p>
          <a:p>
            <a:pPr marL="269875"/>
            <a:endParaRPr lang="el-GR" dirty="0">
              <a:latin typeface="Times New Roman" panose="02020603050405020304" pitchFamily="18" charset="0"/>
              <a:cs typeface="Times New Roman" panose="02020603050405020304" pitchFamily="18" charset="0"/>
            </a:endParaRPr>
          </a:p>
          <a:p>
            <a:pPr marL="269875" indent="-269875">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Σύνδεση με Διαδίκτυο</a:t>
            </a:r>
          </a:p>
          <a:p>
            <a:pPr marL="625475" indent="-35560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Έμμεση</a:t>
            </a:r>
          </a:p>
          <a:p>
            <a:pPr marL="625475" indent="-35560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Άμεση</a:t>
            </a:r>
            <a:endParaRPr lang="en-US" dirty="0">
              <a:latin typeface="Times New Roman" panose="02020603050405020304" pitchFamily="18" charset="0"/>
              <a:cs typeface="Times New Roman" panose="02020603050405020304" pitchFamily="18" charset="0"/>
            </a:endParaRPr>
          </a:p>
        </p:txBody>
      </p:sp>
      <p:grpSp>
        <p:nvGrpSpPr>
          <p:cNvPr id="3" name="Ομάδα 2"/>
          <p:cNvGrpSpPr/>
          <p:nvPr/>
        </p:nvGrpSpPr>
        <p:grpSpPr>
          <a:xfrm>
            <a:off x="52365" y="-438803"/>
            <a:ext cx="12141832" cy="7331685"/>
            <a:chOff x="52365" y="-438803"/>
            <a:chExt cx="12141832" cy="7331685"/>
          </a:xfrm>
        </p:grpSpPr>
        <p:sp>
          <p:nvSpPr>
            <p:cNvPr id="5" name="TextBox 4"/>
            <p:cNvSpPr txBox="1"/>
            <p:nvPr/>
          </p:nvSpPr>
          <p:spPr>
            <a:xfrm>
              <a:off x="52365" y="6554328"/>
              <a:ext cx="287258" cy="338554"/>
            </a:xfrm>
            <a:prstGeom prst="rect">
              <a:avLst/>
            </a:prstGeom>
            <a:noFill/>
            <a:ln>
              <a:noFill/>
            </a:ln>
          </p:spPr>
          <p:txBody>
            <a:bodyPr wrap="none" rtlCol="0">
              <a:spAutoFit/>
            </a:bodyPr>
            <a:lstStyle/>
            <a:p>
              <a:r>
                <a:rPr lang="el-GR" sz="1600" dirty="0">
                  <a:solidFill>
                    <a:schemeClr val="tx1">
                      <a:lumMod val="85000"/>
                      <a:lumOff val="15000"/>
                    </a:schemeClr>
                  </a:solidFill>
                  <a:latin typeface="Times New Roman" panose="02020603050405020304" pitchFamily="18" charset="0"/>
                  <a:cs typeface="Times New Roman" panose="02020603050405020304" pitchFamily="18" charset="0"/>
                </a:rPr>
                <a:t>7</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Έξυπνα Αντικείμενα</a:t>
              </a:r>
            </a:p>
          </p:txBody>
        </p:sp>
      </p:gr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203" y="686547"/>
            <a:ext cx="5537463" cy="3637033"/>
          </a:xfrm>
          <a:prstGeom prst="rect">
            <a:avLst/>
          </a:prstGeom>
        </p:spPr>
      </p:pic>
      <p:sp>
        <p:nvSpPr>
          <p:cNvPr id="10" name="Ορθογώνιο 9"/>
          <p:cNvSpPr/>
          <p:nvPr/>
        </p:nvSpPr>
        <p:spPr>
          <a:xfrm>
            <a:off x="5973203" y="4465539"/>
            <a:ext cx="5537463" cy="646331"/>
          </a:xfrm>
          <a:prstGeom prst="rect">
            <a:avLst/>
          </a:prstGeom>
        </p:spPr>
        <p:txBody>
          <a:bodyPr wrap="square">
            <a:spAutoFit/>
          </a:bodyPr>
          <a:lstStyle/>
          <a:p>
            <a:pPr algn="ctr"/>
            <a:r>
              <a:rPr lang="el-GR" sz="1200" dirty="0">
                <a:latin typeface="Times New Roman" panose="02020603050405020304" pitchFamily="18" charset="0"/>
                <a:cs typeface="Times New Roman" panose="02020603050405020304" pitchFamily="18" charset="0"/>
              </a:rPr>
              <a:t>Ταξινόμηση των οντοτήτων του </a:t>
            </a:r>
            <a:r>
              <a:rPr lang="el-GR" sz="1200" dirty="0" err="1">
                <a:latin typeface="Times New Roman" panose="02020603050405020304" pitchFamily="18" charset="0"/>
                <a:cs typeface="Times New Roman" panose="02020603050405020304" pitchFamily="18" charset="0"/>
              </a:rPr>
              <a:t>ΙοΤ</a:t>
            </a:r>
            <a:r>
              <a:rPr lang="el-GR" sz="1200" dirty="0">
                <a:latin typeface="Times New Roman" panose="02020603050405020304" pitchFamily="18" charset="0"/>
                <a:cs typeface="Times New Roman" panose="02020603050405020304" pitchFamily="18" charset="0"/>
              </a:rPr>
              <a:t> με βάση την υπολογιστική ισχύ και την πολυπλοκότητά τους</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https://iot.bendakhlia.org/home/iot-architecture-layers/layer-1-device</a:t>
            </a:r>
            <a:endParaRPr lang="el-GR" sz="1200" dirty="0">
              <a:latin typeface="Times New Roman" panose="02020603050405020304" pitchFamily="18" charset="0"/>
              <a:cs typeface="Times New Roman" panose="02020603050405020304" pitchFamily="18" charset="0"/>
            </a:endParaRPr>
          </a:p>
        </p:txBody>
      </p:sp>
      <p:sp>
        <p:nvSpPr>
          <p:cNvPr id="12"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3604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52365" y="-438803"/>
            <a:ext cx="12141832" cy="7331685"/>
            <a:chOff x="52365" y="-438803"/>
            <a:chExt cx="12141832" cy="7331685"/>
          </a:xfrm>
        </p:grpSpPr>
        <p:sp>
          <p:nvSpPr>
            <p:cNvPr id="5" name="TextBox 4"/>
            <p:cNvSpPr txBox="1"/>
            <p:nvPr/>
          </p:nvSpPr>
          <p:spPr>
            <a:xfrm>
              <a:off x="52365" y="6554328"/>
              <a:ext cx="287258" cy="338554"/>
            </a:xfrm>
            <a:prstGeom prst="rect">
              <a:avLst/>
            </a:prstGeom>
            <a:noFill/>
            <a:ln>
              <a:noFill/>
            </a:ln>
          </p:spPr>
          <p:txBody>
            <a:bodyPr wrap="none" rtlCol="0">
              <a:spAutoFit/>
            </a:bodyPr>
            <a:lstStyle/>
            <a:p>
              <a:r>
                <a:rPr lang="el-GR" sz="1600" dirty="0">
                  <a:solidFill>
                    <a:schemeClr val="tx1">
                      <a:lumMod val="85000"/>
                      <a:lumOff val="15000"/>
                    </a:schemeClr>
                  </a:solidFill>
                  <a:latin typeface="Times New Roman" panose="02020603050405020304" pitchFamily="18" charset="0"/>
                  <a:cs typeface="Times New Roman" panose="02020603050405020304" pitchFamily="18" charset="0"/>
                </a:rPr>
                <a:t>8</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Διασύνδεση μεταξύ Αντικειμένων του </a:t>
              </a:r>
              <a:r>
                <a:rPr lang="en-US" sz="3200" dirty="0">
                  <a:latin typeface="Times New Roman" panose="02020603050405020304" pitchFamily="18" charset="0"/>
                  <a:cs typeface="Times New Roman" panose="02020603050405020304" pitchFamily="18" charset="0"/>
                </a:rPr>
                <a:t>IoT (1/2)</a:t>
              </a:r>
              <a:r>
                <a:rPr lang="el-GR" sz="3200" dirty="0">
                  <a:latin typeface="Times New Roman" panose="02020603050405020304" pitchFamily="18" charset="0"/>
                  <a:cs typeface="Times New Roman" panose="02020603050405020304" pitchFamily="18" charset="0"/>
                </a:rPr>
                <a:t> </a:t>
              </a:r>
            </a:p>
          </p:txBody>
        </p:sp>
      </p:grpSp>
      <p:sp>
        <p:nvSpPr>
          <p:cNvPr id="11" name="Ορθογώνιο 10">
            <a:extLst>
              <a:ext uri="{FF2B5EF4-FFF2-40B4-BE49-F238E27FC236}">
                <a16:creationId xmlns:a16="http://schemas.microsoft.com/office/drawing/2014/main" id="{1EAF75B5-8E96-4DA6-BE90-B3393B98BD91}"/>
              </a:ext>
            </a:extLst>
          </p:cNvPr>
          <p:cNvSpPr/>
          <p:nvPr/>
        </p:nvSpPr>
        <p:spPr>
          <a:xfrm>
            <a:off x="552587" y="583126"/>
            <a:ext cx="10344011" cy="646331"/>
          </a:xfrm>
          <a:prstGeom prst="rect">
            <a:avLst/>
          </a:prstGeom>
        </p:spPr>
        <p:txBody>
          <a:bodyPr wrap="square">
            <a:spAutoFit/>
          </a:bodyPr>
          <a:lstStyle/>
          <a:p>
            <a:pPr marL="269875" algn="ctr"/>
            <a:r>
              <a:rPr lang="el-GR" altLang="el-GR" u="sng" dirty="0">
                <a:solidFill>
                  <a:srgbClr val="202124"/>
                </a:solidFill>
                <a:latin typeface="Times New Roman" panose="02020603050405020304" pitchFamily="18" charset="0"/>
                <a:cs typeface="Times New Roman" panose="02020603050405020304" pitchFamily="18" charset="0"/>
              </a:rPr>
              <a:t>Ασύρματη σύνδεση μικρής </a:t>
            </a:r>
            <a:r>
              <a:rPr lang="el-GR" altLang="el-GR" u="sng" dirty="0" smtClean="0">
                <a:solidFill>
                  <a:srgbClr val="202124"/>
                </a:solidFill>
                <a:latin typeface="Times New Roman" panose="02020603050405020304" pitchFamily="18" charset="0"/>
                <a:cs typeface="Times New Roman" panose="02020603050405020304" pitchFamily="18" charset="0"/>
              </a:rPr>
              <a:t>εμβέλειας</a:t>
            </a:r>
            <a:r>
              <a:rPr lang="el-GR" altLang="el-GR" dirty="0" smtClean="0">
                <a:solidFill>
                  <a:srgbClr val="202124"/>
                </a:solidFill>
                <a:latin typeface="Times New Roman" panose="02020603050405020304" pitchFamily="18" charset="0"/>
                <a:cs typeface="Times New Roman" panose="02020603050405020304" pitchFamily="18" charset="0"/>
              </a:rPr>
              <a:t> </a:t>
            </a:r>
            <a:endParaRPr lang="en-US" altLang="el-GR" dirty="0">
              <a:solidFill>
                <a:srgbClr val="202124"/>
              </a:solidFill>
              <a:latin typeface="Times New Roman" panose="02020603050405020304" pitchFamily="18" charset="0"/>
              <a:cs typeface="Times New Roman" panose="02020603050405020304" pitchFamily="18" charset="0"/>
            </a:endParaRPr>
          </a:p>
          <a:p>
            <a:pPr marL="269875" algn="just"/>
            <a:endParaRPr lang="en-US" altLang="el-GR" dirty="0">
              <a:solidFill>
                <a:srgbClr val="202124"/>
              </a:solidFill>
              <a:latin typeface="Times New Roman" panose="02020603050405020304" pitchFamily="18" charset="0"/>
              <a:cs typeface="Times New Roman" panose="02020603050405020304" pitchFamily="18" charset="0"/>
            </a:endParaRPr>
          </a:p>
        </p:txBody>
      </p:sp>
      <p:pic>
        <p:nvPicPr>
          <p:cNvPr id="12" name="Εικόνα 11">
            <a:extLst>
              <a:ext uri="{FF2B5EF4-FFF2-40B4-BE49-F238E27FC236}">
                <a16:creationId xmlns:a16="http://schemas.microsoft.com/office/drawing/2014/main" id="{FB856196-0FBB-4A10-B23A-52B453B93D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3005" y="2377380"/>
            <a:ext cx="1216067" cy="1267319"/>
          </a:xfrm>
          <a:prstGeom prst="rect">
            <a:avLst/>
          </a:prstGeom>
        </p:spPr>
      </p:pic>
      <p:pic>
        <p:nvPicPr>
          <p:cNvPr id="13" name="Εικόνα 12">
            <a:extLst>
              <a:ext uri="{FF2B5EF4-FFF2-40B4-BE49-F238E27FC236}">
                <a16:creationId xmlns:a16="http://schemas.microsoft.com/office/drawing/2014/main" id="{D6A610B9-4375-4922-AAAB-EBC392F078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4798" y="1085226"/>
            <a:ext cx="1730507" cy="1008021"/>
          </a:xfrm>
          <a:prstGeom prst="rect">
            <a:avLst/>
          </a:prstGeom>
        </p:spPr>
      </p:pic>
      <p:pic>
        <p:nvPicPr>
          <p:cNvPr id="14" name="Εικόνα 13">
            <a:extLst>
              <a:ext uri="{FF2B5EF4-FFF2-40B4-BE49-F238E27FC236}">
                <a16:creationId xmlns:a16="http://schemas.microsoft.com/office/drawing/2014/main" id="{E80CD7A3-164B-4CDF-8332-A876E56F21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2282" y="2448703"/>
            <a:ext cx="1171718" cy="1116794"/>
          </a:xfrm>
          <a:prstGeom prst="rect">
            <a:avLst/>
          </a:prstGeom>
        </p:spPr>
      </p:pic>
      <p:pic>
        <p:nvPicPr>
          <p:cNvPr id="15" name="Εικόνα 14">
            <a:extLst>
              <a:ext uri="{FF2B5EF4-FFF2-40B4-BE49-F238E27FC236}">
                <a16:creationId xmlns:a16="http://schemas.microsoft.com/office/drawing/2014/main" id="{F2D856C7-EFC9-4105-86F2-E05C90AF1F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5288" y="2350376"/>
            <a:ext cx="1263606" cy="1243337"/>
          </a:xfrm>
          <a:prstGeom prst="rect">
            <a:avLst/>
          </a:prstGeom>
        </p:spPr>
      </p:pic>
      <p:pic>
        <p:nvPicPr>
          <p:cNvPr id="16" name="Εικόνα 15">
            <a:extLst>
              <a:ext uri="{FF2B5EF4-FFF2-40B4-BE49-F238E27FC236}">
                <a16:creationId xmlns:a16="http://schemas.microsoft.com/office/drawing/2014/main" id="{8F01CDA8-1E61-450B-B288-707030FE1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0480" y="1031908"/>
            <a:ext cx="1581944" cy="1061501"/>
          </a:xfrm>
          <a:prstGeom prst="rect">
            <a:avLst/>
          </a:prstGeom>
        </p:spPr>
      </p:pic>
      <p:pic>
        <p:nvPicPr>
          <p:cNvPr id="17" name="Εικόνα 16">
            <a:extLst>
              <a:ext uri="{FF2B5EF4-FFF2-40B4-BE49-F238E27FC236}">
                <a16:creationId xmlns:a16="http://schemas.microsoft.com/office/drawing/2014/main" id="{3B1755D6-876A-4E9B-A50E-02CB758238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6066" y="1124227"/>
            <a:ext cx="2925801" cy="1003132"/>
          </a:xfrm>
          <a:prstGeom prst="rect">
            <a:avLst/>
          </a:prstGeom>
        </p:spPr>
      </p:pic>
      <p:pic>
        <p:nvPicPr>
          <p:cNvPr id="18" name="Εικόνα 17">
            <a:extLst>
              <a:ext uri="{FF2B5EF4-FFF2-40B4-BE49-F238E27FC236}">
                <a16:creationId xmlns:a16="http://schemas.microsoft.com/office/drawing/2014/main" id="{357520AE-8453-4D54-B9C6-48095AD9D2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3234" y="1092021"/>
            <a:ext cx="2288306" cy="1046512"/>
          </a:xfrm>
          <a:prstGeom prst="rect">
            <a:avLst/>
          </a:prstGeom>
        </p:spPr>
      </p:pic>
      <p:pic>
        <p:nvPicPr>
          <p:cNvPr id="19" name="Εικόνα 18">
            <a:extLst>
              <a:ext uri="{FF2B5EF4-FFF2-40B4-BE49-F238E27FC236}">
                <a16:creationId xmlns:a16="http://schemas.microsoft.com/office/drawing/2014/main" id="{0A1230F4-2CF1-4CC7-A4BF-04984A22A5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7179" y="4423741"/>
            <a:ext cx="1538178" cy="1538178"/>
          </a:xfrm>
          <a:prstGeom prst="rect">
            <a:avLst/>
          </a:prstGeom>
        </p:spPr>
      </p:pic>
      <p:pic>
        <p:nvPicPr>
          <p:cNvPr id="20" name="Εικόνα 19">
            <a:extLst>
              <a:ext uri="{FF2B5EF4-FFF2-40B4-BE49-F238E27FC236}">
                <a16:creationId xmlns:a16="http://schemas.microsoft.com/office/drawing/2014/main" id="{950E20A8-2326-410B-830D-E74E4660009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2379" y="4455276"/>
            <a:ext cx="1945377" cy="1458577"/>
          </a:xfrm>
          <a:prstGeom prst="rect">
            <a:avLst/>
          </a:prstGeom>
        </p:spPr>
      </p:pic>
      <p:sp>
        <p:nvSpPr>
          <p:cNvPr id="2" name="Ορθογώνιο 1"/>
          <p:cNvSpPr/>
          <p:nvPr/>
        </p:nvSpPr>
        <p:spPr>
          <a:xfrm>
            <a:off x="3037038" y="3947325"/>
            <a:ext cx="6096000" cy="369332"/>
          </a:xfrm>
          <a:prstGeom prst="rect">
            <a:avLst/>
          </a:prstGeom>
        </p:spPr>
        <p:txBody>
          <a:bodyPr>
            <a:spAutoFit/>
          </a:bodyPr>
          <a:lstStyle/>
          <a:p>
            <a:pPr marL="269875" algn="ctr"/>
            <a:r>
              <a:rPr lang="el-GR" altLang="el-GR" u="sng" dirty="0">
                <a:solidFill>
                  <a:srgbClr val="202124"/>
                </a:solidFill>
                <a:latin typeface="Times New Roman" panose="02020603050405020304" pitchFamily="18" charset="0"/>
                <a:cs typeface="Times New Roman" panose="02020603050405020304" pitchFamily="18" charset="0"/>
              </a:rPr>
              <a:t>Ασύρματη μεσαίας </a:t>
            </a:r>
            <a:r>
              <a:rPr lang="el-GR" altLang="el-GR" u="sng" dirty="0" smtClean="0">
                <a:solidFill>
                  <a:srgbClr val="202124"/>
                </a:solidFill>
                <a:latin typeface="Times New Roman" panose="02020603050405020304" pitchFamily="18" charset="0"/>
                <a:cs typeface="Times New Roman" panose="02020603050405020304" pitchFamily="18" charset="0"/>
              </a:rPr>
              <a:t>εμβέλειας</a:t>
            </a:r>
            <a:r>
              <a:rPr lang="el-GR" altLang="el-GR" dirty="0" smtClean="0">
                <a:solidFill>
                  <a:srgbClr val="202124"/>
                </a:solidFill>
                <a:latin typeface="Times New Roman" panose="02020603050405020304" pitchFamily="18" charset="0"/>
                <a:cs typeface="Times New Roman" panose="02020603050405020304" pitchFamily="18" charset="0"/>
              </a:rPr>
              <a:t> </a:t>
            </a:r>
            <a:endParaRPr lang="el-GR" altLang="el-GR" dirty="0">
              <a:solidFill>
                <a:srgbClr val="202124"/>
              </a:solidFill>
              <a:latin typeface="Times New Roman" panose="02020603050405020304" pitchFamily="18" charset="0"/>
              <a:cs typeface="Times New Roman" panose="02020603050405020304" pitchFamily="18" charset="0"/>
            </a:endParaRPr>
          </a:p>
        </p:txBody>
      </p:sp>
      <p:sp>
        <p:nvSpPr>
          <p:cNvPr id="4" name="Ορθογώνιο 3"/>
          <p:cNvSpPr/>
          <p:nvPr/>
        </p:nvSpPr>
        <p:spPr>
          <a:xfrm>
            <a:off x="6926674" y="5890462"/>
            <a:ext cx="2762423" cy="369332"/>
          </a:xfrm>
          <a:prstGeom prst="rect">
            <a:avLst/>
          </a:prstGeom>
        </p:spPr>
        <p:txBody>
          <a:bodyPr wrap="none">
            <a:spAutoFit/>
          </a:bodyPr>
          <a:lstStyle/>
          <a:p>
            <a:pPr marL="269875"/>
            <a:r>
              <a:rPr lang="el-GR" altLang="el-GR" dirty="0">
                <a:solidFill>
                  <a:srgbClr val="202124"/>
                </a:solidFill>
                <a:latin typeface="Times New Roman" panose="02020603050405020304" pitchFamily="18" charset="0"/>
                <a:cs typeface="Times New Roman" panose="02020603050405020304" pitchFamily="18" charset="0"/>
              </a:rPr>
              <a:t>Τα ασύρματα δίκτυα 5G </a:t>
            </a:r>
            <a:endParaRPr lang="en-US" altLang="el-GR" dirty="0">
              <a:solidFill>
                <a:srgbClr val="202124"/>
              </a:solidFill>
              <a:latin typeface="Times New Roman" panose="02020603050405020304" pitchFamily="18" charset="0"/>
              <a:cs typeface="Times New Roman" panose="02020603050405020304" pitchFamily="18" charset="0"/>
            </a:endParaRPr>
          </a:p>
        </p:txBody>
      </p:sp>
      <p:sp>
        <p:nvSpPr>
          <p:cNvPr id="8" name="Ορθογώνιο 7"/>
          <p:cNvSpPr/>
          <p:nvPr/>
        </p:nvSpPr>
        <p:spPr>
          <a:xfrm>
            <a:off x="2303682" y="3579036"/>
            <a:ext cx="1425390" cy="369332"/>
          </a:xfrm>
          <a:prstGeom prst="rect">
            <a:avLst/>
          </a:prstGeom>
        </p:spPr>
        <p:txBody>
          <a:bodyPr wrap="none">
            <a:spAutoFit/>
          </a:bodyPr>
          <a:lstStyle/>
          <a:p>
            <a:pPr marL="269875" algn="just"/>
            <a:r>
              <a:rPr lang="el-GR" altLang="el-GR" dirty="0" err="1">
                <a:solidFill>
                  <a:srgbClr val="202124"/>
                </a:solidFill>
                <a:latin typeface="Times New Roman" panose="02020603050405020304" pitchFamily="18" charset="0"/>
                <a:cs typeface="Times New Roman" panose="02020603050405020304" pitchFamily="18" charset="0"/>
              </a:rPr>
              <a:t>Bluetooth</a:t>
            </a:r>
            <a:r>
              <a:rPr lang="el-GR" altLang="el-GR" dirty="0">
                <a:solidFill>
                  <a:srgbClr val="202124"/>
                </a:solidFill>
                <a:latin typeface="Times New Roman" panose="02020603050405020304" pitchFamily="18" charset="0"/>
                <a:cs typeface="Times New Roman" panose="02020603050405020304" pitchFamily="18" charset="0"/>
              </a:rPr>
              <a:t> </a:t>
            </a:r>
            <a:endParaRPr lang="en-US" altLang="el-GR" dirty="0">
              <a:solidFill>
                <a:srgbClr val="202124"/>
              </a:solidFill>
              <a:latin typeface="Times New Roman" panose="02020603050405020304" pitchFamily="18" charset="0"/>
              <a:cs typeface="Times New Roman" panose="02020603050405020304" pitchFamily="18" charset="0"/>
            </a:endParaRPr>
          </a:p>
        </p:txBody>
      </p:sp>
      <p:sp>
        <p:nvSpPr>
          <p:cNvPr id="9" name="Ορθογώνιο 8"/>
          <p:cNvSpPr/>
          <p:nvPr/>
        </p:nvSpPr>
        <p:spPr>
          <a:xfrm>
            <a:off x="3729073" y="2071339"/>
            <a:ext cx="989373" cy="369332"/>
          </a:xfrm>
          <a:prstGeom prst="rect">
            <a:avLst/>
          </a:prstGeom>
        </p:spPr>
        <p:txBody>
          <a:bodyPr wrap="none">
            <a:spAutoFit/>
          </a:bodyPr>
          <a:lstStyle/>
          <a:p>
            <a:pPr marL="269875" algn="just"/>
            <a:r>
              <a:rPr lang="el-GR" altLang="el-GR" dirty="0" err="1" smtClean="0">
                <a:solidFill>
                  <a:srgbClr val="202124"/>
                </a:solidFill>
                <a:latin typeface="Times New Roman" panose="02020603050405020304" pitchFamily="18" charset="0"/>
                <a:cs typeface="Times New Roman" panose="02020603050405020304" pitchFamily="18" charset="0"/>
              </a:rPr>
              <a:t>Li-Fi</a:t>
            </a:r>
            <a:r>
              <a:rPr lang="el-GR" altLang="el-GR" dirty="0" smtClean="0">
                <a:solidFill>
                  <a:srgbClr val="202124"/>
                </a:solidFill>
                <a:latin typeface="Times New Roman" panose="02020603050405020304" pitchFamily="18" charset="0"/>
                <a:cs typeface="Times New Roman" panose="02020603050405020304" pitchFamily="18" charset="0"/>
              </a:rPr>
              <a:t> </a:t>
            </a:r>
            <a:endParaRPr lang="el-GR" altLang="el-GR" dirty="0">
              <a:solidFill>
                <a:srgbClr val="202124"/>
              </a:solidFill>
              <a:latin typeface="Times New Roman" panose="02020603050405020304" pitchFamily="18" charset="0"/>
              <a:cs typeface="Times New Roman" panose="02020603050405020304" pitchFamily="18" charset="0"/>
            </a:endParaRPr>
          </a:p>
        </p:txBody>
      </p:sp>
      <p:sp>
        <p:nvSpPr>
          <p:cNvPr id="10" name="Ορθογώνιο 9"/>
          <p:cNvSpPr/>
          <p:nvPr/>
        </p:nvSpPr>
        <p:spPr>
          <a:xfrm>
            <a:off x="7972282" y="3533888"/>
            <a:ext cx="963725" cy="369332"/>
          </a:xfrm>
          <a:prstGeom prst="rect">
            <a:avLst/>
          </a:prstGeom>
        </p:spPr>
        <p:txBody>
          <a:bodyPr wrap="none">
            <a:spAutoFit/>
          </a:bodyPr>
          <a:lstStyle/>
          <a:p>
            <a:pPr marL="269875" algn="just"/>
            <a:r>
              <a:rPr lang="el-GR" altLang="el-GR" dirty="0">
                <a:solidFill>
                  <a:srgbClr val="202124"/>
                </a:solidFill>
                <a:latin typeface="Times New Roman" panose="02020603050405020304" pitchFamily="18" charset="0"/>
                <a:cs typeface="Times New Roman" panose="02020603050405020304" pitchFamily="18" charset="0"/>
              </a:rPr>
              <a:t>NFC </a:t>
            </a:r>
          </a:p>
        </p:txBody>
      </p:sp>
      <p:sp>
        <p:nvSpPr>
          <p:cNvPr id="22" name="Ορθογώνιο 21"/>
          <p:cNvSpPr/>
          <p:nvPr/>
        </p:nvSpPr>
        <p:spPr>
          <a:xfrm>
            <a:off x="4915236" y="3578559"/>
            <a:ext cx="982961" cy="369332"/>
          </a:xfrm>
          <a:prstGeom prst="rect">
            <a:avLst/>
          </a:prstGeom>
        </p:spPr>
        <p:txBody>
          <a:bodyPr wrap="none">
            <a:spAutoFit/>
          </a:bodyPr>
          <a:lstStyle/>
          <a:p>
            <a:pPr marL="269875" algn="just"/>
            <a:r>
              <a:rPr lang="el-GR" altLang="el-GR" dirty="0">
                <a:solidFill>
                  <a:srgbClr val="202124"/>
                </a:solidFill>
                <a:latin typeface="Times New Roman" panose="02020603050405020304" pitchFamily="18" charset="0"/>
                <a:cs typeface="Times New Roman" panose="02020603050405020304" pitchFamily="18" charset="0"/>
              </a:rPr>
              <a:t>RFID</a:t>
            </a:r>
          </a:p>
        </p:txBody>
      </p:sp>
      <p:sp>
        <p:nvSpPr>
          <p:cNvPr id="23" name="Ορθογώνιο 22"/>
          <p:cNvSpPr/>
          <p:nvPr/>
        </p:nvSpPr>
        <p:spPr>
          <a:xfrm>
            <a:off x="1295402" y="2066720"/>
            <a:ext cx="1057084" cy="369332"/>
          </a:xfrm>
          <a:prstGeom prst="rect">
            <a:avLst/>
          </a:prstGeom>
        </p:spPr>
        <p:txBody>
          <a:bodyPr wrap="none">
            <a:spAutoFit/>
          </a:bodyPr>
          <a:lstStyle/>
          <a:p>
            <a:pPr marL="269875" algn="just"/>
            <a:r>
              <a:rPr lang="el-GR" altLang="el-GR" dirty="0" err="1">
                <a:solidFill>
                  <a:srgbClr val="202124"/>
                </a:solidFill>
                <a:latin typeface="Times New Roman" panose="02020603050405020304" pitchFamily="18" charset="0"/>
                <a:cs typeface="Times New Roman" panose="02020603050405020304" pitchFamily="18" charset="0"/>
              </a:rPr>
              <a:t>Wi-Fi</a:t>
            </a:r>
            <a:r>
              <a:rPr lang="el-GR" altLang="el-GR" dirty="0">
                <a:solidFill>
                  <a:srgbClr val="202124"/>
                </a:solidFill>
                <a:latin typeface="Times New Roman" panose="02020603050405020304" pitchFamily="18" charset="0"/>
                <a:cs typeface="Times New Roman" panose="02020603050405020304" pitchFamily="18" charset="0"/>
              </a:rPr>
              <a:t> </a:t>
            </a:r>
            <a:endParaRPr lang="en-US" altLang="el-GR" dirty="0">
              <a:solidFill>
                <a:srgbClr val="202124"/>
              </a:solidFill>
              <a:latin typeface="Times New Roman" panose="02020603050405020304" pitchFamily="18" charset="0"/>
              <a:cs typeface="Times New Roman" panose="02020603050405020304" pitchFamily="18" charset="0"/>
            </a:endParaRPr>
          </a:p>
        </p:txBody>
      </p:sp>
      <p:sp>
        <p:nvSpPr>
          <p:cNvPr id="24" name="Ορθογώνιο 23"/>
          <p:cNvSpPr/>
          <p:nvPr/>
        </p:nvSpPr>
        <p:spPr>
          <a:xfrm>
            <a:off x="9377756" y="2074199"/>
            <a:ext cx="1194558" cy="369332"/>
          </a:xfrm>
          <a:prstGeom prst="rect">
            <a:avLst/>
          </a:prstGeom>
        </p:spPr>
        <p:txBody>
          <a:bodyPr wrap="none">
            <a:spAutoFit/>
          </a:bodyPr>
          <a:lstStyle/>
          <a:p>
            <a:pPr marL="269875" algn="just"/>
            <a:r>
              <a:rPr lang="el-GR" altLang="el-GR" dirty="0" err="1">
                <a:solidFill>
                  <a:srgbClr val="202124"/>
                </a:solidFill>
                <a:latin typeface="Times New Roman" panose="02020603050405020304" pitchFamily="18" charset="0"/>
                <a:cs typeface="Times New Roman" panose="02020603050405020304" pitchFamily="18" charset="0"/>
              </a:rPr>
              <a:t>ZigBee</a:t>
            </a:r>
            <a:r>
              <a:rPr lang="el-GR" altLang="el-GR" dirty="0">
                <a:solidFill>
                  <a:srgbClr val="202124"/>
                </a:solidFill>
                <a:latin typeface="Times New Roman" panose="02020603050405020304" pitchFamily="18" charset="0"/>
                <a:cs typeface="Times New Roman" panose="02020603050405020304" pitchFamily="18" charset="0"/>
              </a:rPr>
              <a:t> </a:t>
            </a:r>
          </a:p>
        </p:txBody>
      </p:sp>
      <p:sp>
        <p:nvSpPr>
          <p:cNvPr id="25" name="Ορθογώνιο 24"/>
          <p:cNvSpPr/>
          <p:nvPr/>
        </p:nvSpPr>
        <p:spPr>
          <a:xfrm>
            <a:off x="6310093" y="2086824"/>
            <a:ext cx="1253035" cy="369332"/>
          </a:xfrm>
          <a:prstGeom prst="rect">
            <a:avLst/>
          </a:prstGeom>
        </p:spPr>
        <p:txBody>
          <a:bodyPr wrap="none">
            <a:spAutoFit/>
          </a:bodyPr>
          <a:lstStyle/>
          <a:p>
            <a:pPr marL="269875" algn="just"/>
            <a:r>
              <a:rPr lang="el-GR" altLang="el-GR" dirty="0">
                <a:solidFill>
                  <a:srgbClr val="202124"/>
                </a:solidFill>
                <a:latin typeface="Times New Roman" panose="02020603050405020304" pitchFamily="18" charset="0"/>
                <a:cs typeface="Times New Roman" panose="02020603050405020304" pitchFamily="18" charset="0"/>
              </a:rPr>
              <a:t>Z-</a:t>
            </a:r>
            <a:r>
              <a:rPr lang="el-GR" altLang="el-GR" dirty="0" err="1">
                <a:solidFill>
                  <a:srgbClr val="202124"/>
                </a:solidFill>
                <a:latin typeface="Times New Roman" panose="02020603050405020304" pitchFamily="18" charset="0"/>
                <a:cs typeface="Times New Roman" panose="02020603050405020304" pitchFamily="18" charset="0"/>
              </a:rPr>
              <a:t>Wave</a:t>
            </a:r>
            <a:r>
              <a:rPr lang="el-GR" altLang="el-GR" dirty="0">
                <a:solidFill>
                  <a:srgbClr val="202124"/>
                </a:solidFill>
                <a:latin typeface="Times New Roman" panose="02020603050405020304" pitchFamily="18" charset="0"/>
                <a:cs typeface="Times New Roman" panose="02020603050405020304" pitchFamily="18" charset="0"/>
              </a:rPr>
              <a:t> </a:t>
            </a:r>
          </a:p>
        </p:txBody>
      </p:sp>
      <p:sp>
        <p:nvSpPr>
          <p:cNvPr id="26" name="Ορθογώνιο 25"/>
          <p:cNvSpPr/>
          <p:nvPr/>
        </p:nvSpPr>
        <p:spPr>
          <a:xfrm>
            <a:off x="3106369" y="5910976"/>
            <a:ext cx="1599797" cy="369332"/>
          </a:xfrm>
          <a:prstGeom prst="rect">
            <a:avLst/>
          </a:prstGeom>
        </p:spPr>
        <p:txBody>
          <a:bodyPr wrap="none">
            <a:spAutoFit/>
          </a:bodyPr>
          <a:lstStyle/>
          <a:p>
            <a:r>
              <a:rPr lang="el-GR" altLang="el-GR" dirty="0">
                <a:solidFill>
                  <a:srgbClr val="202124"/>
                </a:solidFill>
                <a:latin typeface="Times New Roman" panose="02020603050405020304" pitchFamily="18" charset="0"/>
                <a:cs typeface="Times New Roman" panose="02020603050405020304" pitchFamily="18" charset="0"/>
              </a:rPr>
              <a:t>LTE-</a:t>
            </a:r>
            <a:r>
              <a:rPr lang="el-GR" altLang="el-GR" dirty="0" err="1">
                <a:solidFill>
                  <a:srgbClr val="202124"/>
                </a:solidFill>
                <a:latin typeface="Times New Roman" panose="02020603050405020304" pitchFamily="18" charset="0"/>
                <a:cs typeface="Times New Roman" panose="02020603050405020304" pitchFamily="18" charset="0"/>
              </a:rPr>
              <a:t>Advanced</a:t>
            </a:r>
            <a:endParaRPr lang="el-GR" dirty="0"/>
          </a:p>
        </p:txBody>
      </p:sp>
      <p:cxnSp>
        <p:nvCxnSpPr>
          <p:cNvPr id="28" name="Ευθεία γραμμή σύνδεσης 27"/>
          <p:cNvCxnSpPr/>
          <p:nvPr/>
        </p:nvCxnSpPr>
        <p:spPr>
          <a:xfrm>
            <a:off x="880024" y="4015110"/>
            <a:ext cx="10464036"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6174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Ομάδα 2"/>
          <p:cNvGrpSpPr/>
          <p:nvPr/>
        </p:nvGrpSpPr>
        <p:grpSpPr>
          <a:xfrm>
            <a:off x="52365" y="-438803"/>
            <a:ext cx="12141832" cy="7331685"/>
            <a:chOff x="52365" y="-438803"/>
            <a:chExt cx="12141832" cy="7331685"/>
          </a:xfrm>
        </p:grpSpPr>
        <p:sp>
          <p:nvSpPr>
            <p:cNvPr id="5" name="TextBox 4"/>
            <p:cNvSpPr txBox="1"/>
            <p:nvPr/>
          </p:nvSpPr>
          <p:spPr>
            <a:xfrm>
              <a:off x="52365" y="6554328"/>
              <a:ext cx="287258" cy="338554"/>
            </a:xfrm>
            <a:prstGeom prst="rect">
              <a:avLst/>
            </a:prstGeom>
            <a:noFill/>
            <a:ln>
              <a:noFill/>
            </a:ln>
          </p:spPr>
          <p:txBody>
            <a:bodyPr wrap="none" rtlCol="0">
              <a:spAutoFit/>
            </a:bodyPr>
            <a:lstStyle/>
            <a:p>
              <a:r>
                <a:rPr lang="el-GR" sz="1600" dirty="0">
                  <a:solidFill>
                    <a:schemeClr val="tx1">
                      <a:lumMod val="85000"/>
                      <a:lumOff val="15000"/>
                    </a:schemeClr>
                  </a:solidFill>
                  <a:latin typeface="Times New Roman" panose="02020603050405020304" pitchFamily="18" charset="0"/>
                  <a:cs typeface="Times New Roman" panose="02020603050405020304" pitchFamily="18" charset="0"/>
                </a:rPr>
                <a:t>9</a:t>
              </a:r>
              <a:endParaRPr lang="el-GR" sz="1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Rectangle 195">
              <a:extLst>
                <a:ext uri="{FF2B5EF4-FFF2-40B4-BE49-F238E27FC236}">
                  <a16:creationId xmlns:a16="http://schemas.microsoft.com/office/drawing/2014/main" id="{9C62C9D5-FC14-46EA-93D7-734CEF05B9A2}"/>
                </a:ext>
              </a:extLst>
            </p:cNvPr>
            <p:cNvSpPr/>
            <p:nvPr/>
          </p:nvSpPr>
          <p:spPr>
            <a:xfrm>
              <a:off x="9475118" y="-3444"/>
              <a:ext cx="2719079"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12 </a:t>
              </a:r>
              <a:r>
                <a:rPr lang="el-GR"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Μαρτίου</a:t>
              </a:r>
              <a:r>
                <a:rPr lang="en-US" sz="1400" dirty="0">
                  <a:ln w="3175" cmpd="sng">
                    <a:noFill/>
                  </a:ln>
                  <a:solidFill>
                    <a:schemeClr val="tx1">
                      <a:lumMod val="85000"/>
                      <a:lumOff val="15000"/>
                    </a:schemeClr>
                  </a:solidFill>
                  <a:latin typeface="Times New Roman" panose="02020603050405020304" pitchFamily="18" charset="0"/>
                  <a:cs typeface="Times New Roman" panose="02020603050405020304" pitchFamily="18" charset="0"/>
                </a:rPr>
                <a:t>, 2022</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Τίτλος 1"/>
            <p:cNvSpPr txBox="1">
              <a:spLocks/>
            </p:cNvSpPr>
            <p:nvPr/>
          </p:nvSpPr>
          <p:spPr>
            <a:xfrm>
              <a:off x="1295402" y="-438803"/>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sz="3200" dirty="0">
                  <a:latin typeface="Times New Roman" panose="02020603050405020304" pitchFamily="18" charset="0"/>
                  <a:cs typeface="Times New Roman" panose="02020603050405020304" pitchFamily="18" charset="0"/>
                </a:rPr>
                <a:t>Διασύνδεση μεταξύ Αντικειμένων του </a:t>
              </a:r>
              <a:r>
                <a:rPr lang="en-US" sz="3200" dirty="0">
                  <a:latin typeface="Times New Roman" panose="02020603050405020304" pitchFamily="18" charset="0"/>
                  <a:cs typeface="Times New Roman" panose="02020603050405020304" pitchFamily="18" charset="0"/>
                </a:rPr>
                <a:t>IoT (2/2)</a:t>
              </a:r>
              <a:r>
                <a:rPr lang="el-GR" sz="3200" dirty="0">
                  <a:latin typeface="Times New Roman" panose="02020603050405020304" pitchFamily="18" charset="0"/>
                  <a:cs typeface="Times New Roman" panose="02020603050405020304" pitchFamily="18" charset="0"/>
                </a:rPr>
                <a:t> </a:t>
              </a:r>
            </a:p>
          </p:txBody>
        </p:sp>
      </p:grpSp>
      <p:sp>
        <p:nvSpPr>
          <p:cNvPr id="11" name="Ορθογώνιο 10">
            <a:extLst>
              <a:ext uri="{FF2B5EF4-FFF2-40B4-BE49-F238E27FC236}">
                <a16:creationId xmlns:a16="http://schemas.microsoft.com/office/drawing/2014/main" id="{1EAF75B5-8E96-4DA6-BE90-B3393B98BD91}"/>
              </a:ext>
            </a:extLst>
          </p:cNvPr>
          <p:cNvSpPr/>
          <p:nvPr/>
        </p:nvSpPr>
        <p:spPr>
          <a:xfrm>
            <a:off x="820720" y="583126"/>
            <a:ext cx="10800459" cy="369332"/>
          </a:xfrm>
          <a:prstGeom prst="rect">
            <a:avLst/>
          </a:prstGeom>
        </p:spPr>
        <p:txBody>
          <a:bodyPr wrap="square">
            <a:spAutoFit/>
          </a:bodyPr>
          <a:lstStyle/>
          <a:p>
            <a:pPr marL="269875" algn="ctr"/>
            <a:r>
              <a:rPr lang="el-GR" altLang="el-GR" u="sng" dirty="0">
                <a:solidFill>
                  <a:srgbClr val="202124"/>
                </a:solidFill>
                <a:latin typeface="Times New Roman" panose="02020603050405020304" pitchFamily="18" charset="0"/>
                <a:cs typeface="Times New Roman" panose="02020603050405020304" pitchFamily="18" charset="0"/>
              </a:rPr>
              <a:t>Ασύρματο μεγάλου </a:t>
            </a:r>
            <a:r>
              <a:rPr lang="el-GR" altLang="el-GR" u="sng" dirty="0" smtClean="0">
                <a:solidFill>
                  <a:srgbClr val="202124"/>
                </a:solidFill>
                <a:latin typeface="Times New Roman" panose="02020603050405020304" pitchFamily="18" charset="0"/>
                <a:cs typeface="Times New Roman" panose="02020603050405020304" pitchFamily="18" charset="0"/>
              </a:rPr>
              <a:t>βεληνεκούς</a:t>
            </a:r>
            <a:endParaRPr lang="en-US" altLang="el-GR" u="sng" dirty="0">
              <a:solidFill>
                <a:srgbClr val="202124"/>
              </a:solidFill>
              <a:latin typeface="Times New Roman" panose="02020603050405020304" pitchFamily="18" charset="0"/>
              <a:cs typeface="Times New Roman" panose="02020603050405020304" pitchFamily="18" charset="0"/>
            </a:endParaRPr>
          </a:p>
        </p:txBody>
      </p:sp>
      <p:pic>
        <p:nvPicPr>
          <p:cNvPr id="21" name="Εικόνα 20">
            <a:extLst>
              <a:ext uri="{FF2B5EF4-FFF2-40B4-BE49-F238E27FC236}">
                <a16:creationId xmlns:a16="http://schemas.microsoft.com/office/drawing/2014/main" id="{A1F14E48-CB70-450B-886B-B4A714E4E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183" y="3805509"/>
            <a:ext cx="3212547" cy="2062455"/>
          </a:xfrm>
          <a:prstGeom prst="rect">
            <a:avLst/>
          </a:prstGeom>
        </p:spPr>
      </p:pic>
      <p:pic>
        <p:nvPicPr>
          <p:cNvPr id="22" name="Εικόνα 21">
            <a:extLst>
              <a:ext uri="{FF2B5EF4-FFF2-40B4-BE49-F238E27FC236}">
                <a16:creationId xmlns:a16="http://schemas.microsoft.com/office/drawing/2014/main" id="{E03F00B6-14E0-43E8-A98D-711EACEE7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083" y="3781400"/>
            <a:ext cx="2796811" cy="2209764"/>
          </a:xfrm>
          <a:prstGeom prst="rect">
            <a:avLst/>
          </a:prstGeom>
        </p:spPr>
      </p:pic>
      <p:pic>
        <p:nvPicPr>
          <p:cNvPr id="23" name="Εικόνα 22">
            <a:extLst>
              <a:ext uri="{FF2B5EF4-FFF2-40B4-BE49-F238E27FC236}">
                <a16:creationId xmlns:a16="http://schemas.microsoft.com/office/drawing/2014/main" id="{CA1A5E17-D121-4576-A675-D5A0FF92D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75" y="994262"/>
            <a:ext cx="3732667" cy="2061667"/>
          </a:xfrm>
          <a:prstGeom prst="rect">
            <a:avLst/>
          </a:prstGeom>
        </p:spPr>
      </p:pic>
      <p:sp>
        <p:nvSpPr>
          <p:cNvPr id="2" name="Ορθογώνιο 1"/>
          <p:cNvSpPr/>
          <p:nvPr/>
        </p:nvSpPr>
        <p:spPr>
          <a:xfrm>
            <a:off x="3172949" y="3348217"/>
            <a:ext cx="6096000" cy="369332"/>
          </a:xfrm>
          <a:prstGeom prst="rect">
            <a:avLst/>
          </a:prstGeom>
        </p:spPr>
        <p:txBody>
          <a:bodyPr>
            <a:spAutoFit/>
          </a:bodyPr>
          <a:lstStyle/>
          <a:p>
            <a:pPr marL="269875" algn="ctr"/>
            <a:r>
              <a:rPr lang="el-GR" altLang="el-GR" u="sng" dirty="0" smtClean="0">
                <a:solidFill>
                  <a:srgbClr val="202124"/>
                </a:solidFill>
                <a:latin typeface="Times New Roman" panose="02020603050405020304" pitchFamily="18" charset="0"/>
                <a:cs typeface="Times New Roman" panose="02020603050405020304" pitchFamily="18" charset="0"/>
              </a:rPr>
              <a:t>Ενσύρματο</a:t>
            </a:r>
            <a:endParaRPr lang="en-US" altLang="el-GR" u="sng" dirty="0">
              <a:solidFill>
                <a:srgbClr val="202124"/>
              </a:solidFill>
              <a:latin typeface="Times New Roman" panose="02020603050405020304" pitchFamily="18" charset="0"/>
              <a:cs typeface="Times New Roman" panose="02020603050405020304" pitchFamily="18" charset="0"/>
            </a:endParaRPr>
          </a:p>
        </p:txBody>
      </p:sp>
      <p:sp>
        <p:nvSpPr>
          <p:cNvPr id="4" name="Ορθογώνιο 3"/>
          <p:cNvSpPr/>
          <p:nvPr/>
        </p:nvSpPr>
        <p:spPr>
          <a:xfrm>
            <a:off x="6938535" y="5955924"/>
            <a:ext cx="3416320" cy="369332"/>
          </a:xfrm>
          <a:prstGeom prst="rect">
            <a:avLst/>
          </a:prstGeom>
        </p:spPr>
        <p:txBody>
          <a:bodyPr wrap="none">
            <a:spAutoFit/>
          </a:bodyPr>
          <a:lstStyle/>
          <a:p>
            <a:r>
              <a:rPr lang="en-US" altLang="el-GR" dirty="0">
                <a:solidFill>
                  <a:srgbClr val="202124"/>
                </a:solidFill>
                <a:latin typeface="Times New Roman" panose="02020603050405020304" pitchFamily="18" charset="0"/>
                <a:cs typeface="Times New Roman" panose="02020603050405020304" pitchFamily="18" charset="0"/>
              </a:rPr>
              <a:t>Power Line Communication - </a:t>
            </a:r>
            <a:r>
              <a:rPr lang="el-GR" altLang="el-GR" dirty="0">
                <a:solidFill>
                  <a:srgbClr val="202124"/>
                </a:solidFill>
                <a:latin typeface="Times New Roman" panose="02020603050405020304" pitchFamily="18" charset="0"/>
                <a:cs typeface="Times New Roman" panose="02020603050405020304" pitchFamily="18" charset="0"/>
              </a:rPr>
              <a:t>PLC</a:t>
            </a:r>
            <a:endParaRPr lang="el-GR" dirty="0"/>
          </a:p>
        </p:txBody>
      </p:sp>
      <p:sp>
        <p:nvSpPr>
          <p:cNvPr id="8" name="Ορθογώνιο 7"/>
          <p:cNvSpPr/>
          <p:nvPr/>
        </p:nvSpPr>
        <p:spPr>
          <a:xfrm>
            <a:off x="3663990" y="5831936"/>
            <a:ext cx="966931" cy="369332"/>
          </a:xfrm>
          <a:prstGeom prst="rect">
            <a:avLst/>
          </a:prstGeom>
        </p:spPr>
        <p:txBody>
          <a:bodyPr wrap="none">
            <a:spAutoFit/>
          </a:bodyPr>
          <a:lstStyle/>
          <a:p>
            <a:r>
              <a:rPr lang="en-US" altLang="el-GR" dirty="0" smtClean="0">
                <a:solidFill>
                  <a:srgbClr val="202124"/>
                </a:solidFill>
                <a:latin typeface="Times New Roman" panose="02020603050405020304" pitchFamily="18" charset="0"/>
                <a:cs typeface="Times New Roman" panose="02020603050405020304" pitchFamily="18" charset="0"/>
              </a:rPr>
              <a:t>Ethernet</a:t>
            </a:r>
            <a:endParaRPr lang="el-GR" dirty="0"/>
          </a:p>
        </p:txBody>
      </p:sp>
      <p:cxnSp>
        <p:nvCxnSpPr>
          <p:cNvPr id="10" name="Ευθεία γραμμή σύνδεσης 9"/>
          <p:cNvCxnSpPr/>
          <p:nvPr/>
        </p:nvCxnSpPr>
        <p:spPr>
          <a:xfrm>
            <a:off x="1106905" y="3448232"/>
            <a:ext cx="992089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a:xfrm>
            <a:off x="1604310" y="3078900"/>
            <a:ext cx="5246254" cy="369332"/>
          </a:xfrm>
          <a:prstGeom prst="rect">
            <a:avLst/>
          </a:prstGeom>
        </p:spPr>
        <p:txBody>
          <a:bodyPr wrap="square">
            <a:spAutoFit/>
          </a:bodyPr>
          <a:lstStyle/>
          <a:p>
            <a:r>
              <a:rPr lang="en-US" altLang="el-GR" dirty="0">
                <a:solidFill>
                  <a:srgbClr val="202124"/>
                </a:solidFill>
                <a:latin typeface="Times New Roman" panose="02020603050405020304" pitchFamily="18" charset="0"/>
                <a:cs typeface="Times New Roman" panose="02020603050405020304" pitchFamily="18" charset="0"/>
              </a:rPr>
              <a:t>Low Power Wide Area Networking - </a:t>
            </a:r>
            <a:r>
              <a:rPr lang="el-GR" altLang="el-GR" dirty="0">
                <a:solidFill>
                  <a:srgbClr val="202124"/>
                </a:solidFill>
                <a:latin typeface="Times New Roman" panose="02020603050405020304" pitchFamily="18" charset="0"/>
                <a:cs typeface="Times New Roman" panose="02020603050405020304" pitchFamily="18" charset="0"/>
              </a:rPr>
              <a:t>LPWAN</a:t>
            </a:r>
            <a:endParaRPr lang="el-GR" dirty="0"/>
          </a:p>
        </p:txBody>
      </p:sp>
      <p:pic>
        <p:nvPicPr>
          <p:cNvPr id="15" name="Εικόνα 14"/>
          <p:cNvPicPr>
            <a:picLocks noChangeAspect="1"/>
          </p:cNvPicPr>
          <p:nvPr/>
        </p:nvPicPr>
        <p:blipFill rotWithShape="1">
          <a:blip r:embed="rId5">
            <a:extLst>
              <a:ext uri="{28A0092B-C50C-407E-A947-70E740481C1C}">
                <a14:useLocalDpi xmlns:a14="http://schemas.microsoft.com/office/drawing/2010/main" val="0"/>
              </a:ext>
            </a:extLst>
          </a:blip>
          <a:srcRect l="-233" t="8574" r="249" b="412"/>
          <a:stretch/>
        </p:blipFill>
        <p:spPr>
          <a:xfrm>
            <a:off x="7326547" y="994262"/>
            <a:ext cx="3371352" cy="2010149"/>
          </a:xfrm>
          <a:prstGeom prst="rect">
            <a:avLst/>
          </a:prstGeom>
        </p:spPr>
      </p:pic>
      <p:sp>
        <p:nvSpPr>
          <p:cNvPr id="16" name="Ορθογώνιο 15"/>
          <p:cNvSpPr/>
          <p:nvPr/>
        </p:nvSpPr>
        <p:spPr>
          <a:xfrm>
            <a:off x="7124083" y="2918773"/>
            <a:ext cx="3847335" cy="369332"/>
          </a:xfrm>
          <a:prstGeom prst="rect">
            <a:avLst/>
          </a:prstGeom>
        </p:spPr>
        <p:txBody>
          <a:bodyPr wrap="none">
            <a:spAutoFit/>
          </a:bodyPr>
          <a:lstStyle/>
          <a:p>
            <a:pPr algn="ctr"/>
            <a:r>
              <a:rPr lang="en-US" altLang="el-GR" dirty="0">
                <a:solidFill>
                  <a:srgbClr val="202124"/>
                </a:solidFill>
                <a:latin typeface="Times New Roman" panose="02020603050405020304" pitchFamily="18" charset="0"/>
                <a:cs typeface="Times New Roman" panose="02020603050405020304" pitchFamily="18" charset="0"/>
              </a:rPr>
              <a:t>Very Small </a:t>
            </a:r>
            <a:r>
              <a:rPr lang="en-US" altLang="el-GR" dirty="0" smtClean="0">
                <a:solidFill>
                  <a:srgbClr val="202124"/>
                </a:solidFill>
                <a:latin typeface="Times New Roman" panose="02020603050405020304" pitchFamily="18" charset="0"/>
                <a:cs typeface="Times New Roman" panose="02020603050405020304" pitchFamily="18" charset="0"/>
              </a:rPr>
              <a:t>Aperture </a:t>
            </a:r>
            <a:r>
              <a:rPr lang="en-US" altLang="el-GR" dirty="0">
                <a:solidFill>
                  <a:srgbClr val="202124"/>
                </a:solidFill>
                <a:latin typeface="Times New Roman" panose="02020603050405020304" pitchFamily="18" charset="0"/>
                <a:cs typeface="Times New Roman" panose="02020603050405020304" pitchFamily="18" charset="0"/>
              </a:rPr>
              <a:t>Terminal - </a:t>
            </a:r>
            <a:r>
              <a:rPr lang="el-GR" altLang="el-GR" dirty="0">
                <a:solidFill>
                  <a:srgbClr val="202124"/>
                </a:solidFill>
                <a:latin typeface="Times New Roman" panose="02020603050405020304" pitchFamily="18" charset="0"/>
                <a:cs typeface="Times New Roman" panose="02020603050405020304" pitchFamily="18" charset="0"/>
              </a:rPr>
              <a:t>VSAT</a:t>
            </a:r>
            <a:endParaRPr lang="el-GR" dirty="0"/>
          </a:p>
        </p:txBody>
      </p:sp>
      <p:sp>
        <p:nvSpPr>
          <p:cNvPr id="18" name="Rectangle 195">
            <a:extLst>
              <a:ext uri="{FF2B5EF4-FFF2-40B4-BE49-F238E27FC236}">
                <a16:creationId xmlns:a16="http://schemas.microsoft.com/office/drawing/2014/main" id="{9C62C9D5-FC14-46EA-93D7-734CEF05B9A2}"/>
              </a:ext>
            </a:extLst>
          </p:cNvPr>
          <p:cNvSpPr/>
          <p:nvPr/>
        </p:nvSpPr>
        <p:spPr>
          <a:xfrm>
            <a:off x="-10962" y="6546491"/>
            <a:ext cx="12192000" cy="24326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pPr>
            <a:r>
              <a:rPr lang="el-GR" sz="1400" dirty="0">
                <a:solidFill>
                  <a:schemeClr val="tx1"/>
                </a:solidFill>
                <a:latin typeface="Times New Roman" panose="02020603050405020304" pitchFamily="18" charset="0"/>
                <a:ea typeface="Calibri" panose="020F0502020204030204" pitchFamily="34" charset="0"/>
              </a:rPr>
              <a:t>Αντώνιος </a:t>
            </a:r>
            <a:r>
              <a:rPr lang="el-GR" sz="1400" dirty="0" err="1">
                <a:solidFill>
                  <a:schemeClr val="tx1"/>
                </a:solidFill>
                <a:latin typeface="Times New Roman" panose="02020603050405020304" pitchFamily="18" charset="0"/>
                <a:ea typeface="Calibri" panose="020F0502020204030204" pitchFamily="34" charset="0"/>
              </a:rPr>
              <a:t>Παπαλεωνίδας</a:t>
            </a:r>
            <a:r>
              <a:rPr lang="el-GR" sz="1400" dirty="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 Αναστάσιος</a:t>
            </a:r>
            <a:r>
              <a:rPr lang="en-US" sz="1400" dirty="0" smtClean="0">
                <a:solidFill>
                  <a:schemeClr val="tx1"/>
                </a:solidFill>
                <a:latin typeface="Times New Roman" panose="02020603050405020304" pitchFamily="18" charset="0"/>
                <a:ea typeface="Calibri" panose="020F0502020204030204" pitchFamily="34" charset="0"/>
              </a:rPr>
              <a:t> </a:t>
            </a:r>
            <a:r>
              <a:rPr lang="el-GR" sz="1400" dirty="0" smtClean="0">
                <a:solidFill>
                  <a:schemeClr val="tx1"/>
                </a:solidFill>
                <a:latin typeface="Times New Roman" panose="02020603050405020304" pitchFamily="18" charset="0"/>
                <a:ea typeface="Calibri" panose="020F0502020204030204" pitchFamily="34" charset="0"/>
              </a:rPr>
              <a:t>Παναγιώτης Ψαθάς</a:t>
            </a:r>
            <a:r>
              <a:rPr lang="el-GR" sz="1400" dirty="0">
                <a:solidFill>
                  <a:schemeClr val="tx1"/>
                </a:solidFill>
                <a:latin typeface="Times New Roman" panose="02020603050405020304" pitchFamily="18" charset="0"/>
                <a:ea typeface="Calibri" panose="020F0502020204030204" pitchFamily="34" charset="0"/>
              </a:rPr>
              <a:t>– ΠΜΣ Υδραυλική Μηχανική και Περιβάλλον </a:t>
            </a:r>
            <a:endParaRPr lang="en-US" sz="1400" dirty="0">
              <a:solidFill>
                <a:schemeClr val="tx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392238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3323</TotalTime>
  <Words>6083</Words>
  <Application>Microsoft Office PowerPoint</Application>
  <PresentationFormat>Ευρεία οθόνη</PresentationFormat>
  <Paragraphs>695</Paragraphs>
  <Slides>63</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63</vt:i4>
      </vt:variant>
    </vt:vector>
  </HeadingPairs>
  <TitlesOfParts>
    <vt:vector size="72" baseType="lpstr">
      <vt:lpstr>Arial</vt:lpstr>
      <vt:lpstr>바탕</vt:lpstr>
      <vt:lpstr>Calibri</vt:lpstr>
      <vt:lpstr>돋움</vt:lpstr>
      <vt:lpstr>Garamond</vt:lpstr>
      <vt:lpstr>Roboto</vt:lpstr>
      <vt:lpstr>Times New Roman</vt:lpstr>
      <vt:lpstr>Wingdings</vt:lpstr>
      <vt:lpstr>Οργανικό</vt:lpstr>
      <vt:lpstr>- Εισαγωγή στο διαδίκτυο των πραγμάτων - Βελτιστοποίηση των συστημάτων έγκαιρης Προειδοποίησης με τη Χρήση IoT.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Εισαγωγή στο διαδίκτυο των πραγμάτων - Βελτιστοποίηση των συστημάτων έγκαιρης Προειδοποίησης με τη Χρήση IoT.</dc:title>
  <dc:creator>Tassos</dc:creator>
  <cp:lastModifiedBy>Tassos</cp:lastModifiedBy>
  <cp:revision>146</cp:revision>
  <dcterms:created xsi:type="dcterms:W3CDTF">2022-03-02T11:19:31Z</dcterms:created>
  <dcterms:modified xsi:type="dcterms:W3CDTF">2022-03-11T20:27:18Z</dcterms:modified>
</cp:coreProperties>
</file>